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735" r:id="rId2"/>
    <p:sldId id="860" r:id="rId3"/>
    <p:sldId id="861" r:id="rId4"/>
    <p:sldId id="862" r:id="rId5"/>
    <p:sldId id="863" r:id="rId6"/>
    <p:sldId id="864" r:id="rId7"/>
    <p:sldId id="852" r:id="rId8"/>
    <p:sldId id="865" r:id="rId9"/>
    <p:sldId id="866" r:id="rId10"/>
    <p:sldId id="868" r:id="rId11"/>
    <p:sldId id="867" r:id="rId12"/>
    <p:sldId id="869" r:id="rId13"/>
    <p:sldId id="870" r:id="rId14"/>
    <p:sldId id="871" r:id="rId15"/>
    <p:sldId id="874" r:id="rId16"/>
    <p:sldId id="873" r:id="rId17"/>
    <p:sldId id="876" r:id="rId18"/>
    <p:sldId id="875" r:id="rId19"/>
    <p:sldId id="877" r:id="rId20"/>
    <p:sldId id="872" r:id="rId21"/>
    <p:sldId id="878" r:id="rId22"/>
    <p:sldId id="879" r:id="rId23"/>
    <p:sldId id="880" r:id="rId24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5D5DC9"/>
    <a:srgbClr val="C44100"/>
    <a:srgbClr val="008000"/>
    <a:srgbClr val="0000FF"/>
    <a:srgbClr val="003300"/>
    <a:srgbClr val="FBE6C7"/>
    <a:srgbClr val="3366CC"/>
    <a:srgbClr val="E9EDF4"/>
    <a:srgbClr val="97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6400" autoAdjust="0"/>
  </p:normalViewPr>
  <p:slideViewPr>
    <p:cSldViewPr>
      <p:cViewPr>
        <p:scale>
          <a:sx n="100" d="100"/>
          <a:sy n="100" d="100"/>
        </p:scale>
        <p:origin x="2250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2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A2F489-2F57-468D-831E-AED0777C02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06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5" y="3229413"/>
            <a:ext cx="7278270" cy="30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D8F55-6D1F-4432-BD55-C714094017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73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3219202" cy="491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" y="54862"/>
            <a:ext cx="795279" cy="900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0173"/>
            <a:ext cx="3347864" cy="7111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2139608" y="3437711"/>
            <a:ext cx="4880664" cy="381744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5BAC"/>
                </a:solidFill>
              </a:defRPr>
            </a:lvl1pPr>
          </a:lstStyle>
          <a:p>
            <a:pPr lvl="0"/>
            <a:r>
              <a:rPr lang="ko-KR" altLang="en-US" dirty="0" err="1" smtClean="0"/>
              <a:t>주차별</a:t>
            </a:r>
            <a:r>
              <a:rPr lang="ko-KR" altLang="en-US" dirty="0" smtClean="0"/>
              <a:t> 부제목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76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2800" b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1524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46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5" y="2852936"/>
            <a:ext cx="6768750" cy="1223962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목차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8750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유형을 편집하려면 </a:t>
            </a:r>
            <a:r>
              <a:rPr lang="ko-KR" altLang="en-US" dirty="0" smtClean="0"/>
              <a:t>누르십시오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marL="557213" lvl="1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둘째 수준</a:t>
            </a:r>
          </a:p>
          <a:p>
            <a:pPr marL="857250" lvl="2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셋째 수준</a:t>
            </a:r>
          </a:p>
          <a:p>
            <a:pPr marL="1200150" lvl="3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넷째 수준</a:t>
            </a:r>
          </a:p>
          <a:p>
            <a:pPr marL="1543050" lvl="4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다섯째 수준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44" y="6537324"/>
            <a:ext cx="1412856" cy="300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en-US" altLang="ko-KR" sz="2800" b="0" dirty="0" smtClean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lang="en-US" altLang="ko-KR" sz="2000" dirty="0" smtClean="0">
          <a:solidFill>
            <a:schemeClr val="folHlink"/>
          </a:solidFill>
          <a:latin typeface="+mn-ea"/>
          <a:ea typeface="+mn-ea"/>
          <a:cs typeface="+mn-cs"/>
        </a:defRPr>
      </a:lvl1pPr>
      <a:lvl2pPr marL="6858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lang="ko-KR" altLang="en-US" sz="1800" dirty="0" smtClean="0">
          <a:solidFill>
            <a:schemeClr val="tx1"/>
          </a:solidFill>
          <a:latin typeface="+mn-lt"/>
          <a:ea typeface="+mn-ea"/>
        </a:defRPr>
      </a:lvl2pPr>
      <a:lvl3pPr marL="9715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lang="ko-KR" altLang="en-US" sz="1600" dirty="0" smtClean="0">
          <a:solidFill>
            <a:srgbClr val="008000"/>
          </a:solidFill>
          <a:latin typeface="+mn-lt"/>
          <a:ea typeface="+mn-ea"/>
        </a:defRPr>
      </a:lvl3pPr>
      <a:lvl4pPr marL="13144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lang="ko-KR" altLang="en-US" sz="1400" dirty="0" smtClean="0">
          <a:solidFill>
            <a:schemeClr val="tx1"/>
          </a:solidFill>
          <a:latin typeface="+mn-lt"/>
          <a:ea typeface="+mn-ea"/>
        </a:defRPr>
      </a:lvl4pPr>
      <a:lvl5pPr marL="16573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lang="ko-KR" altLang="en-US" sz="1200" dirty="0" smtClean="0">
          <a:solidFill>
            <a:schemeClr val="hlink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868" y="3645024"/>
            <a:ext cx="2642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Exception Handling</a:t>
            </a:r>
            <a:endParaRPr lang="ko-KR" altLang="en-US" sz="1600" dirty="0">
              <a:solidFill>
                <a:srgbClr val="005BA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Exception Hierarchy</a:t>
            </a:r>
          </a:p>
          <a:p>
            <a:pPr lvl="1"/>
            <a:r>
              <a:rPr lang="en-US" altLang="ko-KR" dirty="0" smtClean="0"/>
              <a:t>Catch block</a:t>
            </a:r>
            <a:r>
              <a:rPr lang="ko-KR" altLang="en-US" dirty="0" smtClean="0"/>
              <a:t>의 인자 타입에 따라 </a:t>
            </a:r>
            <a:r>
              <a:rPr lang="en-US" altLang="ko-KR" dirty="0" smtClean="0"/>
              <a:t>catching</a:t>
            </a:r>
            <a:r>
              <a:rPr lang="ko-KR" altLang="en-US" dirty="0" smtClean="0"/>
              <a:t>할 수 있는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의 종류가 달라짐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발생한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exception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타입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is-a (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 타입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 smtClean="0"/>
              <a:t>인 경우에만 </a:t>
            </a:r>
            <a:r>
              <a:rPr lang="en-US" altLang="ko-KR" dirty="0" smtClean="0"/>
              <a:t>Catching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따라서 모든 예외를 </a:t>
            </a:r>
            <a:r>
              <a:rPr lang="en-US" altLang="ko-KR" dirty="0" smtClean="0"/>
              <a:t>catch </a:t>
            </a:r>
            <a:r>
              <a:rPr lang="ko-KR" altLang="en-US" dirty="0" smtClean="0"/>
              <a:t>하고 싶다면 </a:t>
            </a:r>
            <a:r>
              <a:rPr lang="en-US" altLang="ko-KR" dirty="0" smtClean="0"/>
              <a:t>“Exception”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예외만 </a:t>
            </a:r>
            <a:r>
              <a:rPr lang="en-US" altLang="ko-KR" dirty="0" smtClean="0"/>
              <a:t>catch </a:t>
            </a:r>
            <a:r>
              <a:rPr lang="ko-KR" altLang="en-US" dirty="0" smtClean="0"/>
              <a:t>하고 싶다면 특정 타입을 사용하는 것이 옳다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Exception Handling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01008"/>
            <a:ext cx="5926807" cy="26030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3131840" y="5013176"/>
            <a:ext cx="1224136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0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4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n-ea"/>
              </a:rPr>
              <a:t>아래 코드에서 의도적으로 예외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가지를 일으킬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/>
            <a:r>
              <a:rPr lang="ko-KR" altLang="en-US" dirty="0" smtClean="0">
                <a:latin typeface="+mn-ea"/>
              </a:rPr>
              <a:t>사례 </a:t>
            </a:r>
            <a:r>
              <a:rPr lang="en-US" altLang="ko-KR" dirty="0" smtClean="0">
                <a:latin typeface="+mn-ea"/>
              </a:rPr>
              <a:t>1) 0</a:t>
            </a:r>
            <a:r>
              <a:rPr lang="ko-KR" altLang="en-US" dirty="0" smtClean="0">
                <a:latin typeface="+mn-ea"/>
              </a:rPr>
              <a:t>으로 나누도록 유도하는 경우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사례 </a:t>
            </a:r>
            <a:r>
              <a:rPr lang="en-US" altLang="ko-KR" dirty="0" smtClean="0">
                <a:latin typeface="+mn-ea"/>
              </a:rPr>
              <a:t>2) </a:t>
            </a:r>
            <a:r>
              <a:rPr lang="ko-KR" altLang="en-US" dirty="0" smtClean="0">
                <a:latin typeface="+mn-ea"/>
              </a:rPr>
              <a:t>정수가 아닌 문자를 입력하는 경우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위 두가지 예외 중 사례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만을 </a:t>
            </a:r>
            <a:r>
              <a:rPr lang="ko-KR" altLang="en-US" dirty="0" err="1" smtClean="0">
                <a:latin typeface="+mn-ea"/>
              </a:rPr>
              <a:t>핸들링할</a:t>
            </a:r>
            <a:r>
              <a:rPr lang="ko-KR" altLang="en-US" dirty="0" smtClean="0">
                <a:latin typeface="+mn-ea"/>
              </a:rPr>
              <a:t> 수 있도록 개발해보자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err="1" smtClean="0">
                <a:latin typeface="+mn-ea"/>
              </a:rPr>
              <a:t>HandlingTest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클래스의 </a:t>
            </a:r>
            <a:r>
              <a:rPr lang="en-US" altLang="ko-KR" dirty="0" smtClean="0">
                <a:latin typeface="+mn-ea"/>
              </a:rPr>
              <a:t>main</a:t>
            </a:r>
            <a:r>
              <a:rPr lang="ko-KR" altLang="en-US" dirty="0" smtClean="0">
                <a:latin typeface="+mn-ea"/>
              </a:rPr>
              <a:t>메서드 이용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Exception Handling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451617"/>
            <a:ext cx="3873624" cy="323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3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Different ways to use Catching</a:t>
            </a:r>
          </a:p>
          <a:p>
            <a:pPr lvl="1"/>
            <a:r>
              <a:rPr lang="ko-KR" altLang="en-US" dirty="0" smtClean="0"/>
              <a:t>각각 다른 예외를 처리하는 </a:t>
            </a:r>
            <a:r>
              <a:rPr lang="en-US" altLang="ko-KR" dirty="0" smtClean="0"/>
              <a:t>catch </a:t>
            </a:r>
            <a:r>
              <a:rPr lang="ko-KR" altLang="en-US" dirty="0" smtClean="0"/>
              <a:t>블록을 구성할 수도 있음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Exception Handling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78957"/>
            <a:ext cx="5818609" cy="427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Different ways to use Catching</a:t>
            </a:r>
          </a:p>
          <a:p>
            <a:pPr lvl="1"/>
            <a:r>
              <a:rPr lang="ko-KR" altLang="en-US" dirty="0" smtClean="0"/>
              <a:t>여러 예외를 한번에 묶어서 처리할 수도 있음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Exception Handling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93" y="2684425"/>
            <a:ext cx="7348414" cy="23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5</a:t>
            </a:r>
          </a:p>
          <a:p>
            <a:pPr lvl="1"/>
            <a:r>
              <a:rPr lang="ko-KR" altLang="en-US" dirty="0" smtClean="0">
                <a:latin typeface="+mn-ea"/>
              </a:rPr>
              <a:t>실습 문제 </a:t>
            </a:r>
            <a:r>
              <a:rPr lang="en-US" altLang="ko-KR" dirty="0" smtClean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의 코드를 </a:t>
            </a:r>
            <a:r>
              <a:rPr lang="en-US" altLang="ko-KR" dirty="0" smtClean="0">
                <a:latin typeface="+mn-ea"/>
              </a:rPr>
              <a:t>catch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block</a:t>
            </a:r>
            <a:r>
              <a:rPr lang="ko-KR" altLang="en-US" dirty="0" smtClean="0">
                <a:latin typeface="+mn-ea"/>
              </a:rPr>
              <a:t>을 여러 개 사용하여 사례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과 사례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를 각각 처리할 수 있도록 프로그램을 작성해보자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Exception Handling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070617"/>
            <a:ext cx="3873624" cy="323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6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n-ea"/>
              </a:rPr>
              <a:t>실습 문제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ko-KR" altLang="en-US" dirty="0" smtClean="0">
                <a:latin typeface="+mn-ea"/>
              </a:rPr>
              <a:t>코드를 </a:t>
            </a:r>
            <a:r>
              <a:rPr lang="ko-KR" altLang="en-US" dirty="0" smtClean="0">
                <a:latin typeface="+mn-ea"/>
              </a:rPr>
              <a:t>주석처리 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그 아랫줄에 새로운 </a:t>
            </a:r>
            <a:r>
              <a:rPr lang="en-US" altLang="ko-KR" dirty="0" smtClean="0">
                <a:latin typeface="+mn-ea"/>
              </a:rPr>
              <a:t>try-catch</a:t>
            </a:r>
            <a:r>
              <a:rPr lang="ko-KR" altLang="en-US" dirty="0" smtClean="0">
                <a:latin typeface="+mn-ea"/>
              </a:rPr>
              <a:t>를 생성해보자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이때</a:t>
            </a:r>
            <a:r>
              <a:rPr lang="en-US" altLang="ko-KR" dirty="0" smtClean="0">
                <a:latin typeface="+mn-ea"/>
              </a:rPr>
              <a:t>, catch block</a:t>
            </a:r>
            <a:r>
              <a:rPr lang="ko-KR" altLang="en-US" dirty="0" smtClean="0">
                <a:latin typeface="+mn-ea"/>
              </a:rPr>
              <a:t>을 단 한 개만 사용하여 사례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가지를 처리할 수 있도록 개발한다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Exception </a:t>
            </a:r>
            <a:r>
              <a:rPr lang="ko-KR" altLang="en-US" dirty="0" smtClean="0">
                <a:latin typeface="+mn-ea"/>
              </a:rPr>
              <a:t>타입을 제외한 다른 타입을 사용해야한다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Exception Handling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070617"/>
            <a:ext cx="3873624" cy="323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8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Finally block</a:t>
            </a:r>
          </a:p>
          <a:p>
            <a:pPr lvl="1"/>
            <a:r>
              <a:rPr lang="en-US" altLang="ko-KR" dirty="0" smtClean="0"/>
              <a:t>Finally block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블록을 빠져나갈 때 언제나 무조건 실행된다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이 발생하더라도 </a:t>
            </a:r>
            <a:r>
              <a:rPr lang="en-US" altLang="ko-KR" dirty="0" smtClean="0"/>
              <a:t>finally </a:t>
            </a:r>
            <a:r>
              <a:rPr lang="ko-KR" altLang="en-US" dirty="0" smtClean="0"/>
              <a:t>블록이 실행된다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Exception handling</a:t>
            </a:r>
            <a:r>
              <a:rPr lang="ko-KR" altLang="en-US" dirty="0" smtClean="0"/>
              <a:t>의 측면 외에서도 </a:t>
            </a:r>
            <a:r>
              <a:rPr lang="en-US" altLang="ko-KR" dirty="0" smtClean="0"/>
              <a:t>cleaning up </a:t>
            </a:r>
            <a:r>
              <a:rPr lang="ko-KR" altLang="en-US" dirty="0" smtClean="0"/>
              <a:t>코드가 </a:t>
            </a:r>
            <a:r>
              <a:rPr lang="en-US" altLang="ko-KR" dirty="0" smtClean="0"/>
              <a:t>return, continue, break </a:t>
            </a:r>
            <a:r>
              <a:rPr lang="ko-KR" altLang="en-US" dirty="0" smtClean="0"/>
              <a:t>키워드를 통해 </a:t>
            </a:r>
            <a:r>
              <a:rPr lang="en-US" altLang="ko-KR" dirty="0" smtClean="0"/>
              <a:t>bypass</a:t>
            </a:r>
            <a:r>
              <a:rPr lang="ko-KR" altLang="en-US" dirty="0" smtClean="0"/>
              <a:t>되더라도 실행된다는 것을 보장할 수 있음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Exception Handling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291" y="3465196"/>
            <a:ext cx="3960440" cy="27820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3" y="3465196"/>
            <a:ext cx="4839841" cy="29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Checked &amp; Unchecked Exception</a:t>
            </a:r>
          </a:p>
          <a:p>
            <a:pPr lvl="1"/>
            <a:r>
              <a:rPr lang="en-US" altLang="ko-KR" dirty="0" smtClean="0"/>
              <a:t>Checked Exception</a:t>
            </a:r>
            <a:r>
              <a:rPr lang="ko-KR" altLang="en-US" dirty="0" smtClean="0"/>
              <a:t>은 반드시 </a:t>
            </a:r>
            <a:r>
              <a:rPr lang="en-US" altLang="ko-KR" dirty="0" smtClean="0"/>
              <a:t>handle </a:t>
            </a:r>
            <a:r>
              <a:rPr lang="ko-KR" altLang="en-US" dirty="0" smtClean="0"/>
              <a:t>되어야 하는 예외를 의미함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IOException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InterruptedException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..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Unchecked Exception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handle </a:t>
            </a:r>
            <a:r>
              <a:rPr lang="ko-KR" altLang="en-US" dirty="0" smtClean="0"/>
              <a:t>될 필요가 없는 예외를 의미함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RuntimeException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Unchecked Exception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RuntimeException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Checked Exception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RuntimeException</a:t>
            </a:r>
            <a:r>
              <a:rPr lang="ko-KR" altLang="en-US" dirty="0" smtClean="0"/>
              <a:t>을 제외한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FileReader fr </a:t>
            </a:r>
            <a:r>
              <a:rPr lang="en-US" altLang="ko-KR" i="1" dirty="0"/>
              <a:t>=</a:t>
            </a:r>
            <a:r>
              <a:rPr lang="en-US" altLang="ko-KR" dirty="0"/>
              <a:t> </a:t>
            </a:r>
            <a:r>
              <a:rPr lang="en-US" altLang="ko-KR" i="1" dirty="0"/>
              <a:t>new</a:t>
            </a:r>
            <a:r>
              <a:rPr lang="en-US" altLang="ko-KR" dirty="0"/>
              <a:t> FileReader("./Hello.txt");</a:t>
            </a:r>
          </a:p>
          <a:p>
            <a:pPr lvl="2"/>
            <a:r>
              <a:rPr lang="en-US" altLang="ko-KR" dirty="0" err="1"/>
              <a:t>f</a:t>
            </a:r>
            <a:r>
              <a:rPr lang="en-US" altLang="ko-KR" dirty="0" err="1" smtClean="0"/>
              <a:t>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Hello.txt </a:t>
            </a:r>
            <a:r>
              <a:rPr lang="ko-KR" altLang="en-US" dirty="0" smtClean="0"/>
              <a:t>파일을 읽어오는 </a:t>
            </a:r>
            <a:r>
              <a:rPr lang="en-US" altLang="ko-KR" dirty="0" smtClean="0"/>
              <a:t>Reader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위 코드를 직접 이클립스에 작성해보자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빨간 줄이 뜨며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예외를 처리하라는 메시지가 보일 것임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Exception Handling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1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Exceptions thrown by method</a:t>
            </a:r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을 내가 책임질 필요가 없는 경우에는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try-catch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handle </a:t>
            </a:r>
            <a:r>
              <a:rPr lang="ko-KR" altLang="en-US" dirty="0" smtClean="0"/>
              <a:t>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떠넘길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 err="1" smtClean="0"/>
              <a:t>FileWriter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IOException</a:t>
            </a:r>
            <a:r>
              <a:rPr lang="ko-KR" altLang="en-US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Checked Exception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throws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</a:t>
            </a:r>
            <a:r>
              <a:rPr lang="en-US" altLang="ko-KR" dirty="0" smtClean="0"/>
              <a:t>try-catch</a:t>
            </a:r>
            <a:r>
              <a:rPr lang="ko-KR" altLang="en-US" dirty="0" smtClean="0"/>
              <a:t>로 처리하지 않고</a:t>
            </a:r>
            <a:r>
              <a:rPr lang="en-US" altLang="ko-KR" dirty="0" smtClean="0"/>
              <a:t>, throws </a:t>
            </a:r>
            <a:r>
              <a:rPr lang="ko-KR" altLang="en-US" dirty="0" smtClean="0"/>
              <a:t>키워드로 예외를 넘길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Exception </a:t>
            </a:r>
            <a:r>
              <a:rPr lang="en-US" altLang="ko-KR" dirty="0" smtClean="0"/>
              <a:t>Handling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584114"/>
            <a:ext cx="7919070" cy="24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Exception Throwing</a:t>
            </a:r>
          </a:p>
          <a:p>
            <a:pPr lvl="1"/>
            <a:r>
              <a:rPr lang="ko-KR" altLang="en-US" dirty="0" smtClean="0"/>
              <a:t>필요에 따라 내가 직접 예외를 발생시켜야 할 상황도 있다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Throw </a:t>
            </a:r>
            <a:r>
              <a:rPr lang="ko-KR" altLang="en-US" dirty="0" smtClean="0"/>
              <a:t>키워드 뒤에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발생시킬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객체를 위치시킨다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/>
              <a:t> </a:t>
            </a:r>
            <a:r>
              <a:rPr lang="ko-KR" altLang="en-US" dirty="0" smtClean="0"/>
              <a:t>생성자의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인자는 </a:t>
            </a:r>
            <a:r>
              <a:rPr lang="en-US" altLang="ko-KR" dirty="0"/>
              <a:t>e</a:t>
            </a:r>
            <a:r>
              <a:rPr lang="en-US" altLang="ko-KR" dirty="0" smtClean="0"/>
              <a:t>xception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message</a:t>
            </a:r>
            <a:r>
              <a:rPr lang="ko-KR" altLang="en-US" dirty="0"/>
              <a:t>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</a:t>
            </a:r>
            <a:r>
              <a:rPr lang="en-US" altLang="ko-KR" dirty="0" smtClean="0"/>
              <a:t>throw </a:t>
            </a:r>
            <a:r>
              <a:rPr lang="ko-KR" altLang="en-US" dirty="0" smtClean="0"/>
              <a:t>할 예외가 </a:t>
            </a:r>
            <a:r>
              <a:rPr lang="en-US" altLang="ko-KR" dirty="0" smtClean="0"/>
              <a:t>Checked exception</a:t>
            </a:r>
            <a:r>
              <a:rPr lang="ko-KR" altLang="en-US" dirty="0" smtClean="0"/>
              <a:t>이라면 </a:t>
            </a:r>
            <a:r>
              <a:rPr lang="en-US" altLang="ko-KR" dirty="0" smtClean="0"/>
              <a:t>throws </a:t>
            </a:r>
            <a:r>
              <a:rPr lang="ko-KR" altLang="en-US" dirty="0" smtClean="0"/>
              <a:t>키워드도 필수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Exception </a:t>
            </a:r>
            <a:r>
              <a:rPr lang="en-US" altLang="ko-KR" dirty="0" smtClean="0"/>
              <a:t>Handling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36" y="3206034"/>
            <a:ext cx="6516176" cy="34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Exception</a:t>
            </a:r>
          </a:p>
          <a:p>
            <a:pPr lvl="1"/>
            <a:r>
              <a:rPr lang="en-US" altLang="ko-KR" dirty="0" smtClean="0"/>
              <a:t>The term </a:t>
            </a:r>
            <a:r>
              <a:rPr lang="en-US" altLang="ko-KR" i="1" dirty="0" smtClean="0"/>
              <a:t>exception</a:t>
            </a:r>
            <a:r>
              <a:rPr lang="en-US" altLang="ko-KR" dirty="0" smtClean="0"/>
              <a:t> is shorthand for the phrase “exceptional event”</a:t>
            </a:r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은 이벤트의 일종으로써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프로그램이 실행되는 도중에 발생하여 프로그램의 명령 실행을 방해한다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이 발생하면 </a:t>
            </a:r>
            <a:r>
              <a:rPr lang="en-US" altLang="ko-KR" i="1" dirty="0" smtClean="0"/>
              <a:t>Exception object</a:t>
            </a:r>
            <a:r>
              <a:rPr lang="ko-KR" altLang="en-US" dirty="0" smtClean="0"/>
              <a:t>를 생성하여 런타임 시스템에 전달한다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What is Exception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356992"/>
            <a:ext cx="7097115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Chained Exception</a:t>
            </a:r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라는 예외가 발생했을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이것이 원인이 되어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라는 예외가 발생할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</a:t>
            </a:r>
            <a:r>
              <a:rPr lang="en-US" altLang="ko-KR" dirty="0" smtClean="0"/>
              <a:t>Chained Exception</a:t>
            </a:r>
            <a:r>
              <a:rPr lang="ko-KR" altLang="en-US" dirty="0" smtClean="0"/>
              <a:t>이라고 하며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cause exception</a:t>
            </a:r>
            <a:r>
              <a:rPr lang="ko-KR" altLang="en-US" dirty="0" smtClean="0"/>
              <a:t>이라고 부름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Exception Handling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15" y="2924944"/>
            <a:ext cx="8018512" cy="32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Exception </a:t>
            </a:r>
            <a:r>
              <a:rPr lang="ko-KR" altLang="en-US" dirty="0" smtClean="0"/>
              <a:t>타입을 생성하는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필요에 따라서 </a:t>
            </a:r>
            <a:r>
              <a:rPr lang="en-US" altLang="ko-KR" dirty="0"/>
              <a:t>e</a:t>
            </a:r>
            <a:r>
              <a:rPr lang="en-US" altLang="ko-KR" dirty="0" smtClean="0"/>
              <a:t>xception</a:t>
            </a:r>
            <a:r>
              <a:rPr lang="ko-KR" altLang="en-US" dirty="0" smtClean="0"/>
              <a:t> 타입을 생성할 수도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기본적으로 제공되는 </a:t>
            </a:r>
            <a:r>
              <a:rPr lang="en-US" altLang="ko-KR" dirty="0"/>
              <a:t>e</a:t>
            </a:r>
            <a:r>
              <a:rPr lang="en-US" altLang="ko-KR" dirty="0" smtClean="0"/>
              <a:t>xception</a:t>
            </a:r>
            <a:r>
              <a:rPr lang="ko-KR" altLang="en-US" dirty="0" smtClean="0"/>
              <a:t>으로는 우리가 만드는 프로그램의 모든 예외를 표현할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아래 사항 중 해당되는 부분이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예외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생성하는 것을 추천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 아니라면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기본적으로 정의된 타입을 사용하는 것을 추천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Do you need an exception type that isn't represented by those in the Java platform?</a:t>
            </a:r>
          </a:p>
          <a:p>
            <a:pPr lvl="2"/>
            <a:r>
              <a:rPr lang="en-US" altLang="ko-KR" dirty="0"/>
              <a:t>Would it help users if they could differentiate your exceptions from those thrown by classes written by other vendors?</a:t>
            </a:r>
          </a:p>
          <a:p>
            <a:pPr lvl="2"/>
            <a:r>
              <a:rPr lang="en-US" altLang="ko-KR" dirty="0"/>
              <a:t>Does your code throw more than one related exception?</a:t>
            </a:r>
          </a:p>
          <a:p>
            <a:pPr lvl="2"/>
            <a:r>
              <a:rPr lang="en-US" altLang="ko-KR" dirty="0"/>
              <a:t>If you use someone else's exceptions, will users have access to those exceptions? A similar question is, should your package be independent and self-contained?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smtClean="0"/>
              <a:t>User Defined Exception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1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적당한 </a:t>
            </a:r>
            <a:r>
              <a:rPr lang="en-US" altLang="ko-KR" dirty="0" smtClean="0"/>
              <a:t>Super Class</a:t>
            </a:r>
            <a:r>
              <a:rPr lang="ko-KR" altLang="en-US" dirty="0" smtClean="0"/>
              <a:t> 선택하기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정의 예외는 예외 클래스를 상속함으로써 만들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다만</a:t>
            </a:r>
            <a:r>
              <a:rPr lang="en-US" altLang="ko-KR" dirty="0" smtClean="0"/>
              <a:t>! </a:t>
            </a:r>
            <a:r>
              <a:rPr lang="ko-KR" altLang="en-US" dirty="0" smtClean="0"/>
              <a:t>단순히 </a:t>
            </a:r>
            <a:r>
              <a:rPr lang="en-US" altLang="ko-KR" dirty="0" smtClean="0"/>
              <a:t>“Exception” </a:t>
            </a:r>
            <a:r>
              <a:rPr lang="ko-KR" altLang="en-US" dirty="0" smtClean="0"/>
              <a:t>클래스를 상속하는 것 보다는 알맞은 예외 클래스를 선정하는 것이 중요하다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PrinterNotFoundException</a:t>
            </a:r>
            <a:r>
              <a:rPr lang="en-US" altLang="ko-KR" dirty="0" smtClean="0"/>
              <a:t>  -  example</a:t>
            </a:r>
            <a:endParaRPr lang="en-US" altLang="ko-KR" dirty="0"/>
          </a:p>
          <a:p>
            <a:pPr lvl="2"/>
            <a:r>
              <a:rPr lang="ko-KR" altLang="en-US" dirty="0" smtClean="0"/>
              <a:t>프린터로 문서를 출력하려 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프린터와 연결되지 않았을 때 발생하는 예외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I/O </a:t>
            </a:r>
            <a:r>
              <a:rPr lang="ko-KR" altLang="en-US" dirty="0" smtClean="0"/>
              <a:t>상황에 발생한 예외이니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IOException</a:t>
            </a:r>
            <a:r>
              <a:rPr lang="ko-KR" altLang="en-US" dirty="0" smtClean="0"/>
              <a:t>을 상속하는 것이 적당하다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DerivativeNotDefinedException</a:t>
            </a:r>
            <a:r>
              <a:rPr lang="en-US" altLang="ko-KR" dirty="0" smtClean="0"/>
              <a:t>  -  example</a:t>
            </a:r>
          </a:p>
          <a:p>
            <a:pPr lvl="2"/>
            <a:r>
              <a:rPr lang="en-US" altLang="ko-KR" dirty="0" smtClean="0"/>
              <a:t>get</a:t>
            </a:r>
            <a:r>
              <a:rPr lang="ko-KR" altLang="en-US" dirty="0" err="1" smtClean="0"/>
              <a:t>미분값</a:t>
            </a:r>
            <a:r>
              <a:rPr lang="en-US" altLang="ko-KR" dirty="0" smtClean="0"/>
              <a:t>(double x) </a:t>
            </a:r>
            <a:r>
              <a:rPr lang="ko-KR" altLang="en-US" dirty="0" smtClean="0"/>
              <a:t>메서드에서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점에서의 미분 값이 정의되지 않았을 때 발생하는 예외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굳이 </a:t>
            </a:r>
            <a:r>
              <a:rPr lang="en-US" altLang="ko-KR" dirty="0" smtClean="0"/>
              <a:t>checked exception</a:t>
            </a:r>
            <a:r>
              <a:rPr lang="ko-KR" altLang="en-US" dirty="0" smtClean="0"/>
              <a:t>이여야 할 정도로 꼭 처리되어야 하는 예외가 아니므로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RumtimeException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ArithmeticException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상속하는 것이 적당하다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smtClean="0"/>
              <a:t>User Defined Exception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7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7</a:t>
            </a:r>
          </a:p>
          <a:p>
            <a:pPr lvl="1"/>
            <a:r>
              <a:rPr lang="ko-KR" altLang="en-US" dirty="0" smtClean="0">
                <a:latin typeface="+mn-ea"/>
              </a:rPr>
              <a:t>아래 코드가 작동할 수 있도록 </a:t>
            </a:r>
            <a:r>
              <a:rPr lang="en-US" altLang="ko-KR" dirty="0" err="1" smtClean="0">
                <a:latin typeface="+mn-ea"/>
              </a:rPr>
              <a:t>BalanceException</a:t>
            </a:r>
            <a:r>
              <a:rPr lang="ko-KR" altLang="en-US" dirty="0" smtClean="0">
                <a:latin typeface="+mn-ea"/>
              </a:rPr>
              <a:t>을 만들어보자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User Defined Exception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05937"/>
            <a:ext cx="8668072" cy="40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Exception</a:t>
            </a:r>
          </a:p>
          <a:p>
            <a:pPr lvl="1"/>
            <a:r>
              <a:rPr lang="en-US" altLang="ko-KR" dirty="0" smtClean="0"/>
              <a:t>The term </a:t>
            </a:r>
            <a:r>
              <a:rPr lang="en-US" altLang="ko-KR" i="1" dirty="0" smtClean="0"/>
              <a:t>exception</a:t>
            </a:r>
            <a:r>
              <a:rPr lang="en-US" altLang="ko-KR" dirty="0" smtClean="0"/>
              <a:t> is shorthand for the phrase “exceptional event”</a:t>
            </a:r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은 이벤트의 일종으로써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프로그램이 실행되는 도중에 발생하여 프로그램의 명령 실행을 방해한다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What is Exception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74733"/>
            <a:ext cx="5635352" cy="17308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625766"/>
            <a:ext cx="6454373" cy="49649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971600" y="5625765"/>
            <a:ext cx="2520280" cy="2482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563888" y="5615033"/>
            <a:ext cx="2736304" cy="2482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457764" y="5615032"/>
            <a:ext cx="850540" cy="2482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638220" y="5862209"/>
            <a:ext cx="4013899" cy="2482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0732" y="5281844"/>
            <a:ext cx="2602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Exception</a:t>
            </a:r>
            <a:r>
              <a:rPr lang="ko-KR" altLang="en-US" sz="1600" dirty="0" smtClean="0">
                <a:latin typeface="+mn-ea"/>
                <a:ea typeface="+mn-ea"/>
              </a:rPr>
              <a:t>이 발생한 </a:t>
            </a:r>
            <a:r>
              <a:rPr lang="en-US" altLang="ko-KR" sz="1600" dirty="0" smtClean="0">
                <a:latin typeface="+mn-ea"/>
                <a:ea typeface="+mn-ea"/>
              </a:rPr>
              <a:t>Thread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8299" y="5063667"/>
            <a:ext cx="2324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발생한 </a:t>
            </a:r>
            <a:r>
              <a:rPr lang="en-US" altLang="ko-KR" sz="1600" dirty="0" smtClean="0">
                <a:latin typeface="+mn-ea"/>
                <a:ea typeface="+mn-ea"/>
              </a:rPr>
              <a:t>Exception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(Exception object type)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15019" y="5265989"/>
            <a:ext cx="1986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Exception message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8143" y="6085491"/>
            <a:ext cx="292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Exception</a:t>
            </a:r>
            <a:r>
              <a:rPr lang="ko-KR" altLang="en-US" sz="1600" dirty="0" smtClean="0">
                <a:latin typeface="+mn-ea"/>
                <a:ea typeface="+mn-ea"/>
              </a:rPr>
              <a:t>을 유발한 명령의 위치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16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1</a:t>
            </a:r>
          </a:p>
          <a:p>
            <a:pPr lvl="1"/>
            <a:r>
              <a:rPr lang="en-US" altLang="ko-KR" dirty="0" err="1" smtClean="0">
                <a:latin typeface="+mn-ea"/>
              </a:rPr>
              <a:t>ExceptionFindTest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클래스의 </a:t>
            </a:r>
            <a:r>
              <a:rPr lang="en-US" altLang="ko-KR" dirty="0" smtClean="0">
                <a:latin typeface="+mn-ea"/>
              </a:rPr>
              <a:t>main</a:t>
            </a:r>
            <a:r>
              <a:rPr lang="ko-KR" altLang="en-US" dirty="0" smtClean="0">
                <a:latin typeface="+mn-ea"/>
              </a:rPr>
              <a:t>메서드에 아래 코드를 작성해보자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프로그램을 실행시켜보고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발생한 에러메시지를 분석해보자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주석으로 발생한 </a:t>
            </a:r>
            <a:r>
              <a:rPr lang="en-US" altLang="ko-KR" dirty="0" smtClean="0">
                <a:latin typeface="+mn-ea"/>
              </a:rPr>
              <a:t>Exception</a:t>
            </a:r>
            <a:r>
              <a:rPr lang="ko-KR" altLang="en-US" dirty="0" smtClean="0">
                <a:latin typeface="+mn-ea"/>
              </a:rPr>
              <a:t>의 종류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위치 등등을 적어보도록 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What is Exception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23" y="3789040"/>
            <a:ext cx="8022754" cy="21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Exception Stack Trace</a:t>
            </a:r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이 발생하면</a:t>
            </a:r>
            <a:r>
              <a:rPr lang="en-US" altLang="ko-KR" dirty="0" smtClean="0"/>
              <a:t>, Exception Object</a:t>
            </a:r>
            <a:r>
              <a:rPr lang="ko-KR" altLang="en-US" dirty="0"/>
              <a:t>가</a:t>
            </a:r>
            <a:r>
              <a:rPr lang="ko-KR" altLang="en-US" dirty="0" smtClean="0"/>
              <a:t> 생성된다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Exception Object</a:t>
            </a:r>
            <a:r>
              <a:rPr lang="ko-KR" altLang="en-US" dirty="0" smtClean="0"/>
              <a:t>는 에러에 대한 정보를 담고 있다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에러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 발생 당시의 프로그램 상대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런타임 시스템은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핸들링하는</a:t>
            </a:r>
            <a:r>
              <a:rPr lang="ko-KR" altLang="en-US" dirty="0" smtClean="0"/>
              <a:t> 부분을 찾으려고 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smtClean="0"/>
              <a:t>What is Exception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85" y="5487204"/>
            <a:ext cx="8568952" cy="1003014"/>
          </a:xfrm>
          <a:prstGeom prst="rect">
            <a:avLst/>
          </a:prstGeom>
        </p:spPr>
      </p:pic>
      <p:pic>
        <p:nvPicPr>
          <p:cNvPr id="1026" name="Picture 2" descr="The call stack showing three method calls, where the first method called has the exception handl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5399"/>
            <a:ext cx="3162868" cy="211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all stack showing three method calls, where the first method called has the exception handler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65219"/>
            <a:ext cx="39147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1115616" y="5661248"/>
            <a:ext cx="7851721" cy="82897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8224" y="612405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Call stack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6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Exception Handler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Try-Catch</a:t>
            </a:r>
          </a:p>
          <a:p>
            <a:pPr lvl="2"/>
            <a:r>
              <a:rPr lang="en-US" altLang="ko-KR" dirty="0" smtClean="0"/>
              <a:t>Try: </a:t>
            </a:r>
            <a:r>
              <a:rPr lang="ko-KR" altLang="en-US" dirty="0" smtClean="0"/>
              <a:t>예외가 발생할 수 있는 코드가 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블록 실행 도중에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이 발생하면</a:t>
            </a:r>
            <a:r>
              <a:rPr lang="en-US" altLang="ko-KR" dirty="0" smtClean="0"/>
              <a:t>, catch </a:t>
            </a:r>
            <a:r>
              <a:rPr lang="ko-KR" altLang="en-US" dirty="0" smtClean="0"/>
              <a:t>블록으로 흐름이 이전됨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Catch: </a:t>
            </a:r>
            <a:r>
              <a:rPr lang="ko-KR" altLang="en-US" dirty="0" smtClean="0"/>
              <a:t>예외를 </a:t>
            </a:r>
            <a:r>
              <a:rPr lang="ko-KR" altLang="en-US" dirty="0" err="1" smtClean="0"/>
              <a:t>핸들링하기</a:t>
            </a:r>
            <a:r>
              <a:rPr lang="ko-KR" altLang="en-US" dirty="0" smtClean="0"/>
              <a:t> 위한 코드가 위치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Catch </a:t>
            </a:r>
            <a:r>
              <a:rPr lang="ko-KR" altLang="en-US" dirty="0" smtClean="0"/>
              <a:t>옆의 괄호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처리할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의 타입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 -&gt; Exception Object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Exception Handling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815932"/>
            <a:ext cx="5926807" cy="26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2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n-ea"/>
              </a:rPr>
              <a:t>실습 문제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의 코드를 </a:t>
            </a:r>
            <a:r>
              <a:rPr lang="en-US" altLang="ko-KR" dirty="0" smtClean="0">
                <a:latin typeface="+mn-ea"/>
              </a:rPr>
              <a:t>try-catch </a:t>
            </a:r>
            <a:r>
              <a:rPr lang="ko-KR" altLang="en-US" dirty="0" smtClean="0">
                <a:latin typeface="+mn-ea"/>
              </a:rPr>
              <a:t>통해 </a:t>
            </a:r>
            <a:r>
              <a:rPr lang="en-US" altLang="ko-KR" dirty="0" smtClean="0">
                <a:latin typeface="+mn-ea"/>
              </a:rPr>
              <a:t>handling </a:t>
            </a:r>
            <a:r>
              <a:rPr lang="ko-KR" altLang="en-US" dirty="0" smtClean="0">
                <a:latin typeface="+mn-ea"/>
              </a:rPr>
              <a:t>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Catch block</a:t>
            </a:r>
            <a:r>
              <a:rPr lang="ko-KR" altLang="en-US" dirty="0" smtClean="0">
                <a:latin typeface="+mn-ea"/>
              </a:rPr>
              <a:t>에서는 </a:t>
            </a:r>
            <a:r>
              <a:rPr lang="en-US" altLang="ko-KR" dirty="0" smtClean="0">
                <a:latin typeface="+mn-ea"/>
              </a:rPr>
              <a:t>Exception</a:t>
            </a:r>
            <a:r>
              <a:rPr lang="ko-KR" altLang="en-US" dirty="0" smtClean="0">
                <a:latin typeface="+mn-ea"/>
              </a:rPr>
              <a:t>이 발생했습니다</a:t>
            </a:r>
            <a:r>
              <a:rPr lang="en-US" altLang="ko-KR" dirty="0" smtClean="0">
                <a:latin typeface="+mn-ea"/>
              </a:rPr>
              <a:t>!</a:t>
            </a:r>
            <a:r>
              <a:rPr lang="ko-KR" altLang="en-US" dirty="0" smtClean="0">
                <a:latin typeface="+mn-ea"/>
              </a:rPr>
              <a:t>를 출력한다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Exception Handling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4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3</a:t>
            </a:r>
          </a:p>
          <a:p>
            <a:pPr lvl="1"/>
            <a:r>
              <a:rPr lang="ko-KR" altLang="en-US" dirty="0" smtClean="0">
                <a:latin typeface="+mn-ea"/>
              </a:rPr>
              <a:t>실습 문제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의 코드에서 </a:t>
            </a:r>
            <a:r>
              <a:rPr lang="en-US" altLang="ko-KR" dirty="0" smtClean="0">
                <a:latin typeface="+mn-ea"/>
              </a:rPr>
              <a:t>Exception Object</a:t>
            </a:r>
            <a:r>
              <a:rPr lang="ko-KR" altLang="en-US" dirty="0" smtClean="0">
                <a:latin typeface="+mn-ea"/>
              </a:rPr>
              <a:t>를 활용해 </a:t>
            </a:r>
            <a:r>
              <a:rPr lang="en-US" altLang="ko-KR" dirty="0" smtClean="0">
                <a:latin typeface="+mn-ea"/>
              </a:rPr>
              <a:t>error message</a:t>
            </a:r>
            <a:r>
              <a:rPr lang="ko-KR" altLang="en-US" dirty="0" smtClean="0">
                <a:latin typeface="+mn-ea"/>
              </a:rPr>
              <a:t>를 출력하고</a:t>
            </a:r>
            <a:r>
              <a:rPr lang="en-US" altLang="ko-KR" dirty="0" smtClean="0">
                <a:latin typeface="+mn-ea"/>
              </a:rPr>
              <a:t>, stack trace</a:t>
            </a:r>
            <a:r>
              <a:rPr lang="ko-KR" altLang="en-US" dirty="0" smtClean="0">
                <a:latin typeface="+mn-ea"/>
              </a:rPr>
              <a:t>를 출력해보자</a:t>
            </a:r>
            <a:r>
              <a:rPr lang="en-US" altLang="ko-KR" dirty="0" smtClean="0">
                <a:latin typeface="+mn-ea"/>
              </a:rPr>
              <a:t>!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Exception Handling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717032"/>
            <a:ext cx="876037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 Exceptions Hierarchy Explained | Roll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18592"/>
            <a:ext cx="6302546" cy="550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Exception Hierarchy</a:t>
            </a:r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의 상속 구조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Exception Handling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4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lab(template)">
  <a:themeElements>
    <a:clrScheme name="이동통신연구실(표준서식)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_a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이동통신연구실(표준서식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3DA4E8A-FD17-4F25-B812-A4B6C374D341}" vid="{AF0B71EB-678F-4920-9D17-EDD5B5ABB031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mclab(template)</Template>
  <TotalTime>27926</TotalTime>
  <Words>1036</Words>
  <Application>Microsoft Office PowerPoint</Application>
  <PresentationFormat>화면 슬라이드 쇼(4:3)</PresentationFormat>
  <Paragraphs>166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굴림</vt:lpstr>
      <vt:lpstr>나눔스퀘어</vt:lpstr>
      <vt:lpstr>나눔스퀘어 Bold</vt:lpstr>
      <vt:lpstr>나눔스퀘어 ExtraBold</vt:lpstr>
      <vt:lpstr>나눔스퀘어_ac</vt:lpstr>
      <vt:lpstr>Arial</vt:lpstr>
      <vt:lpstr>Tahoma</vt:lpstr>
      <vt:lpstr>Wingdings</vt:lpstr>
      <vt:lpstr>mclab(template)</vt:lpstr>
      <vt:lpstr>PowerPoint 프레젠테이션</vt:lpstr>
      <vt:lpstr>1. What is Exception</vt:lpstr>
      <vt:lpstr>1. What is Exception</vt:lpstr>
      <vt:lpstr>1. What is Exception</vt:lpstr>
      <vt:lpstr>1. What is Exception</vt:lpstr>
      <vt:lpstr>2. Exception Handling</vt:lpstr>
      <vt:lpstr>2. Exception Handling</vt:lpstr>
      <vt:lpstr>2. Exception Handling</vt:lpstr>
      <vt:lpstr>2. Exception Handling</vt:lpstr>
      <vt:lpstr>2. Exception Handling</vt:lpstr>
      <vt:lpstr>2. Exception Handling</vt:lpstr>
      <vt:lpstr>2. Exception Handling</vt:lpstr>
      <vt:lpstr>2. Exception Handling</vt:lpstr>
      <vt:lpstr>2. Exception Handling</vt:lpstr>
      <vt:lpstr>2. Exception Handling</vt:lpstr>
      <vt:lpstr>2. Exception Handling</vt:lpstr>
      <vt:lpstr>2. Exception Handling</vt:lpstr>
      <vt:lpstr>2. Exception Handling</vt:lpstr>
      <vt:lpstr>2. Exception Handling</vt:lpstr>
      <vt:lpstr>2. Exception Handling</vt:lpstr>
      <vt:lpstr>3. User Defined Exception</vt:lpstr>
      <vt:lpstr>3. User Defined Exception</vt:lpstr>
      <vt:lpstr>3. User Defined Exception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객프 9주차 실습</dc:title>
  <dc:creator>lani</dc:creator>
  <cp:lastModifiedBy>Windows 사용자</cp:lastModifiedBy>
  <cp:revision>3260</cp:revision>
  <cp:lastPrinted>2017-12-06T08:27:47Z</cp:lastPrinted>
  <dcterms:created xsi:type="dcterms:W3CDTF">2015-05-18T06:30:45Z</dcterms:created>
  <dcterms:modified xsi:type="dcterms:W3CDTF">2022-04-26T16:45:23Z</dcterms:modified>
</cp:coreProperties>
</file>