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1" r:id="rId4"/>
    <p:sldId id="265" r:id="rId5"/>
    <p:sldId id="267" r:id="rId6"/>
    <p:sldId id="269" r:id="rId7"/>
  </p:sldIdLst>
  <p:sldSz cx="12192000" cy="6858000"/>
  <p:notesSz cx="6858000" cy="9144000"/>
  <p:embeddedFontLst>
    <p:embeddedFont>
      <p:font typeface="NanumSquare" panose="020B0600000101010101" pitchFamily="50" charset="-127"/>
      <p:regular r:id="rId9"/>
    </p:embeddedFont>
    <p:embeddedFont>
      <p:font typeface="나눔스퀘어_ac" panose="020B0600000101010101" pitchFamily="50" charset="-127"/>
      <p:regular r:id="rId10"/>
    </p:embeddedFont>
    <p:embeddedFont>
      <p:font typeface="나눔스퀘어_ac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NanumSquare ExtraBold" panose="020B0600000101010101" pitchFamily="50" charset="-127"/>
      <p:bold r:id="rId14"/>
    </p:embeddedFont>
    <p:embeddedFont>
      <p:font typeface="함초롬바탕" panose="02030604000101010101" pitchFamily="18" charset="-127"/>
      <p:regular r:id="rId15"/>
      <p:bold r:id="rId16"/>
    </p:embeddedFont>
    <p:embeddedFont>
      <p:font typeface="나눔바른고딕 UltraLight" panose="00000300000000000000" pitchFamily="2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030"/>
    <a:srgbClr val="3FD900"/>
    <a:srgbClr val="00D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6"/>
    <p:restoredTop sz="96400" autoAdjust="0"/>
  </p:normalViewPr>
  <p:slideViewPr>
    <p:cSldViewPr snapToGrid="0" snapToObjects="1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429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243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anumSquare ExtraBold" charset="-127"/>
              </a:rPr>
              <a:t>NAVER AI Burning Day </a:t>
            </a:r>
            <a:r>
              <a:rPr lang="ko-KR" altLang="en-US" sz="2800" dirty="0" err="1">
                <a:solidFill>
                  <a:srgbClr val="00D5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anumSquare ExtraBold" charset="-127"/>
              </a:rPr>
              <a:t>해커톤</a:t>
            </a:r>
            <a:r>
              <a:rPr lang="ko-KR" altLang="en-US" sz="2800" dirty="0">
                <a:solidFill>
                  <a:srgbClr val="00D5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anumSquare ExtraBold" charset="-127"/>
              </a:rPr>
              <a:t> </a:t>
            </a:r>
            <a:endParaRPr lang="en-US" altLang="ko-KR" sz="2800" dirty="0">
              <a:solidFill>
                <a:srgbClr val="00D5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90150"/>
            <a:ext cx="3891319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 </a:t>
            </a:r>
            <a:r>
              <a:rPr lang="en-US" altLang="ko-KR" sz="18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8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박정규</a:t>
            </a:r>
            <a:r>
              <a:rPr lang="en-US" altLang="ko-KR" sz="18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 err="1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정의철</a:t>
            </a:r>
            <a:r>
              <a:rPr lang="en-US" altLang="ko-KR" sz="18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8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황동원 </a:t>
            </a:r>
            <a:endParaRPr lang="en-US" altLang="ko-KR" sz="1800" dirty="0">
              <a:solidFill>
                <a:srgbClr val="00D53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4117461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팀명</a:t>
            </a:r>
            <a:r>
              <a:rPr lang="ko-KR" altLang="en-US" sz="18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8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빨래방 정남이</a:t>
            </a:r>
            <a:endParaRPr lang="en-US" altLang="ko-KR" sz="1800" dirty="0">
              <a:solidFill>
                <a:srgbClr val="00D53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4668067" cy="305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서비스명 </a:t>
            </a:r>
            <a:r>
              <a:rPr lang="en-US" altLang="ko-KR" sz="15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5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Talkie </a:t>
            </a:r>
            <a:r>
              <a:rPr lang="en-US" altLang="ko-KR" sz="1500" dirty="0" err="1" smtClean="0">
                <a:solidFill>
                  <a:srgbClr val="00D53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Talkit</a:t>
            </a:r>
            <a:endParaRPr lang="en-US" altLang="ko-KR" sz="1500" dirty="0">
              <a:solidFill>
                <a:srgbClr val="00D53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0E346-F21B-4649-8F32-095943CFD4BA}"/>
              </a:ext>
            </a:extLst>
          </p:cNvPr>
          <p:cNvSpPr txBox="1"/>
          <p:nvPr/>
        </p:nvSpPr>
        <p:spPr>
          <a:xfrm>
            <a:off x="461913" y="1073867"/>
            <a:ext cx="1128388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바탕" panose="02030604000101010101" pitchFamily="18" charset="-127"/>
              </a:rPr>
              <a:t>토키토키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바탕" panose="02030604000101010101" pitchFamily="18" charset="-127"/>
              </a:rPr>
              <a:t>(Talkie </a:t>
            </a:r>
            <a:r>
              <a:rPr lang="en-US" altLang="ko-KR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바탕" panose="02030604000101010101" pitchFamily="18" charset="-127"/>
              </a:rPr>
              <a:t>Talkit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바탕" panose="02030604000101010101" pitchFamily="18" charset="-127"/>
              </a:rPr>
              <a:t>란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바탕" panose="02030604000101010101" pitchFamily="18" charset="-127"/>
              </a:rPr>
              <a:t>?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바탕" panose="02030604000101010101" pitchFamily="18" charset="-127"/>
              </a:rPr>
              <a:t>   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cs typeface="함초롬바탕" panose="02030604000101010101" pitchFamily="18" charset="-127"/>
            </a:endParaRPr>
          </a:p>
          <a:p>
            <a:pPr algn="just"/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토키토키는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한국어 회화를 배우고자 하는 외국인에게 도움을 주는 서비스입니다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한국어는 하나의 어근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혹은 어간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에 하나 이상의 접사가 붙어 단어의 의미를 구성하는 특성을 가지고 있습니다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예를 들어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“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잡히셨겠더라”라는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어절은 어근 “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잡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-”,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파생 접사 “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-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히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-”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와 굴절 접사 “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-(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으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시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-” + “-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었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-” + “-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겠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-” + “-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더라”로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구성되어있습니다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이를 형태소별로 끊어서 피동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주체 높임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과거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추측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전달의 의미를 판단하는 것은 매우 어려운 일입니다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그렇기 때문에 한국어를 자연스럽게 습득할 수 있는 환경을 제공하여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별도의 문법 공부 없이 유창한 회화 실력을 키워줄 수 있게 하는 것이 본 서비스의 목표입니다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함초롬바탕" panose="02030604000101010101" pitchFamily="18" charset="-127"/>
            </a:endParaRPr>
          </a:p>
          <a:p>
            <a:pPr algn="just"/>
            <a:r>
              <a:rPr lang="en-US" altLang="ko-KR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 </a:t>
            </a:r>
          </a:p>
          <a:p>
            <a:pPr algn="just"/>
            <a:r>
              <a:rPr lang="en-US" altLang="ko-KR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 Talkie-</a:t>
            </a:r>
            <a:r>
              <a:rPr lang="en-US" altLang="ko-KR" b="1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Talkit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는 </a:t>
            </a:r>
            <a:r>
              <a:rPr lang="en-US" altLang="ko-KR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Talkative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말이 많은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에서 착안한 단어입니다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한국어 회화에 유창하지 않은 사람이라도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본 서비스를 통해서 </a:t>
            </a:r>
            <a:r>
              <a:rPr lang="en-US" altLang="ko-KR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Talkie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(Talkative)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가 될 수 있다는 것을 의미합니다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또한 </a:t>
            </a:r>
            <a:r>
              <a:rPr lang="en-US" altLang="ko-KR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Talk it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talkit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이라는 단어도 의미하고 있습니다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질문이 주어지고 그에 맞는 의미를 지닌 문장을 말하면서 한국어를 습득하는 웹서비스 특성상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주어진 질문에 맞는 한국어를 이야기 하라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(</a:t>
            </a:r>
            <a:r>
              <a:rPr lang="en-US" altLang="ko-KR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Talk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it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는 의미를 내포하고 있습니다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함초롬바탕" panose="02030604000101010101" pitchFamily="18" charset="-127"/>
            </a:endParaRPr>
          </a:p>
          <a:p>
            <a:pPr algn="just"/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함초롬바탕" panose="02030604000101010101" pitchFamily="18" charset="-127"/>
            </a:endParaRPr>
          </a:p>
          <a:p>
            <a:pPr algn="just"/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토키토키는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복잡한 한국어 문법체계를 학습하여 유창한 한국어를 구사하게 도와주는 시스템이 아닌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사용자가 직접 말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(</a:t>
            </a:r>
            <a:r>
              <a:rPr lang="en-US" altLang="ko-KR" b="1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Talkit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하면서 문맥의 의미를 파악하고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보다 더 자연스러운 어순을 스스로 습득할 수 있게 도와주는 한국어 도우미입니다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서비스는 웹을 통해 제공되며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네이버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API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를 통해 말하기와 듣기 기능을 제공합니다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또한 여행 용어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음식점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호텔예약 등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),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필수 한국어 등 테마별로 회화를 제공하여 보기 더욱 쉽게 하였습니다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4" name="부제 2"/>
          <p:cNvSpPr txBox="1">
            <a:spLocks/>
          </p:cNvSpPr>
          <p:nvPr/>
        </p:nvSpPr>
        <p:spPr>
          <a:xfrm>
            <a:off x="377510" y="588110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B8445-8C64-4EB8-BF80-715455F7CBD3}"/>
              </a:ext>
            </a:extLst>
          </p:cNvPr>
          <p:cNvSpPr txBox="1"/>
          <p:nvPr/>
        </p:nvSpPr>
        <p:spPr>
          <a:xfrm>
            <a:off x="525284" y="746433"/>
            <a:ext cx="10952341" cy="436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바탕" panose="02030604000101010101" pitchFamily="18" charset="-127"/>
              </a:rPr>
              <a:t>목적 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바탕" panose="02030604000101010101" pitchFamily="18" charset="-127"/>
            </a:endParaRPr>
          </a:p>
          <a:p>
            <a:pPr indent="180000" algn="just">
              <a:lnSpc>
                <a:spcPct val="120000"/>
              </a:lnSpc>
            </a:pP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미국의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언어학자 스티븐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크라센은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Second Language Acquisition and Second Language Learning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에서 습득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-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학습 구분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가설을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주장하였습니다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어린아이가 모국어를 배우기 위한 과정은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습득의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대표적인 예시이고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제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2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외국어를 배우는 학습자들의 과정은 학습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(learning)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의 예시입니다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함초롬바탕" panose="02030604000101010101" pitchFamily="18" charset="-127"/>
            </a:endParaRPr>
          </a:p>
          <a:p>
            <a:pPr indent="180000" algn="just">
              <a:lnSpc>
                <a:spcPct val="120000"/>
              </a:lnSpc>
            </a:pP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크라센은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체계적인 문법학습을 통하여 배운 외국어를 순간적인 발화에 사용하기 힘들다고 주장했습니다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순간적인 발화에서 자신이 표현하고자 하는 바를 효과적으로 전달하기 위해서는 습득의 과정을 거쳐 익힌 언어가 더 도움이 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예상하지 못 한 질문을 받게 되더라도 순발력 있게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융통성 있게 질문에 대한 답변을 할 수 있습니다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위 가설들을 공부하다 보니 언어를 체계적인 문법을 사용하여 전달하려는 발화보다 의미를 전달하려는 발화가 모국어를 습득하는 어린아이의 과정에 더 수렴함을 알아냈습니다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</a:t>
            </a:r>
            <a:endParaRPr lang="en-US" altLang="ko-KR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함초롬바탕" panose="02030604000101010101" pitchFamily="18" charset="-127"/>
            </a:endParaRPr>
          </a:p>
          <a:p>
            <a:pPr indent="180000" algn="just">
              <a:lnSpc>
                <a:spcPct val="120000"/>
              </a:lnSpc>
            </a:pP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모국어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수준으로 언어를 사용할 수 있게 언어를 교육하기 위해서는 위 교육방법이 도움이 될 것입니다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그래서 저희는 실생활에 적용 가능한 한국어 회화를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습득시키기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위하여 위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웹서비스를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구상하였습니다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함초롬바탕" panose="02030604000101010101" pitchFamily="18" charset="-127"/>
              </a:rPr>
              <a:t>.</a:t>
            </a:r>
          </a:p>
          <a:p>
            <a:pPr indent="360000" algn="just">
              <a:lnSpc>
                <a:spcPct val="120000"/>
              </a:lnSpc>
            </a:pPr>
            <a:endParaRPr lang="en-US" altLang="ko-KR" sz="16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토키토키의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서비스</a:t>
            </a:r>
          </a:p>
          <a:p>
            <a:pPr algn="just"/>
            <a:r>
              <a:rPr lang="ko-KR" altLang="en-US" sz="1400" b="1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토키토키</a:t>
            </a:r>
            <a:r>
              <a:rPr lang="en-US" altLang="ko-KR" sz="1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(Talkie-Talkie)</a:t>
            </a:r>
            <a:r>
              <a:rPr lang="ko-KR" altLang="en-US" sz="1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</a:t>
            </a:r>
            <a:r>
              <a:rPr lang="ko-KR" altLang="en-US" sz="1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가지의 언어습득 방법을 제공합니다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4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1.Speak to go: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사용자의 발화를 텍스트로 변환하여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발화의 점수를 출력하여 보여줍니다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사용자가 직접 듣고 말하고 보면서 언어를 습득할 수 있는 방식입니다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 </a:t>
            </a:r>
            <a:endParaRPr lang="en-US" altLang="ko-KR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6831" r="8918" b="64871"/>
          <a:stretch/>
        </p:blipFill>
        <p:spPr>
          <a:xfrm>
            <a:off x="1508894" y="4438814"/>
            <a:ext cx="9712060" cy="18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DF873-4D1A-4283-8870-F1869A3D8AAD}"/>
              </a:ext>
            </a:extLst>
          </p:cNvPr>
          <p:cNvSpPr txBox="1"/>
          <p:nvPr/>
        </p:nvSpPr>
        <p:spPr>
          <a:xfrm>
            <a:off x="581025" y="585971"/>
            <a:ext cx="11039475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2.Write to go: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한국어 발음이 능숙하지 못하여 음성인식에 문제가 있는 사용자를 위하여 제공하는 서비스입니다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음성이 아닌 타이핑을 통하여 한국어 회화를 습득할 수 있는 방식입니다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	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(Speak to go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비슷한 형태이므로 사진 생략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sz="1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3.Dialouge to go: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음식점에서 주문을 하는 상황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길을 물어보는 상황 등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한국여행에서 처할 수 있는 대표적인 상황 유형들을 대화 형식으로 제공하여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말하기 듣기로 회화를 익힐 수 있도록 하는 방식입니다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algn="just"/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indent="180000" algn="just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기술적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배경</a:t>
            </a:r>
          </a:p>
          <a:p>
            <a:pPr indent="180000" algn="just"/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Talkie-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Talkit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FastText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네이버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CSR,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네이버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CSS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ADAMS API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사용합니다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토키토키는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외국인이 한국어 회화능력을 키우기 위해 사용하는 서비스입니다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단순한 학습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암기가 아닌 회화의 듣고 말하는 습득 과정을 달성하기 위해서는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TTS, STT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서비스가 제공되어야 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그렇기 때문에 네이버 클라우드 플랫폼의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CSR, CSS API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사용하였습니다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또한 습득에는 교정의 과정이 필요합니다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사용자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외국인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발화기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한국어 문법에 부합한지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의미가 제대로 전달이 되었는지 판별하기 위해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ADAMS API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FastText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사용하였습니다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indent="180000" algn="just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indent="180000" algn="just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</a:t>
            </a:r>
          </a:p>
          <a:p>
            <a:pPr indent="180000" algn="just"/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사용자의 발화가 적절한가를 판별하는 방법으로 </a:t>
            </a:r>
            <a:r>
              <a:rPr lang="ko-KR" altLang="en-US" sz="1400" b="1" i="1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의미유사도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b="1" i="1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문법정확도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척도로 세웠습니다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2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가지 요소를 종합적으로 고려하여 테스트의 점수를 매겨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Pass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Fail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판별합니다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2074" r="12578" b="45817"/>
          <a:stretch/>
        </p:blipFill>
        <p:spPr>
          <a:xfrm>
            <a:off x="612540" y="1728554"/>
            <a:ext cx="5488222" cy="191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DC6E1-FE75-45B5-9686-397B5BC24F80}"/>
              </a:ext>
            </a:extLst>
          </p:cNvPr>
          <p:cNvSpPr txBox="1"/>
          <p:nvPr/>
        </p:nvSpPr>
        <p:spPr>
          <a:xfrm>
            <a:off x="447674" y="540688"/>
            <a:ext cx="11296651" cy="601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>
              <a:lnSpc>
                <a:spcPct val="11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의미유사도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indent="360000" algn="just">
              <a:lnSpc>
                <a:spcPct val="110000"/>
              </a:lnSpc>
            </a:pP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의미유사도는 사용자의 발화가 원문과 얼마나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부합하는가를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판별하는 방법입니다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예를 들어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원문 “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How can I get to the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Gyeongbokgung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-Palace?”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주어졌을 때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사용자의 발화는 “경복궁에는 어떻게 가나요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?”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되어야 적절합니다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만약 “경복궁 어떻게 가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?”, “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어떻게 가나요 경복궁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?”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주어지더라도 의미유사도는 높은 점수를 받을 수 있도록 하였습니다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indent="360000" algn="just">
              <a:lnSpc>
                <a:spcPct val="110000"/>
              </a:lnSpc>
            </a:pP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의미유사도는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FastText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통해서 구현하였습니다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FastText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통해 원문의 정답 “경복궁에는 어떻게 가나요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?”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사용자의 발화 간의 유사도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코사인거리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점수로 사용합니다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그렇기 때문에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FastText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특성을 통해 음성인식에도 강점을 지니고 있습니다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가령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“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경복쿵에는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어떨케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가나용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?”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같이 음성인식 오류가 발생한 문장도 충분히 높은 점수를 받을 수 있습니다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하지만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“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창경궁에는 어떻게 가나요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?”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같은 문장도 높은 점수를 받을 가능성이 있습니다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왜냐하면 경복궁과 창경궁은 모델 상에서 비슷한 위치에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임베딩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되어 있기 때문입니다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그렇기 때문에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TF-IDF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통해 점수를 보정하여 제공합니다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Pass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Fail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구분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점수는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실제 테스트를 통하여 점점 보정할 계획에 있습니다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indent="360000" algn="just">
              <a:lnSpc>
                <a:spcPct val="110000"/>
              </a:lnSpc>
            </a:pPr>
            <a:endParaRPr lang="en-US" altLang="ko-KR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indent="360000" algn="just">
              <a:lnSpc>
                <a:spcPct val="11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어순정확도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어순정확도는 사용자 발화의 어순이 정확한지를 판별하는 과정입니다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입력된 문장의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문장성분을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분석해주는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ADAMS.ai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구문분석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api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사용하여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문장성분과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문장성분간의 연결 관계를 분석합니다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이를 토대로 필수 문장 성분이 제대로 포함되어 있는지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어순이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올바른지를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판별하는 알고리즘을 제작하였습니다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한국어 문장은 크게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가지의 정형화된 구조로 나눌 수 있습니다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10000"/>
              </a:lnSpc>
            </a:pP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1.Np_sbj +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주어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서술어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10000"/>
              </a:lnSpc>
            </a:pP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2.Np_sbj +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Np_cmp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주어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보어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서술어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10000"/>
              </a:lnSpc>
            </a:pP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3.Np_sbj +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Np_obj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주어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목적어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서술어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en-US" altLang="ko-KR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4.Np_sbj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Np_ajt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주어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부사어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서술어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5.Np_sbj +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Np_ajt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Np_obj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주어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부사어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목적어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indent="360000">
              <a:lnSpc>
                <a:spcPct val="110000"/>
              </a:lnSpc>
            </a:pP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한국어는 위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가지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정형문장에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수식언이 특정 단어를 수식하며 의미를 형성해 나갑니다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다만 수식언이 특정 단어를 수식할 때에는 그 위치에 제한이 있습니다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따라서 수식언이 어느 위치에서 수식하는지에 따라 옳은 문장인지 비문인지를 판별하여 점수를 매깁니다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하지만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위의 문장구조에 부합하지 않으면서 옳은 문장인 경우가 있습니다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그러므로 위의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가지 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문장구조가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아닌 입력일 경우 예외 문장처리법을 사용합니다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가령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‘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만나서 반가워요’ 같은 경우 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구성이 되어있습니다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이는 체언이 포함되어 있지 않아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정형화된 문장에 속하지 않습니다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다만 옳은 문장이므로 다음과 같은 예외 문장처리법을 사용하여 정문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비문을 판별합니다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예를 들어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“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우리 밥을 먹어 보자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Np_sbj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Np_obj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 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)”, ”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싫어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)”, “</a:t>
            </a:r>
            <a:r>
              <a:rPr lang="ko-KR" altLang="en-US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학생이에요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en-US" altLang="ko-KR" sz="14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Vnp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)”? ”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같은 경우가 대표적인 예외문장으로써 정문으로 처리합니다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만약 예외문장처리법에도 부합하지 않은 문장일 경우 비문으로 판단합니다</a:t>
            </a:r>
            <a:r>
              <a:rPr lang="en-US" altLang="ko-KR" sz="1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9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98E68-932E-4A28-9638-806ABBE19863}"/>
              </a:ext>
            </a:extLst>
          </p:cNvPr>
          <p:cNvSpPr txBox="1"/>
          <p:nvPr/>
        </p:nvSpPr>
        <p:spPr>
          <a:xfrm>
            <a:off x="485775" y="647700"/>
            <a:ext cx="1113472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/>
            <a:endParaRPr lang="en-US" altLang="ko-KR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기존의 </a:t>
            </a:r>
            <a:r>
              <a:rPr lang="ko-KR" altLang="en-US" sz="1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한국어 교육 플랫폼에 비해 실생활에 적용이 용이한 언어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습득 환경을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제공하여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한국어 진입장벽을 낮출 수 있습니다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60000" indent="180000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왜냐하면 스티븐 </a:t>
            </a:r>
            <a:r>
              <a:rPr lang="ko-KR" altLang="en-US" sz="1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크라센의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습득 학습 구분 가설을 토대로 제작하여 문법보다는 회화 습득에 비중을 두었기 때문입니다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따라서 말하기와 듣기가 제공되어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활자 위주의 교육보다 효율성이 높습니다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시공간적 환경에 구애 받지 않아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누구나 쉽게 언어를 배울 수 있는 환경을 구성해 줄 수 있습니다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60000" indent="180000" fontAlgn="base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모든 학습이 온라인으로 이루어지기 때문에 직장인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학생들도 자유시간에 손쉽게 접근할 수 있습니다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또한 강사와 교재가 필요하지 않아 학습 비용을 줄일 수 있습니다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한국어 </a:t>
            </a:r>
            <a:r>
              <a:rPr lang="ko-KR" altLang="en-US" sz="1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학습 연구에 큰 도움을 줄 수 있습니다</a:t>
            </a:r>
            <a:r>
              <a:rPr lang="en-US" altLang="ko-KR" sz="1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60000" indent="180000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사용자가 많아질 수록 자주 틀리는 문법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어려운 문제 등의 데이터가 쌓여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추후 외국인 대상으로 한국어 교재를 집필할 때 양질의 정보가 되어줄 수 있습니다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또한 빅데이터 분석을 통해 개개인에게 자주 틀리는 문제에 대한 솔루션을 제공할 수 있어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서비스 스스로 발전해 나갈 수 있습니다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한국어 학습 연구에 큰 도움을 줄 수 있습니다</a:t>
            </a:r>
            <a:r>
              <a:rPr lang="en-US" altLang="ko-KR" sz="14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60000" indent="180000"/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사용자가 많아질 수록 자주 틀리는 문법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어려운 문제 등의 데이터가 쌓여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추후 외국인 대상으로 한국어 교재를 집필할 때 양질의 정보가 되어줄 수 있습니다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또한 빅데이터 분석을 통해 개개인에게 자주 틀리는 문제에 대한 솔루션을 제공할 수 있어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서비스 스스로 발전해 나갈 수 있습니다</a:t>
            </a:r>
            <a:r>
              <a:rPr lang="en-US" altLang="ko-KR" sz="1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0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1176</Words>
  <Application>Microsoft Office PowerPoint</Application>
  <PresentationFormat>와이드스크린</PresentationFormat>
  <Paragraphs>69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NanumSquare</vt:lpstr>
      <vt:lpstr>나눔스퀘어_ac</vt:lpstr>
      <vt:lpstr>나눔스퀘어_ac Bold</vt:lpstr>
      <vt:lpstr>맑은 고딕</vt:lpstr>
      <vt:lpstr>NanumSquare ExtraBold</vt:lpstr>
      <vt:lpstr>함초롬바탕</vt:lpstr>
      <vt:lpstr>Arial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79</cp:revision>
  <dcterms:created xsi:type="dcterms:W3CDTF">2020-01-13T08:32:16Z</dcterms:created>
  <dcterms:modified xsi:type="dcterms:W3CDTF">2020-01-30T16:43:51Z</dcterms:modified>
</cp:coreProperties>
</file>