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7E52-4A06-E166-8B8E-C4B8C045BB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B82B4-109F-6A9D-48AC-DCF34E800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F2BFFD-91BF-51D1-EF11-69B75235D951}"/>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943C89ED-84E5-BB35-E896-0E78DA45B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2BF54-E013-0C54-B69C-2A6ACCAF4DFA}"/>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227059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255C-9EA1-CBB6-63C6-8CA248E711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D6DE6-47FC-E2BD-9EC0-24A05E76E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D605B-A58F-D55A-0D10-D38ECD1704EB}"/>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6F207705-7131-AB49-1C7A-7331E832A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9BDD2-CDB5-CBCA-FE2A-8F1D6AAC160F}"/>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205222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7AC93-1C6E-D269-95A8-4649EE2CCC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511A6B-BF18-FD1B-C225-284A181CB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F7C5F-677A-77AF-A82D-C9B49696AA96}"/>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DE10C30E-7EE5-776B-7414-802AC0D82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9E358-BFE2-BE86-C367-3DAA8A498B95}"/>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235340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5894-5A62-5CCC-A984-E788EEF42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C468E-8292-07A2-31AC-C790717CB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60181-0F3E-FEFC-84BE-3B3ED094372C}"/>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271AB66D-76FD-2402-218E-A2D79A829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4759B-25C7-C48A-DFE0-55EE162C9EEC}"/>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416538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EECB-F02E-C160-E657-48E7DC048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B0536A-A55E-7448-8D68-23A9735EC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B027E-6D71-F69C-D297-A040B54EAD7E}"/>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CD7B89FF-004D-4553-F546-CBD2D1F89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66A74-2EFD-7CD3-760F-6DC1860F858A}"/>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35669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C2AE-C146-00F7-BE77-16F18EAB3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22D03-DE2B-7A0A-28D6-F6E91088B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B243A-6BA2-445C-DC3C-FEBD887F8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CDE7BE-3232-229E-BE04-C00977E812CB}"/>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6" name="Footer Placeholder 5">
            <a:extLst>
              <a:ext uri="{FF2B5EF4-FFF2-40B4-BE49-F238E27FC236}">
                <a16:creationId xmlns:a16="http://schemas.microsoft.com/office/drawing/2014/main" id="{61B33590-BAC9-7D12-5557-750B9E0B9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65F8C-C1AF-FC8C-EFBC-E5A7BAD4EBE2}"/>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347766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1FAB-41F2-60DC-4CAF-AA0C1AFEAF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BE717-CD8F-FD47-35A3-FB1D4B165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C1267-B0CE-ECB6-F7EA-502B27A4B5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3E6AA-40A2-F9CF-2C65-102A3F6BB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31CFD5-DE16-A883-4605-31E0FB28A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9C316-E75A-A18D-2F3F-64F9A08A2E87}"/>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8" name="Footer Placeholder 7">
            <a:extLst>
              <a:ext uri="{FF2B5EF4-FFF2-40B4-BE49-F238E27FC236}">
                <a16:creationId xmlns:a16="http://schemas.microsoft.com/office/drawing/2014/main" id="{18D0FD78-53BF-90ED-176C-1BB3B117C5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C32084-5CDA-3516-96A4-26049699D8B4}"/>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82660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27C7-E075-A8EA-2702-2439A34E7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19484-111E-5B7F-CED9-201D631DBD81}"/>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4" name="Footer Placeholder 3">
            <a:extLst>
              <a:ext uri="{FF2B5EF4-FFF2-40B4-BE49-F238E27FC236}">
                <a16:creationId xmlns:a16="http://schemas.microsoft.com/office/drawing/2014/main" id="{91B64D3A-E24B-86A6-2B9E-F64B840CF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C0A9D-FB7C-BEB8-3F18-126BF445E8C6}"/>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241622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9FB274-EE49-9B8C-3A1B-3C634EEB0EA9}"/>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3" name="Footer Placeholder 2">
            <a:extLst>
              <a:ext uri="{FF2B5EF4-FFF2-40B4-BE49-F238E27FC236}">
                <a16:creationId xmlns:a16="http://schemas.microsoft.com/office/drawing/2014/main" id="{A8748939-9548-E2A1-AB38-A416E03251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E8AB15-49BF-4D7D-CA22-53DC086EA423}"/>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107886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CD4A-F299-2214-9CFC-450AA6575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3B6A6-C91A-6A91-5A74-60CB9E548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06569B-5445-B4FC-D9F9-6E2743647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50350-7129-BBD1-EF5A-C55525F88AC9}"/>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6" name="Footer Placeholder 5">
            <a:extLst>
              <a:ext uri="{FF2B5EF4-FFF2-40B4-BE49-F238E27FC236}">
                <a16:creationId xmlns:a16="http://schemas.microsoft.com/office/drawing/2014/main" id="{9E73E268-7F07-FE50-5A60-85F3F674D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FFE0B-E848-5147-9DA1-879E9854062C}"/>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315217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EFE-6C54-C582-A07E-E855DC43A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317DEE-66BA-54B5-4D9E-56C102475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E2B37-A31F-1A74-D4BD-39CE3C1C3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A9ECBF-0B45-D2B0-EDCE-8539804626A4}"/>
              </a:ext>
            </a:extLst>
          </p:cNvPr>
          <p:cNvSpPr>
            <a:spLocks noGrp="1"/>
          </p:cNvSpPr>
          <p:nvPr>
            <p:ph type="dt" sz="half" idx="10"/>
          </p:nvPr>
        </p:nvSpPr>
        <p:spPr/>
        <p:txBody>
          <a:bodyPr/>
          <a:lstStyle/>
          <a:p>
            <a:fld id="{2550617E-44A6-40CD-92F7-04F11D191AA9}" type="datetimeFigureOut">
              <a:rPr lang="en-US" smtClean="0"/>
              <a:t>18-Apr-24</a:t>
            </a:fld>
            <a:endParaRPr lang="en-US"/>
          </a:p>
        </p:txBody>
      </p:sp>
      <p:sp>
        <p:nvSpPr>
          <p:cNvPr id="6" name="Footer Placeholder 5">
            <a:extLst>
              <a:ext uri="{FF2B5EF4-FFF2-40B4-BE49-F238E27FC236}">
                <a16:creationId xmlns:a16="http://schemas.microsoft.com/office/drawing/2014/main" id="{91C16B1C-6652-A538-E318-67129D804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A82EA-BAF6-9E87-5E85-A7EF395AD6B6}"/>
              </a:ext>
            </a:extLst>
          </p:cNvPr>
          <p:cNvSpPr>
            <a:spLocks noGrp="1"/>
          </p:cNvSpPr>
          <p:nvPr>
            <p:ph type="sldNum" sz="quarter" idx="12"/>
          </p:nvPr>
        </p:nvSpPr>
        <p:spPr/>
        <p:txBody>
          <a:bodyPr/>
          <a:lstStyle/>
          <a:p>
            <a:fld id="{AC218BB8-409C-4CC3-8FF6-5CDD5DB26ECC}" type="slidenum">
              <a:rPr lang="en-US" smtClean="0"/>
              <a:t>‹#›</a:t>
            </a:fld>
            <a:endParaRPr lang="en-US"/>
          </a:p>
        </p:txBody>
      </p:sp>
    </p:spTree>
    <p:extLst>
      <p:ext uri="{BB962C8B-B14F-4D97-AF65-F5344CB8AC3E}">
        <p14:creationId xmlns:p14="http://schemas.microsoft.com/office/powerpoint/2010/main" val="411053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A8728-5919-A02A-1678-C722F9EBC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813798-F015-683F-8675-428452760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315CD-765F-88ED-96F9-499EDE0BC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0617E-44A6-40CD-92F7-04F11D191AA9}" type="datetimeFigureOut">
              <a:rPr lang="en-US" smtClean="0"/>
              <a:t>18-Apr-24</a:t>
            </a:fld>
            <a:endParaRPr lang="en-US"/>
          </a:p>
        </p:txBody>
      </p:sp>
      <p:sp>
        <p:nvSpPr>
          <p:cNvPr id="5" name="Footer Placeholder 4">
            <a:extLst>
              <a:ext uri="{FF2B5EF4-FFF2-40B4-BE49-F238E27FC236}">
                <a16:creationId xmlns:a16="http://schemas.microsoft.com/office/drawing/2014/main" id="{789EAE6A-C7C7-9F39-C8EB-B89E8ADDD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9B208-A1E0-0456-BA67-D42808772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18BB8-409C-4CC3-8FF6-5CDD5DB26ECC}" type="slidenum">
              <a:rPr lang="en-US" smtClean="0"/>
              <a:t>‹#›</a:t>
            </a:fld>
            <a:endParaRPr lang="en-US"/>
          </a:p>
        </p:txBody>
      </p:sp>
    </p:spTree>
    <p:extLst>
      <p:ext uri="{BB962C8B-B14F-4D97-AF65-F5344CB8AC3E}">
        <p14:creationId xmlns:p14="http://schemas.microsoft.com/office/powerpoint/2010/main" val="203904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1283-0CB4-8CBB-F774-DEC33AA25DA5}"/>
              </a:ext>
            </a:extLst>
          </p:cNvPr>
          <p:cNvSpPr>
            <a:spLocks noGrp="1"/>
          </p:cNvSpPr>
          <p:nvPr>
            <p:ph type="ctrTitle"/>
          </p:nvPr>
        </p:nvSpPr>
        <p:spPr>
          <a:xfrm>
            <a:off x="1278294" y="233265"/>
            <a:ext cx="9389706" cy="1707502"/>
          </a:xfrm>
        </p:spPr>
        <p:txBody>
          <a:bodyPr>
            <a:normAutofit fontScale="90000"/>
          </a:bodyPr>
          <a:lstStyle/>
          <a:p>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Networking for Entrepreneurs </a:t>
            </a:r>
          </a:p>
        </p:txBody>
      </p:sp>
      <p:pic>
        <p:nvPicPr>
          <p:cNvPr id="1030" name="Picture 6" descr="The importance of Networking, and how it can Benefit your small Business">
            <a:extLst>
              <a:ext uri="{FF2B5EF4-FFF2-40B4-BE49-F238E27FC236}">
                <a16:creationId xmlns:a16="http://schemas.microsoft.com/office/drawing/2014/main" id="{AA0D8EE6-2886-E26C-EE81-3A23AF26D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8" y="2034072"/>
            <a:ext cx="8239125" cy="430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06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36F9-8ADD-1856-13F7-3E9EDC384F0D}"/>
              </a:ext>
            </a:extLst>
          </p:cNvPr>
          <p:cNvSpPr>
            <a:spLocks noGrp="1"/>
          </p:cNvSpPr>
          <p:nvPr>
            <p:ph type="title"/>
          </p:nvPr>
        </p:nvSpPr>
        <p:spPr>
          <a:xfrm>
            <a:off x="214604" y="365125"/>
            <a:ext cx="11765902" cy="1325563"/>
          </a:xfrm>
        </p:spPr>
        <p:txBody>
          <a:bodyPr/>
          <a:lstStyle/>
          <a:p>
            <a:r>
              <a:rPr lang="en-US" dirty="0">
                <a:solidFill>
                  <a:schemeClr val="accent1"/>
                </a:solidFill>
                <a:latin typeface="Tahoma" panose="020B0604030504040204" pitchFamily="34" charset="0"/>
                <a:ea typeface="Tahoma" panose="020B0604030504040204" pitchFamily="34" charset="0"/>
                <a:cs typeface="Tahoma" panose="020B0604030504040204" pitchFamily="34" charset="0"/>
              </a:rPr>
              <a:t>Leverage your network to grow your business </a:t>
            </a:r>
          </a:p>
        </p:txBody>
      </p:sp>
      <p:sp>
        <p:nvSpPr>
          <p:cNvPr id="3" name="Content Placeholder 2">
            <a:extLst>
              <a:ext uri="{FF2B5EF4-FFF2-40B4-BE49-F238E27FC236}">
                <a16:creationId xmlns:a16="http://schemas.microsoft.com/office/drawing/2014/main" id="{6D8A2F56-4B62-2B92-F34C-CC79661B0BCD}"/>
              </a:ext>
            </a:extLst>
          </p:cNvPr>
          <p:cNvSpPr>
            <a:spLocks noGrp="1"/>
          </p:cNvSpPr>
          <p:nvPr>
            <p:ph sz="half" idx="1"/>
          </p:nvPr>
        </p:nvSpPr>
        <p:spPr>
          <a:xfrm>
            <a:off x="214604" y="1623527"/>
            <a:ext cx="5805196" cy="4553436"/>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Ask for introductions </a:t>
            </a:r>
          </a:p>
          <a:p>
            <a:r>
              <a:rPr lang="en-US" sz="3200" dirty="0">
                <a:latin typeface="Tahoma" panose="020B0604030504040204" pitchFamily="34" charset="0"/>
                <a:ea typeface="Tahoma" panose="020B0604030504040204" pitchFamily="34" charset="0"/>
                <a:cs typeface="Tahoma" panose="020B0604030504040204" pitchFamily="34" charset="0"/>
              </a:rPr>
              <a:t>Share your goals - </a:t>
            </a: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Let your network know what you're looking for. </a:t>
            </a:r>
          </a:p>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Offer to help </a:t>
            </a:r>
          </a:p>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Stay in touch </a:t>
            </a:r>
          </a:p>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Be a resource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8194" name="Picture 2" descr="Meeting Business Priorities in a Hybrid World - SAP India">
            <a:extLst>
              <a:ext uri="{FF2B5EF4-FFF2-40B4-BE49-F238E27FC236}">
                <a16:creationId xmlns:a16="http://schemas.microsoft.com/office/drawing/2014/main" id="{9A795F6D-9510-45B4-2770-28BD2541630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700607"/>
            <a:ext cx="5181600" cy="345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5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29DC-7A3A-1891-8B76-E7FA9B8CF9BB}"/>
              </a:ext>
            </a:extLst>
          </p:cNvPr>
          <p:cNvSpPr>
            <a:spLocks noGrp="1"/>
          </p:cNvSpPr>
          <p:nvPr>
            <p:ph type="title"/>
          </p:nvPr>
        </p:nvSpPr>
        <p:spPr/>
        <p:txBody>
          <a:bodyPr/>
          <a:lstStyle/>
          <a:p>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Building relationships with industry leaders and mentors </a:t>
            </a:r>
          </a:p>
        </p:txBody>
      </p:sp>
      <p:sp>
        <p:nvSpPr>
          <p:cNvPr id="3" name="Content Placeholder 2">
            <a:extLst>
              <a:ext uri="{FF2B5EF4-FFF2-40B4-BE49-F238E27FC236}">
                <a16:creationId xmlns:a16="http://schemas.microsoft.com/office/drawing/2014/main" id="{273AC204-30BD-B4EE-2732-952EA6A665D4}"/>
              </a:ext>
            </a:extLst>
          </p:cNvPr>
          <p:cNvSpPr>
            <a:spLocks noGrp="1"/>
          </p:cNvSpPr>
          <p:nvPr>
            <p:ph sz="half" idx="1"/>
          </p:nvPr>
        </p:nvSpPr>
        <p:spPr>
          <a:xfrm>
            <a:off x="130629" y="1825625"/>
            <a:ext cx="5889171" cy="4351338"/>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Identify potential mentors </a:t>
            </a:r>
          </a:p>
          <a:p>
            <a:r>
              <a:rPr lang="en-US" dirty="0">
                <a:latin typeface="Tahoma" panose="020B0604030504040204" pitchFamily="34" charset="0"/>
                <a:ea typeface="Tahoma" panose="020B0604030504040204" pitchFamily="34" charset="0"/>
                <a:cs typeface="Tahoma" panose="020B0604030504040204" pitchFamily="34" charset="0"/>
              </a:rPr>
              <a:t>Reach out </a:t>
            </a:r>
          </a:p>
          <a:p>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Be prepared- come prepared with questions and be ready to listen. Show that you are  interested in their experience and that you value their advice.</a:t>
            </a:r>
          </a:p>
          <a:p>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Offer value to your mentors </a:t>
            </a:r>
          </a:p>
          <a:p>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Stay in touch </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9218" name="Picture 2" descr="Discover Business Networking Events &amp; Activities in London, United Kingdom  | Eventbrite">
            <a:extLst>
              <a:ext uri="{FF2B5EF4-FFF2-40B4-BE49-F238E27FC236}">
                <a16:creationId xmlns:a16="http://schemas.microsoft.com/office/drawing/2014/main" id="{8C91A807-77C1-DF88-FAE6-81CCC10F369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15609" y="2211355"/>
            <a:ext cx="6145762" cy="375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4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991A-CA6F-F14D-A392-AE79202E0D1F}"/>
              </a:ext>
            </a:extLst>
          </p:cNvPr>
          <p:cNvSpPr>
            <a:spLocks noGrp="1"/>
          </p:cNvSpPr>
          <p:nvPr>
            <p:ph type="title"/>
          </p:nvPr>
        </p:nvSpPr>
        <p:spPr>
          <a:xfrm>
            <a:off x="-74645" y="365125"/>
            <a:ext cx="12167118" cy="1325563"/>
          </a:xfrm>
        </p:spPr>
        <p:txBody>
          <a:bodyPr>
            <a:normAutofit/>
          </a:bodyPr>
          <a:lstStyle/>
          <a:p>
            <a:r>
              <a:rPr lang="en-US" sz="4000" b="1" dirty="0">
                <a:solidFill>
                  <a:schemeClr val="accent1"/>
                </a:solidFill>
                <a:latin typeface="Tahoma" panose="020B0604030504040204" pitchFamily="34" charset="0"/>
                <a:ea typeface="Tahoma" panose="020B0604030504040204" pitchFamily="34" charset="0"/>
                <a:cs typeface="Tahoma" panose="020B0604030504040204" pitchFamily="34" charset="0"/>
              </a:rPr>
              <a:t>Networking strategies for introverted entrepreneurs </a:t>
            </a:r>
          </a:p>
        </p:txBody>
      </p:sp>
      <p:sp>
        <p:nvSpPr>
          <p:cNvPr id="3" name="Content Placeholder 2">
            <a:extLst>
              <a:ext uri="{FF2B5EF4-FFF2-40B4-BE49-F238E27FC236}">
                <a16:creationId xmlns:a16="http://schemas.microsoft.com/office/drawing/2014/main" id="{0E8BA331-24C3-8F4C-95BE-911E8FA5C18F}"/>
              </a:ext>
            </a:extLst>
          </p:cNvPr>
          <p:cNvSpPr>
            <a:spLocks noGrp="1"/>
          </p:cNvSpPr>
          <p:nvPr>
            <p:ph sz="half" idx="1"/>
          </p:nvPr>
        </p:nvSpPr>
        <p:spPr>
          <a:xfrm>
            <a:off x="139959" y="1825625"/>
            <a:ext cx="5879841" cy="4351338"/>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Find the right events- smaller and more intimate </a:t>
            </a:r>
          </a:p>
          <a:p>
            <a:r>
              <a:rPr lang="en-US" dirty="0">
                <a:latin typeface="Tahoma" panose="020B0604030504040204" pitchFamily="34" charset="0"/>
                <a:ea typeface="Tahoma" panose="020B0604030504040204" pitchFamily="34" charset="0"/>
                <a:cs typeface="Tahoma" panose="020B0604030504040204" pitchFamily="34" charset="0"/>
              </a:rPr>
              <a:t>Prepare in advance </a:t>
            </a:r>
          </a:p>
          <a:p>
            <a:r>
              <a:rPr lang="en-US" dirty="0">
                <a:latin typeface="Tahoma" panose="020B0604030504040204" pitchFamily="34" charset="0"/>
                <a:ea typeface="Tahoma" panose="020B0604030504040204" pitchFamily="34" charset="0"/>
                <a:cs typeface="Tahoma" panose="020B0604030504040204" pitchFamily="34" charset="0"/>
              </a:rPr>
              <a:t>Focus on quality , rather than quantity – focus on a few meaningful  connections</a:t>
            </a:r>
          </a:p>
          <a:p>
            <a:r>
              <a:rPr lang="en-US" dirty="0">
                <a:latin typeface="Tahoma" panose="020B0604030504040204" pitchFamily="34" charset="0"/>
                <a:ea typeface="Tahoma" panose="020B0604030504040204" pitchFamily="34" charset="0"/>
                <a:cs typeface="Tahoma" panose="020B0604030504040204" pitchFamily="34" charset="0"/>
              </a:rPr>
              <a:t>Ask open ended questions </a:t>
            </a:r>
          </a:p>
          <a:p>
            <a:r>
              <a:rPr lang="en-US" dirty="0">
                <a:latin typeface="Tahoma" panose="020B0604030504040204" pitchFamily="34" charset="0"/>
                <a:ea typeface="Tahoma" panose="020B0604030504040204" pitchFamily="34" charset="0"/>
                <a:cs typeface="Tahoma" panose="020B0604030504040204" pitchFamily="34" charset="0"/>
              </a:rPr>
              <a:t>Follow up </a:t>
            </a:r>
          </a:p>
        </p:txBody>
      </p:sp>
      <p:pic>
        <p:nvPicPr>
          <p:cNvPr id="10242" name="Picture 2" descr="About Us - Made By Her">
            <a:extLst>
              <a:ext uri="{FF2B5EF4-FFF2-40B4-BE49-F238E27FC236}">
                <a16:creationId xmlns:a16="http://schemas.microsoft.com/office/drawing/2014/main" id="{E46233CD-C417-E2C8-F07E-C6F771E690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62057" y="1825625"/>
            <a:ext cx="5113175" cy="363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2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6C82-9C3E-9BF5-C481-FF72373F4D27}"/>
              </a:ext>
            </a:extLst>
          </p:cNvPr>
          <p:cNvSpPr>
            <a:spLocks noGrp="1"/>
          </p:cNvSpPr>
          <p:nvPr>
            <p:ph type="title"/>
          </p:nvPr>
        </p:nvSpPr>
        <p:spPr>
          <a:xfrm>
            <a:off x="127518" y="365125"/>
            <a:ext cx="11936963" cy="707895"/>
          </a:xfrm>
        </p:spPr>
        <p:txBody>
          <a:bodyPr>
            <a:normAutofit fontScale="90000"/>
          </a:bodyPr>
          <a:lstStyle/>
          <a:p>
            <a:r>
              <a:rPr lang="en-US" dirty="0"/>
              <a:t> </a:t>
            </a: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Role of technology in modern networking </a:t>
            </a:r>
          </a:p>
        </p:txBody>
      </p:sp>
      <p:sp>
        <p:nvSpPr>
          <p:cNvPr id="6" name="Content Placeholder 5">
            <a:extLst>
              <a:ext uri="{FF2B5EF4-FFF2-40B4-BE49-F238E27FC236}">
                <a16:creationId xmlns:a16="http://schemas.microsoft.com/office/drawing/2014/main" id="{C8A3AE51-2839-D210-BE97-7BC89B64E81C}"/>
              </a:ext>
            </a:extLst>
          </p:cNvPr>
          <p:cNvSpPr>
            <a:spLocks noGrp="1"/>
          </p:cNvSpPr>
          <p:nvPr>
            <p:ph idx="1"/>
          </p:nvPr>
        </p:nvSpPr>
        <p:spPr>
          <a:xfrm>
            <a:off x="93306" y="1343608"/>
            <a:ext cx="11971176" cy="5411755"/>
          </a:xfrm>
        </p:spPr>
        <p:txBody>
          <a:bodyPr>
            <a:noAutofit/>
          </a:bodyPr>
          <a:lstStyle/>
          <a:p>
            <a:pPr algn="l">
              <a:buFont typeface="+mj-lt"/>
              <a:buAutoNum type="arabicPeriod"/>
            </a:pP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Online networking: LinkedIn, Twitter, and Facebook allow entrepreneurs to connect with others from all over the world..</a:t>
            </a:r>
          </a:p>
          <a:p>
            <a:pPr algn="l">
              <a:buFont typeface="+mj-lt"/>
              <a:buAutoNum type="arabicPeriod"/>
            </a:pP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Virtual events: With the rise of virtual events, entrepreneurs can attend networking events from the comfort of their own homes</a:t>
            </a:r>
          </a:p>
          <a:p>
            <a:pPr algn="l">
              <a:buFont typeface="+mj-lt"/>
              <a:buAutoNum type="arabicPeriod"/>
            </a:pP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Automated tools: </a:t>
            </a:r>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E</a:t>
            </a: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mail marketing, WhatsApp groups, FB groups,  make it easier to keep track of contacts and follow up with others. </a:t>
            </a:r>
          </a:p>
          <a:p>
            <a:pPr algn="l">
              <a:buFont typeface="+mj-lt"/>
              <a:buAutoNum type="arabicPeriod"/>
            </a:pP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Artificial intelligence : AI is being used to match entrepreneurs with others who are likely to be a good fit. </a:t>
            </a:r>
          </a:p>
        </p:txBody>
      </p:sp>
    </p:spTree>
    <p:extLst>
      <p:ext uri="{BB962C8B-B14F-4D97-AF65-F5344CB8AC3E}">
        <p14:creationId xmlns:p14="http://schemas.microsoft.com/office/powerpoint/2010/main" val="379280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269C-C152-6F04-C110-B76D37404ECD}"/>
              </a:ext>
            </a:extLst>
          </p:cNvPr>
          <p:cNvSpPr>
            <a:spLocks noGrp="1"/>
          </p:cNvSpPr>
          <p:nvPr>
            <p:ph type="title"/>
          </p:nvPr>
        </p:nvSpPr>
        <p:spPr>
          <a:xfrm>
            <a:off x="233265" y="1"/>
            <a:ext cx="11821886" cy="877078"/>
          </a:xfrm>
        </p:spPr>
        <p:txBody>
          <a:bodyPr>
            <a:normAutofit fontScale="90000"/>
          </a:bodyPr>
          <a:lstStyle/>
          <a:p>
            <a:r>
              <a:rPr lang="en-US" sz="4000" b="1" dirty="0">
                <a:solidFill>
                  <a:schemeClr val="accent1"/>
                </a:solidFill>
                <a:latin typeface="Tahoma" panose="020B0604030504040204" pitchFamily="34" charset="0"/>
                <a:ea typeface="Tahoma" panose="020B0604030504040204" pitchFamily="34" charset="0"/>
                <a:cs typeface="Tahoma" panose="020B0604030504040204" pitchFamily="34" charset="0"/>
              </a:rPr>
              <a:t>Staying connected and maintaining your network </a:t>
            </a:r>
          </a:p>
        </p:txBody>
      </p:sp>
      <p:sp>
        <p:nvSpPr>
          <p:cNvPr id="3" name="Content Placeholder 2">
            <a:extLst>
              <a:ext uri="{FF2B5EF4-FFF2-40B4-BE49-F238E27FC236}">
                <a16:creationId xmlns:a16="http://schemas.microsoft.com/office/drawing/2014/main" id="{1E8AD07B-F79D-AA7F-F371-0C294380CE61}"/>
              </a:ext>
            </a:extLst>
          </p:cNvPr>
          <p:cNvSpPr>
            <a:spLocks noGrp="1"/>
          </p:cNvSpPr>
          <p:nvPr>
            <p:ph idx="1"/>
          </p:nvPr>
        </p:nvSpPr>
        <p:spPr>
          <a:xfrm>
            <a:off x="111967" y="877078"/>
            <a:ext cx="11846768" cy="5831631"/>
          </a:xfrm>
        </p:spPr>
        <p:txBody>
          <a:bodyPr>
            <a:normAutofit/>
          </a:bodyPr>
          <a:lstStyle/>
          <a:p>
            <a:pPr algn="l">
              <a:buFont typeface="+mj-lt"/>
              <a:buAutoNum type="arabicPeriod"/>
            </a:pP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Keep in touch: Regularly reach out to your network to see how they're doing. email, phone calls, or a quick message on social media.</a:t>
            </a:r>
          </a:p>
          <a:p>
            <a:pPr algn="l">
              <a:buFont typeface="+mj-lt"/>
              <a:buAutoNum type="arabicPeriod"/>
            </a:pP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Offer help: When you can, offer to help others in your network. This can be as simple as making an introduction or sharing a resource.</a:t>
            </a:r>
          </a:p>
          <a:p>
            <a:pPr algn="l">
              <a:buFont typeface="+mj-lt"/>
              <a:buAutoNum type="arabicPeriod"/>
            </a:pP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Attend events: Attend events and conferences related to your industry.</a:t>
            </a:r>
          </a:p>
          <a:p>
            <a:pPr algn="l">
              <a:buFont typeface="+mj-lt"/>
              <a:buAutoNum type="arabicPeriod"/>
            </a:pP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Give back: When you achieve success, make sure to give back to your network. This can be through mentorship, offering advice, or even just being a sounding board.</a:t>
            </a:r>
          </a:p>
          <a:p>
            <a:pPr algn="l">
              <a:buFont typeface="+mj-lt"/>
              <a:buAutoNum type="arabicPeriod"/>
            </a:pP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Stay organized: Keep track of your contacts and their information. Use a CRM or other tool to help you stay organized and make the most of your network.</a:t>
            </a:r>
          </a:p>
          <a:p>
            <a:endParaRPr lang="en-US" dirty="0"/>
          </a:p>
        </p:txBody>
      </p:sp>
    </p:spTree>
    <p:extLst>
      <p:ext uri="{BB962C8B-B14F-4D97-AF65-F5344CB8AC3E}">
        <p14:creationId xmlns:p14="http://schemas.microsoft.com/office/powerpoint/2010/main" val="4079314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F293-0E32-FA1B-9123-D2EA251B8DF7}"/>
              </a:ext>
            </a:extLst>
          </p:cNvPr>
          <p:cNvSpPr>
            <a:spLocks noGrp="1"/>
          </p:cNvSpPr>
          <p:nvPr>
            <p:ph type="title"/>
          </p:nvPr>
        </p:nvSpPr>
        <p:spPr>
          <a:xfrm>
            <a:off x="838200" y="365125"/>
            <a:ext cx="10563808" cy="829193"/>
          </a:xfrm>
        </p:spPr>
        <p:txBody>
          <a:bodyPr/>
          <a:lstStyle/>
          <a:p>
            <a:pPr algn="ct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Elevator pitch </a:t>
            </a:r>
          </a:p>
        </p:txBody>
      </p:sp>
      <p:sp>
        <p:nvSpPr>
          <p:cNvPr id="3" name="Content Placeholder 2">
            <a:extLst>
              <a:ext uri="{FF2B5EF4-FFF2-40B4-BE49-F238E27FC236}">
                <a16:creationId xmlns:a16="http://schemas.microsoft.com/office/drawing/2014/main" id="{08D3253A-A5B2-3F09-7B46-51A1F5482500}"/>
              </a:ext>
            </a:extLst>
          </p:cNvPr>
          <p:cNvSpPr>
            <a:spLocks noGrp="1"/>
          </p:cNvSpPr>
          <p:nvPr>
            <p:ph sz="half" idx="1"/>
          </p:nvPr>
        </p:nvSpPr>
        <p:spPr>
          <a:xfrm>
            <a:off x="261257" y="1408922"/>
            <a:ext cx="6792685" cy="5083953"/>
          </a:xfrm>
        </p:spPr>
        <p:txBody>
          <a:bodyPr>
            <a:normAutofit fontScale="92500"/>
          </a:bodyPr>
          <a:lstStyle/>
          <a:p>
            <a:r>
              <a:rPr lang="en-US" b="0" i="0" dirty="0">
                <a:solidFill>
                  <a:srgbClr val="202124"/>
                </a:solidFill>
                <a:effectLst/>
                <a:latin typeface="Google Sans"/>
              </a:rPr>
              <a:t>A </a:t>
            </a:r>
            <a:r>
              <a:rPr lang="en-US" b="0" i="0" dirty="0">
                <a:solidFill>
                  <a:srgbClr val="040C28"/>
                </a:solidFill>
                <a:effectLst/>
                <a:latin typeface="Google Sans"/>
              </a:rPr>
              <a:t>brief (think 30 seconds!)</a:t>
            </a:r>
            <a:r>
              <a:rPr lang="en-US" b="0" i="0" dirty="0">
                <a:solidFill>
                  <a:srgbClr val="202124"/>
                </a:solidFill>
                <a:effectLst/>
                <a:latin typeface="Google Sans"/>
              </a:rPr>
              <a:t> </a:t>
            </a:r>
            <a:r>
              <a:rPr lang="en-US" b="0" i="0" dirty="0">
                <a:solidFill>
                  <a:srgbClr val="040C28"/>
                </a:solidFill>
                <a:effectLst/>
                <a:latin typeface="Google Sans"/>
              </a:rPr>
              <a:t>way of introducing yourself, getting across a key point or two, and making a connection with someone</a:t>
            </a:r>
            <a:r>
              <a:rPr lang="en-US" b="0" i="0" dirty="0">
                <a:solidFill>
                  <a:srgbClr val="202124"/>
                </a:solidFill>
                <a:effectLst/>
                <a:latin typeface="Google Sans"/>
              </a:rPr>
              <a:t>.  </a:t>
            </a:r>
            <a:r>
              <a:rPr lang="en-US" b="0" i="0" dirty="0" err="1">
                <a:solidFill>
                  <a:srgbClr val="202124"/>
                </a:solidFill>
                <a:effectLst/>
                <a:latin typeface="Google Sans"/>
              </a:rPr>
              <a:t>Eg</a:t>
            </a:r>
            <a:r>
              <a:rPr lang="en-US" b="0" i="0" dirty="0">
                <a:solidFill>
                  <a:srgbClr val="202124"/>
                </a:solidFill>
                <a:effectLst/>
                <a:latin typeface="Google Sans"/>
              </a:rPr>
              <a:t>: </a:t>
            </a:r>
          </a:p>
          <a:p>
            <a:pPr algn="l">
              <a:buFont typeface="+mj-lt"/>
              <a:buAutoNum type="arabicPeriod"/>
            </a:pPr>
            <a:r>
              <a:rPr lang="en-US" b="0" i="0" dirty="0">
                <a:solidFill>
                  <a:srgbClr val="202124"/>
                </a:solidFill>
                <a:effectLst/>
                <a:latin typeface="Google Sans"/>
              </a:rPr>
              <a:t>Who do you work with?</a:t>
            </a:r>
          </a:p>
          <a:p>
            <a:pPr algn="l">
              <a:buFont typeface="+mj-lt"/>
              <a:buAutoNum type="arabicPeriod"/>
            </a:pPr>
            <a:r>
              <a:rPr lang="en-US" b="0" i="0" dirty="0">
                <a:solidFill>
                  <a:srgbClr val="202124"/>
                </a:solidFill>
                <a:effectLst/>
                <a:latin typeface="Google Sans"/>
              </a:rPr>
              <a:t>What service do you provide?</a:t>
            </a:r>
          </a:p>
          <a:p>
            <a:pPr algn="l">
              <a:buFont typeface="+mj-lt"/>
              <a:buAutoNum type="arabicPeriod"/>
            </a:pPr>
            <a:r>
              <a:rPr lang="en-US" b="0" i="0" dirty="0">
                <a:solidFill>
                  <a:srgbClr val="202124"/>
                </a:solidFill>
                <a:effectLst/>
                <a:latin typeface="Google Sans"/>
              </a:rPr>
              <a:t>How do you provide that service?</a:t>
            </a:r>
          </a:p>
          <a:p>
            <a:pPr algn="l">
              <a:buFont typeface="+mj-lt"/>
              <a:buAutoNum type="arabicPeriod"/>
            </a:pPr>
            <a:r>
              <a:rPr lang="en-US" b="0" i="0" dirty="0">
                <a:solidFill>
                  <a:srgbClr val="202124"/>
                </a:solidFill>
                <a:effectLst/>
                <a:latin typeface="Google Sans"/>
              </a:rPr>
              <a:t>What is your unique selling point (USP) (what makes you different to others in the same field)</a:t>
            </a:r>
          </a:p>
          <a:p>
            <a:pPr algn="l">
              <a:buFont typeface="+mj-lt"/>
              <a:buAutoNum type="arabicPeriod"/>
            </a:pPr>
            <a:r>
              <a:rPr lang="en-US" b="0" i="0" dirty="0">
                <a:solidFill>
                  <a:srgbClr val="202124"/>
                </a:solidFill>
                <a:effectLst/>
                <a:latin typeface="Google Sans"/>
              </a:rPr>
              <a:t>What problem are you solving for customers?</a:t>
            </a:r>
          </a:p>
          <a:p>
            <a:pPr algn="l">
              <a:buFont typeface="+mj-lt"/>
              <a:buAutoNum type="arabicPeriod"/>
            </a:pPr>
            <a:r>
              <a:rPr lang="en-US" dirty="0">
                <a:solidFill>
                  <a:srgbClr val="202124"/>
                </a:solidFill>
                <a:latin typeface="Google Sans"/>
              </a:rPr>
              <a:t>Call to action </a:t>
            </a:r>
            <a:endParaRPr lang="en-US" b="0" i="0" dirty="0">
              <a:solidFill>
                <a:srgbClr val="202124"/>
              </a:solidFill>
              <a:effectLst/>
              <a:latin typeface="Google Sans"/>
            </a:endParaRPr>
          </a:p>
          <a:p>
            <a:endParaRPr lang="en-US" b="0" i="0" dirty="0">
              <a:solidFill>
                <a:srgbClr val="202124"/>
              </a:solidFill>
              <a:effectLst/>
              <a:latin typeface="Google Sans"/>
            </a:endParaRPr>
          </a:p>
        </p:txBody>
      </p:sp>
      <p:pic>
        <p:nvPicPr>
          <p:cNvPr id="12290" name="Picture 2" descr="Entrepreneur Elevator Pitch: Creating a Short Investor Pitch">
            <a:extLst>
              <a:ext uri="{FF2B5EF4-FFF2-40B4-BE49-F238E27FC236}">
                <a16:creationId xmlns:a16="http://schemas.microsoft.com/office/drawing/2014/main" id="{3C76F437-D157-E922-D54B-7D44E58FB77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4249" y="1825625"/>
            <a:ext cx="4170395" cy="297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4B05-7D90-3949-2E92-0C539E8CF211}"/>
              </a:ext>
            </a:extLst>
          </p:cNvPr>
          <p:cNvSpPr>
            <a:spLocks noGrp="1"/>
          </p:cNvSpPr>
          <p:nvPr>
            <p:ph type="title"/>
          </p:nvPr>
        </p:nvSpPr>
        <p:spPr/>
        <p:txBody>
          <a:bodyPr/>
          <a:lstStyle/>
          <a:p>
            <a:pPr algn="ct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Entrepreneur connect </a:t>
            </a:r>
          </a:p>
        </p:txBody>
      </p:sp>
      <p:sp>
        <p:nvSpPr>
          <p:cNvPr id="3" name="Content Placeholder 2">
            <a:extLst>
              <a:ext uri="{FF2B5EF4-FFF2-40B4-BE49-F238E27FC236}">
                <a16:creationId xmlns:a16="http://schemas.microsoft.com/office/drawing/2014/main" id="{8DB4583F-D06B-DBCF-5A9A-18B558A4E0B5}"/>
              </a:ext>
            </a:extLst>
          </p:cNvPr>
          <p:cNvSpPr>
            <a:spLocks noGrp="1"/>
          </p:cNvSpPr>
          <p:nvPr>
            <p:ph idx="1"/>
          </p:nvPr>
        </p:nvSpPr>
        <p:spPr>
          <a:xfrm>
            <a:off x="261257" y="1352938"/>
            <a:ext cx="11691257" cy="5505062"/>
          </a:xfrm>
        </p:spPr>
        <p:txBody>
          <a:bodyPr>
            <a:normAutofit/>
          </a:bodyPr>
          <a:lstStyle/>
          <a:p>
            <a:r>
              <a:rPr lang="en-US" dirty="0"/>
              <a:t> </a:t>
            </a:r>
            <a:r>
              <a:rPr lang="en-US" dirty="0">
                <a:latin typeface="Tahoma" panose="020B0604030504040204" pitchFamily="34" charset="0"/>
                <a:ea typeface="Tahoma" panose="020B0604030504040204" pitchFamily="34" charset="0"/>
                <a:cs typeface="Tahoma" panose="020B0604030504040204" pitchFamily="34" charset="0"/>
              </a:rPr>
              <a:t>Each  entrepreneur   goes  around room, connecting with another </a:t>
            </a:r>
          </a:p>
          <a:p>
            <a:r>
              <a:rPr lang="en-US" dirty="0">
                <a:latin typeface="Tahoma" panose="020B0604030504040204" pitchFamily="34" charset="0"/>
                <a:ea typeface="Tahoma" panose="020B0604030504040204" pitchFamily="34" charset="0"/>
                <a:cs typeface="Tahoma" panose="020B0604030504040204" pitchFamily="34" charset="0"/>
              </a:rPr>
              <a:t>Introductions to each other – shake hands , exchange visiting cards, eye contact  </a:t>
            </a:r>
          </a:p>
          <a:p>
            <a:r>
              <a:rPr lang="en-US" dirty="0">
                <a:latin typeface="Tahoma" panose="020B0604030504040204" pitchFamily="34" charset="0"/>
                <a:ea typeface="Tahoma" panose="020B0604030504040204" pitchFamily="34" charset="0"/>
                <a:cs typeface="Tahoma" panose="020B0604030504040204" pitchFamily="34" charset="0"/>
              </a:rPr>
              <a:t>1 minute elevator pitch by  person</a:t>
            </a:r>
          </a:p>
          <a:p>
            <a:r>
              <a:rPr lang="en-US" dirty="0">
                <a:latin typeface="Tahoma" panose="020B0604030504040204" pitchFamily="34" charset="0"/>
                <a:ea typeface="Tahoma" panose="020B0604030504040204" pitchFamily="34" charset="0"/>
                <a:cs typeface="Tahoma" panose="020B0604030504040204" pitchFamily="34" charset="0"/>
              </a:rPr>
              <a:t>Questions and discussion with partner </a:t>
            </a:r>
          </a:p>
          <a:p>
            <a:r>
              <a:rPr lang="en-US" dirty="0">
                <a:latin typeface="Tahoma" panose="020B0604030504040204" pitchFamily="34" charset="0"/>
                <a:ea typeface="Tahoma" panose="020B0604030504040204" pitchFamily="34" charset="0"/>
                <a:cs typeface="Tahoma" panose="020B0604030504040204" pitchFamily="34" charset="0"/>
              </a:rPr>
              <a:t> Good bye </a:t>
            </a:r>
          </a:p>
          <a:p>
            <a:r>
              <a:rPr lang="en-US" dirty="0">
                <a:latin typeface="Tahoma" panose="020B0604030504040204" pitchFamily="34" charset="0"/>
                <a:ea typeface="Tahoma" panose="020B0604030504040204" pitchFamily="34" charset="0"/>
                <a:cs typeface="Tahoma" panose="020B0604030504040204" pitchFamily="34" charset="0"/>
              </a:rPr>
              <a:t>Connect with  another person </a:t>
            </a:r>
          </a:p>
        </p:txBody>
      </p:sp>
    </p:spTree>
    <p:extLst>
      <p:ext uri="{BB962C8B-B14F-4D97-AF65-F5344CB8AC3E}">
        <p14:creationId xmlns:p14="http://schemas.microsoft.com/office/powerpoint/2010/main" val="39248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D68D-C3B6-77CF-6D51-3FEED032C704}"/>
              </a:ext>
            </a:extLst>
          </p:cNvPr>
          <p:cNvSpPr>
            <a:spLocks noGrp="1"/>
          </p:cNvSpPr>
          <p:nvPr>
            <p:ph type="title"/>
          </p:nvPr>
        </p:nvSpPr>
        <p:spPr/>
        <p:txBody>
          <a:bodyPr/>
          <a:lstStyle/>
          <a:p>
            <a:pPr algn="ct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What does networking mean to you? </a:t>
            </a:r>
          </a:p>
        </p:txBody>
      </p:sp>
      <p:sp>
        <p:nvSpPr>
          <p:cNvPr id="3" name="Content Placeholder 2">
            <a:extLst>
              <a:ext uri="{FF2B5EF4-FFF2-40B4-BE49-F238E27FC236}">
                <a16:creationId xmlns:a16="http://schemas.microsoft.com/office/drawing/2014/main" id="{59CF7B9B-73D7-A21A-7448-6D2FBEBD1AA4}"/>
              </a:ext>
            </a:extLst>
          </p:cNvPr>
          <p:cNvSpPr>
            <a:spLocks noGrp="1"/>
          </p:cNvSpPr>
          <p:nvPr>
            <p:ph idx="1"/>
          </p:nvPr>
        </p:nvSpPr>
        <p:spPr>
          <a:xfrm>
            <a:off x="587830" y="1690688"/>
            <a:ext cx="11448660" cy="1155149"/>
          </a:xfrm>
        </p:spPr>
        <p:txBody>
          <a:bodyPr>
            <a:normAutofit fontScale="85000" lnSpcReduction="10000"/>
          </a:bodyPr>
          <a:lstStyle/>
          <a:p>
            <a:pPr marL="0" marR="0" lvl="0" indent="0" algn="l" defTabSz="914400" rtl="0" eaLnBrk="1" fontAlgn="auto" latinLnBrk="0" hangingPunct="1">
              <a:lnSpc>
                <a:spcPct val="120000"/>
              </a:lnSpc>
              <a:spcBef>
                <a:spcPts val="1000"/>
              </a:spcBef>
              <a:spcAft>
                <a:spcPts val="0"/>
              </a:spcAft>
              <a:buClrTx/>
              <a:buSzTx/>
              <a:buNone/>
              <a:tabLst/>
              <a:defRPr/>
            </a:pPr>
            <a:r>
              <a:rPr kumimoji="0" lang="en-US" sz="32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Networking is a buzzword that is thrown around a lot in the business world, but what does it really mean for entrepreneurs? - Discuss</a:t>
            </a:r>
          </a:p>
          <a:p>
            <a:endPar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2054" name="Picture 6" descr="Business culture in India - UK India Business Council">
            <a:extLst>
              <a:ext uri="{FF2B5EF4-FFF2-40B4-BE49-F238E27FC236}">
                <a16:creationId xmlns:a16="http://schemas.microsoft.com/office/drawing/2014/main" id="{322E03BC-4291-E9E3-6100-676078CF1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872" y="3101973"/>
            <a:ext cx="4935895" cy="322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D111-99EA-24D0-614C-8A3B0095F395}"/>
              </a:ext>
            </a:extLst>
          </p:cNvPr>
          <p:cNvSpPr>
            <a:spLocks noGrp="1"/>
          </p:cNvSpPr>
          <p:nvPr>
            <p:ph type="title"/>
          </p:nvPr>
        </p:nvSpPr>
        <p:spPr/>
        <p:txBody>
          <a:bodyPr>
            <a:normAutofit/>
          </a:bodyPr>
          <a:lstStyle/>
          <a:p>
            <a:pPr algn="ct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What is networking? </a:t>
            </a:r>
          </a:p>
        </p:txBody>
      </p:sp>
      <p:sp>
        <p:nvSpPr>
          <p:cNvPr id="6" name="Content Placeholder 5">
            <a:extLst>
              <a:ext uri="{FF2B5EF4-FFF2-40B4-BE49-F238E27FC236}">
                <a16:creationId xmlns:a16="http://schemas.microsoft.com/office/drawing/2014/main" id="{F3BE0D7B-8404-7053-F895-E9F1725574F3}"/>
              </a:ext>
            </a:extLst>
          </p:cNvPr>
          <p:cNvSpPr>
            <a:spLocks noGrp="1"/>
          </p:cNvSpPr>
          <p:nvPr>
            <p:ph sz="half" idx="1"/>
          </p:nvPr>
        </p:nvSpPr>
        <p:spPr>
          <a:xfrm>
            <a:off x="102637" y="1825625"/>
            <a:ext cx="5917163" cy="4827102"/>
          </a:xfrm>
        </p:spPr>
        <p:txBody>
          <a:bodyPr>
            <a:noAutofit/>
          </a:bodyPr>
          <a:lstStyle/>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en-US" sz="3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he act of building relationships and connections with people who can help you achieve your goals. </a:t>
            </a:r>
          </a:p>
          <a:p>
            <a:r>
              <a:rPr lang="en-US" sz="3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Whether it's finding  customers, partners, investors, or mentors, networking is a crucial part of building a successful business.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3076" name="Picture 4" descr="10 Tips for Successful Business Networking | by david verma | Medium">
            <a:extLst>
              <a:ext uri="{FF2B5EF4-FFF2-40B4-BE49-F238E27FC236}">
                <a16:creationId xmlns:a16="http://schemas.microsoft.com/office/drawing/2014/main" id="{6CB72666-D216-DB9A-6745-246D95D4F9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25625"/>
            <a:ext cx="5687008" cy="42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7D2D-5D72-A25E-46B0-701F78069940}"/>
              </a:ext>
            </a:extLst>
          </p:cNvPr>
          <p:cNvSpPr>
            <a:spLocks noGrp="1"/>
          </p:cNvSpPr>
          <p:nvPr>
            <p:ph type="title"/>
          </p:nvPr>
        </p:nvSpPr>
        <p:spPr>
          <a:xfrm>
            <a:off x="149290" y="365125"/>
            <a:ext cx="11204510" cy="1325563"/>
          </a:xfrm>
        </p:spPr>
        <p:txBody>
          <a:bodyPr/>
          <a:lstStyle/>
          <a:p>
            <a:pPr algn="ctr"/>
            <a:r>
              <a:rPr lang="en-US" b="1" dirty="0">
                <a:solidFill>
                  <a:srgbClr val="0070C0"/>
                </a:solidFill>
                <a:latin typeface="Tahoma" panose="020B0604030504040204" pitchFamily="34" charset="0"/>
                <a:ea typeface="Tahoma" panose="020B0604030504040204" pitchFamily="34" charset="0"/>
                <a:cs typeface="Tahoma" panose="020B0604030504040204" pitchFamily="34" charset="0"/>
              </a:rPr>
              <a:t>Networking for Entrepreneurs </a:t>
            </a:r>
          </a:p>
        </p:txBody>
      </p:sp>
      <p:sp>
        <p:nvSpPr>
          <p:cNvPr id="3" name="Content Placeholder 2">
            <a:extLst>
              <a:ext uri="{FF2B5EF4-FFF2-40B4-BE49-F238E27FC236}">
                <a16:creationId xmlns:a16="http://schemas.microsoft.com/office/drawing/2014/main" id="{DD32A077-28D8-20ED-5F5B-EE4E1504B013}"/>
              </a:ext>
            </a:extLst>
          </p:cNvPr>
          <p:cNvSpPr>
            <a:spLocks noGrp="1"/>
          </p:cNvSpPr>
          <p:nvPr>
            <p:ph sz="half" idx="1"/>
          </p:nvPr>
        </p:nvSpPr>
        <p:spPr>
          <a:xfrm>
            <a:off x="0" y="1825625"/>
            <a:ext cx="6019800" cy="4351338"/>
          </a:xfrm>
        </p:spPr>
        <p:txBody>
          <a:bodyPr>
            <a:noAutofit/>
          </a:bodyPr>
          <a:lstStyle/>
          <a:p>
            <a:r>
              <a:rPr lang="en-US" sz="3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 entrepreneurs means recognizing the value of building relationships and connections with others in your industry. </a:t>
            </a:r>
          </a:p>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C</a:t>
            </a:r>
            <a:r>
              <a:rPr lang="en-US" sz="32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reating a network that can support you and your business in various ways, and help you achieve your goals.</a:t>
            </a: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The Art of Networking in Business and the Importance Thereof">
            <a:extLst>
              <a:ext uri="{FF2B5EF4-FFF2-40B4-BE49-F238E27FC236}">
                <a16:creationId xmlns:a16="http://schemas.microsoft.com/office/drawing/2014/main" id="{4D7B010A-8A32-219D-77AE-D7A840FF8E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74094"/>
            <a:ext cx="51816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6FF3-77B2-9113-E23A-0F4FEF38479C}"/>
              </a:ext>
            </a:extLst>
          </p:cNvPr>
          <p:cNvSpPr>
            <a:spLocks noGrp="1"/>
          </p:cNvSpPr>
          <p:nvPr>
            <p:ph type="title"/>
          </p:nvPr>
        </p:nvSpPr>
        <p:spPr>
          <a:xfrm>
            <a:off x="139959" y="365126"/>
            <a:ext cx="11140751" cy="232034"/>
          </a:xfrm>
        </p:spPr>
        <p:txBody>
          <a:bodyPr>
            <a:normAutofit fontScale="90000"/>
          </a:bodyPr>
          <a:lstStyle/>
          <a:p>
            <a:pPr algn="ctr"/>
            <a:r>
              <a:rPr lang="en-US" dirty="0">
                <a:solidFill>
                  <a:schemeClr val="accent1"/>
                </a:solidFill>
                <a:latin typeface="Tahoma" panose="020B0604030504040204" pitchFamily="34" charset="0"/>
                <a:ea typeface="Tahoma" panose="020B0604030504040204" pitchFamily="34" charset="0"/>
                <a:cs typeface="Tahoma" panose="020B0604030504040204" pitchFamily="34" charset="0"/>
              </a:rPr>
              <a:t>Prepare  </a:t>
            </a:r>
          </a:p>
        </p:txBody>
      </p:sp>
      <p:sp>
        <p:nvSpPr>
          <p:cNvPr id="3" name="Content Placeholder 2">
            <a:extLst>
              <a:ext uri="{FF2B5EF4-FFF2-40B4-BE49-F238E27FC236}">
                <a16:creationId xmlns:a16="http://schemas.microsoft.com/office/drawing/2014/main" id="{E7CE0393-BE2C-5CD0-829A-0C2AB8DE6FB7}"/>
              </a:ext>
            </a:extLst>
          </p:cNvPr>
          <p:cNvSpPr>
            <a:spLocks noGrp="1"/>
          </p:cNvSpPr>
          <p:nvPr>
            <p:ph sz="half" idx="1"/>
          </p:nvPr>
        </p:nvSpPr>
        <p:spPr>
          <a:xfrm>
            <a:off x="139959" y="597160"/>
            <a:ext cx="6969967" cy="6139541"/>
          </a:xfrm>
        </p:spPr>
        <p:txBody>
          <a:bodyPr>
            <a:normAutofit fontScale="70000" lnSpcReduction="20000"/>
          </a:bodyPr>
          <a:lstStyle/>
          <a:p>
            <a:r>
              <a:rPr lang="en-US" sz="3400" dirty="0">
                <a:latin typeface="Tahoma" panose="020B0604030504040204" pitchFamily="34" charset="0"/>
                <a:ea typeface="Tahoma" panose="020B0604030504040204" pitchFamily="34" charset="0"/>
                <a:cs typeface="Tahoma" panose="020B0604030504040204" pitchFamily="34" charset="0"/>
              </a:rPr>
              <a:t>Know your worth </a:t>
            </a:r>
          </a:p>
          <a:p>
            <a:r>
              <a:rPr lang="en-US" sz="3400" dirty="0">
                <a:latin typeface="Tahoma" panose="020B0604030504040204" pitchFamily="34" charset="0"/>
                <a:ea typeface="Tahoma" panose="020B0604030504040204" pitchFamily="34" charset="0"/>
                <a:cs typeface="Tahoma" panose="020B0604030504040204" pitchFamily="34" charset="0"/>
              </a:rPr>
              <a:t>Business card </a:t>
            </a:r>
          </a:p>
          <a:p>
            <a:r>
              <a:rPr lang="en-US" sz="3400" dirty="0">
                <a:latin typeface="Tahoma" panose="020B0604030504040204" pitchFamily="34" charset="0"/>
                <a:ea typeface="Tahoma" panose="020B0604030504040204" pitchFamily="34" charset="0"/>
                <a:cs typeface="Tahoma" panose="020B0604030504040204" pitchFamily="34" charset="0"/>
              </a:rPr>
              <a:t>Elevator pitch </a:t>
            </a:r>
          </a:p>
          <a:p>
            <a:r>
              <a:rPr lang="en-US" sz="3400" dirty="0">
                <a:latin typeface="Tahoma" panose="020B0604030504040204" pitchFamily="34" charset="0"/>
                <a:ea typeface="Tahoma" panose="020B0604030504040204" pitchFamily="34" charset="0"/>
                <a:cs typeface="Tahoma" panose="020B0604030504040204" pitchFamily="34" charset="0"/>
              </a:rPr>
              <a:t>Context sensitive </a:t>
            </a:r>
          </a:p>
          <a:p>
            <a:r>
              <a:rPr lang="en-US" sz="3400" dirty="0">
                <a:latin typeface="Tahoma" panose="020B0604030504040204" pitchFamily="34" charset="0"/>
                <a:ea typeface="Tahoma" panose="020B0604030504040204" pitchFamily="34" charset="0"/>
                <a:cs typeface="Tahoma" panose="020B0604030504040204" pitchFamily="34" charset="0"/>
              </a:rPr>
              <a:t>Business etiquette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Always arrive on time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Dress appropriately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Pay attention to names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Introduce others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Maintain eye contact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Give clues that you are paying attention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Don't interrupt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Dining etiquette </a:t>
            </a:r>
          </a:p>
          <a:p>
            <a:pPr algn="l">
              <a:buFont typeface="Arial" panose="020B0604020202020204" pitchFamily="34" charset="0"/>
              <a:buChar char="•"/>
            </a:pPr>
            <a:r>
              <a:rPr lang="en-US" sz="3400" b="0" i="0" dirty="0">
                <a:solidFill>
                  <a:srgbClr val="202124"/>
                </a:solidFill>
                <a:effectLst/>
                <a:latin typeface="Tahoma" panose="020B0604030504040204" pitchFamily="34" charset="0"/>
                <a:ea typeface="Tahoma" panose="020B0604030504040204" pitchFamily="34" charset="0"/>
                <a:cs typeface="Tahoma" panose="020B0604030504040204" pitchFamily="34" charset="0"/>
              </a:rPr>
              <a:t>E mail etiquette </a:t>
            </a:r>
          </a:p>
          <a:p>
            <a:pPr algn="l">
              <a:buFont typeface="Arial" panose="020B0604020202020204" pitchFamily="34" charset="0"/>
              <a:buChar char="•"/>
            </a:pPr>
            <a:r>
              <a:rPr lang="en-US" sz="3400" dirty="0">
                <a:solidFill>
                  <a:srgbClr val="202124"/>
                </a:solidFill>
                <a:latin typeface="Tahoma" panose="020B0604030504040204" pitchFamily="34" charset="0"/>
                <a:ea typeface="Tahoma" panose="020B0604030504040204" pitchFamily="34" charset="0"/>
                <a:cs typeface="Tahoma" panose="020B0604030504040204" pitchFamily="34" charset="0"/>
              </a:rPr>
              <a:t>Telephone etiquette</a:t>
            </a:r>
          </a:p>
          <a:p>
            <a:pPr algn="l">
              <a:buFont typeface="Arial" panose="020B0604020202020204" pitchFamily="34" charset="0"/>
              <a:buChar char="•"/>
            </a:pPr>
            <a:r>
              <a:rPr lang="en-US" sz="3400" dirty="0">
                <a:solidFill>
                  <a:srgbClr val="202124"/>
                </a:solidFill>
                <a:latin typeface="Tahoma" panose="020B0604030504040204" pitchFamily="34" charset="0"/>
                <a:ea typeface="Tahoma" panose="020B0604030504040204" pitchFamily="34" charset="0"/>
                <a:cs typeface="Tahoma" panose="020B0604030504040204" pitchFamily="34" charset="0"/>
              </a:rPr>
              <a:t>Online meeting et</a:t>
            </a:r>
            <a:r>
              <a:rPr lang="en-US" sz="3400" dirty="0">
                <a:solidFill>
                  <a:srgbClr val="202124"/>
                </a:solidFill>
                <a:latin typeface="Google Sans"/>
              </a:rPr>
              <a:t>iquette  </a:t>
            </a:r>
            <a:endParaRPr lang="en-US" sz="3400" b="0" i="0" dirty="0">
              <a:solidFill>
                <a:srgbClr val="202124"/>
              </a:solidFill>
              <a:effectLst/>
              <a:latin typeface="Google Sans"/>
            </a:endParaRPr>
          </a:p>
          <a:p>
            <a:pPr marL="0" indent="0">
              <a:buNone/>
            </a:pPr>
            <a:endParaRPr lang="en-US" dirty="0"/>
          </a:p>
        </p:txBody>
      </p:sp>
      <p:pic>
        <p:nvPicPr>
          <p:cNvPr id="11266" name="Picture 2" descr="2024 Business Etiquette Training Courses and Workshops">
            <a:extLst>
              <a:ext uri="{FF2B5EF4-FFF2-40B4-BE49-F238E27FC236}">
                <a16:creationId xmlns:a16="http://schemas.microsoft.com/office/drawing/2014/main" id="{54A8CBDD-7BFC-C475-376D-0D4AC7BBB8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4250" y="2024743"/>
            <a:ext cx="4019550" cy="27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5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3E5C-3E85-AC9A-082A-AB25814C2EC8}"/>
              </a:ext>
            </a:extLst>
          </p:cNvPr>
          <p:cNvSpPr>
            <a:spLocks noGrp="1"/>
          </p:cNvSpPr>
          <p:nvPr>
            <p:ph type="title"/>
          </p:nvPr>
        </p:nvSpPr>
        <p:spPr>
          <a:xfrm>
            <a:off x="83976" y="365125"/>
            <a:ext cx="11887200" cy="1325563"/>
          </a:xfrm>
        </p:spPr>
        <p:txBody>
          <a:bodyPr>
            <a:normAutofit/>
          </a:bodyPr>
          <a:lstStyle/>
          <a:p>
            <a:r>
              <a:rPr lang="en-US" sz="4000" b="1" dirty="0">
                <a:solidFill>
                  <a:schemeClr val="accent1"/>
                </a:solidFill>
                <a:latin typeface="Tahoma" panose="020B0604030504040204" pitchFamily="34" charset="0"/>
                <a:ea typeface="Tahoma" panose="020B0604030504040204" pitchFamily="34" charset="0"/>
                <a:cs typeface="Tahoma" panose="020B0604030504040204" pitchFamily="34" charset="0"/>
              </a:rPr>
              <a:t>How do you build a strong professional network? </a:t>
            </a:r>
          </a:p>
        </p:txBody>
      </p:sp>
      <p:sp>
        <p:nvSpPr>
          <p:cNvPr id="5" name="Content Placeholder 4">
            <a:extLst>
              <a:ext uri="{FF2B5EF4-FFF2-40B4-BE49-F238E27FC236}">
                <a16:creationId xmlns:a16="http://schemas.microsoft.com/office/drawing/2014/main" id="{5DCEAE97-1EE8-963F-D58D-9867A5EDF95A}"/>
              </a:ext>
            </a:extLst>
          </p:cNvPr>
          <p:cNvSpPr>
            <a:spLocks noGrp="1"/>
          </p:cNvSpPr>
          <p:nvPr>
            <p:ph idx="1"/>
          </p:nvPr>
        </p:nvSpPr>
        <p:spPr>
          <a:xfrm>
            <a:off x="0" y="1690688"/>
            <a:ext cx="12192000" cy="5101997"/>
          </a:xfrm>
        </p:spPr>
        <p:txBody>
          <a:bodyPr>
            <a:noAutofit/>
          </a:bodyPr>
          <a:lstStyle/>
          <a:p>
            <a:pPr algn="l"/>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Be </a:t>
            </a: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intentional about who you connect with. Look for people who have skills, knowledge, and connections that you admire. Attend networking events, join industry groups and participate in online communities to meet new people.</a:t>
            </a:r>
          </a:p>
          <a:p>
            <a:pPr algn="l"/>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When you meet someone new,  follow up with them. Send a quick email or connect with them on LinkedIn. </a:t>
            </a:r>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K</a:t>
            </a:r>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ey is keep in touch over time.</a:t>
            </a:r>
          </a:p>
          <a:p>
            <a:pPr algn="l"/>
            <a:r>
              <a:rPr lang="en-US" sz="32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Be a  valuable resource to others. Offer to help others and be generous with your time and knowledge. When you help others, they are likely to remember you and be there to support you</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00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F703-39AC-29FE-D7C7-D7422D5BC3EE}"/>
              </a:ext>
            </a:extLst>
          </p:cNvPr>
          <p:cNvSpPr>
            <a:spLocks noGrp="1"/>
          </p:cNvSpPr>
          <p:nvPr>
            <p:ph type="title"/>
          </p:nvPr>
        </p:nvSpPr>
        <p:spPr>
          <a:xfrm>
            <a:off x="1" y="365125"/>
            <a:ext cx="12036490" cy="1325563"/>
          </a:xfrm>
        </p:spPr>
        <p:txBody>
          <a:bodyPr/>
          <a:lstStyle/>
          <a:p>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Benefits of networking for Entrepreneurs </a:t>
            </a:r>
          </a:p>
        </p:txBody>
      </p:sp>
      <p:sp>
        <p:nvSpPr>
          <p:cNvPr id="3" name="Content Placeholder 2">
            <a:extLst>
              <a:ext uri="{FF2B5EF4-FFF2-40B4-BE49-F238E27FC236}">
                <a16:creationId xmlns:a16="http://schemas.microsoft.com/office/drawing/2014/main" id="{DDD7A7E9-FC5E-79C2-3D60-56033A42C603}"/>
              </a:ext>
            </a:extLst>
          </p:cNvPr>
          <p:cNvSpPr>
            <a:spLocks noGrp="1"/>
          </p:cNvSpPr>
          <p:nvPr>
            <p:ph sz="half" idx="1"/>
          </p:nvPr>
        </p:nvSpPr>
        <p:spPr>
          <a:xfrm>
            <a:off x="177281" y="1825625"/>
            <a:ext cx="6232849" cy="4351338"/>
          </a:xfrm>
        </p:spPr>
        <p:txBody>
          <a:bodyPr>
            <a:normAutofit/>
          </a:bodyPr>
          <a:lstStyle/>
          <a:p>
            <a:r>
              <a:rPr lang="en-US" dirty="0"/>
              <a:t> </a:t>
            </a:r>
            <a:r>
              <a:rPr lang="en-US" sz="3200" dirty="0">
                <a:latin typeface="Tahoma" panose="020B0604030504040204" pitchFamily="34" charset="0"/>
                <a:ea typeface="Tahoma" panose="020B0604030504040204" pitchFamily="34" charset="0"/>
                <a:cs typeface="Tahoma" panose="020B0604030504040204" pitchFamily="34" charset="0"/>
              </a:rPr>
              <a:t>Finding new opportunities </a:t>
            </a:r>
          </a:p>
          <a:p>
            <a:r>
              <a:rPr lang="en-US" sz="3200" dirty="0">
                <a:latin typeface="Tahoma" panose="020B0604030504040204" pitchFamily="34" charset="0"/>
                <a:ea typeface="Tahoma" panose="020B0604030504040204" pitchFamily="34" charset="0"/>
                <a:cs typeface="Tahoma" panose="020B0604030504040204" pitchFamily="34" charset="0"/>
              </a:rPr>
              <a:t>Gaining valuable insights </a:t>
            </a:r>
          </a:p>
          <a:p>
            <a:r>
              <a:rPr lang="en-US" sz="3200" dirty="0">
                <a:latin typeface="Tahoma" panose="020B0604030504040204" pitchFamily="34" charset="0"/>
                <a:ea typeface="Tahoma" panose="020B0604030504040204" pitchFamily="34" charset="0"/>
                <a:cs typeface="Tahoma" panose="020B0604030504040204" pitchFamily="34" charset="0"/>
              </a:rPr>
              <a:t>Building relationships with industry leaders and mentors </a:t>
            </a:r>
          </a:p>
          <a:p>
            <a:r>
              <a:rPr lang="en-US" sz="3200" dirty="0">
                <a:latin typeface="Tahoma" panose="020B0604030504040204" pitchFamily="34" charset="0"/>
                <a:ea typeface="Tahoma" panose="020B0604030504040204" pitchFamily="34" charset="0"/>
                <a:cs typeface="Tahoma" panose="020B0604030504040204" pitchFamily="34" charset="0"/>
              </a:rPr>
              <a:t>Staying current with industry trends </a:t>
            </a:r>
          </a:p>
          <a:p>
            <a:r>
              <a:rPr lang="en-US" sz="3200" dirty="0">
                <a:latin typeface="Tahoma" panose="020B0604030504040204" pitchFamily="34" charset="0"/>
                <a:ea typeface="Tahoma" panose="020B0604030504040204" pitchFamily="34" charset="0"/>
                <a:cs typeface="Tahoma" panose="020B0604030504040204" pitchFamily="34" charset="0"/>
              </a:rPr>
              <a:t>Improving your personal brand </a:t>
            </a:r>
          </a:p>
        </p:txBody>
      </p:sp>
      <p:pic>
        <p:nvPicPr>
          <p:cNvPr id="5124" name="Picture 4" descr="Business Etiquette In India | TieMart Blog – TieMart, Inc.">
            <a:extLst>
              <a:ext uri="{FF2B5EF4-FFF2-40B4-BE49-F238E27FC236}">
                <a16:creationId xmlns:a16="http://schemas.microsoft.com/office/drawing/2014/main" id="{C4FCD9C4-B364-AA2A-6601-62342DB53F2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9339" y="1611021"/>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16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09E9-89AA-3632-39DE-8E25F107844F}"/>
              </a:ext>
            </a:extLst>
          </p:cNvPr>
          <p:cNvSpPr>
            <a:spLocks noGrp="1"/>
          </p:cNvSpPr>
          <p:nvPr>
            <p:ph type="title"/>
          </p:nvPr>
        </p:nvSpPr>
        <p:spPr/>
        <p:txBody>
          <a:bodyPr/>
          <a:lstStyle/>
          <a:p>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Finding the right networking events </a:t>
            </a:r>
          </a:p>
        </p:txBody>
      </p:sp>
      <p:sp>
        <p:nvSpPr>
          <p:cNvPr id="3" name="Content Placeholder 2">
            <a:extLst>
              <a:ext uri="{FF2B5EF4-FFF2-40B4-BE49-F238E27FC236}">
                <a16:creationId xmlns:a16="http://schemas.microsoft.com/office/drawing/2014/main" id="{0D3866C7-B860-1F48-D5CA-EA28C4F44D6B}"/>
              </a:ext>
            </a:extLst>
          </p:cNvPr>
          <p:cNvSpPr>
            <a:spLocks noGrp="1"/>
          </p:cNvSpPr>
          <p:nvPr>
            <p:ph sz="half" idx="1"/>
          </p:nvPr>
        </p:nvSpPr>
        <p:spPr>
          <a:xfrm>
            <a:off x="102637" y="1825625"/>
            <a:ext cx="5917163" cy="4351338"/>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Identify your goals </a:t>
            </a:r>
          </a:p>
          <a:p>
            <a:r>
              <a:rPr lang="en-US" sz="3200" dirty="0">
                <a:latin typeface="Tahoma" panose="020B0604030504040204" pitchFamily="34" charset="0"/>
                <a:ea typeface="Tahoma" panose="020B0604030504040204" pitchFamily="34" charset="0"/>
                <a:cs typeface="Tahoma" panose="020B0604030504040204" pitchFamily="34" charset="0"/>
              </a:rPr>
              <a:t>Research your options </a:t>
            </a:r>
          </a:p>
          <a:p>
            <a:r>
              <a:rPr lang="en-US" sz="3200" dirty="0">
                <a:latin typeface="Tahoma" panose="020B0604030504040204" pitchFamily="34" charset="0"/>
                <a:ea typeface="Tahoma" panose="020B0604030504040204" pitchFamily="34" charset="0"/>
                <a:cs typeface="Tahoma" panose="020B0604030504040204" pitchFamily="34" charset="0"/>
              </a:rPr>
              <a:t>Ask your friends for recommendations</a:t>
            </a:r>
          </a:p>
          <a:p>
            <a:r>
              <a:rPr lang="en-US" sz="3200" dirty="0">
                <a:latin typeface="Tahoma" panose="020B0604030504040204" pitchFamily="34" charset="0"/>
                <a:ea typeface="Tahoma" panose="020B0604030504040204" pitchFamily="34" charset="0"/>
                <a:cs typeface="Tahoma" panose="020B0604030504040204" pitchFamily="34" charset="0"/>
              </a:rPr>
              <a:t>Attend regularly </a:t>
            </a:r>
          </a:p>
          <a:p>
            <a:r>
              <a:rPr lang="en-US" sz="3200" dirty="0">
                <a:latin typeface="Tahoma" panose="020B0604030504040204" pitchFamily="34" charset="0"/>
                <a:ea typeface="Tahoma" panose="020B0604030504040204" pitchFamily="34" charset="0"/>
                <a:cs typeface="Tahoma" panose="020B0604030504040204" pitchFamily="34" charset="0"/>
              </a:rPr>
              <a:t>Be selective </a:t>
            </a:r>
          </a:p>
        </p:txBody>
      </p:sp>
      <p:pic>
        <p:nvPicPr>
          <p:cNvPr id="6146" name="Picture 2" descr="OUTLOOK India conference | EDANA">
            <a:extLst>
              <a:ext uri="{FF2B5EF4-FFF2-40B4-BE49-F238E27FC236}">
                <a16:creationId xmlns:a16="http://schemas.microsoft.com/office/drawing/2014/main" id="{B88AEB35-D1BA-5C7B-1281-005676F125B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1816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77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9DF-DC53-0EB3-5A05-103D2DAA4836}"/>
              </a:ext>
            </a:extLst>
          </p:cNvPr>
          <p:cNvSpPr>
            <a:spLocks noGrp="1"/>
          </p:cNvSpPr>
          <p:nvPr>
            <p:ph type="title"/>
          </p:nvPr>
        </p:nvSpPr>
        <p:spPr/>
        <p:txBody>
          <a:bodyPr/>
          <a:lstStyle/>
          <a:p>
            <a:pPr algn="ctr"/>
            <a:r>
              <a:rPr lang="en-US" b="1" dirty="0">
                <a:solidFill>
                  <a:schemeClr val="accent1"/>
                </a:solidFill>
                <a:latin typeface="Tahoma" panose="020B0604030504040204" pitchFamily="34" charset="0"/>
                <a:ea typeface="Tahoma" panose="020B0604030504040204" pitchFamily="34" charset="0"/>
                <a:cs typeface="Tahoma" panose="020B0604030504040204" pitchFamily="34" charset="0"/>
              </a:rPr>
              <a:t>Making meaningful connections at networking events </a:t>
            </a:r>
          </a:p>
        </p:txBody>
      </p:sp>
      <p:sp>
        <p:nvSpPr>
          <p:cNvPr id="3" name="Content Placeholder 2">
            <a:extLst>
              <a:ext uri="{FF2B5EF4-FFF2-40B4-BE49-F238E27FC236}">
                <a16:creationId xmlns:a16="http://schemas.microsoft.com/office/drawing/2014/main" id="{612E76EC-D5ED-B594-6BBB-7D1955ECDD7F}"/>
              </a:ext>
            </a:extLst>
          </p:cNvPr>
          <p:cNvSpPr>
            <a:spLocks noGrp="1"/>
          </p:cNvSpPr>
          <p:nvPr>
            <p:ph sz="half" idx="1"/>
          </p:nvPr>
        </p:nvSpPr>
        <p:spPr>
          <a:xfrm>
            <a:off x="261257" y="1825625"/>
            <a:ext cx="5758543" cy="4351338"/>
          </a:xfrm>
        </p:spPr>
        <p:txBody>
          <a:bodyPr>
            <a:normAutofit fontScale="92500"/>
          </a:bodyPr>
          <a:lstStyle/>
          <a:p>
            <a:r>
              <a:rPr lang="en-US" dirty="0">
                <a:latin typeface="Tahoma" panose="020B0604030504040204" pitchFamily="34" charset="0"/>
                <a:ea typeface="Tahoma" panose="020B0604030504040204" pitchFamily="34" charset="0"/>
                <a:cs typeface="Tahoma" panose="020B0604030504040204" pitchFamily="34" charset="0"/>
              </a:rPr>
              <a:t>Be yourself</a:t>
            </a:r>
          </a:p>
          <a:p>
            <a:r>
              <a:rPr lang="en-US" dirty="0">
                <a:latin typeface="Tahoma" panose="020B0604030504040204" pitchFamily="34" charset="0"/>
                <a:ea typeface="Tahoma" panose="020B0604030504040204" pitchFamily="34" charset="0"/>
                <a:cs typeface="Tahoma" panose="020B0604030504040204" pitchFamily="34" charset="0"/>
              </a:rPr>
              <a:t>Only one item/ drink or plate in hand  </a:t>
            </a:r>
          </a:p>
          <a:p>
            <a:r>
              <a:rPr lang="en-US" dirty="0">
                <a:latin typeface="Tahoma" panose="020B0604030504040204" pitchFamily="34" charset="0"/>
                <a:ea typeface="Tahoma" panose="020B0604030504040204" pitchFamily="34" charset="0"/>
                <a:cs typeface="Tahoma" panose="020B0604030504040204" pitchFamily="34" charset="0"/>
              </a:rPr>
              <a:t>Listen – more than talking </a:t>
            </a:r>
          </a:p>
          <a:p>
            <a:r>
              <a:rPr lang="en-US" dirty="0">
                <a:latin typeface="Tahoma" panose="020B0604030504040204" pitchFamily="34" charset="0"/>
                <a:ea typeface="Tahoma" panose="020B0604030504040204" pitchFamily="34" charset="0"/>
                <a:cs typeface="Tahoma" panose="020B0604030504040204" pitchFamily="34" charset="0"/>
              </a:rPr>
              <a:t>Follow up after the event </a:t>
            </a:r>
          </a:p>
          <a:p>
            <a:r>
              <a:rPr lang="en-US" dirty="0">
                <a:latin typeface="Tahoma" panose="020B0604030504040204" pitchFamily="34" charset="0"/>
                <a:ea typeface="Tahoma" panose="020B0604030504040204" pitchFamily="34" charset="0"/>
                <a:cs typeface="Tahoma" panose="020B0604030504040204" pitchFamily="34" charset="0"/>
              </a:rPr>
              <a:t>Offer value to those you meet </a:t>
            </a:r>
          </a:p>
          <a:p>
            <a:r>
              <a:rPr lang="en-US" dirty="0">
                <a:latin typeface="Tahoma" panose="020B0604030504040204" pitchFamily="34" charset="0"/>
                <a:ea typeface="Tahoma" panose="020B0604030504040204" pitchFamily="34" charset="0"/>
                <a:cs typeface="Tahoma" panose="020B0604030504040204" pitchFamily="34" charset="0"/>
              </a:rPr>
              <a:t>Be memorable- </a:t>
            </a:r>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Bring business cards, have a unique </a:t>
            </a:r>
            <a:r>
              <a:rPr lang="en-US" b="0" i="0" u="none" strike="noStrike" dirty="0">
                <a:solidFill>
                  <a:srgbClr val="C334E3"/>
                </a:solidFill>
                <a:effectLst/>
                <a:latin typeface="Tahoma" panose="020B0604030504040204" pitchFamily="34" charset="0"/>
                <a:ea typeface="Tahoma" panose="020B0604030504040204" pitchFamily="34" charset="0"/>
                <a:cs typeface="Tahoma" panose="020B0604030504040204" pitchFamily="34" charset="0"/>
              </a:rPr>
              <a:t>elevator</a:t>
            </a:r>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pitch, or come up with a creative way to leave a lasting impression.</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descr="Networking at CIO Strategies India-fd0001 | naseba Events | Flickr">
            <a:extLst>
              <a:ext uri="{FF2B5EF4-FFF2-40B4-BE49-F238E27FC236}">
                <a16:creationId xmlns:a16="http://schemas.microsoft.com/office/drawing/2014/main" id="{9EEA5770-D8EE-88A7-C291-85911DE33E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63130"/>
            <a:ext cx="5181600" cy="347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868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869</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Google Sans</vt:lpstr>
      <vt:lpstr>Tahoma</vt:lpstr>
      <vt:lpstr>Office Theme</vt:lpstr>
      <vt:lpstr>Networking for Entrepreneurs </vt:lpstr>
      <vt:lpstr>What does networking mean to you? </vt:lpstr>
      <vt:lpstr>What is networking? </vt:lpstr>
      <vt:lpstr>Networking for Entrepreneurs </vt:lpstr>
      <vt:lpstr>Prepare  </vt:lpstr>
      <vt:lpstr>How do you build a strong professional network? </vt:lpstr>
      <vt:lpstr>Benefits of networking for Entrepreneurs </vt:lpstr>
      <vt:lpstr>Finding the right networking events </vt:lpstr>
      <vt:lpstr>Making meaningful connections at networking events </vt:lpstr>
      <vt:lpstr>Leverage your network to grow your business </vt:lpstr>
      <vt:lpstr>Building relationships with industry leaders and mentors </vt:lpstr>
      <vt:lpstr>Networking strategies for introverted entrepreneurs </vt:lpstr>
      <vt:lpstr> Role of technology in modern networking </vt:lpstr>
      <vt:lpstr>Staying connected and maintaining your network </vt:lpstr>
      <vt:lpstr>Elevator pitch </vt:lpstr>
      <vt:lpstr>Entrepreneur connect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Rainbow Institute</dc:creator>
  <cp:lastModifiedBy>Rainbow Institute</cp:lastModifiedBy>
  <cp:revision>5</cp:revision>
  <dcterms:created xsi:type="dcterms:W3CDTF">2024-02-21T05:48:32Z</dcterms:created>
  <dcterms:modified xsi:type="dcterms:W3CDTF">2024-04-18T06:19:20Z</dcterms:modified>
</cp:coreProperties>
</file>