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1091260" y="2832354"/>
            <a:ext cx="10009479" cy="1031239"/>
          </a:xfrm>
          <a:prstGeom prst="rect">
            <a:avLst/>
          </a:prstGeom>
        </p:spPr>
        <p:txBody>
          <a:bodyPr wrap="square" lIns="0" tIns="0" rIns="0" bIns="0">
            <a:spAutoFit/>
          </a:bodyPr>
          <a:lstStyle>
            <a:lvl1pPr>
              <a:defRPr sz="6600" b="0" i="0">
                <a:solidFill>
                  <a:schemeClr val="tx1"/>
                </a:solidFill>
                <a:latin typeface="Cambria"/>
                <a:cs typeface="Cambria"/>
              </a:defRPr>
            </a:lvl1pPr>
          </a:lstStyle>
          <a:p>
            <a:endParaRPr/>
          </a:p>
        </p:txBody>
      </p:sp>
      <p:sp>
        <p:nvSpPr>
          <p:cNvPr id="3" name="Holder 3"/>
          <p:cNvSpPr>
            <a:spLocks noGrp="1"/>
          </p:cNvSpPr>
          <p:nvPr>
            <p:ph type="body" idx="1"/>
          </p:nvPr>
        </p:nvSpPr>
        <p:spPr>
          <a:xfrm>
            <a:off x="1974850" y="1593850"/>
            <a:ext cx="5962650" cy="2222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09159" y="0"/>
            <a:ext cx="7482840" cy="5354320"/>
            <a:chOff x="4709159" y="0"/>
            <a:chExt cx="7482840" cy="5354320"/>
          </a:xfrm>
        </p:grpSpPr>
        <p:pic>
          <p:nvPicPr>
            <p:cNvPr id="3" name="object 3"/>
            <p:cNvPicPr/>
            <p:nvPr/>
          </p:nvPicPr>
          <p:blipFill>
            <a:blip r:embed="rId2" cstate="print"/>
            <a:stretch>
              <a:fillRect/>
            </a:stretch>
          </p:blipFill>
          <p:spPr>
            <a:xfrm>
              <a:off x="6857999" y="0"/>
              <a:ext cx="5334000" cy="5353812"/>
            </a:xfrm>
            <a:prstGeom prst="rect">
              <a:avLst/>
            </a:prstGeom>
          </p:spPr>
        </p:pic>
        <p:pic>
          <p:nvPicPr>
            <p:cNvPr id="4" name="object 4"/>
            <p:cNvPicPr/>
            <p:nvPr/>
          </p:nvPicPr>
          <p:blipFill>
            <a:blip r:embed="rId3" cstate="print"/>
            <a:stretch>
              <a:fillRect/>
            </a:stretch>
          </p:blipFill>
          <p:spPr>
            <a:xfrm>
              <a:off x="4709159" y="3572255"/>
              <a:ext cx="2666238" cy="927353"/>
            </a:xfrm>
            <a:prstGeom prst="rect">
              <a:avLst/>
            </a:prstGeom>
          </p:spPr>
        </p:pic>
      </p:grpSp>
      <p:sp>
        <p:nvSpPr>
          <p:cNvPr id="5" name="object 5"/>
          <p:cNvSpPr txBox="1"/>
          <p:nvPr/>
        </p:nvSpPr>
        <p:spPr>
          <a:xfrm>
            <a:off x="4957698" y="3683965"/>
            <a:ext cx="2143125" cy="528955"/>
          </a:xfrm>
          <a:prstGeom prst="rect">
            <a:avLst/>
          </a:prstGeom>
        </p:spPr>
        <p:txBody>
          <a:bodyPr vert="horz" wrap="square" lIns="0" tIns="12700" rIns="0" bIns="0" rtlCol="0">
            <a:spAutoFit/>
          </a:bodyPr>
          <a:lstStyle/>
          <a:p>
            <a:pPr marL="12700">
              <a:lnSpc>
                <a:spcPct val="100000"/>
              </a:lnSpc>
              <a:spcBef>
                <a:spcPts val="100"/>
              </a:spcBef>
            </a:pPr>
            <a:r>
              <a:rPr sz="3300" b="1" i="1" dirty="0">
                <a:solidFill>
                  <a:srgbClr val="274E12"/>
                </a:solidFill>
                <a:latin typeface="Arial"/>
                <a:cs typeface="Arial"/>
              </a:rPr>
              <a:t>Tutorial</a:t>
            </a:r>
            <a:r>
              <a:rPr sz="3300" b="1" i="1" spc="-110" dirty="0">
                <a:solidFill>
                  <a:srgbClr val="274E12"/>
                </a:solidFill>
                <a:latin typeface="Arial"/>
                <a:cs typeface="Arial"/>
              </a:rPr>
              <a:t> </a:t>
            </a:r>
            <a:r>
              <a:rPr sz="3300" b="1" i="1" dirty="0">
                <a:solidFill>
                  <a:srgbClr val="274E12"/>
                </a:solidFill>
                <a:latin typeface="Arial"/>
                <a:cs typeface="Arial"/>
              </a:rPr>
              <a:t>01</a:t>
            </a:r>
            <a:endParaRPr sz="3300">
              <a:latin typeface="Arial"/>
              <a:cs typeface="Arial"/>
            </a:endParaRPr>
          </a:p>
        </p:txBody>
      </p:sp>
      <p:grpSp>
        <p:nvGrpSpPr>
          <p:cNvPr id="6" name="object 6"/>
          <p:cNvGrpSpPr/>
          <p:nvPr/>
        </p:nvGrpSpPr>
        <p:grpSpPr>
          <a:xfrm>
            <a:off x="124968" y="1935479"/>
            <a:ext cx="7287259" cy="1727835"/>
            <a:chOff x="124968" y="1935479"/>
            <a:chExt cx="7287259" cy="1727835"/>
          </a:xfrm>
        </p:grpSpPr>
        <p:pic>
          <p:nvPicPr>
            <p:cNvPr id="7" name="object 7"/>
            <p:cNvPicPr/>
            <p:nvPr/>
          </p:nvPicPr>
          <p:blipFill>
            <a:blip r:embed="rId4" cstate="print"/>
            <a:stretch>
              <a:fillRect/>
            </a:stretch>
          </p:blipFill>
          <p:spPr>
            <a:xfrm>
              <a:off x="124968" y="1935479"/>
              <a:ext cx="1646682" cy="1119377"/>
            </a:xfrm>
            <a:prstGeom prst="rect">
              <a:avLst/>
            </a:prstGeom>
          </p:spPr>
        </p:pic>
        <p:pic>
          <p:nvPicPr>
            <p:cNvPr id="8" name="object 8"/>
            <p:cNvPicPr/>
            <p:nvPr/>
          </p:nvPicPr>
          <p:blipFill>
            <a:blip r:embed="rId5" cstate="print"/>
            <a:stretch>
              <a:fillRect/>
            </a:stretch>
          </p:blipFill>
          <p:spPr>
            <a:xfrm>
              <a:off x="1220723" y="1935479"/>
              <a:ext cx="1863089" cy="1119377"/>
            </a:xfrm>
            <a:prstGeom prst="rect">
              <a:avLst/>
            </a:prstGeom>
          </p:spPr>
        </p:pic>
        <p:pic>
          <p:nvPicPr>
            <p:cNvPr id="9" name="object 9"/>
            <p:cNvPicPr/>
            <p:nvPr/>
          </p:nvPicPr>
          <p:blipFill>
            <a:blip r:embed="rId6" cstate="print"/>
            <a:stretch>
              <a:fillRect/>
            </a:stretch>
          </p:blipFill>
          <p:spPr>
            <a:xfrm>
              <a:off x="124968" y="2543555"/>
              <a:ext cx="1899666" cy="1119378"/>
            </a:xfrm>
            <a:prstGeom prst="rect">
              <a:avLst/>
            </a:prstGeom>
          </p:spPr>
        </p:pic>
        <p:pic>
          <p:nvPicPr>
            <p:cNvPr id="10" name="object 10"/>
            <p:cNvPicPr/>
            <p:nvPr/>
          </p:nvPicPr>
          <p:blipFill>
            <a:blip r:embed="rId7" cstate="print"/>
            <a:stretch>
              <a:fillRect/>
            </a:stretch>
          </p:blipFill>
          <p:spPr>
            <a:xfrm>
              <a:off x="1362456" y="2543555"/>
              <a:ext cx="832866" cy="1119378"/>
            </a:xfrm>
            <a:prstGeom prst="rect">
              <a:avLst/>
            </a:prstGeom>
          </p:spPr>
        </p:pic>
        <p:pic>
          <p:nvPicPr>
            <p:cNvPr id="11" name="object 11"/>
            <p:cNvPicPr/>
            <p:nvPr/>
          </p:nvPicPr>
          <p:blipFill>
            <a:blip r:embed="rId8" cstate="print"/>
            <a:stretch>
              <a:fillRect/>
            </a:stretch>
          </p:blipFill>
          <p:spPr>
            <a:xfrm>
              <a:off x="1533143" y="2543555"/>
              <a:ext cx="2583942" cy="1119378"/>
            </a:xfrm>
            <a:prstGeom prst="rect">
              <a:avLst/>
            </a:prstGeom>
          </p:spPr>
        </p:pic>
        <p:pic>
          <p:nvPicPr>
            <p:cNvPr id="12" name="object 12"/>
            <p:cNvPicPr/>
            <p:nvPr/>
          </p:nvPicPr>
          <p:blipFill>
            <a:blip r:embed="rId9" cstate="print"/>
            <a:stretch>
              <a:fillRect/>
            </a:stretch>
          </p:blipFill>
          <p:spPr>
            <a:xfrm>
              <a:off x="3677412" y="2543555"/>
              <a:ext cx="3734562" cy="1119378"/>
            </a:xfrm>
            <a:prstGeom prst="rect">
              <a:avLst/>
            </a:prstGeom>
          </p:spPr>
        </p:pic>
      </p:grpSp>
      <p:sp>
        <p:nvSpPr>
          <p:cNvPr id="13" name="object 13"/>
          <p:cNvSpPr txBox="1">
            <a:spLocks noGrp="1"/>
          </p:cNvSpPr>
          <p:nvPr>
            <p:ph type="title"/>
          </p:nvPr>
        </p:nvSpPr>
        <p:spPr>
          <a:xfrm>
            <a:off x="427126" y="2071877"/>
            <a:ext cx="6652895" cy="1243330"/>
          </a:xfrm>
          <a:prstGeom prst="rect">
            <a:avLst/>
          </a:prstGeom>
        </p:spPr>
        <p:txBody>
          <a:bodyPr vert="horz" wrap="square" lIns="0" tIns="12065" rIns="0" bIns="0" rtlCol="0">
            <a:spAutoFit/>
          </a:bodyPr>
          <a:lstStyle/>
          <a:p>
            <a:pPr marL="12700">
              <a:lnSpc>
                <a:spcPts val="4795"/>
              </a:lnSpc>
              <a:spcBef>
                <a:spcPts val="95"/>
              </a:spcBef>
            </a:pPr>
            <a:r>
              <a:rPr sz="4000" b="1" spc="-5" dirty="0">
                <a:solidFill>
                  <a:srgbClr val="274E12"/>
                </a:solidFill>
                <a:latin typeface="Cambria"/>
                <a:cs typeface="Cambria"/>
              </a:rPr>
              <a:t>PUB</a:t>
            </a:r>
            <a:r>
              <a:rPr sz="4000" b="1" spc="-45" dirty="0">
                <a:solidFill>
                  <a:srgbClr val="274E12"/>
                </a:solidFill>
                <a:latin typeface="Cambria"/>
                <a:cs typeface="Cambria"/>
              </a:rPr>
              <a:t> </a:t>
            </a:r>
            <a:r>
              <a:rPr sz="4000" b="1" spc="-10" dirty="0">
                <a:solidFill>
                  <a:srgbClr val="274E12"/>
                </a:solidFill>
                <a:latin typeface="Cambria"/>
                <a:cs typeface="Cambria"/>
              </a:rPr>
              <a:t>1270</a:t>
            </a:r>
            <a:endParaRPr sz="4000">
              <a:latin typeface="Cambria"/>
              <a:cs typeface="Cambria"/>
            </a:endParaRPr>
          </a:p>
          <a:p>
            <a:pPr marL="12700">
              <a:lnSpc>
                <a:spcPts val="4795"/>
              </a:lnSpc>
              <a:tabLst>
                <a:tab pos="3565525" algn="l"/>
              </a:tabLst>
            </a:pPr>
            <a:r>
              <a:rPr sz="4000" b="1" spc="-5" dirty="0">
                <a:solidFill>
                  <a:srgbClr val="274E12"/>
                </a:solidFill>
                <a:latin typeface="Cambria"/>
                <a:cs typeface="Cambria"/>
              </a:rPr>
              <a:t>Socio-political	Environment</a:t>
            </a:r>
            <a:endParaRPr sz="4000">
              <a:latin typeface="Cambria"/>
              <a:cs typeface="Cambria"/>
            </a:endParaRPr>
          </a:p>
        </p:txBody>
      </p:sp>
      <p:sp>
        <p:nvSpPr>
          <p:cNvPr id="14" name="object 14"/>
          <p:cNvSpPr txBox="1"/>
          <p:nvPr/>
        </p:nvSpPr>
        <p:spPr>
          <a:xfrm>
            <a:off x="6965695" y="5399029"/>
            <a:ext cx="4937760" cy="1024890"/>
          </a:xfrm>
          <a:prstGeom prst="rect">
            <a:avLst/>
          </a:prstGeom>
        </p:spPr>
        <p:txBody>
          <a:bodyPr vert="horz" wrap="square" lIns="0" tIns="12065" rIns="0" bIns="0" rtlCol="0">
            <a:spAutoFit/>
          </a:bodyPr>
          <a:lstStyle/>
          <a:p>
            <a:pPr marL="12700" marR="5080" indent="789305" algn="r">
              <a:lnSpc>
                <a:spcPct val="115100"/>
              </a:lnSpc>
              <a:spcBef>
                <a:spcPts val="95"/>
              </a:spcBef>
            </a:pPr>
            <a:r>
              <a:rPr sz="1900" b="1" spc="-5" dirty="0">
                <a:solidFill>
                  <a:srgbClr val="274E12"/>
                </a:solidFill>
                <a:latin typeface="Cambria"/>
                <a:cs typeface="Cambria"/>
              </a:rPr>
              <a:t>Department</a:t>
            </a:r>
            <a:r>
              <a:rPr sz="1900" b="1" spc="10" dirty="0">
                <a:solidFill>
                  <a:srgbClr val="274E12"/>
                </a:solidFill>
                <a:latin typeface="Cambria"/>
                <a:cs typeface="Cambria"/>
              </a:rPr>
              <a:t> </a:t>
            </a:r>
            <a:r>
              <a:rPr sz="1900" b="1" spc="-5" dirty="0">
                <a:solidFill>
                  <a:srgbClr val="274E12"/>
                </a:solidFill>
                <a:latin typeface="Cambria"/>
                <a:cs typeface="Cambria"/>
              </a:rPr>
              <a:t>of</a:t>
            </a:r>
            <a:r>
              <a:rPr sz="1900" b="1" spc="-10" dirty="0">
                <a:solidFill>
                  <a:srgbClr val="274E12"/>
                </a:solidFill>
                <a:latin typeface="Cambria"/>
                <a:cs typeface="Cambria"/>
              </a:rPr>
              <a:t> </a:t>
            </a:r>
            <a:r>
              <a:rPr sz="1900" b="1" spc="-5" dirty="0">
                <a:solidFill>
                  <a:srgbClr val="274E12"/>
                </a:solidFill>
                <a:latin typeface="Cambria"/>
                <a:cs typeface="Cambria"/>
              </a:rPr>
              <a:t>Public Administration </a:t>
            </a:r>
            <a:r>
              <a:rPr sz="1900" b="1" spc="-405" dirty="0">
                <a:solidFill>
                  <a:srgbClr val="274E12"/>
                </a:solidFill>
                <a:latin typeface="Cambria"/>
                <a:cs typeface="Cambria"/>
              </a:rPr>
              <a:t> </a:t>
            </a:r>
            <a:r>
              <a:rPr sz="1900" b="1" spc="-5" dirty="0">
                <a:solidFill>
                  <a:srgbClr val="274E12"/>
                </a:solidFill>
                <a:latin typeface="Cambria"/>
                <a:cs typeface="Cambria"/>
              </a:rPr>
              <a:t>Faculty</a:t>
            </a:r>
            <a:r>
              <a:rPr sz="1900" b="1" spc="5" dirty="0">
                <a:solidFill>
                  <a:srgbClr val="274E12"/>
                </a:solidFill>
                <a:latin typeface="Cambria"/>
                <a:cs typeface="Cambria"/>
              </a:rPr>
              <a:t> </a:t>
            </a:r>
            <a:r>
              <a:rPr sz="1900" b="1" spc="-5" dirty="0">
                <a:solidFill>
                  <a:srgbClr val="274E12"/>
                </a:solidFill>
                <a:latin typeface="Cambria"/>
                <a:cs typeface="Cambria"/>
              </a:rPr>
              <a:t>of</a:t>
            </a:r>
            <a:r>
              <a:rPr sz="1900" b="1" dirty="0">
                <a:solidFill>
                  <a:srgbClr val="274E12"/>
                </a:solidFill>
                <a:latin typeface="Cambria"/>
                <a:cs typeface="Cambria"/>
              </a:rPr>
              <a:t> </a:t>
            </a:r>
            <a:r>
              <a:rPr sz="1900" b="1" spc="-10" dirty="0">
                <a:solidFill>
                  <a:srgbClr val="274E12"/>
                </a:solidFill>
                <a:latin typeface="Cambria"/>
                <a:cs typeface="Cambria"/>
              </a:rPr>
              <a:t>Management</a:t>
            </a:r>
            <a:r>
              <a:rPr sz="1900" b="1" spc="15" dirty="0">
                <a:solidFill>
                  <a:srgbClr val="274E12"/>
                </a:solidFill>
                <a:latin typeface="Cambria"/>
                <a:cs typeface="Cambria"/>
              </a:rPr>
              <a:t> </a:t>
            </a:r>
            <a:r>
              <a:rPr sz="1900" b="1" spc="-10" dirty="0">
                <a:solidFill>
                  <a:srgbClr val="274E12"/>
                </a:solidFill>
                <a:latin typeface="Cambria"/>
                <a:cs typeface="Cambria"/>
              </a:rPr>
              <a:t>Studies</a:t>
            </a:r>
            <a:r>
              <a:rPr sz="1900" b="1" spc="25" dirty="0">
                <a:solidFill>
                  <a:srgbClr val="274E12"/>
                </a:solidFill>
                <a:latin typeface="Cambria"/>
                <a:cs typeface="Cambria"/>
              </a:rPr>
              <a:t> </a:t>
            </a:r>
            <a:r>
              <a:rPr sz="1900" b="1" spc="-5" dirty="0">
                <a:solidFill>
                  <a:srgbClr val="274E12"/>
                </a:solidFill>
                <a:latin typeface="Cambria"/>
                <a:cs typeface="Cambria"/>
              </a:rPr>
              <a:t>&amp;</a:t>
            </a:r>
            <a:r>
              <a:rPr sz="1900" b="1" spc="-10" dirty="0">
                <a:solidFill>
                  <a:srgbClr val="274E12"/>
                </a:solidFill>
                <a:latin typeface="Cambria"/>
                <a:cs typeface="Cambria"/>
              </a:rPr>
              <a:t> </a:t>
            </a:r>
            <a:r>
              <a:rPr sz="1900" b="1" spc="-5" dirty="0">
                <a:solidFill>
                  <a:srgbClr val="274E12"/>
                </a:solidFill>
                <a:latin typeface="Cambria"/>
                <a:cs typeface="Cambria"/>
              </a:rPr>
              <a:t>Commerce </a:t>
            </a:r>
            <a:r>
              <a:rPr sz="1900" b="1" spc="-405" dirty="0">
                <a:solidFill>
                  <a:srgbClr val="274E12"/>
                </a:solidFill>
                <a:latin typeface="Cambria"/>
                <a:cs typeface="Cambria"/>
              </a:rPr>
              <a:t> </a:t>
            </a:r>
            <a:r>
              <a:rPr sz="1900" b="1" spc="-5" dirty="0">
                <a:solidFill>
                  <a:srgbClr val="274E12"/>
                </a:solidFill>
                <a:latin typeface="Cambria"/>
                <a:cs typeface="Cambria"/>
              </a:rPr>
              <a:t>University</a:t>
            </a:r>
            <a:r>
              <a:rPr sz="1900" b="1" spc="20" dirty="0">
                <a:solidFill>
                  <a:srgbClr val="274E12"/>
                </a:solidFill>
                <a:latin typeface="Cambria"/>
                <a:cs typeface="Cambria"/>
              </a:rPr>
              <a:t> </a:t>
            </a:r>
            <a:r>
              <a:rPr sz="1900" b="1" spc="-5" dirty="0">
                <a:solidFill>
                  <a:srgbClr val="274E12"/>
                </a:solidFill>
                <a:latin typeface="Cambria"/>
                <a:cs typeface="Cambria"/>
              </a:rPr>
              <a:t>of </a:t>
            </a:r>
            <a:r>
              <a:rPr sz="1900" b="1" spc="-10" dirty="0">
                <a:solidFill>
                  <a:srgbClr val="274E12"/>
                </a:solidFill>
                <a:latin typeface="Cambria"/>
                <a:cs typeface="Cambria"/>
              </a:rPr>
              <a:t>Sri</a:t>
            </a:r>
            <a:r>
              <a:rPr sz="1900" b="1" spc="-5" dirty="0">
                <a:solidFill>
                  <a:srgbClr val="274E12"/>
                </a:solidFill>
                <a:latin typeface="Cambria"/>
                <a:cs typeface="Cambria"/>
              </a:rPr>
              <a:t> Jayewardenepura</a:t>
            </a:r>
            <a:endParaRPr sz="1900">
              <a:latin typeface="Cambria"/>
              <a:cs typeface="Cambria"/>
            </a:endParaRPr>
          </a:p>
        </p:txBody>
      </p:sp>
      <p:pic>
        <p:nvPicPr>
          <p:cNvPr id="15" name="object 15"/>
          <p:cNvPicPr/>
          <p:nvPr/>
        </p:nvPicPr>
        <p:blipFill>
          <a:blip r:embed="rId10" cstate="print"/>
          <a:stretch>
            <a:fillRect/>
          </a:stretch>
        </p:blipFill>
        <p:spPr>
          <a:xfrm>
            <a:off x="7418831" y="396240"/>
            <a:ext cx="4700778" cy="21130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08020" y="589787"/>
            <a:ext cx="5807202" cy="1128522"/>
          </a:xfrm>
          <a:prstGeom prst="rect">
            <a:avLst/>
          </a:prstGeom>
        </p:spPr>
      </p:pic>
      <p:sp>
        <p:nvSpPr>
          <p:cNvPr id="3" name="object 3"/>
          <p:cNvSpPr txBox="1">
            <a:spLocks noGrp="1"/>
          </p:cNvSpPr>
          <p:nvPr>
            <p:ph type="title"/>
          </p:nvPr>
        </p:nvSpPr>
        <p:spPr>
          <a:xfrm>
            <a:off x="3512946" y="726186"/>
            <a:ext cx="5161915" cy="640080"/>
          </a:xfrm>
          <a:prstGeom prst="rect">
            <a:avLst/>
          </a:prstGeom>
        </p:spPr>
        <p:txBody>
          <a:bodyPr vert="horz" wrap="square" lIns="0" tIns="16510" rIns="0" bIns="0" rtlCol="0">
            <a:spAutoFit/>
          </a:bodyPr>
          <a:lstStyle/>
          <a:p>
            <a:pPr marL="12700">
              <a:lnSpc>
                <a:spcPct val="100000"/>
              </a:lnSpc>
              <a:spcBef>
                <a:spcPts val="130"/>
              </a:spcBef>
            </a:pPr>
            <a:r>
              <a:rPr sz="4000" b="1" spc="15" dirty="0">
                <a:solidFill>
                  <a:srgbClr val="274E12"/>
                </a:solidFill>
                <a:latin typeface="Cambria"/>
                <a:cs typeface="Cambria"/>
              </a:rPr>
              <a:t>What</a:t>
            </a:r>
            <a:r>
              <a:rPr sz="4000" b="1" spc="-25" dirty="0">
                <a:solidFill>
                  <a:srgbClr val="274E12"/>
                </a:solidFill>
                <a:latin typeface="Cambria"/>
                <a:cs typeface="Cambria"/>
              </a:rPr>
              <a:t> </a:t>
            </a:r>
            <a:r>
              <a:rPr sz="4000" b="1" spc="10" dirty="0">
                <a:solidFill>
                  <a:srgbClr val="274E12"/>
                </a:solidFill>
                <a:latin typeface="Cambria"/>
                <a:cs typeface="Cambria"/>
              </a:rPr>
              <a:t>are</a:t>
            </a:r>
            <a:r>
              <a:rPr sz="4000" b="1" spc="-5" dirty="0">
                <a:solidFill>
                  <a:srgbClr val="274E12"/>
                </a:solidFill>
                <a:latin typeface="Cambria"/>
                <a:cs typeface="Cambria"/>
              </a:rPr>
              <a:t> </a:t>
            </a:r>
            <a:r>
              <a:rPr sz="4000" b="1" spc="10" dirty="0">
                <a:solidFill>
                  <a:srgbClr val="274E12"/>
                </a:solidFill>
                <a:latin typeface="Cambria"/>
                <a:cs typeface="Cambria"/>
              </a:rPr>
              <a:t>Tutorials???</a:t>
            </a:r>
            <a:endParaRPr sz="4000">
              <a:latin typeface="Cambria"/>
              <a:cs typeface="Cambria"/>
            </a:endParaRPr>
          </a:p>
        </p:txBody>
      </p:sp>
      <p:sp>
        <p:nvSpPr>
          <p:cNvPr id="4" name="object 4"/>
          <p:cNvSpPr txBox="1"/>
          <p:nvPr/>
        </p:nvSpPr>
        <p:spPr>
          <a:xfrm>
            <a:off x="1122375" y="1690496"/>
            <a:ext cx="9345295" cy="4140835"/>
          </a:xfrm>
          <a:prstGeom prst="rect">
            <a:avLst/>
          </a:prstGeom>
        </p:spPr>
        <p:txBody>
          <a:bodyPr vert="horz" wrap="square" lIns="0" tIns="241300" rIns="0" bIns="0" rtlCol="0">
            <a:spAutoFit/>
          </a:bodyPr>
          <a:lstStyle/>
          <a:p>
            <a:pPr marL="469900" indent="-457834">
              <a:lnSpc>
                <a:spcPct val="100000"/>
              </a:lnSpc>
              <a:spcBef>
                <a:spcPts val="1900"/>
              </a:spcBef>
              <a:buFont typeface="Wingdings"/>
              <a:buChar char=""/>
              <a:tabLst>
                <a:tab pos="470534" algn="l"/>
              </a:tabLst>
            </a:pPr>
            <a:r>
              <a:rPr sz="3000" dirty="0">
                <a:latin typeface="Cambria"/>
                <a:cs typeface="Cambria"/>
              </a:rPr>
              <a:t>Tutorial</a:t>
            </a:r>
            <a:r>
              <a:rPr sz="3000" spc="-10" dirty="0">
                <a:latin typeface="Cambria"/>
                <a:cs typeface="Cambria"/>
              </a:rPr>
              <a:t> </a:t>
            </a:r>
            <a:r>
              <a:rPr sz="3000" dirty="0">
                <a:latin typeface="Cambria"/>
                <a:cs typeface="Cambria"/>
              </a:rPr>
              <a:t>class</a:t>
            </a:r>
            <a:r>
              <a:rPr sz="3000" spc="-20" dirty="0">
                <a:latin typeface="Cambria"/>
                <a:cs typeface="Cambria"/>
              </a:rPr>
              <a:t> </a:t>
            </a:r>
            <a:r>
              <a:rPr sz="3000" dirty="0">
                <a:latin typeface="Cambria"/>
                <a:cs typeface="Cambria"/>
              </a:rPr>
              <a:t>is</a:t>
            </a:r>
            <a:r>
              <a:rPr sz="3000" spc="-15" dirty="0">
                <a:latin typeface="Cambria"/>
                <a:cs typeface="Cambria"/>
              </a:rPr>
              <a:t> </a:t>
            </a:r>
            <a:r>
              <a:rPr sz="3000" spc="-5" dirty="0">
                <a:latin typeface="Cambria"/>
                <a:cs typeface="Cambria"/>
              </a:rPr>
              <a:t>an</a:t>
            </a:r>
            <a:r>
              <a:rPr sz="3000" spc="-10" dirty="0">
                <a:latin typeface="Cambria"/>
                <a:cs typeface="Cambria"/>
              </a:rPr>
              <a:t> </a:t>
            </a:r>
            <a:r>
              <a:rPr sz="3000" b="1" spc="-5" dirty="0">
                <a:latin typeface="Cambria"/>
                <a:cs typeface="Cambria"/>
              </a:rPr>
              <a:t>important</a:t>
            </a:r>
            <a:r>
              <a:rPr sz="3000" b="1" spc="5" dirty="0">
                <a:latin typeface="Cambria"/>
                <a:cs typeface="Cambria"/>
              </a:rPr>
              <a:t> </a:t>
            </a:r>
            <a:r>
              <a:rPr sz="3000" b="1" spc="-5" dirty="0">
                <a:latin typeface="Cambria"/>
                <a:cs typeface="Cambria"/>
              </a:rPr>
              <a:t>teaching-learning</a:t>
            </a:r>
            <a:r>
              <a:rPr sz="3000" b="1" spc="-15" dirty="0">
                <a:latin typeface="Cambria"/>
                <a:cs typeface="Cambria"/>
              </a:rPr>
              <a:t> </a:t>
            </a:r>
            <a:r>
              <a:rPr sz="3000" b="1" spc="-10" dirty="0">
                <a:latin typeface="Cambria"/>
                <a:cs typeface="Cambria"/>
              </a:rPr>
              <a:t>tool</a:t>
            </a:r>
            <a:endParaRPr sz="3000" dirty="0">
              <a:latin typeface="Cambria"/>
              <a:cs typeface="Cambria"/>
            </a:endParaRPr>
          </a:p>
          <a:p>
            <a:pPr marL="469900" indent="-457834">
              <a:lnSpc>
                <a:spcPct val="100000"/>
              </a:lnSpc>
              <a:spcBef>
                <a:spcPts val="1800"/>
              </a:spcBef>
              <a:buFont typeface="Wingdings"/>
              <a:buChar char=""/>
              <a:tabLst>
                <a:tab pos="470534" algn="l"/>
              </a:tabLst>
            </a:pPr>
            <a:r>
              <a:rPr sz="3000" spc="-5" dirty="0">
                <a:latin typeface="Cambria"/>
                <a:cs typeface="Cambria"/>
              </a:rPr>
              <a:t>It</a:t>
            </a:r>
            <a:r>
              <a:rPr sz="3000" spc="-15" dirty="0">
                <a:latin typeface="Cambria"/>
                <a:cs typeface="Cambria"/>
              </a:rPr>
              <a:t> </a:t>
            </a:r>
            <a:r>
              <a:rPr sz="3000" dirty="0">
                <a:latin typeface="Cambria"/>
                <a:cs typeface="Cambria"/>
              </a:rPr>
              <a:t>is</a:t>
            </a:r>
            <a:r>
              <a:rPr sz="3000" spc="-10" dirty="0">
                <a:latin typeface="Cambria"/>
                <a:cs typeface="Cambria"/>
              </a:rPr>
              <a:t> </a:t>
            </a:r>
            <a:r>
              <a:rPr sz="3000" dirty="0">
                <a:latin typeface="Cambria"/>
                <a:cs typeface="Cambria"/>
              </a:rPr>
              <a:t>highly</a:t>
            </a:r>
            <a:r>
              <a:rPr sz="3000" spc="-15" dirty="0">
                <a:latin typeface="Cambria"/>
                <a:cs typeface="Cambria"/>
              </a:rPr>
              <a:t> </a:t>
            </a:r>
            <a:r>
              <a:rPr sz="3000" dirty="0">
                <a:latin typeface="Cambria"/>
                <a:cs typeface="Cambria"/>
              </a:rPr>
              <a:t>a</a:t>
            </a:r>
            <a:r>
              <a:rPr sz="3000" spc="-15" dirty="0">
                <a:latin typeface="Cambria"/>
                <a:cs typeface="Cambria"/>
              </a:rPr>
              <a:t> </a:t>
            </a:r>
            <a:r>
              <a:rPr sz="3000" b="1" dirty="0">
                <a:latin typeface="Cambria"/>
                <a:cs typeface="Cambria"/>
              </a:rPr>
              <a:t>student</a:t>
            </a:r>
            <a:r>
              <a:rPr lang="en-GB" sz="3000" b="1" dirty="0">
                <a:latin typeface="Cambria"/>
                <a:cs typeface="Cambria"/>
              </a:rPr>
              <a:t>-</a:t>
            </a:r>
            <a:r>
              <a:rPr sz="3000" b="1" spc="-15" dirty="0">
                <a:latin typeface="Cambria"/>
                <a:cs typeface="Cambria"/>
              </a:rPr>
              <a:t> </a:t>
            </a:r>
            <a:r>
              <a:rPr sz="3000" b="1" spc="-5" dirty="0">
                <a:latin typeface="Cambria"/>
                <a:cs typeface="Cambria"/>
              </a:rPr>
              <a:t>centered</a:t>
            </a:r>
            <a:endParaRPr sz="3000" dirty="0">
              <a:latin typeface="Cambria"/>
              <a:cs typeface="Cambria"/>
            </a:endParaRPr>
          </a:p>
          <a:p>
            <a:pPr marL="469900" indent="-457834">
              <a:lnSpc>
                <a:spcPct val="100000"/>
              </a:lnSpc>
              <a:spcBef>
                <a:spcPts val="1800"/>
              </a:spcBef>
              <a:buFont typeface="Wingdings"/>
              <a:buChar char=""/>
              <a:tabLst>
                <a:tab pos="470534" algn="l"/>
              </a:tabLst>
            </a:pPr>
            <a:r>
              <a:rPr sz="3000" spc="-5" dirty="0">
                <a:latin typeface="Cambria"/>
                <a:cs typeface="Cambria"/>
              </a:rPr>
              <a:t>It</a:t>
            </a:r>
            <a:r>
              <a:rPr sz="3000" spc="-10" dirty="0">
                <a:latin typeface="Cambria"/>
                <a:cs typeface="Cambria"/>
              </a:rPr>
              <a:t> </a:t>
            </a:r>
            <a:r>
              <a:rPr sz="3000" spc="-5" dirty="0">
                <a:latin typeface="Cambria"/>
                <a:cs typeface="Cambria"/>
              </a:rPr>
              <a:t>provides </a:t>
            </a:r>
            <a:r>
              <a:rPr sz="3000" dirty="0">
                <a:latin typeface="Cambria"/>
                <a:cs typeface="Cambria"/>
              </a:rPr>
              <a:t>you</a:t>
            </a:r>
            <a:r>
              <a:rPr sz="3000" spc="-10" dirty="0">
                <a:latin typeface="Cambria"/>
                <a:cs typeface="Cambria"/>
              </a:rPr>
              <a:t> </a:t>
            </a:r>
            <a:r>
              <a:rPr sz="3000" b="1" spc="-5" dirty="0">
                <a:latin typeface="Cambria"/>
                <a:cs typeface="Cambria"/>
              </a:rPr>
              <a:t>interactive</a:t>
            </a:r>
            <a:r>
              <a:rPr sz="3000" b="1" spc="-30" dirty="0">
                <a:latin typeface="Cambria"/>
                <a:cs typeface="Cambria"/>
              </a:rPr>
              <a:t> </a:t>
            </a:r>
            <a:r>
              <a:rPr sz="3000" b="1" spc="-5" dirty="0">
                <a:latin typeface="Cambria"/>
                <a:cs typeface="Cambria"/>
              </a:rPr>
              <a:t>sessions</a:t>
            </a:r>
            <a:endParaRPr sz="3000" dirty="0">
              <a:latin typeface="Cambria"/>
              <a:cs typeface="Cambria"/>
            </a:endParaRPr>
          </a:p>
          <a:p>
            <a:pPr marL="469900" indent="-457834">
              <a:lnSpc>
                <a:spcPct val="100000"/>
              </a:lnSpc>
              <a:spcBef>
                <a:spcPts val="1800"/>
              </a:spcBef>
              <a:buFont typeface="Wingdings"/>
              <a:buChar char=""/>
              <a:tabLst>
                <a:tab pos="470534" algn="l"/>
              </a:tabLst>
            </a:pPr>
            <a:r>
              <a:rPr sz="3000" spc="-5" dirty="0">
                <a:latin typeface="Cambria"/>
                <a:cs typeface="Cambria"/>
              </a:rPr>
              <a:t>It</a:t>
            </a:r>
            <a:r>
              <a:rPr sz="3000" spc="-15" dirty="0">
                <a:latin typeface="Cambria"/>
                <a:cs typeface="Cambria"/>
              </a:rPr>
              <a:t> </a:t>
            </a:r>
            <a:r>
              <a:rPr sz="3000" spc="-5" dirty="0">
                <a:latin typeface="Cambria"/>
                <a:cs typeface="Cambria"/>
              </a:rPr>
              <a:t>just</a:t>
            </a:r>
            <a:r>
              <a:rPr sz="3000" spc="-10" dirty="0">
                <a:latin typeface="Cambria"/>
                <a:cs typeface="Cambria"/>
              </a:rPr>
              <a:t> </a:t>
            </a:r>
            <a:r>
              <a:rPr sz="3000" spc="-5" dirty="0">
                <a:latin typeface="Cambria"/>
                <a:cs typeface="Cambria"/>
              </a:rPr>
              <a:t>like</a:t>
            </a:r>
            <a:r>
              <a:rPr sz="3000" spc="-10" dirty="0">
                <a:latin typeface="Cambria"/>
                <a:cs typeface="Cambria"/>
              </a:rPr>
              <a:t> </a:t>
            </a:r>
            <a:r>
              <a:rPr sz="3000" dirty="0">
                <a:latin typeface="Cambria"/>
                <a:cs typeface="Cambria"/>
              </a:rPr>
              <a:t>a</a:t>
            </a:r>
            <a:r>
              <a:rPr sz="3000" spc="15" dirty="0">
                <a:latin typeface="Cambria"/>
                <a:cs typeface="Cambria"/>
              </a:rPr>
              <a:t> </a:t>
            </a:r>
            <a:r>
              <a:rPr sz="3000" b="1" spc="-5" dirty="0">
                <a:latin typeface="Cambria"/>
                <a:cs typeface="Cambria"/>
              </a:rPr>
              <a:t>revision</a:t>
            </a:r>
            <a:r>
              <a:rPr sz="3000" b="1" spc="-30" dirty="0">
                <a:latin typeface="Cambria"/>
                <a:cs typeface="Cambria"/>
              </a:rPr>
              <a:t> </a:t>
            </a:r>
            <a:r>
              <a:rPr sz="3000" b="1" spc="-5" dirty="0">
                <a:latin typeface="Cambria"/>
                <a:cs typeface="Cambria"/>
              </a:rPr>
              <a:t>session</a:t>
            </a:r>
            <a:endParaRPr sz="3000" dirty="0">
              <a:latin typeface="Cambria"/>
              <a:cs typeface="Cambria"/>
            </a:endParaRPr>
          </a:p>
          <a:p>
            <a:pPr marL="469900" marR="210820" indent="-457834">
              <a:lnSpc>
                <a:spcPts val="5400"/>
              </a:lnSpc>
              <a:spcBef>
                <a:spcPts val="280"/>
              </a:spcBef>
              <a:buFont typeface="Wingdings"/>
              <a:buChar char=""/>
              <a:tabLst>
                <a:tab pos="470534" algn="l"/>
              </a:tabLst>
            </a:pPr>
            <a:r>
              <a:rPr sz="3000" spc="-5" dirty="0">
                <a:latin typeface="Cambria"/>
                <a:cs typeface="Cambria"/>
              </a:rPr>
              <a:t>It </a:t>
            </a:r>
            <a:r>
              <a:rPr sz="3000" dirty="0">
                <a:latin typeface="Cambria"/>
                <a:cs typeface="Cambria"/>
              </a:rPr>
              <a:t>is a </a:t>
            </a:r>
            <a:r>
              <a:rPr sz="3000" spc="-5" dirty="0">
                <a:latin typeface="Cambria"/>
                <a:cs typeface="Cambria"/>
              </a:rPr>
              <a:t>good platform to discuss </a:t>
            </a:r>
            <a:r>
              <a:rPr sz="3000" b="1" spc="-5" dirty="0">
                <a:latin typeface="Cambria"/>
                <a:cs typeface="Cambria"/>
              </a:rPr>
              <a:t>applications </a:t>
            </a:r>
            <a:r>
              <a:rPr sz="3000" dirty="0">
                <a:latin typeface="Cambria"/>
                <a:cs typeface="Cambria"/>
              </a:rPr>
              <a:t>of </a:t>
            </a:r>
            <a:r>
              <a:rPr sz="3000" spc="-5" dirty="0">
                <a:latin typeface="Cambria"/>
                <a:cs typeface="Cambria"/>
              </a:rPr>
              <a:t>learnt </a:t>
            </a:r>
            <a:r>
              <a:rPr sz="3000" spc="-650" dirty="0">
                <a:latin typeface="Cambria"/>
                <a:cs typeface="Cambria"/>
              </a:rPr>
              <a:t> </a:t>
            </a:r>
            <a:r>
              <a:rPr sz="3000" spc="-5" dirty="0">
                <a:latin typeface="Cambria"/>
                <a:cs typeface="Cambria"/>
              </a:rPr>
              <a:t>theoretical</a:t>
            </a:r>
            <a:r>
              <a:rPr sz="3000" spc="-30" dirty="0">
                <a:latin typeface="Cambria"/>
                <a:cs typeface="Cambria"/>
              </a:rPr>
              <a:t> </a:t>
            </a:r>
            <a:r>
              <a:rPr sz="3000" spc="-5" dirty="0">
                <a:latin typeface="Cambria"/>
                <a:cs typeface="Cambria"/>
              </a:rPr>
              <a:t>knowledge</a:t>
            </a:r>
            <a:endParaRPr sz="3000" dirty="0">
              <a:latin typeface="Cambria"/>
              <a:cs typeface="Cambria"/>
            </a:endParaRPr>
          </a:p>
        </p:txBody>
      </p:sp>
      <p:pic>
        <p:nvPicPr>
          <p:cNvPr id="5" name="object 5"/>
          <p:cNvPicPr/>
          <p:nvPr/>
        </p:nvPicPr>
        <p:blipFill>
          <a:blip r:embed="rId3" cstate="print"/>
          <a:stretch>
            <a:fillRect/>
          </a:stretch>
        </p:blipFill>
        <p:spPr>
          <a:xfrm>
            <a:off x="6858000" y="0"/>
            <a:ext cx="5334000" cy="5280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95700" y="306324"/>
            <a:ext cx="4831842" cy="1126998"/>
          </a:xfrm>
          <a:prstGeom prst="rect">
            <a:avLst/>
          </a:prstGeom>
        </p:spPr>
      </p:pic>
      <p:sp>
        <p:nvSpPr>
          <p:cNvPr id="3" name="object 3"/>
          <p:cNvSpPr txBox="1">
            <a:spLocks noGrp="1"/>
          </p:cNvSpPr>
          <p:nvPr>
            <p:ph type="title"/>
          </p:nvPr>
        </p:nvSpPr>
        <p:spPr>
          <a:xfrm>
            <a:off x="4000627" y="442087"/>
            <a:ext cx="4189095" cy="640080"/>
          </a:xfrm>
          <a:prstGeom prst="rect">
            <a:avLst/>
          </a:prstGeom>
        </p:spPr>
        <p:txBody>
          <a:bodyPr vert="horz" wrap="square" lIns="0" tIns="16510" rIns="0" bIns="0" rtlCol="0">
            <a:spAutoFit/>
          </a:bodyPr>
          <a:lstStyle/>
          <a:p>
            <a:pPr marL="12700">
              <a:lnSpc>
                <a:spcPct val="100000"/>
              </a:lnSpc>
              <a:spcBef>
                <a:spcPts val="130"/>
              </a:spcBef>
            </a:pPr>
            <a:r>
              <a:rPr sz="4000" b="1" spc="15" dirty="0">
                <a:solidFill>
                  <a:srgbClr val="274E12"/>
                </a:solidFill>
                <a:latin typeface="Cambria"/>
                <a:cs typeface="Cambria"/>
              </a:rPr>
              <a:t>Why</a:t>
            </a:r>
            <a:r>
              <a:rPr sz="4000" b="1" spc="-25" dirty="0">
                <a:solidFill>
                  <a:srgbClr val="274E12"/>
                </a:solidFill>
                <a:latin typeface="Cambria"/>
                <a:cs typeface="Cambria"/>
              </a:rPr>
              <a:t> </a:t>
            </a:r>
            <a:r>
              <a:rPr sz="4000" b="1" spc="10" dirty="0">
                <a:solidFill>
                  <a:srgbClr val="274E12"/>
                </a:solidFill>
                <a:latin typeface="Cambria"/>
                <a:cs typeface="Cambria"/>
              </a:rPr>
              <a:t>Tutorials</a:t>
            </a:r>
            <a:r>
              <a:rPr sz="4000" b="1" spc="-35" dirty="0">
                <a:solidFill>
                  <a:srgbClr val="274E12"/>
                </a:solidFill>
                <a:latin typeface="Cambria"/>
                <a:cs typeface="Cambria"/>
              </a:rPr>
              <a:t> </a:t>
            </a:r>
            <a:r>
              <a:rPr sz="4000" b="1" spc="10" dirty="0">
                <a:solidFill>
                  <a:srgbClr val="274E12"/>
                </a:solidFill>
                <a:latin typeface="Cambria"/>
                <a:cs typeface="Cambria"/>
              </a:rPr>
              <a:t>???</a:t>
            </a:r>
            <a:endParaRPr sz="4000">
              <a:latin typeface="Cambria"/>
              <a:cs typeface="Cambria"/>
            </a:endParaRPr>
          </a:p>
        </p:txBody>
      </p:sp>
      <p:sp>
        <p:nvSpPr>
          <p:cNvPr id="4" name="object 4"/>
          <p:cNvSpPr txBox="1"/>
          <p:nvPr/>
        </p:nvSpPr>
        <p:spPr>
          <a:xfrm>
            <a:off x="1122375" y="1308087"/>
            <a:ext cx="10485120" cy="4886960"/>
          </a:xfrm>
          <a:prstGeom prst="rect">
            <a:avLst/>
          </a:prstGeom>
        </p:spPr>
        <p:txBody>
          <a:bodyPr vert="horz" wrap="square" lIns="0" tIns="209550" rIns="0" bIns="0" rtlCol="0">
            <a:spAutoFit/>
          </a:bodyPr>
          <a:lstStyle/>
          <a:p>
            <a:pPr marL="469900" indent="-457834">
              <a:lnSpc>
                <a:spcPct val="100000"/>
              </a:lnSpc>
              <a:spcBef>
                <a:spcPts val="1650"/>
              </a:spcBef>
              <a:buFont typeface="Wingdings"/>
              <a:buChar char=""/>
              <a:tabLst>
                <a:tab pos="469900" algn="l"/>
                <a:tab pos="470534" algn="l"/>
              </a:tabLst>
            </a:pPr>
            <a:r>
              <a:rPr sz="2400" dirty="0">
                <a:latin typeface="Cambria"/>
                <a:cs typeface="Cambria"/>
              </a:rPr>
              <a:t>To </a:t>
            </a:r>
            <a:r>
              <a:rPr sz="2400" spc="-5" dirty="0">
                <a:latin typeface="Cambria"/>
                <a:cs typeface="Cambria"/>
              </a:rPr>
              <a:t>provide </a:t>
            </a:r>
            <a:r>
              <a:rPr sz="2400" dirty="0">
                <a:latin typeface="Cambria"/>
                <a:cs typeface="Cambria"/>
              </a:rPr>
              <a:t>you</a:t>
            </a:r>
            <a:r>
              <a:rPr sz="2400" spc="-5" dirty="0">
                <a:latin typeface="Cambria"/>
                <a:cs typeface="Cambria"/>
              </a:rPr>
              <a:t> </a:t>
            </a:r>
            <a:r>
              <a:rPr sz="2400" dirty="0">
                <a:latin typeface="Cambria"/>
                <a:cs typeface="Cambria"/>
              </a:rPr>
              <a:t>the</a:t>
            </a:r>
            <a:r>
              <a:rPr sz="2400" spc="-10" dirty="0">
                <a:latin typeface="Cambria"/>
                <a:cs typeface="Cambria"/>
              </a:rPr>
              <a:t> </a:t>
            </a:r>
            <a:r>
              <a:rPr sz="2400" spc="-5" dirty="0">
                <a:latin typeface="Cambria"/>
                <a:cs typeface="Cambria"/>
              </a:rPr>
              <a:t>opportunity</a:t>
            </a:r>
            <a:r>
              <a:rPr sz="2400" spc="-10" dirty="0">
                <a:latin typeface="Cambria"/>
                <a:cs typeface="Cambria"/>
              </a:rPr>
              <a:t> </a:t>
            </a:r>
            <a:r>
              <a:rPr sz="2400" spc="-5" dirty="0">
                <a:latin typeface="Cambria"/>
                <a:cs typeface="Cambria"/>
              </a:rPr>
              <a:t>to improve</a:t>
            </a:r>
            <a:r>
              <a:rPr sz="2400" spc="5" dirty="0">
                <a:latin typeface="Cambria"/>
                <a:cs typeface="Cambria"/>
              </a:rPr>
              <a:t> </a:t>
            </a:r>
            <a:r>
              <a:rPr sz="2400" spc="-5" dirty="0">
                <a:latin typeface="Cambria"/>
                <a:cs typeface="Cambria"/>
              </a:rPr>
              <a:t>your</a:t>
            </a:r>
            <a:r>
              <a:rPr sz="2400" spc="5" dirty="0">
                <a:latin typeface="Cambria"/>
                <a:cs typeface="Cambria"/>
              </a:rPr>
              <a:t> </a:t>
            </a:r>
            <a:r>
              <a:rPr sz="2400" b="1" dirty="0">
                <a:latin typeface="Cambria"/>
                <a:cs typeface="Cambria"/>
              </a:rPr>
              <a:t>soft</a:t>
            </a:r>
            <a:r>
              <a:rPr sz="2400" b="1" spc="-5" dirty="0">
                <a:latin typeface="Cambria"/>
                <a:cs typeface="Cambria"/>
              </a:rPr>
              <a:t> skills</a:t>
            </a:r>
            <a:endParaRPr sz="2400" dirty="0">
              <a:latin typeface="Cambria"/>
              <a:cs typeface="Cambria"/>
            </a:endParaRPr>
          </a:p>
          <a:p>
            <a:pPr marL="873760" lvl="1" indent="-404495">
              <a:lnSpc>
                <a:spcPct val="100000"/>
              </a:lnSpc>
              <a:spcBef>
                <a:spcPts val="1300"/>
              </a:spcBef>
              <a:buFont typeface="Wingdings"/>
              <a:buChar char=""/>
              <a:tabLst>
                <a:tab pos="873760" algn="l"/>
                <a:tab pos="874394" algn="l"/>
              </a:tabLst>
            </a:pPr>
            <a:r>
              <a:rPr sz="2000" b="1" dirty="0">
                <a:solidFill>
                  <a:srgbClr val="FF0000"/>
                </a:solidFill>
                <a:latin typeface="Cambria"/>
                <a:cs typeface="Cambria"/>
              </a:rPr>
              <a:t>What</a:t>
            </a:r>
            <a:r>
              <a:rPr sz="2000" b="1" spc="-35" dirty="0">
                <a:solidFill>
                  <a:srgbClr val="FF0000"/>
                </a:solidFill>
                <a:latin typeface="Cambria"/>
                <a:cs typeface="Cambria"/>
              </a:rPr>
              <a:t> </a:t>
            </a:r>
            <a:r>
              <a:rPr sz="2000" b="1" spc="-5" dirty="0">
                <a:solidFill>
                  <a:srgbClr val="FF0000"/>
                </a:solidFill>
                <a:latin typeface="Cambria"/>
                <a:cs typeface="Cambria"/>
              </a:rPr>
              <a:t>are</a:t>
            </a:r>
            <a:r>
              <a:rPr sz="2000" b="1" spc="-30" dirty="0">
                <a:solidFill>
                  <a:srgbClr val="FF0000"/>
                </a:solidFill>
                <a:latin typeface="Cambria"/>
                <a:cs typeface="Cambria"/>
              </a:rPr>
              <a:t> </a:t>
            </a:r>
            <a:r>
              <a:rPr sz="2000" b="1" dirty="0">
                <a:solidFill>
                  <a:srgbClr val="FF0000"/>
                </a:solidFill>
                <a:latin typeface="Cambria"/>
                <a:cs typeface="Cambria"/>
              </a:rPr>
              <a:t>soft</a:t>
            </a:r>
            <a:r>
              <a:rPr sz="2000" b="1" spc="-40" dirty="0">
                <a:solidFill>
                  <a:srgbClr val="FF0000"/>
                </a:solidFill>
                <a:latin typeface="Cambria"/>
                <a:cs typeface="Cambria"/>
              </a:rPr>
              <a:t> </a:t>
            </a:r>
            <a:r>
              <a:rPr sz="2000" b="1" dirty="0">
                <a:solidFill>
                  <a:srgbClr val="FF0000"/>
                </a:solidFill>
                <a:latin typeface="Cambria"/>
                <a:cs typeface="Cambria"/>
              </a:rPr>
              <a:t>skills??</a:t>
            </a:r>
            <a:endParaRPr sz="2000" dirty="0">
              <a:latin typeface="Cambria"/>
              <a:cs typeface="Cambria"/>
            </a:endParaRPr>
          </a:p>
          <a:p>
            <a:pPr marL="469900" indent="-457834">
              <a:lnSpc>
                <a:spcPct val="100000"/>
              </a:lnSpc>
              <a:spcBef>
                <a:spcPts val="1340"/>
              </a:spcBef>
              <a:buFont typeface="Wingdings"/>
              <a:buChar char=""/>
              <a:tabLst>
                <a:tab pos="469900" algn="l"/>
                <a:tab pos="470534" algn="l"/>
              </a:tabLst>
            </a:pPr>
            <a:r>
              <a:rPr sz="2400" dirty="0">
                <a:latin typeface="Cambria"/>
                <a:cs typeface="Cambria"/>
              </a:rPr>
              <a:t>To</a:t>
            </a:r>
            <a:r>
              <a:rPr sz="2400" spc="-5" dirty="0">
                <a:latin typeface="Cambria"/>
                <a:cs typeface="Cambria"/>
              </a:rPr>
              <a:t> guide</a:t>
            </a:r>
            <a:r>
              <a:rPr sz="2400" spc="-15" dirty="0">
                <a:latin typeface="Cambria"/>
                <a:cs typeface="Cambria"/>
              </a:rPr>
              <a:t> </a:t>
            </a:r>
            <a:r>
              <a:rPr sz="2400" dirty="0">
                <a:latin typeface="Cambria"/>
                <a:cs typeface="Cambria"/>
              </a:rPr>
              <a:t>you</a:t>
            </a:r>
            <a:r>
              <a:rPr sz="2400" spc="-5" dirty="0">
                <a:latin typeface="Cambria"/>
                <a:cs typeface="Cambria"/>
              </a:rPr>
              <a:t> </a:t>
            </a:r>
            <a:r>
              <a:rPr sz="2400" dirty="0">
                <a:latin typeface="Cambria"/>
                <a:cs typeface="Cambria"/>
              </a:rPr>
              <a:t>for</a:t>
            </a:r>
            <a:r>
              <a:rPr sz="2400" spc="-10" dirty="0">
                <a:latin typeface="Cambria"/>
                <a:cs typeface="Cambria"/>
              </a:rPr>
              <a:t> </a:t>
            </a:r>
            <a:r>
              <a:rPr sz="2400" spc="-5" dirty="0">
                <a:latin typeface="Cambria"/>
                <a:cs typeface="Cambria"/>
              </a:rPr>
              <a:t>the</a:t>
            </a:r>
            <a:r>
              <a:rPr sz="2400" spc="-20" dirty="0">
                <a:latin typeface="Cambria"/>
                <a:cs typeface="Cambria"/>
              </a:rPr>
              <a:t> </a:t>
            </a:r>
            <a:r>
              <a:rPr sz="2400" dirty="0">
                <a:latin typeface="Cambria"/>
                <a:cs typeface="Cambria"/>
              </a:rPr>
              <a:t>successful</a:t>
            </a:r>
            <a:r>
              <a:rPr sz="2400" spc="25" dirty="0">
                <a:latin typeface="Cambria"/>
                <a:cs typeface="Cambria"/>
              </a:rPr>
              <a:t> </a:t>
            </a:r>
            <a:r>
              <a:rPr sz="2400" spc="-5" dirty="0">
                <a:latin typeface="Cambria"/>
                <a:cs typeface="Cambria"/>
              </a:rPr>
              <a:t>completion</a:t>
            </a:r>
            <a:r>
              <a:rPr sz="2400" spc="-10" dirty="0">
                <a:latin typeface="Cambria"/>
                <a:cs typeface="Cambria"/>
              </a:rPr>
              <a:t> </a:t>
            </a:r>
            <a:r>
              <a:rPr sz="2400" dirty="0">
                <a:latin typeface="Cambria"/>
                <a:cs typeface="Cambria"/>
              </a:rPr>
              <a:t>of</a:t>
            </a:r>
            <a:r>
              <a:rPr sz="2400" spc="15" dirty="0">
                <a:latin typeface="Cambria"/>
                <a:cs typeface="Cambria"/>
              </a:rPr>
              <a:t> </a:t>
            </a:r>
            <a:r>
              <a:rPr sz="2400" b="1" dirty="0">
                <a:latin typeface="Cambria"/>
                <a:cs typeface="Cambria"/>
              </a:rPr>
              <a:t>continuous</a:t>
            </a:r>
            <a:r>
              <a:rPr sz="2400" b="1" spc="-20" dirty="0">
                <a:latin typeface="Cambria"/>
                <a:cs typeface="Cambria"/>
              </a:rPr>
              <a:t> </a:t>
            </a:r>
            <a:r>
              <a:rPr sz="2400" b="1" spc="-5" dirty="0">
                <a:latin typeface="Cambria"/>
                <a:cs typeface="Cambria"/>
              </a:rPr>
              <a:t>assessments</a:t>
            </a:r>
            <a:endParaRPr sz="2400" dirty="0">
              <a:latin typeface="Cambria"/>
              <a:cs typeface="Cambria"/>
            </a:endParaRPr>
          </a:p>
          <a:p>
            <a:pPr marL="469900" indent="-457834">
              <a:lnSpc>
                <a:spcPct val="100000"/>
              </a:lnSpc>
              <a:spcBef>
                <a:spcPts val="1445"/>
              </a:spcBef>
              <a:buFont typeface="Wingdings"/>
              <a:buChar char=""/>
              <a:tabLst>
                <a:tab pos="469900" algn="l"/>
                <a:tab pos="470534" algn="l"/>
              </a:tabLst>
            </a:pPr>
            <a:r>
              <a:rPr sz="2400" dirty="0">
                <a:latin typeface="Cambria"/>
                <a:cs typeface="Cambria"/>
              </a:rPr>
              <a:t>To</a:t>
            </a:r>
            <a:r>
              <a:rPr sz="2400" spc="-5" dirty="0">
                <a:latin typeface="Cambria"/>
                <a:cs typeface="Cambria"/>
              </a:rPr>
              <a:t> provide</a:t>
            </a:r>
            <a:r>
              <a:rPr sz="2400" spc="-10" dirty="0">
                <a:latin typeface="Cambria"/>
                <a:cs typeface="Cambria"/>
              </a:rPr>
              <a:t> </a:t>
            </a:r>
            <a:r>
              <a:rPr sz="2400" dirty="0">
                <a:latin typeface="Cambria"/>
                <a:cs typeface="Cambria"/>
              </a:rPr>
              <a:t>you</a:t>
            </a:r>
            <a:r>
              <a:rPr sz="2400" spc="-10" dirty="0">
                <a:latin typeface="Cambria"/>
                <a:cs typeface="Cambria"/>
              </a:rPr>
              <a:t> </a:t>
            </a:r>
            <a:r>
              <a:rPr sz="2400" spc="-5" dirty="0">
                <a:latin typeface="Cambria"/>
                <a:cs typeface="Cambria"/>
              </a:rPr>
              <a:t>better</a:t>
            </a:r>
            <a:r>
              <a:rPr sz="2400" spc="-20" dirty="0">
                <a:latin typeface="Cambria"/>
                <a:cs typeface="Cambria"/>
              </a:rPr>
              <a:t> </a:t>
            </a:r>
            <a:r>
              <a:rPr sz="2400" spc="-5" dirty="0">
                <a:latin typeface="Cambria"/>
                <a:cs typeface="Cambria"/>
              </a:rPr>
              <a:t>understanding</a:t>
            </a:r>
            <a:r>
              <a:rPr sz="2400" spc="-25" dirty="0">
                <a:latin typeface="Cambria"/>
                <a:cs typeface="Cambria"/>
              </a:rPr>
              <a:t> </a:t>
            </a:r>
            <a:r>
              <a:rPr sz="2400" dirty="0">
                <a:latin typeface="Cambria"/>
                <a:cs typeface="Cambria"/>
              </a:rPr>
              <a:t>on</a:t>
            </a:r>
            <a:r>
              <a:rPr sz="2400" spc="25" dirty="0">
                <a:latin typeface="Cambria"/>
                <a:cs typeface="Cambria"/>
              </a:rPr>
              <a:t> </a:t>
            </a:r>
            <a:r>
              <a:rPr sz="2400" b="1" dirty="0">
                <a:latin typeface="Cambria"/>
                <a:cs typeface="Cambria"/>
              </a:rPr>
              <a:t>evaluation schemes</a:t>
            </a:r>
            <a:endParaRPr sz="2400" dirty="0">
              <a:latin typeface="Cambria"/>
              <a:cs typeface="Cambria"/>
            </a:endParaRPr>
          </a:p>
          <a:p>
            <a:pPr marL="469900" indent="-457834">
              <a:lnSpc>
                <a:spcPct val="100000"/>
              </a:lnSpc>
              <a:spcBef>
                <a:spcPts val="1440"/>
              </a:spcBef>
              <a:buFont typeface="Wingdings"/>
              <a:buChar char=""/>
              <a:tabLst>
                <a:tab pos="469900" algn="l"/>
                <a:tab pos="470534" algn="l"/>
              </a:tabLst>
            </a:pPr>
            <a:r>
              <a:rPr sz="2400" dirty="0">
                <a:latin typeface="Cambria"/>
                <a:cs typeface="Cambria"/>
              </a:rPr>
              <a:t>To</a:t>
            </a:r>
            <a:r>
              <a:rPr sz="2400" spc="-10" dirty="0">
                <a:latin typeface="Cambria"/>
                <a:cs typeface="Cambria"/>
              </a:rPr>
              <a:t> </a:t>
            </a:r>
            <a:r>
              <a:rPr sz="2400" dirty="0">
                <a:latin typeface="Cambria"/>
                <a:cs typeface="Cambria"/>
              </a:rPr>
              <a:t>clarify</a:t>
            </a:r>
            <a:r>
              <a:rPr sz="2400" spc="-25" dirty="0">
                <a:latin typeface="Cambria"/>
                <a:cs typeface="Cambria"/>
              </a:rPr>
              <a:t> </a:t>
            </a:r>
            <a:r>
              <a:rPr sz="2400" dirty="0">
                <a:latin typeface="Cambria"/>
                <a:cs typeface="Cambria"/>
              </a:rPr>
              <a:t>your</a:t>
            </a:r>
            <a:r>
              <a:rPr sz="2400" spc="-15" dirty="0">
                <a:latin typeface="Cambria"/>
                <a:cs typeface="Cambria"/>
              </a:rPr>
              <a:t> </a:t>
            </a:r>
            <a:r>
              <a:rPr sz="2400" b="1" spc="-5" dirty="0">
                <a:latin typeface="Cambria"/>
                <a:cs typeface="Cambria"/>
              </a:rPr>
              <a:t>confusions</a:t>
            </a:r>
            <a:r>
              <a:rPr sz="2400" b="1" spc="-30" dirty="0">
                <a:latin typeface="Cambria"/>
                <a:cs typeface="Cambria"/>
              </a:rPr>
              <a:t> </a:t>
            </a:r>
            <a:r>
              <a:rPr sz="2400" b="1" spc="-5" dirty="0">
                <a:latin typeface="Cambria"/>
                <a:cs typeface="Cambria"/>
              </a:rPr>
              <a:t>and</a:t>
            </a:r>
            <a:r>
              <a:rPr sz="2400" b="1" dirty="0">
                <a:latin typeface="Cambria"/>
                <a:cs typeface="Cambria"/>
              </a:rPr>
              <a:t> </a:t>
            </a:r>
            <a:r>
              <a:rPr sz="2400" b="1" spc="-5" dirty="0">
                <a:latin typeface="Cambria"/>
                <a:cs typeface="Cambria"/>
              </a:rPr>
              <a:t>questions</a:t>
            </a:r>
            <a:endParaRPr sz="2400" dirty="0">
              <a:latin typeface="Cambria"/>
              <a:cs typeface="Cambria"/>
            </a:endParaRPr>
          </a:p>
          <a:p>
            <a:pPr marL="469900" indent="-457834">
              <a:lnSpc>
                <a:spcPct val="100000"/>
              </a:lnSpc>
              <a:spcBef>
                <a:spcPts val="1440"/>
              </a:spcBef>
              <a:buFont typeface="Wingdings"/>
              <a:buChar char=""/>
              <a:tabLst>
                <a:tab pos="469900" algn="l"/>
                <a:tab pos="470534" algn="l"/>
              </a:tabLst>
            </a:pPr>
            <a:r>
              <a:rPr sz="2400" dirty="0">
                <a:latin typeface="Cambria"/>
                <a:cs typeface="Cambria"/>
              </a:rPr>
              <a:t>To </a:t>
            </a:r>
            <a:r>
              <a:rPr sz="2400" spc="-5" dirty="0">
                <a:latin typeface="Cambria"/>
                <a:cs typeface="Cambria"/>
              </a:rPr>
              <a:t>discuss</a:t>
            </a:r>
            <a:r>
              <a:rPr sz="2400" spc="5" dirty="0">
                <a:latin typeface="Cambria"/>
                <a:cs typeface="Cambria"/>
              </a:rPr>
              <a:t> </a:t>
            </a:r>
            <a:r>
              <a:rPr sz="2400" b="1" spc="-5" dirty="0">
                <a:latin typeface="Cambria"/>
                <a:cs typeface="Cambria"/>
              </a:rPr>
              <a:t>applications</a:t>
            </a:r>
            <a:r>
              <a:rPr sz="2400" b="1" dirty="0">
                <a:latin typeface="Cambria"/>
                <a:cs typeface="Cambria"/>
              </a:rPr>
              <a:t> </a:t>
            </a:r>
            <a:r>
              <a:rPr sz="2400" b="1" spc="-5" dirty="0">
                <a:latin typeface="Cambria"/>
                <a:cs typeface="Cambria"/>
              </a:rPr>
              <a:t>and examples</a:t>
            </a:r>
            <a:r>
              <a:rPr sz="2400" b="1" spc="30" dirty="0">
                <a:latin typeface="Cambria"/>
                <a:cs typeface="Cambria"/>
              </a:rPr>
              <a:t> </a:t>
            </a:r>
            <a:r>
              <a:rPr sz="2400" dirty="0">
                <a:latin typeface="Cambria"/>
                <a:cs typeface="Cambria"/>
              </a:rPr>
              <a:t>of</a:t>
            </a:r>
            <a:r>
              <a:rPr sz="2400" spc="-15" dirty="0">
                <a:latin typeface="Cambria"/>
                <a:cs typeface="Cambria"/>
              </a:rPr>
              <a:t> </a:t>
            </a:r>
            <a:r>
              <a:rPr sz="2400" spc="-5" dirty="0">
                <a:latin typeface="Cambria"/>
                <a:cs typeface="Cambria"/>
              </a:rPr>
              <a:t>theoretical</a:t>
            </a:r>
            <a:r>
              <a:rPr sz="2400" spc="-15" dirty="0">
                <a:latin typeface="Cambria"/>
                <a:cs typeface="Cambria"/>
              </a:rPr>
              <a:t> </a:t>
            </a:r>
            <a:r>
              <a:rPr sz="2400" spc="-5" dirty="0">
                <a:latin typeface="Cambria"/>
                <a:cs typeface="Cambria"/>
              </a:rPr>
              <a:t>knowledge</a:t>
            </a:r>
            <a:r>
              <a:rPr sz="2400" spc="15" dirty="0">
                <a:latin typeface="Cambria"/>
                <a:cs typeface="Cambria"/>
              </a:rPr>
              <a:t> </a:t>
            </a:r>
            <a:r>
              <a:rPr sz="2400" dirty="0">
                <a:latin typeface="Cambria"/>
                <a:cs typeface="Cambria"/>
              </a:rPr>
              <a:t>gathered</a:t>
            </a:r>
            <a:r>
              <a:rPr sz="2400" spc="-15" dirty="0">
                <a:latin typeface="Cambria"/>
                <a:cs typeface="Cambria"/>
              </a:rPr>
              <a:t> </a:t>
            </a:r>
            <a:r>
              <a:rPr sz="2400" dirty="0">
                <a:latin typeface="Cambria"/>
                <a:cs typeface="Cambria"/>
              </a:rPr>
              <a:t>in</a:t>
            </a:r>
          </a:p>
          <a:p>
            <a:pPr marL="469900">
              <a:lnSpc>
                <a:spcPct val="100000"/>
              </a:lnSpc>
              <a:spcBef>
                <a:spcPts val="1440"/>
              </a:spcBef>
            </a:pPr>
            <a:r>
              <a:rPr sz="2400" spc="-5" dirty="0">
                <a:latin typeface="Cambria"/>
                <a:cs typeface="Cambria"/>
              </a:rPr>
              <a:t>lectures</a:t>
            </a:r>
            <a:endParaRPr sz="2400" dirty="0">
              <a:latin typeface="Cambria"/>
              <a:cs typeface="Cambria"/>
            </a:endParaRPr>
          </a:p>
          <a:p>
            <a:pPr marL="469900" indent="-457834">
              <a:lnSpc>
                <a:spcPct val="100000"/>
              </a:lnSpc>
              <a:spcBef>
                <a:spcPts val="1440"/>
              </a:spcBef>
              <a:buFont typeface="Wingdings"/>
              <a:buChar char=""/>
              <a:tabLst>
                <a:tab pos="469900" algn="l"/>
                <a:tab pos="470534" algn="l"/>
              </a:tabLst>
            </a:pPr>
            <a:r>
              <a:rPr sz="2400" dirty="0">
                <a:latin typeface="Cambria"/>
                <a:cs typeface="Cambria"/>
              </a:rPr>
              <a:t>To</a:t>
            </a:r>
            <a:r>
              <a:rPr sz="2400" spc="-10" dirty="0">
                <a:latin typeface="Cambria"/>
                <a:cs typeface="Cambria"/>
              </a:rPr>
              <a:t> </a:t>
            </a:r>
            <a:r>
              <a:rPr sz="2400" spc="-5" dirty="0">
                <a:latin typeface="Cambria"/>
                <a:cs typeface="Cambria"/>
              </a:rPr>
              <a:t>discuss</a:t>
            </a:r>
            <a:r>
              <a:rPr sz="2400" spc="5" dirty="0">
                <a:latin typeface="Cambria"/>
                <a:cs typeface="Cambria"/>
              </a:rPr>
              <a:t> </a:t>
            </a:r>
            <a:r>
              <a:rPr lang="en-GB" sz="2400" b="1" spc="-5" dirty="0">
                <a:latin typeface="Cambria"/>
                <a:cs typeface="Cambria"/>
              </a:rPr>
              <a:t>review </a:t>
            </a:r>
            <a:r>
              <a:rPr sz="2400" b="1" spc="-5" dirty="0">
                <a:latin typeface="Cambria"/>
                <a:cs typeface="Cambria"/>
              </a:rPr>
              <a:t>questions</a:t>
            </a:r>
            <a:endParaRPr sz="2400" dirty="0">
              <a:latin typeface="Cambria"/>
              <a:cs typeface="Cambria"/>
            </a:endParaRPr>
          </a:p>
          <a:p>
            <a:pPr marL="469900" indent="-457834">
              <a:lnSpc>
                <a:spcPct val="100000"/>
              </a:lnSpc>
              <a:spcBef>
                <a:spcPts val="1440"/>
              </a:spcBef>
              <a:buFont typeface="Wingdings"/>
              <a:buChar char=""/>
              <a:tabLst>
                <a:tab pos="469900" algn="l"/>
                <a:tab pos="470534" algn="l"/>
              </a:tabLst>
            </a:pPr>
            <a:r>
              <a:rPr sz="2400" dirty="0">
                <a:latin typeface="Cambria"/>
                <a:cs typeface="Cambria"/>
              </a:rPr>
              <a:t>To</a:t>
            </a:r>
            <a:r>
              <a:rPr sz="2400" spc="-5" dirty="0">
                <a:latin typeface="Cambria"/>
                <a:cs typeface="Cambria"/>
              </a:rPr>
              <a:t> train</a:t>
            </a:r>
            <a:r>
              <a:rPr sz="2400" spc="-40" dirty="0">
                <a:latin typeface="Cambria"/>
                <a:cs typeface="Cambria"/>
              </a:rPr>
              <a:t> </a:t>
            </a:r>
            <a:r>
              <a:rPr sz="2400" dirty="0">
                <a:latin typeface="Cambria"/>
                <a:cs typeface="Cambria"/>
              </a:rPr>
              <a:t>you</a:t>
            </a:r>
            <a:r>
              <a:rPr sz="2400" spc="-5" dirty="0">
                <a:latin typeface="Cambria"/>
                <a:cs typeface="Cambria"/>
              </a:rPr>
              <a:t> </a:t>
            </a:r>
            <a:r>
              <a:rPr sz="2400" dirty="0">
                <a:latin typeface="Cambria"/>
                <a:cs typeface="Cambria"/>
              </a:rPr>
              <a:t>for</a:t>
            </a:r>
            <a:r>
              <a:rPr sz="2400" spc="-15" dirty="0">
                <a:latin typeface="Cambria"/>
                <a:cs typeface="Cambria"/>
              </a:rPr>
              <a:t> </a:t>
            </a:r>
            <a:r>
              <a:rPr sz="2400" b="1" spc="-5" dirty="0">
                <a:latin typeface="Cambria"/>
                <a:cs typeface="Cambria"/>
              </a:rPr>
              <a:t>the</a:t>
            </a:r>
            <a:r>
              <a:rPr sz="2400" b="1" spc="-10" dirty="0">
                <a:latin typeface="Cambria"/>
                <a:cs typeface="Cambria"/>
              </a:rPr>
              <a:t> </a:t>
            </a:r>
            <a:r>
              <a:rPr sz="2400" b="1" spc="-5" dirty="0">
                <a:latin typeface="Cambria"/>
                <a:cs typeface="Cambria"/>
              </a:rPr>
              <a:t>final</a:t>
            </a:r>
            <a:r>
              <a:rPr sz="2400" b="1" spc="-20" dirty="0">
                <a:latin typeface="Cambria"/>
                <a:cs typeface="Cambria"/>
              </a:rPr>
              <a:t> </a:t>
            </a:r>
            <a:r>
              <a:rPr sz="2400" b="1" spc="-5" dirty="0">
                <a:latin typeface="Cambria"/>
                <a:cs typeface="Cambria"/>
              </a:rPr>
              <a:t>examination</a:t>
            </a:r>
            <a:endParaRPr sz="2400" dirty="0">
              <a:latin typeface="Cambria"/>
              <a:cs typeface="Cambria"/>
            </a:endParaRPr>
          </a:p>
        </p:txBody>
      </p:sp>
      <p:pic>
        <p:nvPicPr>
          <p:cNvPr id="5" name="object 5"/>
          <p:cNvPicPr/>
          <p:nvPr/>
        </p:nvPicPr>
        <p:blipFill>
          <a:blip r:embed="rId3" cstate="print"/>
          <a:stretch>
            <a:fillRect/>
          </a:stretch>
        </p:blipFill>
        <p:spPr>
          <a:xfrm>
            <a:off x="9503664" y="0"/>
            <a:ext cx="2688335" cy="32049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5691" y="0"/>
            <a:ext cx="9499600" cy="1471930"/>
            <a:chOff x="1345691" y="0"/>
            <a:chExt cx="9499600" cy="1471930"/>
          </a:xfrm>
        </p:grpSpPr>
        <p:pic>
          <p:nvPicPr>
            <p:cNvPr id="3" name="object 3"/>
            <p:cNvPicPr/>
            <p:nvPr/>
          </p:nvPicPr>
          <p:blipFill>
            <a:blip r:embed="rId2" cstate="print"/>
            <a:stretch>
              <a:fillRect/>
            </a:stretch>
          </p:blipFill>
          <p:spPr>
            <a:xfrm>
              <a:off x="1345691" y="60960"/>
              <a:ext cx="9425178" cy="1410462"/>
            </a:xfrm>
            <a:prstGeom prst="rect">
              <a:avLst/>
            </a:prstGeom>
          </p:spPr>
        </p:pic>
        <p:pic>
          <p:nvPicPr>
            <p:cNvPr id="4" name="object 4"/>
            <p:cNvPicPr/>
            <p:nvPr/>
          </p:nvPicPr>
          <p:blipFill>
            <a:blip r:embed="rId3" cstate="print"/>
            <a:stretch>
              <a:fillRect/>
            </a:stretch>
          </p:blipFill>
          <p:spPr>
            <a:xfrm>
              <a:off x="1421891" y="0"/>
              <a:ext cx="9422892" cy="1341120"/>
            </a:xfrm>
            <a:prstGeom prst="rect">
              <a:avLst/>
            </a:prstGeom>
          </p:spPr>
        </p:pic>
        <p:sp>
          <p:nvSpPr>
            <p:cNvPr id="5" name="object 5"/>
            <p:cNvSpPr/>
            <p:nvPr/>
          </p:nvSpPr>
          <p:spPr>
            <a:xfrm>
              <a:off x="1563623" y="76200"/>
              <a:ext cx="9144000" cy="1128395"/>
            </a:xfrm>
            <a:custGeom>
              <a:avLst/>
              <a:gdLst/>
              <a:ahLst/>
              <a:cxnLst/>
              <a:rect l="l" t="t" r="r" b="b"/>
              <a:pathLst>
                <a:path w="9144000" h="1128395">
                  <a:moveTo>
                    <a:pt x="9144000" y="0"/>
                  </a:moveTo>
                  <a:lnTo>
                    <a:pt x="0" y="0"/>
                  </a:lnTo>
                  <a:lnTo>
                    <a:pt x="0" y="1067435"/>
                  </a:lnTo>
                  <a:lnTo>
                    <a:pt x="72956" y="1070570"/>
                  </a:lnTo>
                  <a:lnTo>
                    <a:pt x="426267" y="1084868"/>
                  </a:lnTo>
                  <a:lnTo>
                    <a:pt x="761224" y="1096940"/>
                  </a:lnTo>
                  <a:lnTo>
                    <a:pt x="1078877" y="1106889"/>
                  </a:lnTo>
                  <a:lnTo>
                    <a:pt x="1380274" y="1114818"/>
                  </a:lnTo>
                  <a:lnTo>
                    <a:pt x="1666464" y="1120830"/>
                  </a:lnTo>
                  <a:lnTo>
                    <a:pt x="1938497" y="1125028"/>
                  </a:lnTo>
                  <a:lnTo>
                    <a:pt x="2197419" y="1127515"/>
                  </a:lnTo>
                  <a:lnTo>
                    <a:pt x="2444282" y="1128394"/>
                  </a:lnTo>
                  <a:lnTo>
                    <a:pt x="2680132" y="1127767"/>
                  </a:lnTo>
                  <a:lnTo>
                    <a:pt x="2906019" y="1125737"/>
                  </a:lnTo>
                  <a:lnTo>
                    <a:pt x="3122992" y="1122407"/>
                  </a:lnTo>
                  <a:lnTo>
                    <a:pt x="3332099" y="1117881"/>
                  </a:lnTo>
                  <a:lnTo>
                    <a:pt x="3574121" y="1111014"/>
                  </a:lnTo>
                  <a:lnTo>
                    <a:pt x="3808140" y="1102749"/>
                  </a:lnTo>
                  <a:lnTo>
                    <a:pt x="4073463" y="1091577"/>
                  </a:lnTo>
                  <a:lnTo>
                    <a:pt x="4406840" y="1075228"/>
                  </a:lnTo>
                  <a:lnTo>
                    <a:pt x="5770930" y="999046"/>
                  </a:lnTo>
                  <a:lnTo>
                    <a:pt x="6193906" y="978292"/>
                  </a:lnTo>
                  <a:lnTo>
                    <a:pt x="6556953" y="962882"/>
                  </a:lnTo>
                  <a:lnTo>
                    <a:pt x="6896276" y="950630"/>
                  </a:lnTo>
                  <a:lnTo>
                    <a:pt x="7205502" y="941266"/>
                  </a:lnTo>
                  <a:lnTo>
                    <a:pt x="7533606" y="933142"/>
                  </a:lnTo>
                  <a:lnTo>
                    <a:pt x="7822754" y="927446"/>
                  </a:lnTo>
                  <a:lnTo>
                    <a:pt x="8127319" y="922837"/>
                  </a:lnTo>
                  <a:lnTo>
                    <a:pt x="8448349" y="919418"/>
                  </a:lnTo>
                  <a:lnTo>
                    <a:pt x="8786893" y="917290"/>
                  </a:lnTo>
                  <a:lnTo>
                    <a:pt x="9144000" y="916559"/>
                  </a:lnTo>
                  <a:lnTo>
                    <a:pt x="9144000" y="0"/>
                  </a:lnTo>
                  <a:close/>
                </a:path>
              </a:pathLst>
            </a:custGeom>
            <a:solidFill>
              <a:srgbClr val="EE8500"/>
            </a:solidFill>
          </p:spPr>
          <p:txBody>
            <a:bodyPr wrap="square" lIns="0" tIns="0" rIns="0" bIns="0" rtlCol="0"/>
            <a:lstStyle/>
            <a:p>
              <a:endParaRPr/>
            </a:p>
          </p:txBody>
        </p:sp>
      </p:grpSp>
      <p:sp>
        <p:nvSpPr>
          <p:cNvPr id="6" name="object 6"/>
          <p:cNvSpPr txBox="1">
            <a:spLocks noGrp="1"/>
          </p:cNvSpPr>
          <p:nvPr>
            <p:ph type="title"/>
          </p:nvPr>
        </p:nvSpPr>
        <p:spPr>
          <a:xfrm>
            <a:off x="2014473" y="661162"/>
            <a:ext cx="4011929"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mbria"/>
                <a:cs typeface="Cambria"/>
              </a:rPr>
              <a:t>Scheme</a:t>
            </a:r>
            <a:r>
              <a:rPr sz="3200" b="1" spc="-50" dirty="0">
                <a:latin typeface="Cambria"/>
                <a:cs typeface="Cambria"/>
              </a:rPr>
              <a:t> </a:t>
            </a:r>
            <a:r>
              <a:rPr sz="3200" b="1" spc="-5" dirty="0">
                <a:latin typeface="Cambria"/>
                <a:cs typeface="Cambria"/>
              </a:rPr>
              <a:t>of</a:t>
            </a:r>
            <a:r>
              <a:rPr sz="3200" b="1" spc="-30" dirty="0">
                <a:latin typeface="Cambria"/>
                <a:cs typeface="Cambria"/>
              </a:rPr>
              <a:t> </a:t>
            </a:r>
            <a:r>
              <a:rPr sz="3200" b="1" dirty="0">
                <a:latin typeface="Cambria"/>
                <a:cs typeface="Cambria"/>
              </a:rPr>
              <a:t>Evaluation</a:t>
            </a:r>
            <a:endParaRPr sz="3200">
              <a:latin typeface="Cambria"/>
              <a:cs typeface="Cambria"/>
            </a:endParaRPr>
          </a:p>
        </p:txBody>
      </p:sp>
      <p:graphicFrame>
        <p:nvGraphicFramePr>
          <p:cNvPr id="7" name="object 7"/>
          <p:cNvGraphicFramePr>
            <a:graphicFrameLocks noGrp="1"/>
          </p:cNvGraphicFramePr>
          <p:nvPr/>
        </p:nvGraphicFramePr>
        <p:xfrm>
          <a:off x="1974850" y="1593850"/>
          <a:ext cx="5944234" cy="2216148"/>
        </p:xfrm>
        <a:graphic>
          <a:graphicData uri="http://schemas.openxmlformats.org/drawingml/2006/table">
            <a:tbl>
              <a:tblPr firstRow="1" bandRow="1">
                <a:tableStyleId>{2D5ABB26-0587-4C30-8999-92F81FD0307C}</a:tableStyleId>
              </a:tblPr>
              <a:tblGrid>
                <a:gridCol w="4253230">
                  <a:extLst>
                    <a:ext uri="{9D8B030D-6E8A-4147-A177-3AD203B41FA5}">
                      <a16:colId xmlns:a16="http://schemas.microsoft.com/office/drawing/2014/main" val="20000"/>
                    </a:ext>
                  </a:extLst>
                </a:gridCol>
                <a:gridCol w="1691004">
                  <a:extLst>
                    <a:ext uri="{9D8B030D-6E8A-4147-A177-3AD203B41FA5}">
                      <a16:colId xmlns:a16="http://schemas.microsoft.com/office/drawing/2014/main" val="20001"/>
                    </a:ext>
                  </a:extLst>
                </a:gridCol>
              </a:tblGrid>
              <a:tr h="561086">
                <a:tc>
                  <a:txBody>
                    <a:bodyPr/>
                    <a:lstStyle/>
                    <a:p>
                      <a:pPr marL="525780">
                        <a:lnSpc>
                          <a:spcPct val="100000"/>
                        </a:lnSpc>
                        <a:spcBef>
                          <a:spcPts val="1025"/>
                        </a:spcBef>
                      </a:pPr>
                      <a:r>
                        <a:rPr sz="2000" b="1" spc="-5" dirty="0">
                          <a:solidFill>
                            <a:srgbClr val="FFFFFF"/>
                          </a:solidFill>
                          <a:latin typeface="Arial"/>
                          <a:cs typeface="Arial"/>
                        </a:rPr>
                        <a:t>Activity</a:t>
                      </a:r>
                      <a:endParaRPr sz="2000">
                        <a:latin typeface="Arial"/>
                        <a:cs typeface="Arial"/>
                      </a:endParaRPr>
                    </a:p>
                  </a:txBody>
                  <a:tcPr marL="0" marR="0" marT="130175" marB="0">
                    <a:solidFill>
                      <a:srgbClr val="202020"/>
                    </a:solidFill>
                  </a:tcPr>
                </a:tc>
                <a:tc>
                  <a:txBody>
                    <a:bodyPr/>
                    <a:lstStyle/>
                    <a:p>
                      <a:pPr marL="362585" algn="ctr">
                        <a:lnSpc>
                          <a:spcPct val="100000"/>
                        </a:lnSpc>
                        <a:spcBef>
                          <a:spcPts val="1025"/>
                        </a:spcBef>
                      </a:pPr>
                      <a:r>
                        <a:rPr sz="2000" b="1" dirty="0">
                          <a:solidFill>
                            <a:srgbClr val="FFFFFF"/>
                          </a:solidFill>
                          <a:latin typeface="Arial"/>
                          <a:cs typeface="Arial"/>
                        </a:rPr>
                        <a:t>Weight</a:t>
                      </a:r>
                      <a:endParaRPr sz="2000">
                        <a:latin typeface="Arial"/>
                        <a:cs typeface="Arial"/>
                      </a:endParaRPr>
                    </a:p>
                  </a:txBody>
                  <a:tcPr marL="0" marR="0" marT="130175" marB="0">
                    <a:solidFill>
                      <a:srgbClr val="202020"/>
                    </a:solidFill>
                  </a:tcPr>
                </a:tc>
                <a:extLst>
                  <a:ext uri="{0D108BD9-81ED-4DB2-BD59-A6C34878D82A}">
                    <a16:rowId xmlns:a16="http://schemas.microsoft.com/office/drawing/2014/main" val="10000"/>
                  </a:ext>
                </a:extLst>
              </a:tr>
              <a:tr h="610488">
                <a:tc>
                  <a:txBody>
                    <a:bodyPr/>
                    <a:lstStyle/>
                    <a:p>
                      <a:pPr marL="525780">
                        <a:lnSpc>
                          <a:spcPct val="100000"/>
                        </a:lnSpc>
                        <a:spcBef>
                          <a:spcPts val="1195"/>
                        </a:spcBef>
                      </a:pPr>
                      <a:r>
                        <a:rPr sz="2000" b="1" dirty="0">
                          <a:latin typeface="Arial"/>
                          <a:cs typeface="Arial"/>
                        </a:rPr>
                        <a:t>Continuous</a:t>
                      </a:r>
                      <a:r>
                        <a:rPr sz="2000" b="1" spc="-40" dirty="0">
                          <a:latin typeface="Arial"/>
                          <a:cs typeface="Arial"/>
                        </a:rPr>
                        <a:t> </a:t>
                      </a:r>
                      <a:r>
                        <a:rPr sz="2000" b="1" dirty="0">
                          <a:latin typeface="Arial"/>
                          <a:cs typeface="Arial"/>
                        </a:rPr>
                        <a:t>Assessments</a:t>
                      </a:r>
                      <a:endParaRPr sz="2000">
                        <a:latin typeface="Arial"/>
                        <a:cs typeface="Arial"/>
                      </a:endParaRPr>
                    </a:p>
                  </a:txBody>
                  <a:tcPr marL="0" marR="0" marT="151765" marB="0">
                    <a:lnL w="12700">
                      <a:solidFill>
                        <a:srgbClr val="202020"/>
                      </a:solidFill>
                      <a:prstDash val="solid"/>
                    </a:lnL>
                    <a:lnB w="12700">
                      <a:solidFill>
                        <a:srgbClr val="202020"/>
                      </a:solidFill>
                      <a:prstDash val="solid"/>
                    </a:lnB>
                    <a:solidFill>
                      <a:srgbClr val="E8E8E8"/>
                    </a:solidFill>
                  </a:tcPr>
                </a:tc>
                <a:tc>
                  <a:txBody>
                    <a:bodyPr/>
                    <a:lstStyle/>
                    <a:p>
                      <a:pPr marL="361950" algn="ctr">
                        <a:lnSpc>
                          <a:spcPct val="100000"/>
                        </a:lnSpc>
                        <a:spcBef>
                          <a:spcPts val="1195"/>
                        </a:spcBef>
                      </a:pPr>
                      <a:r>
                        <a:rPr sz="2000" dirty="0">
                          <a:latin typeface="Arial MT"/>
                          <a:cs typeface="Arial MT"/>
                        </a:rPr>
                        <a:t>30%</a:t>
                      </a:r>
                      <a:endParaRPr sz="2000">
                        <a:latin typeface="Arial MT"/>
                        <a:cs typeface="Arial MT"/>
                      </a:endParaRPr>
                    </a:p>
                  </a:txBody>
                  <a:tcPr marL="0" marR="0" marT="151765" marB="0">
                    <a:lnR w="12700">
                      <a:solidFill>
                        <a:srgbClr val="202020"/>
                      </a:solidFill>
                      <a:prstDash val="solid"/>
                    </a:lnR>
                    <a:lnB w="12700">
                      <a:solidFill>
                        <a:srgbClr val="202020"/>
                      </a:solidFill>
                      <a:prstDash val="solid"/>
                    </a:lnB>
                    <a:solidFill>
                      <a:srgbClr val="E8E8E8"/>
                    </a:solidFill>
                  </a:tcPr>
                </a:tc>
                <a:extLst>
                  <a:ext uri="{0D108BD9-81ED-4DB2-BD59-A6C34878D82A}">
                    <a16:rowId xmlns:a16="http://schemas.microsoft.com/office/drawing/2014/main" val="10001"/>
                  </a:ext>
                </a:extLst>
              </a:tr>
              <a:tr h="548386">
                <a:tc>
                  <a:txBody>
                    <a:bodyPr/>
                    <a:lstStyle/>
                    <a:p>
                      <a:pPr marL="525780">
                        <a:lnSpc>
                          <a:spcPct val="100000"/>
                        </a:lnSpc>
                        <a:spcBef>
                          <a:spcPts val="975"/>
                        </a:spcBef>
                      </a:pPr>
                      <a:r>
                        <a:rPr sz="2000" b="1" dirty="0">
                          <a:latin typeface="Arial"/>
                          <a:cs typeface="Arial"/>
                        </a:rPr>
                        <a:t>Final</a:t>
                      </a:r>
                      <a:r>
                        <a:rPr sz="2000" b="1" spc="-65" dirty="0">
                          <a:latin typeface="Arial"/>
                          <a:cs typeface="Arial"/>
                        </a:rPr>
                        <a:t> </a:t>
                      </a:r>
                      <a:r>
                        <a:rPr sz="2000" b="1" dirty="0">
                          <a:latin typeface="Arial"/>
                          <a:cs typeface="Arial"/>
                        </a:rPr>
                        <a:t>Examination</a:t>
                      </a:r>
                      <a:endParaRPr sz="2000">
                        <a:latin typeface="Arial"/>
                        <a:cs typeface="Arial"/>
                      </a:endParaRPr>
                    </a:p>
                  </a:txBody>
                  <a:tcPr marL="0" marR="0" marT="123825" marB="0">
                    <a:lnL w="12700">
                      <a:solidFill>
                        <a:srgbClr val="202020"/>
                      </a:solidFill>
                      <a:prstDash val="solid"/>
                    </a:lnL>
                    <a:lnT w="12700">
                      <a:solidFill>
                        <a:srgbClr val="202020"/>
                      </a:solidFill>
                      <a:prstDash val="solid"/>
                    </a:lnT>
                    <a:lnB w="12700">
                      <a:solidFill>
                        <a:srgbClr val="202020"/>
                      </a:solidFill>
                      <a:prstDash val="solid"/>
                    </a:lnB>
                    <a:solidFill>
                      <a:srgbClr val="FFFFFF"/>
                    </a:solidFill>
                  </a:tcPr>
                </a:tc>
                <a:tc>
                  <a:txBody>
                    <a:bodyPr/>
                    <a:lstStyle/>
                    <a:p>
                      <a:pPr marL="361950" algn="ctr">
                        <a:lnSpc>
                          <a:spcPct val="100000"/>
                        </a:lnSpc>
                        <a:spcBef>
                          <a:spcPts val="975"/>
                        </a:spcBef>
                      </a:pPr>
                      <a:r>
                        <a:rPr sz="2000" dirty="0">
                          <a:latin typeface="Arial MT"/>
                          <a:cs typeface="Arial MT"/>
                        </a:rPr>
                        <a:t>70%</a:t>
                      </a:r>
                      <a:endParaRPr sz="2000">
                        <a:latin typeface="Arial MT"/>
                        <a:cs typeface="Arial MT"/>
                      </a:endParaRPr>
                    </a:p>
                  </a:txBody>
                  <a:tcPr marL="0" marR="0" marT="123825" marB="0">
                    <a:lnR w="12700">
                      <a:solidFill>
                        <a:srgbClr val="202020"/>
                      </a:solidFill>
                      <a:prstDash val="solid"/>
                    </a:lnR>
                    <a:lnT w="12700">
                      <a:solidFill>
                        <a:srgbClr val="202020"/>
                      </a:solidFill>
                      <a:prstDash val="solid"/>
                    </a:lnT>
                    <a:lnB w="12700">
                      <a:solidFill>
                        <a:srgbClr val="202020"/>
                      </a:solidFill>
                      <a:prstDash val="solid"/>
                    </a:lnB>
                    <a:solidFill>
                      <a:srgbClr val="FFFFFF"/>
                    </a:solidFill>
                  </a:tcPr>
                </a:tc>
                <a:extLst>
                  <a:ext uri="{0D108BD9-81ED-4DB2-BD59-A6C34878D82A}">
                    <a16:rowId xmlns:a16="http://schemas.microsoft.com/office/drawing/2014/main" val="10002"/>
                  </a:ext>
                </a:extLst>
              </a:tr>
              <a:tr h="496188">
                <a:tc>
                  <a:txBody>
                    <a:bodyPr/>
                    <a:lstStyle/>
                    <a:p>
                      <a:pPr marL="525780">
                        <a:lnSpc>
                          <a:spcPct val="100000"/>
                        </a:lnSpc>
                        <a:spcBef>
                          <a:spcPts val="770"/>
                        </a:spcBef>
                      </a:pPr>
                      <a:r>
                        <a:rPr sz="2000" b="1" dirty="0">
                          <a:latin typeface="Arial"/>
                          <a:cs typeface="Arial"/>
                        </a:rPr>
                        <a:t>Total</a:t>
                      </a:r>
                      <a:endParaRPr sz="2000">
                        <a:latin typeface="Arial"/>
                        <a:cs typeface="Arial"/>
                      </a:endParaRPr>
                    </a:p>
                  </a:txBody>
                  <a:tcPr marL="0" marR="0" marT="97790" marB="0">
                    <a:lnL w="12700">
                      <a:solidFill>
                        <a:srgbClr val="202020"/>
                      </a:solidFill>
                      <a:prstDash val="solid"/>
                    </a:lnL>
                    <a:lnT w="12700">
                      <a:solidFill>
                        <a:srgbClr val="202020"/>
                      </a:solidFill>
                      <a:prstDash val="solid"/>
                    </a:lnT>
                    <a:lnB w="12700">
                      <a:solidFill>
                        <a:srgbClr val="202020"/>
                      </a:solidFill>
                      <a:prstDash val="solid"/>
                    </a:lnB>
                    <a:solidFill>
                      <a:srgbClr val="E8E8E8"/>
                    </a:solidFill>
                  </a:tcPr>
                </a:tc>
                <a:tc>
                  <a:txBody>
                    <a:bodyPr/>
                    <a:lstStyle/>
                    <a:p>
                      <a:pPr marL="364490" algn="ctr">
                        <a:lnSpc>
                          <a:spcPct val="100000"/>
                        </a:lnSpc>
                        <a:spcBef>
                          <a:spcPts val="770"/>
                        </a:spcBef>
                      </a:pPr>
                      <a:r>
                        <a:rPr sz="2000" dirty="0">
                          <a:latin typeface="Arial MT"/>
                          <a:cs typeface="Arial MT"/>
                        </a:rPr>
                        <a:t>100%</a:t>
                      </a:r>
                      <a:endParaRPr sz="2000">
                        <a:latin typeface="Arial MT"/>
                        <a:cs typeface="Arial MT"/>
                      </a:endParaRPr>
                    </a:p>
                  </a:txBody>
                  <a:tcPr marL="0" marR="0" marT="97790" marB="0">
                    <a:lnR w="12700">
                      <a:solidFill>
                        <a:srgbClr val="202020"/>
                      </a:solidFill>
                      <a:prstDash val="solid"/>
                    </a:lnR>
                    <a:lnT w="12700">
                      <a:solidFill>
                        <a:srgbClr val="202020"/>
                      </a:solidFill>
                      <a:prstDash val="solid"/>
                    </a:lnT>
                    <a:lnB w="12700">
                      <a:solidFill>
                        <a:srgbClr val="202020"/>
                      </a:solidFill>
                      <a:prstDash val="solid"/>
                    </a:lnB>
                    <a:solidFill>
                      <a:srgbClr val="E8E8E8"/>
                    </a:solidFill>
                  </a:tcPr>
                </a:tc>
                <a:extLst>
                  <a:ext uri="{0D108BD9-81ED-4DB2-BD59-A6C34878D82A}">
                    <a16:rowId xmlns:a16="http://schemas.microsoft.com/office/drawing/2014/main" val="10003"/>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3482714579"/>
              </p:ext>
            </p:extLst>
          </p:nvPr>
        </p:nvGraphicFramePr>
        <p:xfrm>
          <a:off x="1974850" y="4184650"/>
          <a:ext cx="5943600" cy="2520950"/>
        </p:xfrm>
        <a:graphic>
          <a:graphicData uri="http://schemas.openxmlformats.org/drawingml/2006/table">
            <a:tbl>
              <a:tblPr firstRow="1" bandRow="1">
                <a:tableStyleId>{2D5ABB26-0587-4C30-8999-92F81FD0307C}</a:tableStyleId>
              </a:tblPr>
              <a:tblGrid>
                <a:gridCol w="5943600">
                  <a:extLst>
                    <a:ext uri="{9D8B030D-6E8A-4147-A177-3AD203B41FA5}">
                      <a16:colId xmlns:a16="http://schemas.microsoft.com/office/drawing/2014/main" val="20000"/>
                    </a:ext>
                  </a:extLst>
                </a:gridCol>
              </a:tblGrid>
              <a:tr h="619887">
                <a:tc>
                  <a:txBody>
                    <a:bodyPr/>
                    <a:lstStyle/>
                    <a:p>
                      <a:pPr marL="525780">
                        <a:lnSpc>
                          <a:spcPct val="100000"/>
                        </a:lnSpc>
                        <a:spcBef>
                          <a:spcPts val="1260"/>
                        </a:spcBef>
                      </a:pPr>
                      <a:r>
                        <a:rPr sz="2000" b="1" dirty="0">
                          <a:solidFill>
                            <a:srgbClr val="FFFFFF"/>
                          </a:solidFill>
                          <a:latin typeface="Arial"/>
                          <a:cs typeface="Arial"/>
                        </a:rPr>
                        <a:t>More</a:t>
                      </a:r>
                      <a:r>
                        <a:rPr sz="2000" b="1" spc="-20" dirty="0">
                          <a:solidFill>
                            <a:srgbClr val="FFFFFF"/>
                          </a:solidFill>
                          <a:latin typeface="Arial"/>
                          <a:cs typeface="Arial"/>
                        </a:rPr>
                        <a:t> </a:t>
                      </a:r>
                      <a:r>
                        <a:rPr sz="2000" b="1" dirty="0">
                          <a:solidFill>
                            <a:srgbClr val="FFFFFF"/>
                          </a:solidFill>
                          <a:latin typeface="Arial"/>
                          <a:cs typeface="Arial"/>
                        </a:rPr>
                        <a:t>details</a:t>
                      </a:r>
                      <a:r>
                        <a:rPr sz="2000" b="1" spc="-35" dirty="0">
                          <a:solidFill>
                            <a:srgbClr val="FFFFFF"/>
                          </a:solidFill>
                          <a:latin typeface="Arial"/>
                          <a:cs typeface="Arial"/>
                        </a:rPr>
                        <a:t> </a:t>
                      </a:r>
                      <a:r>
                        <a:rPr sz="2000" b="1" dirty="0">
                          <a:solidFill>
                            <a:srgbClr val="FFFFFF"/>
                          </a:solidFill>
                          <a:latin typeface="Arial"/>
                          <a:cs typeface="Arial"/>
                        </a:rPr>
                        <a:t>on</a:t>
                      </a:r>
                      <a:r>
                        <a:rPr sz="2000" b="1" spc="-5" dirty="0">
                          <a:solidFill>
                            <a:srgbClr val="FFFFFF"/>
                          </a:solidFill>
                          <a:latin typeface="Arial"/>
                          <a:cs typeface="Arial"/>
                        </a:rPr>
                        <a:t> </a:t>
                      </a:r>
                      <a:r>
                        <a:rPr sz="2000" b="1" dirty="0">
                          <a:solidFill>
                            <a:srgbClr val="FFFFFF"/>
                          </a:solidFill>
                          <a:latin typeface="Arial"/>
                          <a:cs typeface="Arial"/>
                        </a:rPr>
                        <a:t>Continuous</a:t>
                      </a:r>
                      <a:r>
                        <a:rPr sz="2000" b="1" spc="-25" dirty="0">
                          <a:solidFill>
                            <a:srgbClr val="FFFFFF"/>
                          </a:solidFill>
                          <a:latin typeface="Arial"/>
                          <a:cs typeface="Arial"/>
                        </a:rPr>
                        <a:t> </a:t>
                      </a:r>
                      <a:r>
                        <a:rPr sz="2000" b="1" dirty="0">
                          <a:solidFill>
                            <a:srgbClr val="FFFFFF"/>
                          </a:solidFill>
                          <a:latin typeface="Arial"/>
                          <a:cs typeface="Arial"/>
                        </a:rPr>
                        <a:t>Assessments</a:t>
                      </a:r>
                      <a:endParaRPr sz="2000">
                        <a:latin typeface="Arial"/>
                        <a:cs typeface="Arial"/>
                      </a:endParaRPr>
                    </a:p>
                  </a:txBody>
                  <a:tcPr marL="0" marR="0" marT="160020" marB="0">
                    <a:solidFill>
                      <a:srgbClr val="202020"/>
                    </a:solidFill>
                  </a:tcPr>
                </a:tc>
                <a:extLst>
                  <a:ext uri="{0D108BD9-81ED-4DB2-BD59-A6C34878D82A}">
                    <a16:rowId xmlns:a16="http://schemas.microsoft.com/office/drawing/2014/main" val="10000"/>
                  </a:ext>
                </a:extLst>
              </a:tr>
              <a:tr h="1901063">
                <a:tc>
                  <a:txBody>
                    <a:bodyPr/>
                    <a:lstStyle/>
                    <a:p>
                      <a:pPr>
                        <a:lnSpc>
                          <a:spcPct val="100000"/>
                        </a:lnSpc>
                      </a:pPr>
                      <a:endParaRPr sz="2200" dirty="0">
                        <a:latin typeface="Times New Roman"/>
                        <a:cs typeface="Times New Roman"/>
                      </a:endParaRPr>
                    </a:p>
                    <a:p>
                      <a:pPr>
                        <a:lnSpc>
                          <a:spcPct val="100000"/>
                        </a:lnSpc>
                        <a:spcBef>
                          <a:spcPts val="10"/>
                        </a:spcBef>
                      </a:pPr>
                      <a:endParaRPr sz="2050" dirty="0">
                        <a:latin typeface="Times New Roman"/>
                        <a:cs typeface="Times New Roman"/>
                      </a:endParaRPr>
                    </a:p>
                    <a:p>
                      <a:pPr marL="868680" indent="-343535">
                        <a:lnSpc>
                          <a:spcPct val="100000"/>
                        </a:lnSpc>
                        <a:buFont typeface="Arial MT"/>
                        <a:buChar char="•"/>
                        <a:tabLst>
                          <a:tab pos="868680" algn="l"/>
                          <a:tab pos="869315" algn="l"/>
                        </a:tabLst>
                      </a:pPr>
                      <a:r>
                        <a:rPr sz="2000" b="1" dirty="0">
                          <a:latin typeface="Arial"/>
                          <a:cs typeface="Arial"/>
                        </a:rPr>
                        <a:t>Continuous</a:t>
                      </a:r>
                      <a:r>
                        <a:rPr sz="2000" b="1" spc="-25" dirty="0">
                          <a:latin typeface="Arial"/>
                          <a:cs typeface="Arial"/>
                        </a:rPr>
                        <a:t> </a:t>
                      </a:r>
                      <a:r>
                        <a:rPr sz="2000" b="1" dirty="0">
                          <a:latin typeface="Arial"/>
                          <a:cs typeface="Arial"/>
                        </a:rPr>
                        <a:t>Assessment</a:t>
                      </a:r>
                      <a:r>
                        <a:rPr sz="2000" b="1" spc="-40" dirty="0">
                          <a:latin typeface="Arial"/>
                          <a:cs typeface="Arial"/>
                        </a:rPr>
                        <a:t> </a:t>
                      </a:r>
                      <a:r>
                        <a:rPr sz="2000" b="1" dirty="0">
                          <a:latin typeface="Arial"/>
                          <a:cs typeface="Arial"/>
                        </a:rPr>
                        <a:t>I</a:t>
                      </a:r>
                      <a:r>
                        <a:rPr sz="2000" b="1" spc="-15" dirty="0">
                          <a:latin typeface="Arial"/>
                          <a:cs typeface="Arial"/>
                        </a:rPr>
                        <a:t> </a:t>
                      </a:r>
                      <a:r>
                        <a:rPr sz="2000" b="1" dirty="0">
                          <a:latin typeface="Arial"/>
                          <a:cs typeface="Arial"/>
                        </a:rPr>
                        <a:t>–</a:t>
                      </a:r>
                      <a:r>
                        <a:rPr sz="2000" b="1" spc="-20" dirty="0">
                          <a:latin typeface="Arial"/>
                          <a:cs typeface="Arial"/>
                        </a:rPr>
                        <a:t> </a:t>
                      </a:r>
                      <a:r>
                        <a:rPr lang="en-GB" sz="2000" b="1" spc="-20" dirty="0">
                          <a:latin typeface="Arial"/>
                          <a:cs typeface="Arial"/>
                        </a:rPr>
                        <a:t>2</a:t>
                      </a:r>
                      <a:r>
                        <a:rPr sz="2000" b="1" dirty="0">
                          <a:latin typeface="Arial"/>
                          <a:cs typeface="Arial"/>
                        </a:rPr>
                        <a:t>0%</a:t>
                      </a:r>
                      <a:endParaRPr sz="2000" dirty="0">
                        <a:latin typeface="Arial"/>
                        <a:cs typeface="Arial"/>
                      </a:endParaRPr>
                    </a:p>
                    <a:p>
                      <a:pPr marL="868680" indent="-343535">
                        <a:lnSpc>
                          <a:spcPct val="100000"/>
                        </a:lnSpc>
                        <a:spcBef>
                          <a:spcPts val="365"/>
                        </a:spcBef>
                        <a:buFont typeface="Arial MT"/>
                        <a:buChar char="•"/>
                        <a:tabLst>
                          <a:tab pos="868680" algn="l"/>
                          <a:tab pos="869315" algn="l"/>
                        </a:tabLst>
                      </a:pPr>
                      <a:r>
                        <a:rPr sz="2000" b="1" dirty="0">
                          <a:latin typeface="Arial"/>
                          <a:cs typeface="Arial"/>
                        </a:rPr>
                        <a:t>Continuous</a:t>
                      </a:r>
                      <a:r>
                        <a:rPr sz="2000" b="1" spc="-25" dirty="0">
                          <a:latin typeface="Arial"/>
                          <a:cs typeface="Arial"/>
                        </a:rPr>
                        <a:t> </a:t>
                      </a:r>
                      <a:r>
                        <a:rPr sz="2000" b="1" dirty="0">
                          <a:latin typeface="Arial"/>
                          <a:cs typeface="Arial"/>
                        </a:rPr>
                        <a:t>Assessment</a:t>
                      </a:r>
                      <a:r>
                        <a:rPr sz="2000" b="1" spc="-40" dirty="0">
                          <a:latin typeface="Arial"/>
                          <a:cs typeface="Arial"/>
                        </a:rPr>
                        <a:t> </a:t>
                      </a:r>
                      <a:r>
                        <a:rPr sz="2000" b="1" spc="-5" dirty="0">
                          <a:latin typeface="Arial"/>
                          <a:cs typeface="Arial"/>
                        </a:rPr>
                        <a:t>II</a:t>
                      </a:r>
                      <a:r>
                        <a:rPr sz="2000" b="1" spc="-15" dirty="0">
                          <a:latin typeface="Arial"/>
                          <a:cs typeface="Arial"/>
                        </a:rPr>
                        <a:t> </a:t>
                      </a:r>
                      <a:r>
                        <a:rPr sz="2000" b="1" dirty="0">
                          <a:latin typeface="Arial"/>
                          <a:cs typeface="Arial"/>
                        </a:rPr>
                        <a:t>–</a:t>
                      </a:r>
                      <a:r>
                        <a:rPr sz="2000" b="1" spc="-25" dirty="0">
                          <a:latin typeface="Arial"/>
                          <a:cs typeface="Arial"/>
                        </a:rPr>
                        <a:t> </a:t>
                      </a:r>
                      <a:r>
                        <a:rPr lang="en-GB" sz="2000" b="1" spc="-25" dirty="0">
                          <a:latin typeface="Arial"/>
                          <a:cs typeface="Arial"/>
                        </a:rPr>
                        <a:t>1</a:t>
                      </a:r>
                      <a:r>
                        <a:rPr sz="2000" b="1" dirty="0">
                          <a:latin typeface="Arial"/>
                          <a:cs typeface="Arial"/>
                        </a:rPr>
                        <a:t>0%</a:t>
                      </a:r>
                      <a:endParaRPr sz="2000" dirty="0">
                        <a:latin typeface="Arial"/>
                        <a:cs typeface="Arial"/>
                      </a:endParaRPr>
                    </a:p>
                  </a:txBody>
                  <a:tcPr marL="0" marR="0" marT="0" marB="0">
                    <a:lnL w="12700">
                      <a:solidFill>
                        <a:srgbClr val="202020"/>
                      </a:solidFill>
                      <a:prstDash val="solid"/>
                    </a:lnL>
                    <a:lnR w="12700">
                      <a:solidFill>
                        <a:srgbClr val="202020"/>
                      </a:solidFill>
                      <a:prstDash val="solid"/>
                    </a:lnR>
                    <a:lnB w="12700">
                      <a:solidFill>
                        <a:srgbClr val="202020"/>
                      </a:solidFill>
                      <a:prstDash val="solid"/>
                    </a:lnB>
                    <a:solidFill>
                      <a:srgbClr val="E8E8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90194"/>
            <a:ext cx="11506200"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Arial MT"/>
                <a:cs typeface="Arial MT"/>
              </a:rPr>
              <a:t>Continuous</a:t>
            </a:r>
            <a:r>
              <a:rPr sz="3600" spc="-35" dirty="0">
                <a:latin typeface="Arial MT"/>
                <a:cs typeface="Arial MT"/>
              </a:rPr>
              <a:t> </a:t>
            </a:r>
            <a:r>
              <a:rPr sz="3600" dirty="0">
                <a:latin typeface="Arial MT"/>
                <a:cs typeface="Arial MT"/>
              </a:rPr>
              <a:t>Assessment</a:t>
            </a:r>
            <a:r>
              <a:rPr sz="3600" spc="-25" dirty="0">
                <a:latin typeface="Arial MT"/>
                <a:cs typeface="Arial MT"/>
              </a:rPr>
              <a:t> </a:t>
            </a:r>
            <a:r>
              <a:rPr sz="3600" dirty="0">
                <a:latin typeface="Arial MT"/>
                <a:cs typeface="Arial MT"/>
              </a:rPr>
              <a:t>I</a:t>
            </a:r>
            <a:r>
              <a:rPr sz="3600" spc="-15" dirty="0">
                <a:latin typeface="Arial MT"/>
                <a:cs typeface="Arial MT"/>
              </a:rPr>
              <a:t> </a:t>
            </a:r>
            <a:r>
              <a:rPr lang="en-US" sz="3600" dirty="0">
                <a:latin typeface="Arial MT"/>
                <a:cs typeface="Arial MT"/>
              </a:rPr>
              <a:t>–</a:t>
            </a:r>
            <a:r>
              <a:rPr sz="3600" spc="-5" dirty="0">
                <a:latin typeface="Arial MT"/>
                <a:cs typeface="Arial MT"/>
              </a:rPr>
              <a:t> </a:t>
            </a:r>
            <a:r>
              <a:rPr lang="en-GB" sz="3300" dirty="0">
                <a:latin typeface="Arial MT"/>
                <a:cs typeface="Arial MT"/>
              </a:rPr>
              <a:t>Group Presentation (</a:t>
            </a:r>
            <a:r>
              <a:rPr lang="en-GB" sz="3300" dirty="0">
                <a:solidFill>
                  <a:srgbClr val="FF0000"/>
                </a:solidFill>
                <a:latin typeface="Arial MT"/>
                <a:cs typeface="Arial MT"/>
              </a:rPr>
              <a:t>20 Marks</a:t>
            </a:r>
            <a:r>
              <a:rPr lang="en-GB" sz="3300" dirty="0">
                <a:latin typeface="Arial MT"/>
                <a:cs typeface="Arial MT"/>
              </a:rPr>
              <a:t>)</a:t>
            </a:r>
            <a:endParaRPr sz="3300" dirty="0">
              <a:latin typeface="Arial MT"/>
              <a:cs typeface="Arial MT"/>
            </a:endParaRPr>
          </a:p>
        </p:txBody>
      </p:sp>
      <p:sp>
        <p:nvSpPr>
          <p:cNvPr id="3" name="object 3"/>
          <p:cNvSpPr txBox="1"/>
          <p:nvPr/>
        </p:nvSpPr>
        <p:spPr>
          <a:xfrm>
            <a:off x="381000" y="1447800"/>
            <a:ext cx="11133277" cy="5528180"/>
          </a:xfrm>
          <a:prstGeom prst="rect">
            <a:avLst/>
          </a:prstGeom>
        </p:spPr>
        <p:txBody>
          <a:bodyPr vert="horz" wrap="square" lIns="0" tIns="12700" rIns="0" bIns="0" rtlCol="0">
            <a:spAutoFit/>
          </a:bodyPr>
          <a:lstStyle/>
          <a:p>
            <a:pPr marL="355600" marR="5080" indent="-342900" algn="just">
              <a:lnSpc>
                <a:spcPct val="114999"/>
              </a:lnSpc>
              <a:spcBef>
                <a:spcPts val="2940"/>
              </a:spcBef>
              <a:buClr>
                <a:srgbClr val="585858"/>
              </a:buClr>
              <a:buFont typeface="Arial" panose="020B0604020202020204" pitchFamily="34" charset="0"/>
              <a:buChar char="•"/>
              <a:tabLst>
                <a:tab pos="393700" algn="l"/>
              </a:tabLst>
            </a:pPr>
            <a:r>
              <a:rPr lang="en-US" sz="2400" dirty="0">
                <a:latin typeface="Arial MT"/>
                <a:cs typeface="Arial MT"/>
              </a:rPr>
              <a:t>Group </a:t>
            </a:r>
            <a:r>
              <a:rPr lang="en-US" sz="2400" spc="-5" dirty="0">
                <a:latin typeface="Arial MT"/>
                <a:cs typeface="Arial MT"/>
              </a:rPr>
              <a:t>presentations </a:t>
            </a:r>
            <a:r>
              <a:rPr lang="en-US" sz="2400" dirty="0">
                <a:latin typeface="Arial MT"/>
                <a:cs typeface="Arial MT"/>
              </a:rPr>
              <a:t>will be </a:t>
            </a:r>
            <a:r>
              <a:rPr lang="en-US" sz="2400" spc="-5" dirty="0">
                <a:latin typeface="Arial MT"/>
                <a:cs typeface="Arial MT"/>
              </a:rPr>
              <a:t>commenced </a:t>
            </a:r>
            <a:r>
              <a:rPr lang="en-US" sz="2400" dirty="0">
                <a:latin typeface="Arial MT"/>
                <a:cs typeface="Arial MT"/>
              </a:rPr>
              <a:t>from </a:t>
            </a:r>
            <a:r>
              <a:rPr lang="en-US" sz="2400" spc="-5" dirty="0">
                <a:latin typeface="Arial MT"/>
                <a:cs typeface="Arial MT"/>
              </a:rPr>
              <a:t>the 2nd week onwards. Students are </a:t>
            </a:r>
            <a:r>
              <a:rPr lang="en-US" sz="2400" dirty="0">
                <a:latin typeface="Arial MT"/>
                <a:cs typeface="Arial MT"/>
              </a:rPr>
              <a:t> </a:t>
            </a:r>
            <a:r>
              <a:rPr lang="en-US" sz="2400" spc="-5" dirty="0">
                <a:latin typeface="Arial MT"/>
                <a:cs typeface="Arial MT"/>
              </a:rPr>
              <a:t>expected </a:t>
            </a:r>
            <a:r>
              <a:rPr lang="en-US" sz="2400" dirty="0">
                <a:latin typeface="Arial MT"/>
                <a:cs typeface="Arial MT"/>
              </a:rPr>
              <a:t>to </a:t>
            </a:r>
            <a:r>
              <a:rPr lang="en-US" sz="2400" spc="-5" dirty="0">
                <a:latin typeface="Arial MT"/>
                <a:cs typeface="Arial MT"/>
              </a:rPr>
              <a:t>do a 15 </a:t>
            </a:r>
            <a:r>
              <a:rPr lang="en-US" sz="2400" dirty="0">
                <a:latin typeface="Arial MT"/>
                <a:cs typeface="Arial MT"/>
              </a:rPr>
              <a:t>minutes presentation </a:t>
            </a:r>
            <a:r>
              <a:rPr lang="en-US" sz="2400" spc="-5" dirty="0">
                <a:latin typeface="Arial MT"/>
                <a:cs typeface="Arial MT"/>
              </a:rPr>
              <a:t>on a </a:t>
            </a:r>
            <a:r>
              <a:rPr lang="en-US" sz="2400" dirty="0">
                <a:latin typeface="Arial MT"/>
                <a:cs typeface="Arial MT"/>
              </a:rPr>
              <a:t>pre-assigned </a:t>
            </a:r>
            <a:r>
              <a:rPr lang="en-US" sz="2400" spc="-5" dirty="0">
                <a:latin typeface="Arial MT"/>
                <a:cs typeface="Arial MT"/>
              </a:rPr>
              <a:t>topic. For this </a:t>
            </a:r>
            <a:r>
              <a:rPr lang="en-US" sz="2400" dirty="0">
                <a:latin typeface="Arial MT"/>
                <a:cs typeface="Arial MT"/>
              </a:rPr>
              <a:t> </a:t>
            </a:r>
            <a:r>
              <a:rPr lang="en-US" sz="2400" spc="-5" dirty="0">
                <a:latin typeface="Arial MT"/>
                <a:cs typeface="Arial MT"/>
              </a:rPr>
              <a:t>purpose, </a:t>
            </a:r>
            <a:r>
              <a:rPr lang="en-US" sz="2400" spc="-10" dirty="0">
                <a:latin typeface="Arial MT"/>
                <a:cs typeface="Arial MT"/>
              </a:rPr>
              <a:t>mini </a:t>
            </a:r>
            <a:r>
              <a:rPr lang="en-US" sz="2400" spc="-5" dirty="0">
                <a:latin typeface="Arial MT"/>
                <a:cs typeface="Arial MT"/>
              </a:rPr>
              <a:t>groups </a:t>
            </a:r>
            <a:r>
              <a:rPr lang="en-US" sz="2400" dirty="0">
                <a:latin typeface="Arial MT"/>
                <a:cs typeface="Arial MT"/>
              </a:rPr>
              <a:t>will </a:t>
            </a:r>
            <a:r>
              <a:rPr lang="en-US" sz="2400" spc="-5" dirty="0">
                <a:latin typeface="Arial MT"/>
                <a:cs typeface="Arial MT"/>
              </a:rPr>
              <a:t>be </a:t>
            </a:r>
            <a:r>
              <a:rPr lang="en-US" sz="2400" dirty="0">
                <a:latin typeface="Arial MT"/>
                <a:cs typeface="Arial MT"/>
              </a:rPr>
              <a:t>formed </a:t>
            </a:r>
            <a:r>
              <a:rPr lang="en-US" sz="2400" spc="-5" dirty="0">
                <a:latin typeface="Arial MT"/>
                <a:cs typeface="Arial MT"/>
              </a:rPr>
              <a:t>at </a:t>
            </a:r>
            <a:r>
              <a:rPr lang="en-US" sz="2400" dirty="0">
                <a:latin typeface="Arial MT"/>
                <a:cs typeface="Arial MT"/>
              </a:rPr>
              <a:t>the </a:t>
            </a:r>
            <a:r>
              <a:rPr lang="en-US" sz="2400" spc="-5" dirty="0">
                <a:latin typeface="Arial MT"/>
                <a:cs typeface="Arial MT"/>
              </a:rPr>
              <a:t>beginning of the semester. </a:t>
            </a:r>
            <a:r>
              <a:rPr lang="en-US" sz="2400" dirty="0">
                <a:latin typeface="Arial MT"/>
                <a:cs typeface="Arial MT"/>
              </a:rPr>
              <a:t> </a:t>
            </a:r>
            <a:r>
              <a:rPr lang="en-US" sz="2400" spc="-5" dirty="0">
                <a:latin typeface="Arial MT"/>
                <a:cs typeface="Arial MT"/>
              </a:rPr>
              <a:t>Two</a:t>
            </a:r>
            <a:r>
              <a:rPr lang="en-US" sz="2400" spc="5" dirty="0">
                <a:latin typeface="Arial MT"/>
                <a:cs typeface="Arial MT"/>
              </a:rPr>
              <a:t> </a:t>
            </a:r>
            <a:r>
              <a:rPr lang="en-US" sz="2400" spc="-5" dirty="0">
                <a:latin typeface="Arial MT"/>
                <a:cs typeface="Arial MT"/>
              </a:rPr>
              <a:t>group</a:t>
            </a:r>
            <a:r>
              <a:rPr lang="en-US" sz="2400" spc="15" dirty="0">
                <a:latin typeface="Arial MT"/>
                <a:cs typeface="Arial MT"/>
              </a:rPr>
              <a:t> </a:t>
            </a:r>
            <a:r>
              <a:rPr lang="en-US" sz="2400" spc="-5" dirty="0">
                <a:latin typeface="Arial MT"/>
                <a:cs typeface="Arial MT"/>
              </a:rPr>
              <a:t>presentations</a:t>
            </a:r>
            <a:r>
              <a:rPr lang="en-US" sz="2400" spc="25" dirty="0">
                <a:latin typeface="Arial MT"/>
                <a:cs typeface="Arial MT"/>
              </a:rPr>
              <a:t> </a:t>
            </a:r>
            <a:r>
              <a:rPr lang="en-US" sz="2400" spc="-5" dirty="0">
                <a:latin typeface="Arial MT"/>
                <a:cs typeface="Arial MT"/>
              </a:rPr>
              <a:t>will</a:t>
            </a:r>
            <a:r>
              <a:rPr lang="en-US" sz="2400" spc="40" dirty="0">
                <a:latin typeface="Arial MT"/>
                <a:cs typeface="Arial MT"/>
              </a:rPr>
              <a:t> </a:t>
            </a:r>
            <a:r>
              <a:rPr lang="en-US" sz="2400" spc="-5" dirty="0">
                <a:latin typeface="Arial MT"/>
                <a:cs typeface="Arial MT"/>
              </a:rPr>
              <a:t>be</a:t>
            </a:r>
            <a:r>
              <a:rPr lang="en-US" sz="2400" spc="10" dirty="0">
                <a:latin typeface="Arial MT"/>
                <a:cs typeface="Arial MT"/>
              </a:rPr>
              <a:t> </a:t>
            </a:r>
            <a:r>
              <a:rPr lang="en-US" sz="2400" spc="-5" dirty="0">
                <a:latin typeface="Arial MT"/>
                <a:cs typeface="Arial MT"/>
              </a:rPr>
              <a:t>evaluated</a:t>
            </a:r>
            <a:r>
              <a:rPr lang="en-US" sz="2400" spc="5" dirty="0">
                <a:latin typeface="Arial MT"/>
                <a:cs typeface="Arial MT"/>
              </a:rPr>
              <a:t> </a:t>
            </a:r>
            <a:r>
              <a:rPr lang="en-US" sz="2400" spc="-5" dirty="0">
                <a:latin typeface="Arial MT"/>
                <a:cs typeface="Arial MT"/>
              </a:rPr>
              <a:t>during</a:t>
            </a:r>
            <a:r>
              <a:rPr lang="en-US" sz="2400" spc="15" dirty="0">
                <a:latin typeface="Arial MT"/>
                <a:cs typeface="Arial MT"/>
              </a:rPr>
              <a:t> </a:t>
            </a:r>
            <a:r>
              <a:rPr lang="en-US" sz="2400" dirty="0">
                <a:latin typeface="Arial MT"/>
                <a:cs typeface="Arial MT"/>
              </a:rPr>
              <a:t>the</a:t>
            </a:r>
            <a:r>
              <a:rPr lang="en-US" sz="2400" spc="5" dirty="0">
                <a:latin typeface="Arial MT"/>
                <a:cs typeface="Arial MT"/>
              </a:rPr>
              <a:t> </a:t>
            </a:r>
            <a:r>
              <a:rPr lang="en-US" sz="2400" spc="-5" dirty="0">
                <a:latin typeface="Arial MT"/>
                <a:cs typeface="Arial MT"/>
              </a:rPr>
              <a:t>tutorial</a:t>
            </a:r>
            <a:r>
              <a:rPr lang="en-US" sz="2400" spc="15" dirty="0">
                <a:latin typeface="Arial MT"/>
                <a:cs typeface="Arial MT"/>
              </a:rPr>
              <a:t> </a:t>
            </a:r>
            <a:r>
              <a:rPr lang="en-US" sz="2400" spc="-5" dirty="0">
                <a:latin typeface="Arial MT"/>
                <a:cs typeface="Arial MT"/>
              </a:rPr>
              <a:t>class</a:t>
            </a:r>
            <a:r>
              <a:rPr lang="en-US" sz="2400" spc="10" dirty="0">
                <a:latin typeface="Arial MT"/>
                <a:cs typeface="Arial MT"/>
              </a:rPr>
              <a:t> </a:t>
            </a:r>
            <a:r>
              <a:rPr lang="en-US" sz="2400" dirty="0">
                <a:latin typeface="Arial MT"/>
                <a:cs typeface="Arial MT"/>
              </a:rPr>
              <a:t>of</a:t>
            </a:r>
            <a:r>
              <a:rPr lang="en-US" sz="2400" spc="5" dirty="0">
                <a:latin typeface="Arial MT"/>
                <a:cs typeface="Arial MT"/>
              </a:rPr>
              <a:t> </a:t>
            </a:r>
            <a:r>
              <a:rPr lang="en-US" sz="2400" spc="-5" dirty="0">
                <a:latin typeface="Arial MT"/>
                <a:cs typeface="Arial MT"/>
              </a:rPr>
              <a:t>each</a:t>
            </a:r>
            <a:r>
              <a:rPr lang="en-US" sz="2400" spc="15" dirty="0">
                <a:latin typeface="Arial MT"/>
                <a:cs typeface="Arial MT"/>
              </a:rPr>
              <a:t> </a:t>
            </a:r>
            <a:r>
              <a:rPr lang="en-US" sz="2400" spc="-5" dirty="0">
                <a:latin typeface="Arial MT"/>
                <a:cs typeface="Arial MT"/>
              </a:rPr>
              <a:t>week.</a:t>
            </a:r>
            <a:endParaRPr lang="en-US" sz="2400" dirty="0">
              <a:latin typeface="Arial MT"/>
              <a:cs typeface="Arial MT"/>
            </a:endParaRPr>
          </a:p>
          <a:p>
            <a:pPr>
              <a:lnSpc>
                <a:spcPct val="100000"/>
              </a:lnSpc>
              <a:spcBef>
                <a:spcPts val="15"/>
              </a:spcBef>
              <a:buClr>
                <a:srgbClr val="585858"/>
              </a:buClr>
            </a:pPr>
            <a:endParaRPr sz="2600" dirty="0">
              <a:latin typeface="Arial MT"/>
              <a:cs typeface="Arial MT"/>
            </a:endParaRPr>
          </a:p>
          <a:p>
            <a:pPr marL="88900">
              <a:lnSpc>
                <a:spcPct val="100000"/>
              </a:lnSpc>
            </a:pPr>
            <a:r>
              <a:rPr sz="3600" dirty="0">
                <a:latin typeface="Arial MT"/>
                <a:cs typeface="Arial MT"/>
              </a:rPr>
              <a:t>Continuous</a:t>
            </a:r>
            <a:r>
              <a:rPr sz="3600" spc="-40" dirty="0">
                <a:latin typeface="Arial MT"/>
                <a:cs typeface="Arial MT"/>
              </a:rPr>
              <a:t> </a:t>
            </a:r>
            <a:r>
              <a:rPr sz="3600" dirty="0">
                <a:latin typeface="Arial MT"/>
                <a:cs typeface="Arial MT"/>
              </a:rPr>
              <a:t>Assessment</a:t>
            </a:r>
            <a:r>
              <a:rPr sz="3600" spc="-10" dirty="0">
                <a:latin typeface="Arial MT"/>
                <a:cs typeface="Arial MT"/>
              </a:rPr>
              <a:t> </a:t>
            </a:r>
            <a:r>
              <a:rPr sz="3600" dirty="0">
                <a:latin typeface="Arial MT"/>
                <a:cs typeface="Arial MT"/>
              </a:rPr>
              <a:t>II</a:t>
            </a:r>
            <a:r>
              <a:rPr sz="3600" spc="-10" dirty="0">
                <a:latin typeface="Arial MT"/>
                <a:cs typeface="Arial MT"/>
              </a:rPr>
              <a:t> </a:t>
            </a:r>
            <a:r>
              <a:rPr lang="en-US" sz="3600" dirty="0">
                <a:latin typeface="Arial MT"/>
                <a:cs typeface="Arial MT"/>
              </a:rPr>
              <a:t>–</a:t>
            </a:r>
            <a:r>
              <a:rPr sz="3600" spc="-15" dirty="0">
                <a:latin typeface="Arial MT"/>
                <a:cs typeface="Arial MT"/>
              </a:rPr>
              <a:t> </a:t>
            </a:r>
            <a:r>
              <a:rPr lang="en-GB" sz="3300" spc="-5" dirty="0">
                <a:latin typeface="Arial MT"/>
                <a:cs typeface="Arial MT"/>
              </a:rPr>
              <a:t>Assessment for the Non- Presenters (</a:t>
            </a:r>
            <a:r>
              <a:rPr lang="en-GB" sz="3300" spc="-5" dirty="0">
                <a:solidFill>
                  <a:srgbClr val="FF0000"/>
                </a:solidFill>
                <a:latin typeface="Arial MT"/>
                <a:cs typeface="Arial MT"/>
              </a:rPr>
              <a:t>10 Marks</a:t>
            </a:r>
            <a:r>
              <a:rPr lang="en-GB" sz="3300" spc="-5" dirty="0">
                <a:latin typeface="Arial MT"/>
                <a:cs typeface="Arial MT"/>
              </a:rPr>
              <a:t>)</a:t>
            </a:r>
          </a:p>
          <a:p>
            <a:pPr marL="431800" indent="-342900">
              <a:buFont typeface="Arial" panose="020B0604020202020204" pitchFamily="34" charset="0"/>
              <a:buChar char="•"/>
            </a:pPr>
            <a:r>
              <a:rPr lang="en-US" sz="2400" spc="-10" dirty="0">
                <a:latin typeface="Arial MT"/>
              </a:rPr>
              <a:t>Every group other than the two presentation groups of a particular day are expected to provide one – page answer script explaining their evaluation of one of the presentations done on the day. Also, in the same answer script, you need to explain the content you would include, if you were given the same topic to do the presentation.</a:t>
            </a:r>
            <a:endParaRPr lang="en-GB" sz="3300" spc="-5" dirty="0">
              <a:latin typeface="Arial MT"/>
              <a:cs typeface="Arial MT"/>
            </a:endParaRPr>
          </a:p>
          <a:p>
            <a:pPr marL="88900">
              <a:lnSpc>
                <a:spcPct val="100000"/>
              </a:lnSpc>
            </a:pPr>
            <a:endParaRPr lang="en-US" sz="33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8802-6B7F-1ACB-1162-9D0E28D1B131}"/>
              </a:ext>
            </a:extLst>
          </p:cNvPr>
          <p:cNvSpPr>
            <a:spLocks noGrp="1"/>
          </p:cNvSpPr>
          <p:nvPr>
            <p:ph type="title"/>
          </p:nvPr>
        </p:nvSpPr>
        <p:spPr>
          <a:xfrm>
            <a:off x="381000" y="1905506"/>
            <a:ext cx="11582400" cy="2031325"/>
          </a:xfrm>
        </p:spPr>
        <p:txBody>
          <a:bodyPr/>
          <a:lstStyle/>
          <a:p>
            <a:pPr algn="ctr"/>
            <a:r>
              <a:rPr lang="en-GB" sz="6600" dirty="0">
                <a:latin typeface="Cambria" panose="02040503050406030204" pitchFamily="18" charset="0"/>
                <a:ea typeface="Cambria" panose="02040503050406030204" pitchFamily="18" charset="0"/>
              </a:rPr>
              <a:t>Further Guidelines to the Weekly Group Presentations</a:t>
            </a:r>
            <a:endParaRPr lang="en-US" dirty="0"/>
          </a:p>
        </p:txBody>
      </p:sp>
    </p:spTree>
    <p:extLst>
      <p:ext uri="{BB962C8B-B14F-4D97-AF65-F5344CB8AC3E}">
        <p14:creationId xmlns:p14="http://schemas.microsoft.com/office/powerpoint/2010/main" val="381349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4463" y="2602992"/>
            <a:ext cx="10984230" cy="1834133"/>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89535">
              <a:lnSpc>
                <a:spcPct val="100000"/>
              </a:lnSpc>
              <a:spcBef>
                <a:spcPts val="100"/>
              </a:spcBef>
            </a:pPr>
            <a:r>
              <a:rPr spc="-5" dirty="0"/>
              <a:t>Any</a:t>
            </a:r>
            <a:r>
              <a:rPr spc="-50" dirty="0"/>
              <a:t> </a:t>
            </a:r>
            <a:r>
              <a:rPr spc="-5" dirty="0"/>
              <a:t>Other</a:t>
            </a:r>
            <a:r>
              <a:rPr spc="-45" dirty="0"/>
              <a:t> </a:t>
            </a:r>
            <a:r>
              <a:rPr dirty="0"/>
              <a:t>Clarifications…..?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51404" y="2340864"/>
            <a:ext cx="6537959" cy="2168651"/>
          </a:xfrm>
          <a:prstGeom prst="rect">
            <a:avLst/>
          </a:prstGeom>
        </p:spPr>
      </p:pic>
      <p:sp>
        <p:nvSpPr>
          <p:cNvPr id="3" name="object 3"/>
          <p:cNvSpPr txBox="1">
            <a:spLocks noGrp="1"/>
          </p:cNvSpPr>
          <p:nvPr>
            <p:ph type="title"/>
          </p:nvPr>
        </p:nvSpPr>
        <p:spPr>
          <a:xfrm>
            <a:off x="3450463" y="2612593"/>
            <a:ext cx="5288280" cy="1220470"/>
          </a:xfrm>
          <a:prstGeom prst="rect">
            <a:avLst/>
          </a:prstGeom>
        </p:spPr>
        <p:txBody>
          <a:bodyPr vert="horz" wrap="square" lIns="0" tIns="17145" rIns="0" bIns="0" rtlCol="0">
            <a:spAutoFit/>
          </a:bodyPr>
          <a:lstStyle/>
          <a:p>
            <a:pPr marL="12700">
              <a:lnSpc>
                <a:spcPct val="100000"/>
              </a:lnSpc>
              <a:spcBef>
                <a:spcPts val="135"/>
              </a:spcBef>
            </a:pPr>
            <a:r>
              <a:rPr sz="7800" b="1" spc="15" dirty="0">
                <a:solidFill>
                  <a:srgbClr val="274E12"/>
                </a:solidFill>
                <a:latin typeface="Cambria"/>
                <a:cs typeface="Cambria"/>
              </a:rPr>
              <a:t>Thank</a:t>
            </a:r>
            <a:r>
              <a:rPr sz="7800" b="1" spc="-95" dirty="0">
                <a:solidFill>
                  <a:srgbClr val="274E12"/>
                </a:solidFill>
                <a:latin typeface="Cambria"/>
                <a:cs typeface="Cambria"/>
              </a:rPr>
              <a:t> </a:t>
            </a:r>
            <a:r>
              <a:rPr sz="7800" b="1" spc="15" dirty="0">
                <a:solidFill>
                  <a:srgbClr val="274E12"/>
                </a:solidFill>
                <a:latin typeface="Cambria"/>
                <a:cs typeface="Cambria"/>
              </a:rPr>
              <a:t>You!</a:t>
            </a:r>
            <a:endParaRPr sz="7800">
              <a:latin typeface="Cambria"/>
              <a:cs typeface="Cambria"/>
            </a:endParaRPr>
          </a:p>
        </p:txBody>
      </p:sp>
      <p:pic>
        <p:nvPicPr>
          <p:cNvPr id="4" name="object 4"/>
          <p:cNvPicPr/>
          <p:nvPr/>
        </p:nvPicPr>
        <p:blipFill>
          <a:blip r:embed="rId3" cstate="print"/>
          <a:stretch>
            <a:fillRect/>
          </a:stretch>
        </p:blipFill>
        <p:spPr>
          <a:xfrm>
            <a:off x="6858000" y="0"/>
            <a:ext cx="5334000" cy="53538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317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MT</vt:lpstr>
      <vt:lpstr>Calibri</vt:lpstr>
      <vt:lpstr>Cambria</vt:lpstr>
      <vt:lpstr>Times New Roman</vt:lpstr>
      <vt:lpstr>Wingdings</vt:lpstr>
      <vt:lpstr>Office Theme</vt:lpstr>
      <vt:lpstr>PUB 1270 Socio-political Environment</vt:lpstr>
      <vt:lpstr>What are Tutorials???</vt:lpstr>
      <vt:lpstr>Why Tutorials ???</vt:lpstr>
      <vt:lpstr>Scheme of Evaluation</vt:lpstr>
      <vt:lpstr>Continuous Assessment I – Group Presentation (20 Marks)</vt:lpstr>
      <vt:lpstr>Further Guidelines to the Weekly Group Presentations</vt:lpstr>
      <vt:lpstr>Any Other Clarifications…..?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 1240 Socio-political  Environment</dc:title>
  <dc:creator>Hansani Madusha</dc:creator>
  <cp:lastModifiedBy>Sanuri Vindula</cp:lastModifiedBy>
  <cp:revision>2</cp:revision>
  <dcterms:created xsi:type="dcterms:W3CDTF">2024-02-06T12:16:39Z</dcterms:created>
  <dcterms:modified xsi:type="dcterms:W3CDTF">2024-02-06T12:46:42Z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2023-02-23T00:00:00Z</vt:filetime>
  </property>
  <property fmtid="{D5CDD505-2E9C-101B-9397-08002B2CF9AE}" pid="3" name="Creator">
    <vt:lpwstr>Microsoft® PowerPoint® for Microsoft 365</vt:lpwstr>
  </property>
  <property fmtid="{D5CDD505-2E9C-101B-9397-08002B2CF9AE}" pid="4" name="LastSaved">
    <vt:filetime>2024-02-06T00:00:00Z</vt:filetime>
  </property>
</Properties>
</file>