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63"/>
  </p:notesMasterIdLst>
  <p:sldIdLst>
    <p:sldId id="256" r:id="rId2"/>
    <p:sldId id="257" r:id="rId3"/>
    <p:sldId id="266" r:id="rId4"/>
    <p:sldId id="258" r:id="rId5"/>
    <p:sldId id="259" r:id="rId6"/>
    <p:sldId id="267" r:id="rId7"/>
    <p:sldId id="268" r:id="rId8"/>
    <p:sldId id="269" r:id="rId9"/>
    <p:sldId id="270" r:id="rId10"/>
    <p:sldId id="271" r:id="rId11"/>
    <p:sldId id="272" r:id="rId12"/>
    <p:sldId id="260" r:id="rId13"/>
    <p:sldId id="273" r:id="rId14"/>
    <p:sldId id="274" r:id="rId15"/>
    <p:sldId id="275" r:id="rId16"/>
    <p:sldId id="276" r:id="rId17"/>
    <p:sldId id="277" r:id="rId18"/>
    <p:sldId id="278" r:id="rId19"/>
    <p:sldId id="261" r:id="rId20"/>
    <p:sldId id="279" r:id="rId21"/>
    <p:sldId id="280" r:id="rId22"/>
    <p:sldId id="286" r:id="rId23"/>
    <p:sldId id="281" r:id="rId24"/>
    <p:sldId id="282" r:id="rId25"/>
    <p:sldId id="283" r:id="rId26"/>
    <p:sldId id="315" r:id="rId27"/>
    <p:sldId id="262" r:id="rId28"/>
    <p:sldId id="316" r:id="rId29"/>
    <p:sldId id="317" r:id="rId30"/>
    <p:sldId id="318" r:id="rId31"/>
    <p:sldId id="319" r:id="rId32"/>
    <p:sldId id="320" r:id="rId33"/>
    <p:sldId id="321" r:id="rId34"/>
    <p:sldId id="264" r:id="rId35"/>
    <p:sldId id="294" r:id="rId36"/>
    <p:sldId id="295" r:id="rId37"/>
    <p:sldId id="296" r:id="rId38"/>
    <p:sldId id="297" r:id="rId39"/>
    <p:sldId id="298" r:id="rId40"/>
    <p:sldId id="299" r:id="rId41"/>
    <p:sldId id="300" r:id="rId42"/>
    <p:sldId id="301" r:id="rId43"/>
    <p:sldId id="302" r:id="rId44"/>
    <p:sldId id="309" r:id="rId45"/>
    <p:sldId id="310" r:id="rId46"/>
    <p:sldId id="313" r:id="rId47"/>
    <p:sldId id="314" r:id="rId48"/>
    <p:sldId id="311" r:id="rId49"/>
    <p:sldId id="312" r:id="rId50"/>
    <p:sldId id="303" r:id="rId51"/>
    <p:sldId id="304" r:id="rId52"/>
    <p:sldId id="305" r:id="rId53"/>
    <p:sldId id="307" r:id="rId54"/>
    <p:sldId id="308" r:id="rId55"/>
    <p:sldId id="265" r:id="rId56"/>
    <p:sldId id="287" r:id="rId57"/>
    <p:sldId id="288" r:id="rId58"/>
    <p:sldId id="293" r:id="rId59"/>
    <p:sldId id="291" r:id="rId60"/>
    <p:sldId id="292" r:id="rId61"/>
    <p:sldId id="289" r:id="rId6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Светлый стиль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7292A2E-F333-43FB-9621-5CBBE7FDCDCB}" styleName="Светлый стиль 2 - акцент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288" autoAdjust="0"/>
  </p:normalViewPr>
  <p:slideViewPr>
    <p:cSldViewPr snapToGrid="0">
      <p:cViewPr varScale="1">
        <p:scale>
          <a:sx n="74" d="100"/>
          <a:sy n="74" d="100"/>
        </p:scale>
        <p:origin x="55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C6E88-746D-4426-A889-A2F7FB2898C9}" type="datetimeFigureOut">
              <a:rPr lang="ru-RU"/>
              <a:t>12.11.2015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541B8D-7492-4B32-9E9D-7CB064BB41C2}" type="slidenum">
              <a:rPr lang="ru-RU"/>
              <a:t>‹#›</a:t>
            </a:fld>
            <a:endParaRPr lang="ru-RU"/>
          </a:p>
        </p:txBody>
      </p:sp>
    </p:spTree>
    <p:extLst>
      <p:ext uri="{BB962C8B-B14F-4D97-AF65-F5344CB8AC3E}">
        <p14:creationId xmlns:p14="http://schemas.microsoft.com/office/powerpoint/2010/main" val="2959216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64541B8D-7492-4B32-9E9D-7CB064BB41C2}" type="slidenum">
              <a:rPr lang="ru-RU"/>
              <a:t>1</a:t>
            </a:fld>
            <a:endParaRPr lang="ru-RU"/>
          </a:p>
        </p:txBody>
      </p:sp>
    </p:spTree>
    <p:extLst>
      <p:ext uri="{BB962C8B-B14F-4D97-AF65-F5344CB8AC3E}">
        <p14:creationId xmlns:p14="http://schemas.microsoft.com/office/powerpoint/2010/main" val="3514855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64541B8D-7492-4B32-9E9D-7CB064BB41C2}" type="slidenum">
              <a:rPr lang="ru-RU"/>
              <a:t>10</a:t>
            </a:fld>
            <a:endParaRPr lang="ru-RU"/>
          </a:p>
        </p:txBody>
      </p:sp>
    </p:spTree>
    <p:extLst>
      <p:ext uri="{BB962C8B-B14F-4D97-AF65-F5344CB8AC3E}">
        <p14:creationId xmlns:p14="http://schemas.microsoft.com/office/powerpoint/2010/main" val="1160410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64541B8D-7492-4B32-9E9D-7CB064BB41C2}" type="slidenum">
              <a:rPr lang="ru-RU"/>
              <a:t>12</a:t>
            </a:fld>
            <a:endParaRPr lang="ru-RU"/>
          </a:p>
        </p:txBody>
      </p:sp>
    </p:spTree>
    <p:extLst>
      <p:ext uri="{BB962C8B-B14F-4D97-AF65-F5344CB8AC3E}">
        <p14:creationId xmlns:p14="http://schemas.microsoft.com/office/powerpoint/2010/main" val="2943504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64541B8D-7492-4B32-9E9D-7CB064BB41C2}" type="slidenum">
              <a:rPr lang="ru-RU"/>
              <a:t>19</a:t>
            </a:fld>
            <a:endParaRPr lang="ru-RU"/>
          </a:p>
        </p:txBody>
      </p:sp>
    </p:spTree>
    <p:extLst>
      <p:ext uri="{BB962C8B-B14F-4D97-AF65-F5344CB8AC3E}">
        <p14:creationId xmlns:p14="http://schemas.microsoft.com/office/powerpoint/2010/main" val="2138010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64541B8D-7492-4B32-9E9D-7CB064BB41C2}" type="slidenum">
              <a:rPr lang="ru-RU"/>
              <a:t>27</a:t>
            </a:fld>
            <a:endParaRPr lang="ru-RU"/>
          </a:p>
        </p:txBody>
      </p:sp>
    </p:spTree>
    <p:extLst>
      <p:ext uri="{BB962C8B-B14F-4D97-AF65-F5344CB8AC3E}">
        <p14:creationId xmlns:p14="http://schemas.microsoft.com/office/powerpoint/2010/main" val="1821365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64541B8D-7492-4B32-9E9D-7CB064BB41C2}" type="slidenum">
              <a:rPr lang="ru-RU"/>
              <a:t>2</a:t>
            </a:fld>
            <a:endParaRPr lang="ru-RU"/>
          </a:p>
        </p:txBody>
      </p:sp>
    </p:spTree>
    <p:extLst>
      <p:ext uri="{BB962C8B-B14F-4D97-AF65-F5344CB8AC3E}">
        <p14:creationId xmlns:p14="http://schemas.microsoft.com/office/powerpoint/2010/main" val="1470473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64541B8D-7492-4B32-9E9D-7CB064BB41C2}" type="slidenum">
              <a:rPr lang="ru-RU"/>
              <a:t>3</a:t>
            </a:fld>
            <a:endParaRPr lang="ru-RU"/>
          </a:p>
        </p:txBody>
      </p:sp>
    </p:spTree>
    <p:extLst>
      <p:ext uri="{BB962C8B-B14F-4D97-AF65-F5344CB8AC3E}">
        <p14:creationId xmlns:p14="http://schemas.microsoft.com/office/powerpoint/2010/main" val="634308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64541B8D-7492-4B32-9E9D-7CB064BB41C2}" type="slidenum">
              <a:rPr lang="ru-RU"/>
              <a:t>4</a:t>
            </a:fld>
            <a:endParaRPr lang="ru-RU"/>
          </a:p>
        </p:txBody>
      </p:sp>
    </p:spTree>
    <p:extLst>
      <p:ext uri="{BB962C8B-B14F-4D97-AF65-F5344CB8AC3E}">
        <p14:creationId xmlns:p14="http://schemas.microsoft.com/office/powerpoint/2010/main" val="1816227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64541B8D-7492-4B32-9E9D-7CB064BB41C2}" type="slidenum">
              <a:rPr lang="ru-RU"/>
              <a:t>5</a:t>
            </a:fld>
            <a:endParaRPr lang="ru-RU"/>
          </a:p>
        </p:txBody>
      </p:sp>
    </p:spTree>
    <p:extLst>
      <p:ext uri="{BB962C8B-B14F-4D97-AF65-F5344CB8AC3E}">
        <p14:creationId xmlns:p14="http://schemas.microsoft.com/office/powerpoint/2010/main" val="3671288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64541B8D-7492-4B32-9E9D-7CB064BB41C2}" type="slidenum">
              <a:rPr lang="ru-RU"/>
              <a:t>6</a:t>
            </a:fld>
            <a:endParaRPr lang="ru-RU"/>
          </a:p>
        </p:txBody>
      </p:sp>
    </p:spTree>
    <p:extLst>
      <p:ext uri="{BB962C8B-B14F-4D97-AF65-F5344CB8AC3E}">
        <p14:creationId xmlns:p14="http://schemas.microsoft.com/office/powerpoint/2010/main" val="1739768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64541B8D-7492-4B32-9E9D-7CB064BB41C2}" type="slidenum">
              <a:rPr lang="ru-RU"/>
              <a:t>7</a:t>
            </a:fld>
            <a:endParaRPr lang="ru-RU"/>
          </a:p>
        </p:txBody>
      </p:sp>
    </p:spTree>
    <p:extLst>
      <p:ext uri="{BB962C8B-B14F-4D97-AF65-F5344CB8AC3E}">
        <p14:creationId xmlns:p14="http://schemas.microsoft.com/office/powerpoint/2010/main" val="1493312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64541B8D-7492-4B32-9E9D-7CB064BB41C2}" type="slidenum">
              <a:rPr lang="ru-RU"/>
              <a:t>8</a:t>
            </a:fld>
            <a:endParaRPr lang="ru-RU"/>
          </a:p>
        </p:txBody>
      </p:sp>
    </p:spTree>
    <p:extLst>
      <p:ext uri="{BB962C8B-B14F-4D97-AF65-F5344CB8AC3E}">
        <p14:creationId xmlns:p14="http://schemas.microsoft.com/office/powerpoint/2010/main" val="2912571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64541B8D-7492-4B32-9E9D-7CB064BB41C2}" type="slidenum">
              <a:rPr lang="ru-RU"/>
              <a:t>9</a:t>
            </a:fld>
            <a:endParaRPr lang="ru-RU"/>
          </a:p>
        </p:txBody>
      </p:sp>
    </p:spTree>
    <p:extLst>
      <p:ext uri="{BB962C8B-B14F-4D97-AF65-F5344CB8AC3E}">
        <p14:creationId xmlns:p14="http://schemas.microsoft.com/office/powerpoint/2010/main" val="2893982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smtClean="0"/>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6E9CC15F-4FBD-4F64-861F-C63D20F51602}" type="datetimeFigureOut">
              <a:rPr lang="ru-RU" smtClean="0"/>
              <a:t>12.11.2015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B5E6D3E-B0C4-4B14-A8C7-C8539631308E}" type="slidenum">
              <a:rPr lang="ru-RU" smtClean="0"/>
              <a:t>‹#›</a:t>
            </a:fld>
            <a:endParaRPr lang="ru-RU"/>
          </a:p>
        </p:txBody>
      </p:sp>
    </p:spTree>
    <p:extLst>
      <p:ext uri="{BB962C8B-B14F-4D97-AF65-F5344CB8AC3E}">
        <p14:creationId xmlns:p14="http://schemas.microsoft.com/office/powerpoint/2010/main" val="3576149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6E9CC15F-4FBD-4F64-861F-C63D20F51602}" type="datetimeFigureOut">
              <a:rPr lang="ru-RU" smtClean="0"/>
              <a:t>12.11.2015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B5E6D3E-B0C4-4B14-A8C7-C8539631308E}" type="slidenum">
              <a:rPr lang="ru-RU" smtClean="0"/>
              <a:t>‹#›</a:t>
            </a:fld>
            <a:endParaRPr lang="ru-RU"/>
          </a:p>
        </p:txBody>
      </p:sp>
    </p:spTree>
    <p:extLst>
      <p:ext uri="{BB962C8B-B14F-4D97-AF65-F5344CB8AC3E}">
        <p14:creationId xmlns:p14="http://schemas.microsoft.com/office/powerpoint/2010/main" val="4074415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smtClean="0"/>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6E9CC15F-4FBD-4F64-861F-C63D20F51602}" type="datetimeFigureOut">
              <a:rPr lang="ru-RU" smtClean="0"/>
              <a:t>12.11.2015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B5E6D3E-B0C4-4B14-A8C7-C8539631308E}" type="slidenum">
              <a:rPr lang="ru-RU" smtClean="0"/>
              <a:t>‹#›</a:t>
            </a:fld>
            <a:endParaRPr lang="ru-RU"/>
          </a:p>
        </p:txBody>
      </p:sp>
    </p:spTree>
    <p:extLst>
      <p:ext uri="{BB962C8B-B14F-4D97-AF65-F5344CB8AC3E}">
        <p14:creationId xmlns:p14="http://schemas.microsoft.com/office/powerpoint/2010/main" val="3869821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smtClean="0"/>
              <a:t>Образец заголовка</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6E9CC15F-4FBD-4F64-861F-C63D20F51602}" type="datetimeFigureOut">
              <a:rPr lang="ru-RU" smtClean="0"/>
              <a:t>12.11.2015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B5E6D3E-B0C4-4B14-A8C7-C8539631308E}" type="slidenum">
              <a:rPr lang="ru-RU" smtClean="0"/>
              <a:t>‹#›</a:t>
            </a:fld>
            <a:endParaRPr lang="ru-RU"/>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36829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E9CC15F-4FBD-4F64-861F-C63D20F51602}" type="datetimeFigureOut">
              <a:rPr lang="ru-RU" smtClean="0"/>
              <a:t>12.11.2015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B5E6D3E-B0C4-4B14-A8C7-C8539631308E}" type="slidenum">
              <a:rPr lang="ru-RU" smtClean="0"/>
              <a:t>‹#›</a:t>
            </a:fld>
            <a:endParaRPr lang="ru-RU"/>
          </a:p>
        </p:txBody>
      </p:sp>
    </p:spTree>
    <p:extLst>
      <p:ext uri="{BB962C8B-B14F-4D97-AF65-F5344CB8AC3E}">
        <p14:creationId xmlns:p14="http://schemas.microsoft.com/office/powerpoint/2010/main" val="2652044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E9CC15F-4FBD-4F64-861F-C63D20F51602}" type="datetimeFigureOut">
              <a:rPr lang="ru-RU" smtClean="0"/>
              <a:t>12.11.2015</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B5E6D3E-B0C4-4B14-A8C7-C8539631308E}" type="slidenum">
              <a:rPr lang="ru-RU" smtClean="0"/>
              <a:t>‹#›</a:t>
            </a:fld>
            <a:endParaRPr lang="ru-RU"/>
          </a:p>
        </p:txBody>
      </p:sp>
    </p:spTree>
    <p:extLst>
      <p:ext uri="{BB962C8B-B14F-4D97-AF65-F5344CB8AC3E}">
        <p14:creationId xmlns:p14="http://schemas.microsoft.com/office/powerpoint/2010/main" val="818633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E9CC15F-4FBD-4F64-861F-C63D20F51602}" type="datetimeFigureOut">
              <a:rPr lang="ru-RU" smtClean="0"/>
              <a:t>12.11.2015</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B5E6D3E-B0C4-4B14-A8C7-C8539631308E}" type="slidenum">
              <a:rPr lang="ru-RU" smtClean="0"/>
              <a:t>‹#›</a:t>
            </a:fld>
            <a:endParaRPr lang="ru-RU"/>
          </a:p>
        </p:txBody>
      </p:sp>
    </p:spTree>
    <p:extLst>
      <p:ext uri="{BB962C8B-B14F-4D97-AF65-F5344CB8AC3E}">
        <p14:creationId xmlns:p14="http://schemas.microsoft.com/office/powerpoint/2010/main" val="8544157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E9CC15F-4FBD-4F64-861F-C63D20F51602}" type="datetimeFigureOut">
              <a:rPr lang="ru-RU" smtClean="0"/>
              <a:t>12.11.2015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B5E6D3E-B0C4-4B14-A8C7-C8539631308E}" type="slidenum">
              <a:rPr lang="ru-RU" smtClean="0"/>
              <a:t>‹#›</a:t>
            </a:fld>
            <a:endParaRPr lang="ru-RU"/>
          </a:p>
        </p:txBody>
      </p:sp>
    </p:spTree>
    <p:extLst>
      <p:ext uri="{BB962C8B-B14F-4D97-AF65-F5344CB8AC3E}">
        <p14:creationId xmlns:p14="http://schemas.microsoft.com/office/powerpoint/2010/main" val="595706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E9CC15F-4FBD-4F64-861F-C63D20F51602}" type="datetimeFigureOut">
              <a:rPr lang="ru-RU" smtClean="0"/>
              <a:t>12.11.2015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B5E6D3E-B0C4-4B14-A8C7-C8539631308E}" type="slidenum">
              <a:rPr lang="ru-RU" smtClean="0"/>
              <a:t>‹#›</a:t>
            </a:fld>
            <a:endParaRPr lang="ru-RU"/>
          </a:p>
        </p:txBody>
      </p:sp>
    </p:spTree>
    <p:extLst>
      <p:ext uri="{BB962C8B-B14F-4D97-AF65-F5344CB8AC3E}">
        <p14:creationId xmlns:p14="http://schemas.microsoft.com/office/powerpoint/2010/main" val="2000428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E9CC15F-4FBD-4F64-861F-C63D20F51602}" type="datetimeFigureOut">
              <a:rPr lang="ru-RU" smtClean="0"/>
              <a:t>12.11.2015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B5E6D3E-B0C4-4B14-A8C7-C8539631308E}" type="slidenum">
              <a:rPr lang="ru-RU" smtClean="0"/>
              <a:t>‹#›</a:t>
            </a:fld>
            <a:endParaRPr lang="ru-RU"/>
          </a:p>
        </p:txBody>
      </p:sp>
    </p:spTree>
    <p:extLst>
      <p:ext uri="{BB962C8B-B14F-4D97-AF65-F5344CB8AC3E}">
        <p14:creationId xmlns:p14="http://schemas.microsoft.com/office/powerpoint/2010/main" val="362003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E9CC15F-4FBD-4F64-861F-C63D20F51602}" type="datetimeFigureOut">
              <a:rPr lang="ru-RU" smtClean="0"/>
              <a:t>12.11.2015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B5E6D3E-B0C4-4B14-A8C7-C8539631308E}" type="slidenum">
              <a:rPr lang="ru-RU" smtClean="0"/>
              <a:t>‹#›</a:t>
            </a:fld>
            <a:endParaRPr lang="ru-RU"/>
          </a:p>
        </p:txBody>
      </p:sp>
    </p:spTree>
    <p:extLst>
      <p:ext uri="{BB962C8B-B14F-4D97-AF65-F5344CB8AC3E}">
        <p14:creationId xmlns:p14="http://schemas.microsoft.com/office/powerpoint/2010/main" val="927093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6E9CC15F-4FBD-4F64-861F-C63D20F51602}" type="datetimeFigureOut">
              <a:rPr lang="ru-RU" smtClean="0"/>
              <a:t>12.11.2015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B5E6D3E-B0C4-4B14-A8C7-C8539631308E}" type="slidenum">
              <a:rPr lang="ru-RU" smtClean="0"/>
              <a:t>‹#›</a:t>
            </a:fld>
            <a:endParaRPr lang="ru-RU"/>
          </a:p>
        </p:txBody>
      </p:sp>
    </p:spTree>
    <p:extLst>
      <p:ext uri="{BB962C8B-B14F-4D97-AF65-F5344CB8AC3E}">
        <p14:creationId xmlns:p14="http://schemas.microsoft.com/office/powerpoint/2010/main" val="395130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6E9CC15F-4FBD-4F64-861F-C63D20F51602}" type="datetimeFigureOut">
              <a:rPr lang="ru-RU" smtClean="0"/>
              <a:t>12.11.2015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1B5E6D3E-B0C4-4B14-A8C7-C8539631308E}" type="slidenum">
              <a:rPr lang="ru-RU" smtClean="0"/>
              <a:t>‹#›</a:t>
            </a:fld>
            <a:endParaRPr lang="ru-RU"/>
          </a:p>
        </p:txBody>
      </p:sp>
    </p:spTree>
    <p:extLst>
      <p:ext uri="{BB962C8B-B14F-4D97-AF65-F5344CB8AC3E}">
        <p14:creationId xmlns:p14="http://schemas.microsoft.com/office/powerpoint/2010/main" val="2975589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7" name="Date Placeholder 2"/>
          <p:cNvSpPr>
            <a:spLocks noGrp="1"/>
          </p:cNvSpPr>
          <p:nvPr>
            <p:ph type="dt" sz="half" idx="10"/>
          </p:nvPr>
        </p:nvSpPr>
        <p:spPr/>
        <p:txBody>
          <a:bodyPr/>
          <a:lstStyle/>
          <a:p>
            <a:fld id="{6E9CC15F-4FBD-4F64-861F-C63D20F51602}" type="datetimeFigureOut">
              <a:rPr lang="ru-RU" smtClean="0"/>
              <a:t>12.11.2015</a:t>
            </a:fld>
            <a:endParaRPr lang="ru-RU"/>
          </a:p>
        </p:txBody>
      </p:sp>
      <p:sp>
        <p:nvSpPr>
          <p:cNvPr id="5" name="Footer Placeholder 3"/>
          <p:cNvSpPr>
            <a:spLocks noGrp="1"/>
          </p:cNvSpPr>
          <p:nvPr>
            <p:ph type="ftr" sz="quarter" idx="11"/>
          </p:nvPr>
        </p:nvSpPr>
        <p:spPr/>
        <p:txBody>
          <a:bodyPr/>
          <a:lstStyle/>
          <a:p>
            <a:endParaRPr lang="ru-RU"/>
          </a:p>
        </p:txBody>
      </p:sp>
      <p:sp>
        <p:nvSpPr>
          <p:cNvPr id="6" name="Slide Number Placeholder 4"/>
          <p:cNvSpPr>
            <a:spLocks noGrp="1"/>
          </p:cNvSpPr>
          <p:nvPr>
            <p:ph type="sldNum" sz="quarter" idx="12"/>
          </p:nvPr>
        </p:nvSpPr>
        <p:spPr/>
        <p:txBody>
          <a:bodyPr/>
          <a:lstStyle/>
          <a:p>
            <a:fld id="{1B5E6D3E-B0C4-4B14-A8C7-C8539631308E}" type="slidenum">
              <a:rPr lang="ru-RU" smtClean="0"/>
              <a:t>‹#›</a:t>
            </a:fld>
            <a:endParaRPr lang="ru-RU"/>
          </a:p>
        </p:txBody>
      </p:sp>
    </p:spTree>
    <p:extLst>
      <p:ext uri="{BB962C8B-B14F-4D97-AF65-F5344CB8AC3E}">
        <p14:creationId xmlns:p14="http://schemas.microsoft.com/office/powerpoint/2010/main" val="3924090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E9CC15F-4FBD-4F64-861F-C63D20F51602}" type="datetimeFigureOut">
              <a:rPr lang="ru-RU" smtClean="0"/>
              <a:t>12.11.2015</a:t>
            </a:fld>
            <a:endParaRPr lang="ru-RU"/>
          </a:p>
        </p:txBody>
      </p:sp>
      <p:sp>
        <p:nvSpPr>
          <p:cNvPr id="5" name="Footer Placeholder 2"/>
          <p:cNvSpPr>
            <a:spLocks noGrp="1"/>
          </p:cNvSpPr>
          <p:nvPr>
            <p:ph type="ftr" sz="quarter" idx="11"/>
          </p:nvPr>
        </p:nvSpPr>
        <p:spPr/>
        <p:txBody>
          <a:bodyPr/>
          <a:lstStyle/>
          <a:p>
            <a:endParaRPr lang="ru-RU"/>
          </a:p>
        </p:txBody>
      </p:sp>
      <p:sp>
        <p:nvSpPr>
          <p:cNvPr id="6" name="Slide Number Placeholder 3"/>
          <p:cNvSpPr>
            <a:spLocks noGrp="1"/>
          </p:cNvSpPr>
          <p:nvPr>
            <p:ph type="sldNum" sz="quarter" idx="12"/>
          </p:nvPr>
        </p:nvSpPr>
        <p:spPr/>
        <p:txBody>
          <a:bodyPr/>
          <a:lstStyle/>
          <a:p>
            <a:fld id="{1B5E6D3E-B0C4-4B14-A8C7-C8539631308E}" type="slidenum">
              <a:rPr lang="ru-RU" smtClean="0"/>
              <a:t>‹#›</a:t>
            </a:fld>
            <a:endParaRPr lang="ru-RU"/>
          </a:p>
        </p:txBody>
      </p:sp>
    </p:spTree>
    <p:extLst>
      <p:ext uri="{BB962C8B-B14F-4D97-AF65-F5344CB8AC3E}">
        <p14:creationId xmlns:p14="http://schemas.microsoft.com/office/powerpoint/2010/main" val="3598790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7" name="Date Placeholder 4"/>
          <p:cNvSpPr>
            <a:spLocks noGrp="1"/>
          </p:cNvSpPr>
          <p:nvPr>
            <p:ph type="dt" sz="half" idx="10"/>
          </p:nvPr>
        </p:nvSpPr>
        <p:spPr/>
        <p:txBody>
          <a:bodyPr/>
          <a:lstStyle/>
          <a:p>
            <a:fld id="{6E9CC15F-4FBD-4F64-861F-C63D20F51602}" type="datetimeFigureOut">
              <a:rPr lang="ru-RU" smtClean="0"/>
              <a:t>12.11.2015</a:t>
            </a:fld>
            <a:endParaRPr lang="ru-RU"/>
          </a:p>
        </p:txBody>
      </p:sp>
      <p:sp>
        <p:nvSpPr>
          <p:cNvPr id="5" name="Footer Placeholder 5"/>
          <p:cNvSpPr>
            <a:spLocks noGrp="1"/>
          </p:cNvSpPr>
          <p:nvPr>
            <p:ph type="ftr" sz="quarter" idx="11"/>
          </p:nvPr>
        </p:nvSpPr>
        <p:spPr/>
        <p:txBody>
          <a:bodyPr/>
          <a:lstStyle/>
          <a:p>
            <a:endParaRPr lang="ru-RU"/>
          </a:p>
        </p:txBody>
      </p:sp>
      <p:sp>
        <p:nvSpPr>
          <p:cNvPr id="6" name="Slide Number Placeholder 6"/>
          <p:cNvSpPr>
            <a:spLocks noGrp="1"/>
          </p:cNvSpPr>
          <p:nvPr>
            <p:ph type="sldNum" sz="quarter" idx="12"/>
          </p:nvPr>
        </p:nvSpPr>
        <p:spPr/>
        <p:txBody>
          <a:bodyPr/>
          <a:lstStyle/>
          <a:p>
            <a:fld id="{1B5E6D3E-B0C4-4B14-A8C7-C8539631308E}" type="slidenum">
              <a:rPr lang="ru-RU" smtClean="0"/>
              <a:t>‹#›</a:t>
            </a:fld>
            <a:endParaRPr lang="ru-RU"/>
          </a:p>
        </p:txBody>
      </p:sp>
    </p:spTree>
    <p:extLst>
      <p:ext uri="{BB962C8B-B14F-4D97-AF65-F5344CB8AC3E}">
        <p14:creationId xmlns:p14="http://schemas.microsoft.com/office/powerpoint/2010/main" val="3650648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6E9CC15F-4FBD-4F64-861F-C63D20F51602}" type="datetimeFigureOut">
              <a:rPr lang="ru-RU" smtClean="0"/>
              <a:t>12.11.2015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B5E6D3E-B0C4-4B14-A8C7-C8539631308E}" type="slidenum">
              <a:rPr lang="ru-RU" smtClean="0"/>
              <a:t>‹#›</a:t>
            </a:fld>
            <a:endParaRPr lang="ru-RU"/>
          </a:p>
        </p:txBody>
      </p:sp>
    </p:spTree>
    <p:extLst>
      <p:ext uri="{BB962C8B-B14F-4D97-AF65-F5344CB8AC3E}">
        <p14:creationId xmlns:p14="http://schemas.microsoft.com/office/powerpoint/2010/main" val="1679233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E9CC15F-4FBD-4F64-861F-C63D20F51602}" type="datetimeFigureOut">
              <a:rPr lang="ru-RU" smtClean="0"/>
              <a:t>12.11.2015</a:t>
            </a:fld>
            <a:endParaRPr lang="ru-R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ru-RU"/>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B5E6D3E-B0C4-4B14-A8C7-C8539631308E}" type="slidenum">
              <a:rPr lang="ru-RU" smtClean="0"/>
              <a:t>‹#›</a:t>
            </a:fld>
            <a:endParaRPr lang="ru-RU"/>
          </a:p>
        </p:txBody>
      </p:sp>
    </p:spTree>
    <p:extLst>
      <p:ext uri="{BB962C8B-B14F-4D97-AF65-F5344CB8AC3E}">
        <p14:creationId xmlns:p14="http://schemas.microsoft.com/office/powerpoint/2010/main" val="2488234716"/>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ru.wikipedia.org/wiki/3D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ru.wikipedia.org/w/index.php?title=%D0%91%D0%BB%D0%BE%D1%87%D0%BD%D0%B0%D1%8F_%D0%B3%D0%B0%D0%BC%D0%BC%D0%B0&amp;action=edit&amp;redlink=1" TargetMode="External"/><Relationship Id="rId3" Type="http://schemas.openxmlformats.org/officeDocument/2006/relationships/hyperlink" Target="https://ru.wikipedia.org/wiki/%D0%91%D0%BB%D0%BE%D1%87%D0%BD%D1%8B%D0%B9_%D1%88%D0%B8%D1%84%D1%80" TargetMode="External"/><Relationship Id="rId7" Type="http://schemas.openxmlformats.org/officeDocument/2006/relationships/hyperlink" Target="https://ru.wikipedia.org/wiki/CFB" TargetMode="External"/><Relationship Id="rId2" Type="http://schemas.openxmlformats.org/officeDocument/2006/relationships/hyperlink" Target="https://ru.wikipedia.org/w/index.php?title=Electronic_Code_Book&amp;action=edit&amp;redlink=1" TargetMode="External"/><Relationship Id="rId1" Type="http://schemas.openxmlformats.org/officeDocument/2006/relationships/slideLayout" Target="../slideLayouts/slideLayout2.xml"/><Relationship Id="rId6" Type="http://schemas.openxmlformats.org/officeDocument/2006/relationships/hyperlink" Target="https://ru.wikipedia.org/wiki/%D0%90%D0%BD%D0%B3%D0%BB%D0%B8%D0%B9%D1%81%D0%BA%D0%B8%D0%B9_%D1%8F%D0%B7%D1%8B%D0%BA" TargetMode="External"/><Relationship Id="rId11" Type="http://schemas.openxmlformats.org/officeDocument/2006/relationships/image" Target="../media/image17.PNG"/><Relationship Id="rId5" Type="http://schemas.openxmlformats.org/officeDocument/2006/relationships/hyperlink" Target="https://ru.wikipedia.org/wiki/%D0%A0%D0%B5%D0%B6%D0%B8%D0%BC_%D0%BE%D0%B1%D1%80%D0%B0%D1%82%D0%BD%D0%BE%D0%B9_%D1%81%D0%B2%D1%8F%D0%B7%D0%B8_%D0%BF%D0%BE_%D1%88%D0%B8%D1%84%D1%80%D0%BE%D1%82%D0%B5%D0%BA%D1%81%D1%82%D1%83" TargetMode="External"/><Relationship Id="rId10" Type="http://schemas.openxmlformats.org/officeDocument/2006/relationships/image" Target="../media/image16.JPG"/><Relationship Id="rId4" Type="http://schemas.openxmlformats.org/officeDocument/2006/relationships/hyperlink" Target="https://ru.wikipedia.org/wiki/Cipher_Block_Chaining" TargetMode="External"/><Relationship Id="rId9" Type="http://schemas.openxmlformats.org/officeDocument/2006/relationships/hyperlink" Target="https://ru.wikipedia.org/w/index.php?title=Output_Feed_Back&amp;action=edit&amp;redlink=1"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ru.wikipedia.org/wiki/%D0%A0%D0%B5%D0%B6%D0%B8%D0%BC_%D1%8D%D0%BB%D0%B5%D0%BA%D1%82%D1%80%D0%BE%D0%BD%D0%BD%D0%BE%D0%B9_%D0%BA%D0%BE%D0%B4%D0%BE%D0%B2%D0%BE%D0%B9_%D0%BA%D0%BD%D0%B8%D0%B3%D0%B8"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ru.wikipedia.org/wiki/%D0%98%D0%BC%D0%B8%D1%82%D0%BE%D0%B2%D1%81%D1%82%D0%B0%D0%B2%D0%BA%D0%B0" TargetMode="External"/><Relationship Id="rId5" Type="http://schemas.openxmlformats.org/officeDocument/2006/relationships/hyperlink" Target="https://ru.wikipedia.org/wiki/%D0%A0%D0%B5%D0%B6%D0%B8%D0%BC_%D0%BE%D0%B1%D1%80%D0%B0%D1%82%D0%BD%D0%BE%D0%B9_%D1%81%D0%B2%D1%8F%D0%B7%D0%B8_%D0%BF%D0%BE_%D1%88%D0%B8%D1%84%D1%80%D0%BE%D1%82%D0%B5%D0%BA%D1%81%D1%82%D1%83" TargetMode="External"/><Relationship Id="rId4" Type="http://schemas.openxmlformats.org/officeDocument/2006/relationships/hyperlink" Target="https://ru.wikipedia.org/wiki/%D0%93%D0%B0%D0%BC%D0%BC%D0%B8%D1%80%D0%BE%D0%B2%D0%B0%D0%BD%D0%B8%D0%B5"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ru.wikipedia.org/wiki/%D0%93%D0%9E%D0%A1%D0%A2_28147-89#cite_note-3" TargetMode="External"/><Relationship Id="rId2" Type="http://schemas.openxmlformats.org/officeDocument/2006/relationships/hyperlink" Target="https://ru.wikipedia.org/wiki/%D0%9E%D1%82%D0%BA%D1%80%D1%8B%D1%82%D1%8B%D0%B9_%D1%82%D0%B5%D0%BA%D1%81%D1%82"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ru.wikipedia.org/wiki/%D0%A8%D0%B8%D1%84%D1%80"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Алгоритмы шифрования </a:t>
            </a:r>
            <a:endParaRPr lang="ru-RU" dirty="0"/>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21766081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54093" y="592442"/>
            <a:ext cx="8947150" cy="5590331"/>
          </a:xfrm>
        </p:spPr>
        <p:txBody>
          <a:bodyPr vert="horz" lIns="91440" tIns="45720" rIns="91440" bIns="45720" rtlCol="0" anchor="t">
            <a:normAutofit fontScale="25000" lnSpcReduction="20000"/>
          </a:bodyPr>
          <a:lstStyle/>
          <a:p>
            <a:pPr marL="0" indent="0">
              <a:buNone/>
            </a:pPr>
            <a:r>
              <a:rPr lang="ru-RU" sz="4000" dirty="0">
                <a:solidFill>
                  <a:srgbClr val="FFFFFF"/>
                </a:solidFill>
                <a:latin typeface="Century Gothic" charset="0"/>
              </a:rPr>
              <a:t>Шифр </a:t>
            </a:r>
            <a:r>
              <a:rPr lang="af-ZA" sz="4000" dirty="0">
                <a:solidFill>
                  <a:srgbClr val="FFFFFF"/>
                </a:solidFill>
                <a:latin typeface="Century Gothic" charset="0"/>
              </a:rPr>
              <a:t>c </a:t>
            </a:r>
            <a:r>
              <a:rPr lang="ru-RU" sz="4000" dirty="0" err="1">
                <a:solidFill>
                  <a:srgbClr val="FFFFFF"/>
                </a:solidFill>
                <a:latin typeface="Century Gothic" charset="0"/>
              </a:rPr>
              <a:t>автоключом</a:t>
            </a:r>
            <a:r>
              <a:rPr lang="ru-RU" sz="4000" dirty="0">
                <a:solidFill>
                  <a:srgbClr val="FFFFFF"/>
                </a:solidFill>
                <a:latin typeface="Century Gothic" charset="0"/>
              </a:rPr>
              <a:t> </a:t>
            </a:r>
          </a:p>
          <a:p>
            <a:pPr marL="0" indent="0">
              <a:buNone/>
            </a:pPr>
            <a:r>
              <a:rPr lang="ru-RU" sz="4000" dirty="0">
                <a:solidFill>
                  <a:srgbClr val="FFFFFF"/>
                </a:solidFill>
                <a:latin typeface="Consolas"/>
              </a:rPr>
              <a:t>Сообщение</a:t>
            </a:r>
          </a:p>
          <a:p>
            <a:pPr marL="0" indent="0">
              <a:buNone/>
            </a:pPr>
            <a:r>
              <a:rPr lang="ru-RU" sz="4000" dirty="0">
                <a:solidFill>
                  <a:srgbClr val="FFFFFF"/>
                </a:solidFill>
                <a:latin typeface="Consolas"/>
              </a:rPr>
              <a:t>П Р И В Е Т П Р И М А Т У</a:t>
            </a:r>
          </a:p>
          <a:p>
            <a:pPr marL="0" indent="0">
              <a:buNone/>
            </a:pPr>
            <a:r>
              <a:rPr lang="ru-RU" sz="4000" dirty="0">
                <a:solidFill>
                  <a:srgbClr val="FFFFFF"/>
                </a:solidFill>
                <a:latin typeface="Consolas"/>
              </a:rPr>
              <a:t>Первичный ключ</a:t>
            </a:r>
          </a:p>
          <a:p>
            <a:pPr marL="0" indent="0">
              <a:buNone/>
            </a:pPr>
            <a:r>
              <a:rPr lang="ru-RU" sz="4000" dirty="0">
                <a:solidFill>
                  <a:srgbClr val="FFFFFF"/>
                </a:solidFill>
                <a:latin typeface="Consolas"/>
              </a:rPr>
              <a:t>В Г П У</a:t>
            </a:r>
          </a:p>
          <a:p>
            <a:pPr marL="0" indent="0">
              <a:buNone/>
            </a:pPr>
            <a:r>
              <a:rPr lang="ru-RU" sz="4000" dirty="0" err="1">
                <a:solidFill>
                  <a:srgbClr val="FFFFFF"/>
                </a:solidFill>
                <a:latin typeface="Consolas"/>
              </a:rPr>
              <a:t>Автоключ</a:t>
            </a:r>
            <a:endParaRPr lang="ru-RU" sz="4000" dirty="0">
              <a:solidFill>
                <a:srgbClr val="FFFFFF"/>
              </a:solidFill>
              <a:latin typeface="Consolas"/>
            </a:endParaRPr>
          </a:p>
          <a:p>
            <a:pPr marL="0" indent="0">
              <a:buNone/>
            </a:pPr>
            <a:r>
              <a:rPr lang="ru-RU" sz="4000" dirty="0">
                <a:solidFill>
                  <a:srgbClr val="FFFFFF"/>
                </a:solidFill>
                <a:latin typeface="Consolas"/>
              </a:rPr>
              <a:t>        П Р И В Е Т П Р И</a:t>
            </a:r>
          </a:p>
          <a:p>
            <a:pPr marL="0" indent="0">
              <a:buNone/>
            </a:pPr>
            <a:r>
              <a:rPr lang="ru-RU" sz="4000" dirty="0" err="1">
                <a:solidFill>
                  <a:srgbClr val="FFFFFF"/>
                </a:solidFill>
                <a:latin typeface="Consolas"/>
              </a:rPr>
              <a:t>Шифротекст</a:t>
            </a:r>
            <a:endParaRPr lang="ru-RU" sz="4000" dirty="0">
              <a:solidFill>
                <a:srgbClr val="FFFFFF"/>
              </a:solidFill>
              <a:latin typeface="Consolas"/>
            </a:endParaRPr>
          </a:p>
          <a:p>
            <a:pPr marL="0" indent="0">
              <a:buNone/>
            </a:pPr>
            <a:r>
              <a:rPr lang="ru-RU" sz="4000" dirty="0">
                <a:solidFill>
                  <a:srgbClr val="FFFFFF"/>
                </a:solidFill>
                <a:latin typeface="Consolas"/>
              </a:rPr>
              <a:t>Т Ф Ш Ц Х Г Ш У О Я Р В Г Ъ</a:t>
            </a:r>
          </a:p>
          <a:p>
            <a:pPr marL="0" indent="0">
              <a:buNone/>
            </a:pPr>
            <a:r>
              <a:rPr lang="ru-RU" sz="4000" dirty="0">
                <a:solidFill>
                  <a:srgbClr val="FFFFFF"/>
                </a:solidFill>
                <a:latin typeface="Century Gothic" charset="0"/>
              </a:rPr>
              <a:t>Методы анализа многоалфавитных систем</a:t>
            </a:r>
          </a:p>
          <a:p>
            <a:pPr marL="0" indent="0" algn="ctr">
              <a:buNone/>
            </a:pPr>
            <a:r>
              <a:rPr lang="ru-RU" sz="4000" dirty="0">
                <a:solidFill>
                  <a:srgbClr val="FFFFFF"/>
                </a:solidFill>
                <a:latin typeface="Century Gothic" charset="0"/>
              </a:rPr>
              <a:t>1  2  3  4  5</a:t>
            </a:r>
          </a:p>
          <a:p>
            <a:pPr marL="0" indent="0" algn="ctr">
              <a:buNone/>
            </a:pPr>
            <a:r>
              <a:rPr lang="ru-RU" sz="4000" dirty="0">
                <a:solidFill>
                  <a:srgbClr val="FFFFFF"/>
                </a:solidFill>
                <a:latin typeface="Century Gothic" charset="0"/>
              </a:rPr>
              <a:t>6  7  8  9 10</a:t>
            </a:r>
          </a:p>
          <a:p>
            <a:pPr marL="0" indent="0" algn="ctr">
              <a:buNone/>
            </a:pPr>
            <a:r>
              <a:rPr lang="ru-RU" sz="4000" dirty="0">
                <a:solidFill>
                  <a:srgbClr val="FFFFFF"/>
                </a:solidFill>
                <a:latin typeface="Century Gothic" charset="0"/>
              </a:rPr>
              <a:t>1112131415</a:t>
            </a:r>
            <a:endParaRPr lang="ru-RU" b="1" dirty="0">
              <a:solidFill>
                <a:srgbClr val="FF0000"/>
              </a:solidFill>
              <a:latin typeface="Century Gothic" charset="0"/>
            </a:endParaRPr>
          </a:p>
          <a:p>
            <a:pPr marL="0" indent="0" algn="ctr">
              <a:buNone/>
            </a:pPr>
            <a:r>
              <a:rPr lang="ru-RU" sz="4000" dirty="0">
                <a:solidFill>
                  <a:srgbClr val="FFFFFF"/>
                </a:solidFill>
                <a:latin typeface="Century Gothic" charset="0"/>
              </a:rPr>
              <a:t>… … … … ...  </a:t>
            </a:r>
          </a:p>
          <a:p>
            <a:pPr marL="0" indent="0">
              <a:buNone/>
            </a:pPr>
            <a:r>
              <a:rPr lang="ru-RU" sz="4000" dirty="0" err="1">
                <a:solidFill>
                  <a:srgbClr val="FFFFFF"/>
                </a:solidFill>
                <a:latin typeface="Century Gothic" charset="0"/>
              </a:rPr>
              <a:t>Криптоанализ</a:t>
            </a:r>
            <a:r>
              <a:rPr lang="ru-RU" sz="4000" dirty="0">
                <a:solidFill>
                  <a:srgbClr val="FFFFFF"/>
                </a:solidFill>
                <a:latin typeface="Century Gothic" charset="0"/>
              </a:rPr>
              <a:t> систем с </a:t>
            </a:r>
            <a:r>
              <a:rPr lang="ru-RU" sz="4000" dirty="0" err="1">
                <a:solidFill>
                  <a:srgbClr val="FFFFFF"/>
                </a:solidFill>
                <a:latin typeface="Century Gothic" charset="0"/>
              </a:rPr>
              <a:t>автоключом</a:t>
            </a:r>
            <a:endParaRPr lang="ru-RU" sz="4000" dirty="0">
              <a:solidFill>
                <a:srgbClr val="FFFFFF"/>
              </a:solidFill>
              <a:latin typeface="Century Gothic" charset="0"/>
            </a:endParaRPr>
          </a:p>
          <a:p>
            <a:pPr marL="0" indent="0">
              <a:buNone/>
            </a:pPr>
            <a:r>
              <a:rPr lang="ru-RU" sz="4000" dirty="0">
                <a:solidFill>
                  <a:srgbClr val="FFFFFF"/>
                </a:solidFill>
                <a:latin typeface="Century Gothic" charset="0"/>
              </a:rPr>
              <a:t>Имеется следующая часть исходного сообщения: ... ИЛИ ... КАН ... ИЛИ ...</a:t>
            </a:r>
          </a:p>
          <a:p>
            <a:pPr marL="0" indent="0">
              <a:buNone/>
            </a:pPr>
            <a:r>
              <a:rPr lang="ru-RU" sz="4000" dirty="0">
                <a:solidFill>
                  <a:srgbClr val="FFFFFF"/>
                </a:solidFill>
                <a:latin typeface="Century Gothic" charset="0"/>
              </a:rPr>
              <a:t>В процессе шифрования получаем:</a:t>
            </a:r>
          </a:p>
          <a:p>
            <a:pPr marL="0" indent="0">
              <a:buNone/>
            </a:pPr>
            <a:r>
              <a:rPr lang="ru-RU" sz="4000" dirty="0">
                <a:solidFill>
                  <a:srgbClr val="FFFFFF"/>
                </a:solidFill>
                <a:latin typeface="Consolas" charset="0"/>
              </a:rPr>
              <a:t>Сообщение</a:t>
            </a:r>
          </a:p>
          <a:p>
            <a:pPr marL="0" indent="0">
              <a:buNone/>
            </a:pPr>
            <a:r>
              <a:rPr lang="ru-RU" sz="4000" dirty="0">
                <a:solidFill>
                  <a:srgbClr val="FFFFFF"/>
                </a:solidFill>
                <a:latin typeface="Consolas" charset="0"/>
              </a:rPr>
              <a:t>... ИЛИ ... КАН ... ИЛИ ...</a:t>
            </a:r>
          </a:p>
          <a:p>
            <a:pPr marL="0" indent="0">
              <a:buNone/>
            </a:pPr>
            <a:r>
              <a:rPr lang="ru-RU" sz="4000" dirty="0" err="1">
                <a:solidFill>
                  <a:srgbClr val="FFFFFF"/>
                </a:solidFill>
                <a:latin typeface="Consolas" charset="0"/>
              </a:rPr>
              <a:t>Автоключ</a:t>
            </a:r>
            <a:endParaRPr lang="ru-RU" sz="4000" dirty="0">
              <a:solidFill>
                <a:srgbClr val="FFFFFF"/>
              </a:solidFill>
              <a:latin typeface="Consolas" charset="0"/>
            </a:endParaRPr>
          </a:p>
          <a:p>
            <a:pPr marL="0" indent="0">
              <a:buNone/>
            </a:pPr>
            <a:r>
              <a:rPr lang="ru-RU" dirty="0">
                <a:solidFill>
                  <a:srgbClr val="FF0000"/>
                </a:solidFill>
                <a:latin typeface="Consolas" charset="0"/>
              </a:rPr>
              <a:t>        </a:t>
            </a:r>
            <a:r>
              <a:rPr lang="ru-RU" sz="4000" dirty="0">
                <a:solidFill>
                  <a:srgbClr val="FFFFFF"/>
                </a:solidFill>
                <a:latin typeface="Consolas" charset="0"/>
              </a:rPr>
              <a:t>... ИЛИ ... КАН ...</a:t>
            </a:r>
          </a:p>
          <a:p>
            <a:pPr marL="0" indent="0">
              <a:buNone/>
            </a:pPr>
            <a:r>
              <a:rPr lang="ru-RU" sz="4000" dirty="0" err="1">
                <a:solidFill>
                  <a:srgbClr val="FFFFFF"/>
                </a:solidFill>
                <a:latin typeface="Consolas" charset="0"/>
              </a:rPr>
              <a:t>Шифротекст</a:t>
            </a:r>
            <a:endParaRPr lang="ru-RU" sz="4000" dirty="0">
              <a:solidFill>
                <a:srgbClr val="FFFFFF"/>
              </a:solidFill>
              <a:latin typeface="Consolas" charset="0"/>
            </a:endParaRPr>
          </a:p>
          <a:p>
            <a:pPr marL="0" indent="0">
              <a:buNone/>
            </a:pPr>
            <a:r>
              <a:rPr lang="ru-RU" dirty="0">
                <a:solidFill>
                  <a:srgbClr val="FF0000"/>
                </a:solidFill>
                <a:latin typeface="Consolas" charset="0"/>
              </a:rPr>
              <a:t>        </a:t>
            </a:r>
            <a:r>
              <a:rPr lang="ru-RU" sz="4000" dirty="0">
                <a:solidFill>
                  <a:srgbClr val="FFFFFF"/>
                </a:solidFill>
                <a:latin typeface="Consolas" charset="0"/>
              </a:rPr>
              <a:t>... ЬЛЩ ... ЬЛЩ ...</a:t>
            </a:r>
          </a:p>
          <a:p>
            <a:endParaRPr lang="ru-RU" sz="4000" dirty="0">
              <a:solidFill>
                <a:srgbClr val="FFFFFF"/>
              </a:solidFill>
              <a:latin typeface="Century Gothic" charset="0"/>
            </a:endParaRPr>
          </a:p>
        </p:txBody>
      </p:sp>
    </p:spTree>
    <p:extLst>
      <p:ext uri="{BB962C8B-B14F-4D97-AF65-F5344CB8AC3E}">
        <p14:creationId xmlns:p14="http://schemas.microsoft.com/office/powerpoint/2010/main" val="16453323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Схема </a:t>
            </a:r>
            <a:r>
              <a:rPr lang="ru-RU" dirty="0" err="1" smtClean="0"/>
              <a:t>Фейстеля</a:t>
            </a:r>
            <a:endParaRPr lang="ru-RU" dirty="0"/>
          </a:p>
        </p:txBody>
      </p:sp>
      <p:sp>
        <p:nvSpPr>
          <p:cNvPr id="3" name="Объект 2"/>
          <p:cNvSpPr>
            <a:spLocks noGrp="1"/>
          </p:cNvSpPr>
          <p:nvPr>
            <p:ph idx="1"/>
          </p:nvPr>
        </p:nvSpPr>
        <p:spPr/>
        <p:txBody>
          <a:bodyPr/>
          <a:lstStyle/>
          <a:p>
            <a:endParaRPr lang="ru-RU" dirty="0" smtClean="0"/>
          </a:p>
          <a:p>
            <a:endParaRPr lang="ru-RU" dirty="0"/>
          </a:p>
          <a:p>
            <a:endParaRPr lang="ru-RU" dirty="0" smtClean="0"/>
          </a:p>
          <a:p>
            <a:endParaRPr lang="ru-RU" dirty="0"/>
          </a:p>
          <a:p>
            <a:endParaRPr lang="ru-RU" dirty="0" smtClean="0"/>
          </a:p>
          <a:p>
            <a:endParaRPr lang="ru-RU" dirty="0"/>
          </a:p>
        </p:txBody>
      </p:sp>
      <p:pic>
        <p:nvPicPr>
          <p:cNvPr id="48" name="Рисунок 4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213" y="1454516"/>
            <a:ext cx="5628468" cy="3098968"/>
          </a:xfrm>
          <a:prstGeom prst="rect">
            <a:avLst/>
          </a:prstGeom>
          <a:ln>
            <a:noFill/>
          </a:ln>
          <a:effectLst>
            <a:outerShdw blurRad="292100" dist="139700" dir="2700000" algn="tl" rotWithShape="0">
              <a:srgbClr val="333333">
                <a:alpha val="65000"/>
              </a:srgbClr>
            </a:outerShdw>
          </a:effectLst>
        </p:spPr>
      </p:pic>
      <p:pic>
        <p:nvPicPr>
          <p:cNvPr id="47" name="Рисунок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2553" y="3258260"/>
            <a:ext cx="5616261" cy="29901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12579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lvl="0"/>
            <a:r>
              <a:rPr lang="ru-RU" dirty="0">
                <a:latin typeface="+mn-lt"/>
              </a:rPr>
              <a:t>Стандарт</a:t>
            </a:r>
            <a:r>
              <a:rPr lang="en-US" dirty="0">
                <a:latin typeface="+mn-lt"/>
              </a:rPr>
              <a:t> DES (Data Encryption </a:t>
            </a:r>
            <a:r>
              <a:rPr lang="en-US" dirty="0" err="1">
                <a:latin typeface="+mn-lt"/>
              </a:rPr>
              <a:t>Standart</a:t>
            </a:r>
            <a:r>
              <a:rPr lang="en-US" dirty="0">
                <a:latin typeface="+mn-lt"/>
              </a:rPr>
              <a:t>)</a:t>
            </a:r>
            <a:endParaRPr lang="ru-RU" dirty="0">
              <a:latin typeface="+mn-lt"/>
            </a:endParaRPr>
          </a:p>
        </p:txBody>
      </p:sp>
      <p:sp>
        <p:nvSpPr>
          <p:cNvPr id="3" name="Объект 2"/>
          <p:cNvSpPr>
            <a:spLocks noGrp="1"/>
          </p:cNvSpPr>
          <p:nvPr>
            <p:ph idx="1"/>
          </p:nvPr>
        </p:nvSpPr>
        <p:spPr/>
        <p:txBody>
          <a:bodyPr/>
          <a:lstStyle/>
          <a:p>
            <a:pPr lvl="0"/>
            <a:r>
              <a:rPr lang="ru-RU" b="1" dirty="0"/>
              <a:t>Стандарт</a:t>
            </a:r>
            <a:r>
              <a:rPr lang="en-US" b="1" dirty="0"/>
              <a:t> DES (Data Encryption </a:t>
            </a:r>
            <a:r>
              <a:rPr lang="en-US" b="1" dirty="0" err="1"/>
              <a:t>Standart</a:t>
            </a:r>
            <a:r>
              <a:rPr lang="en-US" b="1" dirty="0"/>
              <a:t>)</a:t>
            </a:r>
            <a:endParaRPr lang="ru-RU" dirty="0"/>
          </a:p>
          <a:p>
            <a:pPr lvl="0"/>
            <a:r>
              <a:rPr lang="ru-RU" dirty="0"/>
              <a:t>Длина блока – 64 бит. </a:t>
            </a:r>
          </a:p>
          <a:p>
            <a:pPr lvl="0"/>
            <a:r>
              <a:rPr lang="ru-RU" dirty="0"/>
              <a:t>Длина ключа 56 бит. </a:t>
            </a:r>
          </a:p>
          <a:p>
            <a:pPr lvl="0"/>
            <a:r>
              <a:rPr lang="ru-RU" dirty="0"/>
              <a:t>Для шифрования и дешифрования используются одинаковые алгоритм и ключ. </a:t>
            </a:r>
          </a:p>
          <a:p>
            <a:pPr lvl="0"/>
            <a:r>
              <a:rPr lang="ru-RU" dirty="0"/>
              <a:t>Состоит из 16 циклов.</a:t>
            </a:r>
          </a:p>
          <a:p>
            <a:endParaRPr lang="ru-RU" dirty="0" smtClean="0"/>
          </a:p>
          <a:p>
            <a:r>
              <a:rPr lang="ru-RU" dirty="0" smtClean="0"/>
              <a:t>Схема </a:t>
            </a:r>
            <a:r>
              <a:rPr lang="ru-RU" dirty="0"/>
              <a:t>работы: Открытый текст -&gt; Начальная перестановка -&gt;16 циклов -&gt; Обращение начальной перестановки-&gt;Шифртекст.</a:t>
            </a:r>
          </a:p>
          <a:p>
            <a:endParaRPr lang="ru-RU" dirty="0" smtClean="0"/>
          </a:p>
          <a:p>
            <a:endParaRPr lang="ru-RU" dirty="0"/>
          </a:p>
        </p:txBody>
      </p:sp>
    </p:spTree>
    <p:extLst>
      <p:ext uri="{BB962C8B-B14F-4D97-AF65-F5344CB8AC3E}">
        <p14:creationId xmlns:p14="http://schemas.microsoft.com/office/powerpoint/2010/main" val="2381486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Стандарт</a:t>
            </a:r>
            <a:r>
              <a:rPr lang="en-US" dirty="0"/>
              <a:t> DES (Data Encryption </a:t>
            </a:r>
            <a:r>
              <a:rPr lang="en-US" dirty="0" err="1"/>
              <a:t>Standart</a:t>
            </a:r>
            <a:r>
              <a:rPr lang="en-US" dirty="0"/>
              <a:t>)</a:t>
            </a:r>
            <a:endParaRPr lang="ru-RU" dirty="0"/>
          </a:p>
        </p:txBody>
      </p:sp>
      <p:sp>
        <p:nvSpPr>
          <p:cNvPr id="3" name="Объект 2"/>
          <p:cNvSpPr>
            <a:spLocks noGrp="1"/>
          </p:cNvSpPr>
          <p:nvPr>
            <p:ph idx="1"/>
          </p:nvPr>
        </p:nvSpPr>
        <p:spPr>
          <a:xfrm>
            <a:off x="1103312" y="2052918"/>
            <a:ext cx="5120067" cy="4195481"/>
          </a:xfrm>
        </p:spPr>
        <p:txBody>
          <a:bodyPr/>
          <a:lstStyle/>
          <a:p>
            <a:r>
              <a:rPr lang="ru-RU" dirty="0"/>
              <a:t>Прямым развитием DES в настоящее время является алгоритм </a:t>
            </a:r>
            <a:r>
              <a:rPr lang="ru-RU" dirty="0" err="1">
                <a:hlinkClick r:id="rId2" tooltip="3DES"/>
              </a:rPr>
              <a:t>Triple</a:t>
            </a:r>
            <a:r>
              <a:rPr lang="ru-RU" dirty="0">
                <a:hlinkClick r:id="rId2" tooltip="3DES"/>
              </a:rPr>
              <a:t> DES</a:t>
            </a:r>
            <a:r>
              <a:rPr lang="ru-RU" dirty="0"/>
              <a:t> (3DES). В 3DES шифрование/расшифровка выполняются путём троекратного выполнения алгоритма DES</a:t>
            </a:r>
            <a:r>
              <a:rPr lang="ru-RU" dirty="0" smtClean="0"/>
              <a:t>.</a:t>
            </a:r>
          </a:p>
          <a:p>
            <a:r>
              <a:rPr lang="ru-RU" dirty="0" smtClean="0"/>
              <a:t>Прямое преобразование сетью </a:t>
            </a:r>
            <a:r>
              <a:rPr lang="ru-RU" dirty="0" err="1" smtClean="0"/>
              <a:t>Фейстеля</a:t>
            </a:r>
            <a:r>
              <a:rPr lang="ru-RU" dirty="0" smtClean="0"/>
              <a:t> для шифрования.</a:t>
            </a:r>
          </a:p>
          <a:p>
            <a:r>
              <a:rPr lang="ru-RU" dirty="0" smtClean="0"/>
              <a:t>Обратное преобразование сетью </a:t>
            </a:r>
            <a:r>
              <a:rPr lang="ru-RU" dirty="0" err="1" smtClean="0"/>
              <a:t>Фейстеля</a:t>
            </a:r>
            <a:r>
              <a:rPr lang="ru-RU" dirty="0" smtClean="0"/>
              <a:t> для расшифрования.</a:t>
            </a:r>
            <a:endParaRPr lang="ru-RU" dirty="0"/>
          </a:p>
        </p:txBody>
      </p:sp>
      <p:pic>
        <p:nvPicPr>
          <p:cNvPr id="5" name="Объект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3290" y="1424841"/>
            <a:ext cx="4256931" cy="5012537"/>
          </a:xfrm>
          <a:prstGeom prst="rect">
            <a:avLst/>
          </a:prstGeom>
        </p:spPr>
      </p:pic>
    </p:spTree>
    <p:extLst>
      <p:ext uri="{BB962C8B-B14F-4D97-AF65-F5344CB8AC3E}">
        <p14:creationId xmlns:p14="http://schemas.microsoft.com/office/powerpoint/2010/main" val="4293022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Стандарт</a:t>
            </a:r>
            <a:r>
              <a:rPr lang="en-US" dirty="0"/>
              <a:t> DES (Data Encryption </a:t>
            </a:r>
            <a:r>
              <a:rPr lang="en-US" dirty="0" err="1"/>
              <a:t>Standart</a:t>
            </a:r>
            <a:r>
              <a:rPr lang="en-US" dirty="0"/>
              <a:t>)</a:t>
            </a:r>
            <a:endParaRPr lang="ru-RU" dirty="0"/>
          </a:p>
        </p:txBody>
      </p:sp>
      <p:sp>
        <p:nvSpPr>
          <p:cNvPr id="5" name="Объект 4"/>
          <p:cNvSpPr>
            <a:spLocks noGrp="1"/>
          </p:cNvSpPr>
          <p:nvPr>
            <p:ph idx="1"/>
          </p:nvPr>
        </p:nvSpPr>
        <p:spPr>
          <a:xfrm>
            <a:off x="354842" y="2052918"/>
            <a:ext cx="5145206" cy="4195481"/>
          </a:xfrm>
        </p:spPr>
        <p:txBody>
          <a:bodyPr>
            <a:normAutofit/>
          </a:bodyPr>
          <a:lstStyle/>
          <a:p>
            <a:r>
              <a:rPr lang="ru-RU" dirty="0"/>
              <a:t>Над 64-битным блоком данных производится начальная перестановка </a:t>
            </a:r>
            <a:r>
              <a:rPr lang="ru-RU" dirty="0" smtClean="0"/>
              <a:t>согласно табл. 3.16.</a:t>
            </a:r>
          </a:p>
          <a:p>
            <a:r>
              <a:rPr lang="ru-RU" dirty="0"/>
              <a:t>Полученный после начальной перестановки 64-битовый блок </a:t>
            </a:r>
            <a:r>
              <a:rPr lang="ru-RU" dirty="0" smtClean="0"/>
              <a:t>участвует </a:t>
            </a:r>
            <a:r>
              <a:rPr lang="ru-RU" dirty="0"/>
              <a:t>в 16-циклах преобразования </a:t>
            </a:r>
            <a:r>
              <a:rPr lang="ru-RU" dirty="0" err="1"/>
              <a:t>Фейстеля</a:t>
            </a:r>
            <a:r>
              <a:rPr lang="ru-RU" dirty="0"/>
              <a:t>.</a:t>
            </a:r>
            <a:endParaRPr lang="ru-RU" dirty="0" smtClean="0"/>
          </a:p>
          <a:p>
            <a:r>
              <a:rPr lang="ru-RU" dirty="0" smtClean="0"/>
              <a:t>Блок текста разбивается на </a:t>
            </a:r>
            <a:r>
              <a:rPr lang="en-US" dirty="0" smtClean="0"/>
              <a:t>L(1) </a:t>
            </a:r>
            <a:r>
              <a:rPr lang="ru-RU" dirty="0" smtClean="0"/>
              <a:t>и </a:t>
            </a:r>
            <a:r>
              <a:rPr lang="en-US" dirty="0" smtClean="0"/>
              <a:t>R(1), </a:t>
            </a:r>
            <a:r>
              <a:rPr lang="ru-RU" dirty="0" smtClean="0"/>
              <a:t>32 старших и 32 младших битов соответственно. </a:t>
            </a:r>
            <a:r>
              <a:rPr lang="en-US" dirty="0" smtClean="0"/>
              <a:t>T(i-1) = L(i-1)R(i-1) – </a:t>
            </a:r>
            <a:r>
              <a:rPr lang="ru-RU" dirty="0" smtClean="0"/>
              <a:t>результат </a:t>
            </a:r>
            <a:r>
              <a:rPr lang="en-US" dirty="0" smtClean="0"/>
              <a:t>(i-1) </a:t>
            </a:r>
            <a:r>
              <a:rPr lang="ru-RU" dirty="0" smtClean="0"/>
              <a:t>итерации, где </a:t>
            </a:r>
            <a:r>
              <a:rPr lang="en-US" dirty="0" smtClean="0"/>
              <a:t>L(</a:t>
            </a:r>
            <a:r>
              <a:rPr lang="en-US" dirty="0" err="1" smtClean="0"/>
              <a:t>i</a:t>
            </a:r>
            <a:r>
              <a:rPr lang="en-US" dirty="0" smtClean="0"/>
              <a:t>)=R(i-1), R(</a:t>
            </a:r>
            <a:r>
              <a:rPr lang="en-US" dirty="0" err="1" smtClean="0"/>
              <a:t>i</a:t>
            </a:r>
            <a:r>
              <a:rPr lang="en-US" dirty="0" smtClean="0"/>
              <a:t>)=L(i-1) +  f(R(i-1),K(</a:t>
            </a:r>
            <a:r>
              <a:rPr lang="en-US" dirty="0" err="1" smtClean="0"/>
              <a:t>i</a:t>
            </a:r>
            <a:r>
              <a:rPr lang="en-US" dirty="0" smtClean="0"/>
              <a:t>))</a:t>
            </a:r>
          </a:p>
          <a:p>
            <a:endParaRPr lang="ru-RU" dirty="0"/>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8892" y="1648531"/>
            <a:ext cx="5965416" cy="1626931"/>
          </a:xfrm>
          <a:prstGeom prst="rect">
            <a:avLst/>
          </a:prstGeom>
        </p:spPr>
      </p:pic>
      <p:sp>
        <p:nvSpPr>
          <p:cNvPr id="11" name="Овал 10"/>
          <p:cNvSpPr/>
          <p:nvPr/>
        </p:nvSpPr>
        <p:spPr>
          <a:xfrm>
            <a:off x="3684896" y="5745708"/>
            <a:ext cx="232011" cy="2456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2495908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Стандарт</a:t>
            </a:r>
            <a:r>
              <a:rPr lang="en-US" dirty="0"/>
              <a:t> DES (Data Encryption </a:t>
            </a:r>
            <a:r>
              <a:rPr lang="en-US" dirty="0" err="1"/>
              <a:t>Standart</a:t>
            </a:r>
            <a:r>
              <a:rPr lang="en-US" dirty="0"/>
              <a:t>)</a:t>
            </a:r>
            <a:endParaRPr lang="ru-RU" dirty="0"/>
          </a:p>
        </p:txBody>
      </p:sp>
      <p:sp>
        <p:nvSpPr>
          <p:cNvPr id="3" name="Объект 2"/>
          <p:cNvSpPr>
            <a:spLocks noGrp="1"/>
          </p:cNvSpPr>
          <p:nvPr>
            <p:ph idx="1"/>
          </p:nvPr>
        </p:nvSpPr>
        <p:spPr>
          <a:xfrm>
            <a:off x="646112" y="1853248"/>
            <a:ext cx="6819214" cy="4588495"/>
          </a:xfrm>
        </p:spPr>
        <p:txBody>
          <a:bodyPr>
            <a:normAutofit lnSpcReduction="10000"/>
          </a:bodyPr>
          <a:lstStyle/>
          <a:p>
            <a:r>
              <a:rPr lang="ru-RU" dirty="0" smtClean="0"/>
              <a:t>Функция </a:t>
            </a:r>
            <a:r>
              <a:rPr lang="ru-RU" dirty="0" err="1" smtClean="0"/>
              <a:t>Фейстеля</a:t>
            </a:r>
            <a:r>
              <a:rPr lang="ru-RU" dirty="0"/>
              <a:t> </a:t>
            </a:r>
            <a:r>
              <a:rPr lang="ru-RU" dirty="0" smtClean="0"/>
              <a:t>(</a:t>
            </a:r>
            <a:r>
              <a:rPr lang="en-US" dirty="0" smtClean="0"/>
              <a:t>K(</a:t>
            </a:r>
            <a:r>
              <a:rPr lang="en-US" dirty="0" err="1" smtClean="0"/>
              <a:t>i</a:t>
            </a:r>
            <a:r>
              <a:rPr lang="en-US" dirty="0" smtClean="0"/>
              <a:t>) – </a:t>
            </a:r>
            <a:r>
              <a:rPr lang="ru-RU" dirty="0" smtClean="0"/>
              <a:t>48-битовый ключ): </a:t>
            </a:r>
          </a:p>
          <a:p>
            <a:endParaRPr lang="ru-RU" dirty="0" smtClean="0"/>
          </a:p>
          <a:p>
            <a:r>
              <a:rPr lang="ru-RU" dirty="0" smtClean="0"/>
              <a:t>1.Функция расширения Е </a:t>
            </a:r>
          </a:p>
          <a:p>
            <a:endParaRPr lang="ru-RU" dirty="0" smtClean="0"/>
          </a:p>
          <a:p>
            <a:r>
              <a:rPr lang="ru-RU" dirty="0" smtClean="0"/>
              <a:t>2.Сложение по модулю 2 с ключом </a:t>
            </a:r>
            <a:r>
              <a:rPr lang="en-US" dirty="0" smtClean="0"/>
              <a:t>K(</a:t>
            </a:r>
            <a:r>
              <a:rPr lang="en-US" dirty="0" err="1" smtClean="0"/>
              <a:t>i</a:t>
            </a:r>
            <a:r>
              <a:rPr lang="en-US" dirty="0" smtClean="0"/>
              <a:t>)</a:t>
            </a:r>
            <a:r>
              <a:rPr lang="ru-RU" dirty="0" smtClean="0"/>
              <a:t>(</a:t>
            </a:r>
            <a:r>
              <a:rPr lang="en-US" dirty="0" smtClean="0"/>
              <a:t>XOR</a:t>
            </a:r>
            <a:r>
              <a:rPr lang="ru-RU" dirty="0" smtClean="0"/>
              <a:t>)</a:t>
            </a:r>
          </a:p>
          <a:p>
            <a:endParaRPr lang="ru-RU" dirty="0"/>
          </a:p>
          <a:p>
            <a:r>
              <a:rPr lang="ru-RU" dirty="0" smtClean="0"/>
              <a:t>3.Преобразование </a:t>
            </a:r>
            <a:r>
              <a:rPr lang="en-US" dirty="0" smtClean="0"/>
              <a:t>S</a:t>
            </a:r>
            <a:r>
              <a:rPr lang="ru-RU" dirty="0" smtClean="0"/>
              <a:t>, состоящее из 8ми преобразований </a:t>
            </a:r>
            <a:r>
              <a:rPr lang="en-US" dirty="0" smtClean="0"/>
              <a:t>S-</a:t>
            </a:r>
            <a:r>
              <a:rPr lang="ru-RU" dirty="0" smtClean="0"/>
              <a:t>блоков(полученный в предыдущем пункте 6-битный блок преобразуется в 4-битный)</a:t>
            </a:r>
          </a:p>
          <a:p>
            <a:endParaRPr lang="ru-RU" dirty="0" smtClean="0"/>
          </a:p>
          <a:p>
            <a:r>
              <a:rPr lang="ru-RU" dirty="0" smtClean="0"/>
              <a:t>4. Перестановка </a:t>
            </a:r>
            <a:r>
              <a:rPr lang="en-US" dirty="0" smtClean="0"/>
              <a:t>P</a:t>
            </a:r>
            <a:endParaRPr lang="ru-RU" dirty="0" smtClean="0"/>
          </a:p>
          <a:p>
            <a:endParaRPr lang="ru-RU"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8466" y="1289460"/>
            <a:ext cx="1915910" cy="2480716"/>
          </a:xfrm>
          <a:prstGeom prst="rect">
            <a:avLst/>
          </a:prstGeom>
          <a:ln>
            <a:noFill/>
          </a:ln>
          <a:effectLst>
            <a:outerShdw blurRad="292100" dist="139700" dir="2700000" algn="tl" rotWithShape="0">
              <a:srgbClr val="333333">
                <a:alpha val="65000"/>
              </a:srgbClr>
            </a:outerShdw>
          </a:effectLst>
        </p:spPr>
      </p:pic>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2867" y="4355835"/>
            <a:ext cx="3303037" cy="15809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680231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Стандарт</a:t>
            </a:r>
            <a:r>
              <a:rPr lang="en-US" dirty="0"/>
              <a:t> DES (Data Encryption </a:t>
            </a:r>
            <a:r>
              <a:rPr lang="en-US" dirty="0" err="1"/>
              <a:t>Standart</a:t>
            </a:r>
            <a:r>
              <a:rPr lang="en-US" dirty="0"/>
              <a:t>)</a:t>
            </a:r>
            <a:endParaRPr lang="ru-RU" dirty="0"/>
          </a:p>
        </p:txBody>
      </p:sp>
      <p:sp>
        <p:nvSpPr>
          <p:cNvPr id="3" name="Объект 2"/>
          <p:cNvSpPr>
            <a:spLocks noGrp="1"/>
          </p:cNvSpPr>
          <p:nvPr>
            <p:ph idx="1"/>
          </p:nvPr>
        </p:nvSpPr>
        <p:spPr>
          <a:xfrm>
            <a:off x="1103313" y="2052918"/>
            <a:ext cx="4831878" cy="4195481"/>
          </a:xfrm>
        </p:spPr>
        <p:txBody>
          <a:bodyPr>
            <a:normAutofit lnSpcReduction="10000"/>
          </a:bodyPr>
          <a:lstStyle/>
          <a:p>
            <a:r>
              <a:rPr lang="ru-RU" dirty="0" smtClean="0"/>
              <a:t>Генерирование ключа:</a:t>
            </a:r>
          </a:p>
          <a:p>
            <a:r>
              <a:rPr lang="ru-RU" dirty="0" smtClean="0"/>
              <a:t>Ключ </a:t>
            </a:r>
            <a:r>
              <a:rPr lang="en-US" dirty="0" smtClean="0"/>
              <a:t>K(</a:t>
            </a:r>
            <a:r>
              <a:rPr lang="en-US" dirty="0" err="1" smtClean="0"/>
              <a:t>i</a:t>
            </a:r>
            <a:r>
              <a:rPr lang="en-US" dirty="0" smtClean="0"/>
              <a:t>) </a:t>
            </a:r>
            <a:r>
              <a:rPr lang="ru-RU" dirty="0" smtClean="0"/>
              <a:t>получается из начального ключа </a:t>
            </a:r>
            <a:r>
              <a:rPr lang="en-US" dirty="0" smtClean="0"/>
              <a:t>K </a:t>
            </a:r>
            <a:r>
              <a:rPr lang="ru-RU" dirty="0" smtClean="0"/>
              <a:t>добавлением битов на некоторые позиции так, чтобы каждый бат содержал нечетное число единиц.</a:t>
            </a:r>
          </a:p>
          <a:p>
            <a:r>
              <a:rPr lang="ru-RU" dirty="0" smtClean="0"/>
              <a:t>Затем делается перестановка.</a:t>
            </a:r>
          </a:p>
          <a:p>
            <a:r>
              <a:rPr lang="en-US" dirty="0" smtClean="0"/>
              <a:t>C(</a:t>
            </a:r>
            <a:r>
              <a:rPr lang="en-US" dirty="0" err="1" smtClean="0"/>
              <a:t>i</a:t>
            </a:r>
            <a:r>
              <a:rPr lang="en-US" dirty="0" smtClean="0"/>
              <a:t>), D(</a:t>
            </a:r>
            <a:r>
              <a:rPr lang="en-US" dirty="0" err="1" smtClean="0"/>
              <a:t>i</a:t>
            </a:r>
            <a:r>
              <a:rPr lang="en-US" dirty="0" smtClean="0"/>
              <a:t>)</a:t>
            </a:r>
            <a:r>
              <a:rPr lang="ru-RU" dirty="0"/>
              <a:t> </a:t>
            </a:r>
            <a:r>
              <a:rPr lang="ru-RU" dirty="0" smtClean="0"/>
              <a:t>получаются из </a:t>
            </a:r>
            <a:r>
              <a:rPr lang="en-US" dirty="0" smtClean="0"/>
              <a:t>C(</a:t>
            </a:r>
            <a:r>
              <a:rPr lang="en-US" dirty="0" err="1" smtClean="0"/>
              <a:t>i</a:t>
            </a:r>
            <a:r>
              <a:rPr lang="ru-RU" dirty="0" smtClean="0"/>
              <a:t>-1</a:t>
            </a:r>
            <a:r>
              <a:rPr lang="en-US" dirty="0" smtClean="0"/>
              <a:t>), D(</a:t>
            </a:r>
            <a:r>
              <a:rPr lang="en-US" dirty="0" err="1" smtClean="0"/>
              <a:t>i</a:t>
            </a:r>
            <a:r>
              <a:rPr lang="ru-RU" dirty="0" smtClean="0"/>
              <a:t>-1</a:t>
            </a:r>
            <a:r>
              <a:rPr lang="en-US" dirty="0" smtClean="0"/>
              <a:t>)</a:t>
            </a:r>
            <a:r>
              <a:rPr lang="ru-RU" dirty="0" smtClean="0"/>
              <a:t> циклическим сдвигом.</a:t>
            </a:r>
          </a:p>
          <a:p>
            <a:r>
              <a:rPr lang="ru-RU" dirty="0" smtClean="0"/>
              <a:t>Ключ </a:t>
            </a:r>
            <a:r>
              <a:rPr lang="en-US" dirty="0" smtClean="0"/>
              <a:t>K(</a:t>
            </a:r>
            <a:r>
              <a:rPr lang="en-US" dirty="0" err="1" smtClean="0"/>
              <a:t>i</a:t>
            </a:r>
            <a:r>
              <a:rPr lang="en-US" dirty="0" smtClean="0"/>
              <a:t>) </a:t>
            </a:r>
            <a:r>
              <a:rPr lang="ru-RU" dirty="0" smtClean="0"/>
              <a:t>состоит из 48 бит, выбранных по таблице.</a:t>
            </a:r>
          </a:p>
          <a:p>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5191" y="2052918"/>
            <a:ext cx="5755929" cy="1475879"/>
          </a:xfrm>
          <a:prstGeom prst="rect">
            <a:avLst/>
          </a:prstGeom>
          <a:ln>
            <a:noFill/>
          </a:ln>
          <a:effectLst>
            <a:outerShdw blurRad="292100" dist="139700" dir="2700000" algn="tl" rotWithShape="0">
              <a:srgbClr val="333333">
                <a:alpha val="65000"/>
              </a:srgbClr>
            </a:outerShdw>
          </a:effectLst>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7440" y="3826512"/>
            <a:ext cx="5803680" cy="723952"/>
          </a:xfrm>
          <a:prstGeom prst="rect">
            <a:avLst/>
          </a:prstGeom>
          <a:ln>
            <a:noFill/>
          </a:ln>
          <a:effectLst>
            <a:outerShdw blurRad="292100" dist="139700" dir="2700000" algn="tl" rotWithShape="0">
              <a:srgbClr val="333333">
                <a:alpha val="65000"/>
              </a:srgbClr>
            </a:outerShdw>
          </a:effectLst>
        </p:spPr>
      </p:pic>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1202" y="5208414"/>
            <a:ext cx="5719918" cy="1039985"/>
          </a:xfrm>
          <a:prstGeom prst="rect">
            <a:avLst/>
          </a:prstGeom>
        </p:spPr>
      </p:pic>
    </p:spTree>
    <p:extLst>
      <p:ext uri="{BB962C8B-B14F-4D97-AF65-F5344CB8AC3E}">
        <p14:creationId xmlns:p14="http://schemas.microsoft.com/office/powerpoint/2010/main" val="18538792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Стандарт</a:t>
            </a:r>
            <a:r>
              <a:rPr lang="en-US" dirty="0"/>
              <a:t> DES (Data Encryption </a:t>
            </a:r>
            <a:r>
              <a:rPr lang="en-US" dirty="0" err="1"/>
              <a:t>Standart</a:t>
            </a:r>
            <a:r>
              <a:rPr lang="en-US" dirty="0"/>
              <a:t>)</a:t>
            </a:r>
            <a:endParaRPr lang="ru-RU" dirty="0"/>
          </a:p>
        </p:txBody>
      </p:sp>
      <p:sp>
        <p:nvSpPr>
          <p:cNvPr id="3" name="Объект 2"/>
          <p:cNvSpPr>
            <a:spLocks noGrp="1"/>
          </p:cNvSpPr>
          <p:nvPr>
            <p:ph idx="1"/>
          </p:nvPr>
        </p:nvSpPr>
        <p:spPr/>
        <p:txBody>
          <a:bodyPr/>
          <a:lstStyle/>
          <a:p>
            <a:r>
              <a:rPr lang="ru-RU" dirty="0" smtClean="0"/>
              <a:t>Конечная перестановка обратна начальной. </a:t>
            </a:r>
          </a:p>
          <a:p>
            <a:endParaRPr lang="ru-RU" dirty="0"/>
          </a:p>
          <a:p>
            <a:endParaRPr lang="ru-RU" dirty="0" smtClean="0"/>
          </a:p>
          <a:p>
            <a:endParaRPr lang="ru-RU" dirty="0"/>
          </a:p>
          <a:p>
            <a:endParaRPr lang="ru-RU" dirty="0" smtClean="0"/>
          </a:p>
          <a:p>
            <a:endParaRPr lang="ru-RU" dirty="0"/>
          </a:p>
          <a:p>
            <a:r>
              <a:rPr lang="ru-RU" dirty="0" smtClean="0"/>
              <a:t>При </a:t>
            </a:r>
            <a:r>
              <a:rPr lang="ru-RU" dirty="0" err="1" smtClean="0"/>
              <a:t>расшифровании</a:t>
            </a:r>
            <a:r>
              <a:rPr lang="ru-RU" dirty="0" smtClean="0"/>
              <a:t> все выполняется в обратном порядке.</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3568" y="2804113"/>
            <a:ext cx="5691230" cy="1494932"/>
          </a:xfrm>
          <a:prstGeom prst="rect">
            <a:avLst/>
          </a:prstGeom>
        </p:spPr>
      </p:pic>
    </p:spTree>
    <p:extLst>
      <p:ext uri="{BB962C8B-B14F-4D97-AF65-F5344CB8AC3E}">
        <p14:creationId xmlns:p14="http://schemas.microsoft.com/office/powerpoint/2010/main" val="15812413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Стандарт</a:t>
            </a:r>
            <a:r>
              <a:rPr lang="en-US" dirty="0"/>
              <a:t> DES (Data Encryption </a:t>
            </a:r>
            <a:r>
              <a:rPr lang="en-US" dirty="0" err="1"/>
              <a:t>Standart</a:t>
            </a:r>
            <a:r>
              <a:rPr lang="en-US" dirty="0"/>
              <a:t>)</a:t>
            </a:r>
            <a:endParaRPr lang="ru-RU" dirty="0"/>
          </a:p>
        </p:txBody>
      </p:sp>
      <p:sp>
        <p:nvSpPr>
          <p:cNvPr id="3" name="Объект 2"/>
          <p:cNvSpPr>
            <a:spLocks noGrp="1"/>
          </p:cNvSpPr>
          <p:nvPr>
            <p:ph idx="1"/>
          </p:nvPr>
        </p:nvSpPr>
        <p:spPr>
          <a:xfrm>
            <a:off x="646112" y="1853248"/>
            <a:ext cx="5590916" cy="4195481"/>
          </a:xfrm>
        </p:spPr>
        <p:txBody>
          <a:bodyPr>
            <a:noAutofit/>
          </a:bodyPr>
          <a:lstStyle/>
          <a:p>
            <a:r>
              <a:rPr lang="ru-RU" sz="1100" dirty="0" smtClean="0"/>
              <a:t>Режимы шифрования: </a:t>
            </a:r>
          </a:p>
          <a:p>
            <a:r>
              <a:rPr lang="ru-RU" sz="1100" dirty="0"/>
              <a:t>Режим электронной кодовой книги (</a:t>
            </a:r>
            <a:r>
              <a:rPr lang="ru-RU" sz="1100" dirty="0">
                <a:hlinkClick r:id="rId2" tooltip="Electronic Code Book (страница отсутствует)"/>
              </a:rPr>
              <a:t>ECB</a:t>
            </a:r>
            <a:r>
              <a:rPr lang="ru-RU" sz="1100" dirty="0"/>
              <a:t> — </a:t>
            </a:r>
            <a:r>
              <a:rPr lang="ru-RU" sz="1100" dirty="0" err="1">
                <a:hlinkClick r:id="rId2" tooltip="Electronic Code Book (страница отсутствует)"/>
              </a:rPr>
              <a:t>Electronic</a:t>
            </a:r>
            <a:r>
              <a:rPr lang="ru-RU" sz="1100" dirty="0">
                <a:hlinkClick r:id="rId2" tooltip="Electronic Code Book (страница отсутствует)"/>
              </a:rPr>
              <a:t> </a:t>
            </a:r>
            <a:r>
              <a:rPr lang="ru-RU" sz="1100" dirty="0" err="1">
                <a:hlinkClick r:id="rId2" tooltip="Electronic Code Book (страница отсутствует)"/>
              </a:rPr>
              <a:t>Code</a:t>
            </a:r>
            <a:r>
              <a:rPr lang="ru-RU" sz="1100" dirty="0">
                <a:hlinkClick r:id="rId2" tooltip="Electronic Code Book (страница отсутствует)"/>
              </a:rPr>
              <a:t> </a:t>
            </a:r>
            <a:r>
              <a:rPr lang="ru-RU" sz="1100" dirty="0" err="1">
                <a:hlinkClick r:id="rId2" tooltip="Electronic Code Book (страница отсутствует)"/>
              </a:rPr>
              <a:t>Book</a:t>
            </a:r>
            <a:r>
              <a:rPr lang="ru-RU" sz="1100" dirty="0"/>
              <a:t>): обычное использование DES как </a:t>
            </a:r>
            <a:r>
              <a:rPr lang="ru-RU" sz="1100" dirty="0">
                <a:hlinkClick r:id="rId3" tooltip="Блочный шифр"/>
              </a:rPr>
              <a:t>блочного шифра</a:t>
            </a:r>
            <a:r>
              <a:rPr lang="ru-RU" sz="1100" dirty="0"/>
              <a:t>. Шифруемый текст разбивается на блоки, при этом, каждый блок шифруется отдельно, не взаимодействуя с другими </a:t>
            </a:r>
            <a:r>
              <a:rPr lang="ru-RU" sz="1100" dirty="0" smtClean="0"/>
              <a:t>блоками.</a:t>
            </a:r>
          </a:p>
          <a:p>
            <a:r>
              <a:rPr lang="ru-RU" sz="1100" dirty="0"/>
              <a:t>Режим сцепления блоков (</a:t>
            </a:r>
            <a:r>
              <a:rPr lang="ru-RU" sz="1100" dirty="0">
                <a:hlinkClick r:id="rId4" tooltip="Cipher Block Chaining"/>
              </a:rPr>
              <a:t>СВС</a:t>
            </a:r>
            <a:r>
              <a:rPr lang="ru-RU" sz="1100" dirty="0"/>
              <a:t> — </a:t>
            </a:r>
            <a:r>
              <a:rPr lang="ru-RU" sz="1100" dirty="0" err="1">
                <a:hlinkClick r:id="rId4" tooltip="Cipher Block Chaining"/>
              </a:rPr>
              <a:t>Cipher</a:t>
            </a:r>
            <a:r>
              <a:rPr lang="ru-RU" sz="1100" dirty="0">
                <a:hlinkClick r:id="rId4" tooltip="Cipher Block Chaining"/>
              </a:rPr>
              <a:t> </a:t>
            </a:r>
            <a:r>
              <a:rPr lang="ru-RU" sz="1100" dirty="0" err="1">
                <a:hlinkClick r:id="rId4" tooltip="Cipher Block Chaining"/>
              </a:rPr>
              <a:t>Block</a:t>
            </a:r>
            <a:r>
              <a:rPr lang="ru-RU" sz="1100" dirty="0">
                <a:hlinkClick r:id="rId4" tooltip="Cipher Block Chaining"/>
              </a:rPr>
              <a:t> </a:t>
            </a:r>
            <a:r>
              <a:rPr lang="ru-RU" sz="1100" dirty="0" err="1">
                <a:hlinkClick r:id="rId4" tooltip="Cipher Block Chaining"/>
              </a:rPr>
              <a:t>Chaining</a:t>
            </a:r>
            <a:r>
              <a:rPr lang="ru-RU" sz="1100" dirty="0"/>
              <a:t>) (см. Рис.8). Каждый очередной </a:t>
            </a:r>
            <a:r>
              <a:rPr lang="ru-RU" sz="1100" dirty="0" smtClean="0"/>
              <a:t>блок С</a:t>
            </a:r>
            <a:r>
              <a:rPr lang="en-US" sz="1100" dirty="0" smtClean="0"/>
              <a:t>(</a:t>
            </a:r>
            <a:r>
              <a:rPr lang="en-US" sz="1100" dirty="0" err="1" smtClean="0"/>
              <a:t>i</a:t>
            </a:r>
            <a:r>
              <a:rPr lang="en-US" sz="1100" dirty="0" smtClean="0"/>
              <a:t>) </a:t>
            </a:r>
            <a:r>
              <a:rPr lang="ru-RU" sz="1100" dirty="0"/>
              <a:t>перед зашифровыванием складывается по модулю 2 со следующим блоком открытого текста </a:t>
            </a:r>
            <a:r>
              <a:rPr lang="en-US" sz="1100" dirty="0" smtClean="0"/>
              <a:t>M(i+1). </a:t>
            </a:r>
            <a:r>
              <a:rPr lang="ru-RU" sz="1100" dirty="0" smtClean="0"/>
              <a:t>Вектор</a:t>
            </a:r>
            <a:r>
              <a:rPr lang="en-US" sz="1100" dirty="0" smtClean="0"/>
              <a:t> C(0)</a:t>
            </a:r>
            <a:r>
              <a:rPr lang="ru-RU" sz="1100" dirty="0"/>
              <a:t> — начальный вектор, он меняется ежедневно и хранится в секрете</a:t>
            </a:r>
            <a:r>
              <a:rPr lang="ru-RU" sz="1100" dirty="0" smtClean="0"/>
              <a:t>.</a:t>
            </a:r>
            <a:endParaRPr lang="en-US" sz="1100" dirty="0" smtClean="0"/>
          </a:p>
          <a:p>
            <a:r>
              <a:rPr lang="ru-RU" sz="1100" dirty="0">
                <a:hlinkClick r:id="rId5" tooltip="Режим обратной связи по шифротексту"/>
              </a:rPr>
              <a:t>Режим обратной связи по </a:t>
            </a:r>
            <a:r>
              <a:rPr lang="ru-RU" sz="1100" dirty="0" err="1">
                <a:hlinkClick r:id="rId5" tooltip="Режим обратной связи по шифротексту"/>
              </a:rPr>
              <a:t>шифротексту</a:t>
            </a:r>
            <a:r>
              <a:rPr lang="ru-RU" sz="1100" dirty="0"/>
              <a:t> (</a:t>
            </a:r>
            <a:r>
              <a:rPr lang="ru-RU" sz="1100" dirty="0">
                <a:hlinkClick r:id="rId6" tooltip="Английский язык"/>
              </a:rPr>
              <a:t>англ.</a:t>
            </a:r>
            <a:r>
              <a:rPr lang="ru-RU" sz="1100" dirty="0"/>
              <a:t> </a:t>
            </a:r>
            <a:r>
              <a:rPr lang="ru-RU" sz="1100" i="1" dirty="0" err="1"/>
              <a:t>Cipher</a:t>
            </a:r>
            <a:r>
              <a:rPr lang="ru-RU" sz="1100" i="1" dirty="0"/>
              <a:t> </a:t>
            </a:r>
            <a:r>
              <a:rPr lang="ru-RU" sz="1100" i="1" dirty="0" err="1"/>
              <a:t>Feed</a:t>
            </a:r>
            <a:r>
              <a:rPr lang="ru-RU" sz="1100" i="1" dirty="0"/>
              <a:t> </a:t>
            </a:r>
            <a:r>
              <a:rPr lang="ru-RU" sz="1100" i="1" dirty="0" err="1"/>
              <a:t>Back</a:t>
            </a:r>
            <a:r>
              <a:rPr lang="ru-RU" sz="1100" dirty="0"/>
              <a:t>) (см. Рис.9). В режиме </a:t>
            </a:r>
            <a:r>
              <a:rPr lang="ru-RU" sz="1100" dirty="0">
                <a:hlinkClick r:id="rId7" tooltip="CFB"/>
              </a:rPr>
              <a:t>CFB</a:t>
            </a:r>
            <a:r>
              <a:rPr lang="ru-RU" sz="1100" dirty="0"/>
              <a:t> вырабатывается блочная «</a:t>
            </a:r>
            <a:r>
              <a:rPr lang="ru-RU" sz="1100" dirty="0">
                <a:hlinkClick r:id="rId8" tooltip="Блочная гамма (страница отсутствует)"/>
              </a:rPr>
              <a:t>гамма</a:t>
            </a:r>
            <a:r>
              <a:rPr lang="ru-RU" sz="1100" dirty="0" smtClean="0"/>
              <a:t>»</a:t>
            </a:r>
            <a:r>
              <a:rPr lang="en-US" sz="1100" dirty="0" smtClean="0"/>
              <a:t>. </a:t>
            </a:r>
            <a:r>
              <a:rPr lang="ru-RU" sz="1100" dirty="0"/>
              <a:t> Начальный </a:t>
            </a:r>
            <a:r>
              <a:rPr lang="ru-RU" sz="1100" dirty="0" smtClean="0"/>
              <a:t>вектор</a:t>
            </a:r>
            <a:r>
              <a:rPr lang="en-US" sz="1100" dirty="0" smtClean="0"/>
              <a:t> </a:t>
            </a:r>
            <a:r>
              <a:rPr lang="ru-RU" sz="1100" dirty="0"/>
              <a:t> является </a:t>
            </a:r>
            <a:r>
              <a:rPr lang="ru-RU" sz="1100" dirty="0" err="1"/>
              <a:t>синхропосылкой</a:t>
            </a:r>
            <a:r>
              <a:rPr lang="ru-RU" sz="1100" dirty="0"/>
              <a:t> и предназначен для того, чтобы разные наборы данных шифровались по-разному с использованием одного и того же секретного ключа. </a:t>
            </a:r>
            <a:r>
              <a:rPr lang="ru-RU" sz="1100" dirty="0" err="1"/>
              <a:t>Синхропосылка</a:t>
            </a:r>
            <a:r>
              <a:rPr lang="ru-RU" sz="1100" dirty="0"/>
              <a:t> посылается получателю в открытом виде вместе с зашифрованным файлом</a:t>
            </a:r>
            <a:r>
              <a:rPr lang="ru-RU" sz="1100" dirty="0" smtClean="0"/>
              <a:t>.</a:t>
            </a:r>
            <a:endParaRPr lang="en-US" sz="1100" dirty="0" smtClean="0"/>
          </a:p>
          <a:p>
            <a:r>
              <a:rPr lang="ru-RU" sz="1100" dirty="0"/>
              <a:t>Режим обратной связи по выходу (</a:t>
            </a:r>
            <a:r>
              <a:rPr lang="ru-RU" sz="1100" dirty="0">
                <a:hlinkClick r:id="rId9" tooltip="Output Feed Back (страница отсутствует)"/>
              </a:rPr>
              <a:t>OFB</a:t>
            </a:r>
            <a:r>
              <a:rPr lang="ru-RU" sz="1100" dirty="0"/>
              <a:t> — </a:t>
            </a:r>
            <a:r>
              <a:rPr lang="ru-RU" sz="1100" dirty="0" err="1">
                <a:hlinkClick r:id="rId9" tooltip="Output Feed Back (страница отсутствует)"/>
              </a:rPr>
              <a:t>Output</a:t>
            </a:r>
            <a:r>
              <a:rPr lang="ru-RU" sz="1100" dirty="0">
                <a:hlinkClick r:id="rId9" tooltip="Output Feed Back (страница отсутствует)"/>
              </a:rPr>
              <a:t> </a:t>
            </a:r>
            <a:r>
              <a:rPr lang="ru-RU" sz="1100" dirty="0" err="1">
                <a:hlinkClick r:id="rId9" tooltip="Output Feed Back (страница отсутствует)"/>
              </a:rPr>
              <a:t>Feed</a:t>
            </a:r>
            <a:r>
              <a:rPr lang="ru-RU" sz="1100" dirty="0">
                <a:hlinkClick r:id="rId9" tooltip="Output Feed Back (страница отсутствует)"/>
              </a:rPr>
              <a:t> </a:t>
            </a:r>
            <a:r>
              <a:rPr lang="ru-RU" sz="1100" dirty="0" err="1">
                <a:hlinkClick r:id="rId9" tooltip="Output Feed Back (страница отсутствует)"/>
              </a:rPr>
              <a:t>Back</a:t>
            </a:r>
            <a:r>
              <a:rPr lang="ru-RU" sz="1100" dirty="0"/>
              <a:t>) (см. Рис.10). В режиме </a:t>
            </a:r>
            <a:r>
              <a:rPr lang="ru-RU" sz="1100" dirty="0" smtClean="0"/>
              <a:t>OFB также вырабатывается блочная «гамма»</a:t>
            </a:r>
            <a:r>
              <a:rPr lang="en-US" sz="1100" dirty="0" smtClean="0"/>
              <a:t>.</a:t>
            </a:r>
            <a:endParaRPr lang="ru-RU" sz="1100" dirty="0" smtClean="0"/>
          </a:p>
          <a:p>
            <a:endParaRPr lang="ru-RU" sz="1100" dirty="0"/>
          </a:p>
        </p:txBody>
      </p:sp>
      <p:pic>
        <p:nvPicPr>
          <p:cNvPr id="5" name="Рисунок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671253" y="1853248"/>
            <a:ext cx="4663440" cy="1668780"/>
          </a:xfrm>
          <a:prstGeom prst="rect">
            <a:avLst/>
          </a:prstGeom>
        </p:spPr>
      </p:pic>
      <p:pic>
        <p:nvPicPr>
          <p:cNvPr id="8" name="Рисунок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640366" y="3522028"/>
            <a:ext cx="4694327" cy="1859441"/>
          </a:xfrm>
          <a:prstGeom prst="rect">
            <a:avLst/>
          </a:prstGeom>
        </p:spPr>
      </p:pic>
    </p:spTree>
    <p:extLst>
      <p:ext uri="{BB962C8B-B14F-4D97-AF65-F5344CB8AC3E}">
        <p14:creationId xmlns:p14="http://schemas.microsoft.com/office/powerpoint/2010/main" val="14423630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ГОСТ 28147 - 89</a:t>
            </a:r>
            <a:endParaRPr lang="ru-RU" dirty="0"/>
          </a:p>
        </p:txBody>
      </p:sp>
      <p:sp>
        <p:nvSpPr>
          <p:cNvPr id="3" name="Объект 2"/>
          <p:cNvSpPr>
            <a:spLocks noGrp="1"/>
          </p:cNvSpPr>
          <p:nvPr>
            <p:ph idx="1"/>
          </p:nvPr>
        </p:nvSpPr>
        <p:spPr/>
        <p:txBody>
          <a:bodyPr>
            <a:normAutofit fontScale="85000" lnSpcReduction="10000"/>
          </a:bodyPr>
          <a:lstStyle/>
          <a:p>
            <a:r>
              <a:rPr lang="ru-RU" b="1" dirty="0"/>
              <a:t>ГОСТ 28147-89 Системы обработки информации. Защита криптографическая. Алгоритм криптографического </a:t>
            </a:r>
            <a:r>
              <a:rPr lang="ru-RU" b="1" dirty="0" smtClean="0"/>
              <a:t>преобразования</a:t>
            </a:r>
          </a:p>
          <a:p>
            <a:r>
              <a:rPr lang="ru-RU" dirty="0" smtClean="0"/>
              <a:t>64 </a:t>
            </a:r>
            <a:r>
              <a:rPr lang="ru-RU" dirty="0"/>
              <a:t>битный алгоритм</a:t>
            </a:r>
          </a:p>
          <a:p>
            <a:pPr lvl="0"/>
            <a:r>
              <a:rPr lang="ru-RU" dirty="0"/>
              <a:t>длина ключа 256 бит</a:t>
            </a:r>
          </a:p>
          <a:p>
            <a:pPr lvl="0"/>
            <a:r>
              <a:rPr lang="ru-RU" dirty="0"/>
              <a:t>количество блоков </a:t>
            </a:r>
            <a:r>
              <a:rPr lang="ru-RU" dirty="0" smtClean="0"/>
              <a:t>32</a:t>
            </a:r>
          </a:p>
          <a:p>
            <a:pPr lvl="0"/>
            <a:r>
              <a:rPr lang="ru-RU" dirty="0" smtClean="0"/>
              <a:t>Схема </a:t>
            </a:r>
            <a:r>
              <a:rPr lang="ru-RU" dirty="0" err="1" smtClean="0"/>
              <a:t>Фейстеля</a:t>
            </a:r>
            <a:endParaRPr lang="ru-RU" dirty="0" smtClean="0"/>
          </a:p>
          <a:p>
            <a:pPr lvl="0"/>
            <a:endParaRPr lang="ru-RU" dirty="0" smtClean="0"/>
          </a:p>
          <a:p>
            <a:r>
              <a:rPr lang="ru-RU" dirty="0" smtClean="0"/>
              <a:t>4 режима работы:</a:t>
            </a:r>
            <a:endParaRPr lang="ru-RU" dirty="0"/>
          </a:p>
          <a:p>
            <a:r>
              <a:rPr lang="ru-RU" dirty="0">
                <a:hlinkClick r:id="rId3" tooltip="Режим электронной кодовой книги"/>
              </a:rPr>
              <a:t>простой замены</a:t>
            </a:r>
            <a:endParaRPr lang="ru-RU" dirty="0"/>
          </a:p>
          <a:p>
            <a:r>
              <a:rPr lang="ru-RU" dirty="0" err="1">
                <a:hlinkClick r:id="rId4" tooltip="Гаммирование"/>
              </a:rPr>
              <a:t>гаммирование</a:t>
            </a:r>
            <a:endParaRPr lang="ru-RU" dirty="0"/>
          </a:p>
          <a:p>
            <a:r>
              <a:rPr lang="ru-RU" dirty="0" err="1">
                <a:hlinkClick r:id="rId5" tooltip="Режим обратной связи по шифротексту"/>
              </a:rPr>
              <a:t>гаммирование</a:t>
            </a:r>
            <a:r>
              <a:rPr lang="ru-RU" dirty="0">
                <a:hlinkClick r:id="rId5" tooltip="Режим обратной связи по шифротексту"/>
              </a:rPr>
              <a:t> с обратной связью</a:t>
            </a:r>
            <a:endParaRPr lang="ru-RU" dirty="0"/>
          </a:p>
          <a:p>
            <a:r>
              <a:rPr lang="ru-RU" dirty="0"/>
              <a:t>режим выработки </a:t>
            </a:r>
            <a:r>
              <a:rPr lang="ru-RU" dirty="0" err="1">
                <a:hlinkClick r:id="rId6" tooltip="Имитовставка"/>
              </a:rPr>
              <a:t>имитовставки</a:t>
            </a:r>
            <a:r>
              <a:rPr lang="ru-RU" dirty="0"/>
              <a:t>.</a:t>
            </a:r>
          </a:p>
          <a:p>
            <a:pPr lvl="0"/>
            <a:endParaRPr lang="ru-RU" dirty="0"/>
          </a:p>
          <a:p>
            <a:endParaRPr lang="ru-RU" dirty="0"/>
          </a:p>
        </p:txBody>
      </p:sp>
    </p:spTree>
    <p:extLst>
      <p:ext uri="{BB962C8B-B14F-4D97-AF65-F5344CB8AC3E}">
        <p14:creationId xmlns:p14="http://schemas.microsoft.com/office/powerpoint/2010/main" val="22567256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Требования к алгоритмам шифрования</a:t>
            </a:r>
          </a:p>
        </p:txBody>
      </p:sp>
      <p:sp>
        <p:nvSpPr>
          <p:cNvPr id="3" name="Объект 2"/>
          <p:cNvSpPr>
            <a:spLocks noGrp="1"/>
          </p:cNvSpPr>
          <p:nvPr>
            <p:ph idx="1"/>
          </p:nvPr>
        </p:nvSpPr>
        <p:spPr/>
        <p:txBody>
          <a:bodyPr vert="horz" lIns="91440" tIns="45720" rIns="91440" bIns="45720" rtlCol="0" anchor="t">
            <a:normAutofit fontScale="77500" lnSpcReduction="20000"/>
          </a:bodyPr>
          <a:lstStyle/>
          <a:p>
            <a:r>
              <a:rPr lang="ru-RU" sz="2800" dirty="0">
                <a:latin typeface="Times New Roman" charset="0"/>
                <a:sym typeface="Symbol" charset="0"/>
              </a:rPr>
              <a:t> </a:t>
            </a:r>
            <a:r>
              <a:rPr lang="ru-RU" sz="2800" dirty="0">
                <a:latin typeface="Century Gothic" charset="0"/>
                <a:sym typeface="Symbol" charset="0"/>
              </a:rPr>
              <a:t>защита данных против дешифрования и возможной модификации </a:t>
            </a:r>
          </a:p>
          <a:p>
            <a:r>
              <a:rPr lang="ru-RU" sz="2800" dirty="0">
                <a:latin typeface="Century Gothic" charset="0"/>
                <a:sym typeface="Symbol" charset="0"/>
              </a:rPr>
              <a:t>защищенность информации должна основываться только на знании ключа и не зависеть от того, известен ли  алгоритм</a:t>
            </a:r>
          </a:p>
          <a:p>
            <a:r>
              <a:rPr lang="ru-RU" sz="2800" dirty="0">
                <a:latin typeface="Century Gothic" charset="0"/>
                <a:sym typeface="Symbol" charset="0"/>
              </a:rPr>
              <a:t>эффект "обвала"</a:t>
            </a:r>
          </a:p>
          <a:p>
            <a:r>
              <a:rPr lang="ru-RU" sz="2800" dirty="0">
                <a:latin typeface="Century Gothic" charset="0"/>
                <a:sym typeface="Symbol" charset="0"/>
              </a:rPr>
              <a:t>область значений ключа должна исключать возможность дешифрования данных путем перебора значений ключа</a:t>
            </a:r>
          </a:p>
          <a:p>
            <a:r>
              <a:rPr lang="ru-RU" sz="2800" dirty="0">
                <a:latin typeface="Century Gothic" charset="0"/>
                <a:sym typeface="Symbol" charset="0"/>
              </a:rPr>
              <a:t>экономичность реализации алгоритма при достаточном быстродействии</a:t>
            </a:r>
          </a:p>
          <a:p>
            <a:r>
              <a:rPr lang="ru-RU" sz="2800" dirty="0">
                <a:latin typeface="Century Gothic" charset="0"/>
              </a:rPr>
              <a:t>стоимость дешифрования данных без знания ключа должна превышать стоимость данных.</a:t>
            </a:r>
          </a:p>
          <a:p>
            <a:endParaRPr lang="ru-RU" dirty="0"/>
          </a:p>
        </p:txBody>
      </p:sp>
    </p:spTree>
    <p:extLst>
      <p:ext uri="{BB962C8B-B14F-4D97-AF65-F5344CB8AC3E}">
        <p14:creationId xmlns:p14="http://schemas.microsoft.com/office/powerpoint/2010/main" val="8077318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ГОСТ 28147 </a:t>
            </a:r>
            <a:r>
              <a:rPr lang="ru-RU" dirty="0" smtClean="0"/>
              <a:t>– 89</a:t>
            </a:r>
            <a:r>
              <a:rPr lang="en-US" dirty="0" smtClean="0"/>
              <a:t>. </a:t>
            </a:r>
            <a:r>
              <a:rPr lang="ru-RU" dirty="0" smtClean="0"/>
              <a:t>Режим простой замены.</a:t>
            </a:r>
            <a:endParaRPr lang="ru-RU" dirty="0"/>
          </a:p>
        </p:txBody>
      </p:sp>
      <p:sp>
        <p:nvSpPr>
          <p:cNvPr id="3" name="Объект 2"/>
          <p:cNvSpPr>
            <a:spLocks noGrp="1"/>
          </p:cNvSpPr>
          <p:nvPr>
            <p:ph idx="1"/>
          </p:nvPr>
        </p:nvSpPr>
        <p:spPr>
          <a:xfrm>
            <a:off x="646111" y="1901604"/>
            <a:ext cx="10613291" cy="4608378"/>
          </a:xfrm>
        </p:spPr>
        <p:txBody>
          <a:bodyPr>
            <a:normAutofit/>
          </a:bodyPr>
          <a:lstStyle/>
          <a:p>
            <a:r>
              <a:rPr lang="ru-RU" dirty="0"/>
              <a:t>Для зашифровывания в этом режиме 64-битный блок </a:t>
            </a:r>
            <a:r>
              <a:rPr lang="ru-RU" dirty="0">
                <a:hlinkClick r:id="rId2" tooltip="Открытый текст"/>
              </a:rPr>
              <a:t>открытого текста</a:t>
            </a:r>
            <a:r>
              <a:rPr lang="ru-RU" dirty="0"/>
              <a:t> сначала разбивается на две половины (младшие биты — A, старшие биты — B</a:t>
            </a:r>
            <a:r>
              <a:rPr lang="ru-RU" baseline="30000" dirty="0">
                <a:hlinkClick r:id="rId3"/>
              </a:rPr>
              <a:t>[3]</a:t>
            </a:r>
            <a:r>
              <a:rPr lang="ru-RU" dirty="0"/>
              <a:t>). На i-ом цикле используется подключ </a:t>
            </a:r>
            <a:r>
              <a:rPr lang="ru-RU" dirty="0" err="1"/>
              <a:t>K</a:t>
            </a:r>
            <a:r>
              <a:rPr lang="ru-RU" baseline="-25000" dirty="0" err="1"/>
              <a:t>i</a:t>
            </a:r>
            <a:r>
              <a:rPr lang="ru-RU" dirty="0" smtClean="0"/>
              <a:t>:</a:t>
            </a:r>
          </a:p>
          <a:p>
            <a:pPr marL="0" indent="0">
              <a:buNone/>
            </a:pPr>
            <a:r>
              <a:rPr lang="ru-RU" dirty="0"/>
              <a:t>где </a:t>
            </a:r>
            <a:r>
              <a:rPr lang="en-US" dirty="0" smtClean="0"/>
              <a:t>B(i+1)=A(</a:t>
            </a:r>
            <a:r>
              <a:rPr lang="en-US" dirty="0" err="1" smtClean="0"/>
              <a:t>i</a:t>
            </a:r>
            <a:r>
              <a:rPr lang="en-US" dirty="0" smtClean="0"/>
              <a:t>), A(i+1)=B(</a:t>
            </a:r>
            <a:r>
              <a:rPr lang="en-US" dirty="0" err="1" smtClean="0"/>
              <a:t>i</a:t>
            </a:r>
            <a:r>
              <a:rPr lang="en-US" dirty="0" smtClean="0"/>
              <a:t>) </a:t>
            </a:r>
            <a:r>
              <a:rPr lang="en-US" dirty="0"/>
              <a:t>+  </a:t>
            </a:r>
            <a:r>
              <a:rPr lang="en-US" dirty="0" smtClean="0"/>
              <a:t>f(A(</a:t>
            </a:r>
            <a:r>
              <a:rPr lang="en-US" dirty="0" err="1" smtClean="0"/>
              <a:t>i</a:t>
            </a:r>
            <a:r>
              <a:rPr lang="en-US" dirty="0" smtClean="0"/>
              <a:t>),K(</a:t>
            </a:r>
            <a:r>
              <a:rPr lang="en-US" dirty="0" err="1" smtClean="0"/>
              <a:t>i</a:t>
            </a:r>
            <a:r>
              <a:rPr lang="en-US" dirty="0" smtClean="0"/>
              <a:t>))</a:t>
            </a:r>
          </a:p>
          <a:p>
            <a:r>
              <a:rPr lang="ru-RU" dirty="0"/>
              <a:t>Для генерации </a:t>
            </a:r>
            <a:r>
              <a:rPr lang="ru-RU" dirty="0" err="1"/>
              <a:t>подключей</a:t>
            </a:r>
            <a:r>
              <a:rPr lang="ru-RU" dirty="0"/>
              <a:t> исходный 256-битный ключ разбивается на восемь 32-битных блоков: K</a:t>
            </a:r>
            <a:r>
              <a:rPr lang="ru-RU" baseline="-25000" dirty="0"/>
              <a:t>1</a:t>
            </a:r>
            <a:r>
              <a:rPr lang="ru-RU" dirty="0"/>
              <a:t>…K</a:t>
            </a:r>
            <a:r>
              <a:rPr lang="ru-RU" baseline="-25000" dirty="0"/>
              <a:t>8</a:t>
            </a:r>
            <a:r>
              <a:rPr lang="ru-RU" dirty="0"/>
              <a:t>.</a:t>
            </a:r>
          </a:p>
          <a:p>
            <a:r>
              <a:rPr lang="ru-RU" dirty="0"/>
              <a:t>Ключи K</a:t>
            </a:r>
            <a:r>
              <a:rPr lang="ru-RU" baseline="-25000" dirty="0"/>
              <a:t>9</a:t>
            </a:r>
            <a:r>
              <a:rPr lang="ru-RU" dirty="0"/>
              <a:t>…K</a:t>
            </a:r>
            <a:r>
              <a:rPr lang="ru-RU" baseline="-25000" dirty="0"/>
              <a:t>24</a:t>
            </a:r>
            <a:r>
              <a:rPr lang="ru-RU" dirty="0"/>
              <a:t> являются циклическим повторением ключей </a:t>
            </a:r>
            <a:r>
              <a:rPr lang="ru-RU" dirty="0" smtClean="0"/>
              <a:t>K</a:t>
            </a:r>
            <a:r>
              <a:rPr lang="ru-RU" baseline="-25000" dirty="0" smtClean="0"/>
              <a:t>1</a:t>
            </a:r>
            <a:r>
              <a:rPr lang="ru-RU" dirty="0" smtClean="0"/>
              <a:t>…K</a:t>
            </a:r>
            <a:r>
              <a:rPr lang="ru-RU" baseline="-25000" dirty="0" smtClean="0"/>
              <a:t>8</a:t>
            </a:r>
            <a:r>
              <a:rPr lang="en-US" dirty="0" smtClean="0"/>
              <a:t>? F </a:t>
            </a:r>
            <a:r>
              <a:rPr lang="ru-RU" dirty="0" smtClean="0"/>
              <a:t>K</a:t>
            </a:r>
            <a:r>
              <a:rPr lang="ru-RU" baseline="-25000" dirty="0" smtClean="0"/>
              <a:t>25</a:t>
            </a:r>
            <a:r>
              <a:rPr lang="ru-RU" dirty="0" smtClean="0"/>
              <a:t>…K</a:t>
            </a:r>
            <a:r>
              <a:rPr lang="ru-RU" baseline="-25000" dirty="0" smtClean="0"/>
              <a:t>32</a:t>
            </a:r>
            <a:r>
              <a:rPr lang="ru-RU" dirty="0"/>
              <a:t> являются ключами K</a:t>
            </a:r>
            <a:r>
              <a:rPr lang="ru-RU" baseline="-25000" dirty="0"/>
              <a:t>8</a:t>
            </a:r>
            <a:r>
              <a:rPr lang="ru-RU" dirty="0"/>
              <a:t>…K</a:t>
            </a:r>
            <a:r>
              <a:rPr lang="ru-RU" baseline="-25000" dirty="0"/>
              <a:t>1</a:t>
            </a:r>
            <a:r>
              <a:rPr lang="ru-RU" dirty="0"/>
              <a:t>.</a:t>
            </a:r>
          </a:p>
          <a:p>
            <a:r>
              <a:rPr lang="ru-RU" dirty="0"/>
              <a:t>После выполнения всех 32 </a:t>
            </a:r>
            <a:r>
              <a:rPr lang="ru-RU" dirty="0" smtClean="0"/>
              <a:t>раундов, </a:t>
            </a:r>
            <a:r>
              <a:rPr lang="ru-RU" dirty="0"/>
              <a:t>блоки A</a:t>
            </a:r>
            <a:r>
              <a:rPr lang="ru-RU" baseline="-25000" dirty="0"/>
              <a:t>33</a:t>
            </a:r>
            <a:r>
              <a:rPr lang="ru-RU" dirty="0"/>
              <a:t> и B</a:t>
            </a:r>
            <a:r>
              <a:rPr lang="ru-RU" baseline="-25000" dirty="0"/>
              <a:t>33</a:t>
            </a:r>
            <a:r>
              <a:rPr lang="ru-RU" dirty="0"/>
              <a:t> </a:t>
            </a:r>
            <a:r>
              <a:rPr lang="ru-RU" dirty="0" smtClean="0"/>
              <a:t>склеиваются</a:t>
            </a:r>
            <a:r>
              <a:rPr lang="en-US" dirty="0" smtClean="0"/>
              <a:t> – </a:t>
            </a:r>
            <a:r>
              <a:rPr lang="ru-RU" dirty="0" smtClean="0"/>
              <a:t>это результат работы алгоритма.</a:t>
            </a:r>
            <a:endParaRPr lang="ru-RU" dirty="0"/>
          </a:p>
          <a:p>
            <a:r>
              <a:rPr lang="ru-RU" dirty="0"/>
              <a:t>Расшифровывание выполняется так </a:t>
            </a:r>
            <a:r>
              <a:rPr lang="ru-RU" dirty="0" smtClean="0"/>
              <a:t>же, </a:t>
            </a:r>
            <a:r>
              <a:rPr lang="ru-RU" dirty="0"/>
              <a:t>как и зашифровывание, но инвертируется порядок </a:t>
            </a:r>
            <a:r>
              <a:rPr lang="ru-RU" dirty="0" err="1"/>
              <a:t>подключей</a:t>
            </a:r>
            <a:r>
              <a:rPr lang="ru-RU" dirty="0"/>
              <a:t> </a:t>
            </a:r>
            <a:r>
              <a:rPr lang="ru-RU" dirty="0" err="1"/>
              <a:t>K</a:t>
            </a:r>
            <a:r>
              <a:rPr lang="ru-RU" baseline="-25000" dirty="0" err="1"/>
              <a:t>i</a:t>
            </a:r>
            <a:r>
              <a:rPr lang="ru-RU" dirty="0"/>
              <a:t>.</a:t>
            </a:r>
          </a:p>
          <a:p>
            <a:pPr marL="0" indent="0">
              <a:buNone/>
            </a:pPr>
            <a:endParaRPr lang="en-US" dirty="0"/>
          </a:p>
          <a:p>
            <a:endParaRPr lang="ru-RU" dirty="0"/>
          </a:p>
        </p:txBody>
      </p:sp>
      <p:sp>
        <p:nvSpPr>
          <p:cNvPr id="4" name="Овал 3"/>
          <p:cNvSpPr/>
          <p:nvPr/>
        </p:nvSpPr>
        <p:spPr>
          <a:xfrm>
            <a:off x="3888162" y="3029802"/>
            <a:ext cx="245659" cy="259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761005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ГОСТ 28147 – 89</a:t>
            </a:r>
            <a:r>
              <a:rPr lang="en-US" dirty="0"/>
              <a:t>. </a:t>
            </a:r>
            <a:r>
              <a:rPr lang="ru-RU" dirty="0"/>
              <a:t>Режим простой замены.</a:t>
            </a:r>
          </a:p>
        </p:txBody>
      </p:sp>
      <p:sp>
        <p:nvSpPr>
          <p:cNvPr id="3" name="Объект 2"/>
          <p:cNvSpPr>
            <a:spLocks noGrp="1"/>
          </p:cNvSpPr>
          <p:nvPr>
            <p:ph idx="1"/>
          </p:nvPr>
        </p:nvSpPr>
        <p:spPr>
          <a:xfrm>
            <a:off x="1103313" y="2052918"/>
            <a:ext cx="6102706" cy="4195481"/>
          </a:xfrm>
        </p:spPr>
        <p:txBody>
          <a:bodyPr>
            <a:normAutofit/>
          </a:bodyPr>
          <a:lstStyle/>
          <a:p>
            <a:r>
              <a:rPr lang="ru-RU" dirty="0" smtClean="0"/>
              <a:t>Функция </a:t>
            </a:r>
            <a:r>
              <a:rPr lang="ru-RU" dirty="0" err="1" smtClean="0"/>
              <a:t>Фейстеля</a:t>
            </a:r>
            <a:r>
              <a:rPr lang="ru-RU" dirty="0" smtClean="0"/>
              <a:t>:</a:t>
            </a:r>
          </a:p>
          <a:p>
            <a:r>
              <a:rPr lang="ru-RU" dirty="0" err="1"/>
              <a:t>A</a:t>
            </a:r>
            <a:r>
              <a:rPr lang="ru-RU" baseline="-25000" dirty="0" err="1"/>
              <a:t>i</a:t>
            </a:r>
            <a:r>
              <a:rPr lang="ru-RU" dirty="0"/>
              <a:t> и </a:t>
            </a:r>
            <a:r>
              <a:rPr lang="ru-RU" dirty="0" err="1"/>
              <a:t>K</a:t>
            </a:r>
            <a:r>
              <a:rPr lang="ru-RU" baseline="-25000" dirty="0" err="1"/>
              <a:t>i</a:t>
            </a:r>
            <a:r>
              <a:rPr lang="ru-RU" dirty="0"/>
              <a:t> складываются по модулю 2</a:t>
            </a:r>
            <a:r>
              <a:rPr lang="ru-RU" baseline="30000" dirty="0"/>
              <a:t>32</a:t>
            </a:r>
            <a:r>
              <a:rPr lang="ru-RU" dirty="0"/>
              <a:t>.</a:t>
            </a:r>
          </a:p>
          <a:p>
            <a:r>
              <a:rPr lang="ru-RU" dirty="0"/>
              <a:t>Результат разбивается на восемь 4-битовых </a:t>
            </a:r>
            <a:r>
              <a:rPr lang="ru-RU" dirty="0" err="1" smtClean="0"/>
              <a:t>подпоследовательностей</a:t>
            </a:r>
            <a:r>
              <a:rPr lang="ru-RU" dirty="0" smtClean="0"/>
              <a:t>, далее все как на схеме</a:t>
            </a:r>
          </a:p>
          <a:p>
            <a:r>
              <a:rPr lang="ru-RU" dirty="0" smtClean="0"/>
              <a:t>Если </a:t>
            </a:r>
            <a:r>
              <a:rPr lang="ru-RU" dirty="0"/>
              <a:t>узел </a:t>
            </a:r>
            <a:r>
              <a:rPr lang="ru-RU" i="1" dirty="0"/>
              <a:t>S-блока</a:t>
            </a:r>
            <a:r>
              <a:rPr lang="ru-RU" dirty="0"/>
              <a:t> выглядит так</a:t>
            </a:r>
            <a:r>
              <a:rPr lang="ru-RU" dirty="0" smtClean="0"/>
              <a:t>:</a:t>
            </a:r>
          </a:p>
          <a:p>
            <a:pPr marL="0" indent="0">
              <a:buNone/>
            </a:pPr>
            <a:r>
              <a:rPr lang="ru-RU" dirty="0"/>
              <a:t>1, 15, 13, 0, 5, 7, 10, 4, 9, 2, 3, 14, 6, 11, 8, </a:t>
            </a:r>
            <a:r>
              <a:rPr lang="ru-RU" dirty="0" smtClean="0"/>
              <a:t>12</a:t>
            </a:r>
          </a:p>
          <a:p>
            <a:pPr marL="0" indent="0">
              <a:buNone/>
            </a:pPr>
            <a:r>
              <a:rPr lang="ru-RU" dirty="0"/>
              <a:t>и на входе S-блока 0, то на выходе будет 1, если 4, то на выходе будет 5, если на входе 12, то на выходе 6 и т. </a:t>
            </a:r>
            <a:r>
              <a:rPr lang="ru-RU" dirty="0" smtClean="0"/>
              <a:t>д. </a:t>
            </a:r>
          </a:p>
          <a:p>
            <a:endParaRPr lang="ru-RU" dirty="0" smtClean="0"/>
          </a:p>
          <a:p>
            <a:endParaRPr lang="ru-RU" dirty="0"/>
          </a:p>
          <a:p>
            <a:endParaRPr lang="ru-RU" dirty="0"/>
          </a:p>
        </p:txBody>
      </p:sp>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8005" y="1689473"/>
            <a:ext cx="4315541" cy="43155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534749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ГОСТ 28147 – 89</a:t>
            </a:r>
            <a:r>
              <a:rPr lang="en-US" dirty="0"/>
              <a:t>. </a:t>
            </a:r>
            <a:r>
              <a:rPr lang="ru-RU" dirty="0"/>
              <a:t>Режим простой замены.</a:t>
            </a:r>
          </a:p>
        </p:txBody>
      </p:sp>
      <p:sp>
        <p:nvSpPr>
          <p:cNvPr id="3" name="Объект 2"/>
          <p:cNvSpPr>
            <a:spLocks noGrp="1"/>
          </p:cNvSpPr>
          <p:nvPr>
            <p:ph idx="1"/>
          </p:nvPr>
        </p:nvSpPr>
        <p:spPr>
          <a:xfrm>
            <a:off x="461868" y="1872650"/>
            <a:ext cx="6362013" cy="4678275"/>
          </a:xfrm>
        </p:spPr>
        <p:txBody>
          <a:bodyPr>
            <a:normAutofit fontScale="92500"/>
          </a:bodyPr>
          <a:lstStyle/>
          <a:p>
            <a:r>
              <a:rPr lang="ru-RU" b="1" dirty="0"/>
              <a:t>Узлы замены (</a:t>
            </a:r>
            <a:r>
              <a:rPr lang="ru-RU" b="1" dirty="0" smtClean="0"/>
              <a:t>S-блоки):</a:t>
            </a:r>
          </a:p>
          <a:p>
            <a:r>
              <a:rPr lang="ru-RU" dirty="0" smtClean="0"/>
              <a:t>Все </a:t>
            </a:r>
            <a:r>
              <a:rPr lang="ru-RU" dirty="0"/>
              <a:t>восемь S-блоков могут быть различными. Некоторые считают, что они могут являться дополнительным ключевым материалом, увеличивающим эффективную длину ключа; однако существуют применимые на практике атаки, позволяющие их </a:t>
            </a:r>
            <a:r>
              <a:rPr lang="ru-RU" dirty="0" smtClean="0"/>
              <a:t>определить. </a:t>
            </a:r>
          </a:p>
          <a:p>
            <a:r>
              <a:rPr lang="ru-RU" dirty="0" smtClean="0"/>
              <a:t>Как </a:t>
            </a:r>
            <a:r>
              <a:rPr lang="ru-RU" dirty="0"/>
              <a:t>правило, таблицы замен являются долговременным параметром схемы, общим для определенной группы пользователей</a:t>
            </a:r>
            <a:r>
              <a:rPr lang="ru-RU" dirty="0" smtClean="0"/>
              <a:t>.</a:t>
            </a:r>
          </a:p>
          <a:p>
            <a:r>
              <a:rPr lang="ru-RU" dirty="0" smtClean="0"/>
              <a:t>Пример </a:t>
            </a:r>
            <a:r>
              <a:rPr lang="en-US" dirty="0" smtClean="0"/>
              <a:t>S-</a:t>
            </a:r>
            <a:r>
              <a:rPr lang="ru-RU" dirty="0" smtClean="0"/>
              <a:t>блока - </a:t>
            </a:r>
            <a:r>
              <a:rPr lang="ru-RU" dirty="0"/>
              <a:t>у</a:t>
            </a:r>
            <a:r>
              <a:rPr lang="ru-RU" dirty="0" smtClean="0"/>
              <a:t>зел </a:t>
            </a:r>
            <a:r>
              <a:rPr lang="ru-RU" dirty="0"/>
              <a:t>замены, определенный Техническим комитетом по стандартизации "Криптографическая защита информации" (сокращенно - ТК 26) </a:t>
            </a:r>
            <a:r>
              <a:rPr lang="ru-RU" dirty="0" err="1" smtClean="0"/>
              <a:t>Росстандарта</a:t>
            </a:r>
            <a:r>
              <a:rPr lang="ru-RU" dirty="0" smtClean="0"/>
              <a:t>.</a:t>
            </a:r>
            <a:endParaRPr lang="ru-RU" dirty="0"/>
          </a:p>
          <a:p>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4640" y="2467750"/>
            <a:ext cx="5059776" cy="34880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341335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ГОСТ 28147 – 89</a:t>
            </a:r>
            <a:r>
              <a:rPr lang="en-US" dirty="0"/>
              <a:t>. </a:t>
            </a:r>
            <a:r>
              <a:rPr lang="ru-RU" dirty="0" err="1" smtClean="0"/>
              <a:t>Гаммирование</a:t>
            </a:r>
            <a:r>
              <a:rPr lang="ru-RU" dirty="0" smtClean="0"/>
              <a:t>.</a:t>
            </a:r>
            <a:endParaRPr lang="ru-RU" dirty="0"/>
          </a:p>
        </p:txBody>
      </p:sp>
      <p:sp>
        <p:nvSpPr>
          <p:cNvPr id="3" name="Объект 2"/>
          <p:cNvSpPr>
            <a:spLocks noGrp="1"/>
          </p:cNvSpPr>
          <p:nvPr>
            <p:ph idx="1"/>
          </p:nvPr>
        </p:nvSpPr>
        <p:spPr>
          <a:xfrm>
            <a:off x="434573" y="1356882"/>
            <a:ext cx="5993524" cy="4934736"/>
          </a:xfrm>
        </p:spPr>
        <p:txBody>
          <a:bodyPr>
            <a:normAutofit fontScale="85000" lnSpcReduction="20000"/>
          </a:bodyPr>
          <a:lstStyle/>
          <a:p>
            <a:r>
              <a:rPr lang="ru-RU" dirty="0" smtClean="0"/>
              <a:t>Формируется </a:t>
            </a:r>
            <a:r>
              <a:rPr lang="ru-RU" dirty="0"/>
              <a:t>криптографическая </a:t>
            </a:r>
            <a:r>
              <a:rPr lang="ru-RU" dirty="0" smtClean="0"/>
              <a:t>гамма, затем </a:t>
            </a:r>
            <a:r>
              <a:rPr lang="ru-RU" dirty="0"/>
              <a:t>побитно складывается по модулю 2 с исходным открытым текстом для получения </a:t>
            </a:r>
            <a:r>
              <a:rPr lang="ru-RU" dirty="0" err="1" smtClean="0"/>
              <a:t>шифртекста</a:t>
            </a:r>
            <a:r>
              <a:rPr lang="ru-RU" dirty="0" smtClean="0"/>
              <a:t>.</a:t>
            </a:r>
            <a:endParaRPr lang="ru-RU" dirty="0"/>
          </a:p>
          <a:p>
            <a:r>
              <a:rPr lang="ru-RU" dirty="0" smtClean="0"/>
              <a:t>Алгоритм </a:t>
            </a:r>
            <a:r>
              <a:rPr lang="ru-RU" dirty="0"/>
              <a:t>выработки </a:t>
            </a:r>
            <a:r>
              <a:rPr lang="ru-RU" dirty="0" smtClean="0"/>
              <a:t>гаммы следующий</a:t>
            </a:r>
            <a:r>
              <a:rPr lang="ru-RU" dirty="0"/>
              <a:t>:</a:t>
            </a:r>
          </a:p>
          <a:p>
            <a:r>
              <a:rPr lang="ru-RU" dirty="0" err="1"/>
              <a:t>Синхропосылка</a:t>
            </a:r>
            <a:r>
              <a:rPr lang="ru-RU" dirty="0"/>
              <a:t> шифруется с использованием </a:t>
            </a:r>
            <a:r>
              <a:rPr lang="ru-RU" dirty="0" smtClean="0"/>
              <a:t>алгоритма </a:t>
            </a:r>
            <a:r>
              <a:rPr lang="ru-RU" dirty="0"/>
              <a:t>простой замены, полученные значения записываются во вспомогательные 32-разрядные регистры N</a:t>
            </a:r>
            <a:r>
              <a:rPr lang="ru-RU" baseline="-25000" dirty="0"/>
              <a:t>3</a:t>
            </a:r>
            <a:r>
              <a:rPr lang="ru-RU" dirty="0"/>
              <a:t> и N</a:t>
            </a:r>
            <a:r>
              <a:rPr lang="ru-RU" baseline="-25000" dirty="0"/>
              <a:t>4</a:t>
            </a:r>
            <a:r>
              <a:rPr lang="ru-RU" dirty="0"/>
              <a:t> - младшие и старшие биты соответственно.</a:t>
            </a:r>
          </a:p>
          <a:p>
            <a:r>
              <a:rPr lang="ru-RU" dirty="0"/>
              <a:t>N</a:t>
            </a:r>
            <a:r>
              <a:rPr lang="ru-RU" baseline="-25000" dirty="0"/>
              <a:t>3</a:t>
            </a:r>
            <a:r>
              <a:rPr lang="ru-RU" dirty="0"/>
              <a:t> суммируется по модулю 2</a:t>
            </a:r>
            <a:r>
              <a:rPr lang="ru-RU" baseline="30000" dirty="0"/>
              <a:t>32</a:t>
            </a:r>
            <a:r>
              <a:rPr lang="ru-RU" dirty="0"/>
              <a:t> с константой C</a:t>
            </a:r>
            <a:r>
              <a:rPr lang="ru-RU" baseline="-25000" dirty="0"/>
              <a:t>2</a:t>
            </a:r>
            <a:r>
              <a:rPr lang="ru-RU" dirty="0"/>
              <a:t> = 1010101</a:t>
            </a:r>
            <a:r>
              <a:rPr lang="ru-RU" baseline="-25000" dirty="0"/>
              <a:t>16</a:t>
            </a:r>
            <a:endParaRPr lang="ru-RU" dirty="0"/>
          </a:p>
          <a:p>
            <a:r>
              <a:rPr lang="ru-RU" dirty="0"/>
              <a:t>N</a:t>
            </a:r>
            <a:r>
              <a:rPr lang="ru-RU" baseline="-25000" dirty="0"/>
              <a:t>4</a:t>
            </a:r>
            <a:r>
              <a:rPr lang="ru-RU" dirty="0"/>
              <a:t> суммируется по модулю 2</a:t>
            </a:r>
            <a:r>
              <a:rPr lang="ru-RU" baseline="30000" dirty="0"/>
              <a:t>32</a:t>
            </a:r>
            <a:r>
              <a:rPr lang="ru-RU" dirty="0"/>
              <a:t>-1 с константой C</a:t>
            </a:r>
            <a:r>
              <a:rPr lang="ru-RU" baseline="-25000" dirty="0"/>
              <a:t>1</a:t>
            </a:r>
            <a:r>
              <a:rPr lang="ru-RU" dirty="0"/>
              <a:t> = 1010104</a:t>
            </a:r>
            <a:r>
              <a:rPr lang="ru-RU" baseline="-25000" dirty="0"/>
              <a:t>16</a:t>
            </a:r>
            <a:endParaRPr lang="ru-RU" dirty="0"/>
          </a:p>
          <a:p>
            <a:r>
              <a:rPr lang="ru-RU" dirty="0"/>
              <a:t>N</a:t>
            </a:r>
            <a:r>
              <a:rPr lang="ru-RU" baseline="-25000" dirty="0"/>
              <a:t>3</a:t>
            </a:r>
            <a:r>
              <a:rPr lang="ru-RU" dirty="0"/>
              <a:t> и N</a:t>
            </a:r>
            <a:r>
              <a:rPr lang="ru-RU" baseline="-25000" dirty="0"/>
              <a:t>4</a:t>
            </a:r>
            <a:r>
              <a:rPr lang="ru-RU" dirty="0"/>
              <a:t> переписываются соответственно в N</a:t>
            </a:r>
            <a:r>
              <a:rPr lang="ru-RU" baseline="-25000" dirty="0"/>
              <a:t>1</a:t>
            </a:r>
            <a:r>
              <a:rPr lang="ru-RU" dirty="0"/>
              <a:t> и N</a:t>
            </a:r>
            <a:r>
              <a:rPr lang="ru-RU" baseline="-25000" dirty="0"/>
              <a:t>2</a:t>
            </a:r>
            <a:r>
              <a:rPr lang="ru-RU" dirty="0"/>
              <a:t>, которые затем шифруются с использованием алгоритма простой замены. Полученный результат является 64 битами гаммы.</a:t>
            </a:r>
          </a:p>
          <a:p>
            <a:r>
              <a:rPr lang="ru-RU" dirty="0"/>
              <a:t>Шаги 2-4 повторяются в соответствии с длиной шифруемого текста.</a:t>
            </a:r>
          </a:p>
          <a:p>
            <a:endParaRPr lang="ru-RU"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9635" y="1755752"/>
            <a:ext cx="5056496" cy="37080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455157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ГОСТ 28147 – 89</a:t>
            </a:r>
            <a:r>
              <a:rPr lang="en-US" dirty="0"/>
              <a:t>. </a:t>
            </a:r>
            <a:r>
              <a:rPr lang="ru-RU" dirty="0" err="1" smtClean="0"/>
              <a:t>Гаммирование</a:t>
            </a:r>
            <a:r>
              <a:rPr lang="ru-RU" dirty="0" smtClean="0"/>
              <a:t> с обратной связью.</a:t>
            </a:r>
            <a:endParaRPr lang="ru-RU" dirty="0"/>
          </a:p>
        </p:txBody>
      </p:sp>
      <p:sp>
        <p:nvSpPr>
          <p:cNvPr id="3" name="Объект 2"/>
          <p:cNvSpPr>
            <a:spLocks noGrp="1"/>
          </p:cNvSpPr>
          <p:nvPr>
            <p:ph idx="1"/>
          </p:nvPr>
        </p:nvSpPr>
        <p:spPr>
          <a:xfrm>
            <a:off x="646111" y="1853248"/>
            <a:ext cx="6532611" cy="4634485"/>
          </a:xfrm>
        </p:spPr>
        <p:txBody>
          <a:bodyPr>
            <a:normAutofit fontScale="85000" lnSpcReduction="20000"/>
          </a:bodyPr>
          <a:lstStyle/>
          <a:p>
            <a:r>
              <a:rPr lang="ru-RU" dirty="0" smtClean="0"/>
              <a:t>Гамма </a:t>
            </a:r>
            <a:r>
              <a:rPr lang="ru-RU" dirty="0"/>
              <a:t>формируется на основе предыдущего блока зашифрованных </a:t>
            </a:r>
            <a:r>
              <a:rPr lang="ru-RU" dirty="0" smtClean="0"/>
              <a:t>данных. По </a:t>
            </a:r>
            <a:r>
              <a:rPr lang="ru-RU" dirty="0"/>
              <a:t>этой причине данный режим работы также называют </a:t>
            </a:r>
            <a:r>
              <a:rPr lang="ru-RU" dirty="0" err="1"/>
              <a:t>гаммированием</a:t>
            </a:r>
            <a:r>
              <a:rPr lang="ru-RU" dirty="0"/>
              <a:t> с зацеплением блоков.</a:t>
            </a:r>
          </a:p>
          <a:p>
            <a:r>
              <a:rPr lang="ru-RU" dirty="0"/>
              <a:t>Алгоритм шифрования следующий:</a:t>
            </a:r>
          </a:p>
          <a:p>
            <a:r>
              <a:rPr lang="ru-RU" dirty="0" err="1"/>
              <a:t>Синхропосылка</a:t>
            </a:r>
            <a:r>
              <a:rPr lang="ru-RU" dirty="0"/>
              <a:t> заносится в регистры N</a:t>
            </a:r>
            <a:r>
              <a:rPr lang="ru-RU" baseline="-25000" dirty="0"/>
              <a:t>1</a:t>
            </a:r>
            <a:r>
              <a:rPr lang="ru-RU" dirty="0"/>
              <a:t> и N</a:t>
            </a:r>
            <a:r>
              <a:rPr lang="ru-RU" baseline="-25000" dirty="0"/>
              <a:t>2</a:t>
            </a:r>
            <a:endParaRPr lang="ru-RU" dirty="0"/>
          </a:p>
          <a:p>
            <a:r>
              <a:rPr lang="ru-RU" dirty="0"/>
              <a:t>Содержимое регистров N</a:t>
            </a:r>
            <a:r>
              <a:rPr lang="ru-RU" baseline="-25000" dirty="0"/>
              <a:t>1</a:t>
            </a:r>
            <a:r>
              <a:rPr lang="ru-RU" dirty="0"/>
              <a:t> и N</a:t>
            </a:r>
            <a:r>
              <a:rPr lang="ru-RU" baseline="-25000" dirty="0"/>
              <a:t>2</a:t>
            </a:r>
            <a:r>
              <a:rPr lang="ru-RU" dirty="0"/>
              <a:t> шифруется в соответствии с алгоритмом простой замены. Полученный результат является 64-битным блоком гаммы.</a:t>
            </a:r>
          </a:p>
          <a:p>
            <a:r>
              <a:rPr lang="ru-RU" dirty="0"/>
              <a:t>Блок гаммы побитно складывается по модулю 2 с блоком открытого текста. Полученный шифротекст заносится в регистры N</a:t>
            </a:r>
            <a:r>
              <a:rPr lang="ru-RU" baseline="-25000" dirty="0"/>
              <a:t>1</a:t>
            </a:r>
            <a:r>
              <a:rPr lang="ru-RU" dirty="0"/>
              <a:t> и N</a:t>
            </a:r>
            <a:r>
              <a:rPr lang="ru-RU" baseline="-25000" dirty="0"/>
              <a:t>2</a:t>
            </a:r>
            <a:endParaRPr lang="ru-RU" dirty="0"/>
          </a:p>
          <a:p>
            <a:r>
              <a:rPr lang="ru-RU" dirty="0"/>
              <a:t>Операции 2-3 выполняются для оставшихся блоков требующего шифрования текста.</a:t>
            </a:r>
          </a:p>
          <a:p>
            <a:r>
              <a:rPr lang="ru-RU" dirty="0" smtClean="0"/>
              <a:t>При </a:t>
            </a:r>
            <a:r>
              <a:rPr lang="ru-RU" dirty="0"/>
              <a:t>использовании данного режима следует иметь в виду, что </a:t>
            </a:r>
            <a:r>
              <a:rPr lang="ru-RU" dirty="0" err="1"/>
              <a:t>синхропосылку</a:t>
            </a:r>
            <a:r>
              <a:rPr lang="ru-RU" dirty="0"/>
              <a:t> нельзя </a:t>
            </a:r>
            <a:r>
              <a:rPr lang="ru-RU" dirty="0" smtClean="0"/>
              <a:t>использовать повторно.</a:t>
            </a: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8363" y="2085259"/>
            <a:ext cx="4624124" cy="33601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911986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ГОСТ 28147 – 89</a:t>
            </a:r>
            <a:r>
              <a:rPr lang="en-US" dirty="0"/>
              <a:t>. </a:t>
            </a:r>
            <a:r>
              <a:rPr lang="ru-RU" dirty="0" smtClean="0"/>
              <a:t>Режим выработки </a:t>
            </a:r>
            <a:r>
              <a:rPr lang="ru-RU" dirty="0" err="1" smtClean="0"/>
              <a:t>имитовставки</a:t>
            </a:r>
            <a:r>
              <a:rPr lang="ru-RU" dirty="0" smtClean="0"/>
              <a:t>.</a:t>
            </a:r>
            <a:endParaRPr lang="ru-RU" dirty="0"/>
          </a:p>
        </p:txBody>
      </p:sp>
      <p:sp>
        <p:nvSpPr>
          <p:cNvPr id="3" name="Объект 2"/>
          <p:cNvSpPr>
            <a:spLocks noGrp="1"/>
          </p:cNvSpPr>
          <p:nvPr>
            <p:ph idx="1"/>
          </p:nvPr>
        </p:nvSpPr>
        <p:spPr>
          <a:xfrm>
            <a:off x="646112" y="2011974"/>
            <a:ext cx="6191416" cy="4593542"/>
          </a:xfrm>
        </p:spPr>
        <p:txBody>
          <a:bodyPr>
            <a:normAutofit fontScale="77500" lnSpcReduction="20000"/>
          </a:bodyPr>
          <a:lstStyle/>
          <a:p>
            <a:r>
              <a:rPr lang="ru-RU" dirty="0" smtClean="0"/>
              <a:t>Создаётся </a:t>
            </a:r>
            <a:r>
              <a:rPr lang="ru-RU" dirty="0"/>
              <a:t>дополнительный блок, зависящий от всего текста и ключевых данных. </a:t>
            </a:r>
            <a:r>
              <a:rPr lang="ru-RU" dirty="0" smtClean="0"/>
              <a:t>Он используется </a:t>
            </a:r>
            <a:r>
              <a:rPr lang="ru-RU" dirty="0"/>
              <a:t>для проверки того, что в шифротекст случайно или преднамеренно не были внесены искажения. </a:t>
            </a:r>
            <a:endParaRPr lang="ru-RU" dirty="0" smtClean="0"/>
          </a:p>
          <a:p>
            <a:r>
              <a:rPr lang="ru-RU" dirty="0" err="1" smtClean="0"/>
              <a:t>Имитовставка</a:t>
            </a:r>
            <a:r>
              <a:rPr lang="ru-RU" dirty="0" smtClean="0"/>
              <a:t> </a:t>
            </a:r>
            <a:r>
              <a:rPr lang="ru-RU" dirty="0"/>
              <a:t>вырабатывается для M ≥ 2 блоков открытого текста по 64 бит. </a:t>
            </a:r>
            <a:endParaRPr lang="ru-RU" dirty="0" smtClean="0"/>
          </a:p>
          <a:p>
            <a:r>
              <a:rPr lang="ru-RU" dirty="0" smtClean="0"/>
              <a:t>Алгоритм </a:t>
            </a:r>
            <a:r>
              <a:rPr lang="ru-RU" dirty="0"/>
              <a:t>следующий:</a:t>
            </a:r>
          </a:p>
          <a:p>
            <a:r>
              <a:rPr lang="ru-RU" dirty="0"/>
              <a:t>Блок открытых данных записывается в регистры N</a:t>
            </a:r>
            <a:r>
              <a:rPr lang="ru-RU" baseline="-25000" dirty="0"/>
              <a:t>1</a:t>
            </a:r>
            <a:r>
              <a:rPr lang="ru-RU" dirty="0"/>
              <a:t> и N</a:t>
            </a:r>
            <a:r>
              <a:rPr lang="ru-RU" baseline="-25000" dirty="0"/>
              <a:t>2</a:t>
            </a:r>
            <a:r>
              <a:rPr lang="ru-RU" dirty="0"/>
              <a:t>, после чего подвергается преобразованию, соответствующему первым 16 циклам шифрования в режиме простой замены</a:t>
            </a:r>
          </a:p>
          <a:p>
            <a:r>
              <a:rPr lang="ru-RU" dirty="0"/>
              <a:t>К полученному результату побитно по модулю 2 прибавляется следующий блок открытых данных. </a:t>
            </a:r>
            <a:r>
              <a:rPr lang="ru-RU" dirty="0" smtClean="0"/>
              <a:t>Сумма </a:t>
            </a:r>
            <a:r>
              <a:rPr lang="ru-RU" dirty="0"/>
              <a:t>также шифруется в соответствии с пунктом 1.</a:t>
            </a:r>
          </a:p>
          <a:p>
            <a:r>
              <a:rPr lang="ru-RU" dirty="0" smtClean="0"/>
              <a:t>Из результата </a:t>
            </a:r>
            <a:r>
              <a:rPr lang="ru-RU" dirty="0"/>
              <a:t>выбирается </a:t>
            </a:r>
            <a:r>
              <a:rPr lang="ru-RU" dirty="0" err="1"/>
              <a:t>имитовставка</a:t>
            </a:r>
            <a:r>
              <a:rPr lang="ru-RU" dirty="0"/>
              <a:t> длиной L бит: с бита номер 32-L до 32 (отсчёт начинается с </a:t>
            </a:r>
            <a:r>
              <a:rPr lang="ru-RU" dirty="0" smtClean="0"/>
              <a:t>1). </a:t>
            </a:r>
          </a:p>
          <a:p>
            <a:r>
              <a:rPr lang="ru-RU" dirty="0" err="1" smtClean="0"/>
              <a:t>Имитовставка</a:t>
            </a:r>
            <a:r>
              <a:rPr lang="ru-RU" dirty="0" smtClean="0"/>
              <a:t> </a:t>
            </a:r>
            <a:r>
              <a:rPr lang="ru-RU" dirty="0"/>
              <a:t>передается по каналу связи после зашифрованных блоков</a:t>
            </a:r>
            <a:r>
              <a:rPr lang="ru-RU" dirty="0" smtClean="0"/>
              <a:t>.</a:t>
            </a: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0996" y="2365629"/>
            <a:ext cx="4769351" cy="29569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265854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spTree>
    <p:extLst>
      <p:ext uri="{BB962C8B-B14F-4D97-AF65-F5344CB8AC3E}">
        <p14:creationId xmlns:p14="http://schemas.microsoft.com/office/powerpoint/2010/main" val="2763049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Advanced Encryption Standard</a:t>
            </a:r>
            <a:r>
              <a:rPr lang="en-US" dirty="0"/>
              <a:t> (</a:t>
            </a:r>
            <a:r>
              <a:rPr lang="en-US" b="1" dirty="0"/>
              <a:t>AES</a:t>
            </a:r>
            <a:r>
              <a:rPr lang="en-US" dirty="0"/>
              <a:t>)</a:t>
            </a:r>
            <a:endParaRPr lang="ru-RU" dirty="0"/>
          </a:p>
        </p:txBody>
      </p:sp>
      <p:sp>
        <p:nvSpPr>
          <p:cNvPr id="3" name="Объект 2"/>
          <p:cNvSpPr>
            <a:spLocks noGrp="1"/>
          </p:cNvSpPr>
          <p:nvPr>
            <p:ph idx="1"/>
          </p:nvPr>
        </p:nvSpPr>
        <p:spPr>
          <a:xfrm>
            <a:off x="875201" y="2104433"/>
            <a:ext cx="8946541" cy="4195481"/>
          </a:xfrm>
        </p:spPr>
        <p:txBody>
          <a:bodyPr>
            <a:normAutofit/>
          </a:bodyPr>
          <a:lstStyle/>
          <a:p>
            <a:r>
              <a:rPr lang="ru-RU" sz="2400" dirty="0"/>
              <a:t>также известный как </a:t>
            </a:r>
            <a:r>
              <a:rPr lang="ru-RU" sz="2400" b="1" dirty="0" err="1"/>
              <a:t>Rijndael</a:t>
            </a:r>
            <a:r>
              <a:rPr lang="ru-RU" sz="2400" dirty="0"/>
              <a:t> (произносится [</a:t>
            </a:r>
            <a:r>
              <a:rPr lang="ru-RU" sz="2400" dirty="0" err="1"/>
              <a:t>rɛindaːl</a:t>
            </a:r>
            <a:r>
              <a:rPr lang="ru-RU" sz="2400" dirty="0"/>
              <a:t>] (</a:t>
            </a:r>
            <a:r>
              <a:rPr lang="ru-RU" sz="2400" dirty="0" err="1" smtClean="0"/>
              <a:t>Рэндал</a:t>
            </a:r>
            <a:r>
              <a:rPr lang="ru-RU" sz="2400" dirty="0" smtClean="0"/>
              <a:t>))</a:t>
            </a:r>
            <a:r>
              <a:rPr lang="en-US" sz="2400" dirty="0"/>
              <a:t> </a:t>
            </a:r>
            <a:r>
              <a:rPr lang="ru-RU" sz="2400" dirty="0" smtClean="0"/>
              <a:t>—</a:t>
            </a:r>
            <a:r>
              <a:rPr lang="ru-RU" sz="2400" dirty="0"/>
              <a:t> симметричный алгоритм блочного шифрования (размер блока 128 бит, ключ 128/192/256 бит), принятый в качестве </a:t>
            </a:r>
            <a:r>
              <a:rPr lang="ru-RU" sz="2400" dirty="0" smtClean="0"/>
              <a:t>стандарта</a:t>
            </a:r>
            <a:r>
              <a:rPr lang="en-US" sz="2400" dirty="0" smtClean="0"/>
              <a:t> </a:t>
            </a:r>
            <a:r>
              <a:rPr lang="ru-RU" sz="2400" dirty="0" smtClean="0"/>
              <a:t>шифрования</a:t>
            </a:r>
            <a:r>
              <a:rPr lang="ru-RU" sz="2400" dirty="0"/>
              <a:t> правительством США по результатам конкурса AES. Этот алгоритм хорошо проанализирован и сейчас широко используется, как это было с его предшественником </a:t>
            </a:r>
            <a:r>
              <a:rPr lang="ru-RU" sz="2400" dirty="0" smtClean="0"/>
              <a:t>DES</a:t>
            </a:r>
            <a:r>
              <a:rPr lang="en-US" sz="2400" dirty="0"/>
              <a:t>.</a:t>
            </a:r>
            <a:endParaRPr lang="ru-RU" sz="2400" dirty="0"/>
          </a:p>
        </p:txBody>
      </p:sp>
    </p:spTree>
    <p:extLst>
      <p:ext uri="{BB962C8B-B14F-4D97-AF65-F5344CB8AC3E}">
        <p14:creationId xmlns:p14="http://schemas.microsoft.com/office/powerpoint/2010/main" val="333601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Шифрование</a:t>
            </a:r>
            <a:br>
              <a:rPr lang="ru-RU" b="1" dirty="0"/>
            </a:br>
            <a:endParaRPr lang="ru-RU" dirty="0"/>
          </a:p>
        </p:txBody>
      </p:sp>
      <p:sp>
        <p:nvSpPr>
          <p:cNvPr id="4" name="Объект 3"/>
          <p:cNvSpPr>
            <a:spLocks noGrp="1"/>
          </p:cNvSpPr>
          <p:nvPr>
            <p:ph idx="1"/>
          </p:nvPr>
        </p:nvSpPr>
        <p:spPr/>
        <p:txBody>
          <a:bodyPr/>
          <a:lstStyle/>
          <a:p>
            <a:endParaRPr lang="ru-RU" dirty="0"/>
          </a:p>
        </p:txBody>
      </p:sp>
    </p:spTree>
    <p:extLst>
      <p:ext uri="{BB962C8B-B14F-4D97-AF65-F5344CB8AC3E}">
        <p14:creationId xmlns:p14="http://schemas.microsoft.com/office/powerpoint/2010/main" val="4871110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Криптостойкость</a:t>
            </a:r>
            <a:r>
              <a:rPr lang="ru-RU" dirty="0"/>
              <a:t/>
            </a:r>
            <a:br>
              <a:rPr lang="ru-RU" dirty="0"/>
            </a:br>
            <a:endParaRPr lang="ru-RU" dirty="0"/>
          </a:p>
        </p:txBody>
      </p:sp>
      <p:sp>
        <p:nvSpPr>
          <p:cNvPr id="3" name="Объект 2"/>
          <p:cNvSpPr>
            <a:spLocks noGrp="1"/>
          </p:cNvSpPr>
          <p:nvPr>
            <p:ph idx="1"/>
          </p:nvPr>
        </p:nvSpPr>
        <p:spPr/>
        <p:txBody>
          <a:bodyPr>
            <a:normAutofit/>
          </a:bodyPr>
          <a:lstStyle/>
          <a:p>
            <a:r>
              <a:rPr lang="ru-RU" sz="2800" dirty="0"/>
              <a:t>В июне 2003 года Агентство национальной безопасности США постановило, что шифр AES является достаточно надёжным, чтобы использовать его для защиты сведений, составляющих государственную </a:t>
            </a:r>
            <a:r>
              <a:rPr lang="ru-RU" sz="2800" dirty="0" smtClean="0"/>
              <a:t>тайну</a:t>
            </a:r>
            <a:r>
              <a:rPr lang="en-US" sz="2800" dirty="0" smtClean="0"/>
              <a:t>. </a:t>
            </a:r>
            <a:r>
              <a:rPr lang="ru-RU" sz="2800" dirty="0" smtClean="0"/>
              <a:t>Вплоть </a:t>
            </a:r>
            <a:r>
              <a:rPr lang="ru-RU" sz="2800" dirty="0"/>
              <a:t>до уровня SECRET было разрешено использовать ключи длиной 128 бит, для уровня TOP SECRET требовались ключи длиной 192 и 256 </a:t>
            </a:r>
            <a:r>
              <a:rPr lang="ru-RU" sz="2800" dirty="0" smtClean="0"/>
              <a:t>бит.</a:t>
            </a:r>
            <a:endParaRPr lang="ru-RU" sz="2800" dirty="0"/>
          </a:p>
        </p:txBody>
      </p:sp>
    </p:spTree>
    <p:extLst>
      <p:ext uri="{BB962C8B-B14F-4D97-AF65-F5344CB8AC3E}">
        <p14:creationId xmlns:p14="http://schemas.microsoft.com/office/powerpoint/2010/main" val="809965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Виды</a:t>
            </a:r>
            <a:endParaRPr lang="ru-RU" dirty="0"/>
          </a:p>
        </p:txBody>
      </p:sp>
      <p:sp>
        <p:nvSpPr>
          <p:cNvPr id="3" name="Объект 2"/>
          <p:cNvSpPr>
            <a:spLocks noGrp="1"/>
          </p:cNvSpPr>
          <p:nvPr>
            <p:ph idx="1"/>
          </p:nvPr>
        </p:nvSpPr>
        <p:spPr/>
        <p:txBody>
          <a:bodyPr vert="horz" lIns="91440" tIns="45720" rIns="91440" bIns="45720" rtlCol="0" anchor="t">
            <a:normAutofit fontScale="62500" lnSpcReduction="20000"/>
          </a:bodyPr>
          <a:lstStyle/>
          <a:p>
            <a:r>
              <a:rPr lang="ru-RU" sz="4800" dirty="0" err="1">
                <a:latin typeface="Century Gothic" charset="0"/>
                <a:sym typeface="Symbol" charset="0"/>
              </a:rPr>
              <a:t>Бесключевые</a:t>
            </a:r>
            <a:r>
              <a:rPr lang="ru-RU" sz="4800" dirty="0">
                <a:latin typeface="Century Gothic" charset="0"/>
                <a:sym typeface="Symbol" charset="0"/>
              </a:rPr>
              <a:t> алгоритмы </a:t>
            </a:r>
          </a:p>
          <a:p>
            <a:pPr marL="914400" indent="-914400">
              <a:buFont typeface="+mj-lt"/>
              <a:buAutoNum type="arabicPeriod"/>
            </a:pPr>
            <a:r>
              <a:rPr lang="ru-RU" sz="4800" dirty="0">
                <a:latin typeface="Century Gothic" charset="0"/>
                <a:sym typeface="Symbol" charset="0"/>
              </a:rPr>
              <a:t>Хэш-функции</a:t>
            </a:r>
          </a:p>
          <a:p>
            <a:pPr marL="914400" indent="-914400">
              <a:buFont typeface="+mj-lt"/>
              <a:buAutoNum type="arabicPeriod"/>
            </a:pPr>
            <a:r>
              <a:rPr lang="ru-RU" sz="4800" dirty="0">
                <a:latin typeface="Century Gothic" charset="0"/>
                <a:sym typeface="Symbol" charset="0"/>
              </a:rPr>
              <a:t>Генераторы случайных чисел</a:t>
            </a:r>
          </a:p>
          <a:p>
            <a:r>
              <a:rPr lang="ru-RU" sz="4800" dirty="0" err="1">
                <a:latin typeface="Century Gothic" charset="0"/>
                <a:sym typeface="Symbol" charset="0"/>
              </a:rPr>
              <a:t>Одноключевые</a:t>
            </a:r>
            <a:r>
              <a:rPr lang="ru-RU" sz="4800" dirty="0">
                <a:latin typeface="Century Gothic" charset="0"/>
                <a:sym typeface="Symbol" charset="0"/>
              </a:rPr>
              <a:t> (симметричные)</a:t>
            </a:r>
          </a:p>
          <a:p>
            <a:pPr marL="914400" indent="-914400">
              <a:buFont typeface="+mj-lt"/>
              <a:buAutoNum type="arabicPeriod"/>
            </a:pPr>
            <a:r>
              <a:rPr lang="ru-RU" sz="4800" dirty="0">
                <a:latin typeface="Century Gothic" charset="0"/>
                <a:sym typeface="Symbol" charset="0"/>
              </a:rPr>
              <a:t>Потоковые</a:t>
            </a:r>
          </a:p>
          <a:p>
            <a:pPr marL="914400" indent="-914400">
              <a:buFont typeface="+mj-lt"/>
              <a:buAutoNum type="arabicPeriod"/>
            </a:pPr>
            <a:r>
              <a:rPr lang="ru-RU" sz="4800" dirty="0">
                <a:latin typeface="Century Gothic" charset="0"/>
                <a:sym typeface="Symbol" charset="0"/>
              </a:rPr>
              <a:t>Блочные (перестановки, подстановки, </a:t>
            </a:r>
            <a:r>
              <a:rPr lang="ru-RU" sz="4800" dirty="0" err="1">
                <a:latin typeface="Century Gothic" charset="0"/>
                <a:sym typeface="Symbol" charset="0"/>
              </a:rPr>
              <a:t>одноалфавитные</a:t>
            </a:r>
            <a:r>
              <a:rPr lang="ru-RU" sz="4800" dirty="0">
                <a:latin typeface="Century Gothic" charset="0"/>
                <a:sym typeface="Symbol" charset="0"/>
              </a:rPr>
              <a:t>, </a:t>
            </a:r>
            <a:r>
              <a:rPr lang="ru-RU" sz="4800" dirty="0" err="1">
                <a:latin typeface="Century Gothic" charset="0"/>
                <a:sym typeface="Symbol" charset="0"/>
              </a:rPr>
              <a:t>полиалфавитные</a:t>
            </a:r>
            <a:r>
              <a:rPr lang="ru-RU" sz="4800" dirty="0">
                <a:latin typeface="Century Gothic" charset="0"/>
                <a:sym typeface="Symbol" charset="0"/>
              </a:rPr>
              <a:t>)</a:t>
            </a:r>
          </a:p>
          <a:p>
            <a:r>
              <a:rPr lang="ru-RU" sz="4800" dirty="0" err="1">
                <a:latin typeface="Century Gothic" charset="0"/>
                <a:sym typeface="Symbol" charset="0"/>
              </a:rPr>
              <a:t>Двухключевые</a:t>
            </a:r>
            <a:r>
              <a:rPr lang="ru-RU" sz="4800" dirty="0">
                <a:latin typeface="Century Gothic" charset="0"/>
                <a:sym typeface="Symbol" charset="0"/>
              </a:rPr>
              <a:t> (ассиметричные</a:t>
            </a:r>
            <a:endParaRPr lang="ru-RU" dirty="0"/>
          </a:p>
        </p:txBody>
      </p:sp>
    </p:spTree>
    <p:extLst>
      <p:ext uri="{BB962C8B-B14F-4D97-AF65-F5344CB8AC3E}">
        <p14:creationId xmlns:p14="http://schemas.microsoft.com/office/powerpoint/2010/main" val="35856693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XSL-</a:t>
            </a:r>
            <a:r>
              <a:rPr lang="ru-RU" b="1" dirty="0"/>
              <a:t>атака</a:t>
            </a:r>
            <a:br>
              <a:rPr lang="ru-RU" b="1" dirty="0"/>
            </a:br>
            <a:endParaRPr lang="ru-RU" dirty="0"/>
          </a:p>
        </p:txBody>
      </p:sp>
      <p:sp>
        <p:nvSpPr>
          <p:cNvPr id="3" name="Объект 2"/>
          <p:cNvSpPr>
            <a:spLocks noGrp="1"/>
          </p:cNvSpPr>
          <p:nvPr>
            <p:ph idx="1"/>
          </p:nvPr>
        </p:nvSpPr>
        <p:spPr>
          <a:xfrm>
            <a:off x="646111" y="1524885"/>
            <a:ext cx="10468357" cy="5030461"/>
          </a:xfrm>
        </p:spPr>
        <p:txBody>
          <a:bodyPr>
            <a:normAutofit/>
          </a:bodyPr>
          <a:lstStyle/>
          <a:p>
            <a:r>
              <a:rPr lang="ru-RU" dirty="0"/>
              <a:t>В отличие от большинства других шифров AES имеет простое математическое описание. Это беспокоило в том числе и Нильса </a:t>
            </a:r>
            <a:r>
              <a:rPr lang="ru-RU" dirty="0" err="1" smtClean="0"/>
              <a:t>Фергюсона</a:t>
            </a:r>
            <a:r>
              <a:rPr lang="en-US" dirty="0" smtClean="0"/>
              <a:t>,</a:t>
            </a:r>
            <a:r>
              <a:rPr lang="ru-RU" dirty="0" smtClean="0"/>
              <a:t> </a:t>
            </a:r>
            <a:r>
              <a:rPr lang="ru-RU" dirty="0"/>
              <a:t>который в своей работе отметил, что безопасность шифра основывается на новом непроверенном предположении о сложности решения определённых видов </a:t>
            </a:r>
            <a:r>
              <a:rPr lang="ru-RU" dirty="0" smtClean="0"/>
              <a:t>уравнений</a:t>
            </a:r>
            <a:r>
              <a:rPr lang="en-US" dirty="0" smtClean="0"/>
              <a:t>, </a:t>
            </a:r>
            <a:r>
              <a:rPr lang="ru-RU" dirty="0" smtClean="0"/>
              <a:t>а </a:t>
            </a:r>
            <a:r>
              <a:rPr lang="ru-RU" dirty="0"/>
              <a:t>также Брюса </a:t>
            </a:r>
            <a:r>
              <a:rPr lang="ru-RU" dirty="0" err="1"/>
              <a:t>Шнайера</a:t>
            </a:r>
            <a:r>
              <a:rPr lang="ru-RU" dirty="0"/>
              <a:t>, который написал в совместной с Нильсом книге</a:t>
            </a:r>
            <a:r>
              <a:rPr lang="ru-RU" dirty="0" smtClean="0"/>
              <a:t>:</a:t>
            </a:r>
            <a:endParaRPr lang="en-US" dirty="0" smtClean="0"/>
          </a:p>
          <a:p>
            <a:r>
              <a:rPr lang="ru-RU" dirty="0"/>
              <a:t>У нас есть одно критическое замечание к AES: мы не совсем доверяем его безопасности. Что беспокоит нас больше всего в AES, так это его простая алгебраическая структура… Ни один другой блочный шифр не имеет столь простого алгебраического представления. Мы понятия не имеем, ведёт это к атаке или нет, но незнание этого является достаточной причиной, чтобы скептически относиться к использованию AES.</a:t>
            </a:r>
            <a:endParaRPr lang="ru-RU" dirty="0"/>
          </a:p>
        </p:txBody>
      </p:sp>
    </p:spTree>
    <p:extLst>
      <p:ext uri="{BB962C8B-B14F-4D97-AF65-F5344CB8AC3E}">
        <p14:creationId xmlns:p14="http://schemas.microsoft.com/office/powerpoint/2010/main" val="1726428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15155" y="798490"/>
            <a:ext cx="9762186" cy="5653825"/>
          </a:xfrm>
        </p:spPr>
        <p:txBody>
          <a:bodyPr>
            <a:normAutofit fontScale="92500" lnSpcReduction="10000"/>
          </a:bodyPr>
          <a:lstStyle/>
          <a:p>
            <a:r>
              <a:rPr lang="ru-RU" u="sng" dirty="0"/>
              <a:t>Николя </a:t>
            </a:r>
            <a:r>
              <a:rPr lang="ru-RU" u="sng" dirty="0" err="1"/>
              <a:t>Куртуа</a:t>
            </a:r>
            <a:r>
              <a:rPr lang="ru-RU" dirty="0"/>
              <a:t> </a:t>
            </a:r>
            <a:r>
              <a:rPr lang="ru-RU" dirty="0" smtClean="0"/>
              <a:t> </a:t>
            </a:r>
            <a:r>
              <a:rPr lang="ru-RU" dirty="0"/>
              <a:t>и Йозеф </a:t>
            </a:r>
            <a:r>
              <a:rPr lang="ru-RU" dirty="0" err="1" smtClean="0"/>
              <a:t>Пепшик</a:t>
            </a:r>
            <a:r>
              <a:rPr lang="ru-RU" dirty="0" smtClean="0"/>
              <a:t> </a:t>
            </a:r>
            <a:r>
              <a:rPr lang="ru-RU" dirty="0"/>
              <a:t>в 2002 году опубликовали статью, в которой описали теоретическую атаку, названную </a:t>
            </a:r>
            <a:r>
              <a:rPr lang="ru-RU" dirty="0" smtClean="0"/>
              <a:t>ими XSL-атакой</a:t>
            </a:r>
            <a:r>
              <a:rPr lang="ru-RU" dirty="0"/>
              <a:t> (англ. </a:t>
            </a:r>
            <a:r>
              <a:rPr lang="ru-RU" i="1" dirty="0" err="1"/>
              <a:t>eXtended</a:t>
            </a:r>
            <a:r>
              <a:rPr lang="ru-RU" i="1" dirty="0"/>
              <a:t> </a:t>
            </a:r>
            <a:r>
              <a:rPr lang="ru-RU" i="1" dirty="0" err="1"/>
              <a:t>Sparse</a:t>
            </a:r>
            <a:r>
              <a:rPr lang="ru-RU" i="1" dirty="0"/>
              <a:t> </a:t>
            </a:r>
            <a:r>
              <a:rPr lang="ru-RU" i="1" dirty="0" err="1"/>
              <a:t>Linearization</a:t>
            </a:r>
            <a:r>
              <a:rPr lang="ru-RU" dirty="0"/>
              <a:t>), которая могла бы позволить вскрыть шифры AES и </a:t>
            </a:r>
            <a:r>
              <a:rPr lang="ru-RU" dirty="0" err="1" smtClean="0"/>
              <a:t>Serpent</a:t>
            </a:r>
            <a:r>
              <a:rPr lang="ru-RU" dirty="0" smtClean="0"/>
              <a:t>. </a:t>
            </a:r>
            <a:r>
              <a:rPr lang="ru-RU" dirty="0"/>
              <a:t>Тем не менее, результаты работы не всеми были восприняты </a:t>
            </a:r>
            <a:r>
              <a:rPr lang="ru-RU" dirty="0" smtClean="0"/>
              <a:t>оптимистично.</a:t>
            </a:r>
          </a:p>
          <a:p>
            <a:endParaRPr lang="ru-RU" dirty="0" smtClean="0"/>
          </a:p>
          <a:p>
            <a:r>
              <a:rPr lang="ru-RU" b="1" dirty="0"/>
              <a:t>XSL-атака</a:t>
            </a:r>
            <a:r>
              <a:rPr lang="ru-RU" dirty="0"/>
              <a:t> (англ. </a:t>
            </a:r>
            <a:r>
              <a:rPr lang="ru-RU" i="1" dirty="0" err="1"/>
              <a:t>eXtended</a:t>
            </a:r>
            <a:r>
              <a:rPr lang="ru-RU" i="1" dirty="0"/>
              <a:t> </a:t>
            </a:r>
            <a:r>
              <a:rPr lang="ru-RU" i="1" dirty="0" err="1"/>
              <a:t>Sparse</a:t>
            </a:r>
            <a:r>
              <a:rPr lang="ru-RU" i="1" dirty="0"/>
              <a:t> </a:t>
            </a:r>
            <a:r>
              <a:rPr lang="ru-RU" i="1" dirty="0" err="1"/>
              <a:t>Linearization</a:t>
            </a:r>
            <a:r>
              <a:rPr lang="ru-RU" dirty="0"/>
              <a:t>, алгебраическая атака) — это метод криптографического анализа, основанный на алгебраических свойствах </a:t>
            </a:r>
            <a:r>
              <a:rPr lang="ru-RU" dirty="0">
                <a:hlinkClick r:id="rId2" tooltip="Шифр"/>
              </a:rPr>
              <a:t>шифра</a:t>
            </a:r>
            <a:r>
              <a:rPr lang="ru-RU" dirty="0"/>
              <a:t>. Метод предполагает решение особой системы уравнений.</a:t>
            </a:r>
            <a:endParaRPr lang="ru-RU" dirty="0" smtClean="0"/>
          </a:p>
          <a:p>
            <a:pPr marL="0" indent="0">
              <a:buNone/>
            </a:pPr>
            <a:endParaRPr lang="ru-RU" dirty="0" smtClean="0"/>
          </a:p>
          <a:p>
            <a:r>
              <a:rPr lang="ru-RU" dirty="0"/>
              <a:t>В 2003 году Шон </a:t>
            </a:r>
            <a:r>
              <a:rPr lang="ru-RU" dirty="0" err="1" smtClean="0"/>
              <a:t>Мёрфи</a:t>
            </a:r>
            <a:r>
              <a:rPr lang="ru-RU" dirty="0"/>
              <a:t> </a:t>
            </a:r>
            <a:r>
              <a:rPr lang="ru-RU" dirty="0" smtClean="0"/>
              <a:t>и</a:t>
            </a:r>
            <a:r>
              <a:rPr lang="ru-RU" dirty="0"/>
              <a:t> Мэтт </a:t>
            </a:r>
            <a:r>
              <a:rPr lang="ru-RU" dirty="0" err="1" smtClean="0"/>
              <a:t>Робшоу</a:t>
            </a:r>
            <a:r>
              <a:rPr lang="ru-RU" dirty="0"/>
              <a:t> </a:t>
            </a:r>
            <a:r>
              <a:rPr lang="ru-RU" dirty="0" smtClean="0"/>
              <a:t>опубликовали </a:t>
            </a:r>
            <a:r>
              <a:rPr lang="ru-RU" dirty="0"/>
              <a:t>работу, в которой, в предположении что результаты </a:t>
            </a:r>
            <a:r>
              <a:rPr lang="ru-RU" dirty="0" err="1"/>
              <a:t>Куртуа</a:t>
            </a:r>
            <a:r>
              <a:rPr lang="ru-RU" dirty="0"/>
              <a:t> и </a:t>
            </a:r>
            <a:r>
              <a:rPr lang="ru-RU" dirty="0" err="1"/>
              <a:t>Пепшика</a:t>
            </a:r>
            <a:r>
              <a:rPr lang="ru-RU" dirty="0"/>
              <a:t> верны, обосновали возможность атаки на алгоритм AES, сокращающей количество операций для взлома с 2</a:t>
            </a:r>
            <a:r>
              <a:rPr lang="ru-RU" baseline="30000" dirty="0"/>
              <a:t>128</a:t>
            </a:r>
            <a:r>
              <a:rPr lang="ru-RU" dirty="0"/>
              <a:t> до 2</a:t>
            </a:r>
            <a:r>
              <a:rPr lang="ru-RU" baseline="30000" dirty="0"/>
              <a:t>100</a:t>
            </a:r>
            <a:r>
              <a:rPr lang="ru-RU" dirty="0"/>
              <a:t>. Однако на 4-й конференции AES Илья </a:t>
            </a:r>
            <a:r>
              <a:rPr lang="ru-RU" dirty="0" smtClean="0"/>
              <a:t>Толи </a:t>
            </a:r>
            <a:r>
              <a:rPr lang="ru-RU" dirty="0"/>
              <a:t>и Альберто </a:t>
            </a:r>
            <a:r>
              <a:rPr lang="ru-RU" dirty="0" err="1" smtClean="0"/>
              <a:t>Дзанони</a:t>
            </a:r>
            <a:r>
              <a:rPr lang="ru-RU" dirty="0" smtClean="0"/>
              <a:t> показали</a:t>
            </a:r>
            <a:r>
              <a:rPr lang="ru-RU" dirty="0"/>
              <a:t>, что работа </a:t>
            </a:r>
            <a:r>
              <a:rPr lang="ru-RU" dirty="0" err="1"/>
              <a:t>Мёрфи</a:t>
            </a:r>
            <a:r>
              <a:rPr lang="ru-RU" dirty="0"/>
              <a:t> и </a:t>
            </a:r>
            <a:r>
              <a:rPr lang="ru-RU" dirty="0" err="1"/>
              <a:t>Робшоу</a:t>
            </a:r>
            <a:r>
              <a:rPr lang="ru-RU" dirty="0"/>
              <a:t> </a:t>
            </a:r>
            <a:r>
              <a:rPr lang="ru-RU" dirty="0" smtClean="0"/>
              <a:t>неверна. </a:t>
            </a:r>
            <a:r>
              <a:rPr lang="ru-RU" dirty="0"/>
              <a:t>Позже, в 2007 году, Чу-Ви </a:t>
            </a:r>
            <a:r>
              <a:rPr lang="ru-RU" dirty="0" err="1"/>
              <a:t>Лим</a:t>
            </a:r>
            <a:r>
              <a:rPr lang="ru-RU" dirty="0"/>
              <a:t> </a:t>
            </a:r>
            <a:r>
              <a:rPr lang="ru-RU" dirty="0" smtClean="0"/>
              <a:t>и </a:t>
            </a:r>
            <a:r>
              <a:rPr lang="ru-RU" dirty="0" err="1"/>
              <a:t>Хунгминг</a:t>
            </a:r>
            <a:r>
              <a:rPr lang="ru-RU" dirty="0"/>
              <a:t> Ху </a:t>
            </a:r>
            <a:r>
              <a:rPr lang="ru-RU" dirty="0" smtClean="0"/>
              <a:t>также </a:t>
            </a:r>
            <a:r>
              <a:rPr lang="ru-RU" dirty="0"/>
              <a:t>показали, что данная атака не может работать в том виде, как она была </a:t>
            </a:r>
            <a:r>
              <a:rPr lang="ru-RU" dirty="0" smtClean="0"/>
              <a:t>описана.</a:t>
            </a:r>
          </a:p>
        </p:txBody>
      </p:sp>
    </p:spTree>
    <p:extLst>
      <p:ext uri="{BB962C8B-B14F-4D97-AF65-F5344CB8AC3E}">
        <p14:creationId xmlns:p14="http://schemas.microsoft.com/office/powerpoint/2010/main" val="29692510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Атака по сторонним каналам</a:t>
            </a:r>
            <a:br>
              <a:rPr lang="ru-RU" b="1" dirty="0"/>
            </a:br>
            <a:endParaRPr lang="ru-RU" dirty="0"/>
          </a:p>
        </p:txBody>
      </p:sp>
      <p:sp>
        <p:nvSpPr>
          <p:cNvPr id="3" name="Объект 2"/>
          <p:cNvSpPr>
            <a:spLocks noGrp="1"/>
          </p:cNvSpPr>
          <p:nvPr>
            <p:ph idx="1"/>
          </p:nvPr>
        </p:nvSpPr>
        <p:spPr>
          <a:xfrm>
            <a:off x="1223493" y="2099256"/>
            <a:ext cx="9388698" cy="4893971"/>
          </a:xfrm>
        </p:spPr>
        <p:txBody>
          <a:bodyPr>
            <a:normAutofit/>
          </a:bodyPr>
          <a:lstStyle/>
          <a:p>
            <a:r>
              <a:rPr lang="ru-RU" sz="2800" dirty="0"/>
              <a:t>Атаки по сторонним каналам не связаны с математическими особенностями шифра, но используют определённые особенности реализации систем, использующих данные шифры, с целью раскрыть частично или полностью секретные данные, в том числе ключ. Известно несколько подобных атак на системы, использовавшие алгоритм AES</a:t>
            </a:r>
            <a:r>
              <a:rPr lang="ru-RU" sz="2800" dirty="0" smtClean="0"/>
              <a:t>.</a:t>
            </a:r>
          </a:p>
          <a:p>
            <a:endParaRPr lang="ru-RU" sz="2800" dirty="0"/>
          </a:p>
        </p:txBody>
      </p:sp>
    </p:spTree>
    <p:extLst>
      <p:ext uri="{BB962C8B-B14F-4D97-AF65-F5344CB8AC3E}">
        <p14:creationId xmlns:p14="http://schemas.microsoft.com/office/powerpoint/2010/main" val="31454166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991673" y="772732"/>
            <a:ext cx="9611971" cy="5578697"/>
          </a:xfrm>
        </p:spPr>
        <p:txBody>
          <a:bodyPr>
            <a:normAutofit/>
          </a:bodyPr>
          <a:lstStyle/>
          <a:p>
            <a:r>
              <a:rPr lang="ru-RU" dirty="0"/>
              <a:t>В апреле 2005 года </a:t>
            </a:r>
            <a:r>
              <a:rPr lang="ru-RU" dirty="0" err="1"/>
              <a:t>Daniel</a:t>
            </a:r>
            <a:r>
              <a:rPr lang="ru-RU" dirty="0"/>
              <a:t> J. </a:t>
            </a:r>
            <a:r>
              <a:rPr lang="ru-RU" dirty="0" err="1"/>
              <a:t>Bernstein</a:t>
            </a:r>
            <a:r>
              <a:rPr lang="ru-RU" dirty="0"/>
              <a:t> опубликовал работу с описанием атаки, использующей для взлома информацию о времени выполнения каждой операции </a:t>
            </a:r>
            <a:r>
              <a:rPr lang="ru-RU" dirty="0" smtClean="0"/>
              <a:t>шифрования. </a:t>
            </a:r>
            <a:r>
              <a:rPr lang="ru-RU" dirty="0"/>
              <a:t>Данная атака потребовала более 200 миллионов выбранных </a:t>
            </a:r>
            <a:r>
              <a:rPr lang="ru-RU" dirty="0" err="1"/>
              <a:t>шифротекстов</a:t>
            </a:r>
            <a:r>
              <a:rPr lang="ru-RU" dirty="0"/>
              <a:t> для нахождения </a:t>
            </a:r>
            <a:r>
              <a:rPr lang="ru-RU" dirty="0" smtClean="0"/>
              <a:t>ключа.</a:t>
            </a:r>
          </a:p>
          <a:p>
            <a:r>
              <a:rPr lang="ru-RU" dirty="0" smtClean="0"/>
              <a:t>В </a:t>
            </a:r>
            <a:r>
              <a:rPr lang="ru-RU" dirty="0"/>
              <a:t>октябре 2005 года </a:t>
            </a:r>
            <a:r>
              <a:rPr lang="ru-RU" dirty="0" err="1"/>
              <a:t>Даг</a:t>
            </a:r>
            <a:r>
              <a:rPr lang="ru-RU" dirty="0"/>
              <a:t> </a:t>
            </a:r>
            <a:r>
              <a:rPr lang="ru-RU" dirty="0" err="1"/>
              <a:t>Арне</a:t>
            </a:r>
            <a:r>
              <a:rPr lang="ru-RU" dirty="0"/>
              <a:t> </a:t>
            </a:r>
            <a:r>
              <a:rPr lang="ru-RU" dirty="0" err="1"/>
              <a:t>Освик</a:t>
            </a:r>
            <a:r>
              <a:rPr lang="ru-RU" dirty="0"/>
              <a:t>, </a:t>
            </a:r>
            <a:r>
              <a:rPr lang="ru-RU" dirty="0" err="1"/>
              <a:t>Ади</a:t>
            </a:r>
            <a:r>
              <a:rPr lang="ru-RU" dirty="0"/>
              <a:t> </a:t>
            </a:r>
            <a:r>
              <a:rPr lang="ru-RU" dirty="0" smtClean="0"/>
              <a:t>Шамир</a:t>
            </a:r>
            <a:r>
              <a:rPr lang="ru-RU" dirty="0"/>
              <a:t> и </a:t>
            </a:r>
            <a:r>
              <a:rPr lang="ru-RU" dirty="0" err="1"/>
              <a:t>Эран</a:t>
            </a:r>
            <a:r>
              <a:rPr lang="ru-RU" dirty="0"/>
              <a:t> </a:t>
            </a:r>
            <a:r>
              <a:rPr lang="ru-RU" dirty="0" err="1"/>
              <a:t>Трумер</a:t>
            </a:r>
            <a:r>
              <a:rPr lang="ru-RU" dirty="0"/>
              <a:t> представили работу с описанием нескольких атак, использующих время выполнения операций для нахождения ключа. Одна из представленных атак получала ключ после 800 операций шифрования. Атака требовала от </a:t>
            </a:r>
            <a:r>
              <a:rPr lang="ru-RU" dirty="0" err="1"/>
              <a:t>криптоаналитика</a:t>
            </a:r>
            <a:r>
              <a:rPr lang="ru-RU" dirty="0"/>
              <a:t> возможности запускать программы на той же системе, где выполнялось </a:t>
            </a:r>
            <a:r>
              <a:rPr lang="ru-RU" dirty="0" smtClean="0"/>
              <a:t>шифрование.</a:t>
            </a:r>
          </a:p>
          <a:p>
            <a:r>
              <a:rPr lang="ru-RU" dirty="0"/>
              <a:t>В декабре 2009 года была опубликована работа, в которой использование дифференциального анализа </a:t>
            </a:r>
            <a:r>
              <a:rPr lang="ru-RU" dirty="0" err="1" smtClean="0"/>
              <a:t>ошибокискусственно</a:t>
            </a:r>
            <a:r>
              <a:rPr lang="ru-RU" dirty="0" smtClean="0"/>
              <a:t> </a:t>
            </a:r>
            <a:r>
              <a:rPr lang="ru-RU" dirty="0"/>
              <a:t>создаваемых в матрице состояния на 8-м раунде шифрования, позволило восстановить ключ за 2</a:t>
            </a:r>
            <a:r>
              <a:rPr lang="ru-RU" baseline="30000" dirty="0"/>
              <a:t>32</a:t>
            </a:r>
            <a:r>
              <a:rPr lang="ru-RU" dirty="0"/>
              <a:t> </a:t>
            </a:r>
            <a:r>
              <a:rPr lang="ru-RU" dirty="0" smtClean="0"/>
              <a:t>операций.</a:t>
            </a:r>
            <a:endParaRPr lang="ru-RU" dirty="0"/>
          </a:p>
        </p:txBody>
      </p:sp>
    </p:spTree>
    <p:extLst>
      <p:ext uri="{BB962C8B-B14F-4D97-AF65-F5344CB8AC3E}">
        <p14:creationId xmlns:p14="http://schemas.microsoft.com/office/powerpoint/2010/main" val="21328550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03312" y="143625"/>
            <a:ext cx="9404723" cy="1400530"/>
          </a:xfrm>
        </p:spPr>
        <p:txBody>
          <a:bodyPr/>
          <a:lstStyle/>
          <a:p>
            <a:r>
              <a:rPr lang="ru-RU" b="1" dirty="0"/>
              <a:t>Атаки на алгоритмы шифрования</a:t>
            </a:r>
          </a:p>
        </p:txBody>
      </p:sp>
      <p:sp>
        <p:nvSpPr>
          <p:cNvPr id="3" name="Объект 2"/>
          <p:cNvSpPr>
            <a:spLocks noGrp="1"/>
          </p:cNvSpPr>
          <p:nvPr>
            <p:ph idx="1"/>
          </p:nvPr>
        </p:nvSpPr>
        <p:spPr/>
        <p:txBody>
          <a:bodyPr>
            <a:normAutofit/>
          </a:bodyPr>
          <a:lstStyle/>
          <a:p>
            <a:r>
              <a:rPr lang="ru-RU" sz="2400" dirty="0"/>
              <a:t>Атакуя алгоритм шифрования, злоумышленник обычно преследует две основные цели: найти секретный ключ или отыскать открытый текст, соответствующий зашифрованному.</a:t>
            </a:r>
          </a:p>
          <a:p>
            <a:r>
              <a:rPr lang="ru-RU" sz="2400" dirty="0"/>
              <a:t>Имея секретный ключ, он может читать все зашифрованные на нем сообщения, что несравнимо опаснее, чем расшифровка одного сообщения. Успешное получение злоумышленником секретного ключа обычно называется полным раскрытием алгоритма шифрования.</a:t>
            </a:r>
          </a:p>
          <a:p>
            <a:endParaRPr lang="ru-RU" sz="2400" dirty="0"/>
          </a:p>
        </p:txBody>
      </p:sp>
    </p:spTree>
    <p:extLst>
      <p:ext uri="{BB962C8B-B14F-4D97-AF65-F5344CB8AC3E}">
        <p14:creationId xmlns:p14="http://schemas.microsoft.com/office/powerpoint/2010/main" val="4750425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04551" y="772734"/>
            <a:ext cx="9367273" cy="5501424"/>
          </a:xfrm>
        </p:spPr>
        <p:txBody>
          <a:bodyPr>
            <a:noAutofit/>
          </a:bodyPr>
          <a:lstStyle/>
          <a:p>
            <a:r>
              <a:rPr lang="ru-RU" sz="2800" dirty="0"/>
              <a:t>Однако часто "враг" ставит перед собой цель вычислить не сам секретный ключ, а ключ, эквивалентный секретному, - так называются ключи, которые отличаются от секретного, но дают тот же результат шифрования, что и уникальный секретный ключ. Если такой эквивалентный ключ успешно найден, злоумышленнику уже не нужен настоящий секретный ключ - он расшифрует все, что ему потребуется, с помощью эквивалентного. Сильные алгоритмы шифрования должны быть разработаны так, чтобы для них не существовало эквивалентных ключей.</a:t>
            </a:r>
            <a:endParaRPr lang="ru-RU" sz="2800" dirty="0"/>
          </a:p>
        </p:txBody>
      </p:sp>
    </p:spTree>
    <p:extLst>
      <p:ext uri="{BB962C8B-B14F-4D97-AF65-F5344CB8AC3E}">
        <p14:creationId xmlns:p14="http://schemas.microsoft.com/office/powerpoint/2010/main" val="3502144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154829" y="1267307"/>
            <a:ext cx="8946541" cy="4195481"/>
          </a:xfrm>
        </p:spPr>
        <p:txBody>
          <a:bodyPr>
            <a:noAutofit/>
          </a:bodyPr>
          <a:lstStyle/>
          <a:p>
            <a:r>
              <a:rPr lang="ru-RU" sz="2800" dirty="0"/>
              <a:t>Стоит сказать и о том, что для достижения перечисленных выше целей необходимы определенные ресурсы. Если "мощностей" у злоумышленника недостаточно, то он может попытаться выполнить так называемое частичное раскрытие секретного ключа или открытого сообщения. Частичное раскрытие секретного ключа способно помочь в полном раскрытии, например, значительно сузив область перебора секретных ключей.</a:t>
            </a:r>
            <a:endParaRPr lang="ru-RU" sz="2800" dirty="0"/>
          </a:p>
        </p:txBody>
      </p:sp>
    </p:spTree>
    <p:extLst>
      <p:ext uri="{BB962C8B-B14F-4D97-AF65-F5344CB8AC3E}">
        <p14:creationId xmlns:p14="http://schemas.microsoft.com/office/powerpoint/2010/main" val="42949584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Типы атак</a:t>
            </a:r>
            <a:br>
              <a:rPr lang="ru-RU" b="1" dirty="0"/>
            </a:br>
            <a:endParaRPr lang="ru-RU" dirty="0"/>
          </a:p>
        </p:txBody>
      </p:sp>
      <p:sp>
        <p:nvSpPr>
          <p:cNvPr id="3" name="Объект 2"/>
          <p:cNvSpPr>
            <a:spLocks noGrp="1"/>
          </p:cNvSpPr>
          <p:nvPr>
            <p:ph idx="1"/>
          </p:nvPr>
        </p:nvSpPr>
        <p:spPr/>
        <p:txBody>
          <a:bodyPr/>
          <a:lstStyle/>
          <a:p>
            <a:r>
              <a:rPr lang="ru-RU" dirty="0"/>
              <a:t>В зависимости от имеющейся у хакера информации об алгоритме шифрования и возможностей получения такой информации различают шесть типов атак на алгоритмы </a:t>
            </a:r>
            <a:r>
              <a:rPr lang="ru-RU" dirty="0" smtClean="0"/>
              <a:t>шифрования.</a:t>
            </a:r>
            <a:endParaRPr lang="ru-RU" dirty="0"/>
          </a:p>
          <a:p>
            <a:r>
              <a:rPr lang="ru-RU" dirty="0"/>
              <a:t>Наиболее распространенный тип - атака при наличии известного </a:t>
            </a:r>
            <a:r>
              <a:rPr lang="ru-RU" dirty="0" err="1" smtClean="0"/>
              <a:t>шифртекста</a:t>
            </a:r>
            <a:r>
              <a:rPr lang="ru-RU" dirty="0" smtClean="0"/>
              <a:t>. Она </a:t>
            </a:r>
            <a:r>
              <a:rPr lang="ru-RU" dirty="0"/>
              <a:t>используется в случае перехвата некой зашифрованной информации, которую нужно расшифровать. При этом чаще всего в общих чертах известно, какого рода сообщение передается в зашифрованном виде. Иногда известен и алгоритм, которым зашифровано данное сообщение.</a:t>
            </a:r>
          </a:p>
          <a:p>
            <a:endParaRPr lang="ru-RU" dirty="0"/>
          </a:p>
        </p:txBody>
      </p:sp>
    </p:spTree>
    <p:extLst>
      <p:ext uri="{BB962C8B-B14F-4D97-AF65-F5344CB8AC3E}">
        <p14:creationId xmlns:p14="http://schemas.microsoft.com/office/powerpoint/2010/main" val="22648143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59854" y="875765"/>
            <a:ext cx="10509160" cy="5795492"/>
          </a:xfrm>
        </p:spPr>
        <p:txBody>
          <a:bodyPr>
            <a:normAutofit/>
          </a:bodyPr>
          <a:lstStyle/>
          <a:p>
            <a:r>
              <a:rPr lang="ru-RU" sz="2400" dirty="0"/>
              <a:t>Однако намного интереснее типы атак, где цель злоумышленника - нахождение секретного ключа. Чаще всего речь идет об атаке на некоторое устройство шифрования, где "прошит" секретный ключ. В этом случае хакер пытается, подавая на вход данного устройства различные открытые и/или зашифрованные тексты, определить значение находящегося внутри секретного ключа.</a:t>
            </a:r>
          </a:p>
          <a:p>
            <a:r>
              <a:rPr lang="ru-RU" sz="2400" dirty="0"/>
              <a:t>Этот тип атак используется значительно реже, чем атака с известным </a:t>
            </a:r>
            <a:r>
              <a:rPr lang="ru-RU" sz="2400" dirty="0" err="1"/>
              <a:t>шифртекстом</a:t>
            </a:r>
            <a:r>
              <a:rPr lang="ru-RU" sz="2400" dirty="0"/>
              <a:t>. Тем не менее современные алгоритмы шифрования (и устройства, в которых они реализованы) должны быть готовы к подобным атакам.</a:t>
            </a:r>
          </a:p>
        </p:txBody>
      </p:sp>
    </p:spTree>
    <p:extLst>
      <p:ext uri="{BB962C8B-B14F-4D97-AF65-F5344CB8AC3E}">
        <p14:creationId xmlns:p14="http://schemas.microsoft.com/office/powerpoint/2010/main" val="23004296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a:bodyPr>
          <a:lstStyle/>
          <a:p>
            <a:r>
              <a:rPr lang="ru-RU" sz="2800" dirty="0"/>
              <a:t>Очевидно, что </a:t>
            </a:r>
            <a:r>
              <a:rPr lang="ru-RU" sz="2800" dirty="0" err="1"/>
              <a:t>криптостойкость</a:t>
            </a:r>
            <a:r>
              <a:rPr lang="ru-RU" sz="2800" dirty="0"/>
              <a:t> алгоритма напрямую зависит от типа атаки, т. е. на время полного раскрытия алгоритма влияют не только "мощности и ресурсы" злоумышленника, но и наличие у "врага" той или иной информации, относящейся к алгоритму и/или искомому секретному ключу.</a:t>
            </a:r>
            <a:endParaRPr lang="ru-RU" sz="2800" dirty="0"/>
          </a:p>
        </p:txBody>
      </p:sp>
    </p:spTree>
    <p:extLst>
      <p:ext uri="{BB962C8B-B14F-4D97-AF65-F5344CB8AC3E}">
        <p14:creationId xmlns:p14="http://schemas.microsoft.com/office/powerpoint/2010/main" val="3600289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Потоковое шифрование</a:t>
            </a:r>
          </a:p>
        </p:txBody>
      </p:sp>
      <p:sp>
        <p:nvSpPr>
          <p:cNvPr id="3" name="Объект 2"/>
          <p:cNvSpPr>
            <a:spLocks noGrp="1"/>
          </p:cNvSpPr>
          <p:nvPr>
            <p:ph idx="1"/>
          </p:nvPr>
        </p:nvSpPr>
        <p:spPr/>
        <p:txBody>
          <a:bodyPr vert="horz" lIns="91440" tIns="45720" rIns="91440" bIns="45720" rtlCol="0" anchor="t">
            <a:normAutofit fontScale="32500" lnSpcReduction="20000"/>
          </a:bodyPr>
          <a:lstStyle/>
          <a:p>
            <a:pPr marL="0" indent="0">
              <a:buNone/>
            </a:pPr>
            <a:r>
              <a:rPr lang="ru-RU" sz="4400" dirty="0">
                <a:solidFill>
                  <a:srgbClr val="FFFFFF"/>
                </a:solidFill>
                <a:latin typeface="Century Gothic"/>
              </a:rPr>
              <a:t>При шифровании потока данных, каждый бит исходной информации шифруется независимо от других с помощью </a:t>
            </a:r>
            <a:r>
              <a:rPr lang="ru-RU" sz="4400" dirty="0" err="1">
                <a:solidFill>
                  <a:srgbClr val="FFFFFF"/>
                </a:solidFill>
                <a:latin typeface="Century Gothic"/>
              </a:rPr>
              <a:t>гаммирования</a:t>
            </a:r>
            <a:r>
              <a:rPr lang="ru-RU" sz="4400" dirty="0">
                <a:solidFill>
                  <a:srgbClr val="FFFFFF"/>
                </a:solidFill>
                <a:latin typeface="Century Gothic"/>
              </a:rPr>
              <a:t>. </a:t>
            </a:r>
            <a:r>
              <a:rPr lang="ru-RU" b="1" i="1" dirty="0">
                <a:solidFill>
                  <a:srgbClr val="000000"/>
                </a:solidFill>
                <a:latin typeface="Century Gothic" charset="0"/>
              </a:rPr>
              <a:t/>
            </a:r>
            <a:br>
              <a:rPr lang="ru-RU" b="1" i="1" dirty="0">
                <a:solidFill>
                  <a:srgbClr val="000000"/>
                </a:solidFill>
                <a:latin typeface="Century Gothic" charset="0"/>
              </a:rPr>
            </a:br>
            <a:r>
              <a:rPr lang="ru-RU" sz="4400" dirty="0" err="1">
                <a:solidFill>
                  <a:srgbClr val="FFFFFF"/>
                </a:solidFill>
                <a:latin typeface="Century Gothic"/>
              </a:rPr>
              <a:t>Гаммирование</a:t>
            </a:r>
            <a:r>
              <a:rPr lang="ru-RU" sz="4400" dirty="0">
                <a:solidFill>
                  <a:srgbClr val="FFFFFF"/>
                </a:solidFill>
                <a:latin typeface="Century Gothic"/>
              </a:rPr>
              <a:t> - наложение на открытые данные гаммы шифра по определенному правилу. Для расшифровывания та же гамма накладывается на зашифрованные данные. </a:t>
            </a:r>
          </a:p>
          <a:p>
            <a:pPr marL="0" indent="0">
              <a:buNone/>
            </a:pPr>
            <a:r>
              <a:rPr lang="ru-RU" sz="4400" dirty="0" err="1">
                <a:solidFill>
                  <a:srgbClr val="FFFFFF"/>
                </a:solidFill>
                <a:latin typeface="Century Gothic"/>
              </a:rPr>
              <a:t>Криптоанализ</a:t>
            </a:r>
            <a:r>
              <a:rPr lang="ru-RU" sz="4400" dirty="0">
                <a:solidFill>
                  <a:srgbClr val="FFFFFF"/>
                </a:solidFill>
                <a:latin typeface="Century Gothic"/>
              </a:rPr>
              <a:t>. Атаки на поточные шифры</a:t>
            </a:r>
          </a:p>
          <a:p>
            <a:pPr marL="0" indent="0">
              <a:buNone/>
            </a:pPr>
            <a:r>
              <a:rPr lang="ru-RU" sz="4400" dirty="0">
                <a:solidFill>
                  <a:srgbClr val="FFFFFF"/>
                </a:solidFill>
                <a:latin typeface="Century Gothic"/>
              </a:rPr>
              <a:t>Методы </a:t>
            </a:r>
            <a:r>
              <a:rPr lang="ru-RU" sz="4400" dirty="0" err="1">
                <a:solidFill>
                  <a:srgbClr val="FFFFFF"/>
                </a:solidFill>
                <a:latin typeface="Century Gothic"/>
              </a:rPr>
              <a:t>криптоанализа</a:t>
            </a:r>
            <a:r>
              <a:rPr lang="ru-RU" sz="4400" dirty="0">
                <a:solidFill>
                  <a:srgbClr val="FFFFFF"/>
                </a:solidFill>
                <a:latin typeface="Century Gothic"/>
              </a:rPr>
              <a:t>:</a:t>
            </a:r>
          </a:p>
          <a:p>
            <a:r>
              <a:rPr lang="ru-RU" sz="4400" dirty="0">
                <a:solidFill>
                  <a:srgbClr val="FFFFFF"/>
                </a:solidFill>
                <a:latin typeface="Century Gothic"/>
              </a:rPr>
              <a:t>Силовые (атака «грубой силой»)</a:t>
            </a:r>
          </a:p>
          <a:p>
            <a:r>
              <a:rPr lang="ru-RU" sz="4400" dirty="0">
                <a:solidFill>
                  <a:srgbClr val="FFFFFF"/>
                </a:solidFill>
                <a:latin typeface="Century Gothic"/>
              </a:rPr>
              <a:t>Статистические.</a:t>
            </a:r>
          </a:p>
          <a:p>
            <a:pPr marL="0" indent="0">
              <a:buNone/>
            </a:pPr>
            <a:r>
              <a:rPr lang="ru-RU" sz="4400" dirty="0">
                <a:solidFill>
                  <a:srgbClr val="FFFFFF"/>
                </a:solidFill>
                <a:latin typeface="Century Gothic"/>
              </a:rPr>
              <a:t>Делятся на два подкласса:</a:t>
            </a:r>
          </a:p>
          <a:p>
            <a:pPr marL="742950" indent="-742950">
              <a:buFont typeface="+mj-lt"/>
              <a:buAutoNum type="arabicPeriod"/>
            </a:pPr>
            <a:r>
              <a:rPr lang="ru-RU" sz="4400" dirty="0">
                <a:solidFill>
                  <a:srgbClr val="FFFFFF"/>
                </a:solidFill>
                <a:latin typeface="Century Gothic"/>
              </a:rPr>
              <a:t>Метод </a:t>
            </a:r>
            <a:r>
              <a:rPr lang="ru-RU" sz="4400" dirty="0" err="1">
                <a:solidFill>
                  <a:srgbClr val="FFFFFF"/>
                </a:solidFill>
                <a:latin typeface="Century Gothic"/>
              </a:rPr>
              <a:t>криптоанализа</a:t>
            </a:r>
            <a:r>
              <a:rPr lang="ru-RU" sz="4400" dirty="0">
                <a:solidFill>
                  <a:srgbClr val="FFFFFF"/>
                </a:solidFill>
                <a:latin typeface="Century Gothic"/>
              </a:rPr>
              <a:t> статистических свойств шифрующей гаммы</a:t>
            </a:r>
          </a:p>
          <a:p>
            <a:pPr marL="742950" indent="-742950">
              <a:buFont typeface="+mj-lt"/>
              <a:buAutoNum type="arabicPeriod"/>
            </a:pPr>
            <a:r>
              <a:rPr lang="ru-RU" sz="4400" dirty="0">
                <a:solidFill>
                  <a:srgbClr val="FFFFFF"/>
                </a:solidFill>
                <a:latin typeface="Century Gothic"/>
              </a:rPr>
              <a:t>Метод </a:t>
            </a:r>
            <a:r>
              <a:rPr lang="ru-RU" sz="4400" dirty="0" err="1">
                <a:solidFill>
                  <a:srgbClr val="FFFFFF"/>
                </a:solidFill>
                <a:latin typeface="Century Gothic"/>
              </a:rPr>
              <a:t>криптоанализа</a:t>
            </a:r>
            <a:r>
              <a:rPr lang="ru-RU" sz="4400" dirty="0">
                <a:solidFill>
                  <a:srgbClr val="FFFFFF"/>
                </a:solidFill>
                <a:latin typeface="Century Gothic"/>
              </a:rPr>
              <a:t> сложности последовательности</a:t>
            </a:r>
          </a:p>
          <a:p>
            <a:pPr marL="0" indent="0">
              <a:buNone/>
            </a:pPr>
            <a:r>
              <a:rPr lang="ru-RU" sz="4400" dirty="0">
                <a:solidFill>
                  <a:srgbClr val="FFFFFF"/>
                </a:solidFill>
                <a:latin typeface="Century Gothic"/>
              </a:rPr>
              <a:t>Оба метода используют принцип линейной сложности.</a:t>
            </a:r>
          </a:p>
          <a:p>
            <a:r>
              <a:rPr lang="ru-RU" sz="4400" dirty="0">
                <a:solidFill>
                  <a:srgbClr val="FFFFFF"/>
                </a:solidFill>
                <a:latin typeface="Century Gothic"/>
              </a:rPr>
              <a:t>Аналитические методы.</a:t>
            </a:r>
          </a:p>
          <a:p>
            <a:endParaRPr lang="ru-RU" sz="3200" dirty="0">
              <a:solidFill>
                <a:srgbClr val="EBEBEB"/>
              </a:solidFill>
              <a:latin typeface="Century Gothic" charset="0"/>
            </a:endParaRPr>
          </a:p>
          <a:p>
            <a:endParaRPr lang="ru-RU" dirty="0"/>
          </a:p>
        </p:txBody>
      </p:sp>
    </p:spTree>
    <p:extLst>
      <p:ext uri="{BB962C8B-B14F-4D97-AF65-F5344CB8AC3E}">
        <p14:creationId xmlns:p14="http://schemas.microsoft.com/office/powerpoint/2010/main" val="19316731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5130" y="298171"/>
            <a:ext cx="9404723" cy="1400530"/>
          </a:xfrm>
        </p:spPr>
        <p:txBody>
          <a:bodyPr/>
          <a:lstStyle/>
          <a:p>
            <a:r>
              <a:rPr lang="ru-RU" b="1" dirty="0"/>
              <a:t>Типы атак на алгоритмы шифрования</a:t>
            </a:r>
            <a:br>
              <a:rPr lang="ru-RU" b="1" dirty="0"/>
            </a:br>
            <a:endParaRPr lang="ru-RU" dirty="0"/>
          </a:p>
        </p:txBody>
      </p:sp>
      <p:sp>
        <p:nvSpPr>
          <p:cNvPr id="3" name="Объект 2"/>
          <p:cNvSpPr>
            <a:spLocks noGrp="1"/>
          </p:cNvSpPr>
          <p:nvPr>
            <p:ph idx="1"/>
          </p:nvPr>
        </p:nvSpPr>
        <p:spPr>
          <a:xfrm>
            <a:off x="1103312" y="1795341"/>
            <a:ext cx="8946541" cy="4195481"/>
          </a:xfrm>
        </p:spPr>
        <p:txBody>
          <a:bodyPr>
            <a:noAutofit/>
          </a:bodyPr>
          <a:lstStyle/>
          <a:p>
            <a:r>
              <a:rPr lang="ru-RU" sz="2400" b="1" dirty="0"/>
              <a:t>1. Атака с известным </a:t>
            </a:r>
            <a:r>
              <a:rPr lang="ru-RU" sz="2400" b="1" dirty="0" err="1"/>
              <a:t>шифртекстом</a:t>
            </a:r>
            <a:r>
              <a:rPr lang="ru-RU" sz="2400" b="1" dirty="0"/>
              <a:t>.</a:t>
            </a:r>
            <a:r>
              <a:rPr lang="ru-RU" sz="2400" dirty="0"/>
              <a:t> Злоумышленник имеет лишь набор зашифрованных данных, алгоритм сообщений и, возможно, некоторые данные об их открытом содержании. </a:t>
            </a:r>
            <a:endParaRPr lang="ru-RU" sz="2400" dirty="0" smtClean="0"/>
          </a:p>
          <a:p>
            <a:r>
              <a:rPr lang="ru-RU" sz="2400" b="1" dirty="0"/>
              <a:t>2. Атака с известным открытым текстом.</a:t>
            </a:r>
            <a:r>
              <a:rPr lang="ru-RU" sz="2400" dirty="0"/>
              <a:t> У злоумышленника имеется набор пар "открытый текст - зашифрованный текст". </a:t>
            </a:r>
            <a:endParaRPr lang="ru-RU" sz="2400" dirty="0" smtClean="0"/>
          </a:p>
          <a:p>
            <a:r>
              <a:rPr lang="ru-RU" sz="2400" b="1" dirty="0"/>
              <a:t>3. Атака с выбором открытого текста.</a:t>
            </a:r>
            <a:r>
              <a:rPr lang="ru-RU" sz="2400" dirty="0"/>
              <a:t> Злоумышленник может выбирать определенные открытые тексты и получать соответствующие им </a:t>
            </a:r>
            <a:r>
              <a:rPr lang="ru-RU" sz="2400" dirty="0" smtClean="0"/>
              <a:t>зашифрованные</a:t>
            </a:r>
          </a:p>
          <a:p>
            <a:endParaRPr lang="ru-RU" sz="2400" dirty="0"/>
          </a:p>
        </p:txBody>
      </p:sp>
    </p:spTree>
    <p:extLst>
      <p:ext uri="{BB962C8B-B14F-4D97-AF65-F5344CB8AC3E}">
        <p14:creationId xmlns:p14="http://schemas.microsoft.com/office/powerpoint/2010/main" val="3060467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40914" y="1133342"/>
            <a:ext cx="9508940" cy="5115058"/>
          </a:xfrm>
        </p:spPr>
        <p:txBody>
          <a:bodyPr>
            <a:normAutofit/>
          </a:bodyPr>
          <a:lstStyle/>
          <a:p>
            <a:r>
              <a:rPr lang="ru-RU" sz="2400" b="1" dirty="0"/>
              <a:t>4. Адаптивная атака с выбором открытого текста.</a:t>
            </a:r>
            <a:r>
              <a:rPr lang="ru-RU" sz="2400" dirty="0"/>
              <a:t> Многократно повторяемая атака с выбором открытого текста по следующему сценарию: выбор открытого текста - его шифрование - анализ результатов - выбор следующего открытого текста и т. д. </a:t>
            </a:r>
            <a:endParaRPr lang="ru-RU" sz="2400" dirty="0" smtClean="0"/>
          </a:p>
          <a:p>
            <a:r>
              <a:rPr lang="ru-RU" sz="2400" b="1" dirty="0"/>
              <a:t>5. Атака с выбором </a:t>
            </a:r>
            <a:r>
              <a:rPr lang="ru-RU" sz="2400" b="1" dirty="0" err="1"/>
              <a:t>шифртекста</a:t>
            </a:r>
            <a:r>
              <a:rPr lang="ru-RU" sz="2400" b="1" dirty="0"/>
              <a:t> (простая и адаптивная).</a:t>
            </a:r>
            <a:r>
              <a:rPr lang="ru-RU" sz="2400" dirty="0"/>
              <a:t> Аналогична типам 3 и 4, отличается лишь тем, что злоумышленник выбирает не открытые тексты, а зашифрованные - и анализирует результаты их </a:t>
            </a:r>
            <a:r>
              <a:rPr lang="ru-RU" sz="2400" dirty="0" err="1"/>
              <a:t>расшифрования</a:t>
            </a:r>
            <a:r>
              <a:rPr lang="ru-RU" sz="2400" dirty="0"/>
              <a:t>. </a:t>
            </a:r>
            <a:endParaRPr lang="ru-RU" sz="2400" dirty="0" smtClean="0"/>
          </a:p>
          <a:p>
            <a:r>
              <a:rPr lang="ru-RU" sz="2400" b="1" dirty="0"/>
              <a:t>6. Атака с выбором открытого и зашифрованного текста.</a:t>
            </a:r>
            <a:r>
              <a:rPr lang="ru-RU" sz="2400" dirty="0"/>
              <a:t> Злоумышленник может выбирать как открытые тексты, так и зашифрованные.</a:t>
            </a:r>
            <a:endParaRPr lang="ru-RU" sz="2400" dirty="0"/>
          </a:p>
        </p:txBody>
      </p:sp>
    </p:spTree>
    <p:extLst>
      <p:ext uri="{BB962C8B-B14F-4D97-AF65-F5344CB8AC3E}">
        <p14:creationId xmlns:p14="http://schemas.microsoft.com/office/powerpoint/2010/main" val="35433665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Приемы и методы</a:t>
            </a:r>
            <a:br>
              <a:rPr lang="ru-RU" b="1" dirty="0"/>
            </a:br>
            <a:r>
              <a:rPr lang="ru-RU" dirty="0"/>
              <a:t/>
            </a:r>
            <a:br>
              <a:rPr lang="ru-RU" dirty="0"/>
            </a:br>
            <a:endParaRPr lang="ru-RU" dirty="0"/>
          </a:p>
        </p:txBody>
      </p:sp>
      <p:sp>
        <p:nvSpPr>
          <p:cNvPr id="3" name="Объект 2"/>
          <p:cNvSpPr>
            <a:spLocks noGrp="1"/>
          </p:cNvSpPr>
          <p:nvPr>
            <p:ph idx="1"/>
          </p:nvPr>
        </p:nvSpPr>
        <p:spPr>
          <a:xfrm>
            <a:off x="875201" y="1512005"/>
            <a:ext cx="8946541" cy="4195481"/>
          </a:xfrm>
        </p:spPr>
        <p:txBody>
          <a:bodyPr>
            <a:noAutofit/>
          </a:bodyPr>
          <a:lstStyle/>
          <a:p>
            <a:r>
              <a:rPr lang="ru-RU" dirty="0"/>
              <a:t>Наиболее известный прием атаки носит название </a:t>
            </a:r>
            <a:r>
              <a:rPr lang="ru-RU" b="1" dirty="0"/>
              <a:t>метод грубой силы</a:t>
            </a:r>
            <a:r>
              <a:rPr lang="ru-RU" dirty="0"/>
              <a:t>. Суть его - в простом переборе всех возможных вариантов ключей шифрования алгоритма. Следовательно, чтобы исключить появление условий для такой атаки, алгоритм шифрования должен только иметь достаточно длинный ключ. Именно поэтому одно из главных требований при разработке современных алгоритмов симметричного шифрования - размер ключа не менее 128 бит. Считается, что такой длины ключа (при сегодняшнем состоянии вычислительной техники и с учетом ее развития) должно заведомо хватить на десятки лет вперед. Впрочем, разработчики алгоритма DES в 1977 г. также считали достаточным его 56-разрядный ключ</a:t>
            </a:r>
            <a:r>
              <a:rPr lang="ru-RU" dirty="0" smtClean="0"/>
              <a:t>...</a:t>
            </a:r>
          </a:p>
          <a:p>
            <a:r>
              <a:rPr lang="ru-RU" dirty="0"/>
              <a:t>При этом следует подчеркнуть: алгоритм шифрования считается идеальным в том случае, если более быстрые варианты атак невозможны.</a:t>
            </a:r>
            <a:endParaRPr lang="ru-RU" dirty="0"/>
          </a:p>
        </p:txBody>
      </p:sp>
    </p:spTree>
    <p:extLst>
      <p:ext uri="{BB962C8B-B14F-4D97-AF65-F5344CB8AC3E}">
        <p14:creationId xmlns:p14="http://schemas.microsoft.com/office/powerpoint/2010/main" val="14529913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244980" y="1087002"/>
            <a:ext cx="8946541" cy="4195481"/>
          </a:xfrm>
        </p:spPr>
        <p:txBody>
          <a:bodyPr>
            <a:noAutofit/>
          </a:bodyPr>
          <a:lstStyle/>
          <a:p>
            <a:r>
              <a:rPr lang="ru-RU" sz="2400" dirty="0"/>
              <a:t>Ясно, что атака методом грубой силы гораздо более ресурсоемка по сравнению с атаками, использующими </a:t>
            </a:r>
            <a:r>
              <a:rPr lang="ru-RU" sz="2400" dirty="0" err="1"/>
              <a:t>криптоаналитические</a:t>
            </a:r>
            <a:r>
              <a:rPr lang="ru-RU" sz="2400" dirty="0"/>
              <a:t> методы. В настоящее время известно немалое количество </a:t>
            </a:r>
            <a:r>
              <a:rPr lang="ru-RU" sz="2400" dirty="0" err="1"/>
              <a:t>криптоаналитических</a:t>
            </a:r>
            <a:r>
              <a:rPr lang="ru-RU" sz="2400" dirty="0"/>
              <a:t> методов атак. Примерами могут служить </a:t>
            </a:r>
            <a:r>
              <a:rPr lang="ru-RU" sz="2400" b="1" dirty="0"/>
              <a:t>линейный </a:t>
            </a:r>
            <a:r>
              <a:rPr lang="ru-RU" sz="2400" b="1" dirty="0" err="1"/>
              <a:t>криптоанализ</a:t>
            </a:r>
            <a:r>
              <a:rPr lang="ru-RU" sz="2400" dirty="0"/>
              <a:t> - поиск зависимостей между символами открытого текста и </a:t>
            </a:r>
            <a:r>
              <a:rPr lang="ru-RU" sz="2400" dirty="0" err="1"/>
              <a:t>шифртекста</a:t>
            </a:r>
            <a:r>
              <a:rPr lang="ru-RU" sz="2400" dirty="0"/>
              <a:t>, а </a:t>
            </a:r>
            <a:r>
              <a:rPr lang="ru-RU" sz="2400" dirty="0" smtClean="0"/>
              <a:t>также </a:t>
            </a:r>
            <a:r>
              <a:rPr lang="ru-RU" sz="2400" b="1" dirty="0" smtClean="0"/>
              <a:t>дифференциальный </a:t>
            </a:r>
            <a:r>
              <a:rPr lang="ru-RU" sz="2400" b="1" dirty="0" err="1"/>
              <a:t>криптоанализ</a:t>
            </a:r>
            <a:r>
              <a:rPr lang="ru-RU" sz="2400" dirty="0"/>
              <a:t> - поиск зависимостей между изменениями открытого текста и </a:t>
            </a:r>
            <a:r>
              <a:rPr lang="ru-RU" sz="2400" dirty="0" err="1"/>
              <a:t>шифртекста</a:t>
            </a:r>
            <a:r>
              <a:rPr lang="ru-RU" sz="2400" dirty="0"/>
              <a:t> (рис. 3). Эти методы атак существуют в различных вариантах и могут применяться как совместно, так и в комбинации с иными методами.</a:t>
            </a:r>
            <a:endParaRPr lang="ru-RU" sz="2400" dirty="0"/>
          </a:p>
        </p:txBody>
      </p:sp>
    </p:spTree>
    <p:extLst>
      <p:ext uri="{BB962C8B-B14F-4D97-AF65-F5344CB8AC3E}">
        <p14:creationId xmlns:p14="http://schemas.microsoft.com/office/powerpoint/2010/main" val="31084551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0353" y="452718"/>
            <a:ext cx="9404723" cy="1400530"/>
          </a:xfrm>
        </p:spPr>
        <p:txBody>
          <a:bodyPr/>
          <a:lstStyle/>
          <a:p>
            <a:r>
              <a:rPr lang="ru-RU" b="1" dirty="0"/>
              <a:t>Методы вскрытия </a:t>
            </a:r>
            <a:r>
              <a:rPr lang="ru-RU" b="1" dirty="0" err="1"/>
              <a:t>одноалфавитных</a:t>
            </a:r>
            <a:r>
              <a:rPr lang="ru-RU" b="1" dirty="0"/>
              <a:t> систем</a:t>
            </a:r>
            <a:endParaRPr lang="ru-RU" dirty="0"/>
          </a:p>
        </p:txBody>
      </p:sp>
      <p:sp>
        <p:nvSpPr>
          <p:cNvPr id="3" name="Объект 2"/>
          <p:cNvSpPr>
            <a:spLocks noGrp="1"/>
          </p:cNvSpPr>
          <p:nvPr>
            <p:ph idx="1"/>
          </p:nvPr>
        </p:nvSpPr>
        <p:spPr>
          <a:xfrm>
            <a:off x="412124" y="1956279"/>
            <a:ext cx="10934163" cy="5004752"/>
          </a:xfrm>
        </p:spPr>
        <p:txBody>
          <a:bodyPr>
            <a:normAutofit/>
          </a:bodyPr>
          <a:lstStyle/>
          <a:p>
            <a:r>
              <a:rPr lang="ru-RU" dirty="0"/>
              <a:t>При своей простоте в реализации </a:t>
            </a:r>
            <a:r>
              <a:rPr lang="ru-RU" dirty="0" err="1"/>
              <a:t>одноалфавитные</a:t>
            </a:r>
            <a:r>
              <a:rPr lang="ru-RU" dirty="0"/>
              <a:t> системы легко уязвимы. Определим количество различных систем в аффинной системе. Каждый ключ полностью определен парой целых чисел a и b, задающих отображение </a:t>
            </a:r>
            <a:r>
              <a:rPr lang="ru-RU" dirty="0" err="1"/>
              <a:t>ax+b</a:t>
            </a:r>
            <a:r>
              <a:rPr lang="ru-RU" dirty="0"/>
              <a:t>. Для а существует ɸ (n) возможных значений, где ɸ (n) - функция Эйлера, возвращающая количество взаимно простых чисел с n, и n значений для b, которые могут быть использованы независимо от a, за исключением тождественного отображения (a=1 b=0), которое мы рассматривать не будем. Таким образом получается ɸ(n)*n-1 возможных значений, что не так уж и много: при n=33 в качестве a могут быть 20 значений ( 1, 2, 4, 5, 7, 8, 10, 13, 14, 16, 17, 19, 20, 23, 25, 26, 28, 29, 31, 32), тогда общее число ключей равно 20*33-1=659. Перебор такого количества ключей не составит труда при использовании компьютера. Но существуют методы, упрощающие этот поиск и которые могут быть использованы при анализе более сложных шифров.</a:t>
            </a:r>
          </a:p>
          <a:p>
            <a:endParaRPr lang="ru-RU" dirty="0"/>
          </a:p>
        </p:txBody>
      </p:sp>
    </p:spTree>
    <p:extLst>
      <p:ext uri="{BB962C8B-B14F-4D97-AF65-F5344CB8AC3E}">
        <p14:creationId xmlns:p14="http://schemas.microsoft.com/office/powerpoint/2010/main" val="24532576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Частотный анализ</a:t>
            </a:r>
            <a:r>
              <a:rPr lang="ru-RU" dirty="0"/>
              <a:t/>
            </a:r>
            <a:br>
              <a:rPr lang="ru-RU" dirty="0"/>
            </a:br>
            <a:endParaRPr lang="ru-RU" dirty="0"/>
          </a:p>
        </p:txBody>
      </p:sp>
      <p:sp>
        <p:nvSpPr>
          <p:cNvPr id="3" name="Объект 2"/>
          <p:cNvSpPr>
            <a:spLocks noGrp="1"/>
          </p:cNvSpPr>
          <p:nvPr>
            <p:ph idx="1"/>
          </p:nvPr>
        </p:nvSpPr>
        <p:spPr/>
        <p:txBody>
          <a:bodyPr/>
          <a:lstStyle/>
          <a:p>
            <a:r>
              <a:rPr lang="ru-RU" dirty="0" smtClean="0"/>
              <a:t> </a:t>
            </a:r>
            <a:r>
              <a:rPr lang="ru-RU" dirty="0"/>
              <a:t>Распределение букв в </a:t>
            </a:r>
            <a:r>
              <a:rPr lang="ru-RU" dirty="0" err="1"/>
              <a:t>криптотексте</a:t>
            </a:r>
            <a:r>
              <a:rPr lang="ru-RU" dirty="0"/>
              <a:t> сравнивается с распределением букв в алфавите исходного сообщения. Буквы с наибольшей частотой в </a:t>
            </a:r>
            <a:r>
              <a:rPr lang="ru-RU" dirty="0" err="1"/>
              <a:t>криптотексте</a:t>
            </a:r>
            <a:r>
              <a:rPr lang="ru-RU" dirty="0"/>
              <a:t> заменяются на букву с наибольшей частотой из алфавита. Вероятность успешного вскрытия повышается с увеличением длины </a:t>
            </a:r>
            <a:r>
              <a:rPr lang="ru-RU" dirty="0" err="1"/>
              <a:t>криптотекста</a:t>
            </a:r>
            <a:r>
              <a:rPr lang="ru-RU" dirty="0"/>
              <a:t>. Существуют множество различных таблиц о распределении букв в том или ином языке, но ни одна из них не содержит окончательной информации - даже порядок букв может отличаться в различных таблицах. Распределение букв очень сильно зависит от типа теста: проза, разговорный язык, технический язык и т.п.</a:t>
            </a:r>
          </a:p>
          <a:p>
            <a:endParaRPr lang="ru-RU" dirty="0"/>
          </a:p>
        </p:txBody>
      </p:sp>
    </p:spTree>
    <p:extLst>
      <p:ext uri="{BB962C8B-B14F-4D97-AF65-F5344CB8AC3E}">
        <p14:creationId xmlns:p14="http://schemas.microsoft.com/office/powerpoint/2010/main" val="9808129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Методы анализа многоалфавитных систем</a:t>
            </a:r>
            <a:r>
              <a:rPr lang="ru-RU" dirty="0"/>
              <a:t/>
            </a:r>
            <a:br>
              <a:rPr lang="ru-RU" dirty="0"/>
            </a:br>
            <a:endParaRPr lang="ru-RU" dirty="0"/>
          </a:p>
        </p:txBody>
      </p:sp>
      <p:sp>
        <p:nvSpPr>
          <p:cNvPr id="3" name="Объект 2"/>
          <p:cNvSpPr>
            <a:spLocks noGrp="1"/>
          </p:cNvSpPr>
          <p:nvPr>
            <p:ph idx="1"/>
          </p:nvPr>
        </p:nvSpPr>
        <p:spPr>
          <a:xfrm>
            <a:off x="1104293" y="2001402"/>
            <a:ext cx="8946541" cy="4195481"/>
          </a:xfrm>
        </p:spPr>
        <p:txBody>
          <a:bodyPr/>
          <a:lstStyle/>
          <a:p>
            <a:r>
              <a:rPr lang="ru-RU" dirty="0"/>
              <a:t>Если ключ повторяется периодически и период известен, то </a:t>
            </a:r>
            <a:r>
              <a:rPr lang="ru-RU" dirty="0" err="1"/>
              <a:t>криптоанализ</a:t>
            </a:r>
            <a:r>
              <a:rPr lang="ru-RU" dirty="0"/>
              <a:t> данных систем может быть сведен к </a:t>
            </a:r>
            <a:r>
              <a:rPr lang="ru-RU" dirty="0" err="1"/>
              <a:t>криптоанализу</a:t>
            </a:r>
            <a:r>
              <a:rPr lang="ru-RU" dirty="0"/>
              <a:t> </a:t>
            </a:r>
            <a:r>
              <a:rPr lang="ru-RU" dirty="0" err="1"/>
              <a:t>одноалфавитных</a:t>
            </a:r>
            <a:r>
              <a:rPr lang="ru-RU" dirty="0"/>
              <a:t> систем. Пусть период равен 5. Буквы упорядочиваются по столбцам следующим образом:</a:t>
            </a:r>
          </a:p>
          <a:p>
            <a:endParaRPr lang="ru-RU" dirty="0" smtClean="0"/>
          </a:p>
          <a:p>
            <a:endParaRPr lang="ru-RU" dirty="0"/>
          </a:p>
          <a:p>
            <a:endParaRPr lang="ru-RU" dirty="0" smtClean="0"/>
          </a:p>
          <a:p>
            <a:endParaRPr lang="ru-RU" dirty="0"/>
          </a:p>
          <a:p>
            <a:r>
              <a:rPr lang="ru-RU" dirty="0" smtClean="0"/>
              <a:t>Два </a:t>
            </a:r>
            <a:r>
              <a:rPr lang="ru-RU" dirty="0"/>
              <a:t>появления одной буквы в одном столбце представляют одну букву сообщения. Поэтому можно расшифровать каждый столбец простым подсчетом частот.</a:t>
            </a:r>
          </a:p>
          <a:p>
            <a:endParaRPr lang="ru-RU" dirty="0"/>
          </a:p>
        </p:txBody>
      </p:sp>
      <p:graphicFrame>
        <p:nvGraphicFramePr>
          <p:cNvPr id="4" name="Таблица 3"/>
          <p:cNvGraphicFramePr>
            <a:graphicFrameLocks noGrp="1"/>
          </p:cNvGraphicFramePr>
          <p:nvPr/>
        </p:nvGraphicFramePr>
        <p:xfrm>
          <a:off x="4892675" y="3653949"/>
          <a:ext cx="1368425" cy="993140"/>
        </p:xfrm>
        <a:graphic>
          <a:graphicData uri="http://schemas.openxmlformats.org/drawingml/2006/table">
            <a:tbl>
              <a:tblPr firstRow="1" firstCol="1" bandRow="1">
                <a:tableStyleId>{5C22544A-7EE6-4342-B048-85BDC9FD1C3A}</a:tableStyleId>
              </a:tblPr>
              <a:tblGrid>
                <a:gridCol w="273685"/>
                <a:gridCol w="273685"/>
                <a:gridCol w="273685"/>
                <a:gridCol w="273685"/>
                <a:gridCol w="273685"/>
              </a:tblGrid>
              <a:tr h="248285">
                <a:tc>
                  <a:txBody>
                    <a:bodyPr/>
                    <a:lstStyle/>
                    <a:p>
                      <a:pPr marL="90170">
                        <a:spcAft>
                          <a:spcPts val="0"/>
                        </a:spcAft>
                      </a:pPr>
                      <a:r>
                        <a:rPr lang="ru-RU" sz="1100">
                          <a:effectLst/>
                        </a:rPr>
                        <a:t>1</a:t>
                      </a:r>
                      <a:endParaRPr lang="ru-RU" sz="10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90170">
                        <a:spcAft>
                          <a:spcPts val="0"/>
                        </a:spcAft>
                      </a:pPr>
                      <a:r>
                        <a:rPr lang="ru-RU" sz="1100">
                          <a:effectLst/>
                        </a:rPr>
                        <a:t>2</a:t>
                      </a:r>
                      <a:endParaRPr lang="ru-RU" sz="10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90170">
                        <a:spcAft>
                          <a:spcPts val="0"/>
                        </a:spcAft>
                      </a:pPr>
                      <a:r>
                        <a:rPr lang="ru-RU" sz="1100">
                          <a:effectLst/>
                        </a:rPr>
                        <a:t>3</a:t>
                      </a:r>
                      <a:endParaRPr lang="ru-RU" sz="10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90170">
                        <a:spcAft>
                          <a:spcPts val="0"/>
                        </a:spcAft>
                      </a:pPr>
                      <a:r>
                        <a:rPr lang="ru-RU" sz="1100">
                          <a:effectLst/>
                        </a:rPr>
                        <a:t>4</a:t>
                      </a:r>
                      <a:endParaRPr lang="ru-RU" sz="10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90170">
                        <a:spcAft>
                          <a:spcPts val="0"/>
                        </a:spcAft>
                      </a:pPr>
                      <a:r>
                        <a:rPr lang="ru-RU" sz="1100">
                          <a:effectLst/>
                        </a:rPr>
                        <a:t>5</a:t>
                      </a:r>
                      <a:endParaRPr lang="ru-RU" sz="1000">
                        <a:effectLst/>
                        <a:latin typeface="Times New Roman" panose="02020603050405020304" pitchFamily="18" charset="0"/>
                        <a:ea typeface="Times New Roman" panose="02020603050405020304" pitchFamily="18" charset="0"/>
                      </a:endParaRPr>
                    </a:p>
                  </a:txBody>
                  <a:tcPr marL="9525" marR="9525" marT="9525" marB="9525" anchor="ctr"/>
                </a:tc>
              </a:tr>
              <a:tr h="248285">
                <a:tc>
                  <a:txBody>
                    <a:bodyPr/>
                    <a:lstStyle/>
                    <a:p>
                      <a:pPr marL="90170">
                        <a:spcAft>
                          <a:spcPts val="0"/>
                        </a:spcAft>
                      </a:pPr>
                      <a:r>
                        <a:rPr lang="ru-RU" sz="1100">
                          <a:effectLst/>
                        </a:rPr>
                        <a:t>6</a:t>
                      </a:r>
                      <a:endParaRPr lang="ru-RU" sz="10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90170">
                        <a:spcAft>
                          <a:spcPts val="0"/>
                        </a:spcAft>
                      </a:pPr>
                      <a:r>
                        <a:rPr lang="ru-RU" sz="1100">
                          <a:effectLst/>
                        </a:rPr>
                        <a:t>7</a:t>
                      </a:r>
                      <a:endParaRPr lang="ru-RU" sz="10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90170">
                        <a:spcAft>
                          <a:spcPts val="0"/>
                        </a:spcAft>
                      </a:pPr>
                      <a:r>
                        <a:rPr lang="ru-RU" sz="1100">
                          <a:effectLst/>
                        </a:rPr>
                        <a:t>8</a:t>
                      </a:r>
                      <a:endParaRPr lang="ru-RU" sz="10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90170">
                        <a:spcAft>
                          <a:spcPts val="0"/>
                        </a:spcAft>
                      </a:pPr>
                      <a:r>
                        <a:rPr lang="ru-RU" sz="1100">
                          <a:effectLst/>
                        </a:rPr>
                        <a:t>9</a:t>
                      </a:r>
                      <a:endParaRPr lang="ru-RU" sz="10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90170">
                        <a:spcAft>
                          <a:spcPts val="0"/>
                        </a:spcAft>
                      </a:pPr>
                      <a:r>
                        <a:rPr lang="ru-RU" sz="1100">
                          <a:effectLst/>
                        </a:rPr>
                        <a:t>10</a:t>
                      </a:r>
                      <a:endParaRPr lang="ru-RU" sz="1000">
                        <a:effectLst/>
                        <a:latin typeface="Times New Roman" panose="02020603050405020304" pitchFamily="18" charset="0"/>
                        <a:ea typeface="Times New Roman" panose="02020603050405020304" pitchFamily="18" charset="0"/>
                      </a:endParaRPr>
                    </a:p>
                  </a:txBody>
                  <a:tcPr marL="9525" marR="9525" marT="9525" marB="9525" anchor="ctr"/>
                </a:tc>
              </a:tr>
              <a:tr h="248285">
                <a:tc>
                  <a:txBody>
                    <a:bodyPr/>
                    <a:lstStyle/>
                    <a:p>
                      <a:pPr marL="90170">
                        <a:spcAft>
                          <a:spcPts val="0"/>
                        </a:spcAft>
                      </a:pPr>
                      <a:r>
                        <a:rPr lang="ru-RU" sz="1100">
                          <a:effectLst/>
                        </a:rPr>
                        <a:t>11</a:t>
                      </a:r>
                      <a:endParaRPr lang="ru-RU" sz="10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90170">
                        <a:spcAft>
                          <a:spcPts val="0"/>
                        </a:spcAft>
                      </a:pPr>
                      <a:r>
                        <a:rPr lang="ru-RU" sz="1100">
                          <a:effectLst/>
                        </a:rPr>
                        <a:t>12</a:t>
                      </a:r>
                      <a:endParaRPr lang="ru-RU" sz="10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90170">
                        <a:spcAft>
                          <a:spcPts val="0"/>
                        </a:spcAft>
                      </a:pPr>
                      <a:r>
                        <a:rPr lang="ru-RU" sz="1100">
                          <a:effectLst/>
                        </a:rPr>
                        <a:t>13</a:t>
                      </a:r>
                      <a:endParaRPr lang="ru-RU" sz="10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90170">
                        <a:spcAft>
                          <a:spcPts val="0"/>
                        </a:spcAft>
                      </a:pPr>
                      <a:r>
                        <a:rPr lang="ru-RU" sz="1100">
                          <a:effectLst/>
                        </a:rPr>
                        <a:t>14</a:t>
                      </a:r>
                      <a:endParaRPr lang="ru-RU" sz="10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90170">
                        <a:spcAft>
                          <a:spcPts val="0"/>
                        </a:spcAft>
                      </a:pPr>
                      <a:r>
                        <a:rPr lang="ru-RU" sz="1100">
                          <a:effectLst/>
                        </a:rPr>
                        <a:t>15</a:t>
                      </a:r>
                      <a:endParaRPr lang="ru-RU" sz="1000">
                        <a:effectLst/>
                        <a:latin typeface="Times New Roman" panose="02020603050405020304" pitchFamily="18" charset="0"/>
                        <a:ea typeface="Times New Roman" panose="02020603050405020304" pitchFamily="18" charset="0"/>
                      </a:endParaRPr>
                    </a:p>
                  </a:txBody>
                  <a:tcPr marL="9525" marR="9525" marT="9525" marB="9525" anchor="ctr"/>
                </a:tc>
              </a:tr>
              <a:tr h="248285">
                <a:tc>
                  <a:txBody>
                    <a:bodyPr/>
                    <a:lstStyle/>
                    <a:p>
                      <a:pPr marL="90170">
                        <a:spcAft>
                          <a:spcPts val="0"/>
                        </a:spcAft>
                      </a:pPr>
                      <a:r>
                        <a:rPr lang="ru-RU" sz="1100">
                          <a:effectLst/>
                        </a:rPr>
                        <a:t>...</a:t>
                      </a:r>
                      <a:endParaRPr lang="ru-RU" sz="10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90170">
                        <a:spcAft>
                          <a:spcPts val="0"/>
                        </a:spcAft>
                      </a:pPr>
                      <a:r>
                        <a:rPr lang="ru-RU" sz="1100">
                          <a:effectLst/>
                        </a:rPr>
                        <a:t>...</a:t>
                      </a:r>
                      <a:endParaRPr lang="ru-RU" sz="10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90170">
                        <a:spcAft>
                          <a:spcPts val="0"/>
                        </a:spcAft>
                      </a:pPr>
                      <a:r>
                        <a:rPr lang="ru-RU" sz="1100">
                          <a:effectLst/>
                        </a:rPr>
                        <a:t>...</a:t>
                      </a:r>
                      <a:endParaRPr lang="ru-RU" sz="10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90170">
                        <a:spcAft>
                          <a:spcPts val="0"/>
                        </a:spcAft>
                      </a:pPr>
                      <a:r>
                        <a:rPr lang="ru-RU" sz="1100">
                          <a:effectLst/>
                        </a:rPr>
                        <a:t>...</a:t>
                      </a:r>
                      <a:endParaRPr lang="ru-RU" sz="10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marL="90170">
                        <a:spcAft>
                          <a:spcPts val="0"/>
                        </a:spcAft>
                      </a:pPr>
                      <a:r>
                        <a:rPr lang="ru-RU" sz="1100" dirty="0">
                          <a:effectLst/>
                        </a:rPr>
                        <a:t>...</a:t>
                      </a:r>
                      <a:endParaRPr lang="ru-RU" sz="1000" dirty="0">
                        <a:effectLst/>
                        <a:latin typeface="Times New Roman" panose="02020603050405020304" pitchFamily="18" charset="0"/>
                        <a:ea typeface="Times New Roman" panose="02020603050405020304" pitchFamily="18" charset="0"/>
                      </a:endParaRPr>
                    </a:p>
                  </a:txBody>
                  <a:tcPr marL="9525" marR="9525" marT="9525" marB="9525" anchor="ctr"/>
                </a:tc>
              </a:tr>
            </a:tbl>
          </a:graphicData>
        </a:graphic>
      </p:graphicFrame>
    </p:spTree>
    <p:extLst>
      <p:ext uri="{BB962C8B-B14F-4D97-AF65-F5344CB8AC3E}">
        <p14:creationId xmlns:p14="http://schemas.microsoft.com/office/powerpoint/2010/main" val="415582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Метод </a:t>
            </a:r>
            <a:r>
              <a:rPr lang="ru-RU" b="1" dirty="0" err="1"/>
              <a:t>Казиски</a:t>
            </a:r>
            <a:r>
              <a:rPr lang="ru-RU" dirty="0"/>
              <a:t/>
            </a:r>
            <a:br>
              <a:rPr lang="ru-RU" dirty="0"/>
            </a:br>
            <a:endParaRPr lang="ru-RU" dirty="0"/>
          </a:p>
        </p:txBody>
      </p:sp>
      <p:sp>
        <p:nvSpPr>
          <p:cNvPr id="3" name="Объект 2"/>
          <p:cNvSpPr>
            <a:spLocks noGrp="1"/>
          </p:cNvSpPr>
          <p:nvPr>
            <p:ph idx="1"/>
          </p:nvPr>
        </p:nvSpPr>
        <p:spPr>
          <a:xfrm>
            <a:off x="646111" y="1706452"/>
            <a:ext cx="9968248" cy="5151548"/>
          </a:xfrm>
        </p:spPr>
        <p:txBody>
          <a:bodyPr>
            <a:normAutofit/>
          </a:bodyPr>
          <a:lstStyle/>
          <a:p>
            <a:r>
              <a:rPr lang="ru-RU" dirty="0"/>
              <a:t>Примерно в 1860г. немецким </a:t>
            </a:r>
            <a:r>
              <a:rPr lang="ru-RU" dirty="0" err="1"/>
              <a:t>криптоаналитиком</a:t>
            </a:r>
            <a:r>
              <a:rPr lang="ru-RU" dirty="0"/>
              <a:t> </a:t>
            </a:r>
            <a:r>
              <a:rPr lang="ru-RU" dirty="0" err="1"/>
              <a:t>Ф.У.Казиски</a:t>
            </a:r>
            <a:r>
              <a:rPr lang="ru-RU" dirty="0"/>
              <a:t>(</a:t>
            </a:r>
            <a:r>
              <a:rPr lang="ru-RU" dirty="0" err="1"/>
              <a:t>Kasisky</a:t>
            </a:r>
            <a:r>
              <a:rPr lang="ru-RU" dirty="0"/>
              <a:t>) был изобретен метод вскрытия систем с неизвестным периодом с помощью обнаружения одинаковых слов в </a:t>
            </a:r>
            <a:r>
              <a:rPr lang="ru-RU" dirty="0" err="1"/>
              <a:t>криптотексте</a:t>
            </a:r>
            <a:r>
              <a:rPr lang="ru-RU" dirty="0"/>
              <a:t>. Допустим, слово ЫВАП появляется дважды с 13 буквами между двумя появлениями. Это может быть случайно, а может означать тот факт, что одинаковая часть сообщения зашифрована начиная с той же позиции ключа. Тогда расстояние между двумя Ы равно 16 и кратно длине ключа. поэтому возможная длина ключа равна 2, 4, 8, 16. Когда получается несколько таких предположений о длине ключа, некоторые из которых могут оказаться неправильными, то можно будет сделать верное предположение о длине ключа. Более длинные повторяющиеся слова предпочтительнее. Также преимуществом для </a:t>
            </a:r>
            <a:r>
              <a:rPr lang="ru-RU" dirty="0" err="1"/>
              <a:t>криптоаналитика</a:t>
            </a:r>
            <a:r>
              <a:rPr lang="ru-RU" dirty="0"/>
              <a:t> является повторение слов более одного раза.</a:t>
            </a:r>
          </a:p>
        </p:txBody>
      </p:sp>
    </p:spTree>
    <p:extLst>
      <p:ext uri="{BB962C8B-B14F-4D97-AF65-F5344CB8AC3E}">
        <p14:creationId xmlns:p14="http://schemas.microsoft.com/office/powerpoint/2010/main" val="20893177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103312" y="1859735"/>
            <a:ext cx="8946541" cy="4195481"/>
          </a:xfrm>
        </p:spPr>
        <p:txBody>
          <a:bodyPr>
            <a:normAutofit/>
          </a:bodyPr>
          <a:lstStyle/>
          <a:p>
            <a:r>
              <a:rPr lang="ru-RU" sz="2400" dirty="0"/>
              <a:t>Хотя нет таблицы, которая может учесть все виды текстов, но есть вещи общие для всех таблиц, например, в английском языка буква E всегда возглавляет список частот, а T идет на второй позиции. A и O почти всегда третьи. Кроме того, девять букв английского языка E, T, A, O, N, I, S, R, H всегда имеют частоту выше, чем любые другие. Эти девять букв заполняют примерно 70% английского текста. Ниже приведены соответствующие таблицы для различных языков.</a:t>
            </a:r>
          </a:p>
          <a:p>
            <a:endParaRPr lang="ru-RU" sz="2400" dirty="0"/>
          </a:p>
        </p:txBody>
      </p:sp>
    </p:spTree>
    <p:extLst>
      <p:ext uri="{BB962C8B-B14F-4D97-AF65-F5344CB8AC3E}">
        <p14:creationId xmlns:p14="http://schemas.microsoft.com/office/powerpoint/2010/main" val="34737700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5130" y="504234"/>
            <a:ext cx="9404723" cy="1400530"/>
          </a:xfrm>
        </p:spPr>
        <p:txBody>
          <a:bodyPr/>
          <a:lstStyle/>
          <a:p>
            <a:r>
              <a:rPr lang="ru-RU" b="1" dirty="0"/>
              <a:t>Метод полосок</a:t>
            </a:r>
            <a:r>
              <a:rPr lang="ru-RU" dirty="0"/>
              <a:t/>
            </a:r>
            <a:br>
              <a:rPr lang="ru-RU" dirty="0"/>
            </a:br>
            <a:endParaRPr lang="ru-RU" dirty="0"/>
          </a:p>
        </p:txBody>
      </p:sp>
      <p:sp>
        <p:nvSpPr>
          <p:cNvPr id="3" name="Объект 2"/>
          <p:cNvSpPr>
            <a:spLocks noGrp="1"/>
          </p:cNvSpPr>
          <p:nvPr>
            <p:ph idx="1"/>
          </p:nvPr>
        </p:nvSpPr>
        <p:spPr/>
        <p:txBody>
          <a:bodyPr>
            <a:normAutofit/>
          </a:bodyPr>
          <a:lstStyle/>
          <a:p>
            <a:r>
              <a:rPr lang="ru-RU" sz="2400" dirty="0"/>
              <a:t>Для шифра Цезаря имеется более простой способ расшифровки - так называемый метод полосок. На каждую полоску наносятся по порядку все буквы алфавита. В криптограмме берется некоторое слово. Полоски прикладываются друг к другу так, чтобы образовать данное слово. Двигаясь вдоль полосок находится осмысленное словосочетание, которое и служит расшифровкой данного слова, одновременно находится и величина сдвига.</a:t>
            </a:r>
          </a:p>
          <a:p>
            <a:endParaRPr lang="ru-RU" sz="2400" dirty="0"/>
          </a:p>
        </p:txBody>
      </p:sp>
    </p:spTree>
    <p:extLst>
      <p:ext uri="{BB962C8B-B14F-4D97-AF65-F5344CB8AC3E}">
        <p14:creationId xmlns:p14="http://schemas.microsoft.com/office/powerpoint/2010/main" val="81060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Блочное шифрование </a:t>
            </a:r>
            <a:endParaRPr lang="ru-RU" dirty="0"/>
          </a:p>
        </p:txBody>
      </p:sp>
      <p:sp>
        <p:nvSpPr>
          <p:cNvPr id="3" name="Объект 2"/>
          <p:cNvSpPr>
            <a:spLocks noGrp="1"/>
          </p:cNvSpPr>
          <p:nvPr>
            <p:ph idx="1"/>
          </p:nvPr>
        </p:nvSpPr>
        <p:spPr/>
        <p:txBody>
          <a:bodyPr vert="horz" lIns="91440" tIns="45720" rIns="91440" bIns="45720" rtlCol="0" anchor="t">
            <a:normAutofit fontScale="62500" lnSpcReduction="20000"/>
          </a:bodyPr>
          <a:lstStyle/>
          <a:p>
            <a:pPr marL="0" indent="0">
              <a:buNone/>
            </a:pPr>
            <a:r>
              <a:rPr lang="ru-RU" dirty="0">
                <a:latin typeface="Century Gothic" charset="0"/>
              </a:rPr>
              <a:t>При блочном шифровании информация разбивается на блоки фиксированной длины и шифруется </a:t>
            </a:r>
            <a:r>
              <a:rPr lang="ru-RU" dirty="0" err="1">
                <a:latin typeface="Century Gothic" charset="0"/>
              </a:rPr>
              <a:t>поблочно</a:t>
            </a:r>
            <a:r>
              <a:rPr lang="ru-RU" dirty="0">
                <a:latin typeface="Century Gothic" charset="0"/>
              </a:rPr>
              <a:t>. Блочные шифры бывают двух основных видов:</a:t>
            </a:r>
          </a:p>
          <a:p>
            <a:r>
              <a:rPr lang="ru-RU" dirty="0">
                <a:latin typeface="Century Gothic" charset="0"/>
              </a:rPr>
              <a:t>шифры перестановки</a:t>
            </a:r>
          </a:p>
          <a:p>
            <a:r>
              <a:rPr lang="ru-RU" dirty="0">
                <a:latin typeface="Century Gothic" charset="0"/>
              </a:rPr>
              <a:t>шифры замены</a:t>
            </a:r>
          </a:p>
          <a:p>
            <a:pPr marL="0" indent="0">
              <a:buNone/>
            </a:pPr>
            <a:r>
              <a:rPr lang="ru-RU" dirty="0">
                <a:latin typeface="Century Gothic" charset="0"/>
              </a:rPr>
              <a:t>Простой </a:t>
            </a:r>
            <a:r>
              <a:rPr lang="ru-RU" dirty="0" err="1">
                <a:latin typeface="Century Gothic" charset="0"/>
              </a:rPr>
              <a:t>столбцевой</a:t>
            </a:r>
            <a:r>
              <a:rPr lang="ru-RU" dirty="0">
                <a:latin typeface="Century Gothic" charset="0"/>
              </a:rPr>
              <a:t> перестановочный шифр</a:t>
            </a:r>
          </a:p>
          <a:p>
            <a:pPr marL="0" indent="0">
              <a:buNone/>
            </a:pPr>
            <a:r>
              <a:rPr lang="ru-RU" b="1" dirty="0">
                <a:latin typeface="Century Gothic" charset="0"/>
              </a:rPr>
              <a:t>Открытый текст: МАТЕМАТИКО-МЕХАНИЧЕСКИЙ ФАКУЛЬТЕТ</a:t>
            </a:r>
          </a:p>
          <a:p>
            <a:pPr marL="0" indent="0" algn="ctr">
              <a:buNone/>
            </a:pPr>
            <a:r>
              <a:rPr lang="ru-RU" b="1" dirty="0">
                <a:latin typeface="Century Gothic" charset="0"/>
              </a:rPr>
              <a:t> </a:t>
            </a:r>
          </a:p>
          <a:p>
            <a:pPr marL="0" indent="0" algn="ctr">
              <a:buNone/>
            </a:pPr>
            <a:r>
              <a:rPr lang="ru-RU" b="1" dirty="0">
                <a:latin typeface="Century Gothic" charset="0"/>
              </a:rPr>
              <a:t>МАТЕМА</a:t>
            </a:r>
          </a:p>
          <a:p>
            <a:pPr marL="0" indent="0" algn="ctr">
              <a:buNone/>
            </a:pPr>
            <a:r>
              <a:rPr lang="ru-RU" b="1" dirty="0">
                <a:latin typeface="Century Gothic" charset="0"/>
              </a:rPr>
              <a:t>ТИКО-М</a:t>
            </a:r>
          </a:p>
          <a:p>
            <a:pPr marL="0" indent="0" algn="ctr">
              <a:buNone/>
            </a:pPr>
            <a:r>
              <a:rPr lang="ru-RU" b="1" dirty="0">
                <a:latin typeface="Century Gothic" charset="0"/>
              </a:rPr>
              <a:t>ЕХАНИЧ</a:t>
            </a:r>
          </a:p>
          <a:p>
            <a:pPr marL="0" indent="0" algn="ctr">
              <a:buNone/>
            </a:pPr>
            <a:r>
              <a:rPr lang="ru-RU" b="1" dirty="0">
                <a:latin typeface="Century Gothic" charset="0"/>
              </a:rPr>
              <a:t>ЕСКИЙ </a:t>
            </a:r>
          </a:p>
          <a:p>
            <a:pPr marL="0" indent="0" algn="ctr">
              <a:buNone/>
            </a:pPr>
            <a:r>
              <a:rPr lang="ru-RU" b="1" dirty="0">
                <a:latin typeface="Century Gothic" charset="0"/>
              </a:rPr>
              <a:t>ФАКУЛЬ</a:t>
            </a:r>
          </a:p>
          <a:p>
            <a:pPr marL="0" indent="0" algn="ctr">
              <a:buNone/>
            </a:pPr>
            <a:r>
              <a:rPr lang="ru-RU" b="1" dirty="0">
                <a:latin typeface="Century Gothic" charset="0"/>
              </a:rPr>
              <a:t>ТЕТ           </a:t>
            </a:r>
          </a:p>
          <a:p>
            <a:pPr marL="0" indent="0">
              <a:buNone/>
            </a:pPr>
            <a:endParaRPr lang="ru-RU" b="1" dirty="0">
              <a:latin typeface="Century Gothic" charset="0"/>
            </a:endParaRPr>
          </a:p>
          <a:p>
            <a:r>
              <a:rPr lang="ru-RU" b="1" dirty="0">
                <a:latin typeface="Century Gothic" charset="0"/>
              </a:rPr>
              <a:t>Зашифрованный текст: МТЕЕФТАИХСАЕТКАККТЕОНИУМ-</a:t>
            </a:r>
            <a:r>
              <a:rPr lang="ru-RU" b="1" dirty="0" err="1">
                <a:latin typeface="Century Gothic" charset="0"/>
              </a:rPr>
              <a:t>ИйЛАМЧ</a:t>
            </a:r>
            <a:r>
              <a:rPr lang="ru-RU" b="1" dirty="0">
                <a:latin typeface="Century Gothic" charset="0"/>
              </a:rPr>
              <a:t> Ь</a:t>
            </a:r>
          </a:p>
          <a:p>
            <a:endParaRPr lang="ru-RU" dirty="0"/>
          </a:p>
          <a:p>
            <a:endParaRPr lang="ru-RU" dirty="0"/>
          </a:p>
          <a:p>
            <a:endParaRPr lang="ru-RU" dirty="0"/>
          </a:p>
        </p:txBody>
      </p:sp>
    </p:spTree>
    <p:extLst>
      <p:ext uri="{BB962C8B-B14F-4D97-AF65-F5344CB8AC3E}">
        <p14:creationId xmlns:p14="http://schemas.microsoft.com/office/powerpoint/2010/main" val="41951535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Атаки на реализации</a:t>
            </a:r>
            <a:br>
              <a:rPr lang="ru-RU" b="1" dirty="0"/>
            </a:br>
            <a:r>
              <a:rPr lang="ru-RU" dirty="0"/>
              <a:t/>
            </a:r>
            <a:br>
              <a:rPr lang="ru-RU" dirty="0"/>
            </a:br>
            <a:endParaRPr lang="ru-RU" dirty="0"/>
          </a:p>
        </p:txBody>
      </p:sp>
      <p:sp>
        <p:nvSpPr>
          <p:cNvPr id="3" name="Объект 2"/>
          <p:cNvSpPr>
            <a:spLocks noGrp="1"/>
          </p:cNvSpPr>
          <p:nvPr>
            <p:ph idx="1"/>
          </p:nvPr>
        </p:nvSpPr>
        <p:spPr/>
        <p:txBody>
          <a:bodyPr>
            <a:normAutofit lnSpcReduction="10000"/>
          </a:bodyPr>
          <a:lstStyle/>
          <a:p>
            <a:r>
              <a:rPr lang="ru-RU" dirty="0"/>
              <a:t>Л</a:t>
            </a:r>
            <a:r>
              <a:rPr lang="ru-RU" dirty="0" smtClean="0"/>
              <a:t>юбой </a:t>
            </a:r>
            <a:r>
              <a:rPr lang="ru-RU" dirty="0"/>
              <a:t>шифратор в процессе своей работы дает возможность получить от него различную "побочную" информацию. Так, путем высокоточного замера времени выполнения различных криптографических операций и последующего анализа можно предположительно вычислить значения каких-либо фрагментов секретного ключа - этот способ называется </a:t>
            </a:r>
            <a:r>
              <a:rPr lang="ru-RU" b="1" dirty="0"/>
              <a:t>атакой по времени исполнения</a:t>
            </a:r>
            <a:r>
              <a:rPr lang="ru-RU" dirty="0" smtClean="0"/>
              <a:t>.</a:t>
            </a:r>
          </a:p>
          <a:p>
            <a:r>
              <a:rPr lang="ru-RU" dirty="0"/>
              <a:t>Аналогичные данные изощренный хакер способен извлечь путем анализа высокоточных замеров мощности, потребляемой шифратором во время шифрования, - </a:t>
            </a:r>
            <a:r>
              <a:rPr lang="ru-RU" b="1" dirty="0"/>
              <a:t>атака по потребляемой мощности</a:t>
            </a:r>
            <a:r>
              <a:rPr lang="ru-RU" dirty="0"/>
              <a:t>. Кроме того, шифратор, как и любой другой электроприбор, выступает источником электромагнитного излучения, характеристики которого также позволяют получить определенную информацию.</a:t>
            </a:r>
            <a:endParaRPr lang="ru-RU" dirty="0"/>
          </a:p>
        </p:txBody>
      </p:sp>
    </p:spTree>
    <p:extLst>
      <p:ext uri="{BB962C8B-B14F-4D97-AF65-F5344CB8AC3E}">
        <p14:creationId xmlns:p14="http://schemas.microsoft.com/office/powerpoint/2010/main" val="37451049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4248" y="1506827"/>
            <a:ext cx="10200067" cy="5705341"/>
          </a:xfrm>
        </p:spPr>
        <p:txBody>
          <a:bodyPr>
            <a:normAutofit/>
          </a:bodyPr>
          <a:lstStyle/>
          <a:p>
            <a:r>
              <a:rPr lang="ru-RU" sz="2800" dirty="0"/>
              <a:t>И, наконец, поскольку в процессе шифрования иногда случаются различные нештатные ситуации (простейший вариант - попытка расшифровывания на неверном секретном ключе), шифратор должен выдавать управляющему устройству (например, компьютеру, в который он установлен) статус ошибки. Одновременно со статусом передается и дополнительная информация, которая может стать источником полезных злоумышленнику данных.</a:t>
            </a:r>
            <a:endParaRPr lang="ru-RU" sz="2800" dirty="0"/>
          </a:p>
        </p:txBody>
      </p:sp>
    </p:spTree>
    <p:extLst>
      <p:ext uri="{BB962C8B-B14F-4D97-AF65-F5344CB8AC3E}">
        <p14:creationId xmlns:p14="http://schemas.microsoft.com/office/powerpoint/2010/main" val="40108549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58343" y="1313646"/>
            <a:ext cx="8628846" cy="4365937"/>
          </a:xfrm>
        </p:spPr>
        <p:txBody>
          <a:bodyPr>
            <a:noAutofit/>
          </a:bodyPr>
          <a:lstStyle/>
          <a:p>
            <a:r>
              <a:rPr lang="ru-RU" sz="2800" dirty="0"/>
              <a:t>"Снятие" упомянутой выше побочной информации - операция весьма трудоемкая, требующая специального оборудования для высокоточных замеров (исключение - данные об ошибках). А полученные результаты могут оказаться </a:t>
            </a:r>
            <a:r>
              <a:rPr lang="ru-RU" sz="2800" dirty="0" err="1"/>
              <a:t>разочарующе</a:t>
            </a:r>
            <a:r>
              <a:rPr lang="ru-RU" sz="2800" dirty="0"/>
              <a:t> ничтожными по содержательности. Поэтому такие атаки чаще всего организуются с целью сузить область поисков секретного ключа с помощью других </a:t>
            </a:r>
            <a:r>
              <a:rPr lang="ru-RU" sz="2800" dirty="0" err="1"/>
              <a:t>криптоаналитических</a:t>
            </a:r>
            <a:r>
              <a:rPr lang="ru-RU" sz="2800" dirty="0"/>
              <a:t> атак.</a:t>
            </a:r>
          </a:p>
          <a:p>
            <a:endParaRPr lang="ru-RU" sz="2800" dirty="0"/>
          </a:p>
        </p:txBody>
      </p:sp>
    </p:spTree>
    <p:extLst>
      <p:ext uri="{BB962C8B-B14F-4D97-AF65-F5344CB8AC3E}">
        <p14:creationId xmlns:p14="http://schemas.microsoft.com/office/powerpoint/2010/main" val="29326061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73770" y="1022608"/>
            <a:ext cx="8946541" cy="4195481"/>
          </a:xfrm>
        </p:spPr>
        <p:txBody>
          <a:bodyPr>
            <a:noAutofit/>
          </a:bodyPr>
          <a:lstStyle/>
          <a:p>
            <a:r>
              <a:rPr lang="ru-RU" sz="2800" dirty="0"/>
              <a:t>Очевидно, что полностью исключить такие побочные источники информации не удастся, но минимизировать их - вполне возможно. При этом реально проводить обработку ошибочных ситуаций таким образом, чтобы не дать "врагу" возможности получить какую-либо дополнительную информацию. Поэтому при разработке качественных шифраторов должны учитываться возможные активные действия злоумышленника по "выбиванию" значения секретного ключа из шифратора.</a:t>
            </a:r>
            <a:endParaRPr lang="ru-RU" sz="2800" dirty="0"/>
          </a:p>
        </p:txBody>
      </p:sp>
    </p:spTree>
    <p:extLst>
      <p:ext uri="{BB962C8B-B14F-4D97-AF65-F5344CB8AC3E}">
        <p14:creationId xmlns:p14="http://schemas.microsoft.com/office/powerpoint/2010/main" val="42353380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spTree>
    <p:extLst>
      <p:ext uri="{BB962C8B-B14F-4D97-AF65-F5344CB8AC3E}">
        <p14:creationId xmlns:p14="http://schemas.microsoft.com/office/powerpoint/2010/main" val="26237739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Асимметричное шифрование </a:t>
            </a:r>
            <a:endParaRPr lang="ru-RU" dirty="0"/>
          </a:p>
        </p:txBody>
      </p:sp>
      <p:sp>
        <p:nvSpPr>
          <p:cNvPr id="3" name="Объект 2"/>
          <p:cNvSpPr>
            <a:spLocks noGrp="1"/>
          </p:cNvSpPr>
          <p:nvPr>
            <p:ph idx="1"/>
          </p:nvPr>
        </p:nvSpPr>
        <p:spPr>
          <a:xfrm>
            <a:off x="1103312" y="1627033"/>
            <a:ext cx="8946541" cy="4195481"/>
          </a:xfrm>
        </p:spPr>
        <p:txBody>
          <a:bodyPr>
            <a:normAutofit/>
          </a:bodyPr>
          <a:lstStyle/>
          <a:p>
            <a:r>
              <a:rPr lang="ru-RU" sz="2400" dirty="0"/>
              <a:t>Асимметричные алгоритмы шифрования позволяют получателю обеспечивать шифрование информации, направляемой ему неограниченным количеством отправителей. Кроме того, использование этих алгоритмов позволяет проводить аутентификацию участников обмена информацией и осуществлять контроль целостности передаваемой информации.</a:t>
            </a:r>
          </a:p>
        </p:txBody>
      </p:sp>
    </p:spTree>
    <p:extLst>
      <p:ext uri="{BB962C8B-B14F-4D97-AF65-F5344CB8AC3E}">
        <p14:creationId xmlns:p14="http://schemas.microsoft.com/office/powerpoint/2010/main" val="33336429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Отличия от симметричных алгоритмов</a:t>
            </a:r>
            <a:endParaRPr lang="ru-RU" dirty="0"/>
          </a:p>
        </p:txBody>
      </p:sp>
      <p:sp>
        <p:nvSpPr>
          <p:cNvPr id="3" name="Объект 2"/>
          <p:cNvSpPr>
            <a:spLocks noGrp="1"/>
          </p:cNvSpPr>
          <p:nvPr>
            <p:ph idx="1"/>
          </p:nvPr>
        </p:nvSpPr>
        <p:spPr/>
        <p:txBody>
          <a:bodyPr anchor="ctr"/>
          <a:lstStyle/>
          <a:p>
            <a:r>
              <a:rPr lang="ru-RU" sz="2800" dirty="0" smtClean="0"/>
              <a:t>Наличие двух видов ключей «Открытого» и «Закрытого»</a:t>
            </a:r>
          </a:p>
          <a:p>
            <a:r>
              <a:rPr lang="ru-RU" sz="2800" dirty="0" smtClean="0"/>
              <a:t>Абсолютная непригодность к проекту </a:t>
            </a:r>
            <a:r>
              <a:rPr lang="en-US" sz="2800" dirty="0" err="1" smtClean="0"/>
              <a:t>GroupLock</a:t>
            </a:r>
            <a:r>
              <a:rPr lang="en-US" sz="2800" dirty="0" smtClean="0"/>
              <a:t> </a:t>
            </a:r>
            <a:r>
              <a:rPr lang="ru-RU" sz="2800" dirty="0" smtClean="0"/>
              <a:t>ввиду совершенно другой логики работы</a:t>
            </a:r>
          </a:p>
          <a:p>
            <a:r>
              <a:rPr lang="ru-RU" sz="2800" dirty="0" smtClean="0"/>
              <a:t>Более высокая алгоритмическая сложность и, как следствие, большее время работы</a:t>
            </a:r>
          </a:p>
          <a:p>
            <a:endParaRPr lang="ru-RU" dirty="0"/>
          </a:p>
        </p:txBody>
      </p:sp>
    </p:spTree>
    <p:extLst>
      <p:ext uri="{BB962C8B-B14F-4D97-AF65-F5344CB8AC3E}">
        <p14:creationId xmlns:p14="http://schemas.microsoft.com/office/powerpoint/2010/main" val="15208341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Логика работы</a:t>
            </a:r>
            <a:endParaRPr lang="ru-RU" dirty="0"/>
          </a:p>
        </p:txBody>
      </p:sp>
      <p:sp>
        <p:nvSpPr>
          <p:cNvPr id="3" name="Объект 2"/>
          <p:cNvSpPr>
            <a:spLocks noGrp="1"/>
          </p:cNvSpPr>
          <p:nvPr>
            <p:ph idx="1"/>
          </p:nvPr>
        </p:nvSpPr>
        <p:spPr/>
        <p:txBody>
          <a:bodyPr/>
          <a:lstStyle/>
          <a:p>
            <a:pPr marL="457200" indent="-457200">
              <a:buFont typeface="+mj-lt"/>
              <a:buAutoNum type="arabicPeriod"/>
            </a:pPr>
            <a:r>
              <a:rPr lang="ru-RU" dirty="0" smtClean="0"/>
              <a:t>Открытый ключ известен всем. С его помощью сообщение только шифруется</a:t>
            </a:r>
          </a:p>
          <a:p>
            <a:pPr marL="457200" indent="-457200">
              <a:buFont typeface="+mj-lt"/>
              <a:buAutoNum type="arabicPeriod"/>
            </a:pPr>
            <a:r>
              <a:rPr lang="ru-RU" dirty="0" smtClean="0"/>
              <a:t>Закрытый ключ известен только получателю. С его помощью сообщение только дешифруется</a:t>
            </a:r>
          </a:p>
          <a:p>
            <a:pPr marL="457200" indent="-457200">
              <a:buFont typeface="+mj-lt"/>
              <a:buAutoNum type="arabicPeriod"/>
            </a:pPr>
            <a:r>
              <a:rPr lang="ru-RU" dirty="0" smtClean="0"/>
              <a:t>Ассиметричные алгоритмы </a:t>
            </a:r>
            <a:r>
              <a:rPr lang="ru-RU" dirty="0"/>
              <a:t>как правило, основываются на математических задачах, которые на настоящий момент не имеют эффективного решения</a:t>
            </a:r>
            <a:r>
              <a:rPr lang="ru-RU" dirty="0" smtClean="0"/>
              <a:t>. Например факторизация.</a:t>
            </a:r>
            <a:endParaRPr lang="en-US" dirty="0" smtClean="0"/>
          </a:p>
          <a:p>
            <a:pPr marL="457200" indent="-457200">
              <a:buFont typeface="+mj-lt"/>
              <a:buAutoNum type="arabicPeriod"/>
            </a:pPr>
            <a:r>
              <a:rPr lang="ru-RU" dirty="0" smtClean="0"/>
              <a:t>Для обмена данными публикуем свой открытый ключ. Получаем шифрованное по нему сообщение и дешифруем его своим ключом. Цифровая подпись для аутентификации.</a:t>
            </a:r>
            <a:endParaRPr lang="ru-RU" dirty="0"/>
          </a:p>
        </p:txBody>
      </p:sp>
    </p:spTree>
    <p:extLst>
      <p:ext uri="{BB962C8B-B14F-4D97-AF65-F5344CB8AC3E}">
        <p14:creationId xmlns:p14="http://schemas.microsoft.com/office/powerpoint/2010/main" val="10228501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RSA-</a:t>
            </a:r>
            <a:r>
              <a:rPr lang="ru-RU" dirty="0" smtClean="0"/>
              <a:t>ключи</a:t>
            </a:r>
            <a:endParaRPr lang="ru-RU" dirty="0"/>
          </a:p>
        </p:txBody>
      </p:sp>
      <p:sp>
        <p:nvSpPr>
          <p:cNvPr id="3" name="Объект 2"/>
          <p:cNvSpPr>
            <a:spLocks noGrp="1"/>
          </p:cNvSpPr>
          <p:nvPr>
            <p:ph idx="1"/>
          </p:nvPr>
        </p:nvSpPr>
        <p:spPr/>
        <p:txBody>
          <a:bodyPr/>
          <a:lstStyle/>
          <a:p>
            <a:r>
              <a:rPr lang="ru-RU" dirty="0"/>
              <a:t>Для начала необходимо сгенерировать открытый и секретные ключи:</a:t>
            </a:r>
          </a:p>
          <a:p>
            <a:pPr marL="457200" indent="-457200">
              <a:buFont typeface="+mj-lt"/>
              <a:buAutoNum type="arabicPeriod"/>
            </a:pPr>
            <a:r>
              <a:rPr lang="ru-RU" dirty="0"/>
              <a:t>Возьмем два больших </a:t>
            </a:r>
            <a:r>
              <a:rPr lang="ru-RU" u="sng" dirty="0"/>
              <a:t>простых</a:t>
            </a:r>
            <a:r>
              <a:rPr lang="ru-RU" dirty="0"/>
              <a:t> числа p и q.</a:t>
            </a:r>
          </a:p>
          <a:p>
            <a:pPr marL="457200" indent="-457200">
              <a:buFont typeface="+mj-lt"/>
              <a:buAutoNum type="arabicPeriod"/>
            </a:pPr>
            <a:r>
              <a:rPr lang="ru-RU" dirty="0"/>
              <a:t>Определим n= p*q.</a:t>
            </a:r>
          </a:p>
          <a:p>
            <a:pPr marL="457200" indent="-457200">
              <a:buFont typeface="+mj-lt"/>
              <a:buAutoNum type="arabicPeriod"/>
            </a:pPr>
            <a:r>
              <a:rPr lang="ru-RU" dirty="0"/>
              <a:t>Выберем случайное число, которое назовем d. Это число должно быть взаимно простым с  </a:t>
            </a:r>
            <a:r>
              <a:rPr lang="el-GR" dirty="0"/>
              <a:t>φ</a:t>
            </a:r>
            <a:r>
              <a:rPr lang="ru-RU" dirty="0"/>
              <a:t>(</a:t>
            </a:r>
            <a:r>
              <a:rPr lang="en-US" dirty="0"/>
              <a:t>n) = </a:t>
            </a:r>
            <a:r>
              <a:rPr lang="ru-RU" dirty="0"/>
              <a:t>(p-1)*(q-1).</a:t>
            </a:r>
          </a:p>
          <a:p>
            <a:pPr marL="457200" indent="-457200">
              <a:buFont typeface="+mj-lt"/>
              <a:buAutoNum type="arabicPeriod"/>
            </a:pPr>
            <a:r>
              <a:rPr lang="ru-RU" dirty="0"/>
              <a:t>Определим такое число е, для которого является истинным следующее соотношение (e*d) </a:t>
            </a:r>
            <a:r>
              <a:rPr lang="ru-RU" dirty="0" err="1"/>
              <a:t>mod</a:t>
            </a:r>
            <a:r>
              <a:rPr lang="ru-RU" dirty="0"/>
              <a:t> </a:t>
            </a:r>
            <a:r>
              <a:rPr lang="el-GR" dirty="0"/>
              <a:t>φ</a:t>
            </a:r>
            <a:r>
              <a:rPr lang="ru-RU" dirty="0"/>
              <a:t>(</a:t>
            </a:r>
            <a:r>
              <a:rPr lang="en-US" dirty="0"/>
              <a:t>n) </a:t>
            </a:r>
            <a:r>
              <a:rPr lang="ru-RU" dirty="0"/>
              <a:t>=1.</a:t>
            </a:r>
          </a:p>
          <a:p>
            <a:pPr marL="457200" indent="-457200">
              <a:buFont typeface="+mj-lt"/>
              <a:buAutoNum type="arabicPeriod"/>
            </a:pPr>
            <a:r>
              <a:rPr lang="ru-RU" dirty="0"/>
              <a:t>Назовём открытым ключом числа </a:t>
            </a:r>
            <a:r>
              <a:rPr lang="en-US" dirty="0"/>
              <a:t>{</a:t>
            </a:r>
            <a:r>
              <a:rPr lang="ru-RU" dirty="0"/>
              <a:t>e</a:t>
            </a:r>
            <a:r>
              <a:rPr lang="en-US" dirty="0"/>
              <a:t>,</a:t>
            </a:r>
            <a:r>
              <a:rPr lang="ru-RU" dirty="0"/>
              <a:t> n</a:t>
            </a:r>
            <a:r>
              <a:rPr lang="en-US" dirty="0"/>
              <a:t>}</a:t>
            </a:r>
            <a:r>
              <a:rPr lang="ru-RU" dirty="0"/>
              <a:t>, а секретным – </a:t>
            </a:r>
            <a:r>
              <a:rPr lang="en-US" dirty="0"/>
              <a:t>{</a:t>
            </a:r>
            <a:r>
              <a:rPr lang="en-US" dirty="0" err="1"/>
              <a:t>d,n</a:t>
            </a:r>
            <a:r>
              <a:rPr lang="en-US" dirty="0"/>
              <a:t>}</a:t>
            </a:r>
            <a:r>
              <a:rPr lang="ru-RU" dirty="0"/>
              <a:t>.</a:t>
            </a:r>
          </a:p>
          <a:p>
            <a:endParaRPr lang="ru-RU" dirty="0"/>
          </a:p>
        </p:txBody>
      </p:sp>
    </p:spTree>
    <p:extLst>
      <p:ext uri="{BB962C8B-B14F-4D97-AF65-F5344CB8AC3E}">
        <p14:creationId xmlns:p14="http://schemas.microsoft.com/office/powerpoint/2010/main" val="19018657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RSA-</a:t>
            </a:r>
            <a:r>
              <a:rPr lang="ru-RU" dirty="0" smtClean="0"/>
              <a:t>шифрование</a:t>
            </a:r>
            <a:endParaRPr lang="ru-RU" dirty="0"/>
          </a:p>
        </p:txBody>
      </p:sp>
      <p:sp>
        <p:nvSpPr>
          <p:cNvPr id="3" name="Объект 2"/>
          <p:cNvSpPr>
            <a:spLocks noGrp="1"/>
          </p:cNvSpPr>
          <p:nvPr>
            <p:ph idx="1"/>
          </p:nvPr>
        </p:nvSpPr>
        <p:spPr/>
        <p:txBody>
          <a:bodyPr/>
          <a:lstStyle/>
          <a:p>
            <a:r>
              <a:rPr lang="ru-RU" dirty="0"/>
              <a:t>Для того, чтобы зашифровать данные по открытому ключу {</a:t>
            </a:r>
            <a:r>
              <a:rPr lang="ru-RU" dirty="0" err="1"/>
              <a:t>e,n</a:t>
            </a:r>
            <a:r>
              <a:rPr lang="ru-RU" dirty="0"/>
              <a:t>}, необходимо следующее:</a:t>
            </a:r>
          </a:p>
          <a:p>
            <a:pPr marL="457200" indent="-457200">
              <a:buFont typeface="+mj-lt"/>
              <a:buAutoNum type="arabicPeriod"/>
            </a:pPr>
            <a:r>
              <a:rPr lang="ru-RU" dirty="0"/>
              <a:t>разбить шифруемый текст на блоки, каждый из которых может быть представлен в виде числа M(i)=0,1,2..., n-1( т.е. только до n-1).</a:t>
            </a:r>
          </a:p>
          <a:p>
            <a:pPr marL="457200" indent="-457200">
              <a:buFont typeface="+mj-lt"/>
              <a:buAutoNum type="arabicPeriod"/>
            </a:pPr>
            <a:r>
              <a:rPr lang="ru-RU" dirty="0"/>
              <a:t>зашифровать текст, рассматриваемый как последовательность чисел M(i) по формуле C(i)</a:t>
            </a:r>
            <a:r>
              <a:rPr lang="en-US" dirty="0"/>
              <a:t> </a:t>
            </a:r>
            <a:r>
              <a:rPr lang="ru-RU" dirty="0"/>
              <a:t>=</a:t>
            </a:r>
            <a:r>
              <a:rPr lang="en-US" dirty="0"/>
              <a:t> </a:t>
            </a:r>
            <a:r>
              <a:rPr lang="ru-RU" dirty="0"/>
              <a:t>M(</a:t>
            </a:r>
            <a:r>
              <a:rPr lang="en-US" dirty="0" err="1"/>
              <a:t>i</a:t>
            </a:r>
            <a:r>
              <a:rPr lang="en-US" dirty="0"/>
              <a:t>)</a:t>
            </a:r>
            <a:r>
              <a:rPr lang="en-US" baseline="30000" dirty="0"/>
              <a:t>e </a:t>
            </a:r>
            <a:r>
              <a:rPr lang="ru-RU" dirty="0" err="1"/>
              <a:t>mod</a:t>
            </a:r>
            <a:r>
              <a:rPr lang="ru-RU" dirty="0"/>
              <a:t> n.</a:t>
            </a:r>
          </a:p>
          <a:p>
            <a:r>
              <a:rPr lang="ru-RU" dirty="0"/>
              <a:t>Чтобы расшифровать эти данные, используя секретный ключ {</a:t>
            </a:r>
            <a:r>
              <a:rPr lang="ru-RU" dirty="0" err="1"/>
              <a:t>d,n</a:t>
            </a:r>
            <a:r>
              <a:rPr lang="ru-RU" dirty="0"/>
              <a:t>}, необходимо выполнить следующие вычисления:</a:t>
            </a:r>
            <a:endParaRPr lang="en-US" dirty="0"/>
          </a:p>
          <a:p>
            <a:pPr marL="457200" indent="-457200">
              <a:buFont typeface="+mj-lt"/>
              <a:buAutoNum type="arabicPeriod"/>
            </a:pPr>
            <a:r>
              <a:rPr lang="ru-RU" dirty="0"/>
              <a:t> M(i) = (C(i)</a:t>
            </a:r>
            <a:r>
              <a:rPr lang="ru-RU" baseline="30000" dirty="0"/>
              <a:t>d</a:t>
            </a:r>
            <a:r>
              <a:rPr lang="ru-RU" dirty="0"/>
              <a:t>) </a:t>
            </a:r>
            <a:r>
              <a:rPr lang="ru-RU" dirty="0" err="1"/>
              <a:t>mod</a:t>
            </a:r>
            <a:r>
              <a:rPr lang="ru-RU" dirty="0"/>
              <a:t> n. В результате будет получено множество чисел M(i), которые представляют собой исходный текст.</a:t>
            </a:r>
          </a:p>
          <a:p>
            <a:endParaRPr lang="ru-RU" dirty="0"/>
          </a:p>
        </p:txBody>
      </p:sp>
    </p:spTree>
    <p:extLst>
      <p:ext uri="{BB962C8B-B14F-4D97-AF65-F5344CB8AC3E}">
        <p14:creationId xmlns:p14="http://schemas.microsoft.com/office/powerpoint/2010/main" val="114177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103313" y="586060"/>
            <a:ext cx="8947150" cy="5662340"/>
          </a:xfrm>
        </p:spPr>
        <p:txBody>
          <a:bodyPr vert="horz" lIns="91440" tIns="45720" rIns="91440" bIns="45720" rtlCol="0" anchor="t">
            <a:normAutofit fontScale="92500" lnSpcReduction="10000"/>
          </a:bodyPr>
          <a:lstStyle/>
          <a:p>
            <a:pPr marL="0" indent="0">
              <a:buNone/>
            </a:pPr>
            <a:r>
              <a:rPr lang="ru-RU" dirty="0">
                <a:latin typeface="Century Gothic" charset="0"/>
              </a:rPr>
              <a:t>Перестановочный шифр с ключевым словом</a:t>
            </a:r>
          </a:p>
          <a:p>
            <a:pPr marL="0" indent="0">
              <a:buNone/>
            </a:pPr>
            <a:r>
              <a:rPr lang="ru-RU" dirty="0">
                <a:latin typeface="Century Gothic" charset="0"/>
              </a:rPr>
              <a:t>Открытый текст: Прикладная математика Ключ: Шифр</a:t>
            </a:r>
          </a:p>
          <a:p>
            <a:pPr marL="0" indent="0">
              <a:buNone/>
            </a:pPr>
            <a:r>
              <a:rPr lang="ru-RU" dirty="0">
                <a:solidFill>
                  <a:srgbClr val="FFFFFF"/>
                </a:solidFill>
                <a:latin typeface="Century Gothic" charset="0"/>
              </a:rPr>
              <a:t>Криптограмма: </a:t>
            </a:r>
            <a:r>
              <a:rPr lang="ru-RU" dirty="0" err="1">
                <a:solidFill>
                  <a:srgbClr val="FFFFFF"/>
                </a:solidFill>
                <a:latin typeface="Century Gothic" charset="0"/>
              </a:rPr>
              <a:t>Раяеикнаааидммкплатт</a:t>
            </a:r>
            <a:r>
              <a:rPr lang="ru-RU" b="1" dirty="0">
                <a:solidFill>
                  <a:srgbClr val="000000"/>
                </a:solidFill>
                <a:latin typeface="Century Gothic" charset="0"/>
              </a:rPr>
              <a:t> </a:t>
            </a:r>
          </a:p>
          <a:p>
            <a:pPr marL="0" indent="0" algn="ctr">
              <a:buNone/>
            </a:pPr>
            <a:r>
              <a:rPr lang="ru-RU" b="1" dirty="0">
                <a:latin typeface="Century Gothic" charset="0"/>
              </a:rPr>
              <a:t> </a:t>
            </a:r>
          </a:p>
          <a:p>
            <a:pPr marL="0" indent="0">
              <a:buNone/>
            </a:pPr>
            <a:r>
              <a:rPr lang="ru-RU" sz="1200" b="1" dirty="0">
                <a:latin typeface="Consolas" charset="0"/>
              </a:rPr>
              <a:t>Ш и ф р</a:t>
            </a:r>
          </a:p>
          <a:p>
            <a:pPr marL="0" indent="0">
              <a:buNone/>
            </a:pPr>
            <a:r>
              <a:rPr lang="ru-RU" sz="1200" b="1" dirty="0">
                <a:latin typeface="Consolas" charset="0"/>
              </a:rPr>
              <a:t>4 1 3 2</a:t>
            </a:r>
          </a:p>
          <a:p>
            <a:pPr marL="0" indent="0">
              <a:buNone/>
            </a:pPr>
            <a:r>
              <a:rPr lang="ru-RU" sz="1200" b="1" dirty="0">
                <a:latin typeface="Consolas" charset="0"/>
              </a:rPr>
              <a:t>П р и к</a:t>
            </a:r>
            <a:r>
              <a:rPr lang="ru-RU" b="1" dirty="0">
                <a:latin typeface="Consolas" charset="0"/>
              </a:rPr>
              <a:t/>
            </a:r>
            <a:br>
              <a:rPr lang="ru-RU" b="1" dirty="0">
                <a:latin typeface="Consolas" charset="0"/>
              </a:rPr>
            </a:br>
            <a:r>
              <a:rPr lang="ru-RU" sz="1200" b="1" dirty="0">
                <a:latin typeface="Consolas" charset="0"/>
              </a:rPr>
              <a:t> л а д н</a:t>
            </a:r>
            <a:r>
              <a:rPr lang="ru-RU" b="1" dirty="0">
                <a:latin typeface="Consolas" charset="0"/>
              </a:rPr>
              <a:t/>
            </a:r>
            <a:br>
              <a:rPr lang="ru-RU" b="1" dirty="0">
                <a:latin typeface="Consolas" charset="0"/>
              </a:rPr>
            </a:br>
            <a:r>
              <a:rPr lang="ru-RU" sz="1200" b="1" dirty="0">
                <a:latin typeface="Consolas" charset="0"/>
              </a:rPr>
              <a:t> а я м а</a:t>
            </a:r>
            <a:r>
              <a:rPr lang="ru-RU" b="1" dirty="0">
                <a:latin typeface="Consolas" charset="0"/>
              </a:rPr>
              <a:t/>
            </a:r>
            <a:br>
              <a:rPr lang="ru-RU" b="1" dirty="0">
                <a:latin typeface="Consolas" charset="0"/>
              </a:rPr>
            </a:br>
            <a:r>
              <a:rPr lang="ru-RU" sz="1200" b="1" dirty="0">
                <a:latin typeface="Consolas" charset="0"/>
              </a:rPr>
              <a:t> т е м а</a:t>
            </a:r>
            <a:r>
              <a:rPr lang="ru-RU" b="1" dirty="0">
                <a:latin typeface="Consolas" charset="0"/>
              </a:rPr>
              <a:t/>
            </a:r>
            <a:br>
              <a:rPr lang="ru-RU" b="1" dirty="0">
                <a:latin typeface="Consolas" charset="0"/>
              </a:rPr>
            </a:br>
            <a:r>
              <a:rPr lang="ru-RU" sz="1200" b="1" dirty="0">
                <a:latin typeface="Consolas" charset="0"/>
              </a:rPr>
              <a:t> т и к а</a:t>
            </a:r>
          </a:p>
          <a:p>
            <a:pPr marL="0" indent="0">
              <a:buNone/>
            </a:pPr>
            <a:endParaRPr lang="ru-RU" sz="1200" b="1" dirty="0">
              <a:latin typeface="Consolas" charset="0"/>
            </a:endParaRPr>
          </a:p>
          <a:p>
            <a:pPr marL="0" indent="0">
              <a:buNone/>
            </a:pPr>
            <a:r>
              <a:rPr lang="ru-RU" dirty="0">
                <a:latin typeface="Century Gothic" charset="0"/>
              </a:rPr>
              <a:t>Подстановочные шифры</a:t>
            </a:r>
          </a:p>
          <a:p>
            <a:pPr marL="0" indent="0">
              <a:buNone/>
            </a:pPr>
            <a:r>
              <a:rPr lang="ru-RU" dirty="0">
                <a:latin typeface="Century Gothic" charset="0"/>
              </a:rPr>
              <a:t>Шифр Цезаря</a:t>
            </a:r>
          </a:p>
          <a:p>
            <a:pPr marL="0" indent="0">
              <a:buNone/>
            </a:pPr>
            <a:r>
              <a:rPr lang="en-US" dirty="0" err="1">
                <a:latin typeface="Century Gothic" charset="0"/>
              </a:rPr>
              <a:t>Ck</a:t>
            </a:r>
            <a:r>
              <a:rPr lang="en-US" dirty="0">
                <a:latin typeface="Century Gothic" charset="0"/>
              </a:rPr>
              <a:t>(j)=(</a:t>
            </a:r>
            <a:r>
              <a:rPr lang="en-US" dirty="0" err="1">
                <a:latin typeface="Century Gothic" charset="0"/>
              </a:rPr>
              <a:t>j+k</a:t>
            </a:r>
            <a:r>
              <a:rPr lang="en-US" dirty="0">
                <a:latin typeface="Century Gothic" charset="0"/>
              </a:rPr>
              <a:t>)(mod</a:t>
            </a:r>
            <a:r>
              <a:rPr lang="ru-RU" dirty="0">
                <a:latin typeface="Century Gothic" charset="0"/>
              </a:rPr>
              <a:t> n), n - количество букв в алфавите</a:t>
            </a:r>
          </a:p>
          <a:p>
            <a:pPr marL="0" indent="0">
              <a:buNone/>
            </a:pPr>
            <a:r>
              <a:rPr lang="ru-RU" dirty="0">
                <a:latin typeface="Century Gothic" charset="0"/>
              </a:rPr>
              <a:t>Обратная подстановка</a:t>
            </a:r>
          </a:p>
          <a:p>
            <a:pPr marL="0" indent="0">
              <a:buNone/>
            </a:pPr>
            <a:r>
              <a:rPr lang="en-US" dirty="0">
                <a:latin typeface="Century Gothic" charset="0"/>
              </a:rPr>
              <a:t>Ck-1(j)=</a:t>
            </a:r>
            <a:r>
              <a:rPr lang="ru-RU" dirty="0">
                <a:latin typeface="Century Gothic" charset="0"/>
              </a:rPr>
              <a:t>С</a:t>
            </a:r>
            <a:r>
              <a:rPr lang="en-US" dirty="0">
                <a:latin typeface="Century Gothic" charset="0"/>
              </a:rPr>
              <a:t>n-k=(</a:t>
            </a:r>
            <a:r>
              <a:rPr lang="en-US" dirty="0" err="1">
                <a:latin typeface="Century Gothic" charset="0"/>
              </a:rPr>
              <a:t>j+n-k</a:t>
            </a:r>
            <a:r>
              <a:rPr lang="en-US" dirty="0">
                <a:latin typeface="Century Gothic" charset="0"/>
              </a:rPr>
              <a:t>)(mod n)</a:t>
            </a:r>
            <a:endParaRPr lang="ru-RU" dirty="0">
              <a:latin typeface="Century Gothic" charset="0"/>
            </a:endParaRPr>
          </a:p>
          <a:p>
            <a:pPr marL="0" indent="0" algn="ctr">
              <a:buNone/>
            </a:pPr>
            <a:r>
              <a:rPr lang="ru-RU" b="1" dirty="0">
                <a:solidFill>
                  <a:srgbClr val="000000"/>
                </a:solidFill>
                <a:latin typeface="Century Gothic" charset="0"/>
              </a:rPr>
              <a:t> </a:t>
            </a:r>
          </a:p>
        </p:txBody>
      </p:sp>
    </p:spTree>
    <p:extLst>
      <p:ext uri="{BB962C8B-B14F-4D97-AF65-F5344CB8AC3E}">
        <p14:creationId xmlns:p14="http://schemas.microsoft.com/office/powerpoint/2010/main" val="10875767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RSA-</a:t>
            </a:r>
            <a:r>
              <a:rPr lang="ru-RU" dirty="0" smtClean="0"/>
              <a:t>пример</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178557650"/>
              </p:ext>
            </p:extLst>
          </p:nvPr>
        </p:nvGraphicFramePr>
        <p:xfrm>
          <a:off x="663879" y="1302705"/>
          <a:ext cx="10860066" cy="5073045"/>
        </p:xfrm>
        <a:graphic>
          <a:graphicData uri="http://schemas.openxmlformats.org/drawingml/2006/table">
            <a:tbl>
              <a:tblPr firstRow="1" bandRow="1">
                <a:tableStyleId>{17292A2E-F333-43FB-9621-5CBBE7FDCDCB}</a:tableStyleId>
              </a:tblPr>
              <a:tblGrid>
                <a:gridCol w="2542784"/>
                <a:gridCol w="4697260"/>
                <a:gridCol w="3620022"/>
              </a:tblGrid>
              <a:tr h="455435">
                <a:tc>
                  <a:txBody>
                    <a:bodyPr/>
                    <a:lstStyle/>
                    <a:p>
                      <a:pPr algn="ctr"/>
                      <a:r>
                        <a:rPr lang="ru-RU" dirty="0">
                          <a:effectLst/>
                        </a:rPr>
                        <a:t>Этап</a:t>
                      </a:r>
                    </a:p>
                  </a:txBody>
                  <a:tcPr anchor="ctr"/>
                </a:tc>
                <a:tc>
                  <a:txBody>
                    <a:bodyPr/>
                    <a:lstStyle/>
                    <a:p>
                      <a:pPr algn="ctr"/>
                      <a:r>
                        <a:rPr lang="ru-RU">
                          <a:effectLst/>
                        </a:rPr>
                        <a:t>Описание операции</a:t>
                      </a:r>
                    </a:p>
                  </a:txBody>
                  <a:tcPr anchor="ctr"/>
                </a:tc>
                <a:tc>
                  <a:txBody>
                    <a:bodyPr/>
                    <a:lstStyle/>
                    <a:p>
                      <a:pPr algn="ctr"/>
                      <a:r>
                        <a:rPr lang="ru-RU">
                          <a:effectLst/>
                        </a:rPr>
                        <a:t>Результат операции</a:t>
                      </a:r>
                    </a:p>
                  </a:txBody>
                  <a:tcPr anchor="ctr"/>
                </a:tc>
              </a:tr>
              <a:tr h="461761">
                <a:tc rowSpan="7">
                  <a:txBody>
                    <a:bodyPr/>
                    <a:lstStyle/>
                    <a:p>
                      <a:pPr algn="ctr"/>
                      <a:r>
                        <a:rPr lang="ru-RU" dirty="0">
                          <a:effectLst/>
                        </a:rPr>
                        <a:t>Генерация </a:t>
                      </a:r>
                      <a:r>
                        <a:rPr lang="ru-RU" u="none" strike="noStrike" dirty="0" smtClean="0">
                          <a:effectLst/>
                        </a:rPr>
                        <a:t>ключей</a:t>
                      </a:r>
                      <a:endParaRPr lang="ru-RU" dirty="0">
                        <a:solidFill>
                          <a:schemeClr val="bg1"/>
                        </a:solidFill>
                        <a:effectLst/>
                      </a:endParaRPr>
                    </a:p>
                  </a:txBody>
                  <a:tcPr anchor="ctr"/>
                </a:tc>
                <a:tc>
                  <a:txBody>
                    <a:bodyPr/>
                    <a:lstStyle/>
                    <a:p>
                      <a:r>
                        <a:rPr lang="ru-RU" dirty="0">
                          <a:effectLst/>
                        </a:rPr>
                        <a:t>Выбрать два простых различных числа</a:t>
                      </a:r>
                      <a:endParaRPr lang="ru-RU" dirty="0">
                        <a:solidFill>
                          <a:schemeClr val="bg1"/>
                        </a:solidFill>
                        <a:effectLst/>
                      </a:endParaRPr>
                    </a:p>
                  </a:txBody>
                  <a:tcPr anchor="ctr"/>
                </a:tc>
                <a:tc>
                  <a:txBody>
                    <a:bodyPr/>
                    <a:lstStyle/>
                    <a:p>
                      <a:r>
                        <a:rPr lang="en-US" dirty="0" smtClean="0">
                          <a:effectLst/>
                        </a:rPr>
                        <a:t>p</a:t>
                      </a:r>
                      <a:r>
                        <a:rPr lang="en-US" baseline="0" dirty="0" smtClean="0">
                          <a:effectLst/>
                        </a:rPr>
                        <a:t> = 3557, q = 2579</a:t>
                      </a:r>
                      <a:endParaRPr lang="ru-RU" dirty="0">
                        <a:effectLst/>
                      </a:endParaRPr>
                    </a:p>
                  </a:txBody>
                  <a:tcPr anchor="ctr"/>
                </a:tc>
              </a:tr>
              <a:tr h="461761">
                <a:tc vMerge="1">
                  <a:txBody>
                    <a:bodyPr/>
                    <a:lstStyle/>
                    <a:p>
                      <a:endParaRPr lang="ru-RU"/>
                    </a:p>
                  </a:txBody>
                  <a:tcPr/>
                </a:tc>
                <a:tc>
                  <a:txBody>
                    <a:bodyPr/>
                    <a:lstStyle/>
                    <a:p>
                      <a:r>
                        <a:rPr lang="ru-RU" dirty="0">
                          <a:effectLst/>
                        </a:rPr>
                        <a:t>Вычислить </a:t>
                      </a:r>
                      <a:r>
                        <a:rPr lang="en-US" dirty="0" smtClean="0">
                          <a:effectLst/>
                        </a:rPr>
                        <a:t>n</a:t>
                      </a:r>
                      <a:endParaRPr lang="ru-RU" dirty="0">
                        <a:solidFill>
                          <a:schemeClr val="bg1"/>
                        </a:solidFill>
                        <a:effectLst/>
                      </a:endParaRPr>
                    </a:p>
                  </a:txBody>
                  <a:tcPr anchor="ctr"/>
                </a:tc>
                <a:tc>
                  <a:txBody>
                    <a:bodyPr/>
                    <a:lstStyle/>
                    <a:p>
                      <a:r>
                        <a:rPr lang="en-US" dirty="0" smtClean="0">
                          <a:effectLst/>
                        </a:rPr>
                        <a:t>n</a:t>
                      </a:r>
                      <a:r>
                        <a:rPr lang="en-US" baseline="0" dirty="0" smtClean="0">
                          <a:effectLst/>
                        </a:rPr>
                        <a:t> = p*q = 9173503</a:t>
                      </a:r>
                      <a:endParaRPr lang="ru-RU" dirty="0">
                        <a:effectLst/>
                      </a:endParaRPr>
                    </a:p>
                  </a:txBody>
                  <a:tcPr anchor="ctr"/>
                </a:tc>
              </a:tr>
              <a:tr h="461761">
                <a:tc vMerge="1">
                  <a:txBody>
                    <a:bodyPr/>
                    <a:lstStyle/>
                    <a:p>
                      <a:endParaRPr lang="ru-RU"/>
                    </a:p>
                  </a:txBody>
                  <a:tcPr/>
                </a:tc>
                <a:tc>
                  <a:txBody>
                    <a:bodyPr/>
                    <a:lstStyle/>
                    <a:p>
                      <a:r>
                        <a:rPr lang="ru-RU" dirty="0">
                          <a:effectLst/>
                        </a:rPr>
                        <a:t>Вычислить </a:t>
                      </a:r>
                      <a:r>
                        <a:rPr lang="ru-RU" u="none" strike="noStrike" dirty="0" smtClean="0">
                          <a:effectLst/>
                        </a:rPr>
                        <a:t>функцию Эйлера</a:t>
                      </a:r>
                      <a:endParaRPr lang="ru-RU" u="none" dirty="0">
                        <a:solidFill>
                          <a:schemeClr val="bg1"/>
                        </a:solidFill>
                        <a:effectLst/>
                      </a:endParaRPr>
                    </a:p>
                  </a:txBody>
                  <a:tcPr anchor="ctr"/>
                </a:tc>
                <a:tc>
                  <a:txBody>
                    <a:bodyPr/>
                    <a:lstStyle/>
                    <a:p>
                      <a:r>
                        <a:rPr lang="el-GR" b="0" dirty="0" smtClean="0"/>
                        <a:t>φ</a:t>
                      </a:r>
                      <a:r>
                        <a:rPr lang="ru-RU" dirty="0" smtClean="0"/>
                        <a:t>(</a:t>
                      </a:r>
                      <a:r>
                        <a:rPr lang="en-US" dirty="0" smtClean="0"/>
                        <a:t>n) = (p - 1)(q</a:t>
                      </a:r>
                      <a:r>
                        <a:rPr lang="en-US" baseline="0" dirty="0" smtClean="0"/>
                        <a:t> – 1) =9167368 </a:t>
                      </a:r>
                      <a:endParaRPr lang="ru-RU" dirty="0">
                        <a:effectLst/>
                      </a:endParaRPr>
                    </a:p>
                  </a:txBody>
                  <a:tcPr anchor="ctr"/>
                </a:tc>
              </a:tr>
              <a:tr h="461761">
                <a:tc vMerge="1">
                  <a:txBody>
                    <a:bodyPr/>
                    <a:lstStyle/>
                    <a:p>
                      <a:endParaRPr lang="ru-RU"/>
                    </a:p>
                  </a:txBody>
                  <a:tcPr/>
                </a:tc>
                <a:tc>
                  <a:txBody>
                    <a:bodyPr/>
                    <a:lstStyle/>
                    <a:p>
                      <a:r>
                        <a:rPr lang="ru-RU" u="none" strike="noStrike" dirty="0" smtClean="0">
                          <a:effectLst/>
                        </a:rPr>
                        <a:t>Выбрать </a:t>
                      </a:r>
                      <a:r>
                        <a:rPr lang="en-US" u="none" strike="noStrike" dirty="0" smtClean="0">
                          <a:effectLst/>
                        </a:rPr>
                        <a:t>e</a:t>
                      </a:r>
                      <a:endParaRPr lang="ru-RU" dirty="0">
                        <a:solidFill>
                          <a:schemeClr val="bg1"/>
                        </a:solidFill>
                        <a:effectLst/>
                      </a:endParaRPr>
                    </a:p>
                  </a:txBody>
                  <a:tcPr anchor="ctr"/>
                </a:tc>
                <a:tc>
                  <a:txBody>
                    <a:bodyPr/>
                    <a:lstStyle/>
                    <a:p>
                      <a:r>
                        <a:rPr lang="en-US" baseline="0" dirty="0" smtClean="0">
                          <a:effectLst/>
                        </a:rPr>
                        <a:t>e = 3</a:t>
                      </a:r>
                      <a:endParaRPr lang="ru-RU" dirty="0">
                        <a:effectLst/>
                      </a:endParaRPr>
                    </a:p>
                  </a:txBody>
                  <a:tcPr anchor="ctr"/>
                </a:tc>
              </a:tr>
              <a:tr h="461761">
                <a:tc vMerge="1">
                  <a:txBody>
                    <a:bodyPr/>
                    <a:lstStyle/>
                    <a:p>
                      <a:endParaRPr lang="ru-RU"/>
                    </a:p>
                  </a:txBody>
                  <a:tcPr/>
                </a:tc>
                <a:tc>
                  <a:txBody>
                    <a:bodyPr/>
                    <a:lstStyle/>
                    <a:p>
                      <a:r>
                        <a:rPr lang="ru-RU" u="none" strike="noStrike" dirty="0" smtClean="0">
                          <a:effectLst/>
                        </a:rPr>
                        <a:t>Вычислить </a:t>
                      </a:r>
                      <a:r>
                        <a:rPr lang="en-US" u="none" strike="noStrike" dirty="0" smtClean="0">
                          <a:effectLst/>
                        </a:rPr>
                        <a:t>d</a:t>
                      </a:r>
                      <a:endParaRPr lang="ru-RU" dirty="0">
                        <a:solidFill>
                          <a:schemeClr val="bg1"/>
                        </a:solidFill>
                        <a:effectLst/>
                      </a:endParaRPr>
                    </a:p>
                  </a:txBody>
                  <a:tcPr anchor="ctr"/>
                </a:tc>
                <a:tc>
                  <a:txBody>
                    <a:bodyPr/>
                    <a:lstStyle/>
                    <a:p>
                      <a:r>
                        <a:rPr lang="en-US" dirty="0" smtClean="0">
                          <a:effectLst/>
                        </a:rPr>
                        <a:t>d</a:t>
                      </a:r>
                      <a:r>
                        <a:rPr lang="en-US" baseline="0" dirty="0" smtClean="0">
                          <a:effectLst/>
                        </a:rPr>
                        <a:t> = e</a:t>
                      </a:r>
                      <a:r>
                        <a:rPr lang="en-US" baseline="30000" dirty="0" smtClean="0">
                          <a:effectLst/>
                        </a:rPr>
                        <a:t>-1</a:t>
                      </a:r>
                      <a:r>
                        <a:rPr lang="en-US" baseline="0" dirty="0" smtClean="0">
                          <a:effectLst/>
                        </a:rPr>
                        <a:t> mod </a:t>
                      </a:r>
                      <a:r>
                        <a:rPr lang="el-GR" b="0" dirty="0" smtClean="0"/>
                        <a:t>φ</a:t>
                      </a:r>
                      <a:r>
                        <a:rPr lang="ru-RU" dirty="0" smtClean="0"/>
                        <a:t>(</a:t>
                      </a:r>
                      <a:r>
                        <a:rPr lang="en-US" dirty="0" smtClean="0"/>
                        <a:t>n) = 6111579</a:t>
                      </a:r>
                      <a:endParaRPr lang="ru-RU" dirty="0">
                        <a:effectLst/>
                      </a:endParaRPr>
                    </a:p>
                  </a:txBody>
                  <a:tcPr anchor="ctr"/>
                </a:tc>
              </a:tr>
              <a:tr h="461761">
                <a:tc vMerge="1">
                  <a:txBody>
                    <a:bodyPr/>
                    <a:lstStyle/>
                    <a:p>
                      <a:endParaRPr lang="ru-RU"/>
                    </a:p>
                  </a:txBody>
                  <a:tcPr/>
                </a:tc>
                <a:tc>
                  <a:txBody>
                    <a:bodyPr/>
                    <a:lstStyle/>
                    <a:p>
                      <a:r>
                        <a:rPr lang="ru-RU" dirty="0">
                          <a:effectLst/>
                        </a:rPr>
                        <a:t>Опубликовать открытый ключ</a:t>
                      </a:r>
                      <a:endParaRPr lang="ru-RU" dirty="0">
                        <a:solidFill>
                          <a:schemeClr val="bg1"/>
                        </a:solidFill>
                        <a:effectLst/>
                      </a:endParaRPr>
                    </a:p>
                  </a:txBody>
                  <a:tcPr anchor="ctr"/>
                </a:tc>
                <a:tc>
                  <a:txBody>
                    <a:bodyPr/>
                    <a:lstStyle/>
                    <a:p>
                      <a:r>
                        <a:rPr lang="en-US" dirty="0" smtClean="0">
                          <a:effectLst/>
                        </a:rPr>
                        <a:t>{</a:t>
                      </a:r>
                      <a:r>
                        <a:rPr lang="en-US" dirty="0" err="1" smtClean="0">
                          <a:effectLst/>
                        </a:rPr>
                        <a:t>e,n</a:t>
                      </a:r>
                      <a:r>
                        <a:rPr lang="en-US" dirty="0" smtClean="0">
                          <a:effectLst/>
                        </a:rPr>
                        <a:t>}</a:t>
                      </a:r>
                      <a:r>
                        <a:rPr lang="en-US" baseline="0" dirty="0" smtClean="0">
                          <a:effectLst/>
                        </a:rPr>
                        <a:t> = {3, 9173503}</a:t>
                      </a:r>
                      <a:endParaRPr lang="ru-RU" dirty="0">
                        <a:effectLst/>
                      </a:endParaRPr>
                    </a:p>
                  </a:txBody>
                  <a:tcPr anchor="ctr"/>
                </a:tc>
              </a:tr>
              <a:tr h="461761">
                <a:tc vMerge="1">
                  <a:txBody>
                    <a:bodyPr/>
                    <a:lstStyle/>
                    <a:p>
                      <a:endParaRPr lang="ru-RU"/>
                    </a:p>
                  </a:txBody>
                  <a:tcPr/>
                </a:tc>
                <a:tc>
                  <a:txBody>
                    <a:bodyPr/>
                    <a:lstStyle/>
                    <a:p>
                      <a:r>
                        <a:rPr lang="ru-RU" dirty="0">
                          <a:effectLst/>
                        </a:rPr>
                        <a:t>Сохранить закрытый ключ</a:t>
                      </a:r>
                      <a:endParaRPr lang="ru-RU" dirty="0">
                        <a:solidFill>
                          <a:schemeClr val="bg1"/>
                        </a:solidFill>
                        <a:effectLst/>
                      </a:endParaRPr>
                    </a:p>
                  </a:txBody>
                  <a:tcPr anchor="ctr"/>
                </a:tc>
                <a:tc>
                  <a:txBody>
                    <a:bodyPr/>
                    <a:lstStyle/>
                    <a:p>
                      <a:r>
                        <a:rPr lang="en-US" dirty="0" smtClean="0">
                          <a:effectLst/>
                        </a:rPr>
                        <a:t>{</a:t>
                      </a:r>
                      <a:r>
                        <a:rPr lang="en-US" dirty="0" err="1" smtClean="0">
                          <a:effectLst/>
                        </a:rPr>
                        <a:t>d,n</a:t>
                      </a:r>
                      <a:r>
                        <a:rPr lang="en-US" dirty="0" smtClean="0">
                          <a:effectLst/>
                        </a:rPr>
                        <a:t>} = {6111579,9173503}</a:t>
                      </a:r>
                      <a:endParaRPr lang="ru-RU" dirty="0">
                        <a:effectLst/>
                      </a:endParaRPr>
                    </a:p>
                  </a:txBody>
                  <a:tcPr anchor="ctr"/>
                </a:tc>
              </a:tr>
              <a:tr h="461761">
                <a:tc rowSpan="2">
                  <a:txBody>
                    <a:bodyPr/>
                    <a:lstStyle/>
                    <a:p>
                      <a:pPr algn="ctr"/>
                      <a:r>
                        <a:rPr lang="ru-RU" u="none" strike="noStrike" dirty="0" smtClean="0">
                          <a:effectLst/>
                        </a:rPr>
                        <a:t>Шифрование</a:t>
                      </a:r>
                      <a:endParaRPr lang="ru-RU" dirty="0">
                        <a:solidFill>
                          <a:schemeClr val="bg1"/>
                        </a:solidFill>
                        <a:effectLst/>
                      </a:endParaRPr>
                    </a:p>
                  </a:txBody>
                  <a:tcPr anchor="ctr"/>
                </a:tc>
                <a:tc>
                  <a:txBody>
                    <a:bodyPr/>
                    <a:lstStyle/>
                    <a:p>
                      <a:r>
                        <a:rPr lang="ru-RU" dirty="0">
                          <a:effectLst/>
                        </a:rPr>
                        <a:t>Выбрать текст для зашифровки</a:t>
                      </a:r>
                      <a:endParaRPr lang="ru-RU" dirty="0">
                        <a:solidFill>
                          <a:schemeClr val="bg1"/>
                        </a:solidFill>
                        <a:effectLst/>
                      </a:endParaRPr>
                    </a:p>
                  </a:txBody>
                  <a:tcPr anchor="ctr"/>
                </a:tc>
                <a:tc>
                  <a:txBody>
                    <a:bodyPr/>
                    <a:lstStyle/>
                    <a:p>
                      <a:r>
                        <a:rPr lang="en-US" dirty="0" smtClean="0">
                          <a:effectLst/>
                        </a:rPr>
                        <a:t>m = 111111</a:t>
                      </a:r>
                      <a:endParaRPr lang="ru-RU" dirty="0">
                        <a:effectLst/>
                      </a:endParaRPr>
                    </a:p>
                  </a:txBody>
                  <a:tcPr anchor="ctr"/>
                </a:tc>
              </a:tr>
              <a:tr h="461761">
                <a:tc vMerge="1">
                  <a:txBody>
                    <a:bodyPr/>
                    <a:lstStyle/>
                    <a:p>
                      <a:endParaRPr lang="ru-RU"/>
                    </a:p>
                  </a:txBody>
                  <a:tcPr/>
                </a:tc>
                <a:tc>
                  <a:txBody>
                    <a:bodyPr/>
                    <a:lstStyle/>
                    <a:p>
                      <a:r>
                        <a:rPr lang="ru-RU" dirty="0">
                          <a:effectLst/>
                        </a:rPr>
                        <a:t>Вычислить </a:t>
                      </a:r>
                      <a:r>
                        <a:rPr lang="ru-RU" dirty="0" err="1">
                          <a:effectLst/>
                        </a:rPr>
                        <a:t>шифротекст</a:t>
                      </a:r>
                      <a:endParaRPr lang="ru-RU" dirty="0">
                        <a:solidFill>
                          <a:schemeClr val="bg1"/>
                        </a:solidFill>
                        <a:effectLst/>
                      </a:endParaRPr>
                    </a:p>
                  </a:txBody>
                  <a:tcPr anchor="ctr"/>
                </a:tc>
                <a:tc>
                  <a:txBody>
                    <a:bodyPr/>
                    <a:lstStyle/>
                    <a:p>
                      <a:r>
                        <a:rPr lang="en-US" dirty="0" smtClean="0">
                          <a:effectLst/>
                        </a:rPr>
                        <a:t>c</a:t>
                      </a:r>
                      <a:r>
                        <a:rPr lang="ru-RU" dirty="0" smtClean="0">
                          <a:effectLst/>
                        </a:rPr>
                        <a:t> = </a:t>
                      </a:r>
                      <a:r>
                        <a:rPr lang="en-US" dirty="0" smtClean="0">
                          <a:effectLst/>
                        </a:rPr>
                        <a:t>m</a:t>
                      </a:r>
                      <a:r>
                        <a:rPr lang="en-US" baseline="30000" dirty="0" smtClean="0">
                          <a:effectLst/>
                        </a:rPr>
                        <a:t>e</a:t>
                      </a:r>
                      <a:r>
                        <a:rPr lang="en-US" baseline="0" dirty="0" smtClean="0">
                          <a:effectLst/>
                        </a:rPr>
                        <a:t> mod n = 4051753</a:t>
                      </a:r>
                      <a:endParaRPr lang="ru-RU" dirty="0">
                        <a:effectLst/>
                      </a:endParaRPr>
                    </a:p>
                  </a:txBody>
                  <a:tcPr anchor="ctr"/>
                </a:tc>
              </a:tr>
              <a:tr h="461761">
                <a:tc>
                  <a:txBody>
                    <a:bodyPr/>
                    <a:lstStyle/>
                    <a:p>
                      <a:pPr algn="ctr"/>
                      <a:r>
                        <a:rPr lang="ru-RU" dirty="0" err="1">
                          <a:effectLst/>
                        </a:rPr>
                        <a:t>Расшифрование</a:t>
                      </a:r>
                      <a:endParaRPr lang="ru-RU" dirty="0">
                        <a:solidFill>
                          <a:schemeClr val="bg1"/>
                        </a:solidFill>
                        <a:effectLst/>
                      </a:endParaRPr>
                    </a:p>
                  </a:txBody>
                  <a:tcPr anchor="ctr"/>
                </a:tc>
                <a:tc>
                  <a:txBody>
                    <a:bodyPr/>
                    <a:lstStyle/>
                    <a:p>
                      <a:r>
                        <a:rPr lang="ru-RU" dirty="0">
                          <a:effectLst/>
                        </a:rPr>
                        <a:t>Вычислить исходное сообщение</a:t>
                      </a:r>
                      <a:endParaRPr lang="ru-RU" dirty="0">
                        <a:solidFill>
                          <a:schemeClr val="bg1"/>
                        </a:solidFill>
                        <a:effectLst/>
                      </a:endParaRPr>
                    </a:p>
                  </a:txBody>
                  <a:tcPr anchor="ctr"/>
                </a:tc>
                <a:tc>
                  <a:txBody>
                    <a:bodyPr/>
                    <a:lstStyle/>
                    <a:p>
                      <a:r>
                        <a:rPr lang="en-US" dirty="0" smtClean="0">
                          <a:effectLst/>
                        </a:rPr>
                        <a:t>m = c</a:t>
                      </a:r>
                      <a:r>
                        <a:rPr lang="en-US" baseline="30000" dirty="0" smtClean="0">
                          <a:effectLst/>
                        </a:rPr>
                        <a:t>d</a:t>
                      </a:r>
                      <a:r>
                        <a:rPr lang="en-US" baseline="0" dirty="0" smtClean="0">
                          <a:effectLst/>
                        </a:rPr>
                        <a:t> mod n = 111111</a:t>
                      </a:r>
                      <a:endParaRPr lang="ru-RU" dirty="0">
                        <a:effectLst/>
                      </a:endParaRPr>
                    </a:p>
                  </a:txBody>
                  <a:tcPr anchor="ctr"/>
                </a:tc>
              </a:tr>
            </a:tbl>
          </a:graphicData>
        </a:graphic>
      </p:graphicFrame>
    </p:spTree>
    <p:extLst>
      <p:ext uri="{BB962C8B-B14F-4D97-AF65-F5344CB8AC3E}">
        <p14:creationId xmlns:p14="http://schemas.microsoft.com/office/powerpoint/2010/main" val="15862078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RSA</a:t>
            </a:r>
            <a:r>
              <a:rPr lang="ru-RU" dirty="0" smtClean="0"/>
              <a:t>-применение</a:t>
            </a:r>
            <a:endParaRPr lang="ru-RU" dirty="0"/>
          </a:p>
        </p:txBody>
      </p:sp>
      <p:sp>
        <p:nvSpPr>
          <p:cNvPr id="6" name="Объект 5"/>
          <p:cNvSpPr>
            <a:spLocks noGrp="1"/>
          </p:cNvSpPr>
          <p:nvPr>
            <p:ph idx="1"/>
          </p:nvPr>
        </p:nvSpPr>
        <p:spPr>
          <a:xfrm>
            <a:off x="1078260" y="1451669"/>
            <a:ext cx="9706650" cy="4195481"/>
          </a:xfrm>
        </p:spPr>
        <p:txBody>
          <a:bodyPr>
            <a:noAutofit/>
          </a:bodyPr>
          <a:lstStyle/>
          <a:p>
            <a:r>
              <a:rPr lang="ru-RU" sz="2800" dirty="0" smtClean="0"/>
              <a:t>Цифровая подпись</a:t>
            </a:r>
          </a:p>
          <a:p>
            <a:pPr>
              <a:buFont typeface="Arial" panose="020B0604020202020204" pitchFamily="34" charset="0"/>
              <a:buChar char="•"/>
            </a:pPr>
            <a:r>
              <a:rPr lang="ru-RU" sz="2400" dirty="0" smtClean="0"/>
              <a:t>Грубо говоря процесс </a:t>
            </a:r>
            <a:r>
              <a:rPr lang="ru-RU" sz="2400" dirty="0"/>
              <a:t>обратный </a:t>
            </a:r>
            <a:r>
              <a:rPr lang="ru-RU" sz="2400" dirty="0" smtClean="0"/>
              <a:t>шифрованию</a:t>
            </a:r>
          </a:p>
          <a:p>
            <a:pPr>
              <a:buFont typeface="Arial" panose="020B0604020202020204" pitchFamily="34" charset="0"/>
              <a:buChar char="•"/>
            </a:pPr>
            <a:r>
              <a:rPr lang="ru-RU" sz="2400" dirty="0" smtClean="0"/>
              <a:t>Подпись создается с помощью секретного ключа </a:t>
            </a:r>
            <a:r>
              <a:rPr lang="en-US" sz="2400" dirty="0" smtClean="0"/>
              <a:t>s = </a:t>
            </a:r>
            <a:r>
              <a:rPr lang="en-US" sz="2400" dirty="0" err="1"/>
              <a:t>M</a:t>
            </a:r>
            <a:r>
              <a:rPr lang="en-US" sz="2400" baseline="30000" dirty="0" err="1" smtClean="0"/>
              <a:t>d</a:t>
            </a:r>
            <a:r>
              <a:rPr lang="en-US" sz="2400" dirty="0" smtClean="0"/>
              <a:t> mod n</a:t>
            </a:r>
            <a:endParaRPr lang="ru-RU" sz="2400" dirty="0" smtClean="0"/>
          </a:p>
          <a:p>
            <a:pPr>
              <a:buFont typeface="Arial" panose="020B0604020202020204" pitchFamily="34" charset="0"/>
              <a:buChar char="•"/>
            </a:pPr>
            <a:r>
              <a:rPr lang="ru-RU" sz="2400" dirty="0" smtClean="0"/>
              <a:t>Подпись проверяется с помощью открытого ключа</a:t>
            </a:r>
            <a:r>
              <a:rPr lang="en-US" sz="2400" dirty="0" smtClean="0"/>
              <a:t> M</a:t>
            </a:r>
            <a:r>
              <a:rPr lang="en-US" sz="2400" baseline="30000" dirty="0" smtClean="0"/>
              <a:t>’ </a:t>
            </a:r>
            <a:r>
              <a:rPr lang="en-US" sz="2400" dirty="0" smtClean="0"/>
              <a:t>= s</a:t>
            </a:r>
            <a:r>
              <a:rPr lang="en-US" sz="2400" baseline="30000" dirty="0" smtClean="0"/>
              <a:t>e</a:t>
            </a:r>
            <a:r>
              <a:rPr lang="en-US" sz="2400" dirty="0" smtClean="0"/>
              <a:t> mod n</a:t>
            </a:r>
            <a:r>
              <a:rPr lang="ru-RU" sz="2400" dirty="0" smtClean="0"/>
              <a:t>  </a:t>
            </a:r>
            <a:r>
              <a:rPr lang="en-US" sz="2400" dirty="0" smtClean="0"/>
              <a:t>m </a:t>
            </a:r>
            <a:r>
              <a:rPr lang="ru-RU" sz="2400" dirty="0" smtClean="0"/>
              <a:t>и </a:t>
            </a:r>
            <a:r>
              <a:rPr lang="en-US" sz="2400" dirty="0" smtClean="0"/>
              <a:t>m</a:t>
            </a:r>
            <a:r>
              <a:rPr lang="en-US" sz="2400" baseline="30000" dirty="0" smtClean="0"/>
              <a:t>’</a:t>
            </a:r>
            <a:r>
              <a:rPr lang="ru-RU" sz="2400" baseline="30000" dirty="0"/>
              <a:t> </a:t>
            </a:r>
            <a:r>
              <a:rPr lang="ru-RU" sz="2400" dirty="0"/>
              <a:t> </a:t>
            </a:r>
            <a:r>
              <a:rPr lang="ru-RU" sz="2400" dirty="0" smtClean="0"/>
              <a:t>должны</a:t>
            </a:r>
            <a:r>
              <a:rPr lang="en-US" sz="2400" dirty="0" smtClean="0"/>
              <a:t> </a:t>
            </a:r>
            <a:r>
              <a:rPr lang="ru-RU" sz="2400" dirty="0" smtClean="0"/>
              <a:t>совпадать</a:t>
            </a:r>
            <a:endParaRPr lang="en-US" sz="2400" dirty="0" smtClean="0"/>
          </a:p>
          <a:p>
            <a:r>
              <a:rPr lang="ru-RU" sz="2800" dirty="0" smtClean="0"/>
              <a:t>Смешанные криптосистемы</a:t>
            </a:r>
          </a:p>
          <a:p>
            <a:pPr>
              <a:buFont typeface="Arial" panose="020B0604020202020204" pitchFamily="34" charset="0"/>
              <a:buChar char="•"/>
            </a:pPr>
            <a:r>
              <a:rPr lang="ru-RU" sz="2400" dirty="0" smtClean="0"/>
              <a:t>Передача сеансового ключа для симметричного алгоритма</a:t>
            </a:r>
          </a:p>
        </p:txBody>
      </p:sp>
    </p:spTree>
    <p:extLst>
      <p:ext uri="{BB962C8B-B14F-4D97-AF65-F5344CB8AC3E}">
        <p14:creationId xmlns:p14="http://schemas.microsoft.com/office/powerpoint/2010/main" val="4101986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103313" y="725734"/>
            <a:ext cx="8947150" cy="5522666"/>
          </a:xfrm>
        </p:spPr>
        <p:txBody>
          <a:bodyPr vert="horz" lIns="91440" tIns="45720" rIns="91440" bIns="45720" rtlCol="0" anchor="t">
            <a:normAutofit fontScale="25000" lnSpcReduction="20000"/>
          </a:bodyPr>
          <a:lstStyle/>
          <a:p>
            <a:pPr marL="0" indent="0">
              <a:buNone/>
            </a:pPr>
            <a:r>
              <a:rPr lang="ru-RU" sz="5400" dirty="0">
                <a:solidFill>
                  <a:srgbClr val="FFFFFF"/>
                </a:solidFill>
                <a:latin typeface="Century Gothic" charset="0"/>
              </a:rPr>
              <a:t>Аффинная криптосистема</a:t>
            </a:r>
          </a:p>
          <a:p>
            <a:pPr marL="0" indent="0">
              <a:buNone/>
            </a:pPr>
            <a:r>
              <a:rPr lang="af-ZA" sz="5400" dirty="0" err="1">
                <a:solidFill>
                  <a:srgbClr val="FFFFFF"/>
                </a:solidFill>
                <a:latin typeface="Century Gothic" charset="0"/>
              </a:rPr>
              <a:t>Aa,b</a:t>
            </a:r>
            <a:r>
              <a:rPr lang="af-ZA" sz="5400" dirty="0">
                <a:solidFill>
                  <a:srgbClr val="FFFFFF"/>
                </a:solidFill>
                <a:latin typeface="Century Gothic" charset="0"/>
              </a:rPr>
              <a:t>(j)=(a*</a:t>
            </a:r>
            <a:r>
              <a:rPr lang="af-ZA" sz="5400" dirty="0" err="1">
                <a:solidFill>
                  <a:srgbClr val="FFFFFF"/>
                </a:solidFill>
                <a:latin typeface="Century Gothic" charset="0"/>
              </a:rPr>
              <a:t>j+b</a:t>
            </a:r>
            <a:r>
              <a:rPr lang="af-ZA" sz="5400" dirty="0">
                <a:solidFill>
                  <a:srgbClr val="FFFFFF"/>
                </a:solidFill>
                <a:latin typeface="Century Gothic" charset="0"/>
              </a:rPr>
              <a:t>)(</a:t>
            </a:r>
            <a:r>
              <a:rPr lang="af-ZA" sz="5400" dirty="0" err="1">
                <a:solidFill>
                  <a:srgbClr val="FFFFFF"/>
                </a:solidFill>
                <a:latin typeface="Century Gothic" charset="0"/>
              </a:rPr>
              <a:t>mod</a:t>
            </a:r>
            <a:r>
              <a:rPr lang="af-ZA" sz="5400" dirty="0">
                <a:solidFill>
                  <a:srgbClr val="FFFFFF"/>
                </a:solidFill>
                <a:latin typeface="Century Gothic" charset="0"/>
              </a:rPr>
              <a:t> </a:t>
            </a:r>
            <a:r>
              <a:rPr lang="af-ZA" sz="5400" dirty="0" err="1">
                <a:solidFill>
                  <a:srgbClr val="FFFFFF"/>
                </a:solidFill>
                <a:latin typeface="Century Gothic" charset="0"/>
              </a:rPr>
              <a:t>n</a:t>
            </a:r>
            <a:r>
              <a:rPr lang="af-ZA" sz="5400" dirty="0">
                <a:solidFill>
                  <a:srgbClr val="FFFFFF"/>
                </a:solidFill>
                <a:latin typeface="Century Gothic" charset="0"/>
              </a:rPr>
              <a:t>)</a:t>
            </a:r>
            <a:endParaRPr lang="ru-RU" sz="5400" dirty="0">
              <a:solidFill>
                <a:srgbClr val="FFFFFF"/>
              </a:solidFill>
              <a:latin typeface="Century Gothic" charset="0"/>
            </a:endParaRPr>
          </a:p>
          <a:p>
            <a:pPr marL="0" indent="0">
              <a:buNone/>
            </a:pPr>
            <a:r>
              <a:rPr lang="en-US" sz="5400" dirty="0">
                <a:solidFill>
                  <a:srgbClr val="FFFFFF"/>
                </a:solidFill>
                <a:latin typeface="Century Gothic" charset="0"/>
              </a:rPr>
              <a:t>A-1a,b(j)=(j-b)*a-1(mod n)</a:t>
            </a:r>
          </a:p>
          <a:p>
            <a:pPr marL="0" indent="0">
              <a:buNone/>
            </a:pPr>
            <a:r>
              <a:rPr lang="ru-RU" sz="5400" dirty="0">
                <a:solidFill>
                  <a:srgbClr val="FFFFFF"/>
                </a:solidFill>
                <a:latin typeface="Century Gothic" charset="0"/>
              </a:rPr>
              <a:t>Обратную замену также можно получить, просто поменяв местами строки в таблице замен.  </a:t>
            </a:r>
            <a:r>
              <a:rPr lang="ru-RU" sz="5400" dirty="0">
                <a:latin typeface="Century Gothic" charset="0"/>
              </a:rPr>
              <a:t>Шифр </a:t>
            </a:r>
            <a:r>
              <a:rPr lang="ru-RU" sz="5400" dirty="0" err="1">
                <a:latin typeface="Century Gothic" charset="0"/>
              </a:rPr>
              <a:t>Полибия</a:t>
            </a:r>
            <a:endParaRPr lang="ru-RU" sz="5400" dirty="0">
              <a:latin typeface="Century Gothic" charset="0"/>
            </a:endParaRPr>
          </a:p>
          <a:p>
            <a:pPr marL="0" indent="0" algn="ctr">
              <a:buNone/>
            </a:pPr>
            <a:r>
              <a:rPr lang="ru-RU" sz="5400" dirty="0">
                <a:latin typeface="Century Gothic" charset="0"/>
              </a:rPr>
              <a:t>   </a:t>
            </a:r>
            <a:r>
              <a:rPr lang="ru-RU" sz="4000" dirty="0">
                <a:latin typeface="Century Gothic" charset="0"/>
              </a:rPr>
              <a:t>А Б В ГД Е</a:t>
            </a:r>
          </a:p>
          <a:p>
            <a:pPr marL="0" indent="0" algn="ctr">
              <a:buNone/>
            </a:pPr>
            <a:r>
              <a:rPr lang="ru-RU" sz="4000" dirty="0">
                <a:latin typeface="Century Gothic" charset="0"/>
              </a:rPr>
              <a:t>А </a:t>
            </a:r>
            <a:r>
              <a:rPr lang="ru-RU" sz="4000" dirty="0" err="1">
                <a:latin typeface="Century Gothic" charset="0"/>
              </a:rPr>
              <a:t>А</a:t>
            </a:r>
            <a:r>
              <a:rPr lang="ru-RU" sz="4000" dirty="0">
                <a:latin typeface="Century Gothic" charset="0"/>
              </a:rPr>
              <a:t> БВГ Д  Е</a:t>
            </a:r>
          </a:p>
          <a:p>
            <a:pPr marL="0" indent="0" algn="ctr">
              <a:buNone/>
            </a:pPr>
            <a:r>
              <a:rPr lang="ru-RU" sz="4000" dirty="0">
                <a:latin typeface="Century Gothic" charset="0"/>
              </a:rPr>
              <a:t>Б Ж ЗИ Й КЛ</a:t>
            </a:r>
          </a:p>
          <a:p>
            <a:pPr marL="0" indent="0" algn="ctr">
              <a:buNone/>
            </a:pPr>
            <a:r>
              <a:rPr lang="ru-RU" sz="4000" dirty="0">
                <a:latin typeface="Century Gothic" charset="0"/>
              </a:rPr>
              <a:t>В МНОП Р С</a:t>
            </a:r>
          </a:p>
          <a:p>
            <a:pPr marL="0" indent="0" algn="ctr">
              <a:buNone/>
            </a:pPr>
            <a:r>
              <a:rPr lang="ru-RU" sz="4000" dirty="0">
                <a:latin typeface="Century Gothic" charset="0"/>
              </a:rPr>
              <a:t>Г Т У ФХЦЧ</a:t>
            </a:r>
          </a:p>
          <a:p>
            <a:pPr marL="0" indent="0" algn="ctr">
              <a:buNone/>
            </a:pPr>
            <a:r>
              <a:rPr lang="ru-RU" sz="4000" dirty="0">
                <a:latin typeface="Century Gothic" charset="0"/>
              </a:rPr>
              <a:t>ДШЩЪЫЬЭ</a:t>
            </a:r>
          </a:p>
          <a:p>
            <a:pPr marL="0" indent="0" algn="ctr">
              <a:buNone/>
            </a:pPr>
            <a:r>
              <a:rPr lang="ru-RU" sz="4000" dirty="0">
                <a:latin typeface="Century Gothic" charset="0"/>
              </a:rPr>
              <a:t>Е Ю Я  .    ,  -</a:t>
            </a:r>
            <a:r>
              <a:rPr lang="ru-RU" sz="5400" dirty="0">
                <a:latin typeface="Century Gothic" charset="0"/>
              </a:rPr>
              <a:t> </a:t>
            </a:r>
          </a:p>
          <a:p>
            <a:pPr marL="0" indent="0">
              <a:buNone/>
            </a:pPr>
            <a:r>
              <a:rPr lang="ru-RU" sz="5400" dirty="0">
                <a:latin typeface="Century Gothic" charset="0"/>
              </a:rPr>
              <a:t>Сообщение ПРИКЛАДНАЯ МАТЕМАТИКА зашифруется как ВГВДБВБДБЕАААДВБААЕБЕЕВАААГААЕВАААГАБВБДААЕЕ</a:t>
            </a:r>
          </a:p>
          <a:p>
            <a:pPr marL="0" indent="0">
              <a:buNone/>
            </a:pPr>
            <a:r>
              <a:rPr lang="ru-RU" sz="5400" dirty="0">
                <a:latin typeface="Century Gothic" charset="0"/>
              </a:rPr>
              <a:t>Шифр Цезаря с ключевым словом</a:t>
            </a:r>
          </a:p>
          <a:p>
            <a:pPr marL="0" indent="0">
              <a:buNone/>
            </a:pPr>
            <a:r>
              <a:rPr lang="ru-RU" sz="5400" dirty="0">
                <a:latin typeface="Century Gothic" charset="0"/>
              </a:rPr>
              <a:t>Ключ задается числом k (0&lt;=k&lt;=n-1) и коротким ключевым словом или предложением. </a:t>
            </a:r>
          </a:p>
          <a:p>
            <a:pPr marL="0" indent="0">
              <a:buNone/>
            </a:pPr>
            <a:r>
              <a:rPr lang="ru-RU" sz="5400" dirty="0">
                <a:latin typeface="Century Gothic" charset="0"/>
              </a:rPr>
              <a:t>Количество ключей в системе Цезаря с ключевым словом равно n!.</a:t>
            </a:r>
          </a:p>
          <a:p>
            <a:pPr marL="0" indent="0">
              <a:buNone/>
            </a:pPr>
            <a:r>
              <a:rPr lang="af-ZA" sz="5400" dirty="0">
                <a:latin typeface="Century Gothic" charset="0"/>
              </a:rPr>
              <a:t>K=5</a:t>
            </a:r>
            <a:endParaRPr lang="ru-RU" sz="5400" dirty="0">
              <a:latin typeface="Century Gothic" charset="0"/>
            </a:endParaRPr>
          </a:p>
          <a:p>
            <a:pPr marL="0" indent="0">
              <a:buNone/>
            </a:pPr>
            <a:r>
              <a:rPr lang="ru-RU" sz="5400" dirty="0">
                <a:latin typeface="Century Gothic" charset="0"/>
              </a:rPr>
              <a:t>ШИФРОВКА</a:t>
            </a:r>
          </a:p>
          <a:p>
            <a:pPr marL="0" indent="0">
              <a:buNone/>
            </a:pPr>
            <a:r>
              <a:rPr lang="ru-RU" sz="5400" dirty="0">
                <a:latin typeface="Century Gothic" charset="0"/>
              </a:rPr>
              <a:t>АБ В Г Д Е ЁЖЗИЙКЛ МНОПРС ТУФХ ЦЧШЩЪЫЬЭЮЯ</a:t>
            </a:r>
          </a:p>
          <a:p>
            <a:pPr marL="0" indent="0">
              <a:buNone/>
            </a:pPr>
            <a:r>
              <a:rPr lang="ru-RU" sz="5400" dirty="0">
                <a:latin typeface="Century Gothic" charset="0"/>
              </a:rPr>
              <a:t>ЬЭЮЯШИФРОВ КАБГДЕ ЁЖЗЙЛМНПСТ У Х  Ц Ч Щ Ъ Ы</a:t>
            </a:r>
          </a:p>
          <a:p>
            <a:pPr marL="0" indent="0">
              <a:buNone/>
            </a:pPr>
            <a:endParaRPr lang="ru-RU" dirty="0"/>
          </a:p>
          <a:p>
            <a:endParaRPr lang="ru-RU" dirty="0"/>
          </a:p>
        </p:txBody>
      </p:sp>
    </p:spTree>
    <p:extLst>
      <p:ext uri="{BB962C8B-B14F-4D97-AF65-F5344CB8AC3E}">
        <p14:creationId xmlns:p14="http://schemas.microsoft.com/office/powerpoint/2010/main" val="298055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103313" y="649866"/>
            <a:ext cx="8947150" cy="5598534"/>
          </a:xfrm>
        </p:spPr>
        <p:txBody>
          <a:bodyPr vert="horz" lIns="91440" tIns="45720" rIns="91440" bIns="45720" rtlCol="0" anchor="t">
            <a:normAutofit fontScale="62500" lnSpcReduction="20000"/>
          </a:bodyPr>
          <a:lstStyle/>
          <a:p>
            <a:pPr marL="0" indent="0">
              <a:buNone/>
            </a:pPr>
            <a:r>
              <a:rPr lang="ru-RU" dirty="0"/>
              <a:t>Шифр </a:t>
            </a:r>
            <a:r>
              <a:rPr lang="ru-RU" dirty="0" err="1"/>
              <a:t>Виженера</a:t>
            </a:r>
            <a:endParaRPr lang="ru-RU" dirty="0"/>
          </a:p>
          <a:p>
            <a:pPr marL="0" indent="0">
              <a:buNone/>
            </a:pPr>
            <a:r>
              <a:rPr lang="af-ZA" dirty="0" err="1">
                <a:latin typeface="Century Gothic" charset="0"/>
              </a:rPr>
              <a:t>Vigd</a:t>
            </a:r>
            <a:r>
              <a:rPr lang="af-ZA" dirty="0">
                <a:latin typeface="Century Gothic" charset="0"/>
              </a:rPr>
              <a:t>(mi)=(</a:t>
            </a:r>
            <a:r>
              <a:rPr lang="af-ZA" dirty="0" err="1">
                <a:latin typeface="Century Gothic" charset="0"/>
              </a:rPr>
              <a:t>mi+ki</a:t>
            </a:r>
            <a:r>
              <a:rPr lang="af-ZA" dirty="0">
                <a:latin typeface="Century Gothic" charset="0"/>
              </a:rPr>
              <a:t> </a:t>
            </a:r>
            <a:r>
              <a:rPr lang="af-ZA" dirty="0" err="1">
                <a:latin typeface="Century Gothic" charset="0"/>
              </a:rPr>
              <a:t>mod</a:t>
            </a:r>
            <a:r>
              <a:rPr lang="af-ZA" dirty="0">
                <a:latin typeface="Century Gothic" charset="0"/>
              </a:rPr>
              <a:t> d)(</a:t>
            </a:r>
            <a:r>
              <a:rPr lang="af-ZA" dirty="0" err="1">
                <a:latin typeface="Century Gothic" charset="0"/>
              </a:rPr>
              <a:t>mod</a:t>
            </a:r>
            <a:r>
              <a:rPr lang="af-ZA" dirty="0">
                <a:latin typeface="Century Gothic" charset="0"/>
              </a:rPr>
              <a:t> </a:t>
            </a:r>
            <a:r>
              <a:rPr lang="af-ZA" dirty="0" err="1">
                <a:latin typeface="Century Gothic" charset="0"/>
              </a:rPr>
              <a:t>n</a:t>
            </a:r>
            <a:r>
              <a:rPr lang="af-ZA" dirty="0">
                <a:latin typeface="Century Gothic" charset="0"/>
              </a:rPr>
              <a:t>)</a:t>
            </a:r>
          </a:p>
          <a:p>
            <a:pPr marL="0" indent="0">
              <a:buNone/>
            </a:pPr>
            <a:endParaRPr lang="ru-RU" dirty="0">
              <a:latin typeface="Century Gothic" charset="0"/>
            </a:endParaRPr>
          </a:p>
          <a:p>
            <a:pPr marL="0" indent="0" algn="ctr">
              <a:buNone/>
            </a:pPr>
            <a:r>
              <a:rPr lang="ru-RU" dirty="0">
                <a:latin typeface="Times New Roman" charset="0"/>
              </a:rPr>
              <a:t>А Б В Г Д Е Ж З И Й К Л М Н О П Р С Т У Ф Х Ц Ч Ш Щ Ъ Ы Ь Э Ю Я</a:t>
            </a:r>
            <a:br>
              <a:rPr lang="ru-RU" dirty="0">
                <a:latin typeface="Times New Roman" charset="0"/>
              </a:rPr>
            </a:br>
            <a:r>
              <a:rPr lang="ru-RU" dirty="0">
                <a:latin typeface="Times New Roman" charset="0"/>
              </a:rPr>
              <a:t> Б В Г Д Е Ж З И Й К Л М Н О П Р С Т У Ф Х Ц Ч Ш Щ Ъ Ы Ь Э Ю Я А</a:t>
            </a:r>
            <a:br>
              <a:rPr lang="ru-RU" dirty="0">
                <a:latin typeface="Times New Roman" charset="0"/>
              </a:rPr>
            </a:br>
            <a:r>
              <a:rPr lang="ru-RU" dirty="0">
                <a:latin typeface="Times New Roman" charset="0"/>
              </a:rPr>
              <a:t> В Г Д Е Ж З И Й К Л М Н О П Р С Т У Ф Х Ц Ч Ш Щ Ъ Ы Ь Э Ю Я А Б</a:t>
            </a:r>
            <a:br>
              <a:rPr lang="ru-RU" dirty="0">
                <a:latin typeface="Times New Roman" charset="0"/>
              </a:rPr>
            </a:br>
            <a:r>
              <a:rPr lang="ru-RU" dirty="0">
                <a:latin typeface="Times New Roman" charset="0"/>
              </a:rPr>
              <a:t> Г Д Е Ж З И Й К Л М Н О П Р С Т У Ф Х Ц Ч Ш Щ Ъ Ы Ь Э Ю Я А Б В</a:t>
            </a:r>
            <a:br>
              <a:rPr lang="ru-RU" dirty="0">
                <a:latin typeface="Times New Roman" charset="0"/>
              </a:rPr>
            </a:br>
            <a:r>
              <a:rPr lang="ru-RU" dirty="0">
                <a:latin typeface="Times New Roman" charset="0"/>
              </a:rPr>
              <a:t> Д Е Ж З И Й К Л М Н О П Р С Т У Ф Х Ц Ч Ш Щ Ъ Ы Ь Э Ю Я А Б В Г</a:t>
            </a:r>
            <a:br>
              <a:rPr lang="ru-RU" dirty="0">
                <a:latin typeface="Times New Roman" charset="0"/>
              </a:rPr>
            </a:br>
            <a:r>
              <a:rPr lang="ru-RU" dirty="0">
                <a:latin typeface="Times New Roman" charset="0"/>
              </a:rPr>
              <a:t> Е Ж З И Й К Л М Н О П Р С Т У Ф Х Ц Ч Ш Щ Ъ Ы Ь Э Ю Я А Б В Г Д</a:t>
            </a:r>
            <a:br>
              <a:rPr lang="ru-RU" dirty="0">
                <a:latin typeface="Times New Roman" charset="0"/>
              </a:rPr>
            </a:br>
            <a:r>
              <a:rPr lang="ru-RU" dirty="0">
                <a:latin typeface="Times New Roman" charset="0"/>
              </a:rPr>
              <a:t> Ж З И Й К Л М Н О П Р С Т У Ф Х Ц Ч Ш Щ Ъ Ы Ь Э Ю Я А Б В Г Д Е</a:t>
            </a:r>
            <a:br>
              <a:rPr lang="ru-RU" dirty="0">
                <a:latin typeface="Times New Roman" charset="0"/>
              </a:rPr>
            </a:br>
            <a:r>
              <a:rPr lang="ru-RU" dirty="0">
                <a:latin typeface="Times New Roman" charset="0"/>
              </a:rPr>
              <a:t> З И Й К Л М Н О П Р С Т У Ф Х Ц Ч Ш Щ Ъ Ы Ь Э Ю Я А Б В Г Д Е Ж</a:t>
            </a:r>
            <a:br>
              <a:rPr lang="ru-RU" dirty="0">
                <a:latin typeface="Times New Roman" charset="0"/>
              </a:rPr>
            </a:br>
            <a:r>
              <a:rPr lang="ru-RU" dirty="0">
                <a:latin typeface="Times New Roman" charset="0"/>
              </a:rPr>
              <a:t> И Й К Л М Н О П Р С Т У Ф Х Ц Ч Ш Щ Ъ Ы Ь Э Ю Я А Б В Г Д Е Ж З</a:t>
            </a:r>
            <a:br>
              <a:rPr lang="ru-RU" dirty="0">
                <a:latin typeface="Times New Roman" charset="0"/>
              </a:rPr>
            </a:br>
            <a:r>
              <a:rPr lang="ru-RU" dirty="0">
                <a:latin typeface="Times New Roman" charset="0"/>
              </a:rPr>
              <a:t> Й К Л М Н О П Р С Т У Ф Х Ц Ч Ш Щ Ъ Ы Ь Э Ю Я А Б В Г Д Е Ж З И</a:t>
            </a:r>
            <a:br>
              <a:rPr lang="ru-RU" dirty="0">
                <a:latin typeface="Times New Roman" charset="0"/>
              </a:rPr>
            </a:br>
            <a:r>
              <a:rPr lang="ru-RU" dirty="0">
                <a:latin typeface="Times New Roman" charset="0"/>
              </a:rPr>
              <a:t> К Л М Н О П Р С Т У Ф Х Ц Ч Ш Щ Ъ Ы Ь Э Ю Я А Б В Г Д Е Ж З И Й</a:t>
            </a:r>
            <a:br>
              <a:rPr lang="ru-RU" dirty="0">
                <a:latin typeface="Times New Roman" charset="0"/>
              </a:rPr>
            </a:br>
            <a:r>
              <a:rPr lang="ru-RU" dirty="0">
                <a:latin typeface="Times New Roman" charset="0"/>
              </a:rPr>
              <a:t> Л М Н О П Р С Т У Ф Х Ц Ч Ш Щ Ъ Ы Ь Э Ю Я А Б В Г Д Е Ж З И Й К</a:t>
            </a:r>
            <a:br>
              <a:rPr lang="ru-RU" dirty="0">
                <a:latin typeface="Times New Roman" charset="0"/>
              </a:rPr>
            </a:br>
            <a:r>
              <a:rPr lang="ru-RU" dirty="0">
                <a:latin typeface="Times New Roman" charset="0"/>
              </a:rPr>
              <a:t> М Н О П Р С Т У Ф Х Ц Ч Ш Щ Ъ Ы Ь Э Ю Я А Б В Г Д Е Ж З И Й К Л</a:t>
            </a:r>
            <a:br>
              <a:rPr lang="ru-RU" dirty="0">
                <a:latin typeface="Times New Roman" charset="0"/>
              </a:rPr>
            </a:br>
            <a:r>
              <a:rPr lang="ru-RU" dirty="0">
                <a:latin typeface="Times New Roman" charset="0"/>
              </a:rPr>
              <a:t> Н О П Р С Т У Ф Х Ц Ч Ш Щ Ъ Ы Ь Э Ю Я А Б В Г Д Е Ж З И Й К Л М</a:t>
            </a:r>
            <a:br>
              <a:rPr lang="ru-RU" dirty="0">
                <a:latin typeface="Times New Roman" charset="0"/>
              </a:rPr>
            </a:br>
            <a:r>
              <a:rPr lang="ru-RU" dirty="0">
                <a:latin typeface="Times New Roman" charset="0"/>
              </a:rPr>
              <a:t> О П Р С Т У Ф Х Ц Ч Ш Щ Ъ Ы Ь Э Ю Я А Б В Г Д Е Ж З И Й К Л М Н</a:t>
            </a:r>
            <a:br>
              <a:rPr lang="ru-RU" dirty="0">
                <a:latin typeface="Times New Roman" charset="0"/>
              </a:rPr>
            </a:br>
            <a:r>
              <a:rPr lang="ru-RU" dirty="0">
                <a:latin typeface="Times New Roman" charset="0"/>
              </a:rPr>
              <a:t> П Р С Т У Ф Х Ц Ч Ш Щ Ъ Ы Ь Э Ю Я А Б В Г Д Е Ж З И Й К Л М Н О</a:t>
            </a:r>
            <a:br>
              <a:rPr lang="ru-RU" dirty="0">
                <a:latin typeface="Times New Roman" charset="0"/>
              </a:rPr>
            </a:br>
            <a:r>
              <a:rPr lang="ru-RU" dirty="0">
                <a:latin typeface="Times New Roman" charset="0"/>
              </a:rPr>
              <a:t> Р С Т У Ф Х Ц Ч Ш Щ Ъ Ы Ь Э Ю Я А Б В Г Д Е Ж З И Й К Л М Н О П</a:t>
            </a:r>
            <a:br>
              <a:rPr lang="ru-RU" dirty="0">
                <a:latin typeface="Times New Roman" charset="0"/>
              </a:rPr>
            </a:br>
            <a:r>
              <a:rPr lang="ru-RU" dirty="0">
                <a:latin typeface="Times New Roman" charset="0"/>
              </a:rPr>
              <a:t> С Т У Ф Х Ц Ч Ш Щ Ъ Ы Ь Э Ю Я А Б В Г Д Е Ж З И Й К Л М Н О П Р</a:t>
            </a:r>
            <a:br>
              <a:rPr lang="ru-RU" dirty="0">
                <a:latin typeface="Times New Roman" charset="0"/>
              </a:rPr>
            </a:br>
            <a:r>
              <a:rPr lang="ru-RU" dirty="0">
                <a:latin typeface="Times New Roman" charset="0"/>
              </a:rPr>
              <a:t> Т У Ф Х Ц Ч Ш Щ Ъ Ы Ь Э Ю Я А Б В Г Д Е Ж З И Й К Л М Н О П Р С</a:t>
            </a:r>
            <a:br>
              <a:rPr lang="ru-RU" dirty="0">
                <a:latin typeface="Times New Roman" charset="0"/>
              </a:rPr>
            </a:br>
            <a:r>
              <a:rPr lang="ru-RU" dirty="0">
                <a:latin typeface="Times New Roman" charset="0"/>
              </a:rPr>
              <a:t> У Ф Х Ц Ч Ш Щ Ъ Ы Ь Э Ю Я А Б В Г Д Е Ж З И Й К Л М Н О П Р С Т</a:t>
            </a:r>
            <a:br>
              <a:rPr lang="ru-RU" dirty="0">
                <a:latin typeface="Times New Roman" charset="0"/>
              </a:rPr>
            </a:br>
            <a:r>
              <a:rPr lang="ru-RU" dirty="0">
                <a:latin typeface="Times New Roman" charset="0"/>
              </a:rPr>
              <a:t> Ф Х Ц Ч Ш Щ Ъ Ы Ь Э Ю Я А Б В Г Д Е Ж З И Й К Л М Н О П Р С Т У</a:t>
            </a:r>
            <a:br>
              <a:rPr lang="ru-RU" dirty="0">
                <a:latin typeface="Times New Roman" charset="0"/>
              </a:rPr>
            </a:br>
            <a:r>
              <a:rPr lang="ru-RU" dirty="0">
                <a:latin typeface="Times New Roman" charset="0"/>
              </a:rPr>
              <a:t> Х Ц Ч Ш Щ Ъ Ы Ь Э Ю Я А Б В Г Д Е Ж З И Й К Л М Н О П Р С Т У Ф</a:t>
            </a:r>
            <a:br>
              <a:rPr lang="ru-RU" dirty="0">
                <a:latin typeface="Times New Roman" charset="0"/>
              </a:rPr>
            </a:br>
            <a:r>
              <a:rPr lang="ru-RU" dirty="0">
                <a:latin typeface="Times New Roman" charset="0"/>
              </a:rPr>
              <a:t> Ц Ч Ш Щ Ъ Ы Ь Э Ю Я А Б В Г Д Е Ж З И Й К Л М Н О П Р С Т У Ф Х</a:t>
            </a:r>
            <a:br>
              <a:rPr lang="ru-RU" dirty="0">
                <a:latin typeface="Times New Roman" charset="0"/>
              </a:rPr>
            </a:br>
            <a:r>
              <a:rPr lang="ru-RU" dirty="0">
                <a:latin typeface="Times New Roman" charset="0"/>
              </a:rPr>
              <a:t> Ч Ш Щ Ъ Ы Ь Э Ю Я А Б В Г Д Е Ж З И Й К Л М Н О П Р С Т У Ф Х Ц</a:t>
            </a:r>
            <a:br>
              <a:rPr lang="ru-RU" dirty="0">
                <a:latin typeface="Times New Roman" charset="0"/>
              </a:rPr>
            </a:br>
            <a:r>
              <a:rPr lang="ru-RU" dirty="0">
                <a:latin typeface="Times New Roman" charset="0"/>
              </a:rPr>
              <a:t> Ш Щ Ъ Ы Ь Э Ю Я А Б В Г Д Е Ж З И Й К Л М Н О П Р С Т У Ф Х Ц Ч</a:t>
            </a:r>
            <a:br>
              <a:rPr lang="ru-RU" dirty="0">
                <a:latin typeface="Times New Roman" charset="0"/>
              </a:rPr>
            </a:br>
            <a:r>
              <a:rPr lang="ru-RU" dirty="0">
                <a:latin typeface="Times New Roman" charset="0"/>
              </a:rPr>
              <a:t> Щ Ъ Ы Ь Э Ю Я А Б В Г Д Е Ж З И Й К Л М Н О П Р С Т У Ф Х Ц Ч Ш</a:t>
            </a:r>
            <a:br>
              <a:rPr lang="ru-RU" dirty="0">
                <a:latin typeface="Times New Roman" charset="0"/>
              </a:rPr>
            </a:br>
            <a:r>
              <a:rPr lang="ru-RU" dirty="0">
                <a:latin typeface="Times New Roman" charset="0"/>
              </a:rPr>
              <a:t> </a:t>
            </a:r>
            <a:r>
              <a:rPr lang="ru-RU" dirty="0"/>
              <a:t/>
            </a:r>
            <a:br>
              <a:rPr lang="ru-RU" dirty="0"/>
            </a:br>
            <a:endParaRPr lang="ru-RU" dirty="0"/>
          </a:p>
          <a:p>
            <a:pPr marL="0" indent="0">
              <a:buNone/>
            </a:pPr>
            <a:endParaRPr lang="ru-RU" dirty="0"/>
          </a:p>
        </p:txBody>
      </p:sp>
    </p:spTree>
    <p:extLst>
      <p:ext uri="{BB962C8B-B14F-4D97-AF65-F5344CB8AC3E}">
        <p14:creationId xmlns:p14="http://schemas.microsoft.com/office/powerpoint/2010/main" val="2114983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103313" y="510409"/>
            <a:ext cx="8947150" cy="5737991"/>
          </a:xfrm>
        </p:spPr>
        <p:txBody>
          <a:bodyPr vert="horz" lIns="91440" tIns="45720" rIns="91440" bIns="45720" rtlCol="0" anchor="t">
            <a:normAutofit fontScale="77500" lnSpcReduction="20000"/>
          </a:bodyPr>
          <a:lstStyle/>
          <a:p>
            <a:pPr marL="0" indent="0">
              <a:buNone/>
            </a:pPr>
            <a:r>
              <a:rPr lang="ru-RU" dirty="0">
                <a:latin typeface="Century Gothic" charset="0"/>
              </a:rPr>
              <a:t>Шифр Бофорта</a:t>
            </a:r>
          </a:p>
          <a:p>
            <a:pPr marL="0" indent="0">
              <a:buNone/>
            </a:pPr>
            <a:r>
              <a:rPr lang="ru-RU" dirty="0">
                <a:latin typeface="Century Gothic" charset="0"/>
              </a:rPr>
              <a:t>Формулой преобразования будет:</a:t>
            </a:r>
          </a:p>
          <a:p>
            <a:pPr marL="0" indent="0">
              <a:buNone/>
            </a:pPr>
            <a:r>
              <a:rPr lang="en-US" dirty="0" err="1">
                <a:latin typeface="Century Gothic" charset="0"/>
              </a:rPr>
              <a:t>Bofd</a:t>
            </a:r>
            <a:r>
              <a:rPr lang="en-US" dirty="0">
                <a:latin typeface="Century Gothic" charset="0"/>
              </a:rPr>
              <a:t>(mi)=(</a:t>
            </a:r>
            <a:r>
              <a:rPr lang="en-US" dirty="0" err="1">
                <a:latin typeface="Century Gothic" charset="0"/>
              </a:rPr>
              <a:t>ki</a:t>
            </a:r>
            <a:r>
              <a:rPr lang="en-US" dirty="0">
                <a:latin typeface="Century Gothic" charset="0"/>
              </a:rPr>
              <a:t> mod d-mi)(mod n)</a:t>
            </a:r>
            <a:endParaRPr lang="ru-RU" dirty="0">
              <a:latin typeface="Century Gothic" charset="0"/>
            </a:endParaRPr>
          </a:p>
          <a:p>
            <a:pPr marL="0" indent="0">
              <a:buNone/>
            </a:pPr>
            <a:r>
              <a:rPr lang="ru-RU" dirty="0">
                <a:latin typeface="Century Gothic" charset="0"/>
              </a:rPr>
              <a:t>В обоих случаях обратная подстановка легко определяется из квадрата, или по формулам</a:t>
            </a:r>
          </a:p>
          <a:p>
            <a:pPr marL="0" indent="0">
              <a:buNone/>
            </a:pPr>
            <a:r>
              <a:rPr lang="en-US" dirty="0">
                <a:latin typeface="Century Gothic" charset="0"/>
              </a:rPr>
              <a:t>Vigd-1(mi)=(mi-</a:t>
            </a:r>
            <a:r>
              <a:rPr lang="en-US" dirty="0" err="1">
                <a:latin typeface="Century Gothic" charset="0"/>
              </a:rPr>
              <a:t>ki</a:t>
            </a:r>
            <a:r>
              <a:rPr lang="en-US" dirty="0">
                <a:latin typeface="Century Gothic" charset="0"/>
              </a:rPr>
              <a:t> mod d)(mod n) </a:t>
            </a:r>
            <a:r>
              <a:rPr lang="ru-RU" dirty="0">
                <a:latin typeface="Century Gothic" charset="0"/>
              </a:rPr>
              <a:t>и</a:t>
            </a:r>
            <a:r>
              <a:rPr lang="en-US" dirty="0">
                <a:latin typeface="Century Gothic" charset="0"/>
              </a:rPr>
              <a:t> Bofd-1(mi)=</a:t>
            </a:r>
            <a:r>
              <a:rPr lang="en-US" dirty="0" err="1">
                <a:latin typeface="Century Gothic" charset="0"/>
              </a:rPr>
              <a:t>Bofd</a:t>
            </a:r>
            <a:r>
              <a:rPr lang="en-US" dirty="0">
                <a:latin typeface="Century Gothic" charset="0"/>
              </a:rPr>
              <a:t>(mi)=(</a:t>
            </a:r>
            <a:r>
              <a:rPr lang="en-US" dirty="0" err="1">
                <a:latin typeface="Century Gothic" charset="0"/>
              </a:rPr>
              <a:t>ki</a:t>
            </a:r>
            <a:r>
              <a:rPr lang="en-US" dirty="0">
                <a:latin typeface="Century Gothic" charset="0"/>
              </a:rPr>
              <a:t>-mi mod d)(mod n)</a:t>
            </a:r>
            <a:endParaRPr lang="ru-RU" dirty="0">
              <a:latin typeface="Century Gothic" charset="0"/>
            </a:endParaRPr>
          </a:p>
          <a:p>
            <a:pPr marL="0" indent="0">
              <a:buNone/>
            </a:pPr>
            <a:r>
              <a:rPr lang="ru-RU" dirty="0">
                <a:latin typeface="Century Gothic" charset="0"/>
              </a:rPr>
              <a:t>соответственно</a:t>
            </a:r>
          </a:p>
          <a:p>
            <a:pPr marL="0" indent="0">
              <a:buNone/>
            </a:pPr>
            <a:r>
              <a:rPr lang="ru-RU" dirty="0">
                <a:latin typeface="Century Gothic" charset="0"/>
              </a:rPr>
              <a:t>Составной шифр </a:t>
            </a:r>
            <a:r>
              <a:rPr lang="ru-RU" dirty="0" err="1">
                <a:latin typeface="Century Gothic" charset="0"/>
              </a:rPr>
              <a:t>Виженера</a:t>
            </a:r>
            <a:r>
              <a:rPr lang="ru-RU" dirty="0">
                <a:latin typeface="Century Gothic" charset="0"/>
              </a:rPr>
              <a:t>. Он имеет уравнение</a:t>
            </a:r>
          </a:p>
          <a:p>
            <a:pPr marL="0" indent="0">
              <a:buNone/>
            </a:pPr>
            <a:r>
              <a:rPr lang="en-US" dirty="0" err="1">
                <a:latin typeface="Century Gothic" charset="0"/>
              </a:rPr>
              <a:t>Vig</a:t>
            </a:r>
            <a:r>
              <a:rPr lang="en-US" dirty="0">
                <a:latin typeface="Century Gothic" charset="0"/>
              </a:rPr>
              <a:t>*(mi)=(mi + </a:t>
            </a:r>
            <a:r>
              <a:rPr lang="en-US" dirty="0" err="1">
                <a:latin typeface="Century Gothic" charset="0"/>
              </a:rPr>
              <a:t>ki</a:t>
            </a:r>
            <a:r>
              <a:rPr lang="en-US" dirty="0">
                <a:latin typeface="Century Gothic" charset="0"/>
              </a:rPr>
              <a:t> mod </a:t>
            </a:r>
            <a:r>
              <a:rPr lang="en-US" dirty="0" err="1">
                <a:latin typeface="Century Gothic" charset="0"/>
              </a:rPr>
              <a:t>dk</a:t>
            </a:r>
            <a:r>
              <a:rPr lang="en-US" dirty="0">
                <a:latin typeface="Century Gothic" charset="0"/>
              </a:rPr>
              <a:t> + li mod dl + ... + </a:t>
            </a:r>
            <a:r>
              <a:rPr lang="en-US" dirty="0" err="1">
                <a:latin typeface="Century Gothic" charset="0"/>
              </a:rPr>
              <a:t>si</a:t>
            </a:r>
            <a:r>
              <a:rPr lang="en-US" dirty="0">
                <a:latin typeface="Century Gothic" charset="0"/>
              </a:rPr>
              <a:t> mod ds) (mod n)</a:t>
            </a:r>
            <a:endParaRPr lang="ru-RU" dirty="0">
              <a:latin typeface="Century Gothic" charset="0"/>
            </a:endParaRPr>
          </a:p>
          <a:p>
            <a:pPr marL="0" indent="0">
              <a:buNone/>
            </a:pPr>
            <a:r>
              <a:rPr lang="ru-RU" dirty="0">
                <a:latin typeface="Century Gothic" charset="0"/>
              </a:rPr>
              <a:t>где </a:t>
            </a:r>
            <a:r>
              <a:rPr lang="af-ZA" dirty="0" err="1">
                <a:latin typeface="Century Gothic" charset="0"/>
              </a:rPr>
              <a:t>ki</a:t>
            </a:r>
            <a:r>
              <a:rPr lang="af-ZA" dirty="0">
                <a:latin typeface="Century Gothic" charset="0"/>
              </a:rPr>
              <a:t> + li + ... + </a:t>
            </a:r>
            <a:r>
              <a:rPr lang="af-ZA" dirty="0" err="1">
                <a:latin typeface="Century Gothic" charset="0"/>
              </a:rPr>
              <a:t>si</a:t>
            </a:r>
            <a:r>
              <a:rPr lang="ru-RU" dirty="0">
                <a:latin typeface="Century Gothic" charset="0"/>
              </a:rPr>
              <a:t> вообще говоря, имеют различные периоды </a:t>
            </a:r>
            <a:r>
              <a:rPr lang="ru-RU" dirty="0" err="1">
                <a:latin typeface="Century Gothic" charset="0"/>
              </a:rPr>
              <a:t>dk</a:t>
            </a:r>
            <a:r>
              <a:rPr lang="ru-RU" dirty="0">
                <a:latin typeface="Century Gothic" charset="0"/>
              </a:rPr>
              <a:t>, </a:t>
            </a:r>
            <a:r>
              <a:rPr lang="ru-RU" dirty="0" err="1">
                <a:latin typeface="Century Gothic" charset="0"/>
              </a:rPr>
              <a:t>dl</a:t>
            </a:r>
            <a:r>
              <a:rPr lang="ru-RU" dirty="0">
                <a:latin typeface="Century Gothic" charset="0"/>
              </a:rPr>
              <a:t>, ..., </a:t>
            </a:r>
            <a:r>
              <a:rPr lang="ru-RU" dirty="0" err="1">
                <a:latin typeface="Century Gothic" charset="0"/>
              </a:rPr>
              <a:t>ds</a:t>
            </a:r>
            <a:r>
              <a:rPr lang="ru-RU" dirty="0">
                <a:latin typeface="Century Gothic" charset="0"/>
              </a:rPr>
              <a:t> соответственно. Период их суммы </a:t>
            </a:r>
            <a:r>
              <a:rPr lang="en-US" dirty="0" err="1">
                <a:latin typeface="Century Gothic" charset="0"/>
              </a:rPr>
              <a:t>ki</a:t>
            </a:r>
            <a:r>
              <a:rPr lang="ru-RU" dirty="0">
                <a:latin typeface="Century Gothic" charset="0"/>
              </a:rPr>
              <a:t> + </a:t>
            </a:r>
            <a:r>
              <a:rPr lang="en-US" dirty="0">
                <a:latin typeface="Century Gothic" charset="0"/>
              </a:rPr>
              <a:t>li</a:t>
            </a:r>
            <a:r>
              <a:rPr lang="ru-RU" dirty="0">
                <a:latin typeface="Century Gothic" charset="0"/>
              </a:rPr>
              <a:t> + ... + </a:t>
            </a:r>
            <a:r>
              <a:rPr lang="af-ZA" dirty="0" err="1">
                <a:latin typeface="Century Gothic" charset="0"/>
              </a:rPr>
              <a:t>si</a:t>
            </a:r>
            <a:r>
              <a:rPr lang="ru-RU" dirty="0">
                <a:latin typeface="Century Gothic" charset="0"/>
              </a:rPr>
              <a:t> будет наименьшим общим кратным отдельных периодов.</a:t>
            </a:r>
          </a:p>
          <a:p>
            <a:pPr marL="0" indent="0">
              <a:buNone/>
            </a:pPr>
            <a:r>
              <a:rPr lang="ru-RU" dirty="0">
                <a:latin typeface="Century Gothic" charset="0"/>
              </a:rPr>
              <a:t>Если ключ k не повторяется, то получится шифр </a:t>
            </a:r>
            <a:r>
              <a:rPr lang="ru-RU" dirty="0" err="1">
                <a:latin typeface="Century Gothic" charset="0"/>
              </a:rPr>
              <a:t>Вернама</a:t>
            </a:r>
            <a:r>
              <a:rPr lang="ru-RU" dirty="0">
                <a:latin typeface="Century Gothic" charset="0"/>
              </a:rPr>
              <a:t>. Если в качестве ключа используется текст, имеющий смысл, то имеем шифр "бегущего ключа".</a:t>
            </a:r>
          </a:p>
          <a:p>
            <a:pPr marL="0" indent="0">
              <a:buNone/>
            </a:pPr>
            <a:r>
              <a:rPr lang="ru-RU" dirty="0">
                <a:latin typeface="Century Gothic" charset="0"/>
              </a:rPr>
              <a:t> </a:t>
            </a:r>
          </a:p>
          <a:p>
            <a:pPr marL="0" indent="0">
              <a:buNone/>
            </a:pPr>
            <a:r>
              <a:rPr lang="ru-RU" dirty="0">
                <a:latin typeface="Century Gothic" charset="0"/>
              </a:rPr>
              <a:t>Шифр </a:t>
            </a:r>
            <a:r>
              <a:rPr lang="ru-RU" dirty="0" err="1">
                <a:latin typeface="Century Gothic" charset="0"/>
              </a:rPr>
              <a:t>Виженера</a:t>
            </a:r>
            <a:r>
              <a:rPr lang="ru-RU" dirty="0">
                <a:latin typeface="Century Gothic" charset="0"/>
              </a:rPr>
              <a:t> с перемешанным один раз алфавитом</a:t>
            </a:r>
          </a:p>
          <a:p>
            <a:pPr marL="0" indent="0">
              <a:buNone/>
            </a:pPr>
            <a:r>
              <a:rPr lang="ru-RU" dirty="0">
                <a:latin typeface="Century Gothic" charset="0"/>
              </a:rPr>
              <a:t>Такой шифр представляет собой простую подстановку с последующим применением шифра </a:t>
            </a:r>
            <a:r>
              <a:rPr lang="ru-RU" dirty="0" err="1">
                <a:latin typeface="Century Gothic" charset="0"/>
              </a:rPr>
              <a:t>Виженера</a:t>
            </a:r>
            <a:r>
              <a:rPr lang="ru-RU" dirty="0">
                <a:latin typeface="Century Gothic" charset="0"/>
              </a:rPr>
              <a:t>:</a:t>
            </a:r>
          </a:p>
          <a:p>
            <a:pPr marL="0" indent="0">
              <a:buNone/>
            </a:pPr>
            <a:r>
              <a:rPr lang="en-US" dirty="0" err="1">
                <a:latin typeface="Century Gothic" charset="0"/>
              </a:rPr>
              <a:t>Vig</a:t>
            </a:r>
            <a:r>
              <a:rPr lang="en-US" dirty="0">
                <a:latin typeface="Century Gothic" charset="0"/>
              </a:rPr>
              <a:t>^(mi)=f(mi) + </a:t>
            </a:r>
            <a:r>
              <a:rPr lang="en-US" dirty="0" err="1">
                <a:latin typeface="Century Gothic" charset="0"/>
              </a:rPr>
              <a:t>ki</a:t>
            </a:r>
            <a:r>
              <a:rPr lang="en-US" dirty="0">
                <a:latin typeface="Century Gothic" charset="0"/>
              </a:rPr>
              <a:t> mod d, </a:t>
            </a:r>
            <a:r>
              <a:rPr lang="en-US" dirty="0" err="1">
                <a:latin typeface="Century Gothic" charset="0"/>
              </a:rPr>
              <a:t>Vig</a:t>
            </a:r>
            <a:r>
              <a:rPr lang="en-US" dirty="0">
                <a:latin typeface="Century Gothic" charset="0"/>
              </a:rPr>
              <a:t>^-1(mi)=f -1(mi - </a:t>
            </a:r>
            <a:r>
              <a:rPr lang="en-US" dirty="0" err="1">
                <a:latin typeface="Century Gothic" charset="0"/>
              </a:rPr>
              <a:t>ki</a:t>
            </a:r>
            <a:r>
              <a:rPr lang="en-US" dirty="0">
                <a:latin typeface="Century Gothic" charset="0"/>
              </a:rPr>
              <a:t> mod d).</a:t>
            </a:r>
            <a:endParaRPr lang="ru-RU" dirty="0">
              <a:latin typeface="Century Gothic" charset="0"/>
            </a:endParaRPr>
          </a:p>
          <a:p>
            <a:endParaRPr lang="ru-RU" dirty="0"/>
          </a:p>
        </p:txBody>
      </p:sp>
    </p:spTree>
    <p:extLst>
      <p:ext uri="{BB962C8B-B14F-4D97-AF65-F5344CB8AC3E}">
        <p14:creationId xmlns:p14="http://schemas.microsoft.com/office/powerpoint/2010/main" val="2244819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И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625</TotalTime>
  <Words>3035</Words>
  <Application>Microsoft Office PowerPoint</Application>
  <PresentationFormat>Широкоэкранный</PresentationFormat>
  <Paragraphs>377</Paragraphs>
  <Slides>61</Slides>
  <Notes>13</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61</vt:i4>
      </vt:variant>
    </vt:vector>
  </HeadingPairs>
  <TitlesOfParts>
    <vt:vector size="69" baseType="lpstr">
      <vt:lpstr>Arial</vt:lpstr>
      <vt:lpstr>Calibri</vt:lpstr>
      <vt:lpstr>Century Gothic</vt:lpstr>
      <vt:lpstr>Consolas</vt:lpstr>
      <vt:lpstr>Symbol</vt:lpstr>
      <vt:lpstr>Times New Roman</vt:lpstr>
      <vt:lpstr>Wingdings 3</vt:lpstr>
      <vt:lpstr>Ион</vt:lpstr>
      <vt:lpstr>Алгоритмы шифрования </vt:lpstr>
      <vt:lpstr>Требования к алгоритмам шифрования</vt:lpstr>
      <vt:lpstr>Виды</vt:lpstr>
      <vt:lpstr>Потоковое шифрование</vt:lpstr>
      <vt:lpstr>Блочное шифрование </vt:lpstr>
      <vt:lpstr>Презентация PowerPoint</vt:lpstr>
      <vt:lpstr>Презентация PowerPoint</vt:lpstr>
      <vt:lpstr>Презентация PowerPoint</vt:lpstr>
      <vt:lpstr>Презентация PowerPoint</vt:lpstr>
      <vt:lpstr>Презентация PowerPoint</vt:lpstr>
      <vt:lpstr>Схема Фейстеля</vt:lpstr>
      <vt:lpstr>Стандарт DES (Data Encryption Standart)</vt:lpstr>
      <vt:lpstr>Стандарт DES (Data Encryption Standart)</vt:lpstr>
      <vt:lpstr>Стандарт DES (Data Encryption Standart)</vt:lpstr>
      <vt:lpstr>Стандарт DES (Data Encryption Standart)</vt:lpstr>
      <vt:lpstr>Стандарт DES (Data Encryption Standart)</vt:lpstr>
      <vt:lpstr>Стандарт DES (Data Encryption Standart)</vt:lpstr>
      <vt:lpstr>Стандарт DES (Data Encryption Standart)</vt:lpstr>
      <vt:lpstr>ГОСТ 28147 - 89</vt:lpstr>
      <vt:lpstr>ГОСТ 28147 – 89. Режим простой замены.</vt:lpstr>
      <vt:lpstr>ГОСТ 28147 – 89. Режим простой замены.</vt:lpstr>
      <vt:lpstr>ГОСТ 28147 – 89. Режим простой замены.</vt:lpstr>
      <vt:lpstr>ГОСТ 28147 – 89. Гаммирование.</vt:lpstr>
      <vt:lpstr>ГОСТ 28147 – 89. Гаммирование с обратной связью.</vt:lpstr>
      <vt:lpstr>ГОСТ 28147 – 89. Режим выработки имитовставки.</vt:lpstr>
      <vt:lpstr>Презентация PowerPoint</vt:lpstr>
      <vt:lpstr>Advanced Encryption Standard (AES)</vt:lpstr>
      <vt:lpstr>Шифрование </vt:lpstr>
      <vt:lpstr>Криптостойкость </vt:lpstr>
      <vt:lpstr>XSL-атака </vt:lpstr>
      <vt:lpstr>Презентация PowerPoint</vt:lpstr>
      <vt:lpstr>Атака по сторонним каналам </vt:lpstr>
      <vt:lpstr>Презентация PowerPoint</vt:lpstr>
      <vt:lpstr>Атаки на алгоритмы шифрования</vt:lpstr>
      <vt:lpstr>Презентация PowerPoint</vt:lpstr>
      <vt:lpstr>Презентация PowerPoint</vt:lpstr>
      <vt:lpstr>Типы атак </vt:lpstr>
      <vt:lpstr>Презентация PowerPoint</vt:lpstr>
      <vt:lpstr>Презентация PowerPoint</vt:lpstr>
      <vt:lpstr>Типы атак на алгоритмы шифрования </vt:lpstr>
      <vt:lpstr>Презентация PowerPoint</vt:lpstr>
      <vt:lpstr>Приемы и методы  </vt:lpstr>
      <vt:lpstr>Презентация PowerPoint</vt:lpstr>
      <vt:lpstr>Методы вскрытия одноалфавитных систем</vt:lpstr>
      <vt:lpstr>Частотный анализ </vt:lpstr>
      <vt:lpstr>Методы анализа многоалфавитных систем </vt:lpstr>
      <vt:lpstr>Метод Казиски </vt:lpstr>
      <vt:lpstr>Презентация PowerPoint</vt:lpstr>
      <vt:lpstr>Метод полосок </vt:lpstr>
      <vt:lpstr>Атаки на реализации  </vt:lpstr>
      <vt:lpstr>Презентация PowerPoint</vt:lpstr>
      <vt:lpstr>Презентация PowerPoint</vt:lpstr>
      <vt:lpstr>Презентация PowerPoint</vt:lpstr>
      <vt:lpstr>Презентация PowerPoint</vt:lpstr>
      <vt:lpstr>Асимметричное шифрование </vt:lpstr>
      <vt:lpstr>Отличия от симметричных алгоритмов</vt:lpstr>
      <vt:lpstr>Логика работы</vt:lpstr>
      <vt:lpstr>RSA-ключи</vt:lpstr>
      <vt:lpstr>RSA-шифрование</vt:lpstr>
      <vt:lpstr>RSA-пример</vt:lpstr>
      <vt:lpstr>RSA-применение</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Алгоритмы шифрования</dc:title>
  <dc:creator>W8</dc:creator>
  <cp:lastModifiedBy>Admin</cp:lastModifiedBy>
  <cp:revision>41</cp:revision>
  <dcterms:created xsi:type="dcterms:W3CDTF">2015-11-05T16:21:25Z</dcterms:created>
  <dcterms:modified xsi:type="dcterms:W3CDTF">2015-11-12T02:30:09Z</dcterms:modified>
</cp:coreProperties>
</file>