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77" r:id="rId3"/>
    <p:sldId id="276" r:id="rId4"/>
    <p:sldId id="283" r:id="rId5"/>
    <p:sldId id="282" r:id="rId6"/>
    <p:sldId id="280" r:id="rId7"/>
    <p:sldId id="278" r:id="rId8"/>
    <p:sldId id="279" r:id="rId9"/>
    <p:sldId id="284" r:id="rId10"/>
    <p:sldId id="285" r:id="rId11"/>
    <p:sldId id="281" r:id="rId12"/>
    <p:sldId id="27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89"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2B45A-D909-4847-A1C9-4A867F2000D9}"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88E48-5B3C-44BF-B58E-7DF9E3B1DD53}" type="slidenum">
              <a:rPr lang="zh-CN" altLang="en-US" smtClean="0"/>
              <a:t>‹#›</a:t>
            </a:fld>
            <a:endParaRPr lang="zh-CN" altLang="en-US"/>
          </a:p>
        </p:txBody>
      </p:sp>
    </p:spTree>
    <p:extLst>
      <p:ext uri="{BB962C8B-B14F-4D97-AF65-F5344CB8AC3E}">
        <p14:creationId xmlns:p14="http://schemas.microsoft.com/office/powerpoint/2010/main" val="228406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为什么讲这个主题：重要性，认知引擎更新</a:t>
            </a:r>
            <a:endParaRPr lang="en-US" altLang="zh-CN" dirty="0"/>
          </a:p>
          <a:p>
            <a:r>
              <a:rPr lang="en-US" altLang="zh-CN" dirty="0"/>
              <a:t>1.</a:t>
            </a:r>
            <a:r>
              <a:rPr lang="zh-CN" altLang="en-US" dirty="0"/>
              <a:t>主题简介：对结构化和知识体系的直观认识</a:t>
            </a:r>
            <a:endParaRPr lang="en-US" altLang="zh-CN" dirty="0"/>
          </a:p>
          <a:p>
            <a:r>
              <a:rPr lang="en-US" altLang="zh-CN" dirty="0"/>
              <a:t>2.</a:t>
            </a:r>
            <a:r>
              <a:rPr lang="zh-CN" altLang="en-US" dirty="0"/>
              <a:t>认知的深度：为什么那么多人感慨”知道那么多道理，还是过不好这一生”</a:t>
            </a:r>
            <a:endParaRPr lang="en-US" altLang="zh-CN" dirty="0"/>
          </a:p>
          <a:p>
            <a:r>
              <a:rPr lang="en-US" altLang="zh-CN" dirty="0"/>
              <a:t>3.</a:t>
            </a:r>
            <a:r>
              <a:rPr lang="zh-CN" altLang="en-US" dirty="0"/>
              <a:t>自己的认识过程</a:t>
            </a:r>
          </a:p>
        </p:txBody>
      </p:sp>
      <p:sp>
        <p:nvSpPr>
          <p:cNvPr id="4" name="灯片编号占位符 3"/>
          <p:cNvSpPr>
            <a:spLocks noGrp="1"/>
          </p:cNvSpPr>
          <p:nvPr>
            <p:ph type="sldNum" sz="quarter" idx="10"/>
          </p:nvPr>
        </p:nvSpPr>
        <p:spPr/>
        <p:txBody>
          <a:bodyPr/>
          <a:lstStyle/>
          <a:p>
            <a:fld id="{E6888E48-5B3C-44BF-B58E-7DF9E3B1DD53}" type="slidenum">
              <a:rPr lang="zh-CN" altLang="en-US" smtClean="0"/>
              <a:t>1</a:t>
            </a:fld>
            <a:endParaRPr lang="zh-CN" altLang="en-US"/>
          </a:p>
        </p:txBody>
      </p:sp>
    </p:spTree>
    <p:extLst>
      <p:ext uri="{BB962C8B-B14F-4D97-AF65-F5344CB8AC3E}">
        <p14:creationId xmlns:p14="http://schemas.microsoft.com/office/powerpoint/2010/main" val="35820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用这个典型的故事场景带入</a:t>
            </a:r>
            <a:endParaRPr lang="en-US" altLang="zh-CN" dirty="0"/>
          </a:p>
          <a:p>
            <a:r>
              <a:rPr lang="en-US" altLang="zh-CN" dirty="0"/>
              <a:t>1.</a:t>
            </a:r>
            <a:r>
              <a:rPr lang="zh-CN" altLang="en-US" dirty="0"/>
              <a:t>有多少相似性</a:t>
            </a:r>
          </a:p>
        </p:txBody>
      </p:sp>
      <p:sp>
        <p:nvSpPr>
          <p:cNvPr id="4" name="灯片编号占位符 3"/>
          <p:cNvSpPr>
            <a:spLocks noGrp="1"/>
          </p:cNvSpPr>
          <p:nvPr>
            <p:ph type="sldNum" sz="quarter" idx="10"/>
          </p:nvPr>
        </p:nvSpPr>
        <p:spPr/>
        <p:txBody>
          <a:bodyPr/>
          <a:lstStyle/>
          <a:p>
            <a:fld id="{E6888E48-5B3C-44BF-B58E-7DF9E3B1DD53}" type="slidenum">
              <a:rPr lang="zh-CN" altLang="en-US" smtClean="0"/>
              <a:t>2</a:t>
            </a:fld>
            <a:endParaRPr lang="zh-CN" altLang="en-US"/>
          </a:p>
        </p:txBody>
      </p:sp>
    </p:spTree>
    <p:extLst>
      <p:ext uri="{BB962C8B-B14F-4D97-AF65-F5344CB8AC3E}">
        <p14:creationId xmlns:p14="http://schemas.microsoft.com/office/powerpoint/2010/main" val="191998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碎片化学习问题剖析</a:t>
            </a:r>
            <a:endParaRPr lang="en-US" altLang="zh-CN" dirty="0"/>
          </a:p>
          <a:p>
            <a:r>
              <a:rPr lang="zh-CN" altLang="en-US" dirty="0"/>
              <a:t>焦虑产生学习压力，信息泛滥导致收藏成瘾，信息超载导致心理崩溃</a:t>
            </a:r>
          </a:p>
        </p:txBody>
      </p:sp>
      <p:sp>
        <p:nvSpPr>
          <p:cNvPr id="4" name="灯片编号占位符 3"/>
          <p:cNvSpPr>
            <a:spLocks noGrp="1"/>
          </p:cNvSpPr>
          <p:nvPr>
            <p:ph type="sldNum" sz="quarter" idx="10"/>
          </p:nvPr>
        </p:nvSpPr>
        <p:spPr/>
        <p:txBody>
          <a:bodyPr/>
          <a:lstStyle/>
          <a:p>
            <a:fld id="{E6888E48-5B3C-44BF-B58E-7DF9E3B1DD53}" type="slidenum">
              <a:rPr lang="zh-CN" altLang="en-US" smtClean="0"/>
              <a:t>3</a:t>
            </a:fld>
            <a:endParaRPr lang="zh-CN" altLang="en-US"/>
          </a:p>
        </p:txBody>
      </p:sp>
    </p:spTree>
    <p:extLst>
      <p:ext uri="{BB962C8B-B14F-4D97-AF65-F5344CB8AC3E}">
        <p14:creationId xmlns:p14="http://schemas.microsoft.com/office/powerpoint/2010/main" val="2326526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88E48-5B3C-44BF-B58E-7DF9E3B1DD53}" type="slidenum">
              <a:rPr lang="zh-CN" altLang="en-US" smtClean="0"/>
              <a:t>4</a:t>
            </a:fld>
            <a:endParaRPr lang="zh-CN" altLang="en-US"/>
          </a:p>
        </p:txBody>
      </p:sp>
    </p:spTree>
    <p:extLst>
      <p:ext uri="{BB962C8B-B14F-4D97-AF65-F5344CB8AC3E}">
        <p14:creationId xmlns:p14="http://schemas.microsoft.com/office/powerpoint/2010/main" val="250982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88E48-5B3C-44BF-B58E-7DF9E3B1DD53}" type="slidenum">
              <a:rPr lang="zh-CN" altLang="en-US" smtClean="0"/>
              <a:t>7</a:t>
            </a:fld>
            <a:endParaRPr lang="zh-CN" altLang="en-US"/>
          </a:p>
        </p:txBody>
      </p:sp>
    </p:spTree>
    <p:extLst>
      <p:ext uri="{BB962C8B-B14F-4D97-AF65-F5344CB8AC3E}">
        <p14:creationId xmlns:p14="http://schemas.microsoft.com/office/powerpoint/2010/main" val="42201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88E48-5B3C-44BF-B58E-7DF9E3B1DD53}" type="slidenum">
              <a:rPr lang="zh-CN" altLang="en-US" smtClean="0"/>
              <a:t>8</a:t>
            </a:fld>
            <a:endParaRPr lang="zh-CN" altLang="en-US"/>
          </a:p>
        </p:txBody>
      </p:sp>
    </p:spTree>
    <p:extLst>
      <p:ext uri="{BB962C8B-B14F-4D97-AF65-F5344CB8AC3E}">
        <p14:creationId xmlns:p14="http://schemas.microsoft.com/office/powerpoint/2010/main" val="231682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88E48-5B3C-44BF-B58E-7DF9E3B1DD53}" type="slidenum">
              <a:rPr lang="zh-CN" altLang="en-US" smtClean="0"/>
              <a:t>13</a:t>
            </a:fld>
            <a:endParaRPr lang="zh-CN" altLang="en-US"/>
          </a:p>
        </p:txBody>
      </p:sp>
    </p:spTree>
    <p:extLst>
      <p:ext uri="{BB962C8B-B14F-4D97-AF65-F5344CB8AC3E}">
        <p14:creationId xmlns:p14="http://schemas.microsoft.com/office/powerpoint/2010/main" val="3989032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0CE4BAA-8DFE-4858-84B1-9CD2BBC84B13}"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81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250756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0490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636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208023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12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772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84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068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373842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77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365020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546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96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347334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CE4BAA-8DFE-4858-84B1-9CD2BBC84B13}"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19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D7DFFF5-EB4D-41DC-8890-E794C9BBED09}"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375329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7DFFF5-EB4D-41DC-8890-E794C9BBED09}" type="datetimeFigureOut">
              <a:rPr lang="zh-CN" altLang="en-US" smtClean="0"/>
              <a:t>2018/4/8</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CE4BAA-8DFE-4858-84B1-9CD2BBC84B13}" type="slidenum">
              <a:rPr lang="zh-CN" altLang="en-US" smtClean="0"/>
              <a:t>‹#›</a:t>
            </a:fld>
            <a:endParaRPr lang="zh-CN" altLang="en-US"/>
          </a:p>
        </p:txBody>
      </p:sp>
    </p:spTree>
    <p:extLst>
      <p:ext uri="{BB962C8B-B14F-4D97-AF65-F5344CB8AC3E}">
        <p14:creationId xmlns:p14="http://schemas.microsoft.com/office/powerpoint/2010/main" val="65315914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结构化与知识体系构建</a:t>
            </a:r>
            <a:endParaRPr lang="en-US" altLang="zh-CN" dirty="0"/>
          </a:p>
        </p:txBody>
      </p:sp>
      <p:sp>
        <p:nvSpPr>
          <p:cNvPr id="3" name="副标题 2"/>
          <p:cNvSpPr>
            <a:spLocks noGrp="1"/>
          </p:cNvSpPr>
          <p:nvPr>
            <p:ph type="subTitle" idx="1"/>
          </p:nvPr>
        </p:nvSpPr>
        <p:spPr/>
        <p:txBody>
          <a:bodyPr>
            <a:normAutofit/>
          </a:bodyPr>
          <a:lstStyle/>
          <a:p>
            <a:r>
              <a:rPr lang="en-US" altLang="zh-CN" i="1" dirty="0"/>
              <a:t>winstarwang</a:t>
            </a:r>
          </a:p>
          <a:p>
            <a:r>
              <a:rPr lang="en-US" altLang="zh-CN" i="1" dirty="0"/>
              <a:t>201803</a:t>
            </a:r>
          </a:p>
          <a:p>
            <a:endParaRPr lang="zh-CN" altLang="en-US" i="1" dirty="0"/>
          </a:p>
        </p:txBody>
      </p:sp>
    </p:spTree>
    <p:extLst>
      <p:ext uri="{BB962C8B-B14F-4D97-AF65-F5344CB8AC3E}">
        <p14:creationId xmlns:p14="http://schemas.microsoft.com/office/powerpoint/2010/main" val="206749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8EF1B-AC4F-44A3-8848-89010A5CE168}"/>
              </a:ext>
            </a:extLst>
          </p:cNvPr>
          <p:cNvSpPr>
            <a:spLocks noGrp="1"/>
          </p:cNvSpPr>
          <p:nvPr>
            <p:ph type="title"/>
          </p:nvPr>
        </p:nvSpPr>
        <p:spPr/>
        <p:txBody>
          <a:bodyPr/>
          <a:lstStyle/>
          <a:p>
            <a:r>
              <a:rPr lang="zh-CN" altLang="en-US" dirty="0"/>
              <a:t>实用软技能</a:t>
            </a:r>
          </a:p>
        </p:txBody>
      </p:sp>
      <p:sp>
        <p:nvSpPr>
          <p:cNvPr id="3" name="内容占位符 2">
            <a:extLst>
              <a:ext uri="{FF2B5EF4-FFF2-40B4-BE49-F238E27FC236}">
                <a16:creationId xmlns:a16="http://schemas.microsoft.com/office/drawing/2014/main" id="{8EEC9915-6F66-42C7-AE70-3F5B64915FF3}"/>
              </a:ext>
            </a:extLst>
          </p:cNvPr>
          <p:cNvSpPr>
            <a:spLocks noGrp="1"/>
          </p:cNvSpPr>
          <p:nvPr>
            <p:ph idx="1"/>
          </p:nvPr>
        </p:nvSpPr>
        <p:spPr/>
        <p:txBody>
          <a:bodyPr/>
          <a:lstStyle/>
          <a:p>
            <a:r>
              <a:rPr lang="zh-CN" altLang="en-US" dirty="0"/>
              <a:t>列清单：短平快，小而美</a:t>
            </a:r>
            <a:endParaRPr lang="en-US" altLang="zh-CN" dirty="0"/>
          </a:p>
          <a:p>
            <a:r>
              <a:rPr lang="zh-CN" altLang="en-US" dirty="0"/>
              <a:t>记笔记：积少成多，构建知识体系，大而全</a:t>
            </a:r>
            <a:endParaRPr lang="en-US" altLang="zh-CN" dirty="0"/>
          </a:p>
          <a:p>
            <a:r>
              <a:rPr lang="zh-CN" altLang="en-US" dirty="0"/>
              <a:t>定期</a:t>
            </a:r>
            <a:r>
              <a:rPr lang="zh-CN" altLang="en-US"/>
              <a:t>整理：剔除过时的，纳入新颖的，更新知识结构</a:t>
            </a:r>
            <a:endParaRPr lang="zh-CN" altLang="en-US" dirty="0"/>
          </a:p>
        </p:txBody>
      </p:sp>
    </p:spTree>
    <p:extLst>
      <p:ext uri="{BB962C8B-B14F-4D97-AF65-F5344CB8AC3E}">
        <p14:creationId xmlns:p14="http://schemas.microsoft.com/office/powerpoint/2010/main" val="18763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D121A-6B60-4703-993E-14DFE3B8A991}"/>
              </a:ext>
            </a:extLst>
          </p:cNvPr>
          <p:cNvSpPr>
            <a:spLocks noGrp="1"/>
          </p:cNvSpPr>
          <p:nvPr>
            <p:ph type="title"/>
          </p:nvPr>
        </p:nvSpPr>
        <p:spPr/>
        <p:txBody>
          <a:bodyPr/>
          <a:lstStyle/>
          <a:p>
            <a:r>
              <a:rPr lang="en-US" altLang="zh-CN" dirty="0"/>
              <a:t>Final Goal</a:t>
            </a:r>
            <a:endParaRPr lang="zh-CN" altLang="en-US" dirty="0"/>
          </a:p>
        </p:txBody>
      </p:sp>
      <p:sp>
        <p:nvSpPr>
          <p:cNvPr id="3" name="内容占位符 2">
            <a:extLst>
              <a:ext uri="{FF2B5EF4-FFF2-40B4-BE49-F238E27FC236}">
                <a16:creationId xmlns:a16="http://schemas.microsoft.com/office/drawing/2014/main" id="{0D0DBA71-8B83-4B8D-B3FD-7A0CD2494B4A}"/>
              </a:ext>
            </a:extLst>
          </p:cNvPr>
          <p:cNvSpPr>
            <a:spLocks noGrp="1"/>
          </p:cNvSpPr>
          <p:nvPr>
            <p:ph idx="1"/>
          </p:nvPr>
        </p:nvSpPr>
        <p:spPr/>
        <p:txBody>
          <a:bodyPr/>
          <a:lstStyle/>
          <a:p>
            <a:r>
              <a:rPr lang="zh-CN" altLang="en-US" dirty="0"/>
              <a:t>从无序到有序</a:t>
            </a:r>
            <a:endParaRPr lang="en-US" altLang="zh-CN" dirty="0"/>
          </a:p>
          <a:p>
            <a:r>
              <a:rPr lang="zh-CN" altLang="en-US" dirty="0"/>
              <a:t>从混乱到清晰</a:t>
            </a:r>
            <a:endParaRPr lang="en-US" altLang="zh-CN" dirty="0"/>
          </a:p>
          <a:p>
            <a:r>
              <a:rPr lang="zh-CN" altLang="en-US" dirty="0"/>
              <a:t>变“乱”为“治”</a:t>
            </a:r>
            <a:endParaRPr lang="en-US" altLang="zh-CN" dirty="0"/>
          </a:p>
          <a:p>
            <a:endParaRPr lang="en-US" altLang="zh-CN" dirty="0"/>
          </a:p>
          <a:p>
            <a:endParaRPr lang="en-US" altLang="zh-CN" dirty="0"/>
          </a:p>
          <a:p>
            <a:pPr marL="0" indent="0">
              <a:buNone/>
            </a:pPr>
            <a:r>
              <a:rPr lang="zh-CN" altLang="en-US" sz="2800" dirty="0">
                <a:solidFill>
                  <a:srgbClr val="FF0000"/>
                </a:solidFill>
              </a:rPr>
              <a:t>结构化、体系化、系统化，本质上都是简化</a:t>
            </a:r>
          </a:p>
        </p:txBody>
      </p:sp>
    </p:spTree>
    <p:extLst>
      <p:ext uri="{BB962C8B-B14F-4D97-AF65-F5344CB8AC3E}">
        <p14:creationId xmlns:p14="http://schemas.microsoft.com/office/powerpoint/2010/main" val="317512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BDA338-0852-4EBD-9FCF-2894F8E005B6}"/>
              </a:ext>
            </a:extLst>
          </p:cNvPr>
          <p:cNvSpPr/>
          <p:nvPr/>
        </p:nvSpPr>
        <p:spPr>
          <a:xfrm>
            <a:off x="4817446" y="2967335"/>
            <a:ext cx="255711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The End</a:t>
            </a:r>
            <a:endParaRPr lang="zh-CN" alt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54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36A0D-525C-48D9-8DE9-1EE4F8E0B6EB}"/>
              </a:ext>
            </a:extLst>
          </p:cNvPr>
          <p:cNvSpPr>
            <a:spLocks noGrp="1"/>
          </p:cNvSpPr>
          <p:nvPr>
            <p:ph type="title"/>
          </p:nvPr>
        </p:nvSpPr>
        <p:spPr/>
        <p:txBody>
          <a:bodyPr/>
          <a:lstStyle/>
          <a:p>
            <a:r>
              <a:rPr lang="zh-CN" altLang="en-US" dirty="0"/>
              <a:t>走向结构化</a:t>
            </a:r>
          </a:p>
        </p:txBody>
      </p:sp>
      <p:sp>
        <p:nvSpPr>
          <p:cNvPr id="6" name="内容占位符 5">
            <a:extLst>
              <a:ext uri="{FF2B5EF4-FFF2-40B4-BE49-F238E27FC236}">
                <a16:creationId xmlns:a16="http://schemas.microsoft.com/office/drawing/2014/main" id="{E8FAA883-23D6-42C9-8A6D-E3DB5851BF76}"/>
              </a:ext>
            </a:extLst>
          </p:cNvPr>
          <p:cNvSpPr>
            <a:spLocks noGrp="1"/>
          </p:cNvSpPr>
          <p:nvPr>
            <p:ph idx="1"/>
          </p:nvPr>
        </p:nvSpPr>
        <p:spPr/>
        <p:txBody>
          <a:bodyPr/>
          <a:lstStyle/>
          <a:p>
            <a:r>
              <a:rPr lang="zh-CN" altLang="en-US" dirty="0"/>
              <a:t>主动识别模式，将碎片化知识结构化</a:t>
            </a:r>
          </a:p>
          <a:p>
            <a:endParaRPr lang="zh-CN" altLang="en-US" dirty="0"/>
          </a:p>
        </p:txBody>
      </p:sp>
      <p:pic>
        <p:nvPicPr>
          <p:cNvPr id="7" name="图片 6">
            <a:extLst>
              <a:ext uri="{FF2B5EF4-FFF2-40B4-BE49-F238E27FC236}">
                <a16:creationId xmlns:a16="http://schemas.microsoft.com/office/drawing/2014/main" id="{7D201342-D3E2-4489-A546-726A9403DFF5}"/>
              </a:ext>
            </a:extLst>
          </p:cNvPr>
          <p:cNvPicPr>
            <a:picLocks noChangeAspect="1"/>
          </p:cNvPicPr>
          <p:nvPr/>
        </p:nvPicPr>
        <p:blipFill>
          <a:blip r:embed="rId3"/>
          <a:stretch>
            <a:fillRect/>
          </a:stretch>
        </p:blipFill>
        <p:spPr>
          <a:xfrm>
            <a:off x="1456757" y="3129857"/>
            <a:ext cx="8732272" cy="2837989"/>
          </a:xfrm>
          <a:prstGeom prst="rect">
            <a:avLst/>
          </a:prstGeom>
        </p:spPr>
      </p:pic>
    </p:spTree>
    <p:extLst>
      <p:ext uri="{BB962C8B-B14F-4D97-AF65-F5344CB8AC3E}">
        <p14:creationId xmlns:p14="http://schemas.microsoft.com/office/powerpoint/2010/main" val="17092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A111E72-E7DD-44FB-B18F-4808F477C2BA}"/>
              </a:ext>
            </a:extLst>
          </p:cNvPr>
          <p:cNvSpPr/>
          <p:nvPr/>
        </p:nvSpPr>
        <p:spPr>
          <a:xfrm>
            <a:off x="687976" y="688695"/>
            <a:ext cx="10929258" cy="5632311"/>
          </a:xfrm>
          <a:prstGeom prst="rect">
            <a:avLst/>
          </a:prstGeom>
        </p:spPr>
        <p:txBody>
          <a:bodyPr wrap="square">
            <a:spAutoFit/>
          </a:bodyPr>
          <a:lstStyle/>
          <a:p>
            <a:pPr>
              <a:lnSpc>
                <a:spcPct val="90000"/>
              </a:lnSpc>
            </a:pPr>
            <a:r>
              <a:rPr lang="zh-CN" altLang="zh-CN" sz="2000" dirty="0">
                <a:solidFill>
                  <a:srgbClr val="262626"/>
                </a:solidFill>
              </a:rPr>
              <a:t>有一天，你的朋友给你“</a:t>
            </a:r>
            <a:r>
              <a:rPr lang="zh-CN" altLang="zh-CN" sz="2000" b="1" dirty="0">
                <a:solidFill>
                  <a:srgbClr val="FF0000"/>
                </a:solidFill>
              </a:rPr>
              <a:t>知识装逼</a:t>
            </a:r>
            <a:r>
              <a:rPr lang="zh-CN" altLang="zh-CN" sz="2000" dirty="0">
                <a:solidFill>
                  <a:srgbClr val="262626"/>
                </a:solidFill>
              </a:rPr>
              <a:t>”了一个术语，牛！怎么知道的？——他推给你一个公众号。</a:t>
            </a:r>
          </a:p>
          <a:p>
            <a:pPr>
              <a:lnSpc>
                <a:spcPct val="90000"/>
              </a:lnSpc>
            </a:pPr>
            <a:r>
              <a:rPr lang="zh-CN" altLang="zh-CN" sz="2000" dirty="0">
                <a:solidFill>
                  <a:srgbClr val="262626"/>
                </a:solidFill>
              </a:rPr>
              <a:t>你开始关注，觉得哇！大神！牛逼！长见识！</a:t>
            </a:r>
          </a:p>
          <a:p>
            <a:pPr>
              <a:lnSpc>
                <a:spcPct val="90000"/>
              </a:lnSpc>
            </a:pPr>
            <a:r>
              <a:rPr lang="zh-CN" altLang="zh-CN" sz="2000" dirty="0">
                <a:solidFill>
                  <a:srgbClr val="262626"/>
                </a:solidFill>
              </a:rPr>
              <a:t>每天刷每天刷每天刷。很多问题也有了解决方法——按照这个进度，过3年就能理解宇宙终极奥义了。</a:t>
            </a:r>
          </a:p>
          <a:p>
            <a:pPr>
              <a:lnSpc>
                <a:spcPct val="90000"/>
              </a:lnSpc>
            </a:pPr>
            <a:r>
              <a:rPr lang="zh-CN" altLang="zh-CN" sz="2000" dirty="0">
                <a:solidFill>
                  <a:srgbClr val="262626"/>
                </a:solidFill>
              </a:rPr>
              <a:t>慢慢你有了十多个类似的号，承包了你从专业、生活、工作、跑步、减肥、饮食、情感关系……等等所有的领域——咳咳，有点看不过来的你决定提高效率碎片化学习！</a:t>
            </a:r>
          </a:p>
          <a:p>
            <a:pPr>
              <a:lnSpc>
                <a:spcPct val="90000"/>
              </a:lnSpc>
            </a:pPr>
            <a:r>
              <a:rPr lang="zh-CN" altLang="zh-CN" sz="2000" b="1" dirty="0">
                <a:solidFill>
                  <a:srgbClr val="262626"/>
                </a:solidFill>
              </a:rPr>
              <a:t>利用一切碎片时间，上地铁看一篇，吃饭时看一篇，睡前刷2篇。眼睛看不完，用音频刷，平时看不完，跑步还能刷——但是，还是刷不完！还好有收藏功能，全特么的收藏！</a:t>
            </a:r>
          </a:p>
          <a:p>
            <a:pPr>
              <a:lnSpc>
                <a:spcPct val="90000"/>
              </a:lnSpc>
            </a:pPr>
            <a:r>
              <a:rPr lang="zh-CN" altLang="zh-CN" sz="2000" b="1" dirty="0">
                <a:solidFill>
                  <a:srgbClr val="FF0000"/>
                </a:solidFill>
              </a:rPr>
              <a:t>这也叫“松鼠症”——不断攒不断攒不断攒……</a:t>
            </a:r>
          </a:p>
          <a:p>
            <a:pPr>
              <a:lnSpc>
                <a:spcPct val="90000"/>
              </a:lnSpc>
            </a:pPr>
            <a:r>
              <a:rPr lang="zh-CN" altLang="zh-CN" sz="2000" dirty="0">
                <a:solidFill>
                  <a:srgbClr val="262626"/>
                </a:solidFill>
              </a:rPr>
              <a:t>等到收藏超过100篇未读的时候，你终于发现</a:t>
            </a:r>
            <a:r>
              <a:rPr lang="zh-CN" altLang="zh-CN" sz="2000" b="1" dirty="0">
                <a:solidFill>
                  <a:srgbClr val="FF0000"/>
                </a:solidFill>
              </a:rPr>
              <a:t>收藏=永不再读</a:t>
            </a:r>
            <a:r>
              <a:rPr lang="zh-CN" altLang="zh-CN" sz="2000" dirty="0">
                <a:solidFill>
                  <a:srgbClr val="262626"/>
                </a:solidFill>
              </a:rPr>
              <a:t>，这让你沮丧。</a:t>
            </a:r>
          </a:p>
          <a:p>
            <a:pPr>
              <a:lnSpc>
                <a:spcPct val="90000"/>
              </a:lnSpc>
            </a:pPr>
            <a:r>
              <a:rPr lang="zh-CN" altLang="zh-CN" sz="2000" dirty="0">
                <a:solidFill>
                  <a:srgbClr val="262626"/>
                </a:solidFill>
              </a:rPr>
              <a:t>更让人沮丧的是，你好像距离写文章的大牛越来越远了——在你“学习”的这段时间，这100位大牛好像都更牛逼了一点。</a:t>
            </a:r>
          </a:p>
          <a:p>
            <a:pPr>
              <a:lnSpc>
                <a:spcPct val="90000"/>
              </a:lnSpc>
            </a:pPr>
            <a:r>
              <a:rPr lang="zh-CN" altLang="zh-CN" sz="2000" dirty="0">
                <a:solidFill>
                  <a:srgbClr val="262626"/>
                </a:solidFill>
              </a:rPr>
              <a:t>而且牛逼的人好像越来越多，观点越来越新，每天都有人用全新的玩法颠覆原来的牛人——哇，原来这才是对的！</a:t>
            </a:r>
          </a:p>
          <a:p>
            <a:pPr>
              <a:lnSpc>
                <a:spcPct val="90000"/>
              </a:lnSpc>
            </a:pPr>
            <a:r>
              <a:rPr lang="zh-CN" altLang="zh-CN" sz="2000" dirty="0">
                <a:solidFill>
                  <a:srgbClr val="262626"/>
                </a:solidFill>
              </a:rPr>
              <a:t>别说宇宙奥义了，你对于生活有了深深的怀疑……</a:t>
            </a:r>
          </a:p>
          <a:p>
            <a:pPr>
              <a:lnSpc>
                <a:spcPct val="90000"/>
              </a:lnSpc>
            </a:pPr>
            <a:r>
              <a:rPr lang="zh-CN" altLang="zh-CN" sz="2000" b="1" dirty="0">
                <a:solidFill>
                  <a:srgbClr val="FF0000"/>
                </a:solidFill>
              </a:rPr>
              <a:t>再好的鸡汤也掩饰不了你日益的郁闷</a:t>
            </a:r>
            <a:r>
              <a:rPr lang="zh-CN" altLang="zh-CN" sz="2000" dirty="0">
                <a:solidFill>
                  <a:srgbClr val="262626"/>
                </a:solidFill>
              </a:rPr>
              <a:t>——确实这个世界LOW的就是刷了无数文章的你。</a:t>
            </a:r>
          </a:p>
          <a:p>
            <a:pPr>
              <a:lnSpc>
                <a:spcPct val="90000"/>
              </a:lnSpc>
            </a:pPr>
            <a:r>
              <a:rPr lang="zh-CN" altLang="zh-CN" sz="2000" dirty="0">
                <a:solidFill>
                  <a:srgbClr val="262626"/>
                </a:solidFill>
              </a:rPr>
              <a:t>你越来越焦虑，终于有一天，你彻底瘫痪了，对自己说，MD为什么活得这么累？老子就是一个俗人，干嘛没事要成长？我要做一只猪，一坨肉，一个死尸——你开始转战娱乐、小说和短视频……</a:t>
            </a:r>
          </a:p>
          <a:p>
            <a:endParaRPr lang="zh-CN" altLang="en-US" dirty="0"/>
          </a:p>
        </p:txBody>
      </p:sp>
    </p:spTree>
    <p:extLst>
      <p:ext uri="{BB962C8B-B14F-4D97-AF65-F5344CB8AC3E}">
        <p14:creationId xmlns:p14="http://schemas.microsoft.com/office/powerpoint/2010/main" val="403292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D56E41F-B8E0-4D18-B554-FD40260DE0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DB31E17-E562-4F82-98D0-858C84120F3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58BF3B07-5EF6-4E5B-834E-C1398DB60ADA}"/>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3DDA1859-D108-4C60-B38B-C85485AB386A}"/>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E498EA77-084B-43CC-B94D-566F1D8E1EE8}"/>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99B16D3F-47E8-419E-9C4E-ED6FC918FBB0}"/>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2" name="Straight Connector 41">
            <a:extLst>
              <a:ext uri="{FF2B5EF4-FFF2-40B4-BE49-F238E27FC236}">
                <a16:creationId xmlns:a16="http://schemas.microsoft.com/office/drawing/2014/main" id="{FD2308B7-2829-44DD-B213-27EEBDED141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23E937B9-07EE-456A-A31C-41A8866E28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内容占位符 3">
            <a:extLst>
              <a:ext uri="{FF2B5EF4-FFF2-40B4-BE49-F238E27FC236}">
                <a16:creationId xmlns:a16="http://schemas.microsoft.com/office/drawing/2014/main" id="{CFF381B0-E92D-4C47-A392-B3C24F2FB4B4}"/>
              </a:ext>
            </a:extLst>
          </p:cNvPr>
          <p:cNvPicPr>
            <a:picLocks noChangeAspect="1"/>
          </p:cNvPicPr>
          <p:nvPr/>
        </p:nvPicPr>
        <p:blipFill rotWithShape="1">
          <a:blip r:embed="rId6"/>
          <a:srcRect t="3816"/>
          <a:stretch/>
        </p:blipFill>
        <p:spPr>
          <a:xfrm>
            <a:off x="1412683" y="1410209"/>
            <a:ext cx="5278777" cy="3858777"/>
          </a:xfrm>
          <a:prstGeom prst="rect">
            <a:avLst/>
          </a:prstGeom>
        </p:spPr>
      </p:pic>
      <p:sp>
        <p:nvSpPr>
          <p:cNvPr id="2" name="标题 1">
            <a:extLst>
              <a:ext uri="{FF2B5EF4-FFF2-40B4-BE49-F238E27FC236}">
                <a16:creationId xmlns:a16="http://schemas.microsoft.com/office/drawing/2014/main" id="{5F8544EF-7B1A-453E-855D-A99C2C9B903C}"/>
              </a:ext>
            </a:extLst>
          </p:cNvPr>
          <p:cNvSpPr>
            <a:spLocks noGrp="1"/>
          </p:cNvSpPr>
          <p:nvPr>
            <p:ph type="title"/>
          </p:nvPr>
        </p:nvSpPr>
        <p:spPr>
          <a:xfrm>
            <a:off x="7228573" y="982132"/>
            <a:ext cx="3955983" cy="1303867"/>
          </a:xfrm>
        </p:spPr>
        <p:txBody>
          <a:bodyPr>
            <a:normAutofit/>
          </a:bodyPr>
          <a:lstStyle/>
          <a:p>
            <a:pPr>
              <a:lnSpc>
                <a:spcPct val="90000"/>
              </a:lnSpc>
            </a:pPr>
            <a:r>
              <a:rPr lang="zh-CN" altLang="en-US" sz="3600" dirty="0">
                <a:solidFill>
                  <a:srgbClr val="262626"/>
                </a:solidFill>
              </a:rPr>
              <a:t>碎片化学习的困境</a:t>
            </a:r>
          </a:p>
        </p:txBody>
      </p:sp>
      <p:sp>
        <p:nvSpPr>
          <p:cNvPr id="29" name="Content Placeholder 8">
            <a:extLst>
              <a:ext uri="{FF2B5EF4-FFF2-40B4-BE49-F238E27FC236}">
                <a16:creationId xmlns:a16="http://schemas.microsoft.com/office/drawing/2014/main" id="{7998469E-E9F1-477C-8BD5-7264C9F2DDFD}"/>
              </a:ext>
            </a:extLst>
          </p:cNvPr>
          <p:cNvSpPr>
            <a:spLocks noGrp="1"/>
          </p:cNvSpPr>
          <p:nvPr>
            <p:ph idx="1"/>
          </p:nvPr>
        </p:nvSpPr>
        <p:spPr>
          <a:xfrm>
            <a:off x="7535824" y="2556932"/>
            <a:ext cx="3360771" cy="3318936"/>
          </a:xfrm>
        </p:spPr>
        <p:txBody>
          <a:bodyPr>
            <a:normAutofit/>
          </a:bodyPr>
          <a:lstStyle/>
          <a:p>
            <a:pPr marL="0" indent="0">
              <a:buNone/>
            </a:pPr>
            <a:r>
              <a:rPr lang="zh-CN" altLang="zh-CN" b="1" dirty="0">
                <a:solidFill>
                  <a:srgbClr val="262626"/>
                </a:solidFill>
              </a:rPr>
              <a:t>两个</a:t>
            </a:r>
            <a:r>
              <a:rPr lang="zh-CN" altLang="en-US" b="1" dirty="0">
                <a:solidFill>
                  <a:srgbClr val="262626"/>
                </a:solidFill>
              </a:rPr>
              <a:t>严重的</a:t>
            </a:r>
            <a:r>
              <a:rPr lang="zh-CN" altLang="zh-CN" b="1" dirty="0">
                <a:solidFill>
                  <a:srgbClr val="262626"/>
                </a:solidFill>
              </a:rPr>
              <a:t>问题</a:t>
            </a:r>
            <a:r>
              <a:rPr lang="zh-CN" altLang="en-US" b="1" dirty="0">
                <a:solidFill>
                  <a:srgbClr val="262626"/>
                </a:solidFill>
              </a:rPr>
              <a:t>：</a:t>
            </a:r>
            <a:endParaRPr lang="en-US" altLang="zh-CN" b="1" dirty="0">
              <a:solidFill>
                <a:srgbClr val="262626"/>
              </a:solidFill>
            </a:endParaRPr>
          </a:p>
          <a:p>
            <a:pPr marL="0" indent="0">
              <a:buNone/>
            </a:pPr>
            <a:r>
              <a:rPr lang="zh-CN" altLang="zh-CN" sz="2000" dirty="0">
                <a:solidFill>
                  <a:srgbClr val="262626"/>
                </a:solidFill>
              </a:rPr>
              <a:t>信息超载</a:t>
            </a:r>
            <a:endParaRPr lang="en-US" altLang="zh-CN" sz="2000" dirty="0">
              <a:solidFill>
                <a:srgbClr val="262626"/>
              </a:solidFill>
            </a:endParaRPr>
          </a:p>
          <a:p>
            <a:pPr marL="0" indent="0">
              <a:buNone/>
            </a:pPr>
            <a:r>
              <a:rPr lang="zh-CN" altLang="zh-CN" sz="2000" dirty="0">
                <a:solidFill>
                  <a:srgbClr val="262626"/>
                </a:solidFill>
              </a:rPr>
              <a:t>知识碎片化</a:t>
            </a:r>
            <a:endParaRPr lang="en-US" altLang="zh-CN" sz="2000" dirty="0">
              <a:solidFill>
                <a:srgbClr val="262626"/>
              </a:solidFill>
            </a:endParaRPr>
          </a:p>
          <a:p>
            <a:pPr marL="0" indent="0">
              <a:buNone/>
            </a:pPr>
            <a:r>
              <a:rPr lang="zh-CN" altLang="en-US" b="1" dirty="0">
                <a:solidFill>
                  <a:srgbClr val="262626"/>
                </a:solidFill>
              </a:rPr>
              <a:t>导致的严重后果：</a:t>
            </a:r>
            <a:endParaRPr lang="en-US" altLang="zh-CN" b="1" dirty="0">
              <a:solidFill>
                <a:srgbClr val="262626"/>
              </a:solidFill>
            </a:endParaRPr>
          </a:p>
          <a:p>
            <a:pPr marL="0" indent="0">
              <a:buNone/>
            </a:pPr>
            <a:r>
              <a:rPr lang="zh-CN" altLang="en-US" sz="2000" dirty="0">
                <a:solidFill>
                  <a:srgbClr val="262626"/>
                </a:solidFill>
              </a:rPr>
              <a:t>效率低下</a:t>
            </a:r>
            <a:endParaRPr lang="en-US" altLang="zh-CN" sz="2000" dirty="0">
              <a:solidFill>
                <a:srgbClr val="262626"/>
              </a:solidFill>
            </a:endParaRPr>
          </a:p>
          <a:p>
            <a:pPr marL="0" indent="0">
              <a:buNone/>
            </a:pPr>
            <a:r>
              <a:rPr lang="zh-CN" altLang="en-US" sz="2000" dirty="0">
                <a:solidFill>
                  <a:srgbClr val="262626"/>
                </a:solidFill>
              </a:rPr>
              <a:t>事倍功半</a:t>
            </a:r>
            <a:endParaRPr lang="en-US" altLang="zh-CN" sz="2000" dirty="0">
              <a:solidFill>
                <a:srgbClr val="262626"/>
              </a:solidFill>
            </a:endParaRPr>
          </a:p>
          <a:p>
            <a:pPr marL="0" indent="0">
              <a:buNone/>
            </a:pPr>
            <a:r>
              <a:rPr lang="zh-CN" altLang="en-US" sz="2000" dirty="0">
                <a:solidFill>
                  <a:srgbClr val="262626"/>
                </a:solidFill>
              </a:rPr>
              <a:t>身心俱疲</a:t>
            </a:r>
            <a:endParaRPr lang="en-US" altLang="zh-CN" sz="2000" dirty="0">
              <a:solidFill>
                <a:srgbClr val="262626"/>
              </a:solidFill>
            </a:endParaRPr>
          </a:p>
        </p:txBody>
      </p:sp>
    </p:spTree>
    <p:extLst>
      <p:ext uri="{BB962C8B-B14F-4D97-AF65-F5344CB8AC3E}">
        <p14:creationId xmlns:p14="http://schemas.microsoft.com/office/powerpoint/2010/main" val="394209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09D5C-F432-44DF-90F0-815D3316664B}"/>
              </a:ext>
            </a:extLst>
          </p:cNvPr>
          <p:cNvSpPr>
            <a:spLocks noGrp="1"/>
          </p:cNvSpPr>
          <p:nvPr>
            <p:ph type="title"/>
          </p:nvPr>
        </p:nvSpPr>
        <p:spPr/>
        <p:txBody>
          <a:bodyPr/>
          <a:lstStyle/>
          <a:p>
            <a:r>
              <a:rPr lang="en-US" altLang="zh-CN" dirty="0"/>
              <a:t>How to escape</a:t>
            </a:r>
            <a:r>
              <a:rPr lang="zh-CN" altLang="en-US" dirty="0"/>
              <a:t>？</a:t>
            </a:r>
          </a:p>
        </p:txBody>
      </p:sp>
      <p:sp>
        <p:nvSpPr>
          <p:cNvPr id="4" name="内容占位符 3">
            <a:extLst>
              <a:ext uri="{FF2B5EF4-FFF2-40B4-BE49-F238E27FC236}">
                <a16:creationId xmlns:a16="http://schemas.microsoft.com/office/drawing/2014/main" id="{6DE09933-30CD-4FBB-A727-1A607A2D8101}"/>
              </a:ext>
            </a:extLst>
          </p:cNvPr>
          <p:cNvSpPr>
            <a:spLocks noGrp="1"/>
          </p:cNvSpPr>
          <p:nvPr>
            <p:ph sz="half" idx="1"/>
          </p:nvPr>
        </p:nvSpPr>
        <p:spPr/>
        <p:txBody>
          <a:bodyPr/>
          <a:lstStyle/>
          <a:p>
            <a:pPr marL="0" indent="0">
              <a:buNone/>
            </a:pPr>
            <a:r>
              <a:rPr lang="zh-CN" altLang="en-US" b="1" dirty="0"/>
              <a:t>输入端</a:t>
            </a:r>
            <a:r>
              <a:rPr lang="en-US" altLang="zh-CN" b="1" dirty="0"/>
              <a:t>(</a:t>
            </a:r>
            <a:r>
              <a:rPr lang="zh-CN" altLang="en-US" b="1" dirty="0"/>
              <a:t>做减法</a:t>
            </a:r>
            <a:r>
              <a:rPr lang="en-US" altLang="zh-CN" b="1" dirty="0"/>
              <a:t>)</a:t>
            </a:r>
            <a:r>
              <a:rPr lang="zh-CN" altLang="en-US" b="1" dirty="0"/>
              <a:t>：</a:t>
            </a:r>
            <a:endParaRPr lang="en-US" altLang="zh-CN" b="1" dirty="0"/>
          </a:p>
          <a:p>
            <a:r>
              <a:rPr lang="zh-CN" altLang="en-US" dirty="0"/>
              <a:t>“过滤网”：过滤低价值信息</a:t>
            </a:r>
            <a:endParaRPr lang="en-US" altLang="zh-CN" dirty="0"/>
          </a:p>
          <a:p>
            <a:r>
              <a:rPr lang="zh-CN" altLang="en-US" dirty="0"/>
              <a:t>“识别器”：</a:t>
            </a:r>
            <a:r>
              <a:rPr lang="zh-CN" altLang="en-US" b="1" dirty="0"/>
              <a:t>主动识别知识中结构和模型</a:t>
            </a:r>
            <a:endParaRPr lang="en-US" altLang="zh-CN" b="1" dirty="0"/>
          </a:p>
          <a:p>
            <a:r>
              <a:rPr lang="zh-CN" altLang="en-US" dirty="0"/>
              <a:t>“笔记本”：归类记录高价值的知识</a:t>
            </a:r>
            <a:endParaRPr lang="en-US" altLang="zh-CN" dirty="0"/>
          </a:p>
          <a:p>
            <a:endParaRPr lang="en-US" altLang="zh-CN" dirty="0"/>
          </a:p>
          <a:p>
            <a:endParaRPr lang="en-US" altLang="zh-CN" dirty="0"/>
          </a:p>
        </p:txBody>
      </p:sp>
      <p:sp>
        <p:nvSpPr>
          <p:cNvPr id="5" name="内容占位符 4">
            <a:extLst>
              <a:ext uri="{FF2B5EF4-FFF2-40B4-BE49-F238E27FC236}">
                <a16:creationId xmlns:a16="http://schemas.microsoft.com/office/drawing/2014/main" id="{D6C2FDA3-B33B-4FA6-9E49-32BBD46417D9}"/>
              </a:ext>
            </a:extLst>
          </p:cNvPr>
          <p:cNvSpPr>
            <a:spLocks noGrp="1"/>
          </p:cNvSpPr>
          <p:nvPr>
            <p:ph sz="half" idx="2"/>
          </p:nvPr>
        </p:nvSpPr>
        <p:spPr/>
        <p:txBody>
          <a:bodyPr/>
          <a:lstStyle/>
          <a:p>
            <a:pPr marL="0" indent="0">
              <a:buNone/>
            </a:pPr>
            <a:r>
              <a:rPr lang="zh-CN" altLang="en-US" b="1" dirty="0"/>
              <a:t>输出端</a:t>
            </a:r>
            <a:r>
              <a:rPr lang="en-US" altLang="zh-CN" b="1" dirty="0"/>
              <a:t>(</a:t>
            </a:r>
            <a:r>
              <a:rPr lang="zh-CN" altLang="en-US" b="1" dirty="0"/>
              <a:t>深化内化</a:t>
            </a:r>
            <a:r>
              <a:rPr lang="en-US" altLang="zh-CN" b="1" dirty="0"/>
              <a:t>)</a:t>
            </a:r>
            <a:r>
              <a:rPr lang="zh-CN" altLang="en-US" b="1" dirty="0"/>
              <a:t>：</a:t>
            </a:r>
            <a:endParaRPr lang="en-US" altLang="zh-CN" b="1" dirty="0"/>
          </a:p>
          <a:p>
            <a:r>
              <a:rPr lang="zh-CN" altLang="en-US" dirty="0"/>
              <a:t>“连接器”：整理知识，建立连接，形成体系</a:t>
            </a:r>
            <a:endParaRPr lang="en-US" altLang="zh-CN" dirty="0"/>
          </a:p>
          <a:p>
            <a:r>
              <a:rPr lang="zh-CN" altLang="en-US" dirty="0"/>
              <a:t>“消化器”：深度理解，消化吸收</a:t>
            </a:r>
            <a:endParaRPr lang="en-US" altLang="zh-CN" dirty="0"/>
          </a:p>
          <a:p>
            <a:r>
              <a:rPr lang="zh-CN" altLang="en-US" dirty="0"/>
              <a:t>“发声器”：深入浅出，自我表达</a:t>
            </a:r>
            <a:endParaRPr lang="en-US" altLang="zh-CN" dirty="0"/>
          </a:p>
          <a:p>
            <a:pPr marL="0" indent="0">
              <a:buNone/>
            </a:pPr>
            <a:endParaRPr lang="zh-CN" altLang="en-US" dirty="0"/>
          </a:p>
        </p:txBody>
      </p:sp>
    </p:spTree>
    <p:extLst>
      <p:ext uri="{BB962C8B-B14F-4D97-AF65-F5344CB8AC3E}">
        <p14:creationId xmlns:p14="http://schemas.microsoft.com/office/powerpoint/2010/main" val="219778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25DE1-3726-4560-B7CE-9BDDDE837E31}"/>
              </a:ext>
            </a:extLst>
          </p:cNvPr>
          <p:cNvSpPr>
            <a:spLocks noGrp="1"/>
          </p:cNvSpPr>
          <p:nvPr>
            <p:ph type="title"/>
          </p:nvPr>
        </p:nvSpPr>
        <p:spPr/>
        <p:txBody>
          <a:bodyPr/>
          <a:lstStyle/>
          <a:p>
            <a:r>
              <a:rPr lang="en-US" altLang="zh-CN" dirty="0"/>
              <a:t>How to</a:t>
            </a:r>
            <a:r>
              <a:rPr lang="zh-CN" altLang="en-US" dirty="0"/>
              <a:t> </a:t>
            </a:r>
            <a:r>
              <a:rPr lang="en-US" altLang="zh-CN" dirty="0"/>
              <a:t>do</a:t>
            </a:r>
            <a:endParaRPr lang="zh-CN" altLang="en-US" dirty="0"/>
          </a:p>
        </p:txBody>
      </p:sp>
      <p:sp>
        <p:nvSpPr>
          <p:cNvPr id="3" name="内容占位符 2">
            <a:extLst>
              <a:ext uri="{FF2B5EF4-FFF2-40B4-BE49-F238E27FC236}">
                <a16:creationId xmlns:a16="http://schemas.microsoft.com/office/drawing/2014/main" id="{04B0CE83-E739-434F-A2AC-B86B5A69C1AA}"/>
              </a:ext>
            </a:extLst>
          </p:cNvPr>
          <p:cNvSpPr>
            <a:spLocks noGrp="1"/>
          </p:cNvSpPr>
          <p:nvPr>
            <p:ph sz="half" idx="1"/>
          </p:nvPr>
        </p:nvSpPr>
        <p:spPr/>
        <p:txBody>
          <a:bodyPr/>
          <a:lstStyle/>
          <a:p>
            <a:pPr marL="0" indent="0">
              <a:buNone/>
            </a:pPr>
            <a:r>
              <a:rPr lang="zh-CN" altLang="en-US" dirty="0"/>
              <a:t>内功（思维模型）：</a:t>
            </a:r>
            <a:endParaRPr lang="en-US" altLang="zh-CN" dirty="0"/>
          </a:p>
          <a:p>
            <a:r>
              <a:rPr lang="en-US" altLang="zh-CN" dirty="0"/>
              <a:t>《</a:t>
            </a:r>
            <a:r>
              <a:rPr lang="zh-CN" altLang="en-US" dirty="0"/>
              <a:t>结构思考力</a:t>
            </a:r>
            <a:r>
              <a:rPr lang="en-US" altLang="zh-CN" dirty="0"/>
              <a:t>》</a:t>
            </a:r>
          </a:p>
          <a:p>
            <a:r>
              <a:rPr lang="en-US" altLang="zh-CN" dirty="0"/>
              <a:t>《</a:t>
            </a:r>
            <a:r>
              <a:rPr lang="zh-CN" altLang="en-US" dirty="0"/>
              <a:t>如何高效学习</a:t>
            </a:r>
            <a:r>
              <a:rPr lang="en-US" altLang="zh-CN" dirty="0"/>
              <a:t>》</a:t>
            </a:r>
          </a:p>
          <a:p>
            <a:endParaRPr lang="zh-CN" altLang="en-US" dirty="0"/>
          </a:p>
        </p:txBody>
      </p:sp>
      <p:sp>
        <p:nvSpPr>
          <p:cNvPr id="4" name="内容占位符 3">
            <a:extLst>
              <a:ext uri="{FF2B5EF4-FFF2-40B4-BE49-F238E27FC236}">
                <a16:creationId xmlns:a16="http://schemas.microsoft.com/office/drawing/2014/main" id="{1558148C-A92C-4464-ADCA-96E93995639C}"/>
              </a:ext>
            </a:extLst>
          </p:cNvPr>
          <p:cNvSpPr>
            <a:spLocks noGrp="1"/>
          </p:cNvSpPr>
          <p:nvPr>
            <p:ph sz="half" idx="2"/>
          </p:nvPr>
        </p:nvSpPr>
        <p:spPr/>
        <p:txBody>
          <a:bodyPr/>
          <a:lstStyle/>
          <a:p>
            <a:pPr marL="0" indent="0">
              <a:buNone/>
            </a:pPr>
            <a:r>
              <a:rPr lang="zh-CN" altLang="en-US" dirty="0"/>
              <a:t>外功（行为习惯）：</a:t>
            </a:r>
            <a:endParaRPr lang="en-US" altLang="zh-CN" dirty="0"/>
          </a:p>
          <a:p>
            <a:r>
              <a:rPr lang="zh-CN" altLang="en-US" dirty="0"/>
              <a:t>列清单</a:t>
            </a:r>
            <a:endParaRPr lang="en-US" altLang="zh-CN" dirty="0"/>
          </a:p>
          <a:p>
            <a:r>
              <a:rPr lang="zh-CN" altLang="en-US" dirty="0"/>
              <a:t>记笔记</a:t>
            </a:r>
            <a:endParaRPr lang="en-US" altLang="zh-CN" dirty="0"/>
          </a:p>
          <a:p>
            <a:r>
              <a:rPr lang="zh-CN" altLang="en-US" dirty="0"/>
              <a:t>过滤</a:t>
            </a:r>
            <a:r>
              <a:rPr lang="en-US" altLang="zh-CN" dirty="0"/>
              <a:t>/</a:t>
            </a:r>
            <a:r>
              <a:rPr lang="zh-CN" altLang="en-US" dirty="0"/>
              <a:t>清洗</a:t>
            </a:r>
            <a:r>
              <a:rPr lang="en-US" altLang="zh-CN" dirty="0"/>
              <a:t>/</a:t>
            </a:r>
            <a:r>
              <a:rPr lang="zh-CN" altLang="en-US" dirty="0"/>
              <a:t>整理</a:t>
            </a:r>
          </a:p>
        </p:txBody>
      </p:sp>
    </p:spTree>
    <p:extLst>
      <p:ext uri="{BB962C8B-B14F-4D97-AF65-F5344CB8AC3E}">
        <p14:creationId xmlns:p14="http://schemas.microsoft.com/office/powerpoint/2010/main" val="3460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11C7711F-3983-4AB1-AFDE-96F7C06514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3">
            <a:extLst>
              <a:ext uri="{FF2B5EF4-FFF2-40B4-BE49-F238E27FC236}">
                <a16:creationId xmlns:a16="http://schemas.microsoft.com/office/drawing/2014/main" id="{89BC9D38-9241-4F71-9B45-73827299E4C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5" name="Picture 14">
              <a:extLst>
                <a:ext uri="{FF2B5EF4-FFF2-40B4-BE49-F238E27FC236}">
                  <a16:creationId xmlns:a16="http://schemas.microsoft.com/office/drawing/2014/main" id="{0D302979-39A3-4421-821D-94D6E00BCE8F}"/>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68E001BA-C181-4F47-9ABC-DF4C85AB4F17}"/>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7EF07F1E-BD52-4B06-A38E-BF29F8E28577}"/>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A68BE646-889B-49C2-95AF-90BAE5D29A92}"/>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0" name="Straight Connector 19">
            <a:extLst>
              <a:ext uri="{FF2B5EF4-FFF2-40B4-BE49-F238E27FC236}">
                <a16:creationId xmlns:a16="http://schemas.microsoft.com/office/drawing/2014/main" id="{59BA5C68-DFCC-4101-8403-F96781CDDD7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3085476-B49E-49ED-87D2-1165E69D26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内容占位符 3">
            <a:extLst>
              <a:ext uri="{FF2B5EF4-FFF2-40B4-BE49-F238E27FC236}">
                <a16:creationId xmlns:a16="http://schemas.microsoft.com/office/drawing/2014/main" id="{A7761E45-9304-41D2-AB24-D499CC94394C}"/>
              </a:ext>
            </a:extLst>
          </p:cNvPr>
          <p:cNvPicPr>
            <a:picLocks noChangeAspect="1"/>
          </p:cNvPicPr>
          <p:nvPr/>
        </p:nvPicPr>
        <p:blipFill rotWithShape="1">
          <a:blip r:embed="rId5"/>
          <a:srcRect t="3681" r="4" b="4"/>
          <a:stretch/>
        </p:blipFill>
        <p:spPr>
          <a:xfrm>
            <a:off x="1412683" y="1410208"/>
            <a:ext cx="2433793" cy="3858780"/>
          </a:xfrm>
          <a:prstGeom prst="rect">
            <a:avLst/>
          </a:prstGeom>
        </p:spPr>
      </p:pic>
      <p:sp>
        <p:nvSpPr>
          <p:cNvPr id="2" name="标题 1">
            <a:extLst>
              <a:ext uri="{FF2B5EF4-FFF2-40B4-BE49-F238E27FC236}">
                <a16:creationId xmlns:a16="http://schemas.microsoft.com/office/drawing/2014/main" id="{31342213-1FBF-4BF3-85D0-47D9F4FD1DD7}"/>
              </a:ext>
            </a:extLst>
          </p:cNvPr>
          <p:cNvSpPr>
            <a:spLocks noGrp="1"/>
          </p:cNvSpPr>
          <p:nvPr>
            <p:ph type="title"/>
          </p:nvPr>
        </p:nvSpPr>
        <p:spPr>
          <a:xfrm>
            <a:off x="4626508" y="982132"/>
            <a:ext cx="6270090" cy="1303867"/>
          </a:xfrm>
        </p:spPr>
        <p:txBody>
          <a:bodyPr>
            <a:normAutofit/>
          </a:bodyPr>
          <a:lstStyle/>
          <a:p>
            <a:r>
              <a:rPr lang="zh-CN" altLang="en-US"/>
              <a:t>结构思考力</a:t>
            </a:r>
            <a:endParaRPr lang="zh-CN" altLang="en-US" dirty="0"/>
          </a:p>
        </p:txBody>
      </p:sp>
      <p:sp>
        <p:nvSpPr>
          <p:cNvPr id="34" name="Content Placeholder 8">
            <a:extLst>
              <a:ext uri="{FF2B5EF4-FFF2-40B4-BE49-F238E27FC236}">
                <a16:creationId xmlns:a16="http://schemas.microsoft.com/office/drawing/2014/main" id="{8CABF860-42EB-476A-93E6-8AC395741760}"/>
              </a:ext>
            </a:extLst>
          </p:cNvPr>
          <p:cNvSpPr>
            <a:spLocks noGrp="1"/>
          </p:cNvSpPr>
          <p:nvPr>
            <p:ph idx="1"/>
          </p:nvPr>
        </p:nvSpPr>
        <p:spPr>
          <a:xfrm>
            <a:off x="4636482" y="2556932"/>
            <a:ext cx="6260114" cy="3318936"/>
          </a:xfrm>
        </p:spPr>
        <p:txBody>
          <a:bodyPr>
            <a:normAutofit lnSpcReduction="10000"/>
          </a:bodyPr>
          <a:lstStyle/>
          <a:p>
            <a:pPr marL="0" indent="0">
              <a:buNone/>
            </a:pPr>
            <a:r>
              <a:rPr lang="zh-CN" altLang="en-US" dirty="0"/>
              <a:t>本书的核心理念源自芭芭拉</a:t>
            </a:r>
            <a:r>
              <a:rPr lang="en-US" altLang="zh-CN" dirty="0"/>
              <a:t>﹒</a:t>
            </a:r>
            <a:r>
              <a:rPr lang="zh-CN" altLang="en-US" dirty="0"/>
              <a:t>明托的</a:t>
            </a:r>
            <a:r>
              <a:rPr lang="en-US" altLang="zh-CN" dirty="0"/>
              <a:t>《</a:t>
            </a:r>
            <a:r>
              <a:rPr lang="zh-CN" altLang="en-US" dirty="0"/>
              <a:t>金字塔原理</a:t>
            </a:r>
            <a:r>
              <a:rPr lang="en-US" altLang="zh-CN" dirty="0"/>
              <a:t>》</a:t>
            </a:r>
            <a:r>
              <a:rPr lang="zh-CN" altLang="en-US" dirty="0"/>
              <a:t>，运用更符合中国企业及中国人的特点进行诠释。本书定位于一本金字塔原理通俗版和本土版（案例以中国企业本土案例为主），内容以金字塔原理这一工具的应用为主框架，新增了作者的观点并侧重于从“结构思考”的角度向大众以更通俗的方式传递结构思考力在思考和表达方面的理念和方法。</a:t>
            </a:r>
            <a:endParaRPr lang="en-US" dirty="0"/>
          </a:p>
        </p:txBody>
      </p:sp>
    </p:spTree>
    <p:extLst>
      <p:ext uri="{BB962C8B-B14F-4D97-AF65-F5344CB8AC3E}">
        <p14:creationId xmlns:p14="http://schemas.microsoft.com/office/powerpoint/2010/main" val="154563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1032" name="Rectangle 70">
            <a:extLst>
              <a:ext uri="{FF2B5EF4-FFF2-40B4-BE49-F238E27FC236}">
                <a16:creationId xmlns:a16="http://schemas.microsoft.com/office/drawing/2014/main" id="{F733538D-5433-42E7-AA08-DC5FDEDA47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 结 构 思 考 力 三 层 次 模 型 &#10;输 入 &#10;新 的 结 构 &#10;重 构 结 构 &#10;思 考 结 构 &#10;输 出 ">
            <a:extLst>
              <a:ext uri="{FF2B5EF4-FFF2-40B4-BE49-F238E27FC236}">
                <a16:creationId xmlns:a16="http://schemas.microsoft.com/office/drawing/2014/main" id="{A4628AF8-9DFE-40B7-BE33-4B287E80CA11}"/>
              </a:ext>
            </a:extLst>
          </p:cNvPr>
          <p:cNvPicPr>
            <a:picLocks noGrp="1" noChangeAspect="1" noChangeArrowheads="1"/>
          </p:cNvPicPr>
          <p:nvPr>
            <p:ph idx="4294967295"/>
          </p:nvPr>
        </p:nvPicPr>
        <p:blipFill rotWithShape="1">
          <a:blip r:embed="rId4">
            <a:extLst>
              <a:ext uri="{28A0092B-C50C-407E-A947-70E740481C1C}">
                <a14:useLocalDpi xmlns:a14="http://schemas.microsoft.com/office/drawing/2010/main" val="0"/>
              </a:ext>
            </a:extLst>
          </a:blip>
          <a:srcRect t="1509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68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193F1A9-EED8-46C5-A64D-C219BE030B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 结 构 思 考 力 二 &#10;一 层 次 模 型 的 内 涵 &#10;回 囗 &#10;． 结 构 思 维 形 象 化 &#10;呈 现 &#10;． 显 性 思 维 结 构 化 &#10;重 构 &#10;0 ． 隐 性 思 维 显 性 化 ">
            <a:extLst>
              <a:ext uri="{FF2B5EF4-FFF2-40B4-BE49-F238E27FC236}">
                <a16:creationId xmlns:a16="http://schemas.microsoft.com/office/drawing/2014/main" id="{D5CA0D90-3C82-44E5-B834-6FE088DA1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26" r="-1" b="24205"/>
          <a:stretch/>
        </p:blipFill>
        <p:spPr bwMode="auto">
          <a:xfrm>
            <a:off x="804334" y="804334"/>
            <a:ext cx="10583332" cy="524933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CE6865D-C104-4F99-86B8-B6E914940F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a:solidFill>
              <a:srgbClr val="D12C03"/>
            </a:solid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0385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CE6B4-6AFA-49DA-8535-7237323BD322}"/>
              </a:ext>
            </a:extLst>
          </p:cNvPr>
          <p:cNvSpPr>
            <a:spLocks noGrp="1"/>
          </p:cNvSpPr>
          <p:nvPr>
            <p:ph type="title"/>
          </p:nvPr>
        </p:nvSpPr>
        <p:spPr/>
        <p:txBody>
          <a:bodyPr/>
          <a:lstStyle/>
          <a:p>
            <a:r>
              <a:rPr lang="zh-CN" altLang="en-US" dirty="0"/>
              <a:t>整体性学习法</a:t>
            </a:r>
          </a:p>
        </p:txBody>
      </p:sp>
      <p:sp>
        <p:nvSpPr>
          <p:cNvPr id="6" name="矩形 5">
            <a:extLst>
              <a:ext uri="{FF2B5EF4-FFF2-40B4-BE49-F238E27FC236}">
                <a16:creationId xmlns:a16="http://schemas.microsoft.com/office/drawing/2014/main" id="{EE85E133-4F64-464E-9C78-2176DD9977D9}"/>
              </a:ext>
            </a:extLst>
          </p:cNvPr>
          <p:cNvSpPr/>
          <p:nvPr/>
        </p:nvSpPr>
        <p:spPr>
          <a:xfrm>
            <a:off x="1295401" y="2400709"/>
            <a:ext cx="9503227" cy="4001095"/>
          </a:xfrm>
          <a:prstGeom prst="rect">
            <a:avLst/>
          </a:prstGeom>
        </p:spPr>
        <p:txBody>
          <a:bodyPr wrap="square">
            <a:spAutoFit/>
          </a:bodyPr>
          <a:lstStyle/>
          <a:p>
            <a:pPr>
              <a:lnSpc>
                <a:spcPct val="150000"/>
              </a:lnSpc>
            </a:pPr>
            <a:r>
              <a:rPr lang="zh-CN" altLang="en-US" sz="2000" dirty="0"/>
              <a:t>（</a:t>
            </a:r>
            <a:r>
              <a:rPr lang="en-US" altLang="zh-CN" sz="2000" dirty="0"/>
              <a:t>1</a:t>
            </a:r>
            <a:r>
              <a:rPr lang="zh-CN" altLang="en-US" sz="2000" dirty="0"/>
              <a:t>）</a:t>
            </a:r>
            <a:r>
              <a:rPr lang="zh-CN" altLang="en-US" sz="2000" b="1" dirty="0">
                <a:solidFill>
                  <a:srgbClr val="FF0000"/>
                </a:solidFill>
              </a:rPr>
              <a:t>获取</a:t>
            </a:r>
            <a:r>
              <a:rPr lang="zh-CN" altLang="en-US" sz="2000" dirty="0"/>
              <a:t>　通过各种途径获取信息，关键是获取的信息要准确，信息量要尽量压缩。</a:t>
            </a:r>
            <a:endParaRPr lang="en-US" altLang="zh-CN" sz="2000" dirty="0"/>
          </a:p>
          <a:p>
            <a:pPr>
              <a:lnSpc>
                <a:spcPct val="150000"/>
              </a:lnSpc>
            </a:pPr>
            <a:r>
              <a:rPr lang="zh-CN" altLang="en-US" sz="2000" dirty="0"/>
              <a:t>（</a:t>
            </a:r>
            <a:r>
              <a:rPr lang="en-US" altLang="zh-CN" sz="2000" dirty="0"/>
              <a:t>2</a:t>
            </a:r>
            <a:r>
              <a:rPr lang="zh-CN" altLang="en-US" sz="2000" dirty="0"/>
              <a:t>）</a:t>
            </a:r>
            <a:r>
              <a:rPr lang="zh-CN" altLang="en-US" sz="2000" b="1" dirty="0">
                <a:solidFill>
                  <a:srgbClr val="FF0000"/>
                </a:solidFill>
              </a:rPr>
              <a:t>理解</a:t>
            </a:r>
            <a:r>
              <a:rPr lang="zh-CN" altLang="en-US" sz="2000" dirty="0"/>
              <a:t>　理解就是了解信息的基本意思，并放在上下文中联系。</a:t>
            </a:r>
          </a:p>
          <a:p>
            <a:pPr>
              <a:lnSpc>
                <a:spcPct val="150000"/>
              </a:lnSpc>
            </a:pPr>
            <a:r>
              <a:rPr lang="zh-CN" altLang="en-US" sz="2000" dirty="0"/>
              <a:t>（</a:t>
            </a:r>
            <a:r>
              <a:rPr lang="en-US" altLang="zh-CN" sz="2000" dirty="0"/>
              <a:t>3</a:t>
            </a:r>
            <a:r>
              <a:rPr lang="zh-CN" altLang="en-US" sz="2000" dirty="0"/>
              <a:t>）</a:t>
            </a:r>
            <a:r>
              <a:rPr lang="zh-CN" altLang="en-US" sz="2000" b="1" dirty="0">
                <a:solidFill>
                  <a:srgbClr val="FF0000"/>
                </a:solidFill>
              </a:rPr>
              <a:t>拓展</a:t>
            </a:r>
            <a:r>
              <a:rPr lang="zh-CN" altLang="en-US" sz="2000" dirty="0"/>
              <a:t>　拓展阶段将</a:t>
            </a:r>
            <a:r>
              <a:rPr lang="zh-CN" altLang="en-US" sz="2000" b="1" dirty="0"/>
              <a:t>形成模型、高速公路和广泛的联系</a:t>
            </a:r>
            <a:r>
              <a:rPr lang="zh-CN" altLang="en-US" sz="2000" dirty="0"/>
              <a:t>，从而获得</a:t>
            </a:r>
            <a:r>
              <a:rPr lang="zh-CN" altLang="en-US" sz="2000" b="1" dirty="0"/>
              <a:t>良好的结构</a:t>
            </a:r>
            <a:r>
              <a:rPr lang="zh-CN" altLang="en-US" sz="2000" dirty="0"/>
              <a:t>。</a:t>
            </a:r>
          </a:p>
          <a:p>
            <a:pPr>
              <a:lnSpc>
                <a:spcPct val="150000"/>
              </a:lnSpc>
            </a:pPr>
            <a:r>
              <a:rPr lang="zh-CN" altLang="en-US" sz="2000" dirty="0"/>
              <a:t>（</a:t>
            </a:r>
            <a:r>
              <a:rPr lang="en-US" altLang="zh-CN" sz="2000" dirty="0"/>
              <a:t>4</a:t>
            </a:r>
            <a:r>
              <a:rPr lang="zh-CN" altLang="en-US" sz="2000" dirty="0"/>
              <a:t>）</a:t>
            </a:r>
            <a:r>
              <a:rPr lang="zh-CN" altLang="en-US" sz="2000" b="1" dirty="0">
                <a:solidFill>
                  <a:srgbClr val="FF0000"/>
                </a:solidFill>
              </a:rPr>
              <a:t>纠错</a:t>
            </a:r>
            <a:r>
              <a:rPr lang="zh-CN" altLang="en-US" sz="2000" dirty="0"/>
              <a:t>　纠错阶段是在模型和高速公路中寻找错误，然后删除那些无效的联系。</a:t>
            </a:r>
          </a:p>
          <a:p>
            <a:pPr>
              <a:lnSpc>
                <a:spcPct val="150000"/>
              </a:lnSpc>
            </a:pPr>
            <a:r>
              <a:rPr lang="zh-CN" altLang="en-US" sz="2000" dirty="0"/>
              <a:t>（</a:t>
            </a:r>
            <a:r>
              <a:rPr lang="en-US" altLang="zh-CN" sz="2000" dirty="0"/>
              <a:t>5</a:t>
            </a:r>
            <a:r>
              <a:rPr lang="zh-CN" altLang="en-US" sz="2000" dirty="0"/>
              <a:t>）</a:t>
            </a:r>
            <a:r>
              <a:rPr lang="zh-CN" altLang="en-US" sz="2000" b="1" dirty="0">
                <a:solidFill>
                  <a:srgbClr val="FF0000"/>
                </a:solidFill>
              </a:rPr>
              <a:t>应用</a:t>
            </a:r>
            <a:r>
              <a:rPr lang="zh-CN" altLang="en-US" sz="2000" dirty="0"/>
              <a:t>　应用把纠错带入最后的水平，通过比较（知识）信息是如何在现实中运行的来进行调整。</a:t>
            </a:r>
          </a:p>
          <a:p>
            <a:pPr>
              <a:lnSpc>
                <a:spcPct val="150000"/>
              </a:lnSpc>
            </a:pPr>
            <a:r>
              <a:rPr lang="zh-CN" altLang="en-US" sz="2000" dirty="0"/>
              <a:t>（</a:t>
            </a:r>
            <a:r>
              <a:rPr lang="en-US" altLang="zh-CN" sz="2000" dirty="0"/>
              <a:t>6</a:t>
            </a:r>
            <a:r>
              <a:rPr lang="zh-CN" altLang="en-US" sz="2000" dirty="0"/>
              <a:t>）</a:t>
            </a:r>
            <a:r>
              <a:rPr lang="zh-CN" altLang="en-US" sz="2000" b="1" dirty="0">
                <a:solidFill>
                  <a:srgbClr val="FF0000"/>
                </a:solidFill>
              </a:rPr>
              <a:t>测试</a:t>
            </a:r>
            <a:r>
              <a:rPr lang="zh-CN" altLang="en-US" sz="2000" dirty="0"/>
              <a:t>　上述阶段的每一步都需要测试，测试有助于你迅速找到学习中的问题所在，帮助你改进学习技术，克服缺点。</a:t>
            </a:r>
          </a:p>
          <a:p>
            <a:endParaRPr lang="zh-CN" altLang="en-US" sz="1400" dirty="0"/>
          </a:p>
        </p:txBody>
      </p:sp>
    </p:spTree>
    <p:extLst>
      <p:ext uri="{BB962C8B-B14F-4D97-AF65-F5344CB8AC3E}">
        <p14:creationId xmlns:p14="http://schemas.microsoft.com/office/powerpoint/2010/main" val="2848434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3905</TotalTime>
  <Words>792</Words>
  <Application>Microsoft Office PowerPoint</Application>
  <PresentationFormat>宽屏</PresentationFormat>
  <Paragraphs>78</Paragraphs>
  <Slides>13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华文楷体</vt:lpstr>
      <vt:lpstr>华文新魏</vt:lpstr>
      <vt:lpstr>Arial</vt:lpstr>
      <vt:lpstr>Constantia</vt:lpstr>
      <vt:lpstr>Franklin Gothic Book</vt:lpstr>
      <vt:lpstr>环保</vt:lpstr>
      <vt:lpstr>结构化与知识体系构建</vt:lpstr>
      <vt:lpstr>PowerPoint 演示文稿</vt:lpstr>
      <vt:lpstr>碎片化学习的困境</vt:lpstr>
      <vt:lpstr>How to escape？</vt:lpstr>
      <vt:lpstr>How to do</vt:lpstr>
      <vt:lpstr>结构思考力</vt:lpstr>
      <vt:lpstr>PowerPoint 演示文稿</vt:lpstr>
      <vt:lpstr>PowerPoint 演示文稿</vt:lpstr>
      <vt:lpstr>整体性学习法</vt:lpstr>
      <vt:lpstr>实用软技能</vt:lpstr>
      <vt:lpstr>Final Goal</vt:lpstr>
      <vt:lpstr>PowerPoint 演示文稿</vt:lpstr>
      <vt:lpstr>走向结构化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Simplicity</dc:title>
  <dc:creator>winstarwang</dc:creator>
  <cp:lastModifiedBy>winstarwang</cp:lastModifiedBy>
  <cp:revision>72</cp:revision>
  <dcterms:created xsi:type="dcterms:W3CDTF">2016-11-17T07:09:00Z</dcterms:created>
  <dcterms:modified xsi:type="dcterms:W3CDTF">2018-04-08T09:54:42Z</dcterms:modified>
</cp:coreProperties>
</file>