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9"/>
  </p:notesMasterIdLst>
  <p:sldIdLst>
    <p:sldId id="256" r:id="rId2"/>
    <p:sldId id="286" r:id="rId3"/>
    <p:sldId id="283" r:id="rId4"/>
    <p:sldId id="290" r:id="rId5"/>
    <p:sldId id="287" r:id="rId6"/>
    <p:sldId id="288" r:id="rId7"/>
    <p:sldId id="289" r:id="rId8"/>
    <p:sldId id="299" r:id="rId9"/>
    <p:sldId id="300" r:id="rId10"/>
    <p:sldId id="297" r:id="rId11"/>
    <p:sldId id="293" r:id="rId12"/>
    <p:sldId id="291" r:id="rId13"/>
    <p:sldId id="294" r:id="rId14"/>
    <p:sldId id="296" r:id="rId15"/>
    <p:sldId id="295" r:id="rId16"/>
    <p:sldId id="298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62" autoAdjust="0"/>
  </p:normalViewPr>
  <p:slideViewPr>
    <p:cSldViewPr snapToGrid="0">
      <p:cViewPr varScale="1">
        <p:scale>
          <a:sx n="120" d="100"/>
          <a:sy n="120" d="100"/>
        </p:scale>
        <p:origin x="1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C9FC2-AFB9-4FE5-8BCD-0CFC87DC155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69692EC-2F45-46E9-89ED-807E213B5D5E}">
      <dgm:prSet phldrT="[文本]" custT="1"/>
      <dgm:spPr/>
      <dgm:t>
        <a:bodyPr/>
        <a:lstStyle/>
        <a:p>
          <a:r>
            <a:rPr lang="en-US" altLang="zh-CN" sz="3200" dirty="0">
              <a:solidFill>
                <a:srgbClr val="FF0000"/>
              </a:solidFill>
              <a:latin typeface="+mj-lt"/>
            </a:rPr>
            <a:t>Invest Yourself</a:t>
          </a:r>
          <a:endParaRPr lang="zh-CN" altLang="en-US" sz="3200" dirty="0">
            <a:solidFill>
              <a:srgbClr val="FF0000"/>
            </a:solidFill>
            <a:latin typeface="+mj-lt"/>
          </a:endParaRPr>
        </a:p>
      </dgm:t>
    </dgm:pt>
    <dgm:pt modelId="{DD86B311-1A4B-4141-A298-748DA6F6B632}" type="parTrans" cxnId="{070CA59A-97FF-437B-90A4-0BAED84D33F1}">
      <dgm:prSet/>
      <dgm:spPr/>
      <dgm:t>
        <a:bodyPr/>
        <a:lstStyle/>
        <a:p>
          <a:endParaRPr lang="zh-CN" altLang="en-US"/>
        </a:p>
      </dgm:t>
    </dgm:pt>
    <dgm:pt modelId="{11D51BD0-9C46-4758-848B-6AE41D51B836}" type="sibTrans" cxnId="{070CA59A-97FF-437B-90A4-0BAED84D33F1}">
      <dgm:prSet/>
      <dgm:spPr/>
      <dgm:t>
        <a:bodyPr/>
        <a:lstStyle/>
        <a:p>
          <a:endParaRPr lang="zh-CN" altLang="en-US"/>
        </a:p>
      </dgm:t>
    </dgm:pt>
    <dgm:pt modelId="{AB700850-B2EE-4FE1-AD14-7E2974D978A1}">
      <dgm:prSet phldrT="[文本]"/>
      <dgm:spPr/>
      <dgm:t>
        <a:bodyPr/>
        <a:lstStyle/>
        <a:p>
          <a:pPr algn="l">
            <a:buNone/>
          </a:pPr>
          <a:r>
            <a:rPr lang="zh-CN" altLang="en-US" dirty="0"/>
            <a:t>健康：生命之根本</a:t>
          </a:r>
          <a:endParaRPr lang="en-US" altLang="zh-CN" dirty="0"/>
        </a:p>
        <a:p>
          <a:pPr algn="l">
            <a:buFont typeface="Arial" panose="020B0604020202020204" pitchFamily="34" charset="0"/>
            <a:buNone/>
          </a:pPr>
          <a:r>
            <a:rPr lang="en-US" altLang="zh-CN" dirty="0"/>
            <a:t>1.</a:t>
          </a:r>
          <a:r>
            <a:rPr lang="zh-CN" altLang="en-US" dirty="0"/>
            <a:t>多一分健康，就少一分医疗支出</a:t>
          </a:r>
          <a:endParaRPr lang="en-US" altLang="zh-CN" dirty="0"/>
        </a:p>
        <a:p>
          <a:pPr algn="l">
            <a:buNone/>
          </a:pPr>
          <a:r>
            <a:rPr lang="en-US" altLang="zh-CN" dirty="0"/>
            <a:t>2.</a:t>
          </a:r>
          <a:r>
            <a:rPr lang="zh-CN" altLang="en-US" dirty="0"/>
            <a:t>越健康，就越容易保持最佳状态</a:t>
          </a:r>
        </a:p>
      </dgm:t>
    </dgm:pt>
    <dgm:pt modelId="{A236EDDB-3439-4347-AFCA-8A159BB9A0CB}" type="parTrans" cxnId="{D6522794-6C92-4FBD-9EEB-6184CEB54308}">
      <dgm:prSet/>
      <dgm:spPr/>
      <dgm:t>
        <a:bodyPr/>
        <a:lstStyle/>
        <a:p>
          <a:endParaRPr lang="zh-CN" altLang="en-US"/>
        </a:p>
      </dgm:t>
    </dgm:pt>
    <dgm:pt modelId="{D3668B01-D6BC-4824-BA2A-4049669ECB2D}" type="sibTrans" cxnId="{D6522794-6C92-4FBD-9EEB-6184CEB54308}">
      <dgm:prSet/>
      <dgm:spPr/>
      <dgm:t>
        <a:bodyPr/>
        <a:lstStyle/>
        <a:p>
          <a:endParaRPr lang="zh-CN" altLang="en-US"/>
        </a:p>
      </dgm:t>
    </dgm:pt>
    <dgm:pt modelId="{FF748050-853A-4F98-9B5C-BFB4EFAB5831}">
      <dgm:prSet phldrT="[文本]"/>
      <dgm:spPr/>
      <dgm:t>
        <a:bodyPr/>
        <a:lstStyle/>
        <a:p>
          <a:pPr algn="l"/>
          <a:r>
            <a:rPr lang="zh-CN" altLang="en-US" dirty="0"/>
            <a:t>精神：要往哪里去</a:t>
          </a:r>
          <a:endParaRPr lang="en-US" altLang="zh-CN" dirty="0"/>
        </a:p>
        <a:p>
          <a:pPr algn="l"/>
          <a:r>
            <a:rPr lang="en-US" altLang="zh-CN" dirty="0"/>
            <a:t>1.</a:t>
          </a:r>
          <a:r>
            <a:rPr lang="zh-CN" altLang="en-US" dirty="0"/>
            <a:t>三观（世界观、人生观、价值观）越清晰越和谐，负能量越少</a:t>
          </a:r>
          <a:endParaRPr lang="en-US" altLang="zh-CN" dirty="0"/>
        </a:p>
        <a:p>
          <a:pPr algn="l"/>
          <a:r>
            <a:rPr lang="en-US" altLang="zh-CN" dirty="0"/>
            <a:t>2.</a:t>
          </a:r>
          <a:r>
            <a:rPr lang="zh-CN" altLang="en-US" dirty="0"/>
            <a:t>内在与外在越和谐统一，就越能走在自身真正想去的道路上</a:t>
          </a:r>
          <a:endParaRPr lang="en-US" altLang="zh-CN" dirty="0"/>
        </a:p>
      </dgm:t>
    </dgm:pt>
    <dgm:pt modelId="{01DDCEBA-14EB-46FB-A0EC-1BEDC26CB68A}" type="parTrans" cxnId="{17C85CB6-90BD-457E-95FC-8F8717E2F27A}">
      <dgm:prSet/>
      <dgm:spPr/>
      <dgm:t>
        <a:bodyPr/>
        <a:lstStyle/>
        <a:p>
          <a:endParaRPr lang="zh-CN" altLang="en-US"/>
        </a:p>
      </dgm:t>
    </dgm:pt>
    <dgm:pt modelId="{08998A21-56AC-4620-9D6D-388A7FBBE273}" type="sibTrans" cxnId="{17C85CB6-90BD-457E-95FC-8F8717E2F27A}">
      <dgm:prSet/>
      <dgm:spPr/>
      <dgm:t>
        <a:bodyPr/>
        <a:lstStyle/>
        <a:p>
          <a:endParaRPr lang="zh-CN" altLang="en-US"/>
        </a:p>
      </dgm:t>
    </dgm:pt>
    <dgm:pt modelId="{E8A3F55C-486A-4BE6-8111-114117C2EA9F}">
      <dgm:prSet phldrT="[文本]"/>
      <dgm:spPr/>
      <dgm:t>
        <a:bodyPr/>
        <a:lstStyle/>
        <a:p>
          <a:pPr algn="l"/>
          <a:r>
            <a:rPr lang="zh-CN" altLang="en-US" dirty="0"/>
            <a:t>智力：怎么去、如何达成</a:t>
          </a:r>
          <a:endParaRPr lang="en-US" altLang="zh-CN" dirty="0"/>
        </a:p>
        <a:p>
          <a:pPr algn="l"/>
          <a:r>
            <a:rPr lang="en-US" altLang="zh-CN" dirty="0"/>
            <a:t>1.</a:t>
          </a:r>
          <a:r>
            <a:rPr lang="zh-CN" altLang="en-US" dirty="0"/>
            <a:t>认知程度越高，越能抓住关键，提高效能，减少无用功</a:t>
          </a:r>
          <a:endParaRPr lang="en-US" altLang="zh-CN" dirty="0"/>
        </a:p>
        <a:p>
          <a:pPr algn="l"/>
          <a:r>
            <a:rPr lang="en-US" altLang="zh-CN" dirty="0"/>
            <a:t>2.</a:t>
          </a:r>
          <a:r>
            <a:rPr lang="zh-CN" altLang="en-US" dirty="0"/>
            <a:t>学习能力越强，越能快速突破自我边界，高屋建瓴</a:t>
          </a:r>
        </a:p>
      </dgm:t>
    </dgm:pt>
    <dgm:pt modelId="{BFE4A115-D3C3-448B-84E5-107D193F3EDF}" type="parTrans" cxnId="{EE709AD2-674A-429F-96AC-B3BF2B66F50F}">
      <dgm:prSet/>
      <dgm:spPr/>
      <dgm:t>
        <a:bodyPr/>
        <a:lstStyle/>
        <a:p>
          <a:endParaRPr lang="zh-CN" altLang="en-US"/>
        </a:p>
      </dgm:t>
    </dgm:pt>
    <dgm:pt modelId="{11CBD80B-A59B-46D9-8705-1A1DB03C13EC}" type="sibTrans" cxnId="{EE709AD2-674A-429F-96AC-B3BF2B66F50F}">
      <dgm:prSet/>
      <dgm:spPr/>
      <dgm:t>
        <a:bodyPr/>
        <a:lstStyle/>
        <a:p>
          <a:endParaRPr lang="zh-CN" altLang="en-US"/>
        </a:p>
      </dgm:t>
    </dgm:pt>
    <dgm:pt modelId="{BD2CEAF3-FC28-40CB-8C10-A69BCDA54FD6}">
      <dgm:prSet phldrT="[文本]"/>
      <dgm:spPr/>
      <dgm:t>
        <a:bodyPr/>
        <a:lstStyle/>
        <a:p>
          <a:pPr algn="l"/>
          <a:r>
            <a:rPr lang="zh-CN" altLang="en-US" dirty="0"/>
            <a:t>情感：身心愉悦，快乐地生活</a:t>
          </a:r>
          <a:endParaRPr lang="en-US" altLang="zh-CN" dirty="0"/>
        </a:p>
        <a:p>
          <a:pPr algn="l"/>
          <a:r>
            <a:rPr lang="en-US" altLang="zh-CN" dirty="0"/>
            <a:t>1.</a:t>
          </a:r>
          <a:r>
            <a:rPr lang="zh-CN" altLang="en-US" dirty="0"/>
            <a:t>对世界充满好奇，对生活充满热爱，对自然充满敬畏，感受和欣赏身边的美好</a:t>
          </a:r>
          <a:endParaRPr lang="en-US" altLang="zh-CN" dirty="0"/>
        </a:p>
        <a:p>
          <a:pPr algn="l"/>
          <a:r>
            <a:rPr lang="en-US" altLang="zh-CN" dirty="0"/>
            <a:t>2.</a:t>
          </a:r>
          <a:r>
            <a:rPr lang="zh-CN" altLang="en-US" dirty="0"/>
            <a:t>体验人与人之间的各种情感互动，感受友情、爱情、亲情等各种情愫带来的愉悦与美好</a:t>
          </a:r>
        </a:p>
      </dgm:t>
    </dgm:pt>
    <dgm:pt modelId="{341854F5-E872-4C6D-9AC3-67682EB0BCDB}" type="parTrans" cxnId="{94D63A71-6CA4-4872-B408-735F680B7162}">
      <dgm:prSet/>
      <dgm:spPr/>
      <dgm:t>
        <a:bodyPr/>
        <a:lstStyle/>
        <a:p>
          <a:endParaRPr lang="zh-CN" altLang="en-US"/>
        </a:p>
      </dgm:t>
    </dgm:pt>
    <dgm:pt modelId="{1A046513-E51E-4971-B63B-2D885226473F}" type="sibTrans" cxnId="{94D63A71-6CA4-4872-B408-735F680B7162}">
      <dgm:prSet/>
      <dgm:spPr/>
      <dgm:t>
        <a:bodyPr/>
        <a:lstStyle/>
        <a:p>
          <a:endParaRPr lang="zh-CN" altLang="en-US"/>
        </a:p>
      </dgm:t>
    </dgm:pt>
    <dgm:pt modelId="{A9AD9C09-C803-48AA-8441-2C397172B334}" type="pres">
      <dgm:prSet presAssocID="{E1FC9FC2-AFB9-4FE5-8BCD-0CFC87DC155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441364F-607C-4D05-A129-D81C27FDDEC3}" type="pres">
      <dgm:prSet presAssocID="{E1FC9FC2-AFB9-4FE5-8BCD-0CFC87DC1558}" presName="matrix" presStyleCnt="0"/>
      <dgm:spPr/>
    </dgm:pt>
    <dgm:pt modelId="{12CE7D9B-DC96-4FE9-AF53-45DC5BEE4B83}" type="pres">
      <dgm:prSet presAssocID="{E1FC9FC2-AFB9-4FE5-8BCD-0CFC87DC1558}" presName="tile1" presStyleLbl="node1" presStyleIdx="0" presStyleCnt="4" custLinFactNeighborX="-8580" custLinFactNeighborY="-280"/>
      <dgm:spPr/>
    </dgm:pt>
    <dgm:pt modelId="{CA59269A-36B6-473C-A3EE-6A6605C6BF8C}" type="pres">
      <dgm:prSet presAssocID="{E1FC9FC2-AFB9-4FE5-8BCD-0CFC87DC155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6999539-FEA7-4E5A-B6A9-682A31C2D8B8}" type="pres">
      <dgm:prSet presAssocID="{E1FC9FC2-AFB9-4FE5-8BCD-0CFC87DC1558}" presName="tile2" presStyleLbl="node1" presStyleIdx="1" presStyleCnt="4"/>
      <dgm:spPr/>
    </dgm:pt>
    <dgm:pt modelId="{94E88423-0B34-49AD-B3D3-9269A45A6DC0}" type="pres">
      <dgm:prSet presAssocID="{E1FC9FC2-AFB9-4FE5-8BCD-0CFC87DC155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DBDBFD9-DC5E-4040-8818-3C2A3C58477C}" type="pres">
      <dgm:prSet presAssocID="{E1FC9FC2-AFB9-4FE5-8BCD-0CFC87DC1558}" presName="tile3" presStyleLbl="node1" presStyleIdx="2" presStyleCnt="4"/>
      <dgm:spPr/>
    </dgm:pt>
    <dgm:pt modelId="{EC51A06D-5A6C-41C8-9424-68CED20A48FB}" type="pres">
      <dgm:prSet presAssocID="{E1FC9FC2-AFB9-4FE5-8BCD-0CFC87DC155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7145A95-6235-4FDC-A247-A7255AF319C2}" type="pres">
      <dgm:prSet presAssocID="{E1FC9FC2-AFB9-4FE5-8BCD-0CFC87DC1558}" presName="tile4" presStyleLbl="node1" presStyleIdx="3" presStyleCnt="4"/>
      <dgm:spPr/>
    </dgm:pt>
    <dgm:pt modelId="{8DC5F5C0-17AC-4943-8148-2DB726844E6A}" type="pres">
      <dgm:prSet presAssocID="{E1FC9FC2-AFB9-4FE5-8BCD-0CFC87DC155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0744AAA-D523-40CF-8546-41B1613671ED}" type="pres">
      <dgm:prSet presAssocID="{E1FC9FC2-AFB9-4FE5-8BCD-0CFC87DC1558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194C90B-C016-4C97-AC41-DAD08F2128FB}" type="presOf" srcId="{569692EC-2F45-46E9-89ED-807E213B5D5E}" destId="{40744AAA-D523-40CF-8546-41B1613671ED}" srcOrd="0" destOrd="0" presId="urn:microsoft.com/office/officeart/2005/8/layout/matrix1"/>
    <dgm:cxn modelId="{EE75FE48-43DD-4392-AA34-C023DD53EE99}" type="presOf" srcId="{FF748050-853A-4F98-9B5C-BFB4EFAB5831}" destId="{B6999539-FEA7-4E5A-B6A9-682A31C2D8B8}" srcOrd="0" destOrd="0" presId="urn:microsoft.com/office/officeart/2005/8/layout/matrix1"/>
    <dgm:cxn modelId="{94D63A71-6CA4-4872-B408-735F680B7162}" srcId="{569692EC-2F45-46E9-89ED-807E213B5D5E}" destId="{BD2CEAF3-FC28-40CB-8C10-A69BCDA54FD6}" srcOrd="3" destOrd="0" parTransId="{341854F5-E872-4C6D-9AC3-67682EB0BCDB}" sibTransId="{1A046513-E51E-4971-B63B-2D885226473F}"/>
    <dgm:cxn modelId="{B84A9D5A-0839-4EE6-990B-A11CBB678CBC}" type="presOf" srcId="{BD2CEAF3-FC28-40CB-8C10-A69BCDA54FD6}" destId="{8DC5F5C0-17AC-4943-8148-2DB726844E6A}" srcOrd="1" destOrd="0" presId="urn:microsoft.com/office/officeart/2005/8/layout/matrix1"/>
    <dgm:cxn modelId="{59C6EC8E-80FC-4B51-BA93-607FAB87CA78}" type="presOf" srcId="{E8A3F55C-486A-4BE6-8111-114117C2EA9F}" destId="{EC51A06D-5A6C-41C8-9424-68CED20A48FB}" srcOrd="1" destOrd="0" presId="urn:microsoft.com/office/officeart/2005/8/layout/matrix1"/>
    <dgm:cxn modelId="{D6522794-6C92-4FBD-9EEB-6184CEB54308}" srcId="{569692EC-2F45-46E9-89ED-807E213B5D5E}" destId="{AB700850-B2EE-4FE1-AD14-7E2974D978A1}" srcOrd="0" destOrd="0" parTransId="{A236EDDB-3439-4347-AFCA-8A159BB9A0CB}" sibTransId="{D3668B01-D6BC-4824-BA2A-4049669ECB2D}"/>
    <dgm:cxn modelId="{070CA59A-97FF-437B-90A4-0BAED84D33F1}" srcId="{E1FC9FC2-AFB9-4FE5-8BCD-0CFC87DC1558}" destId="{569692EC-2F45-46E9-89ED-807E213B5D5E}" srcOrd="0" destOrd="0" parTransId="{DD86B311-1A4B-4141-A298-748DA6F6B632}" sibTransId="{11D51BD0-9C46-4758-848B-6AE41D51B836}"/>
    <dgm:cxn modelId="{63C8F0B0-7FC7-46C8-B25C-9C8FC7A061C0}" type="presOf" srcId="{AB700850-B2EE-4FE1-AD14-7E2974D978A1}" destId="{12CE7D9B-DC96-4FE9-AF53-45DC5BEE4B83}" srcOrd="0" destOrd="0" presId="urn:microsoft.com/office/officeart/2005/8/layout/matrix1"/>
    <dgm:cxn modelId="{17C85CB6-90BD-457E-95FC-8F8717E2F27A}" srcId="{569692EC-2F45-46E9-89ED-807E213B5D5E}" destId="{FF748050-853A-4F98-9B5C-BFB4EFAB5831}" srcOrd="1" destOrd="0" parTransId="{01DDCEBA-14EB-46FB-A0EC-1BEDC26CB68A}" sibTransId="{08998A21-56AC-4620-9D6D-388A7FBBE273}"/>
    <dgm:cxn modelId="{57C5A8CD-25A2-4A9D-829B-17826654DE87}" type="presOf" srcId="{BD2CEAF3-FC28-40CB-8C10-A69BCDA54FD6}" destId="{E7145A95-6235-4FDC-A247-A7255AF319C2}" srcOrd="0" destOrd="0" presId="urn:microsoft.com/office/officeart/2005/8/layout/matrix1"/>
    <dgm:cxn modelId="{BFEC39CF-12EC-42EA-8F2C-6C99B04947FB}" type="presOf" srcId="{E8A3F55C-486A-4BE6-8111-114117C2EA9F}" destId="{3DBDBFD9-DC5E-4040-8818-3C2A3C58477C}" srcOrd="0" destOrd="0" presId="urn:microsoft.com/office/officeart/2005/8/layout/matrix1"/>
    <dgm:cxn modelId="{EE709AD2-674A-429F-96AC-B3BF2B66F50F}" srcId="{569692EC-2F45-46E9-89ED-807E213B5D5E}" destId="{E8A3F55C-486A-4BE6-8111-114117C2EA9F}" srcOrd="2" destOrd="0" parTransId="{BFE4A115-D3C3-448B-84E5-107D193F3EDF}" sibTransId="{11CBD80B-A59B-46D9-8705-1A1DB03C13EC}"/>
    <dgm:cxn modelId="{42B2D6D9-422B-4E91-8498-6B8408AA1AAE}" type="presOf" srcId="{FF748050-853A-4F98-9B5C-BFB4EFAB5831}" destId="{94E88423-0B34-49AD-B3D3-9269A45A6DC0}" srcOrd="1" destOrd="0" presId="urn:microsoft.com/office/officeart/2005/8/layout/matrix1"/>
    <dgm:cxn modelId="{B5BC74E2-4503-46E7-87BA-E07F062FCCC7}" type="presOf" srcId="{AB700850-B2EE-4FE1-AD14-7E2974D978A1}" destId="{CA59269A-36B6-473C-A3EE-6A6605C6BF8C}" srcOrd="1" destOrd="0" presId="urn:microsoft.com/office/officeart/2005/8/layout/matrix1"/>
    <dgm:cxn modelId="{8560A5F9-116E-4C15-B2C9-3BE2BF36D333}" type="presOf" srcId="{E1FC9FC2-AFB9-4FE5-8BCD-0CFC87DC1558}" destId="{A9AD9C09-C803-48AA-8441-2C397172B334}" srcOrd="0" destOrd="0" presId="urn:microsoft.com/office/officeart/2005/8/layout/matrix1"/>
    <dgm:cxn modelId="{62C841D5-5852-4A94-A58C-507CC4C3B070}" type="presParOf" srcId="{A9AD9C09-C803-48AA-8441-2C397172B334}" destId="{5441364F-607C-4D05-A129-D81C27FDDEC3}" srcOrd="0" destOrd="0" presId="urn:microsoft.com/office/officeart/2005/8/layout/matrix1"/>
    <dgm:cxn modelId="{3A2EA46A-270A-4769-BFFD-8E760C55751E}" type="presParOf" srcId="{5441364F-607C-4D05-A129-D81C27FDDEC3}" destId="{12CE7D9B-DC96-4FE9-AF53-45DC5BEE4B83}" srcOrd="0" destOrd="0" presId="urn:microsoft.com/office/officeart/2005/8/layout/matrix1"/>
    <dgm:cxn modelId="{EF80FE9D-B55C-488A-AE7E-4072BED6B4D9}" type="presParOf" srcId="{5441364F-607C-4D05-A129-D81C27FDDEC3}" destId="{CA59269A-36B6-473C-A3EE-6A6605C6BF8C}" srcOrd="1" destOrd="0" presId="urn:microsoft.com/office/officeart/2005/8/layout/matrix1"/>
    <dgm:cxn modelId="{75E83F3E-EA9D-4B49-90BC-D4CAF66C5AEC}" type="presParOf" srcId="{5441364F-607C-4D05-A129-D81C27FDDEC3}" destId="{B6999539-FEA7-4E5A-B6A9-682A31C2D8B8}" srcOrd="2" destOrd="0" presId="urn:microsoft.com/office/officeart/2005/8/layout/matrix1"/>
    <dgm:cxn modelId="{F606568D-5780-455F-9DFE-32359120D466}" type="presParOf" srcId="{5441364F-607C-4D05-A129-D81C27FDDEC3}" destId="{94E88423-0B34-49AD-B3D3-9269A45A6DC0}" srcOrd="3" destOrd="0" presId="urn:microsoft.com/office/officeart/2005/8/layout/matrix1"/>
    <dgm:cxn modelId="{A5FB6DD6-7087-49E5-B408-AA27D1E504BD}" type="presParOf" srcId="{5441364F-607C-4D05-A129-D81C27FDDEC3}" destId="{3DBDBFD9-DC5E-4040-8818-3C2A3C58477C}" srcOrd="4" destOrd="0" presId="urn:microsoft.com/office/officeart/2005/8/layout/matrix1"/>
    <dgm:cxn modelId="{B9D6B06E-6532-47FA-AA54-43E8D1125A33}" type="presParOf" srcId="{5441364F-607C-4D05-A129-D81C27FDDEC3}" destId="{EC51A06D-5A6C-41C8-9424-68CED20A48FB}" srcOrd="5" destOrd="0" presId="urn:microsoft.com/office/officeart/2005/8/layout/matrix1"/>
    <dgm:cxn modelId="{734460AF-8760-4613-9813-F25B4703BBAA}" type="presParOf" srcId="{5441364F-607C-4D05-A129-D81C27FDDEC3}" destId="{E7145A95-6235-4FDC-A247-A7255AF319C2}" srcOrd="6" destOrd="0" presId="urn:microsoft.com/office/officeart/2005/8/layout/matrix1"/>
    <dgm:cxn modelId="{6AA2D464-9C2E-4642-BB72-6802B8E1BA72}" type="presParOf" srcId="{5441364F-607C-4D05-A129-D81C27FDDEC3}" destId="{8DC5F5C0-17AC-4943-8148-2DB726844E6A}" srcOrd="7" destOrd="0" presId="urn:microsoft.com/office/officeart/2005/8/layout/matrix1"/>
    <dgm:cxn modelId="{CB519115-ED52-4426-9CD9-565F935C1709}" type="presParOf" srcId="{A9AD9C09-C803-48AA-8441-2C397172B334}" destId="{40744AAA-D523-40CF-8546-41B1613671E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E7D9B-DC96-4FE9-AF53-45DC5BEE4B83}">
      <dsp:nvSpPr>
        <dsp:cNvPr id="0" name=""/>
        <dsp:cNvSpPr/>
      </dsp:nvSpPr>
      <dsp:spPr>
        <a:xfrm rot="16200000">
          <a:off x="1172307" y="-1172307"/>
          <a:ext cx="2790093" cy="513470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健康：生命之根本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1800" kern="1200" dirty="0"/>
            <a:t>1.</a:t>
          </a:r>
          <a:r>
            <a:rPr lang="zh-CN" altLang="en-US" sz="1800" kern="1200" dirty="0"/>
            <a:t>多一分健康，就少一分医疗支出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2.</a:t>
          </a:r>
          <a:r>
            <a:rPr lang="zh-CN" altLang="en-US" sz="1800" kern="1200" dirty="0"/>
            <a:t>越健康，就越容易保持最佳状态</a:t>
          </a:r>
        </a:p>
      </dsp:txBody>
      <dsp:txXfrm rot="5400000">
        <a:off x="-1" y="1"/>
        <a:ext cx="5134707" cy="2092569"/>
      </dsp:txXfrm>
    </dsp:sp>
    <dsp:sp modelId="{B6999539-FEA7-4E5A-B6A9-682A31C2D8B8}">
      <dsp:nvSpPr>
        <dsp:cNvPr id="0" name=""/>
        <dsp:cNvSpPr/>
      </dsp:nvSpPr>
      <dsp:spPr>
        <a:xfrm>
          <a:off x="5134707" y="0"/>
          <a:ext cx="5134707" cy="279009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精神：要往哪里去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1.</a:t>
          </a:r>
          <a:r>
            <a:rPr lang="zh-CN" altLang="en-US" sz="1800" kern="1200" dirty="0"/>
            <a:t>三观（世界观、人生观、价值观）越清晰越和谐，负能量越少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2.</a:t>
          </a:r>
          <a:r>
            <a:rPr lang="zh-CN" altLang="en-US" sz="1800" kern="1200" dirty="0"/>
            <a:t>内在与外在越和谐统一，就越能走在自身真正想去的道路上</a:t>
          </a:r>
          <a:endParaRPr lang="en-US" altLang="zh-CN" sz="1800" kern="1200" dirty="0"/>
        </a:p>
      </dsp:txBody>
      <dsp:txXfrm>
        <a:off x="5134707" y="0"/>
        <a:ext cx="5134707" cy="2092569"/>
      </dsp:txXfrm>
    </dsp:sp>
    <dsp:sp modelId="{3DBDBFD9-DC5E-4040-8818-3C2A3C58477C}">
      <dsp:nvSpPr>
        <dsp:cNvPr id="0" name=""/>
        <dsp:cNvSpPr/>
      </dsp:nvSpPr>
      <dsp:spPr>
        <a:xfrm rot="10800000">
          <a:off x="0" y="2790093"/>
          <a:ext cx="5134707" cy="279009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智力：怎么去、如何达成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1.</a:t>
          </a:r>
          <a:r>
            <a:rPr lang="zh-CN" altLang="en-US" sz="1800" kern="1200" dirty="0"/>
            <a:t>认知程度越高，越能抓住关键，提高效能，减少无用功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2.</a:t>
          </a:r>
          <a:r>
            <a:rPr lang="zh-CN" altLang="en-US" sz="1800" kern="1200" dirty="0"/>
            <a:t>学习能力越强，越能快速突破自我边界，高屋建瓴</a:t>
          </a:r>
        </a:p>
      </dsp:txBody>
      <dsp:txXfrm rot="10800000">
        <a:off x="0" y="3487616"/>
        <a:ext cx="5134707" cy="2092569"/>
      </dsp:txXfrm>
    </dsp:sp>
    <dsp:sp modelId="{E7145A95-6235-4FDC-A247-A7255AF319C2}">
      <dsp:nvSpPr>
        <dsp:cNvPr id="0" name=""/>
        <dsp:cNvSpPr/>
      </dsp:nvSpPr>
      <dsp:spPr>
        <a:xfrm rot="5400000">
          <a:off x="6307014" y="1617785"/>
          <a:ext cx="2790093" cy="513470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情感：身心愉悦，快乐地生活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1.</a:t>
          </a:r>
          <a:r>
            <a:rPr lang="zh-CN" altLang="en-US" sz="1800" kern="1200" dirty="0"/>
            <a:t>对世界充满好奇，对生活充满热爱，对自然充满敬畏，感受和欣赏身边的美好</a:t>
          </a:r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2.</a:t>
          </a:r>
          <a:r>
            <a:rPr lang="zh-CN" altLang="en-US" sz="1800" kern="1200" dirty="0"/>
            <a:t>体验人与人之间的各种情感互动，感受友情、爱情、亲情等各种情愫带来的愉悦与美好</a:t>
          </a:r>
        </a:p>
      </dsp:txBody>
      <dsp:txXfrm rot="-5400000">
        <a:off x="5134707" y="3487616"/>
        <a:ext cx="5134707" cy="2092569"/>
      </dsp:txXfrm>
    </dsp:sp>
    <dsp:sp modelId="{40744AAA-D523-40CF-8546-41B1613671ED}">
      <dsp:nvSpPr>
        <dsp:cNvPr id="0" name=""/>
        <dsp:cNvSpPr/>
      </dsp:nvSpPr>
      <dsp:spPr>
        <a:xfrm>
          <a:off x="3594295" y="2092569"/>
          <a:ext cx="3080824" cy="139504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solidFill>
                <a:srgbClr val="FF0000"/>
              </a:solidFill>
              <a:latin typeface="+mj-lt"/>
            </a:rPr>
            <a:t>Invest Yourself</a:t>
          </a:r>
          <a:endParaRPr lang="zh-CN" altLang="en-US" sz="3200" kern="1200" dirty="0">
            <a:solidFill>
              <a:srgbClr val="FF0000"/>
            </a:solidFill>
            <a:latin typeface="+mj-lt"/>
          </a:endParaRPr>
        </a:p>
      </dsp:txBody>
      <dsp:txXfrm>
        <a:off x="3662396" y="2160670"/>
        <a:ext cx="2944622" cy="1258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2B45A-D909-4847-A1C9-4A867F2000D9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88E48-5B3C-44BF-B58E-7DF9E3B1D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06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88E48-5B3C-44BF-B58E-7DF9E3B1DD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09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88E48-5B3C-44BF-B58E-7DF9E3B1DD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2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D7DFFF5-EB4D-41DC-8890-E794C9BBED09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CE4BAA-8DFE-4858-84B1-9CD2BBC84B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81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FFF5-EB4D-41DC-8890-E794C9BBED09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4BAA-8DFE-4858-84B1-9CD2BBC84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56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FFF5-EB4D-41DC-8890-E794C9BBED09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4BAA-8DFE-4858-84B1-9CD2BBC84B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90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FFF5-EB4D-41DC-8890-E794C9BBED09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4BAA-8DFE-4858-84B1-9CD2BBC84B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36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FFF5-EB4D-41DC-8890-E794C9BBED09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4BAA-8DFE-4858-84B1-9CD2BBC84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31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FFF5-EB4D-41DC-8890-E794C9BBED09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4BAA-8DFE-4858-84B1-9CD2BBC84B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126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FFF5-EB4D-41DC-8890-E794C9BBED09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4BAA-8DFE-4858-84B1-9CD2BBC84B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772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FFF5-EB4D-41DC-8890-E794C9BBED09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4BAA-8DFE-4858-84B1-9CD2BBC84B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844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FFF5-EB4D-41DC-8890-E794C9BBED09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4BAA-8DFE-4858-84B1-9CD2BBC84B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8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FFF5-EB4D-41DC-8890-E794C9BBED09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4BAA-8DFE-4858-84B1-9CD2BBC84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42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FFF5-EB4D-41DC-8890-E794C9BBED09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4BAA-8DFE-4858-84B1-9CD2BBC84B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7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FFF5-EB4D-41DC-8890-E794C9BBED09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4BAA-8DFE-4858-84B1-9CD2BBC84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0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FFF5-EB4D-41DC-8890-E794C9BBED09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4BAA-8DFE-4858-84B1-9CD2BBC84B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46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FFF5-EB4D-41DC-8890-E794C9BBED09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4BAA-8DFE-4858-84B1-9CD2BBC84B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96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FFF5-EB4D-41DC-8890-E794C9BBED09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4BAA-8DFE-4858-84B1-9CD2BBC84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34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FFF5-EB4D-41DC-8890-E794C9BBED09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4BAA-8DFE-4858-84B1-9CD2BBC84B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19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FFF5-EB4D-41DC-8890-E794C9BBED09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4BAA-8DFE-4858-84B1-9CD2BBC84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29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7DFFF5-EB4D-41DC-8890-E794C9BBED09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CE4BAA-8DFE-4858-84B1-9CD2BBC84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5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About Money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winstarwang</a:t>
            </a:r>
          </a:p>
          <a:p>
            <a:r>
              <a:rPr lang="en-US" altLang="zh-CN" i="1" dirty="0"/>
              <a:t>201805</a:t>
            </a:r>
          </a:p>
          <a:p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06749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0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4" name="Picture 14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5" name="Straight Connector 16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18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9B779B-DB23-4F2A-8FF3-689B1C7E5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1511822"/>
            <a:ext cx="5278777" cy="36555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0A6E93E-5B57-421F-A4AF-F2AF8390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262626"/>
                </a:solidFill>
              </a:rPr>
              <a:t>Make Money Flowing</a:t>
            </a:r>
            <a:endParaRPr lang="zh-CN" altLang="en-US">
              <a:solidFill>
                <a:srgbClr val="26262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F430F-5F7B-4929-B8CC-4B68EA34D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262626"/>
                </a:solidFill>
              </a:rPr>
              <a:t>Spend time to make money</a:t>
            </a:r>
          </a:p>
          <a:p>
            <a:r>
              <a:rPr lang="en-US" altLang="zh-CN" dirty="0">
                <a:solidFill>
                  <a:srgbClr val="262626"/>
                </a:solidFill>
              </a:rPr>
              <a:t>Use money to make money</a:t>
            </a:r>
          </a:p>
          <a:p>
            <a:r>
              <a:rPr lang="en-US" altLang="zh-CN" dirty="0">
                <a:solidFill>
                  <a:srgbClr val="262626"/>
                </a:solidFill>
              </a:rPr>
              <a:t>Use money to save time</a:t>
            </a:r>
          </a:p>
          <a:p>
            <a:r>
              <a:rPr lang="en-US" altLang="zh-CN" dirty="0">
                <a:solidFill>
                  <a:srgbClr val="262626"/>
                </a:solidFill>
              </a:rPr>
              <a:t>Use money to</a:t>
            </a:r>
            <a:r>
              <a:rPr lang="zh-CN" altLang="en-US" dirty="0">
                <a:solidFill>
                  <a:srgbClr val="262626"/>
                </a:solidFill>
              </a:rPr>
              <a:t> </a:t>
            </a:r>
            <a:r>
              <a:rPr lang="en-US" altLang="zh-CN" dirty="0">
                <a:solidFill>
                  <a:srgbClr val="262626"/>
                </a:solidFill>
              </a:rPr>
              <a:t>be</a:t>
            </a:r>
            <a:r>
              <a:rPr lang="zh-CN" altLang="en-US" dirty="0">
                <a:solidFill>
                  <a:srgbClr val="262626"/>
                </a:solidFill>
              </a:rPr>
              <a:t> </a:t>
            </a:r>
            <a:r>
              <a:rPr lang="en-US" altLang="zh-CN" dirty="0">
                <a:solidFill>
                  <a:srgbClr val="262626"/>
                </a:solidFill>
              </a:rPr>
              <a:t>better</a:t>
            </a:r>
          </a:p>
          <a:p>
            <a:pPr lvl="1"/>
            <a:endParaRPr lang="en-US" altLang="zh-CN" dirty="0">
              <a:solidFill>
                <a:srgbClr val="262626"/>
              </a:solidFill>
            </a:endParaRPr>
          </a:p>
          <a:p>
            <a:endParaRPr lang="zh-CN" alt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4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D7A17-2C1E-4E0E-AA45-FAE405AD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 the Master of Money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3E7C2-016E-481F-BCB9-A3D300DD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Invest yourself</a:t>
            </a:r>
          </a:p>
          <a:p>
            <a:r>
              <a:rPr lang="en-US" altLang="zh-CN" dirty="0"/>
              <a:t>Make money work for you</a:t>
            </a:r>
          </a:p>
          <a:p>
            <a:r>
              <a:rPr lang="en-US" altLang="zh-CN" dirty="0"/>
              <a:t>Value &amp;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</a:p>
          <a:p>
            <a:r>
              <a:rPr lang="en-US" altLang="zh-CN" dirty="0"/>
              <a:t>Buy The Things worth</a:t>
            </a:r>
          </a:p>
        </p:txBody>
      </p:sp>
    </p:spTree>
    <p:extLst>
      <p:ext uri="{BB962C8B-B14F-4D97-AF65-F5344CB8AC3E}">
        <p14:creationId xmlns:p14="http://schemas.microsoft.com/office/powerpoint/2010/main" val="10463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67D8BF80-2281-4A56-A43F-813A4A957F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077882"/>
              </p:ext>
            </p:extLst>
          </p:nvPr>
        </p:nvGraphicFramePr>
        <p:xfrm>
          <a:off x="945662" y="633046"/>
          <a:ext cx="10269415" cy="5580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480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ED604-B84E-4DD8-A2A9-52FBBBAF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Make Money Work for You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5D79E-081D-49BF-97B7-C36BFE76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核心原则：</a:t>
            </a:r>
            <a:endParaRPr lang="en-US" altLang="zh-CN" b="1" dirty="0"/>
          </a:p>
          <a:p>
            <a:r>
              <a:rPr lang="zh-CN" altLang="en-US" dirty="0"/>
              <a:t>在能力边界内行事，</a:t>
            </a:r>
            <a:r>
              <a:rPr lang="en-US" altLang="zh-CN" dirty="0"/>
              <a:t>Play the game you really know</a:t>
            </a:r>
          </a:p>
          <a:p>
            <a:r>
              <a:rPr lang="zh-CN" altLang="en-US" dirty="0"/>
              <a:t>风险控制是第一位的，在此基础上才有谈收益的可能</a:t>
            </a:r>
            <a:endParaRPr lang="en-US" altLang="zh-CN" dirty="0"/>
          </a:p>
          <a:p>
            <a:r>
              <a:rPr lang="zh-CN" altLang="en-US" dirty="0"/>
              <a:t>投资从来都不是一件简单的事，必须用专业态度去对待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常见的投资类别：</a:t>
            </a:r>
            <a:endParaRPr lang="en-US" altLang="zh-CN" b="1" dirty="0"/>
          </a:p>
          <a:p>
            <a:r>
              <a:rPr lang="zh-CN" altLang="en-US" dirty="0"/>
              <a:t>债权：货币基金、互联网金融、国债、银行理财等</a:t>
            </a:r>
            <a:endParaRPr lang="en-US" altLang="zh-CN" dirty="0"/>
          </a:p>
          <a:p>
            <a:r>
              <a:rPr lang="zh-CN" altLang="en-US" dirty="0"/>
              <a:t>股权：美股、港股、</a:t>
            </a:r>
            <a:r>
              <a:rPr lang="en-US" altLang="zh-CN" dirty="0"/>
              <a:t>A</a:t>
            </a:r>
            <a:r>
              <a:rPr lang="zh-CN" altLang="en-US" dirty="0"/>
              <a:t>股等</a:t>
            </a:r>
            <a:endParaRPr lang="en-US" altLang="zh-CN" dirty="0"/>
          </a:p>
          <a:p>
            <a:r>
              <a:rPr lang="zh-CN" altLang="en-US" dirty="0"/>
              <a:t>不动产：住宅、商业地产等</a:t>
            </a:r>
            <a:endParaRPr lang="en-US" altLang="zh-CN" dirty="0"/>
          </a:p>
          <a:p>
            <a:r>
              <a:rPr lang="zh-CN" altLang="en-US" dirty="0"/>
              <a:t>其他：比特币、收藏品等</a:t>
            </a:r>
          </a:p>
        </p:txBody>
      </p:sp>
    </p:spTree>
    <p:extLst>
      <p:ext uri="{BB962C8B-B14F-4D97-AF65-F5344CB8AC3E}">
        <p14:creationId xmlns:p14="http://schemas.microsoft.com/office/powerpoint/2010/main" val="1219832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AAEB5-7B06-42D5-AC17-FF078C33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 &amp; Price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FF03E-E5BE-4A53-A817-E27B6BAB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价值和价格会存在长期背离现象</a:t>
            </a:r>
            <a:endParaRPr lang="en-US" altLang="zh-CN" dirty="0"/>
          </a:p>
          <a:p>
            <a:r>
              <a:rPr lang="zh-CN" altLang="en-US" dirty="0"/>
              <a:t>价值的根源在于自身的需求度</a:t>
            </a:r>
            <a:endParaRPr lang="en-US" altLang="zh-CN" dirty="0"/>
          </a:p>
          <a:p>
            <a:r>
              <a:rPr lang="zh-CN" altLang="en-US" dirty="0"/>
              <a:t>同样的东西，同样的价格，但是对于不同的人而言，其价值是完全不同的</a:t>
            </a:r>
            <a:endParaRPr lang="en-US" altLang="zh-CN" dirty="0"/>
          </a:p>
          <a:p>
            <a:r>
              <a:rPr lang="zh-CN" altLang="en-US" dirty="0"/>
              <a:t>关键是要形成自己独特的一套价值判断体系，自己判断，自己决断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7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596BD-8B1A-48B0-8B85-BBAE8358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Buy the Things Worth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6ECE5-A77D-4BE0-ACF6-8C2259D01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先考虑价值，再看价格，然后做权衡取舍，选当下最合适的</a:t>
            </a:r>
            <a:endParaRPr lang="en-US" altLang="zh-CN" dirty="0"/>
          </a:p>
          <a:p>
            <a:r>
              <a:rPr lang="zh-CN" altLang="en-US" dirty="0"/>
              <a:t>如果物有所值，再贵都值得买</a:t>
            </a:r>
            <a:endParaRPr lang="en-US" altLang="zh-CN" dirty="0"/>
          </a:p>
          <a:p>
            <a:r>
              <a:rPr lang="zh-CN" altLang="en-US" dirty="0"/>
              <a:t>如非必要，贪图便宜反受其累（时间、空间、精力等会被耗散）</a:t>
            </a:r>
          </a:p>
        </p:txBody>
      </p:sp>
    </p:spTree>
    <p:extLst>
      <p:ext uri="{BB962C8B-B14F-4D97-AF65-F5344CB8AC3E}">
        <p14:creationId xmlns:p14="http://schemas.microsoft.com/office/powerpoint/2010/main" val="3574768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F949E-9E7D-404B-964C-EC17443D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Goal: Financial Freedom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F3831-3DD2-479B-9B04-1E211F857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被动收入带来的正向现金流 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en-US" altLang="zh-CN" dirty="0"/>
              <a:t> </a:t>
            </a:r>
            <a:r>
              <a:rPr lang="zh-CN" altLang="en-US" dirty="0"/>
              <a:t>日常开销的</a:t>
            </a:r>
            <a:r>
              <a:rPr lang="en-US" altLang="zh-CN" dirty="0"/>
              <a:t>2</a:t>
            </a:r>
            <a:r>
              <a:rPr lang="zh-CN" altLang="en-US" dirty="0"/>
              <a:t>倍，这意味着，即使不工作，仍然可以活得很潇洒</a:t>
            </a:r>
            <a:endParaRPr lang="en-US" altLang="zh-CN" dirty="0"/>
          </a:p>
          <a:p>
            <a:r>
              <a:rPr lang="en-US" altLang="zh-CN" dirty="0"/>
              <a:t>500</a:t>
            </a:r>
            <a:r>
              <a:rPr lang="zh-CN" altLang="en-US" dirty="0"/>
              <a:t>万净资产是第一个门槛</a:t>
            </a:r>
            <a:endParaRPr lang="en-US" altLang="zh-CN" dirty="0"/>
          </a:p>
          <a:p>
            <a:r>
              <a:rPr lang="zh-CN" altLang="en-US" dirty="0"/>
              <a:t>开源节流，重在“开源”而非“节流”</a:t>
            </a:r>
            <a:endParaRPr lang="en-US" altLang="zh-CN" dirty="0"/>
          </a:p>
          <a:p>
            <a:r>
              <a:rPr lang="zh-CN" altLang="en-US" dirty="0"/>
              <a:t>最重要的投资永远是“</a:t>
            </a:r>
            <a:r>
              <a:rPr lang="en-US" altLang="zh-CN" dirty="0"/>
              <a:t>Invest Yourself</a:t>
            </a:r>
            <a:r>
              <a:rPr lang="zh-CN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179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BDA338-0852-4EBD-9FCF-2894F8E005B6}"/>
              </a:ext>
            </a:extLst>
          </p:cNvPr>
          <p:cNvSpPr/>
          <p:nvPr/>
        </p:nvSpPr>
        <p:spPr>
          <a:xfrm>
            <a:off x="4817446" y="2967335"/>
            <a:ext cx="2557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End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42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A32B1-0569-4EC6-8A72-8024B003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71B0F-EA09-4D4B-A307-65E02316B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小明年薪</a:t>
            </a:r>
            <a:r>
              <a:rPr lang="en-US" altLang="zh-CN" dirty="0"/>
              <a:t>12</a:t>
            </a:r>
            <a:r>
              <a:rPr lang="zh-CN" altLang="en-US" dirty="0"/>
              <a:t>万，公司有两种付薪方式供其选择：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：月薪，每月付</a:t>
            </a:r>
            <a:r>
              <a:rPr lang="en-US" altLang="zh-CN" dirty="0"/>
              <a:t>1</a:t>
            </a:r>
            <a:r>
              <a:rPr lang="zh-CN" altLang="en-US" dirty="0"/>
              <a:t>万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：年薪，年底付</a:t>
            </a:r>
            <a:r>
              <a:rPr lang="en-US" altLang="zh-CN" dirty="0"/>
              <a:t>12</a:t>
            </a:r>
            <a:r>
              <a:rPr lang="zh-CN" altLang="en-US" dirty="0"/>
              <a:t>万</a:t>
            </a:r>
            <a:r>
              <a:rPr lang="en-US" altLang="zh-CN" dirty="0"/>
              <a:t>+1</a:t>
            </a:r>
            <a:r>
              <a:rPr lang="zh-CN" altLang="en-US" dirty="0"/>
              <a:t>千奖金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你会如何选择？</a:t>
            </a:r>
          </a:p>
        </p:txBody>
      </p:sp>
    </p:spTree>
    <p:extLst>
      <p:ext uri="{BB962C8B-B14F-4D97-AF65-F5344CB8AC3E}">
        <p14:creationId xmlns:p14="http://schemas.microsoft.com/office/powerpoint/2010/main" val="209194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09D5C-F432-44DF-90F0-815D3316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Value of Money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4">
                <a:extLst>
                  <a:ext uri="{FF2B5EF4-FFF2-40B4-BE49-F238E27FC236}">
                    <a16:creationId xmlns:a16="http://schemas.microsoft.com/office/drawing/2014/main" id="{7BBA3586-65AA-4FB3-8FF7-1CFD26C472D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98448" y="2560320"/>
                <a:ext cx="4718304" cy="331012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𝐹𝑉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5" name="内容占位符 14">
                <a:extLst>
                  <a:ext uri="{FF2B5EF4-FFF2-40B4-BE49-F238E27FC236}">
                    <a16:creationId xmlns:a16="http://schemas.microsoft.com/office/drawing/2014/main" id="{7BBA3586-65AA-4FB3-8FF7-1CFD26C47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98448" y="2560320"/>
                <a:ext cx="4718304" cy="33101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15">
                <a:extLst>
                  <a:ext uri="{FF2B5EF4-FFF2-40B4-BE49-F238E27FC236}">
                    <a16:creationId xmlns:a16="http://schemas.microsoft.com/office/drawing/2014/main" id="{BE604590-45B0-4B71-83F7-0D717AAC130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内容占位符 15">
                <a:extLst>
                  <a:ext uri="{FF2B5EF4-FFF2-40B4-BE49-F238E27FC236}">
                    <a16:creationId xmlns:a16="http://schemas.microsoft.com/office/drawing/2014/main" id="{BE604590-45B0-4B71-83F7-0D717AAC13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78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E6549-AE1C-4AE2-9E8A-61848065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Present Value &amp; Future Value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DA8458-EF3A-4A86-8521-11409CBC5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2996" y="2491464"/>
            <a:ext cx="4673602" cy="2149857"/>
          </a:xfrm>
          <a:prstGeom prst="rect">
            <a:avLst/>
          </a:prstGeom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2866EC1B-115F-4F45-B077-81A7B2826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491464"/>
            <a:ext cx="4852747" cy="228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F1769EA-0638-4DF0-B988-899C91B748BD}"/>
                  </a:ext>
                </a:extLst>
              </p:cNvPr>
              <p:cNvSpPr/>
              <p:nvPr/>
            </p:nvSpPr>
            <p:spPr>
              <a:xfrm>
                <a:off x="6335718" y="4928540"/>
                <a:ext cx="2975430" cy="674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F1769EA-0638-4DF0-B988-899C91B74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718" y="4928540"/>
                <a:ext cx="2975430" cy="674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2B96D03-53B6-4A7A-940B-5D19495E9B45}"/>
                  </a:ext>
                </a:extLst>
              </p:cNvPr>
              <p:cNvSpPr/>
              <p:nvPr/>
            </p:nvSpPr>
            <p:spPr>
              <a:xfrm>
                <a:off x="1365702" y="4977720"/>
                <a:ext cx="2973827" cy="625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2B96D03-53B6-4A7A-940B-5D19495E9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702" y="4977720"/>
                <a:ext cx="2973827" cy="6255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41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34A75-7DBD-4893-8DFE-4289171B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Value of Money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EA853D-3613-4483-8536-3B80377CC9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0998" y="2560320"/>
            <a:ext cx="3918741" cy="3309937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88D585F-67A9-44C8-B9D4-E059F97970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0814" y="2560319"/>
            <a:ext cx="3945389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7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204A6CD-B067-4201-A8CA-D4AC2565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Cash Flows &amp; Assets &amp; Liabilities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310E3B-CEBA-4B9E-9A48-DC50A8D80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Cash Flows</a:t>
            </a:r>
            <a:r>
              <a:rPr lang="zh-CN" altLang="en-US" dirty="0"/>
              <a:t>：资金的流入</a:t>
            </a:r>
            <a:r>
              <a:rPr lang="en-US" altLang="zh-CN" dirty="0"/>
              <a:t>(</a:t>
            </a:r>
            <a:r>
              <a:rPr lang="zh-CN" altLang="en-US" dirty="0"/>
              <a:t>正向</a:t>
            </a:r>
            <a:r>
              <a:rPr lang="en-US" altLang="zh-CN" dirty="0"/>
              <a:t>)</a:t>
            </a:r>
            <a:r>
              <a:rPr lang="zh-CN" altLang="en-US" dirty="0"/>
              <a:t>和流出</a:t>
            </a:r>
            <a:r>
              <a:rPr lang="en-US" altLang="zh-CN" dirty="0"/>
              <a:t>(</a:t>
            </a:r>
            <a:r>
              <a:rPr lang="zh-CN" altLang="en-US" dirty="0"/>
              <a:t>负向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Assets</a:t>
            </a:r>
            <a:r>
              <a:rPr lang="zh-CN" altLang="en-US" dirty="0"/>
              <a:t>：能带来正向现金流的事物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Liabilities</a:t>
            </a:r>
            <a:r>
              <a:rPr lang="zh-CN" altLang="en-US" dirty="0"/>
              <a:t>：会带来负向现金流的事物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Q</a:t>
            </a:r>
            <a:r>
              <a:rPr lang="zh-CN" altLang="en-US" dirty="0"/>
              <a:t>：房子是资产么？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Q</a:t>
            </a:r>
            <a:r>
              <a:rPr lang="zh-CN" altLang="en-US" dirty="0"/>
              <a:t>：身边还有哪些资产和负债的例子？</a:t>
            </a:r>
          </a:p>
        </p:txBody>
      </p:sp>
    </p:spTree>
    <p:extLst>
      <p:ext uri="{BB962C8B-B14F-4D97-AF65-F5344CB8AC3E}">
        <p14:creationId xmlns:p14="http://schemas.microsoft.com/office/powerpoint/2010/main" val="36449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9B36EEF-8BBE-481D-AA8C-190E262B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11" y="971989"/>
            <a:ext cx="10992544" cy="48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6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65919-2BF4-4FE4-A120-3EA89D33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Formula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1B0F95-D2CA-443E-B8FB-54ADA2C45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𝑃𝑟𝑖𝑐𝑒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𝑠𝑒𝑙𝑙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𝑃𝑟𝑖𝑐𝑒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𝑏𝑢𝑦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𝐿𝑒𝑣𝑒𝑟𝑎𝑔𝑒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隐含前提条件：</a:t>
                </a:r>
                <a:endParaRPr lang="en-US" altLang="zh-CN" dirty="0"/>
              </a:p>
              <a:p>
                <a:pPr/>
                <a:r>
                  <a:rPr lang="zh-CN" altLang="en-US" dirty="0"/>
                  <a:t>交易市场足够活跃</a:t>
                </a:r>
                <a:endParaRPr lang="en-US" altLang="zh-CN" dirty="0"/>
              </a:p>
              <a:p>
                <a:pPr/>
                <a:r>
                  <a:rPr lang="zh-CN" altLang="en-US" dirty="0"/>
                  <a:t>资产本身足够安全</a:t>
                </a:r>
                <a:endParaRPr lang="en-US" altLang="zh-CN" dirty="0"/>
              </a:p>
              <a:p>
                <a:pPr/>
                <a:r>
                  <a:rPr lang="zh-CN" altLang="en-US" dirty="0"/>
                  <a:t>流动性管理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1B0F95-D2CA-443E-B8FB-54ADA2C45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36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AEC120B-BBE7-4EA3-877B-F966F9BA3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716" y="2701180"/>
            <a:ext cx="2269901" cy="317468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131FCBE1-C9AE-4B9E-9B32-93D8C262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262626"/>
                </a:solidFill>
              </a:rPr>
              <a:t>Debt Management</a:t>
            </a:r>
            <a:endParaRPr lang="zh-CN" altLang="en-US" dirty="0">
              <a:solidFill>
                <a:srgbClr val="262626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DF6AE3F-C9EC-4186-80B8-13619A2BC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1"/>
            <a:ext cx="7106136" cy="3632853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262626"/>
                </a:solidFill>
              </a:rPr>
              <a:t>I象限的秘密就是</a:t>
            </a:r>
            <a:r>
              <a:rPr lang="zh-CN" altLang="zh-CN" dirty="0">
                <a:solidFill>
                  <a:srgbClr val="FF0000"/>
                </a:solidFill>
              </a:rPr>
              <a:t>OPM</a:t>
            </a:r>
            <a:r>
              <a:rPr lang="zh-CN" altLang="zh-CN" dirty="0">
                <a:solidFill>
                  <a:srgbClr val="262626"/>
                </a:solidFill>
              </a:rPr>
              <a:t>：</a:t>
            </a:r>
            <a:r>
              <a:rPr lang="zh-CN" altLang="zh-CN" dirty="0">
                <a:solidFill>
                  <a:srgbClr val="FF0000"/>
                </a:solidFill>
              </a:rPr>
              <a:t>用别人的钱赚钱</a:t>
            </a:r>
            <a:r>
              <a:rPr lang="zh-CN" altLang="zh-CN" dirty="0">
                <a:solidFill>
                  <a:srgbClr val="262626"/>
                </a:solidFill>
              </a:rPr>
              <a:t>。（信用卡是第一OPM）</a:t>
            </a:r>
            <a:endParaRPr lang="en-US" altLang="zh-CN" dirty="0">
              <a:solidFill>
                <a:srgbClr val="262626"/>
              </a:solidFill>
            </a:endParaRPr>
          </a:p>
          <a:p>
            <a:r>
              <a:rPr lang="zh-CN" altLang="zh-CN" dirty="0">
                <a:solidFill>
                  <a:srgbClr val="262626"/>
                </a:solidFill>
              </a:rPr>
              <a:t>所谓</a:t>
            </a:r>
            <a:r>
              <a:rPr lang="en-US" altLang="zh-CN" dirty="0">
                <a:solidFill>
                  <a:srgbClr val="262626"/>
                </a:solidFill>
              </a:rPr>
              <a:t>"</a:t>
            </a:r>
            <a:r>
              <a:rPr lang="zh-CN" altLang="zh-CN" dirty="0">
                <a:solidFill>
                  <a:srgbClr val="FF0000"/>
                </a:solidFill>
              </a:rPr>
              <a:t>不公平的优势</a:t>
            </a:r>
            <a:r>
              <a:rPr lang="en-US" altLang="zh-CN" dirty="0">
                <a:solidFill>
                  <a:srgbClr val="262626"/>
                </a:solidFill>
              </a:rPr>
              <a:t>"</a:t>
            </a:r>
            <a:r>
              <a:rPr lang="zh-CN" altLang="zh-CN" dirty="0">
                <a:solidFill>
                  <a:srgbClr val="262626"/>
                </a:solidFill>
              </a:rPr>
              <a:t>就是</a:t>
            </a:r>
            <a:r>
              <a:rPr lang="zh-CN" altLang="zh-CN" dirty="0">
                <a:solidFill>
                  <a:srgbClr val="FF0000"/>
                </a:solidFill>
              </a:rPr>
              <a:t>利用债务获取资产从而带来现金流和无限收益</a:t>
            </a:r>
            <a:r>
              <a:rPr lang="zh-CN" altLang="zh-CN" dirty="0">
                <a:solidFill>
                  <a:srgbClr val="262626"/>
                </a:solidFill>
              </a:rPr>
              <a:t>的方法。</a:t>
            </a:r>
            <a:endParaRPr lang="en-US" altLang="zh-CN" dirty="0">
              <a:solidFill>
                <a:srgbClr val="262626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巨额的财富积累往往需要债务做基础</a:t>
            </a:r>
            <a:r>
              <a:rPr lang="zh-CN" altLang="zh-CN" dirty="0">
                <a:solidFill>
                  <a:srgbClr val="262626"/>
                </a:solidFill>
              </a:rPr>
              <a:t>。债务可能带来收益，也可能带来灾难。</a:t>
            </a:r>
            <a:endParaRPr lang="en-US" altLang="zh-CN" b="1" dirty="0">
              <a:solidFill>
                <a:srgbClr val="262626"/>
              </a:solidFill>
            </a:endParaRPr>
          </a:p>
          <a:p>
            <a:r>
              <a:rPr lang="zh-CN" altLang="zh-CN" b="1" dirty="0">
                <a:solidFill>
                  <a:srgbClr val="262626"/>
                </a:solidFill>
              </a:rPr>
              <a:t>借债容易管债难：</a:t>
            </a:r>
            <a:r>
              <a:rPr lang="zh-CN" altLang="zh-CN" dirty="0">
                <a:solidFill>
                  <a:srgbClr val="262626"/>
                </a:solidFill>
              </a:rPr>
              <a:t>从小的投资做起，稳扎稳打，在小投资中</a:t>
            </a:r>
            <a:r>
              <a:rPr lang="zh-CN" altLang="zh-CN" dirty="0">
                <a:solidFill>
                  <a:srgbClr val="FF0000"/>
                </a:solidFill>
              </a:rPr>
              <a:t>锻炼自己管理债务和投资项目的能力</a:t>
            </a:r>
            <a:r>
              <a:rPr lang="zh-CN" altLang="zh-CN" dirty="0">
                <a:solidFill>
                  <a:srgbClr val="262626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1093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4971</TotalTime>
  <Words>738</Words>
  <Application>Microsoft Office PowerPoint</Application>
  <PresentationFormat>宽屏</PresentationFormat>
  <Paragraphs>85</Paragraphs>
  <Slides>17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华文楷体</vt:lpstr>
      <vt:lpstr>华文新魏</vt:lpstr>
      <vt:lpstr>Arial</vt:lpstr>
      <vt:lpstr>Cambria Math</vt:lpstr>
      <vt:lpstr>Constantia</vt:lpstr>
      <vt:lpstr>Franklin Gothic Book</vt:lpstr>
      <vt:lpstr>环保</vt:lpstr>
      <vt:lpstr>About Money</vt:lpstr>
      <vt:lpstr>Question</vt:lpstr>
      <vt:lpstr>Time Value of Money</vt:lpstr>
      <vt:lpstr>Present Value &amp; Future Value</vt:lpstr>
      <vt:lpstr>Time Value of Money</vt:lpstr>
      <vt:lpstr>Cash Flows &amp; Assets &amp; Liabilities</vt:lpstr>
      <vt:lpstr>PowerPoint 演示文稿</vt:lpstr>
      <vt:lpstr>Simple Formula</vt:lpstr>
      <vt:lpstr>Debt Management</vt:lpstr>
      <vt:lpstr>Make Money Flowing</vt:lpstr>
      <vt:lpstr>Be the Master of Money</vt:lpstr>
      <vt:lpstr>PowerPoint 演示文稿</vt:lpstr>
      <vt:lpstr>Make Money Work for You</vt:lpstr>
      <vt:lpstr>Value &amp; Price</vt:lpstr>
      <vt:lpstr>Buy the Things Worth</vt:lpstr>
      <vt:lpstr>Final Goal: Financial Freedom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Simplicity</dc:title>
  <dc:creator>winstarwang</dc:creator>
  <cp:lastModifiedBy>winstarwang</cp:lastModifiedBy>
  <cp:revision>103</cp:revision>
  <dcterms:created xsi:type="dcterms:W3CDTF">2016-11-17T07:09:00Z</dcterms:created>
  <dcterms:modified xsi:type="dcterms:W3CDTF">2018-05-23T07:41:15Z</dcterms:modified>
</cp:coreProperties>
</file>