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33"/>
  </p:notesMasterIdLst>
  <p:handoutMasterIdLst>
    <p:handoutMasterId r:id="rId34"/>
  </p:handoutMasterIdLst>
  <p:sldIdLst>
    <p:sldId id="3200" r:id="rId2"/>
    <p:sldId id="3202" r:id="rId3"/>
    <p:sldId id="3201" r:id="rId4"/>
    <p:sldId id="3142" r:id="rId5"/>
    <p:sldId id="3141" r:id="rId6"/>
    <p:sldId id="3145" r:id="rId7"/>
    <p:sldId id="3203" r:id="rId8"/>
    <p:sldId id="3171" r:id="rId9"/>
    <p:sldId id="3144" r:id="rId10"/>
    <p:sldId id="3140" r:id="rId11"/>
    <p:sldId id="3170" r:id="rId12"/>
    <p:sldId id="3208" r:id="rId13"/>
    <p:sldId id="3209" r:id="rId14"/>
    <p:sldId id="3204" r:id="rId15"/>
    <p:sldId id="3210" r:id="rId16"/>
    <p:sldId id="3212" r:id="rId17"/>
    <p:sldId id="3148" r:id="rId18"/>
    <p:sldId id="3143" r:id="rId19"/>
    <p:sldId id="3149" r:id="rId20"/>
    <p:sldId id="3215" r:id="rId21"/>
    <p:sldId id="3213" r:id="rId22"/>
    <p:sldId id="3214" r:id="rId23"/>
    <p:sldId id="3216" r:id="rId24"/>
    <p:sldId id="3211" r:id="rId25"/>
    <p:sldId id="3221" r:id="rId26"/>
    <p:sldId id="3217" r:id="rId27"/>
    <p:sldId id="3218" r:id="rId28"/>
    <p:sldId id="3219" r:id="rId29"/>
    <p:sldId id="3205" r:id="rId30"/>
    <p:sldId id="3220" r:id="rId31"/>
    <p:sldId id="3206" r:id="rId32"/>
  </p:sldIdLst>
  <p:sldSz cx="12858750" cy="7232650"/>
  <p:notesSz cx="6858000" cy="9144000"/>
  <p:custDataLst>
    <p:tags r:id="rId3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3E38"/>
    <a:srgbClr val="F3F5F4"/>
    <a:srgbClr val="00B369"/>
    <a:srgbClr val="1A8CE1"/>
    <a:srgbClr val="FFFFFF"/>
    <a:srgbClr val="A78357"/>
    <a:srgbClr val="28C7D4"/>
    <a:srgbClr val="F94D4D"/>
    <a:srgbClr val="FEFEFE"/>
    <a:srgbClr val="8F1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1" autoAdjust="0"/>
    <p:restoredTop sz="92953" autoAdjust="0"/>
  </p:normalViewPr>
  <p:slideViewPr>
    <p:cSldViewPr>
      <p:cViewPr>
        <p:scale>
          <a:sx n="100" d="100"/>
          <a:sy n="100" d="100"/>
        </p:scale>
        <p:origin x="1000" y="224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tags" Target="tags/tag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016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右脑的记忆力是左脑的一百万倍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938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左脑，右脑，大脑对</a:t>
            </a:r>
            <a:r>
              <a:rPr lang="en-US" altLang="zh-CN" dirty="0" smtClean="0"/>
              <a:t>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的记忆是最敏感的，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无需转换，直接感受即可，记忆法要做的事就是把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转化成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585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机械记忆：一切的基础，优点是提取速度快；缺点是容量小，耗时长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逻辑记忆：不记而记，速度极快。举例数列：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15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31</a:t>
            </a:r>
          </a:p>
          <a:p>
            <a:r>
              <a:rPr kumimoji="1" lang="zh-CN" altLang="en-US" dirty="0" smtClean="0"/>
              <a:t>图片记忆：利用右脑，快速海量持久，依赖上面两个记忆模式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786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903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825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如何解决？使用图像记忆法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链表和哈希表的区别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057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婴儿的学习过程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740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举例：太阳</a:t>
            </a:r>
            <a:endParaRPr lang="en-US" altLang="zh-CN" dirty="0" smtClean="0"/>
          </a:p>
          <a:p>
            <a:r>
              <a:rPr lang="zh-CN" altLang="en-US" dirty="0" smtClean="0"/>
              <a:t>相近：白云，月亮</a:t>
            </a:r>
            <a:endParaRPr lang="en-US" altLang="zh-CN" dirty="0" smtClean="0"/>
          </a:p>
          <a:p>
            <a:r>
              <a:rPr lang="zh-CN" altLang="en-US" dirty="0" smtClean="0"/>
              <a:t>相似：炭火</a:t>
            </a:r>
            <a:endParaRPr lang="en-US" altLang="zh-CN" dirty="0" smtClean="0"/>
          </a:p>
          <a:p>
            <a:r>
              <a:rPr lang="zh-CN" altLang="en-US" dirty="0" smtClean="0"/>
              <a:t>因果：沙漠</a:t>
            </a:r>
            <a:endParaRPr lang="en-US" altLang="zh-CN" dirty="0" smtClean="0"/>
          </a:p>
          <a:p>
            <a:r>
              <a:rPr lang="zh-CN" altLang="en-US" dirty="0" smtClean="0"/>
              <a:t>奇特：三体世界的大太阳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69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风险：缝线</a:t>
            </a:r>
            <a:endParaRPr lang="en-US" altLang="zh-CN" dirty="0" smtClean="0"/>
          </a:p>
          <a:p>
            <a:r>
              <a:rPr lang="zh-CN" altLang="en-US" dirty="0" smtClean="0"/>
              <a:t>信用：信用卡</a:t>
            </a:r>
            <a:endParaRPr lang="en-US" altLang="zh-CN" dirty="0" smtClean="0"/>
          </a:p>
          <a:p>
            <a:r>
              <a:rPr lang="zh-CN" altLang="en-US" dirty="0" smtClean="0"/>
              <a:t>雪白：白雪</a:t>
            </a:r>
            <a:endParaRPr lang="en-US" altLang="zh-CN" dirty="0" smtClean="0"/>
          </a:p>
          <a:p>
            <a:r>
              <a:rPr lang="zh-CN" altLang="en-US" dirty="0" smtClean="0"/>
              <a:t>抽象：抽打大象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7164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由于生活经验的不同，每个人的数字编码表都是不同的。一定要打造自己的数字编码表。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681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7C4B6D5-9459-4094-8B8E-6A653E82C6FF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382194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这四条是衡量出图质量的标准。拿自己记忆圆周率小数点后</a:t>
            </a:r>
            <a:r>
              <a:rPr lang="en-US" altLang="zh-CN" dirty="0" smtClean="0"/>
              <a:t>131</a:t>
            </a:r>
            <a:r>
              <a:rPr lang="zh-CN" altLang="en-US" dirty="0" smtClean="0"/>
              <a:t>位举例，</a:t>
            </a:r>
            <a:r>
              <a:rPr lang="en-US" altLang="zh-CN" dirty="0" smtClean="0"/>
              <a:t>3078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0664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5587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记忆的核心就是以熟记新，自然要将新的东西和旧的东西发生联系，只有这样信息才不会是孤立的点，而是一张有生命力的图。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339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主动出击：</a:t>
            </a:r>
            <a:r>
              <a:rPr lang="en-US" altLang="zh-CN" dirty="0" smtClean="0"/>
              <a:t>6286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=&gt;</a:t>
            </a:r>
            <a:r>
              <a:rPr lang="zh-CN" altLang="en-US" baseline="0" dirty="0" smtClean="0"/>
              <a:t> 一头牛撞向一个八路</a:t>
            </a:r>
            <a:endParaRPr lang="en-US" altLang="zh-CN" baseline="0" dirty="0" smtClean="0"/>
          </a:p>
          <a:p>
            <a:r>
              <a:rPr lang="zh-CN" altLang="en-US" baseline="0" dirty="0" smtClean="0"/>
              <a:t>媒婆牵线：</a:t>
            </a:r>
            <a:r>
              <a:rPr lang="en-US" altLang="zh-CN" baseline="0" dirty="0" smtClean="0"/>
              <a:t>2795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=&gt;</a:t>
            </a:r>
            <a:r>
              <a:rPr lang="zh-CN" altLang="en-US" baseline="0" dirty="0" smtClean="0"/>
              <a:t> 我带着耳机，拿着酒葫芦，喝得酩酊大醉</a:t>
            </a:r>
            <a:endParaRPr lang="en-US" altLang="zh-CN" baseline="0" dirty="0" smtClean="0"/>
          </a:p>
          <a:p>
            <a:r>
              <a:rPr lang="zh-CN" altLang="en-US" baseline="0" dirty="0" smtClean="0"/>
              <a:t>夸张搞笑：</a:t>
            </a:r>
            <a:r>
              <a:rPr lang="en-US" altLang="zh-CN" baseline="0" dirty="0" smtClean="0"/>
              <a:t>3078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=&gt;</a:t>
            </a:r>
            <a:r>
              <a:rPr lang="zh-CN" altLang="en-US" baseline="0" dirty="0" smtClean="0"/>
              <a:t> 三轮车轧扁了一只青蛙，这只青蛙口中直呼“</a:t>
            </a:r>
            <a:r>
              <a:rPr lang="en-US" altLang="zh-CN" baseline="0" dirty="0" smtClean="0"/>
              <a:t>Pi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Pi</a:t>
            </a:r>
            <a:r>
              <a:rPr lang="zh-CN" altLang="en-US" baseline="0" dirty="0" smtClean="0"/>
              <a:t>”</a:t>
            </a:r>
            <a:endParaRPr lang="en-US" altLang="zh-CN" baseline="0" dirty="0" smtClean="0"/>
          </a:p>
          <a:p>
            <a:r>
              <a:rPr lang="zh-CN" altLang="en-US" baseline="0" dirty="0" smtClean="0"/>
              <a:t>双剑合璧：</a:t>
            </a:r>
            <a:r>
              <a:rPr lang="en-US" altLang="zh-CN" baseline="0" dirty="0" smtClean="0"/>
              <a:t>7067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=&gt;</a:t>
            </a:r>
            <a:r>
              <a:rPr lang="zh-CN" altLang="en-US" baseline="0" dirty="0" smtClean="0"/>
              <a:t> 空调上有一只麒麟，用油漆绘制而成，现在还散发着刺鼻的味道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9044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672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传说，记忆宫殿是欧洲中世纪的秘术，因为印刷术没有普及，很多书都需要用人脑记，于是产生了记忆宫殿。但大多数人认为掌握记忆宫殿的人都是妖孽，便将他们烧死。</a:t>
            </a:r>
            <a:endParaRPr lang="id-ID" altLang="zh-CN" dirty="0" smtClean="0"/>
          </a:p>
          <a:p>
            <a:r>
              <a:rPr kumimoji="1" lang="zh-CN" altLang="en-US" dirty="0" smtClean="0"/>
              <a:t>我们已经知道了将信息转化为图像的方法，也知道了将图像关联起来的方法，剩下的就是将这些组合起来的图像存放到图书馆里。核心要点就是创建属于我们自己的图书馆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---</a:t>
            </a:r>
            <a:r>
              <a:rPr kumimoji="1" lang="zh-CN" altLang="en-US" baseline="0" dirty="0" smtClean="0"/>
              <a:t> 记忆宫殿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4334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17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现场带领大家使用数字桩记忆前面的具体随机词组</a:t>
            </a:r>
            <a:endParaRPr lang="en-US" altLang="zh-CN" dirty="0" smtClean="0"/>
          </a:p>
          <a:p>
            <a:r>
              <a:rPr lang="zh-CN" altLang="en-US" dirty="0" smtClean="0"/>
              <a:t>使用身体桩记忆抽象词组</a:t>
            </a:r>
            <a:endParaRPr lang="en-US" altLang="zh-CN" dirty="0" smtClean="0"/>
          </a:p>
          <a:p>
            <a:r>
              <a:rPr lang="zh-CN" altLang="en-US" dirty="0" smtClean="0"/>
              <a:t>地点桩和万物皆桩使用单独的页面讲解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8061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322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5849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411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1561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5523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644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90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084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738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468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动作发起者，动作，动作接受者</a:t>
            </a: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A8626BDE-D7EF-4301-9BD2-ACFDB4205882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4867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1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643018" y="6704013"/>
            <a:ext cx="3000745" cy="385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45C20-9DC3-4C93-855F-0906F529D9E0}" type="datetimeFigureOut">
              <a:rPr lang="zh-CN" altLang="en-US"/>
              <a:pPr>
                <a:defRPr/>
              </a:pPr>
              <a:t>2019/1/22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156" y="6704013"/>
            <a:ext cx="4072440" cy="385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4988" y="6704013"/>
            <a:ext cx="3000745" cy="385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38595A7-F137-4A1C-94F3-17BF434764D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703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71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20861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4509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2.xml"/><Relationship Id="rId13" Type="http://schemas.openxmlformats.org/officeDocument/2006/relationships/image" Target="../media/image2.jpeg"/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tags" Target="../tags/tag9.xml"/><Relationship Id="rId9" Type="http://schemas.openxmlformats.org/officeDocument/2006/relationships/tags" Target="../tags/tag10.xml"/><Relationship Id="rId10" Type="http://schemas.openxmlformats.org/officeDocument/2006/relationships/tags" Target="../tags/tag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-10218"/>
            <a:ext cx="12857163" cy="7242868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4629175" y="3051026"/>
            <a:ext cx="75383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7200" dirty="0" smtClean="0">
                <a:solidFill>
                  <a:schemeClr val="accent1"/>
                </a:solidFill>
              </a:rPr>
              <a:t>记忆宫殿</a:t>
            </a:r>
            <a:endParaRPr lang="zh-CN" altLang="en-US" sz="7199" dirty="0">
              <a:solidFill>
                <a:schemeClr val="accent1"/>
              </a:solidFill>
              <a:latin typeface="方正粗谭黑简体" panose="02000000000000000000" pitchFamily="2" charset="-122"/>
              <a:ea typeface="方正粗谭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53511" y="498447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zhenggang.qiu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89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15" grpId="0"/>
      <p:bldP spid="15" grpId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2"/>
          <p:cNvSpPr txBox="1">
            <a:spLocks/>
          </p:cNvSpPr>
          <p:nvPr/>
        </p:nvSpPr>
        <p:spPr>
          <a:xfrm>
            <a:off x="362744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左右脑理论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988" y="880021"/>
            <a:ext cx="7201729" cy="546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>
            <a:spLocks/>
          </p:cNvSpPr>
          <p:nvPr/>
        </p:nvSpPr>
        <p:spPr>
          <a:xfrm>
            <a:off x="362744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四大记忆材料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13509" y="21463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数字</a:t>
            </a:r>
            <a:endParaRPr kumimoji="1" lang="zh-CN" altLang="en-US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3413509" y="346235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声音</a:t>
            </a:r>
            <a:endParaRPr kumimoji="1" lang="zh-CN" altLang="en-US" sz="3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3413509" y="280432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文字</a:t>
            </a:r>
            <a:endParaRPr kumimoji="1" lang="zh-CN" altLang="en-US" sz="3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413509" y="412038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图片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7493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  <p:bldP spid="23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62744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三大记忆模式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60012" y="2146300"/>
            <a:ext cx="2138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1.</a:t>
            </a:r>
            <a:r>
              <a:rPr kumimoji="1" lang="zh-CN" altLang="en-US" sz="3200" dirty="0" smtClean="0"/>
              <a:t>机械记忆</a:t>
            </a:r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5360012" y="3016666"/>
            <a:ext cx="2138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 smtClean="0"/>
              <a:t>逻辑记忆</a:t>
            </a:r>
            <a:endParaRPr kumimoji="1"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5360012" y="3937286"/>
            <a:ext cx="2138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3.</a:t>
            </a:r>
            <a:r>
              <a:rPr kumimoji="1" lang="zh-CN" altLang="en-US" sz="3200" dirty="0" smtClean="0"/>
              <a:t>图像记忆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7119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62744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衡量记忆力的三大指标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72991" y="1384077"/>
            <a:ext cx="5011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1.</a:t>
            </a:r>
            <a:r>
              <a:rPr kumimoji="1" lang="zh-CN" altLang="en-US" sz="3200" dirty="0" smtClean="0"/>
              <a:t>速度：识记、提取的时间</a:t>
            </a:r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2972991" y="3338433"/>
            <a:ext cx="3780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 smtClean="0"/>
              <a:t>广度：记忆的容量</a:t>
            </a:r>
            <a:endParaRPr kumimoji="1"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2972991" y="5292789"/>
            <a:ext cx="4600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3.</a:t>
            </a:r>
            <a:r>
              <a:rPr kumimoji="1" lang="zh-CN" altLang="en-US" sz="3200" dirty="0" smtClean="0"/>
              <a:t>长度：记忆保持的时间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6398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4" y="447"/>
            <a:ext cx="12857163" cy="7232468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>
            <a:off x="6976149" y="449"/>
            <a:ext cx="5881809" cy="7232466"/>
          </a:xfrm>
          <a:custGeom>
            <a:avLst/>
            <a:gdLst>
              <a:gd name="T0" fmla="*/ 1998 w 4661"/>
              <a:gd name="T1" fmla="*/ 0 h 5613"/>
              <a:gd name="T2" fmla="*/ 4661 w 4661"/>
              <a:gd name="T3" fmla="*/ 0 h 5613"/>
              <a:gd name="T4" fmla="*/ 2660 w 4661"/>
              <a:gd name="T5" fmla="*/ 5613 h 5613"/>
              <a:gd name="T6" fmla="*/ 0 w 4661"/>
              <a:gd name="T7" fmla="*/ 5613 h 5613"/>
              <a:gd name="T8" fmla="*/ 1998 w 4661"/>
              <a:gd name="T9" fmla="*/ 0 h 5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1" h="5613">
                <a:moveTo>
                  <a:pt x="1998" y="0"/>
                </a:moveTo>
                <a:lnTo>
                  <a:pt x="4661" y="0"/>
                </a:lnTo>
                <a:lnTo>
                  <a:pt x="2660" y="5613"/>
                </a:lnTo>
                <a:lnTo>
                  <a:pt x="0" y="5613"/>
                </a:lnTo>
                <a:lnTo>
                  <a:pt x="1998" y="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effectLst/>
          <a:extLst/>
        </p:spPr>
        <p:txBody>
          <a:bodyPr vert="horz" wrap="square" lIns="45311" tIns="22656" rIns="45311" bIns="22656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179592" y="2180318"/>
            <a:ext cx="2506612" cy="353493"/>
          </a:xfrm>
          <a:prstGeom prst="rect">
            <a:avLst/>
          </a:prstGeom>
          <a:noFill/>
        </p:spPr>
        <p:txBody>
          <a:bodyPr wrap="square" lIns="45311" tIns="22656" rIns="45311" bIns="22656" rtlCol="0">
            <a:spAutoFit/>
          </a:bodyPr>
          <a:lstStyle/>
          <a:p>
            <a:pPr>
              <a:tabLst>
                <a:tab pos="990501" algn="l"/>
              </a:tabLst>
            </a:pPr>
            <a:r>
              <a:rPr lang="zh-CN" altLang="en-US" sz="2000" dirty="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方法论</a:t>
            </a:r>
            <a:endParaRPr lang="en-SG" altLang="zh-CN" sz="2000" dirty="0">
              <a:ln w="12700" cmpd="sng">
                <a:noFill/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193632" y="3600657"/>
            <a:ext cx="1611410" cy="2230840"/>
          </a:xfrm>
          <a:prstGeom prst="rect">
            <a:avLst/>
          </a:prstGeom>
          <a:noFill/>
        </p:spPr>
        <p:txBody>
          <a:bodyPr wrap="none" lIns="45311" tIns="22656" rIns="45311" bIns="22656" rtlCol="0">
            <a:spAutoFit/>
          </a:bodyPr>
          <a:lstStyle/>
          <a:p>
            <a:r>
              <a:rPr lang="en-US" altLang="zh-CN" sz="14199" spc="-149" dirty="0" smtClean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Raavi" pitchFamily="34" charset="0"/>
              </a:rPr>
              <a:t>03</a:t>
            </a:r>
            <a:endParaRPr lang="zh-CN" altLang="en-US" sz="14199" spc="-149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Raav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16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45" grpId="0"/>
      <p:bldP spid="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62744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传统记忆方法的缺陷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72991" y="1384077"/>
            <a:ext cx="7063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1.</a:t>
            </a:r>
            <a:r>
              <a:rPr kumimoji="1" lang="zh-CN" altLang="en-US" sz="3200" dirty="0" smtClean="0"/>
              <a:t>记忆耗时长、用的时候经常想不起来</a:t>
            </a:r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2974554" y="2030875"/>
            <a:ext cx="4600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 smtClean="0"/>
              <a:t>能记忆的材料容量有限</a:t>
            </a:r>
            <a:endParaRPr kumimoji="1"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2972991" y="2677673"/>
            <a:ext cx="5011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3.</a:t>
            </a:r>
            <a:r>
              <a:rPr kumimoji="1" lang="zh-CN" altLang="en-US" sz="3200" dirty="0" smtClean="0"/>
              <a:t>很难在脑海中长时间保持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676400" y="40259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怎么解决？</a:t>
            </a:r>
            <a:endParaRPr kumimoji="1"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823365" y="5128493"/>
            <a:ext cx="92127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使用图像记忆</a:t>
            </a:r>
            <a:r>
              <a:rPr kumimoji="1" lang="zh-CN" altLang="en-US" sz="3200" dirty="0"/>
              <a:t>！</a:t>
            </a:r>
            <a:r>
              <a:rPr kumimoji="1" lang="zh-CN" altLang="en-US" sz="3200" dirty="0" smtClean="0"/>
              <a:t>研究表明右脑的记忆能力是左脑的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一百万倍！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064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3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62744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一切从联想开始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6767" y="1528093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联想是学习、记忆的核心</a:t>
            </a:r>
            <a:endParaRPr kumimoji="1" lang="en-US" altLang="zh-CN" sz="32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956767" y="2993260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婴儿通过联想认知</a:t>
            </a:r>
            <a:r>
              <a:rPr kumimoji="1" lang="zh-CN" altLang="en-US" sz="3200" dirty="0" smtClean="0"/>
              <a:t>世界</a:t>
            </a:r>
            <a:endParaRPr kumimoji="1"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956767" y="4384526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通过联想将记忆材料转化成</a:t>
            </a:r>
            <a:r>
              <a:rPr kumimoji="1" lang="zh-CN" altLang="en-US" sz="3200" dirty="0" smtClean="0"/>
              <a:t>图像</a:t>
            </a:r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53511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2"/>
          <p:cNvSpPr txBox="1">
            <a:spLocks/>
          </p:cNvSpPr>
          <p:nvPr/>
        </p:nvSpPr>
        <p:spPr>
          <a:xfrm>
            <a:off x="362744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四大联想方法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823" y="1456085"/>
            <a:ext cx="88392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0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 txBox="1">
            <a:spLocks/>
          </p:cNvSpPr>
          <p:nvPr/>
        </p:nvSpPr>
        <p:spPr>
          <a:xfrm>
            <a:off x="362744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抽象词转图像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四大方法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538217" y="1528093"/>
            <a:ext cx="1524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zh-CN" altLang="en-US" sz="3200" dirty="0" smtClean="0"/>
              <a:t>谐音</a:t>
            </a:r>
            <a:endParaRPr kumimoji="1" lang="en-US" altLang="zh-CN" sz="32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3538217" y="2381862"/>
            <a:ext cx="1821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2.</a:t>
            </a:r>
            <a:r>
              <a:rPr kumimoji="1" lang="zh-CN" altLang="en-US" sz="3200" dirty="0"/>
              <a:t> </a:t>
            </a:r>
            <a:r>
              <a:rPr kumimoji="1" lang="zh-CN" altLang="en-US" sz="3200" dirty="0" smtClean="0"/>
              <a:t>增减字</a:t>
            </a:r>
            <a:endParaRPr kumimoji="1" lang="en-US" altLang="zh-CN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3538217" y="3235631"/>
            <a:ext cx="1410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3.</a:t>
            </a:r>
            <a:r>
              <a:rPr kumimoji="1" lang="zh-CN" altLang="en-US" sz="3200" dirty="0"/>
              <a:t> </a:t>
            </a:r>
            <a:r>
              <a:rPr kumimoji="1" lang="zh-CN" altLang="en-US" sz="3200" dirty="0" smtClean="0"/>
              <a:t>倒字</a:t>
            </a:r>
            <a:endParaRPr kumimoji="1" lang="en-US" altLang="zh-CN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3538217" y="4089400"/>
            <a:ext cx="2231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4.</a:t>
            </a:r>
            <a:r>
              <a:rPr kumimoji="1" lang="zh-CN" altLang="en-US" sz="3200" dirty="0"/>
              <a:t> </a:t>
            </a:r>
            <a:r>
              <a:rPr kumimoji="1" lang="zh-CN" altLang="en-US" sz="3200" dirty="0" smtClean="0"/>
              <a:t>望文生义</a:t>
            </a:r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2047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" grpId="0"/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ontent Placeholder 2"/>
          <p:cNvSpPr txBox="1">
            <a:spLocks/>
          </p:cNvSpPr>
          <p:nvPr/>
        </p:nvSpPr>
        <p:spPr>
          <a:xfrm>
            <a:off x="362743" y="159942"/>
            <a:ext cx="3330327" cy="487760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数字转图像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数字编码表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475" y="2016125"/>
            <a:ext cx="10337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5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794" y="446"/>
            <a:ext cx="12857163" cy="7242868"/>
          </a:xfrm>
          <a:prstGeom prst="rect">
            <a:avLst/>
          </a:prstGeom>
          <a:blipFill dpi="0" rotWithShape="1"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MH_Entry_1"/>
          <p:cNvSpPr/>
          <p:nvPr>
            <p:custDataLst>
              <p:tags r:id="rId2"/>
            </p:custDataLst>
          </p:nvPr>
        </p:nvSpPr>
        <p:spPr>
          <a:xfrm>
            <a:off x="3843198" y="3076813"/>
            <a:ext cx="5189993" cy="43797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lIns="113886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记忆力测验游戏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MH_Number_1"/>
          <p:cNvSpPr/>
          <p:nvPr>
            <p:custDataLst>
              <p:tags r:id="rId3"/>
            </p:custDataLst>
          </p:nvPr>
        </p:nvSpPr>
        <p:spPr>
          <a:xfrm>
            <a:off x="3843198" y="2830816"/>
            <a:ext cx="499136" cy="2446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2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002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5" name="MH_Others_1"/>
          <p:cNvSpPr txBox="1"/>
          <p:nvPr>
            <p:custDataLst>
              <p:tags r:id="rId4"/>
            </p:custDataLst>
          </p:nvPr>
        </p:nvSpPr>
        <p:spPr>
          <a:xfrm>
            <a:off x="5321294" y="824407"/>
            <a:ext cx="2232665" cy="6893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506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大纲</a:t>
            </a:r>
            <a:endParaRPr lang="en-US" altLang="zh-CN" sz="5061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5"/>
            </p:custDataLst>
          </p:nvPr>
        </p:nvSpPr>
        <p:spPr>
          <a:xfrm>
            <a:off x="3843198" y="4011742"/>
            <a:ext cx="5189993" cy="43797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lIns="113886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理论基础（道）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MH_Number_2"/>
          <p:cNvSpPr/>
          <p:nvPr>
            <p:custDataLst>
              <p:tags r:id="rId6"/>
            </p:custDataLst>
          </p:nvPr>
        </p:nvSpPr>
        <p:spPr>
          <a:xfrm>
            <a:off x="3843198" y="3765745"/>
            <a:ext cx="499136" cy="2446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2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002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6" name="MH_Entry_3"/>
          <p:cNvSpPr/>
          <p:nvPr>
            <p:custDataLst>
              <p:tags r:id="rId7"/>
            </p:custDataLst>
          </p:nvPr>
        </p:nvSpPr>
        <p:spPr>
          <a:xfrm>
            <a:off x="3843198" y="4946672"/>
            <a:ext cx="5189993" cy="43797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lIns="113886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方法论（法）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MH_Number_3"/>
          <p:cNvSpPr/>
          <p:nvPr>
            <p:custDataLst>
              <p:tags r:id="rId8"/>
            </p:custDataLst>
          </p:nvPr>
        </p:nvSpPr>
        <p:spPr>
          <a:xfrm>
            <a:off x="3843198" y="4700675"/>
            <a:ext cx="499136" cy="2446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2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002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8" name="MH_Entry_4"/>
          <p:cNvSpPr/>
          <p:nvPr>
            <p:custDataLst>
              <p:tags r:id="rId9"/>
            </p:custDataLst>
          </p:nvPr>
        </p:nvSpPr>
        <p:spPr>
          <a:xfrm>
            <a:off x="3843198" y="5881601"/>
            <a:ext cx="5189993" cy="43797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lIns="113886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练习方法</a:t>
            </a:r>
            <a:endParaRPr lang="en-US" altLang="zh-CN" sz="20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MH_Number_4"/>
          <p:cNvSpPr/>
          <p:nvPr>
            <p:custDataLst>
              <p:tags r:id="rId10"/>
            </p:custDataLst>
          </p:nvPr>
        </p:nvSpPr>
        <p:spPr>
          <a:xfrm>
            <a:off x="3843198" y="5635605"/>
            <a:ext cx="499136" cy="2446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2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002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64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 txBox="1">
            <a:spLocks/>
          </p:cNvSpPr>
          <p:nvPr/>
        </p:nvSpPr>
        <p:spPr>
          <a:xfrm>
            <a:off x="362744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出图四要素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25119" y="1456085"/>
            <a:ext cx="1410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dirty="0" smtClean="0"/>
              <a:t>1.</a:t>
            </a:r>
            <a:r>
              <a:rPr kumimoji="1" lang="zh-CN" altLang="en-US" sz="3200" dirty="0" smtClean="0"/>
              <a:t> 清晰</a:t>
            </a:r>
            <a:endParaRPr kumimoji="1" lang="en-US" altLang="zh-CN" sz="32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4091906" y="2295174"/>
            <a:ext cx="1410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dirty="0" smtClean="0"/>
              <a:t>2.</a:t>
            </a:r>
            <a:r>
              <a:rPr kumimoji="1" lang="zh-CN" altLang="en-US" sz="3200" dirty="0" smtClean="0"/>
              <a:t> 彩色</a:t>
            </a:r>
            <a:endParaRPr kumimoji="1" lang="en-US" altLang="zh-CN" sz="32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4091905" y="3134263"/>
            <a:ext cx="1317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dirty="0" smtClean="0"/>
              <a:t>3.</a:t>
            </a:r>
            <a:r>
              <a:rPr kumimoji="1" lang="zh-CN" altLang="en-US" sz="3200" dirty="0" smtClean="0"/>
              <a:t>关己</a:t>
            </a:r>
            <a:endParaRPr kumimoji="1" lang="en-US" altLang="zh-CN" sz="32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4089424" y="4004765"/>
            <a:ext cx="1317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dirty="0" smtClean="0"/>
              <a:t>4.</a:t>
            </a:r>
            <a:r>
              <a:rPr kumimoji="1" lang="zh-CN" altLang="en-US" sz="3200" dirty="0" smtClean="0"/>
              <a:t>夸张</a:t>
            </a:r>
            <a:endParaRPr kumimoji="1"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60692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" grpId="0"/>
      <p:bldP spid="6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1395934" y="2392189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dirty="0" smtClean="0"/>
              <a:t>将信息转化为图像之后，接下来该怎么办？</a:t>
            </a:r>
            <a:endParaRPr kumimoji="1" lang="en-US" altLang="zh-CN" sz="32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1395934" y="3400301"/>
            <a:ext cx="8879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dirty="0" smtClean="0"/>
              <a:t>Make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it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connect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with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anything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you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are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familiar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with.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62744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What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is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next?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45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7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 txBox="1">
            <a:spLocks/>
          </p:cNvSpPr>
          <p:nvPr/>
        </p:nvSpPr>
        <p:spPr>
          <a:xfrm>
            <a:off x="362744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四大联系方法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172791" y="1024037"/>
            <a:ext cx="9975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dirty="0" smtClean="0"/>
              <a:t>联系</a:t>
            </a:r>
            <a:r>
              <a:rPr kumimoji="1" lang="en-US" altLang="zh-CN" sz="3200" dirty="0" smtClean="0"/>
              <a:t>(connect)</a:t>
            </a:r>
            <a:r>
              <a:rPr kumimoji="1" lang="zh-CN" altLang="en-US" sz="3200" dirty="0" smtClean="0"/>
              <a:t>就是让两个图像发生关系，动词是胶水：</a:t>
            </a:r>
            <a:endParaRPr kumimoji="1" lang="en-US" altLang="zh-CN" sz="32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1532831" y="1985148"/>
            <a:ext cx="2300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dirty="0" smtClean="0"/>
              <a:t>1.</a:t>
            </a:r>
            <a:r>
              <a:rPr kumimoji="1" lang="zh-CN" altLang="en-US" sz="3200" dirty="0" smtClean="0"/>
              <a:t> 主从出击</a:t>
            </a:r>
            <a:endParaRPr kumimoji="1" lang="en-US" altLang="zh-CN" sz="32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499618" y="2824237"/>
            <a:ext cx="2231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dirty="0" smtClean="0"/>
              <a:t>2.</a:t>
            </a:r>
            <a:r>
              <a:rPr kumimoji="1" lang="zh-CN" altLang="en-US" sz="3200" dirty="0" smtClean="0"/>
              <a:t> 媒婆牵线</a:t>
            </a:r>
            <a:endParaRPr kumimoji="1" lang="en-US" altLang="zh-CN" sz="32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499617" y="3663326"/>
            <a:ext cx="2138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dirty="0" smtClean="0"/>
              <a:t>3.</a:t>
            </a:r>
            <a:r>
              <a:rPr kumimoji="1" lang="zh-CN" altLang="en-US" sz="3200" dirty="0" smtClean="0"/>
              <a:t>夸张搞笑</a:t>
            </a:r>
            <a:endParaRPr kumimoji="1" lang="en-US" altLang="zh-CN" sz="32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1497136" y="4533828"/>
            <a:ext cx="2138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dirty="0"/>
              <a:t>4</a:t>
            </a:r>
            <a:r>
              <a:rPr kumimoji="1" lang="en-US" altLang="zh-CN" sz="3200" dirty="0" smtClean="0"/>
              <a:t>.</a:t>
            </a:r>
            <a:r>
              <a:rPr kumimoji="1" lang="zh-CN" altLang="en-US" sz="3200" dirty="0" smtClean="0"/>
              <a:t>双剑合璧</a:t>
            </a:r>
            <a:endParaRPr kumimoji="1"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75471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7" grpId="0"/>
      <p:bldP spid="5" grpId="0"/>
      <p:bldP spid="6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ontent Placeholder 2"/>
          <p:cNvSpPr txBox="1">
            <a:spLocks/>
          </p:cNvSpPr>
          <p:nvPr/>
        </p:nvSpPr>
        <p:spPr>
          <a:xfrm>
            <a:off x="362743" y="159942"/>
            <a:ext cx="3330327" cy="487760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主角终于可以登场了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00400" y="270510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 smtClean="0"/>
              <a:t>记忆宫殿方法</a:t>
            </a:r>
            <a:endParaRPr kumimoji="1"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7909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62744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黑色魔法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记忆宫殿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0743" y="1600101"/>
            <a:ext cx="92127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记忆宫殿是一种将要记忆的信息以图像的形式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绑定到一组有顺序的桩子上，以此达到长期记忆，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快速检索的目的的方法。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7362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ontent Placeholder 2"/>
          <p:cNvSpPr txBox="1">
            <a:spLocks/>
          </p:cNvSpPr>
          <p:nvPr/>
        </p:nvSpPr>
        <p:spPr>
          <a:xfrm>
            <a:off x="362743" y="159942"/>
            <a:ext cx="3330327" cy="487760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记忆宫殿的好处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06600" y="1968500"/>
            <a:ext cx="2582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3200" dirty="0" smtClean="0"/>
              <a:t>提升注意力</a:t>
            </a:r>
            <a:endParaRPr kumimoji="1" lang="en-US" altLang="zh-CN" sz="32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027906" y="3658630"/>
            <a:ext cx="2231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dirty="0" smtClean="0"/>
              <a:t>2.</a:t>
            </a:r>
            <a:r>
              <a:rPr kumimoji="1" lang="zh-CN" altLang="en-US" sz="3200" dirty="0" smtClean="0"/>
              <a:t> 发散思维</a:t>
            </a:r>
            <a:endParaRPr kumimoji="1"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06895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 txBox="1">
            <a:spLocks/>
          </p:cNvSpPr>
          <p:nvPr/>
        </p:nvSpPr>
        <p:spPr>
          <a:xfrm>
            <a:off x="362744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记忆宫殿分类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25119" y="1456085"/>
            <a:ext cx="1821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dirty="0" smtClean="0"/>
              <a:t>1.</a:t>
            </a:r>
            <a:r>
              <a:rPr kumimoji="1" lang="zh-CN" altLang="en-US" sz="3200" dirty="0" smtClean="0"/>
              <a:t> 数字桩</a:t>
            </a:r>
            <a:endParaRPr kumimoji="1" lang="en-US" altLang="zh-CN" sz="32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4091906" y="2295174"/>
            <a:ext cx="1821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dirty="0" smtClean="0"/>
              <a:t>2.</a:t>
            </a:r>
            <a:r>
              <a:rPr kumimoji="1" lang="zh-CN" altLang="en-US" sz="3200" dirty="0" smtClean="0"/>
              <a:t> 身体桩</a:t>
            </a:r>
            <a:endParaRPr kumimoji="1" lang="en-US" altLang="zh-CN" sz="32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4091905" y="3134263"/>
            <a:ext cx="1728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dirty="0" smtClean="0"/>
              <a:t>3.</a:t>
            </a:r>
            <a:r>
              <a:rPr kumimoji="1" lang="zh-CN" altLang="en-US" sz="3200" dirty="0" smtClean="0"/>
              <a:t>地点桩</a:t>
            </a:r>
            <a:endParaRPr kumimoji="1" lang="en-US" altLang="zh-CN" sz="32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4089424" y="4004765"/>
            <a:ext cx="2138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dirty="0" smtClean="0"/>
              <a:t>4.</a:t>
            </a:r>
            <a:r>
              <a:rPr kumimoji="1" lang="zh-CN" altLang="en-US" sz="3200" dirty="0" smtClean="0"/>
              <a:t>万物皆桩</a:t>
            </a:r>
            <a:endParaRPr kumimoji="1" lang="en-US" altLang="zh-CN" sz="32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826905" y="5704557"/>
            <a:ext cx="8778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dirty="0" smtClean="0"/>
              <a:t>Key:</a:t>
            </a:r>
            <a:r>
              <a:rPr kumimoji="1" lang="zh-CN" altLang="en-US" sz="3200" dirty="0" smtClean="0"/>
              <a:t> 熟悉、有序、特征明显、距离感</a:t>
            </a:r>
            <a:r>
              <a:rPr kumimoji="1" lang="zh-CN" altLang="en-US" sz="3200" dirty="0"/>
              <a:t>、</a:t>
            </a:r>
            <a:r>
              <a:rPr kumimoji="1" lang="zh-CN" altLang="en-US" sz="3200" dirty="0" smtClean="0"/>
              <a:t>大小适中</a:t>
            </a:r>
            <a:endParaRPr kumimoji="1"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96425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" grpId="0"/>
      <p:bldP spid="6" grpId="0"/>
      <p:bldP spid="8" grpId="0"/>
      <p:bldP spid="9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 txBox="1">
            <a:spLocks/>
          </p:cNvSpPr>
          <p:nvPr/>
        </p:nvSpPr>
        <p:spPr>
          <a:xfrm>
            <a:off x="362744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地点桩的用法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8935" y="2320181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dirty="0" smtClean="0"/>
              <a:t>现场使用会议室创建记忆宫殿</a:t>
            </a:r>
            <a:endParaRPr kumimoji="1" lang="en-US" altLang="zh-CN" sz="32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668735" y="3832349"/>
            <a:ext cx="105625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记忆老子</a:t>
            </a:r>
            <a:r>
              <a:rPr lang="en-US" altLang="zh-CN" dirty="0" smtClean="0"/>
              <a:t>【</a:t>
            </a:r>
            <a:r>
              <a:rPr lang="zh-CN" altLang="en-US" dirty="0"/>
              <a:t>第四十一章</a:t>
            </a:r>
            <a:r>
              <a:rPr lang="en-US" altLang="zh-CN" dirty="0"/>
              <a:t>】 </a:t>
            </a:r>
            <a:endParaRPr lang="en-US" altLang="zh-CN" dirty="0" smtClean="0"/>
          </a:p>
          <a:p>
            <a:r>
              <a:rPr lang="zh-CN" altLang="en-US" dirty="0" smtClean="0"/>
              <a:t>上士</a:t>
            </a:r>
            <a:r>
              <a:rPr lang="zh-CN" altLang="en-US" dirty="0"/>
              <a:t>闻道，勤而行之；中士闻道，若存若亡；下士闻道，大笑之，不笑不足以为道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故建言</a:t>
            </a:r>
            <a:r>
              <a:rPr lang="zh-CN" altLang="en-US" dirty="0"/>
              <a:t>有之：明道若昧，进道若退，夷道若颣（</a:t>
            </a:r>
            <a:r>
              <a:rPr lang="en-US" altLang="zh-CN" dirty="0" err="1"/>
              <a:t>lèi</a:t>
            </a:r>
            <a:r>
              <a:rPr lang="zh-CN" altLang="en-US" dirty="0"/>
              <a:t>）。上德若谷</a:t>
            </a:r>
            <a:r>
              <a:rPr lang="zh-CN" altLang="en-US" dirty="0" smtClean="0"/>
              <a:t>，广德</a:t>
            </a:r>
            <a:r>
              <a:rPr lang="zh-CN" altLang="en-US" dirty="0"/>
              <a:t>若不足，建德若偷，大白若辱，</a:t>
            </a:r>
            <a:endParaRPr lang="en-US" altLang="zh-CN" dirty="0" smtClean="0"/>
          </a:p>
          <a:p>
            <a:r>
              <a:rPr lang="zh-CN" altLang="en-US" dirty="0" smtClean="0"/>
              <a:t>质</a:t>
            </a:r>
            <a:r>
              <a:rPr lang="zh-CN" altLang="en-US" dirty="0"/>
              <a:t>真</a:t>
            </a:r>
            <a:r>
              <a:rPr lang="zh-CN" altLang="en-US" dirty="0" smtClean="0"/>
              <a:t>若渝</a:t>
            </a:r>
            <a:r>
              <a:rPr lang="zh-CN" altLang="en-US" dirty="0"/>
              <a:t>（</a:t>
            </a:r>
            <a:r>
              <a:rPr lang="en-US" altLang="zh-CN" dirty="0" err="1"/>
              <a:t>yú</a:t>
            </a:r>
            <a:r>
              <a:rPr lang="zh-CN" altLang="en-US" dirty="0"/>
              <a:t>）。大方无隅（</a:t>
            </a:r>
            <a:r>
              <a:rPr lang="en-US" altLang="zh-CN" dirty="0" err="1"/>
              <a:t>yú</a:t>
            </a:r>
            <a:r>
              <a:rPr lang="zh-CN" altLang="en-US" dirty="0"/>
              <a:t>），大器晚成，大音希声，大象无形。道隐无名，夫唯道善贷且成。</a:t>
            </a:r>
          </a:p>
        </p:txBody>
      </p:sp>
    </p:spTree>
    <p:extLst>
      <p:ext uri="{BB962C8B-B14F-4D97-AF65-F5344CB8AC3E}">
        <p14:creationId xmlns:p14="http://schemas.microsoft.com/office/powerpoint/2010/main" val="73279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 txBox="1">
            <a:spLocks/>
          </p:cNvSpPr>
          <p:nvPr/>
        </p:nvSpPr>
        <p:spPr>
          <a:xfrm>
            <a:off x="362744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万物皆桩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8935" y="2320181"/>
            <a:ext cx="2746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dirty="0" smtClean="0"/>
              <a:t>1.</a:t>
            </a:r>
            <a:r>
              <a:rPr kumimoji="1" lang="zh-CN" altLang="en-US" sz="3200" dirty="0" smtClean="0"/>
              <a:t> 天净沙</a:t>
            </a:r>
            <a:r>
              <a:rPr kumimoji="1" lang="en-US" altLang="zh-CN" sz="3200" dirty="0" smtClean="0"/>
              <a:t>·</a:t>
            </a:r>
            <a:r>
              <a:rPr kumimoji="1" lang="zh-CN" altLang="en-US" sz="3200" dirty="0" smtClean="0"/>
              <a:t>秋思</a:t>
            </a:r>
            <a:endParaRPr kumimoji="1" lang="en-US" altLang="zh-CN" sz="32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2487390" y="3256285"/>
            <a:ext cx="6335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dirty="0" smtClean="0"/>
              <a:t>2.</a:t>
            </a:r>
            <a:r>
              <a:rPr kumimoji="1" lang="zh-CN" altLang="en-US" sz="3200" dirty="0" smtClean="0"/>
              <a:t> 眼耳鼻舌身意（色声香味触法）</a:t>
            </a:r>
            <a:endParaRPr kumimoji="1" lang="en-US" altLang="zh-CN" sz="32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2519041" y="4192389"/>
            <a:ext cx="3052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dirty="0" smtClean="0"/>
              <a:t>3.</a:t>
            </a:r>
            <a:r>
              <a:rPr kumimoji="1" lang="zh-CN" altLang="en-US" sz="3200" dirty="0" smtClean="0"/>
              <a:t> 草木鸟兽虫鱼</a:t>
            </a:r>
            <a:endParaRPr kumimoji="1" lang="en-US" altLang="zh-CN" sz="32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2524548" y="4984477"/>
            <a:ext cx="2642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dirty="0" smtClean="0"/>
              <a:t>4.</a:t>
            </a:r>
            <a:r>
              <a:rPr kumimoji="1" lang="zh-CN" altLang="en-US" sz="3200" dirty="0" smtClean="0"/>
              <a:t> 金木水火土</a:t>
            </a:r>
            <a:endParaRPr kumimoji="1"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72986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" grpId="0"/>
      <p:bldP spid="6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4" y="447"/>
            <a:ext cx="12857163" cy="7232468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>
            <a:off x="6976149" y="449"/>
            <a:ext cx="5881809" cy="7232466"/>
          </a:xfrm>
          <a:custGeom>
            <a:avLst/>
            <a:gdLst>
              <a:gd name="T0" fmla="*/ 1998 w 4661"/>
              <a:gd name="T1" fmla="*/ 0 h 5613"/>
              <a:gd name="T2" fmla="*/ 4661 w 4661"/>
              <a:gd name="T3" fmla="*/ 0 h 5613"/>
              <a:gd name="T4" fmla="*/ 2660 w 4661"/>
              <a:gd name="T5" fmla="*/ 5613 h 5613"/>
              <a:gd name="T6" fmla="*/ 0 w 4661"/>
              <a:gd name="T7" fmla="*/ 5613 h 5613"/>
              <a:gd name="T8" fmla="*/ 1998 w 4661"/>
              <a:gd name="T9" fmla="*/ 0 h 5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1" h="5613">
                <a:moveTo>
                  <a:pt x="1998" y="0"/>
                </a:moveTo>
                <a:lnTo>
                  <a:pt x="4661" y="0"/>
                </a:lnTo>
                <a:lnTo>
                  <a:pt x="2660" y="5613"/>
                </a:lnTo>
                <a:lnTo>
                  <a:pt x="0" y="5613"/>
                </a:lnTo>
                <a:lnTo>
                  <a:pt x="1998" y="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effectLst/>
          <a:extLst/>
        </p:spPr>
        <p:txBody>
          <a:bodyPr vert="horz" wrap="square" lIns="45311" tIns="22656" rIns="45311" bIns="22656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179592" y="2180318"/>
            <a:ext cx="2506612" cy="353531"/>
          </a:xfrm>
          <a:prstGeom prst="rect">
            <a:avLst/>
          </a:prstGeom>
          <a:noFill/>
        </p:spPr>
        <p:txBody>
          <a:bodyPr wrap="square" lIns="45311" tIns="22656" rIns="45311" bIns="22656" rtlCol="0">
            <a:spAutoFit/>
          </a:bodyPr>
          <a:lstStyle/>
          <a:p>
            <a:pPr>
              <a:tabLst>
                <a:tab pos="990501" algn="l"/>
              </a:tabLst>
            </a:pPr>
            <a:r>
              <a:rPr lang="zh-CN" altLang="en-US" sz="2000" dirty="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练习方法</a:t>
            </a:r>
            <a:endParaRPr lang="en-SG" altLang="zh-CN" sz="2000" dirty="0">
              <a:ln w="12700" cmpd="sng">
                <a:noFill/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193632" y="3600657"/>
            <a:ext cx="1540878" cy="2230840"/>
          </a:xfrm>
          <a:prstGeom prst="rect">
            <a:avLst/>
          </a:prstGeom>
          <a:noFill/>
        </p:spPr>
        <p:txBody>
          <a:bodyPr wrap="none" lIns="45311" tIns="22656" rIns="45311" bIns="22656" rtlCol="0">
            <a:spAutoFit/>
          </a:bodyPr>
          <a:lstStyle/>
          <a:p>
            <a:r>
              <a:rPr lang="en-US" altLang="zh-CN" sz="14199" spc="-149" dirty="0" smtClean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Raavi" pitchFamily="34" charset="0"/>
              </a:rPr>
              <a:t>04</a:t>
            </a:r>
            <a:endParaRPr lang="zh-CN" altLang="en-US" sz="14199" spc="-149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Raav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12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45" grpId="0"/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4" y="447"/>
            <a:ext cx="12857163" cy="7232468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>
            <a:off x="6976149" y="449"/>
            <a:ext cx="5881809" cy="7232466"/>
          </a:xfrm>
          <a:custGeom>
            <a:avLst/>
            <a:gdLst>
              <a:gd name="T0" fmla="*/ 1998 w 4661"/>
              <a:gd name="T1" fmla="*/ 0 h 5613"/>
              <a:gd name="T2" fmla="*/ 4661 w 4661"/>
              <a:gd name="T3" fmla="*/ 0 h 5613"/>
              <a:gd name="T4" fmla="*/ 2660 w 4661"/>
              <a:gd name="T5" fmla="*/ 5613 h 5613"/>
              <a:gd name="T6" fmla="*/ 0 w 4661"/>
              <a:gd name="T7" fmla="*/ 5613 h 5613"/>
              <a:gd name="T8" fmla="*/ 1998 w 4661"/>
              <a:gd name="T9" fmla="*/ 0 h 5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1" h="5613">
                <a:moveTo>
                  <a:pt x="1998" y="0"/>
                </a:moveTo>
                <a:lnTo>
                  <a:pt x="4661" y="0"/>
                </a:lnTo>
                <a:lnTo>
                  <a:pt x="2660" y="5613"/>
                </a:lnTo>
                <a:lnTo>
                  <a:pt x="0" y="5613"/>
                </a:lnTo>
                <a:lnTo>
                  <a:pt x="1998" y="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effectLst/>
          <a:extLst/>
        </p:spPr>
        <p:txBody>
          <a:bodyPr vert="horz" wrap="square" lIns="45311" tIns="22656" rIns="45311" bIns="22656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179592" y="2180318"/>
            <a:ext cx="2506612" cy="415086"/>
          </a:xfrm>
          <a:prstGeom prst="rect">
            <a:avLst/>
          </a:prstGeom>
          <a:noFill/>
        </p:spPr>
        <p:txBody>
          <a:bodyPr wrap="square" lIns="45311" tIns="22656" rIns="45311" bIns="22656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记忆力测验游戏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193632" y="3600657"/>
            <a:ext cx="1213866" cy="2230840"/>
          </a:xfrm>
          <a:prstGeom prst="rect">
            <a:avLst/>
          </a:prstGeom>
          <a:noFill/>
        </p:spPr>
        <p:txBody>
          <a:bodyPr wrap="none" lIns="45311" tIns="22656" rIns="45311" bIns="22656" rtlCol="0">
            <a:spAutoFit/>
          </a:bodyPr>
          <a:lstStyle/>
          <a:p>
            <a:r>
              <a:rPr lang="en-US" altLang="zh-CN" sz="14199" spc="-149" dirty="0" smtClean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Raavi" pitchFamily="34" charset="0"/>
              </a:rPr>
              <a:t>01</a:t>
            </a:r>
            <a:endParaRPr lang="zh-CN" altLang="en-US" sz="14199" spc="-149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Raav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26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45" grpId="0"/>
      <p:bldP spid="7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 txBox="1">
            <a:spLocks/>
          </p:cNvSpPr>
          <p:nvPr/>
        </p:nvSpPr>
        <p:spPr>
          <a:xfrm>
            <a:off x="362744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练习方法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8935" y="2320181"/>
            <a:ext cx="2642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dirty="0" smtClean="0"/>
              <a:t>1.</a:t>
            </a:r>
            <a:r>
              <a:rPr kumimoji="1" lang="zh-CN" altLang="en-US" sz="3200" dirty="0" smtClean="0"/>
              <a:t> 记忆扑克牌</a:t>
            </a:r>
            <a:endParaRPr kumimoji="1" lang="en-US" altLang="zh-CN" sz="32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2487390" y="3256285"/>
            <a:ext cx="2642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dirty="0" smtClean="0"/>
              <a:t>2.</a:t>
            </a:r>
            <a:r>
              <a:rPr kumimoji="1" lang="zh-CN" altLang="en-US" sz="3200" dirty="0" smtClean="0"/>
              <a:t> 记忆圆周率</a:t>
            </a:r>
            <a:endParaRPr kumimoji="1" lang="en-US" altLang="zh-CN" sz="32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2519041" y="4192389"/>
            <a:ext cx="3873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dirty="0" smtClean="0"/>
              <a:t>3.</a:t>
            </a:r>
            <a:r>
              <a:rPr kumimoji="1" lang="zh-CN" altLang="en-US" sz="3200" dirty="0" smtClean="0"/>
              <a:t> 随机抽象词语训练</a:t>
            </a:r>
            <a:endParaRPr kumimoji="1" lang="en-US" altLang="zh-CN" sz="32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2524548" y="4984477"/>
            <a:ext cx="3052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dirty="0" smtClean="0"/>
              <a:t>4.</a:t>
            </a:r>
            <a:r>
              <a:rPr kumimoji="1" lang="zh-CN" altLang="en-US" sz="3200" dirty="0" smtClean="0"/>
              <a:t> 背诵国学经典</a:t>
            </a:r>
            <a:endParaRPr kumimoji="1"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2592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" grpId="0"/>
      <p:bldP spid="6" grpId="0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794" y="446"/>
            <a:ext cx="12857163" cy="7242868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909095" y="4816770"/>
            <a:ext cx="75383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6600" dirty="0" smtClean="0">
                <a:solidFill>
                  <a:schemeClr val="accent1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cs typeface="Arial" panose="020B0604020202020204" pitchFamily="34" charset="0"/>
              </a:rPr>
              <a:t>Thank</a:t>
            </a:r>
            <a:r>
              <a:rPr lang="zh-CN" altLang="en-US" sz="6600" dirty="0" smtClean="0">
                <a:solidFill>
                  <a:schemeClr val="accent1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cs typeface="Arial" panose="020B0604020202020204" pitchFamily="34" charset="0"/>
              </a:rPr>
              <a:t> </a:t>
            </a:r>
            <a:r>
              <a:rPr lang="en-US" altLang="zh-CN" sz="6600" dirty="0" smtClean="0">
                <a:solidFill>
                  <a:schemeClr val="accent1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cs typeface="Arial" panose="020B0604020202020204" pitchFamily="34" charset="0"/>
              </a:rPr>
              <a:t>You</a:t>
            </a:r>
            <a:endParaRPr lang="zh-CN" altLang="en-US" sz="6600" dirty="0">
              <a:solidFill>
                <a:schemeClr val="accent1"/>
              </a:solidFill>
              <a:latin typeface="方正粗谭黑简体" panose="02000000000000000000" pitchFamily="2" charset="-122"/>
              <a:ea typeface="方正粗谭黑简体" panose="02000000000000000000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29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5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15" grpId="0"/>
      <p:bldP spid="1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 txBox="1">
            <a:spLocks/>
          </p:cNvSpPr>
          <p:nvPr/>
        </p:nvSpPr>
        <p:spPr>
          <a:xfrm>
            <a:off x="362743" y="269590"/>
            <a:ext cx="4050407" cy="394407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defPPr>
              <a:defRPr lang="zh-CN"/>
            </a:defPPr>
            <a:lvl1pPr marL="0" indent="0" defTabSz="45720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cap="none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marL="457200" indent="0" algn="ctr" defTabSz="45720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</a:defRPr>
            </a:lvl2pPr>
            <a:lvl3pPr marL="914400" indent="0" algn="ctr" defTabSz="45720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</a:defRPr>
            </a:lvl3pPr>
            <a:lvl4pPr marL="1371600" indent="0" algn="ctr" defTabSz="45720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</a:defRPr>
            </a:lvl4pPr>
            <a:lvl5pPr marL="1828800" indent="0" algn="ctr" defTabSz="45720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</a:defRPr>
            </a:lvl5pPr>
            <a:lvl6pPr indent="0" algn="ctr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</a:defRPr>
            </a:lvl6pPr>
            <a:lvl7pPr indent="0" algn="ctr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</a:defRPr>
            </a:lvl7pPr>
            <a:lvl8pPr indent="0" algn="ctr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</a:defRPr>
            </a:lvl8pPr>
            <a:lvl9pPr indent="0" algn="ctr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</a:defRPr>
            </a:lvl9pPr>
          </a:lstStyle>
          <a:p>
            <a:r>
              <a:rPr lang="zh-CN" altLang="en-US" dirty="0">
                <a:sym typeface="+mn-lt"/>
              </a:rPr>
              <a:t>请读出下面列表的颜色而不是汉字</a:t>
            </a:r>
            <a:endParaRPr lang="en-US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49055" y="2536205"/>
            <a:ext cx="6371184" cy="19389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4000" b="1" dirty="0" smtClean="0">
                <a:ln>
                  <a:solidFill>
                    <a:srgbClr val="C00000"/>
                  </a:solidFill>
                </a:ln>
              </a:rPr>
              <a:t>红</a:t>
            </a:r>
            <a:r>
              <a:rPr kumimoji="1" lang="zh-CN" altLang="en-US" sz="4000" b="1" dirty="0" smtClean="0"/>
              <a:t>  </a:t>
            </a:r>
            <a:r>
              <a:rPr kumimoji="1" lang="zh-CN" altLang="en-US" sz="4000" b="1" dirty="0" smtClean="0">
                <a:ln>
                  <a:solidFill>
                    <a:srgbClr val="00B050"/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绿</a:t>
            </a:r>
            <a:r>
              <a:rPr kumimoji="1" lang="zh-CN" altLang="en-US" sz="4000" b="1" dirty="0" smtClean="0"/>
              <a:t>  </a:t>
            </a:r>
            <a:r>
              <a:rPr kumimoji="1" lang="zh-CN" altLang="en-US" sz="4000" b="1" dirty="0" smtClean="0">
                <a:ln w="0">
                  <a:solidFill>
                    <a:srgbClr val="0070C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蓝  </a:t>
            </a:r>
            <a:r>
              <a:rPr kumimoji="1" lang="zh-CN" altLang="en-US" sz="4000" b="1" dirty="0">
                <a:ln>
                  <a:solidFill>
                    <a:srgbClr val="00B050"/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红</a:t>
            </a:r>
            <a:r>
              <a:rPr kumimoji="1" lang="zh-CN" altLang="en-US" sz="4000" b="1" dirty="0" smtClean="0">
                <a:ln w="0">
                  <a:solidFill>
                    <a:srgbClr val="0070C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绿  </a:t>
            </a:r>
            <a:r>
              <a:rPr kumimoji="1" lang="zh-CN" altLang="en-US" sz="4000" b="1" dirty="0" smtClean="0">
                <a:ln>
                  <a:solidFill>
                    <a:srgbClr val="C00000"/>
                  </a:solidFill>
                </a:ln>
              </a:rPr>
              <a:t>蓝</a:t>
            </a:r>
            <a:endParaRPr kumimoji="1" lang="en-US" altLang="zh-CN" sz="4000" b="1" dirty="0" smtClean="0">
              <a:ln>
                <a:solidFill>
                  <a:srgbClr val="C00000"/>
                </a:solidFill>
              </a:ln>
            </a:endParaRPr>
          </a:p>
          <a:p>
            <a:r>
              <a:rPr kumimoji="1" lang="zh-CN" altLang="en-US" sz="4000" b="1" dirty="0">
                <a:ln w="0">
                  <a:solidFill>
                    <a:srgbClr val="0070C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红</a:t>
            </a:r>
            <a:r>
              <a:rPr kumimoji="1" lang="zh-CN" altLang="en-US" sz="4000" b="1" dirty="0"/>
              <a:t>  </a:t>
            </a:r>
            <a:r>
              <a:rPr kumimoji="1" lang="zh-CN" altLang="en-US" sz="4000" b="1" dirty="0">
                <a:ln>
                  <a:solidFill>
                    <a:srgbClr val="00B050"/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绿</a:t>
            </a:r>
            <a:r>
              <a:rPr kumimoji="1" lang="zh-CN" altLang="en-US" sz="4000" b="1" dirty="0"/>
              <a:t>  </a:t>
            </a:r>
            <a:r>
              <a:rPr kumimoji="1" lang="zh-CN" altLang="en-US" sz="4000" b="1" dirty="0">
                <a:ln w="0">
                  <a:solidFill>
                    <a:srgbClr val="0070C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蓝  </a:t>
            </a:r>
            <a:r>
              <a:rPr kumimoji="1" lang="zh-CN" altLang="en-US" sz="4000" b="1" dirty="0">
                <a:ln>
                  <a:solidFill>
                    <a:srgbClr val="C00000"/>
                  </a:solidFill>
                </a:ln>
              </a:rPr>
              <a:t>红</a:t>
            </a:r>
            <a:r>
              <a:rPr kumimoji="1" lang="zh-CN" altLang="en-US" sz="4000" b="1" dirty="0">
                <a:ln w="0">
                  <a:solidFill>
                    <a:srgbClr val="0070C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绿  </a:t>
            </a:r>
            <a:r>
              <a:rPr kumimoji="1" lang="zh-CN" altLang="en-US" sz="4000" b="1" dirty="0">
                <a:ln>
                  <a:solidFill>
                    <a:srgbClr val="C00000"/>
                  </a:solidFill>
                </a:ln>
              </a:rPr>
              <a:t>蓝</a:t>
            </a:r>
            <a:endParaRPr kumimoji="1" lang="en-US" altLang="zh-CN" sz="4000" b="1" dirty="0">
              <a:ln>
                <a:solidFill>
                  <a:srgbClr val="C00000"/>
                </a:solidFill>
              </a:ln>
            </a:endParaRPr>
          </a:p>
          <a:p>
            <a:r>
              <a:rPr kumimoji="1" lang="zh-CN" altLang="en-US" sz="4000" b="1" dirty="0">
                <a:ln>
                  <a:solidFill>
                    <a:srgbClr val="00B050"/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红</a:t>
            </a:r>
            <a:r>
              <a:rPr kumimoji="1" lang="zh-CN" altLang="en-US" sz="4000" b="1" dirty="0"/>
              <a:t>  </a:t>
            </a:r>
            <a:r>
              <a:rPr kumimoji="1" lang="zh-CN" altLang="en-US" sz="4000" b="1" dirty="0">
                <a:ln>
                  <a:solidFill>
                    <a:srgbClr val="C00000"/>
                  </a:solidFill>
                </a:ln>
              </a:rPr>
              <a:t>绿</a:t>
            </a:r>
            <a:r>
              <a:rPr kumimoji="1" lang="zh-CN" altLang="en-US" sz="4000" b="1" dirty="0"/>
              <a:t>  </a:t>
            </a:r>
            <a:r>
              <a:rPr kumimoji="1" lang="zh-CN" altLang="en-US" sz="4000" b="1" dirty="0">
                <a:ln w="0">
                  <a:solidFill>
                    <a:srgbClr val="0070C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蓝  </a:t>
            </a:r>
            <a:r>
              <a:rPr kumimoji="1" lang="zh-CN" altLang="en-US" sz="4000" b="1" dirty="0">
                <a:ln>
                  <a:solidFill>
                    <a:srgbClr val="00B050"/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红</a:t>
            </a:r>
            <a:r>
              <a:rPr kumimoji="1" lang="zh-CN" altLang="en-US" sz="4000" b="1" dirty="0">
                <a:ln w="0">
                  <a:solidFill>
                    <a:srgbClr val="0070C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绿  </a:t>
            </a:r>
            <a:r>
              <a:rPr kumimoji="1" lang="zh-CN" altLang="en-US" sz="4000" b="1" dirty="0" smtClean="0">
                <a:ln>
                  <a:solidFill>
                    <a:srgbClr val="C00000"/>
                  </a:solidFill>
                </a:ln>
              </a:rPr>
              <a:t>蓝</a:t>
            </a:r>
            <a:endParaRPr kumimoji="1" lang="en-US" altLang="zh-CN" sz="4000" b="1" dirty="0">
              <a:ln>
                <a:solidFill>
                  <a:srgbClr val="C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1073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/>
          <p:cNvSpPr txBox="1">
            <a:spLocks/>
          </p:cNvSpPr>
          <p:nvPr/>
        </p:nvSpPr>
        <p:spPr>
          <a:xfrm>
            <a:off x="362744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两分钟具体词组测试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95600" y="1676400"/>
            <a:ext cx="59820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竹席  章鱼  橘子  键盘  阳光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头发  苹果  青蛙  司机  电玩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洗衣机 盘子  拖拉机  锄头  钱包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糖葫芦  空调  耳机  雨  电脑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165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362744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一分钟抽象词组练习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895600" y="1676400"/>
            <a:ext cx="59820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自由   信任   独立   果断   坚持</a:t>
            </a:r>
            <a:endParaRPr kumimoji="1" lang="en-US" altLang="zh-CN" sz="3200" dirty="0" smtClean="0"/>
          </a:p>
          <a:p>
            <a:endParaRPr kumimoji="1" lang="en-US" altLang="zh-CN" sz="3200" dirty="0"/>
          </a:p>
          <a:p>
            <a:r>
              <a:rPr kumimoji="1" lang="zh-CN" altLang="en-US" sz="3200" dirty="0" smtClean="0"/>
              <a:t>悲伤   思念    抽象   奉献   认知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5366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4" y="447"/>
            <a:ext cx="12857163" cy="7232468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>
            <a:off x="6976149" y="449"/>
            <a:ext cx="5881809" cy="7232466"/>
          </a:xfrm>
          <a:custGeom>
            <a:avLst/>
            <a:gdLst>
              <a:gd name="T0" fmla="*/ 1998 w 4661"/>
              <a:gd name="T1" fmla="*/ 0 h 5613"/>
              <a:gd name="T2" fmla="*/ 4661 w 4661"/>
              <a:gd name="T3" fmla="*/ 0 h 5613"/>
              <a:gd name="T4" fmla="*/ 2660 w 4661"/>
              <a:gd name="T5" fmla="*/ 5613 h 5613"/>
              <a:gd name="T6" fmla="*/ 0 w 4661"/>
              <a:gd name="T7" fmla="*/ 5613 h 5613"/>
              <a:gd name="T8" fmla="*/ 1998 w 4661"/>
              <a:gd name="T9" fmla="*/ 0 h 5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1" h="5613">
                <a:moveTo>
                  <a:pt x="1998" y="0"/>
                </a:moveTo>
                <a:lnTo>
                  <a:pt x="4661" y="0"/>
                </a:lnTo>
                <a:lnTo>
                  <a:pt x="2660" y="5613"/>
                </a:lnTo>
                <a:lnTo>
                  <a:pt x="0" y="5613"/>
                </a:lnTo>
                <a:lnTo>
                  <a:pt x="1998" y="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effectLst/>
          <a:extLst/>
        </p:spPr>
        <p:txBody>
          <a:bodyPr vert="horz" wrap="square" lIns="45311" tIns="22656" rIns="45311" bIns="22656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179592" y="2180318"/>
            <a:ext cx="2506612" cy="353493"/>
          </a:xfrm>
          <a:prstGeom prst="rect">
            <a:avLst/>
          </a:prstGeom>
          <a:noFill/>
        </p:spPr>
        <p:txBody>
          <a:bodyPr wrap="square" lIns="45311" tIns="22656" rIns="45311" bIns="22656" rtlCol="0">
            <a:spAutoFit/>
          </a:bodyPr>
          <a:lstStyle/>
          <a:p>
            <a:pPr>
              <a:tabLst>
                <a:tab pos="990501" algn="l"/>
              </a:tabLst>
            </a:pPr>
            <a:r>
              <a:rPr lang="zh-CN" altLang="en-US" sz="2000" dirty="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理论基础</a:t>
            </a:r>
            <a:endParaRPr lang="en-SG" altLang="zh-CN" sz="2000" dirty="0">
              <a:ln w="12700" cmpd="sng">
                <a:noFill/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193632" y="3600657"/>
            <a:ext cx="1553702" cy="2230840"/>
          </a:xfrm>
          <a:prstGeom prst="rect">
            <a:avLst/>
          </a:prstGeom>
          <a:noFill/>
        </p:spPr>
        <p:txBody>
          <a:bodyPr wrap="none" lIns="45311" tIns="22656" rIns="45311" bIns="22656" rtlCol="0">
            <a:spAutoFit/>
          </a:bodyPr>
          <a:lstStyle/>
          <a:p>
            <a:r>
              <a:rPr lang="en-US" altLang="zh-CN" sz="14199" spc="-149" dirty="0" smtClean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Raavi" pitchFamily="34" charset="0"/>
              </a:rPr>
              <a:t>02</a:t>
            </a:r>
            <a:endParaRPr lang="zh-CN" altLang="en-US" sz="14199" spc="-149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Raav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2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45" grpId="0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2"/>
          <p:cNvSpPr txBox="1">
            <a:spLocks/>
          </p:cNvSpPr>
          <p:nvPr/>
        </p:nvSpPr>
        <p:spPr>
          <a:xfrm>
            <a:off x="362744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活动图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笑脸 32"/>
          <p:cNvSpPr/>
          <p:nvPr/>
        </p:nvSpPr>
        <p:spPr>
          <a:xfrm>
            <a:off x="2972991" y="3040261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右箭头 33"/>
          <p:cNvSpPr/>
          <p:nvPr/>
        </p:nvSpPr>
        <p:spPr>
          <a:xfrm>
            <a:off x="4413151" y="32551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云形 42"/>
          <p:cNvSpPr/>
          <p:nvPr/>
        </p:nvSpPr>
        <p:spPr>
          <a:xfrm>
            <a:off x="5917319" y="3040261"/>
            <a:ext cx="91440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4232941" y="448880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动作：记忆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2875796" y="44888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对象</a:t>
            </a:r>
            <a:r>
              <a:rPr kumimoji="1" lang="zh-CN" altLang="en-US" dirty="0"/>
              <a:t>：</a:t>
            </a:r>
            <a:r>
              <a:rPr kumimoji="1" lang="zh-CN" altLang="en-US" dirty="0" smtClean="0"/>
              <a:t>人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705105" y="448880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对象：材料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90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3" grpId="0" animBg="1"/>
      <p:bldP spid="34" grpId="0" animBg="1"/>
      <p:bldP spid="43" grpId="0" animBg="1"/>
      <p:bldP spid="44" grpId="0"/>
      <p:bldP spid="45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val 62"/>
          <p:cNvSpPr/>
          <p:nvPr/>
        </p:nvSpPr>
        <p:spPr>
          <a:xfrm>
            <a:off x="2540943" y="2176165"/>
            <a:ext cx="523082" cy="5230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AU" sz="1429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AU" sz="1429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Text Placeholder 33"/>
          <p:cNvSpPr txBox="1">
            <a:spLocks/>
          </p:cNvSpPr>
          <p:nvPr/>
        </p:nvSpPr>
        <p:spPr>
          <a:xfrm>
            <a:off x="3124235" y="2142240"/>
            <a:ext cx="1054811" cy="59093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识记</a:t>
            </a:r>
            <a:endParaRPr lang="en-AU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2540941" y="3102636"/>
            <a:ext cx="523082" cy="5230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AU" sz="1429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sz="1429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Text Placeholder 33"/>
          <p:cNvSpPr txBox="1">
            <a:spLocks/>
          </p:cNvSpPr>
          <p:nvPr/>
        </p:nvSpPr>
        <p:spPr>
          <a:xfrm>
            <a:off x="3124234" y="3068711"/>
            <a:ext cx="1054811" cy="59093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保持</a:t>
            </a:r>
            <a:endParaRPr lang="en-AU" altLang="zh-CN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540941" y="4048373"/>
            <a:ext cx="523082" cy="5230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AU" sz="1429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sz="1429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Text Placeholder 33"/>
          <p:cNvSpPr txBox="1">
            <a:spLocks/>
          </p:cNvSpPr>
          <p:nvPr/>
        </p:nvSpPr>
        <p:spPr>
          <a:xfrm>
            <a:off x="3124235" y="4014448"/>
            <a:ext cx="1054811" cy="59093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提取</a:t>
            </a:r>
            <a:endParaRPr lang="en-AU" altLang="zh-CN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62744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什么是记忆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035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/>
      <p:bldP spid="65" grpId="0" animBg="1"/>
      <p:bldP spid="66" grpId="0"/>
      <p:bldP spid="67" grpId="0" animBg="1"/>
      <p:bldP spid="68" grpId="0"/>
      <p:bldP spid="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A4C286E-5959-41D3-A809-8610877B82C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843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ENTRY"/>
  <p:tag name="ID" val="553530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NUMBER"/>
  <p:tag name="ID" val="553530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AUTOCOLOR" val="TRUE"/>
  <p:tag name="MH_TYPE" val="CONTENTS"/>
  <p:tag name="ID" val="5535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ENTRY"/>
  <p:tag name="ID" val="553530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NUMBER"/>
  <p:tag name="ID" val="553530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OTHERS"/>
  <p:tag name="ID" val="5535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ENTRY"/>
  <p:tag name="ID" val="553530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NUMBER"/>
  <p:tag name="ID" val="553530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ENTRY"/>
  <p:tag name="ID" val="553530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NUMBER"/>
  <p:tag name="ID" val="553530"/>
  <p:tag name="MH_ORDER" val="3"/>
</p:tagLst>
</file>

<file path=ppt/theme/theme1.xml><?xml version="1.0" encoding="utf-8"?>
<a:theme xmlns:a="http://schemas.openxmlformats.org/drawingml/2006/main" name="第一PPT，www.1ppt.com">
  <a:themeElements>
    <a:clrScheme name="自定义 3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D7FD6"/>
      </a:accent1>
      <a:accent2>
        <a:srgbClr val="78C16A"/>
      </a:accent2>
      <a:accent3>
        <a:srgbClr val="0D7FD6"/>
      </a:accent3>
      <a:accent4>
        <a:srgbClr val="78C16A"/>
      </a:accent4>
      <a:accent5>
        <a:srgbClr val="0D7FD6"/>
      </a:accent5>
      <a:accent6>
        <a:srgbClr val="78C16A"/>
      </a:accent6>
      <a:hlink>
        <a:srgbClr val="0D7FD6"/>
      </a:hlink>
      <a:folHlink>
        <a:srgbClr val="78C16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1155</Words>
  <Application>Microsoft Macintosh PowerPoint</Application>
  <PresentationFormat>自定义</PresentationFormat>
  <Paragraphs>182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Agency FB</vt:lpstr>
      <vt:lpstr>Calibri</vt:lpstr>
      <vt:lpstr>Calibri Light</vt:lpstr>
      <vt:lpstr>Raavi</vt:lpstr>
      <vt:lpstr>Times New Roman</vt:lpstr>
      <vt:lpstr>方正粗谭黑简体</vt:lpstr>
      <vt:lpstr>华文黑体</vt:lpstr>
      <vt:lpstr>宋体</vt:lpstr>
      <vt:lpstr>微软雅黑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彩色铅笔</dc:title>
  <dc:creator/>
  <cp:keywords>www.1ppt.com</cp:keywords>
  <cp:lastModifiedBy/>
  <cp:revision>1</cp:revision>
  <dcterms:created xsi:type="dcterms:W3CDTF">2016-10-17T14:00:15Z</dcterms:created>
  <dcterms:modified xsi:type="dcterms:W3CDTF">2019-01-23T11:01:58Z</dcterms:modified>
</cp:coreProperties>
</file>