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304" r:id="rId3"/>
    <p:sldId id="280" r:id="rId4"/>
    <p:sldId id="279" r:id="rId5"/>
    <p:sldId id="284" r:id="rId6"/>
    <p:sldId id="289" r:id="rId7"/>
    <p:sldId id="291" r:id="rId8"/>
    <p:sldId id="296" r:id="rId9"/>
    <p:sldId id="297" r:id="rId10"/>
    <p:sldId id="308" r:id="rId11"/>
    <p:sldId id="307" r:id="rId12"/>
    <p:sldId id="282" r:id="rId13"/>
    <p:sldId id="312" r:id="rId14"/>
    <p:sldId id="336" r:id="rId15"/>
    <p:sldId id="337" r:id="rId16"/>
    <p:sldId id="332" r:id="rId17"/>
    <p:sldId id="339" r:id="rId18"/>
    <p:sldId id="330" r:id="rId19"/>
    <p:sldId id="317" r:id="rId20"/>
    <p:sldId id="340" r:id="rId21"/>
    <p:sldId id="316" r:id="rId22"/>
    <p:sldId id="319" r:id="rId23"/>
    <p:sldId id="341" r:id="rId24"/>
    <p:sldId id="345" r:id="rId25"/>
    <p:sldId id="318"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86457" autoAdjust="0"/>
  </p:normalViewPr>
  <p:slideViewPr>
    <p:cSldViewPr>
      <p:cViewPr varScale="1">
        <p:scale>
          <a:sx n="109" d="100"/>
          <a:sy n="109" d="100"/>
        </p:scale>
        <p:origin x="315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1E6BA-5332-4193-A03F-4E0AAAF905D3}" type="doc">
      <dgm:prSet loTypeId="urn:microsoft.com/office/officeart/2005/8/layout/process1" loCatId="process" qsTypeId="urn:microsoft.com/office/officeart/2005/8/quickstyle/simple1" qsCatId="simple" csTypeId="urn:microsoft.com/office/officeart/2005/8/colors/accent1_2" csCatId="accent1" phldr="1"/>
      <dgm:spPr/>
    </dgm:pt>
    <dgm:pt modelId="{6857AD1C-0641-4C56-99E9-C21EACDD059E}" type="pres">
      <dgm:prSet presAssocID="{3181E6BA-5332-4193-A03F-4E0AAAF905D3}" presName="Name0" presStyleCnt="0">
        <dgm:presLayoutVars>
          <dgm:dir/>
          <dgm:resizeHandles val="exact"/>
        </dgm:presLayoutVars>
      </dgm:prSet>
      <dgm:spPr/>
    </dgm:pt>
  </dgm:ptLst>
  <dgm:cxnLst>
    <dgm:cxn modelId="{68829B2A-8700-4A88-8F2D-C46869EF4C82}" type="presOf" srcId="{3181E6BA-5332-4193-A03F-4E0AAAF905D3}" destId="{6857AD1C-0641-4C56-99E9-C21EACDD059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1E6BA-5332-4193-A03F-4E0AAAF905D3}" type="doc">
      <dgm:prSet loTypeId="urn:microsoft.com/office/officeart/2005/8/layout/process1" loCatId="process" qsTypeId="urn:microsoft.com/office/officeart/2005/8/quickstyle/simple1" qsCatId="simple" csTypeId="urn:microsoft.com/office/officeart/2005/8/colors/accent1_2" csCatId="accent1" phldr="1"/>
      <dgm:spPr/>
    </dgm:pt>
    <dgm:pt modelId="{6857AD1C-0641-4C56-99E9-C21EACDD059E}" type="pres">
      <dgm:prSet presAssocID="{3181E6BA-5332-4193-A03F-4E0AAAF905D3}" presName="Name0" presStyleCnt="0">
        <dgm:presLayoutVars>
          <dgm:dir/>
          <dgm:resizeHandles val="exact"/>
        </dgm:presLayoutVars>
      </dgm:prSet>
      <dgm:spPr/>
    </dgm:pt>
  </dgm:ptLst>
  <dgm:cxnLst>
    <dgm:cxn modelId="{68829B2A-8700-4A88-8F2D-C46869EF4C82}" type="presOf" srcId="{3181E6BA-5332-4193-A03F-4E0AAAF905D3}" destId="{6857AD1C-0641-4C56-99E9-C21EACDD059E}"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1E6BA-5332-4193-A03F-4E0AAAF905D3}" type="doc">
      <dgm:prSet loTypeId="urn:microsoft.com/office/officeart/2005/8/layout/process1" loCatId="process" qsTypeId="urn:microsoft.com/office/officeart/2005/8/quickstyle/simple1" qsCatId="simple" csTypeId="urn:microsoft.com/office/officeart/2005/8/colors/accent1_2" csCatId="accent1" phldr="1"/>
      <dgm:spPr/>
    </dgm:pt>
    <dgm:pt modelId="{6857AD1C-0641-4C56-99E9-C21EACDD059E}" type="pres">
      <dgm:prSet presAssocID="{3181E6BA-5332-4193-A03F-4E0AAAF905D3}" presName="Name0" presStyleCnt="0">
        <dgm:presLayoutVars>
          <dgm:dir/>
          <dgm:resizeHandles val="exact"/>
        </dgm:presLayoutVars>
      </dgm:prSet>
      <dgm:spPr/>
    </dgm:pt>
  </dgm:ptLst>
  <dgm:cxnLst>
    <dgm:cxn modelId="{68829B2A-8700-4A88-8F2D-C46869EF4C82}" type="presOf" srcId="{3181E6BA-5332-4193-A03F-4E0AAAF905D3}" destId="{6857AD1C-0641-4C56-99E9-C21EACDD059E}"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81E6BA-5332-4193-A03F-4E0AAAF905D3}" type="doc">
      <dgm:prSet loTypeId="urn:microsoft.com/office/officeart/2005/8/layout/process1" loCatId="process" qsTypeId="urn:microsoft.com/office/officeart/2005/8/quickstyle/simple1" qsCatId="simple" csTypeId="urn:microsoft.com/office/officeart/2005/8/colors/accent1_2" csCatId="accent1" phldr="1"/>
      <dgm:spPr/>
    </dgm:pt>
    <dgm:pt modelId="{6857AD1C-0641-4C56-99E9-C21EACDD059E}" type="pres">
      <dgm:prSet presAssocID="{3181E6BA-5332-4193-A03F-4E0AAAF905D3}" presName="Name0" presStyleCnt="0">
        <dgm:presLayoutVars>
          <dgm:dir/>
          <dgm:resizeHandles val="exact"/>
        </dgm:presLayoutVars>
      </dgm:prSet>
      <dgm:spPr/>
    </dgm:pt>
  </dgm:ptLst>
  <dgm:cxnLst>
    <dgm:cxn modelId="{68829B2A-8700-4A88-8F2D-C46869EF4C82}" type="presOf" srcId="{3181E6BA-5332-4193-A03F-4E0AAAF905D3}" destId="{6857AD1C-0641-4C56-99E9-C21EACDD059E}"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1E6BA-5332-4193-A03F-4E0AAAF905D3}" type="doc">
      <dgm:prSet loTypeId="urn:microsoft.com/office/officeart/2005/8/layout/process1" loCatId="process" qsTypeId="urn:microsoft.com/office/officeart/2005/8/quickstyle/simple1" qsCatId="simple" csTypeId="urn:microsoft.com/office/officeart/2005/8/colors/accent1_2" csCatId="accent1" phldr="1"/>
      <dgm:spPr/>
    </dgm:pt>
    <dgm:pt modelId="{6857AD1C-0641-4C56-99E9-C21EACDD059E}" type="pres">
      <dgm:prSet presAssocID="{3181E6BA-5332-4193-A03F-4E0AAAF905D3}" presName="Name0" presStyleCnt="0">
        <dgm:presLayoutVars>
          <dgm:dir/>
          <dgm:resizeHandles val="exact"/>
        </dgm:presLayoutVars>
      </dgm:prSet>
      <dgm:spPr/>
    </dgm:pt>
  </dgm:ptLst>
  <dgm:cxnLst>
    <dgm:cxn modelId="{68829B2A-8700-4A88-8F2D-C46869EF4C82}" type="presOf" srcId="{3181E6BA-5332-4193-A03F-4E0AAAF905D3}" destId="{6857AD1C-0641-4C56-99E9-C21EACDD059E}"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1E6BA-5332-4193-A03F-4E0AAAF905D3}" type="doc">
      <dgm:prSet loTypeId="urn:microsoft.com/office/officeart/2005/8/layout/process1" loCatId="process" qsTypeId="urn:microsoft.com/office/officeart/2005/8/quickstyle/simple1" qsCatId="simple" csTypeId="urn:microsoft.com/office/officeart/2005/8/colors/accent1_2" csCatId="accent1" phldr="1"/>
      <dgm:spPr/>
    </dgm:pt>
    <dgm:pt modelId="{6857AD1C-0641-4C56-99E9-C21EACDD059E}" type="pres">
      <dgm:prSet presAssocID="{3181E6BA-5332-4193-A03F-4E0AAAF905D3}" presName="Name0" presStyleCnt="0">
        <dgm:presLayoutVars>
          <dgm:dir/>
          <dgm:resizeHandles val="exact"/>
        </dgm:presLayoutVars>
      </dgm:prSet>
      <dgm:spPr/>
    </dgm:pt>
  </dgm:ptLst>
  <dgm:cxnLst>
    <dgm:cxn modelId="{68829B2A-8700-4A88-8F2D-C46869EF4C82}" type="presOf" srcId="{3181E6BA-5332-4193-A03F-4E0AAAF905D3}" destId="{6857AD1C-0641-4C56-99E9-C21EACDD059E}"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CE4007A-64D0-4340-98DC-1361EA737AEA}" type="datetimeFigureOut">
              <a:rPr lang="en-US" smtClean="0"/>
              <a:t>6/23/2023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DA964CE-6BC6-4AF8-BB1E-A8259898829B}" type="slidenum">
              <a:rPr lang="en-US" smtClean="0"/>
              <a:t>‹#›</a:t>
            </a:fld>
            <a:endParaRPr lang="en-US"/>
          </a:p>
        </p:txBody>
      </p:sp>
    </p:spTree>
    <p:extLst>
      <p:ext uri="{BB962C8B-B14F-4D97-AF65-F5344CB8AC3E}">
        <p14:creationId xmlns:p14="http://schemas.microsoft.com/office/powerpoint/2010/main" val="413308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deciding how to tackle this project, I went through several stages of execution</a:t>
            </a:r>
          </a:p>
        </p:txBody>
      </p:sp>
      <p:sp>
        <p:nvSpPr>
          <p:cNvPr id="4" name="Slide Number Placeholder 3"/>
          <p:cNvSpPr>
            <a:spLocks noGrp="1"/>
          </p:cNvSpPr>
          <p:nvPr>
            <p:ph type="sldNum" sz="quarter" idx="5"/>
          </p:nvPr>
        </p:nvSpPr>
        <p:spPr/>
        <p:txBody>
          <a:bodyPr/>
          <a:lstStyle/>
          <a:p>
            <a:fld id="{EDA964CE-6BC6-4AF8-BB1E-A8259898829B}" type="slidenum">
              <a:rPr lang="en-US" smtClean="0"/>
              <a:t>3</a:t>
            </a:fld>
            <a:endParaRPr lang="en-US"/>
          </a:p>
        </p:txBody>
      </p:sp>
    </p:spTree>
    <p:extLst>
      <p:ext uri="{BB962C8B-B14F-4D97-AF65-F5344CB8AC3E}">
        <p14:creationId xmlns:p14="http://schemas.microsoft.com/office/powerpoint/2010/main" val="1025001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Spotify’s API is very incomplete. All results are limited to 1000 artists split into 20 different URLs. This means that any search that should have over 1000 results will not include many correct results, and so we have to try to find queries limited to under 1000 artists</a:t>
            </a:r>
            <a:br>
              <a:rPr lang="en-US" dirty="0"/>
            </a:br>
            <a:r>
              <a:rPr lang="en-US" dirty="0"/>
              <a:t>Next, Spotify’s API is very limited in that there’s no functionality to search for precise terms or a precise series of words, and it doesn’t allow us to search for many special characters that exist in artist’s names such as a dollar sign</a:t>
            </a:r>
          </a:p>
          <a:p>
            <a:r>
              <a:rPr lang="en-US" dirty="0"/>
              <a:t>Ambiguous – only one single search query is given as an example of all possible search queries, no source code provide, and there’s no explanation of what search characters are valid, what terms do what, and how to compose different type of queries</a:t>
            </a:r>
          </a:p>
          <a:p>
            <a:r>
              <a:rPr lang="en-US" dirty="0"/>
              <a:t>Inconsistent – artist:”...” will always provide all possible artists whose name starts with that word unless the word can be used as “and” or “in” in certain languages meaning that “e”, “y”, </a:t>
            </a:r>
            <a:r>
              <a:rPr lang="en-US" dirty="0" err="1"/>
              <a:t>etc</a:t>
            </a:r>
            <a:r>
              <a:rPr lang="en-US" dirty="0"/>
              <a:t> don’t find artists whose names start with e or y; it will usually not autocorrect when using this implementation but in some cases it does for some reason; sometimes having a substring of the prior word as next word will make next word irrelevant but sometimes it treats them as two different words; it also sometimes repeats artists between different pages of a search giving us no method to find the artists that were lost by this duplication</a:t>
            </a:r>
          </a:p>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12</a:t>
            </a:fld>
            <a:endParaRPr lang="en-US"/>
          </a:p>
        </p:txBody>
      </p:sp>
    </p:spTree>
    <p:extLst>
      <p:ext uri="{BB962C8B-B14F-4D97-AF65-F5344CB8AC3E}">
        <p14:creationId xmlns:p14="http://schemas.microsoft.com/office/powerpoint/2010/main" val="3017498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0665" marR="254635" lvl="0" indent="-228600" algn="l" defTabSz="914400" rtl="0" eaLnBrk="1" fontAlgn="auto" latinLnBrk="0" hangingPunct="1">
              <a:lnSpc>
                <a:spcPct val="100000"/>
              </a:lnSpc>
              <a:spcBef>
                <a:spcPts val="0"/>
              </a:spcBef>
              <a:spcAft>
                <a:spcPts val="0"/>
              </a:spcAft>
              <a:buClrTx/>
              <a:buSzTx/>
              <a:buFont typeface="Wingdings"/>
              <a:buAutoNum type="arabicPeriod"/>
              <a:tabLst>
                <a:tab pos="354965" algn="l"/>
                <a:tab pos="355600" algn="l"/>
              </a:tabLst>
              <a:defRPr/>
            </a:pPr>
            <a:r>
              <a:rPr lang="en-US" dirty="0"/>
              <a:t>2pac -&gt; include artists like Biggie and </a:t>
            </a:r>
            <a:r>
              <a:rPr lang="en-US" sz="1200" dirty="0">
                <a:solidFill>
                  <a:schemeClr val="tx1"/>
                </a:solidFill>
                <a:latin typeface="Calibri"/>
                <a:cs typeface="Calibri"/>
              </a:rPr>
              <a:t>Snoop Dogg</a:t>
            </a:r>
          </a:p>
          <a:p>
            <a:pPr marL="240665" marR="254635" lvl="0" indent="-228600" algn="l" defTabSz="914400" rtl="0" eaLnBrk="1" fontAlgn="auto" latinLnBrk="0" hangingPunct="1">
              <a:lnSpc>
                <a:spcPct val="100000"/>
              </a:lnSpc>
              <a:spcBef>
                <a:spcPts val="0"/>
              </a:spcBef>
              <a:spcAft>
                <a:spcPts val="0"/>
              </a:spcAft>
              <a:buClrTx/>
              <a:buSzTx/>
              <a:buFont typeface="Wingdings"/>
              <a:buAutoNum type="arabicPeriod"/>
              <a:tabLst>
                <a:tab pos="354965" algn="l"/>
                <a:tab pos="355600" algn="l"/>
              </a:tabLst>
              <a:defRPr/>
            </a:pPr>
            <a:r>
              <a:rPr lang="en-US" sz="1200" dirty="0">
                <a:solidFill>
                  <a:schemeClr val="tx1"/>
                </a:solidFill>
                <a:latin typeface="Calibri"/>
                <a:cs typeface="Calibri"/>
              </a:rPr>
              <a:t>2pac -&gt; include artists like 3pac or Pack.FM</a:t>
            </a:r>
          </a:p>
          <a:p>
            <a:pPr marL="240665" marR="254635" lvl="0" indent="-228600" algn="l" defTabSz="914400" rtl="0" eaLnBrk="1" fontAlgn="auto" latinLnBrk="0" hangingPunct="1">
              <a:lnSpc>
                <a:spcPct val="100000"/>
              </a:lnSpc>
              <a:spcBef>
                <a:spcPts val="0"/>
              </a:spcBef>
              <a:spcAft>
                <a:spcPts val="0"/>
              </a:spcAft>
              <a:buClrTx/>
              <a:buSzTx/>
              <a:buFont typeface="Wingdings"/>
              <a:buAutoNum type="arabicPeriod"/>
              <a:tabLst>
                <a:tab pos="354965" algn="l"/>
                <a:tab pos="355600" algn="l"/>
              </a:tabLst>
              <a:defRPr/>
            </a:pPr>
            <a:r>
              <a:rPr lang="en-US" sz="1200" dirty="0">
                <a:solidFill>
                  <a:schemeClr val="tx1"/>
                </a:solidFill>
                <a:latin typeface="Calibri"/>
                <a:cs typeface="Calibri"/>
              </a:rPr>
              <a:t>2pac -&gt; include artists like 2pa or 2p</a:t>
            </a:r>
          </a:p>
          <a:p>
            <a:pPr marL="240665" marR="254635" lvl="0" indent="-228600" algn="l" defTabSz="914400" rtl="0" eaLnBrk="1" fontAlgn="auto" latinLnBrk="0" hangingPunct="1">
              <a:lnSpc>
                <a:spcPct val="100000"/>
              </a:lnSpc>
              <a:spcBef>
                <a:spcPts val="0"/>
              </a:spcBef>
              <a:spcAft>
                <a:spcPts val="0"/>
              </a:spcAft>
              <a:buClrTx/>
              <a:buSzTx/>
              <a:buFont typeface="Wingdings"/>
              <a:buAutoNum type="arabicPeriod"/>
              <a:tabLst>
                <a:tab pos="354965" algn="l"/>
                <a:tab pos="355600" algn="l"/>
              </a:tabLst>
              <a:defRPr/>
            </a:pPr>
            <a:r>
              <a:rPr lang="en-US" sz="1200" dirty="0">
                <a:solidFill>
                  <a:schemeClr val="tx1"/>
                </a:solidFill>
                <a:latin typeface="Calibri"/>
                <a:cs typeface="Calibri"/>
              </a:rPr>
              <a:t>2pac -&gt; include only artists like 2pac or 2pack</a:t>
            </a:r>
          </a:p>
          <a:p>
            <a:pPr marL="354965" marR="254635" lvl="0" indent="-342900">
              <a:buFont typeface="Wingdings"/>
              <a:buChar char=""/>
              <a:tabLst>
                <a:tab pos="354965" algn="l"/>
                <a:tab pos="355600" algn="l"/>
              </a:tabLst>
            </a:pPr>
            <a:r>
              <a:rPr lang="en-US" dirty="0"/>
              <a:t>Means very unpopular artists may be missed by queries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 1: </a:t>
            </a:r>
            <a:r>
              <a:rPr lang="en-US" sz="1200" dirty="0">
                <a:solidFill>
                  <a:schemeClr val="tx1"/>
                </a:solidFill>
                <a:latin typeface="Calibri"/>
                <a:cs typeface="Calibri"/>
              </a:rPr>
              <a:t>2pac -&gt; 2pac, The Notorious B.I.G., </a:t>
            </a:r>
            <a:r>
              <a:rPr lang="en-US" sz="1200" dirty="0" err="1">
                <a:solidFill>
                  <a:schemeClr val="tx1"/>
                </a:solidFill>
                <a:latin typeface="Calibri"/>
                <a:cs typeface="Calibri"/>
              </a:rPr>
              <a:t>Makaveli</a:t>
            </a:r>
            <a:r>
              <a:rPr lang="en-US" sz="1200" dirty="0">
                <a:solidFill>
                  <a:schemeClr val="tx1"/>
                </a:solidFill>
                <a:latin typeface="Calibri"/>
                <a:cs typeface="Calibri"/>
              </a:rPr>
              <a:t>, 2pack, </a:t>
            </a:r>
            <a:r>
              <a:rPr lang="en-US" sz="1200" dirty="0" err="1">
                <a:solidFill>
                  <a:schemeClr val="tx1"/>
                </a:solidFill>
                <a:latin typeface="Calibri"/>
                <a:cs typeface="Calibri"/>
              </a:rPr>
              <a:t>etc</a:t>
            </a:r>
            <a:endParaRPr lang="en-US" sz="1200"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a:cs typeface="Calibri"/>
              </a:rPr>
              <a:t>Ex 2: “2pac” -&gt; 2pac, 2pack, </a:t>
            </a:r>
            <a:r>
              <a:rPr lang="en-US" sz="1200" dirty="0" err="1">
                <a:solidFill>
                  <a:schemeClr val="tx1"/>
                </a:solidFill>
                <a:latin typeface="Calibri"/>
                <a:cs typeface="Calibri"/>
              </a:rPr>
              <a:t>Makaveli</a:t>
            </a:r>
            <a:r>
              <a:rPr lang="en-US" sz="1200" dirty="0">
                <a:solidFill>
                  <a:schemeClr val="tx1"/>
                </a:solidFill>
                <a:latin typeface="Calibri"/>
                <a:cs typeface="Calibri"/>
              </a:rPr>
              <a:t>, 2pac feat. 3xkrazy, </a:t>
            </a:r>
            <a:r>
              <a:rPr lang="en-US" sz="1200" dirty="0" err="1">
                <a:solidFill>
                  <a:schemeClr val="tx1"/>
                </a:solidFill>
                <a:latin typeface="Calibri"/>
                <a:cs typeface="Calibri"/>
              </a:rPr>
              <a:t>etc</a:t>
            </a:r>
            <a:r>
              <a:rPr lang="en-US" sz="1200" dirty="0">
                <a:solidFill>
                  <a:schemeClr val="tx1"/>
                </a:solidFill>
                <a:latin typeface="Calibri"/>
                <a:cs typeface="Calibri"/>
              </a:rPr>
              <a:t> not notorious big</a:t>
            </a:r>
          </a:p>
          <a:p>
            <a:r>
              <a:rPr lang="en-US" dirty="0"/>
              <a:t>Ex 3: artist:2pac -&gt; 2pac, 2pack, 2pak not </a:t>
            </a:r>
            <a:r>
              <a:rPr lang="en-US" dirty="0" err="1"/>
              <a:t>makaveli</a:t>
            </a:r>
            <a:endParaRPr lang="en-US" dirty="0"/>
          </a:p>
          <a:p>
            <a:r>
              <a:rPr lang="en-US" dirty="0"/>
              <a:t>Ex 4: artist:”2pac” -&gt; 2pac, 2pack not 2pak or </a:t>
            </a:r>
            <a:r>
              <a:rPr lang="en-US" dirty="0" err="1"/>
              <a:t>makaveli</a:t>
            </a:r>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13</a:t>
            </a:fld>
            <a:endParaRPr lang="en-US"/>
          </a:p>
        </p:txBody>
      </p:sp>
    </p:spTree>
    <p:extLst>
      <p:ext uri="{BB962C8B-B14F-4D97-AF65-F5344CB8AC3E}">
        <p14:creationId xmlns:p14="http://schemas.microsoft.com/office/powerpoint/2010/main" val="42759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2-char strings are manageable enough to provide results in a reasonable amount of time without being so fast that a new async client has to constantly be prepared</a:t>
            </a:r>
          </a:p>
          <a:p>
            <a:endParaRPr lang="en-US" dirty="0"/>
          </a:p>
          <a:p>
            <a:r>
              <a:rPr lang="en-US" dirty="0"/>
              <a:t>Ex 1: “ka” -&gt; “</a:t>
            </a:r>
            <a:r>
              <a:rPr lang="en-US" dirty="0" err="1"/>
              <a:t>kan</a:t>
            </a:r>
            <a:r>
              <a:rPr lang="en-US" dirty="0"/>
              <a:t>”, “</a:t>
            </a:r>
            <a:r>
              <a:rPr lang="en-US" dirty="0" err="1"/>
              <a:t>kaz</a:t>
            </a:r>
            <a:r>
              <a:rPr lang="en-US" dirty="0"/>
              <a:t>”</a:t>
            </a:r>
          </a:p>
        </p:txBody>
      </p:sp>
      <p:sp>
        <p:nvSpPr>
          <p:cNvPr id="4" name="Slide Number Placeholder 3"/>
          <p:cNvSpPr>
            <a:spLocks noGrp="1"/>
          </p:cNvSpPr>
          <p:nvPr>
            <p:ph type="sldNum" sz="quarter" idx="5"/>
          </p:nvPr>
        </p:nvSpPr>
        <p:spPr/>
        <p:txBody>
          <a:bodyPr/>
          <a:lstStyle/>
          <a:p>
            <a:fld id="{EDA964CE-6BC6-4AF8-BB1E-A8259898829B}" type="slidenum">
              <a:rPr lang="en-US" smtClean="0"/>
              <a:t>14</a:t>
            </a:fld>
            <a:endParaRPr lang="en-US"/>
          </a:p>
        </p:txBody>
      </p:sp>
    </p:spTree>
    <p:extLst>
      <p:ext uri="{BB962C8B-B14F-4D97-AF65-F5344CB8AC3E}">
        <p14:creationId xmlns:p14="http://schemas.microsoft.com/office/powerpoint/2010/main" val="324660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2-char strings are manageable enough to provide results in a reasonable amount of time without being so fast that a new async client has to constantly be prepared</a:t>
            </a:r>
          </a:p>
          <a:p>
            <a:endParaRPr lang="en-US" dirty="0"/>
          </a:p>
          <a:p>
            <a:r>
              <a:rPr lang="en-US" dirty="0"/>
              <a:t>Ex 1: “ka” -&gt; “</a:t>
            </a:r>
            <a:r>
              <a:rPr lang="en-US" dirty="0" err="1"/>
              <a:t>kan</a:t>
            </a:r>
            <a:r>
              <a:rPr lang="en-US" dirty="0"/>
              <a:t>”, “</a:t>
            </a:r>
            <a:r>
              <a:rPr lang="en-US" dirty="0" err="1"/>
              <a:t>kaz</a:t>
            </a:r>
            <a:r>
              <a:rPr lang="en-US" dirty="0"/>
              <a:t>”</a:t>
            </a:r>
          </a:p>
        </p:txBody>
      </p:sp>
      <p:sp>
        <p:nvSpPr>
          <p:cNvPr id="4" name="Slide Number Placeholder 3"/>
          <p:cNvSpPr>
            <a:spLocks noGrp="1"/>
          </p:cNvSpPr>
          <p:nvPr>
            <p:ph type="sldNum" sz="quarter" idx="5"/>
          </p:nvPr>
        </p:nvSpPr>
        <p:spPr/>
        <p:txBody>
          <a:bodyPr/>
          <a:lstStyle/>
          <a:p>
            <a:fld id="{EDA964CE-6BC6-4AF8-BB1E-A8259898829B}" type="slidenum">
              <a:rPr lang="en-US" smtClean="0"/>
              <a:t>15</a:t>
            </a:fld>
            <a:endParaRPr lang="en-US"/>
          </a:p>
        </p:txBody>
      </p:sp>
    </p:spTree>
    <p:extLst>
      <p:ext uri="{BB962C8B-B14F-4D97-AF65-F5344CB8AC3E}">
        <p14:creationId xmlns:p14="http://schemas.microsoft.com/office/powerpoint/2010/main" val="3097708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Allowed characters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a:t>
            </a:r>
            <a:r>
              <a:rPr lang="en-US" dirty="0">
                <a:solidFill>
                  <a:schemeClr val="tx1"/>
                </a:solidFill>
                <a:latin typeface="Calibri"/>
                <a:cs typeface="Calibri"/>
              </a:rPr>
              <a:t>All results below limit when single punctuation included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Eliminating repetitive searches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Spotify queries typically don’t care about word order when multiple words provided. Hence, word sets searched alphabetically to avoid repeat searching a set for each permutation of the words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	2i. skipped since ignored by query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2ii. </a:t>
            </a:r>
            <a:r>
              <a:rPr lang="en-US" dirty="0">
                <a:solidFill>
                  <a:schemeClr val="tx1"/>
                </a:solidFill>
                <a:latin typeface="Calibri"/>
                <a:cs typeface="Calibri"/>
              </a:rPr>
              <a:t>But query variations of prior word &amp; duplication of prior word.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2iii. Checking variations of each substring costly so limit to some string length (only checking first letter variations right now)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a:t>
            </a:r>
            <a:r>
              <a:rPr lang="en-US" dirty="0">
                <a:solidFill>
                  <a:schemeClr val="tx1"/>
                </a:solidFill>
                <a:latin typeface="Calibri"/>
                <a:cs typeface="Calibri"/>
              </a:rPr>
              <a:t>Cascading effect when multiple in a query, such as if a query has </a:t>
            </a:r>
            <a:r>
              <a:rPr lang="en-US" dirty="0" err="1">
                <a:solidFill>
                  <a:schemeClr val="tx1"/>
                </a:solidFill>
                <a:latin typeface="Calibri"/>
                <a:cs typeface="Calibri"/>
              </a:rPr>
              <a:t>en</a:t>
            </a:r>
            <a:r>
              <a:rPr lang="en-US" dirty="0">
                <a:solidFill>
                  <a:schemeClr val="tx1"/>
                </a:solidFill>
                <a:latin typeface="Calibri"/>
                <a:cs typeface="Calibri"/>
              </a:rPr>
              <a:t>, ja, e, and </a:t>
            </a:r>
            <a:r>
              <a:rPr lang="en-US" dirty="0" err="1">
                <a:solidFill>
                  <a:schemeClr val="tx1"/>
                </a:solidFill>
                <a:latin typeface="Calibri"/>
                <a:cs typeface="Calibri"/>
              </a:rPr>
              <a:t>nd</a:t>
            </a:r>
            <a:r>
              <a:rPr lang="en-US" dirty="0">
                <a:solidFill>
                  <a:schemeClr val="tx1"/>
                </a:solidFill>
                <a:latin typeface="Calibri"/>
                <a:cs typeface="Calibri"/>
              </a:rPr>
              <a:t> it will treat it as a single and  allowing for a massively increasing recursion depth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	- However, still need to search variations of these strings so we merely skip querying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	1. Reverse alphabetization overcompensates for priorly described problem of artist:” “ skipping word series in the opposite order when popularity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	2. Genre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16</a:t>
            </a:fld>
            <a:endParaRPr lang="en-US"/>
          </a:p>
        </p:txBody>
      </p:sp>
    </p:spTree>
    <p:extLst>
      <p:ext uri="{BB962C8B-B14F-4D97-AF65-F5344CB8AC3E}">
        <p14:creationId xmlns:p14="http://schemas.microsoft.com/office/powerpoint/2010/main" val="1006380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Allowed characters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a:t>
            </a:r>
            <a:r>
              <a:rPr lang="en-US" dirty="0">
                <a:solidFill>
                  <a:schemeClr val="tx1"/>
                </a:solidFill>
                <a:latin typeface="Calibri"/>
                <a:cs typeface="Calibri"/>
              </a:rPr>
              <a:t>All results below limit when single punctuation included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Eliminating repetitive searches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Spotify queries typically don’t care about word order when multiple words provided. Hence, word sets searched alphabetically to avoid repeat searching a set for each permutation of the words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	2i. skipped since ignored by query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2ii. </a:t>
            </a:r>
            <a:r>
              <a:rPr lang="en-US" dirty="0">
                <a:solidFill>
                  <a:schemeClr val="tx1"/>
                </a:solidFill>
                <a:latin typeface="Calibri"/>
                <a:cs typeface="Calibri"/>
              </a:rPr>
              <a:t>But query variations of prior word &amp; duplication of prior word.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2iii. Checking variations of each substring costly so limit to some string length (only checking first letter variations right now)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a:t>
            </a:r>
            <a:r>
              <a:rPr lang="en-US" dirty="0">
                <a:solidFill>
                  <a:schemeClr val="tx1"/>
                </a:solidFill>
                <a:latin typeface="Calibri"/>
                <a:cs typeface="Calibri"/>
              </a:rPr>
              <a:t>Cascading effect when multiple in a query, such as if a query has </a:t>
            </a:r>
            <a:r>
              <a:rPr lang="en-US" dirty="0" err="1">
                <a:solidFill>
                  <a:schemeClr val="tx1"/>
                </a:solidFill>
                <a:latin typeface="Calibri"/>
                <a:cs typeface="Calibri"/>
              </a:rPr>
              <a:t>en</a:t>
            </a:r>
            <a:r>
              <a:rPr lang="en-US" dirty="0">
                <a:solidFill>
                  <a:schemeClr val="tx1"/>
                </a:solidFill>
                <a:latin typeface="Calibri"/>
                <a:cs typeface="Calibri"/>
              </a:rPr>
              <a:t>, ja, e, and </a:t>
            </a:r>
            <a:r>
              <a:rPr lang="en-US" dirty="0" err="1">
                <a:solidFill>
                  <a:schemeClr val="tx1"/>
                </a:solidFill>
                <a:latin typeface="Calibri"/>
                <a:cs typeface="Calibri"/>
              </a:rPr>
              <a:t>nd</a:t>
            </a:r>
            <a:r>
              <a:rPr lang="en-US" dirty="0">
                <a:solidFill>
                  <a:schemeClr val="tx1"/>
                </a:solidFill>
                <a:latin typeface="Calibri"/>
                <a:cs typeface="Calibri"/>
              </a:rPr>
              <a:t> it will treat it as a single and  allowing for a massively increasing recursion depth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	- However, still need to search variations of these strings so we merely skip querying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	1. Reverse alphabetization overcompensates for priorly described problem of artist:” “ skipping word series in the opposite order when popularity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cs typeface="Calibri"/>
              </a:rPr>
              <a:t>	2. Genre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17</a:t>
            </a:fld>
            <a:endParaRPr lang="en-US"/>
          </a:p>
        </p:txBody>
      </p:sp>
    </p:spTree>
    <p:extLst>
      <p:ext uri="{BB962C8B-B14F-4D97-AF65-F5344CB8AC3E}">
        <p14:creationId xmlns:p14="http://schemas.microsoft.com/office/powerpoint/2010/main" val="156500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Incomplete - Results limited to 1000 split into 20 pages; means any search that should have over 1000 results will not include many correct results</a:t>
            </a:r>
            <a:br>
              <a:rPr lang="en-US" dirty="0"/>
            </a:br>
            <a:r>
              <a:rPr lang="en-US" dirty="0"/>
              <a:t>Limited – no functionality to search a precise term; can’t search an ordered series of words; missing search for many chars that exist in artist’s names (</a:t>
            </a:r>
            <a:r>
              <a:rPr lang="en-US" dirty="0" err="1"/>
              <a:t>eg</a:t>
            </a:r>
            <a:r>
              <a:rPr lang="en-US" dirty="0"/>
              <a:t> dollar sign)</a:t>
            </a:r>
          </a:p>
          <a:p>
            <a:r>
              <a:rPr lang="en-US" dirty="0"/>
              <a:t>Ambiguous – only one single search query is given as an example of all possible search queries, no source code provide, and there’s no explanation of what search characters are valid, what terms do what, and how to compose different type of queries</a:t>
            </a:r>
          </a:p>
          <a:p>
            <a:r>
              <a:rPr lang="en-US" dirty="0"/>
              <a:t>Inconsistent – artist:”...” will always provide all possible artists whose name starts with that word unless the word can be used as “and” or “in” in certain languages meaning that “e”, “y”, </a:t>
            </a:r>
            <a:r>
              <a:rPr lang="en-US" dirty="0" err="1"/>
              <a:t>etc</a:t>
            </a:r>
            <a:r>
              <a:rPr lang="en-US" dirty="0"/>
              <a:t> don’t find artists whose names start with e or y; it will usually not autocorrect when using this implementation but in some cases it does for some reason; sometimes having a substring of the prior word as next word will make next word irrelevant but sometimes it treats them as two different words</a:t>
            </a:r>
          </a:p>
          <a:p>
            <a:endParaRPr lang="en-US" dirty="0"/>
          </a:p>
          <a:p>
            <a:r>
              <a:rPr lang="en-US" dirty="0"/>
              <a:t>Puzzle</a:t>
            </a:r>
          </a:p>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18</a:t>
            </a:fld>
            <a:endParaRPr lang="en-US"/>
          </a:p>
        </p:txBody>
      </p:sp>
    </p:spTree>
    <p:extLst>
      <p:ext uri="{BB962C8B-B14F-4D97-AF65-F5344CB8AC3E}">
        <p14:creationId xmlns:p14="http://schemas.microsoft.com/office/powerpoint/2010/main" val="3015823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Each CPU core has its own event loop facilitating async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Assign each CPU core to its own pool using Process Pool Executor, a specialized form of process pooling in the concurrent futures package made to allow each process pool to map its own set of async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These async operations on a specific core are facilitated using an event loop created by the conventional </a:t>
            </a:r>
            <a:r>
              <a:rPr lang="en-US" dirty="0" err="1"/>
              <a:t>asyncio</a:t>
            </a:r>
            <a:r>
              <a:rPr lang="en-US" dirty="0"/>
              <a:t> run function which moderates the many functions waiting at any moment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When a function is run is based upon an async HTTPX client initialized as  a context handler which will automatically trigger a waiting function whenever it starts waiting for an HTTP request and facilitates multiple simultaneous requests at once</a:t>
            </a:r>
          </a:p>
          <a:p>
            <a:endParaRPr lang="en-US" dirty="0"/>
          </a:p>
          <a:p>
            <a:r>
              <a:rPr lang="en-US" dirty="0"/>
              <a:t>Saves lots of overhead, avoids unnecessary wait, and frees up an extra process</a:t>
            </a:r>
          </a:p>
        </p:txBody>
      </p:sp>
      <p:sp>
        <p:nvSpPr>
          <p:cNvPr id="4" name="Slide Number Placeholder 3"/>
          <p:cNvSpPr>
            <a:spLocks noGrp="1"/>
          </p:cNvSpPr>
          <p:nvPr>
            <p:ph type="sldNum" sz="quarter" idx="5"/>
          </p:nvPr>
        </p:nvSpPr>
        <p:spPr/>
        <p:txBody>
          <a:bodyPr/>
          <a:lstStyle/>
          <a:p>
            <a:fld id="{EDA964CE-6BC6-4AF8-BB1E-A8259898829B}" type="slidenum">
              <a:rPr lang="en-US" smtClean="0"/>
              <a:t>20</a:t>
            </a:fld>
            <a:endParaRPr lang="en-US"/>
          </a:p>
        </p:txBody>
      </p:sp>
    </p:spTree>
    <p:extLst>
      <p:ext uri="{BB962C8B-B14F-4D97-AF65-F5344CB8AC3E}">
        <p14:creationId xmlns:p14="http://schemas.microsoft.com/office/powerpoint/2010/main" val="19059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Saves lots of overhead, avoids unnecessary wait, and frees up an extra process</a:t>
            </a:r>
          </a:p>
        </p:txBody>
      </p:sp>
      <p:sp>
        <p:nvSpPr>
          <p:cNvPr id="4" name="Slide Number Placeholder 3"/>
          <p:cNvSpPr>
            <a:spLocks noGrp="1"/>
          </p:cNvSpPr>
          <p:nvPr>
            <p:ph type="sldNum" sz="quarter" idx="5"/>
          </p:nvPr>
        </p:nvSpPr>
        <p:spPr/>
        <p:txBody>
          <a:bodyPr/>
          <a:lstStyle/>
          <a:p>
            <a:fld id="{EDA964CE-6BC6-4AF8-BB1E-A8259898829B}" type="slidenum">
              <a:rPr lang="en-US" smtClean="0"/>
              <a:t>21</a:t>
            </a:fld>
            <a:endParaRPr lang="en-US"/>
          </a:p>
        </p:txBody>
      </p:sp>
    </p:spTree>
    <p:extLst>
      <p:ext uri="{BB962C8B-B14F-4D97-AF65-F5344CB8AC3E}">
        <p14:creationId xmlns:p14="http://schemas.microsoft.com/office/powerpoint/2010/main" val="2547144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solution is way too slow for this program and won’t ever allow all artists to be queried</a:t>
            </a:r>
          </a:p>
          <a:p>
            <a:endParaRPr lang="en-US" dirty="0"/>
          </a:p>
          <a:p>
            <a:r>
              <a:rPr lang="en-US" dirty="0"/>
              <a:t>Method: Use Spotify’s API as normal</a:t>
            </a:r>
          </a:p>
          <a:p>
            <a:endParaRPr lang="en-US" dirty="0"/>
          </a:p>
          <a:p>
            <a:r>
              <a:rPr lang="en-US" dirty="0"/>
              <a:t>Spotify may slow down or stop responding to queries after awhile</a:t>
            </a:r>
          </a:p>
          <a:p>
            <a:endParaRPr lang="en-US" dirty="0"/>
          </a:p>
          <a:p>
            <a:endParaRPr lang="en-US" dirty="0"/>
          </a:p>
          <a:p>
            <a:r>
              <a:rPr lang="en-US" dirty="0"/>
              <a:t>Async gathering points needed because the increased speed has resulted in certain artists not being written despite the query being run</a:t>
            </a:r>
          </a:p>
        </p:txBody>
      </p:sp>
      <p:sp>
        <p:nvSpPr>
          <p:cNvPr id="4" name="Slide Number Placeholder 3"/>
          <p:cNvSpPr>
            <a:spLocks noGrp="1"/>
          </p:cNvSpPr>
          <p:nvPr>
            <p:ph type="sldNum" sz="quarter" idx="5"/>
          </p:nvPr>
        </p:nvSpPr>
        <p:spPr/>
        <p:txBody>
          <a:bodyPr/>
          <a:lstStyle/>
          <a:p>
            <a:fld id="{EDA964CE-6BC6-4AF8-BB1E-A8259898829B}" type="slidenum">
              <a:rPr lang="en-US" smtClean="0"/>
              <a:t>22</a:t>
            </a:fld>
            <a:endParaRPr lang="en-US"/>
          </a:p>
        </p:txBody>
      </p:sp>
    </p:spTree>
    <p:extLst>
      <p:ext uri="{BB962C8B-B14F-4D97-AF65-F5344CB8AC3E}">
        <p14:creationId xmlns:p14="http://schemas.microsoft.com/office/powerpoint/2010/main" val="144003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4</a:t>
            </a:fld>
            <a:endParaRPr lang="en-US"/>
          </a:p>
        </p:txBody>
      </p:sp>
    </p:spTree>
    <p:extLst>
      <p:ext uri="{BB962C8B-B14F-4D97-AF65-F5344CB8AC3E}">
        <p14:creationId xmlns:p14="http://schemas.microsoft.com/office/powerpoint/2010/main" val="3608213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solution is way too slow for this program and won’t ever allow all artists to be queried</a:t>
            </a:r>
          </a:p>
          <a:p>
            <a:endParaRPr lang="en-US" dirty="0"/>
          </a:p>
          <a:p>
            <a:r>
              <a:rPr lang="en-US" dirty="0"/>
              <a:t>Method: Use Spotify’s API as normal</a:t>
            </a:r>
          </a:p>
          <a:p>
            <a:endParaRPr lang="en-US" dirty="0"/>
          </a:p>
          <a:p>
            <a:r>
              <a:rPr lang="en-US" dirty="0"/>
              <a:t>Spotify may slow down or stop responding to queries after awhile</a:t>
            </a:r>
          </a:p>
        </p:txBody>
      </p:sp>
      <p:sp>
        <p:nvSpPr>
          <p:cNvPr id="4" name="Slide Number Placeholder 3"/>
          <p:cNvSpPr>
            <a:spLocks noGrp="1"/>
          </p:cNvSpPr>
          <p:nvPr>
            <p:ph type="sldNum" sz="quarter" idx="5"/>
          </p:nvPr>
        </p:nvSpPr>
        <p:spPr/>
        <p:txBody>
          <a:bodyPr/>
          <a:lstStyle/>
          <a:p>
            <a:fld id="{EDA964CE-6BC6-4AF8-BB1E-A8259898829B}" type="slidenum">
              <a:rPr lang="en-US" smtClean="0"/>
              <a:t>23</a:t>
            </a:fld>
            <a:endParaRPr lang="en-US"/>
          </a:p>
        </p:txBody>
      </p:sp>
    </p:spTree>
    <p:extLst>
      <p:ext uri="{BB962C8B-B14F-4D97-AF65-F5344CB8AC3E}">
        <p14:creationId xmlns:p14="http://schemas.microsoft.com/office/powerpoint/2010/main" val="1931980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24</a:t>
            </a:fld>
            <a:endParaRPr lang="en-US"/>
          </a:p>
        </p:txBody>
      </p:sp>
    </p:spTree>
    <p:extLst>
      <p:ext uri="{BB962C8B-B14F-4D97-AF65-F5344CB8AC3E}">
        <p14:creationId xmlns:p14="http://schemas.microsoft.com/office/powerpoint/2010/main" val="890254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 and “ja” took an extra day due to the “1</a:t>
            </a:r>
          </a:p>
        </p:txBody>
      </p:sp>
      <p:sp>
        <p:nvSpPr>
          <p:cNvPr id="4" name="Slide Number Placeholder 3"/>
          <p:cNvSpPr>
            <a:spLocks noGrp="1"/>
          </p:cNvSpPr>
          <p:nvPr>
            <p:ph type="sldNum" sz="quarter" idx="5"/>
          </p:nvPr>
        </p:nvSpPr>
        <p:spPr/>
        <p:txBody>
          <a:bodyPr/>
          <a:lstStyle/>
          <a:p>
            <a:fld id="{EDA964CE-6BC6-4AF8-BB1E-A8259898829B}" type="slidenum">
              <a:rPr lang="en-US" smtClean="0"/>
              <a:t>25</a:t>
            </a:fld>
            <a:endParaRPr lang="en-US"/>
          </a:p>
        </p:txBody>
      </p:sp>
    </p:spTree>
    <p:extLst>
      <p:ext uri="{BB962C8B-B14F-4D97-AF65-F5344CB8AC3E}">
        <p14:creationId xmlns:p14="http://schemas.microsoft.com/office/powerpoint/2010/main" val="202231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5</a:t>
            </a:fld>
            <a:endParaRPr lang="en-US"/>
          </a:p>
        </p:txBody>
      </p:sp>
    </p:spTree>
    <p:extLst>
      <p:ext uri="{BB962C8B-B14F-4D97-AF65-F5344CB8AC3E}">
        <p14:creationId xmlns:p14="http://schemas.microsoft.com/office/powerpoint/2010/main" val="393977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6</a:t>
            </a:fld>
            <a:endParaRPr lang="en-US"/>
          </a:p>
        </p:txBody>
      </p:sp>
    </p:spTree>
    <p:extLst>
      <p:ext uri="{BB962C8B-B14F-4D97-AF65-F5344CB8AC3E}">
        <p14:creationId xmlns:p14="http://schemas.microsoft.com/office/powerpoint/2010/main" val="176555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7</a:t>
            </a:fld>
            <a:endParaRPr lang="en-US"/>
          </a:p>
        </p:txBody>
      </p:sp>
    </p:spTree>
    <p:extLst>
      <p:ext uri="{BB962C8B-B14F-4D97-AF65-F5344CB8AC3E}">
        <p14:creationId xmlns:p14="http://schemas.microsoft.com/office/powerpoint/2010/main" val="371119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8</a:t>
            </a:fld>
            <a:endParaRPr lang="en-US"/>
          </a:p>
        </p:txBody>
      </p:sp>
    </p:spTree>
    <p:extLst>
      <p:ext uri="{BB962C8B-B14F-4D97-AF65-F5344CB8AC3E}">
        <p14:creationId xmlns:p14="http://schemas.microsoft.com/office/powerpoint/2010/main" val="51828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9</a:t>
            </a:fld>
            <a:endParaRPr lang="en-US"/>
          </a:p>
        </p:txBody>
      </p:sp>
    </p:spTree>
    <p:extLst>
      <p:ext uri="{BB962C8B-B14F-4D97-AF65-F5344CB8AC3E}">
        <p14:creationId xmlns:p14="http://schemas.microsoft.com/office/powerpoint/2010/main" val="290587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10</a:t>
            </a:fld>
            <a:endParaRPr lang="en-US"/>
          </a:p>
        </p:txBody>
      </p:sp>
    </p:spTree>
    <p:extLst>
      <p:ext uri="{BB962C8B-B14F-4D97-AF65-F5344CB8AC3E}">
        <p14:creationId xmlns:p14="http://schemas.microsoft.com/office/powerpoint/2010/main" val="389842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Incomplete - Results limited to 1000 split into 20 pages; means any search that should have over 1000 results will not include many correct results</a:t>
            </a:r>
            <a:br>
              <a:rPr lang="en-US" dirty="0"/>
            </a:br>
            <a:r>
              <a:rPr lang="en-US" dirty="0"/>
              <a:t>Limited – no functionality to search a precise term; can’t search an ordered series of words; missing search for many chars that exist in artist’s names (</a:t>
            </a:r>
            <a:r>
              <a:rPr lang="en-US" dirty="0" err="1"/>
              <a:t>eg</a:t>
            </a:r>
            <a:r>
              <a:rPr lang="en-US" dirty="0"/>
              <a:t> dollar sign)</a:t>
            </a:r>
          </a:p>
          <a:p>
            <a:r>
              <a:rPr lang="en-US" dirty="0"/>
              <a:t>Ambiguous – only one single search query is given as an example of all possible search queries, no source code provide, and there’s no explanation of what search characters are valid, what terms do what, and how to compose different type of queries</a:t>
            </a:r>
          </a:p>
          <a:p>
            <a:r>
              <a:rPr lang="en-US" dirty="0"/>
              <a:t>Inconsistent – artist:”...” will always provide all possible artists whose name starts with that word unless the word can be used as “and” or “in” in certain languages meaning that “e”, “y”, </a:t>
            </a:r>
            <a:r>
              <a:rPr lang="en-US" dirty="0" err="1"/>
              <a:t>etc</a:t>
            </a:r>
            <a:r>
              <a:rPr lang="en-US" dirty="0"/>
              <a:t> don’t find artists whose names start with e or y; it will usually not autocorrect when using this implementation but in some cases it does for some reason; sometimes having a substring of the prior word as next word will make next word irrelevant but sometimes it treats them as two different words</a:t>
            </a:r>
          </a:p>
          <a:p>
            <a:endParaRPr lang="en-US" dirty="0"/>
          </a:p>
          <a:p>
            <a:r>
              <a:rPr lang="en-US" dirty="0"/>
              <a:t>Puzzle</a:t>
            </a:r>
          </a:p>
          <a:p>
            <a:endParaRPr lang="en-US" dirty="0"/>
          </a:p>
        </p:txBody>
      </p:sp>
      <p:sp>
        <p:nvSpPr>
          <p:cNvPr id="4" name="Slide Number Placeholder 3"/>
          <p:cNvSpPr>
            <a:spLocks noGrp="1"/>
          </p:cNvSpPr>
          <p:nvPr>
            <p:ph type="sldNum" sz="quarter" idx="5"/>
          </p:nvPr>
        </p:nvSpPr>
        <p:spPr/>
        <p:txBody>
          <a:bodyPr/>
          <a:lstStyle/>
          <a:p>
            <a:fld id="{EDA964CE-6BC6-4AF8-BB1E-A8259898829B}" type="slidenum">
              <a:rPr lang="en-US" smtClean="0"/>
              <a:t>11</a:t>
            </a:fld>
            <a:endParaRPr lang="en-US"/>
          </a:p>
        </p:txBody>
      </p:sp>
    </p:spTree>
    <p:extLst>
      <p:ext uri="{BB962C8B-B14F-4D97-AF65-F5344CB8AC3E}">
        <p14:creationId xmlns:p14="http://schemas.microsoft.com/office/powerpoint/2010/main" val="277769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333399"/>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rgbClr val="333399"/>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031747"/>
            <a:ext cx="12192000" cy="60960"/>
          </a:xfrm>
          <a:prstGeom prst="rect">
            <a:avLst/>
          </a:prstGeom>
        </p:spPr>
      </p:pic>
      <p:sp>
        <p:nvSpPr>
          <p:cNvPr id="17" name="bg object 17"/>
          <p:cNvSpPr/>
          <p:nvPr/>
        </p:nvSpPr>
        <p:spPr>
          <a:xfrm>
            <a:off x="0" y="1031747"/>
            <a:ext cx="12192000" cy="60960"/>
          </a:xfrm>
          <a:custGeom>
            <a:avLst/>
            <a:gdLst/>
            <a:ahLst/>
            <a:cxnLst/>
            <a:rect l="l" t="t" r="r" b="b"/>
            <a:pathLst>
              <a:path w="12192000" h="60959">
                <a:moveTo>
                  <a:pt x="0" y="60960"/>
                </a:moveTo>
                <a:lnTo>
                  <a:pt x="12192000" y="60960"/>
                </a:lnTo>
                <a:lnTo>
                  <a:pt x="12192000" y="0"/>
                </a:lnTo>
                <a:lnTo>
                  <a:pt x="0" y="0"/>
                </a:lnTo>
                <a:lnTo>
                  <a:pt x="0" y="60960"/>
                </a:lnTo>
                <a:close/>
              </a:path>
            </a:pathLst>
          </a:custGeom>
          <a:ln w="9525">
            <a:solidFill>
              <a:srgbClr val="000000"/>
            </a:solidFill>
          </a:ln>
        </p:spPr>
        <p:txBody>
          <a:bodyPr wrap="square" lIns="0" tIns="0" rIns="0" bIns="0" rtlCol="0"/>
          <a:lstStyle/>
          <a:p>
            <a:endParaRPr/>
          </a:p>
        </p:txBody>
      </p:sp>
      <p:sp>
        <p:nvSpPr>
          <p:cNvPr id="2" name="Holder 2"/>
          <p:cNvSpPr>
            <a:spLocks noGrp="1"/>
          </p:cNvSpPr>
          <p:nvPr>
            <p:ph type="title"/>
          </p:nvPr>
        </p:nvSpPr>
        <p:spPr>
          <a:xfrm>
            <a:off x="2636901" y="161366"/>
            <a:ext cx="6918197" cy="69723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85343" y="1413205"/>
            <a:ext cx="7303770" cy="4416425"/>
          </a:xfrm>
          <a:prstGeom prst="rect">
            <a:avLst/>
          </a:prstGeom>
        </p:spPr>
        <p:txBody>
          <a:bodyPr wrap="square" lIns="0" tIns="0" rIns="0" bIns="0">
            <a:spAutoFit/>
          </a:bodyPr>
          <a:lstStyle>
            <a:lvl1pPr>
              <a:defRPr sz="2000" b="0" i="0">
                <a:solidFill>
                  <a:srgbClr val="333399"/>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546" y="2275840"/>
            <a:ext cx="9949815" cy="848360"/>
          </a:xfrm>
          <a:prstGeom prst="rect">
            <a:avLst/>
          </a:prstGeom>
        </p:spPr>
        <p:txBody>
          <a:bodyPr vert="horz" wrap="square" lIns="0" tIns="12700" rIns="0" bIns="0" rtlCol="0">
            <a:spAutoFit/>
          </a:bodyPr>
          <a:lstStyle/>
          <a:p>
            <a:pPr marL="12700" algn="ctr">
              <a:lnSpc>
                <a:spcPct val="100000"/>
              </a:lnSpc>
              <a:spcBef>
                <a:spcPts val="100"/>
              </a:spcBef>
            </a:pPr>
            <a:r>
              <a:rPr lang="en-US" sz="5400" dirty="0">
                <a:solidFill>
                  <a:srgbClr val="333399"/>
                </a:solidFill>
              </a:rPr>
              <a:t>Spotify Artist Extractor</a:t>
            </a:r>
            <a:endParaRPr sz="5400" dirty="0"/>
          </a:p>
        </p:txBody>
      </p:sp>
      <p:sp>
        <p:nvSpPr>
          <p:cNvPr id="3" name="object 3"/>
          <p:cNvSpPr txBox="1"/>
          <p:nvPr/>
        </p:nvSpPr>
        <p:spPr>
          <a:xfrm>
            <a:off x="2591180" y="3472419"/>
            <a:ext cx="7010400" cy="566181"/>
          </a:xfrm>
          <a:prstGeom prst="rect">
            <a:avLst/>
          </a:prstGeom>
        </p:spPr>
        <p:txBody>
          <a:bodyPr vert="horz" wrap="square" lIns="0" tIns="12065" rIns="0" bIns="0" rtlCol="0">
            <a:spAutoFit/>
          </a:bodyPr>
          <a:lstStyle/>
          <a:p>
            <a:pPr marR="34290" algn="ctr">
              <a:lnSpc>
                <a:spcPct val="100000"/>
              </a:lnSpc>
            </a:pPr>
            <a:r>
              <a:rPr lang="en-US" sz="3600" dirty="0">
                <a:latin typeface="Calibri"/>
                <a:cs typeface="Calibri"/>
              </a:rPr>
              <a:t>Amir Lankarani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8B9B343-E875-D546-0856-1E44C8F449CA}"/>
              </a:ext>
            </a:extLst>
          </p:cNvPr>
          <p:cNvSpPr/>
          <p:nvPr/>
        </p:nvSpPr>
        <p:spPr>
          <a:xfrm>
            <a:off x="-1" y="-24786"/>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Overview</a:t>
            </a:r>
          </a:p>
        </p:txBody>
      </p:sp>
      <p:pic>
        <p:nvPicPr>
          <p:cNvPr id="44" name="Picture 43">
            <a:extLst>
              <a:ext uri="{FF2B5EF4-FFF2-40B4-BE49-F238E27FC236}">
                <a16:creationId xmlns:a16="http://schemas.microsoft.com/office/drawing/2014/main" id="{49B09D02-A83F-1B04-39AA-7911DDABCE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411"/>
          <a:stretch/>
        </p:blipFill>
        <p:spPr>
          <a:xfrm>
            <a:off x="0" y="-13062"/>
            <a:ext cx="12268200" cy="6871062"/>
          </a:xfrm>
          <a:prstGeom prst="rect">
            <a:avLst/>
          </a:prstGeom>
        </p:spPr>
      </p:pic>
      <p:sp>
        <p:nvSpPr>
          <p:cNvPr id="41" name="Title 1">
            <a:extLst>
              <a:ext uri="{FF2B5EF4-FFF2-40B4-BE49-F238E27FC236}">
                <a16:creationId xmlns:a16="http://schemas.microsoft.com/office/drawing/2014/main" id="{A1674451-C9BA-FB17-D992-2534E20ECB11}"/>
              </a:ext>
            </a:extLst>
          </p:cNvPr>
          <p:cNvSpPr txBox="1">
            <a:spLocks/>
          </p:cNvSpPr>
          <p:nvPr/>
        </p:nvSpPr>
        <p:spPr>
          <a:xfrm>
            <a:off x="-1" y="161366"/>
            <a:ext cx="12192000" cy="697230"/>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dirty="0"/>
              <a:t>Overall</a:t>
            </a:r>
          </a:p>
        </p:txBody>
      </p:sp>
    </p:spTree>
    <p:extLst>
      <p:ext uri="{BB962C8B-B14F-4D97-AF65-F5344CB8AC3E}">
        <p14:creationId xmlns:p14="http://schemas.microsoft.com/office/powerpoint/2010/main" val="282383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D459-382D-3E08-2B36-0729382177E1}"/>
              </a:ext>
            </a:extLst>
          </p:cNvPr>
          <p:cNvSpPr>
            <a:spLocks noGrp="1"/>
          </p:cNvSpPr>
          <p:nvPr>
            <p:ph type="title"/>
          </p:nvPr>
        </p:nvSpPr>
        <p:spPr>
          <a:xfrm>
            <a:off x="2636901" y="2590800"/>
            <a:ext cx="6918197" cy="677108"/>
          </a:xfrm>
        </p:spPr>
        <p:txBody>
          <a:bodyPr/>
          <a:lstStyle/>
          <a:p>
            <a:pPr algn="ctr"/>
            <a:r>
              <a:rPr lang="en-US" dirty="0"/>
              <a:t>Goal 1: Maximize Artists </a:t>
            </a:r>
          </a:p>
        </p:txBody>
      </p:sp>
    </p:spTree>
    <p:extLst>
      <p:ext uri="{BB962C8B-B14F-4D97-AF65-F5344CB8AC3E}">
        <p14:creationId xmlns:p14="http://schemas.microsoft.com/office/powerpoint/2010/main" val="33064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D459-382D-3E08-2B36-0729382177E1}"/>
              </a:ext>
            </a:extLst>
          </p:cNvPr>
          <p:cNvSpPr>
            <a:spLocks noGrp="1"/>
          </p:cNvSpPr>
          <p:nvPr>
            <p:ph type="title"/>
          </p:nvPr>
        </p:nvSpPr>
        <p:spPr>
          <a:xfrm>
            <a:off x="2636901" y="161366"/>
            <a:ext cx="6918197" cy="677108"/>
          </a:xfrm>
        </p:spPr>
        <p:txBody>
          <a:bodyPr/>
          <a:lstStyle/>
          <a:p>
            <a:pPr marL="12700" algn="ctr">
              <a:lnSpc>
                <a:spcPct val="100000"/>
              </a:lnSpc>
              <a:spcBef>
                <a:spcPts val="100"/>
              </a:spcBef>
              <a:tabLst>
                <a:tab pos="354965" algn="l"/>
                <a:tab pos="355600" algn="l"/>
              </a:tabLst>
            </a:pPr>
            <a:r>
              <a:rPr lang="en-US" dirty="0"/>
              <a:t>Problems w/ Spotify’s API</a:t>
            </a:r>
          </a:p>
        </p:txBody>
      </p:sp>
      <p:sp>
        <p:nvSpPr>
          <p:cNvPr id="3" name="Text Placeholder 2">
            <a:extLst>
              <a:ext uri="{FF2B5EF4-FFF2-40B4-BE49-F238E27FC236}">
                <a16:creationId xmlns:a16="http://schemas.microsoft.com/office/drawing/2014/main" id="{49E65780-8627-2FF8-A729-2733F5A0C2C1}"/>
              </a:ext>
            </a:extLst>
          </p:cNvPr>
          <p:cNvSpPr>
            <a:spLocks noGrp="1"/>
          </p:cNvSpPr>
          <p:nvPr>
            <p:ph type="body" idx="1"/>
          </p:nvPr>
        </p:nvSpPr>
        <p:spPr>
          <a:xfrm>
            <a:off x="485342" y="1413205"/>
            <a:ext cx="10868458" cy="5096267"/>
          </a:xfrm>
        </p:spPr>
        <p:txBody>
          <a:bodyPr/>
          <a:lstStyle/>
          <a:p>
            <a:pPr marL="354965" indent="-342265">
              <a:spcBef>
                <a:spcPts val="100"/>
              </a:spcBef>
              <a:buFont typeface="Wingdings"/>
              <a:buChar char=""/>
              <a:tabLst>
                <a:tab pos="354965" algn="l"/>
                <a:tab pos="355600" algn="l"/>
              </a:tabLst>
            </a:pPr>
            <a:r>
              <a:rPr lang="en-US" sz="2800" b="1" dirty="0"/>
              <a:t>Incomplete</a:t>
            </a:r>
          </a:p>
          <a:p>
            <a:pPr marL="812165" lvl="1" indent="-342265">
              <a:spcBef>
                <a:spcPts val="100"/>
              </a:spcBef>
              <a:buFont typeface="Wingdings"/>
              <a:buChar char=""/>
              <a:tabLst>
                <a:tab pos="354965" algn="l"/>
                <a:tab pos="355600" algn="l"/>
              </a:tabLst>
            </a:pPr>
            <a:r>
              <a:rPr lang="en-US" sz="2300" dirty="0"/>
              <a:t>Results capped at 1000 split into 20 pages</a:t>
            </a:r>
            <a:br>
              <a:rPr lang="en-US" sz="2600" dirty="0"/>
            </a:br>
            <a:endParaRPr lang="en-US" sz="1700" dirty="0"/>
          </a:p>
          <a:p>
            <a:pPr marL="354965" indent="-342265">
              <a:spcBef>
                <a:spcPts val="100"/>
              </a:spcBef>
              <a:buFont typeface="Wingdings"/>
              <a:buChar char=""/>
              <a:tabLst>
                <a:tab pos="354965" algn="l"/>
                <a:tab pos="355600" algn="l"/>
              </a:tabLst>
            </a:pPr>
            <a:r>
              <a:rPr lang="en-US" sz="2800" b="1" dirty="0"/>
              <a:t>Limited</a:t>
            </a:r>
            <a:r>
              <a:rPr lang="en-US" sz="2800" dirty="0"/>
              <a:t> </a:t>
            </a:r>
            <a:endParaRPr lang="en-US" sz="2500" dirty="0"/>
          </a:p>
          <a:p>
            <a:pPr marL="812165" lvl="1" indent="-342265">
              <a:spcBef>
                <a:spcPts val="100"/>
              </a:spcBef>
              <a:buFont typeface="Wingdings"/>
              <a:buChar char=""/>
              <a:tabLst>
                <a:tab pos="354965" algn="l"/>
                <a:tab pos="355600" algn="l"/>
              </a:tabLst>
            </a:pPr>
            <a:r>
              <a:rPr lang="en-US" sz="2300" dirty="0"/>
              <a:t>Missing basic search functions</a:t>
            </a:r>
          </a:p>
          <a:p>
            <a:pPr marL="354965" indent="-342265">
              <a:spcBef>
                <a:spcPts val="100"/>
              </a:spcBef>
              <a:buFont typeface="Wingdings"/>
              <a:buChar char=""/>
              <a:tabLst>
                <a:tab pos="354965" algn="l"/>
                <a:tab pos="355600" algn="l"/>
              </a:tabLst>
            </a:pPr>
            <a:endParaRPr lang="en-US" sz="1700" dirty="0"/>
          </a:p>
          <a:p>
            <a:pPr marL="354965" indent="-342265">
              <a:spcBef>
                <a:spcPts val="100"/>
              </a:spcBef>
              <a:buFont typeface="Wingdings"/>
              <a:buChar char=""/>
              <a:tabLst>
                <a:tab pos="354965" algn="l"/>
                <a:tab pos="355600" algn="l"/>
              </a:tabLst>
            </a:pPr>
            <a:r>
              <a:rPr lang="en-US" sz="2800" b="1" dirty="0"/>
              <a:t>Ambiguous</a:t>
            </a:r>
          </a:p>
          <a:p>
            <a:pPr marL="812165" lvl="1" indent="-342265">
              <a:spcBef>
                <a:spcPts val="100"/>
              </a:spcBef>
              <a:buFont typeface="Wingdings"/>
              <a:buChar char=""/>
              <a:tabLst>
                <a:tab pos="354965" algn="l"/>
                <a:tab pos="355600" algn="l"/>
              </a:tabLst>
            </a:pPr>
            <a:r>
              <a:rPr lang="en-US" sz="2300" dirty="0"/>
              <a:t>No source code or variable guide</a:t>
            </a:r>
          </a:p>
          <a:p>
            <a:pPr marL="354965" indent="-342265">
              <a:spcBef>
                <a:spcPts val="100"/>
              </a:spcBef>
              <a:buFont typeface="Wingdings"/>
              <a:buChar char=""/>
              <a:tabLst>
                <a:tab pos="354965" algn="l"/>
                <a:tab pos="355600" algn="l"/>
              </a:tabLst>
            </a:pPr>
            <a:endParaRPr lang="en-US" sz="1700" dirty="0"/>
          </a:p>
          <a:p>
            <a:pPr marL="354965" indent="-342265">
              <a:spcBef>
                <a:spcPts val="100"/>
              </a:spcBef>
              <a:buFont typeface="Wingdings"/>
              <a:buChar char=""/>
              <a:tabLst>
                <a:tab pos="354965" algn="l"/>
                <a:tab pos="355600" algn="l"/>
              </a:tabLst>
            </a:pPr>
            <a:r>
              <a:rPr lang="en-US" sz="2800" b="1" dirty="0"/>
              <a:t>Inconsistent</a:t>
            </a:r>
          </a:p>
          <a:p>
            <a:pPr marL="812165" lvl="1" indent="-342265">
              <a:spcBef>
                <a:spcPts val="100"/>
              </a:spcBef>
              <a:buFont typeface="Wingdings"/>
              <a:buChar char=""/>
              <a:tabLst>
                <a:tab pos="354965" algn="l"/>
                <a:tab pos="355600" algn="l"/>
              </a:tabLst>
            </a:pPr>
            <a:r>
              <a:rPr lang="en-US" sz="2300" dirty="0"/>
              <a:t>All search methods have many exceptions</a:t>
            </a:r>
          </a:p>
          <a:p>
            <a:pPr marL="354965" indent="-342265">
              <a:spcBef>
                <a:spcPts val="100"/>
              </a:spcBef>
              <a:buFont typeface="Wingdings"/>
              <a:buChar char=""/>
              <a:tabLst>
                <a:tab pos="354965" algn="l"/>
                <a:tab pos="355600" algn="l"/>
              </a:tabLst>
            </a:pPr>
            <a:endParaRPr lang="en-US" sz="1700" dirty="0"/>
          </a:p>
          <a:p>
            <a:pPr marL="354965" indent="-342265">
              <a:spcBef>
                <a:spcPts val="100"/>
              </a:spcBef>
              <a:buFont typeface="Wingdings"/>
              <a:buChar char=""/>
              <a:tabLst>
                <a:tab pos="354965" algn="l"/>
                <a:tab pos="355600" algn="l"/>
              </a:tabLst>
            </a:pPr>
            <a:r>
              <a:rPr lang="en-US" sz="2500" dirty="0">
                <a:solidFill>
                  <a:srgbClr val="333399"/>
                </a:solidFill>
                <a:latin typeface="Calibri"/>
                <a:cs typeface="Calibri"/>
              </a:rPr>
              <a:t>Makes figuring out queries is like a puzzle</a:t>
            </a:r>
            <a:endParaRPr lang="en-US" sz="2500" dirty="0">
              <a:latin typeface="Calibri"/>
              <a:cs typeface="Calibri"/>
            </a:endParaRPr>
          </a:p>
          <a:p>
            <a:pPr marL="1269365" marR="254635" lvl="2" indent="-342900">
              <a:buFont typeface="Wingdings"/>
              <a:buChar char=""/>
              <a:tabLst>
                <a:tab pos="354965" algn="l"/>
                <a:tab pos="355600" algn="l"/>
              </a:tabLst>
            </a:pPr>
            <a:endParaRPr lang="en-US" sz="2400" dirty="0">
              <a:solidFill>
                <a:srgbClr val="333399"/>
              </a:solidFill>
              <a:latin typeface="Calibri"/>
              <a:cs typeface="Calibri"/>
            </a:endParaRPr>
          </a:p>
        </p:txBody>
      </p:sp>
    </p:spTree>
    <p:extLst>
      <p:ext uri="{BB962C8B-B14F-4D97-AF65-F5344CB8AC3E}">
        <p14:creationId xmlns:p14="http://schemas.microsoft.com/office/powerpoint/2010/main" val="154760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Query URL</a:t>
            </a:r>
          </a:p>
        </p:txBody>
      </p:sp>
      <p:sp>
        <p:nvSpPr>
          <p:cNvPr id="3" name="Text Placeholder 2">
            <a:extLst>
              <a:ext uri="{FF2B5EF4-FFF2-40B4-BE49-F238E27FC236}">
                <a16:creationId xmlns:a16="http://schemas.microsoft.com/office/drawing/2014/main" id="{5B69AEFC-7D79-D17C-F122-F8290CE79618}"/>
              </a:ext>
            </a:extLst>
          </p:cNvPr>
          <p:cNvSpPr>
            <a:spLocks noGrp="1"/>
          </p:cNvSpPr>
          <p:nvPr>
            <p:ph type="body" idx="1"/>
          </p:nvPr>
        </p:nvSpPr>
        <p:spPr>
          <a:xfrm>
            <a:off x="485342" y="1413205"/>
            <a:ext cx="11706658" cy="5601533"/>
          </a:xfrm>
        </p:spPr>
        <p:txBody>
          <a:bodyPr/>
          <a:lstStyle/>
          <a:p>
            <a:pPr marL="354965" marR="254635" indent="-342900">
              <a:buFont typeface="Wingdings"/>
              <a:buChar char=""/>
              <a:tabLst>
                <a:tab pos="354965" algn="l"/>
                <a:tab pos="355600" algn="l"/>
              </a:tabLst>
            </a:pPr>
            <a:r>
              <a:rPr lang="en-US" sz="2400" b="1" dirty="0"/>
              <a:t>n</a:t>
            </a:r>
            <a:r>
              <a:rPr lang="en-US" sz="2400" b="1" dirty="0">
                <a:solidFill>
                  <a:srgbClr val="333399"/>
                </a:solidFill>
                <a:cs typeface="Calibri"/>
              </a:rPr>
              <a:t>ame</a:t>
            </a:r>
          </a:p>
          <a:p>
            <a:pPr marL="812165" marR="254635" lvl="1" indent="-342900">
              <a:buFont typeface="Wingdings"/>
              <a:buChar char=""/>
              <a:tabLst>
                <a:tab pos="354965" algn="l"/>
                <a:tab pos="355600" algn="l"/>
              </a:tabLst>
            </a:pPr>
            <a:r>
              <a:rPr lang="en-US" sz="1900" dirty="0">
                <a:solidFill>
                  <a:srgbClr val="00B050"/>
                </a:solidFill>
                <a:latin typeface="Calibri"/>
                <a:cs typeface="Calibri"/>
              </a:rPr>
              <a:t> </a:t>
            </a:r>
            <a:r>
              <a:rPr lang="en-US" sz="1900" dirty="0">
                <a:solidFill>
                  <a:schemeClr val="tx1"/>
                </a:solidFill>
                <a:latin typeface="Calibri"/>
                <a:cs typeface="Calibri"/>
              </a:rPr>
              <a:t>artists associated with the provided artist and/or name </a:t>
            </a:r>
          </a:p>
          <a:p>
            <a:pPr marL="812165" marR="254635" lvl="1" indent="-342900">
              <a:buFont typeface="Wingdings"/>
              <a:buChar char=""/>
              <a:tabLst>
                <a:tab pos="354965" algn="l"/>
                <a:tab pos="355600" algn="l"/>
              </a:tabLst>
            </a:pPr>
            <a:r>
              <a:rPr lang="en-US" sz="1900" dirty="0">
                <a:solidFill>
                  <a:srgbClr val="FF0000"/>
                </a:solidFill>
                <a:latin typeface="Calibri"/>
                <a:cs typeface="Calibri"/>
              </a:rPr>
              <a:t> </a:t>
            </a:r>
            <a:r>
              <a:rPr lang="en-US" sz="1900" dirty="0">
                <a:solidFill>
                  <a:schemeClr val="tx1"/>
                </a:solidFill>
                <a:latin typeface="Calibri"/>
                <a:cs typeface="Calibri"/>
              </a:rPr>
              <a:t>repetitive searches and queries more often reach max</a:t>
            </a:r>
            <a:br>
              <a:rPr lang="en-US" sz="2000" dirty="0">
                <a:solidFill>
                  <a:schemeClr val="tx1"/>
                </a:solidFill>
                <a:latin typeface="Calibri"/>
                <a:cs typeface="Calibri"/>
              </a:rPr>
            </a:br>
            <a:endParaRPr lang="en-US" sz="1200" dirty="0">
              <a:solidFill>
                <a:schemeClr val="tx1"/>
              </a:solidFill>
              <a:latin typeface="Calibri"/>
              <a:cs typeface="Calibri"/>
            </a:endParaRPr>
          </a:p>
          <a:p>
            <a:pPr marL="354965" marR="254635" indent="-342900">
              <a:buFont typeface="Wingdings"/>
              <a:buChar char=""/>
              <a:tabLst>
                <a:tab pos="354965" algn="l"/>
                <a:tab pos="355600" algn="l"/>
              </a:tabLst>
            </a:pPr>
            <a:r>
              <a:rPr lang="en-US" sz="2400" b="1" dirty="0">
                <a:solidFill>
                  <a:srgbClr val="333399"/>
                </a:solidFill>
                <a:cs typeface="Calibri"/>
              </a:rPr>
              <a:t>“name”</a:t>
            </a:r>
          </a:p>
          <a:p>
            <a:pPr marL="812165" marR="254635" lvl="1" indent="-342900">
              <a:buFont typeface="Wingdings"/>
              <a:buChar char=""/>
              <a:tabLst>
                <a:tab pos="354965" algn="l"/>
                <a:tab pos="355600" algn="l"/>
              </a:tabLst>
            </a:pPr>
            <a:r>
              <a:rPr lang="en-US" sz="1900" i="1" dirty="0">
                <a:solidFill>
                  <a:srgbClr val="00B050"/>
                </a:solidFill>
                <a:latin typeface="Calibri"/>
                <a:cs typeface="Calibri"/>
              </a:rPr>
              <a:t> </a:t>
            </a:r>
            <a:r>
              <a:rPr lang="en-US" sz="1900" dirty="0">
                <a:solidFill>
                  <a:schemeClr val="tx1"/>
                </a:solidFill>
                <a:latin typeface="Calibri"/>
                <a:cs typeface="Calibri"/>
              </a:rPr>
              <a:t>artists associated with the provided name as opposed to the artist themselves</a:t>
            </a:r>
            <a:endParaRPr lang="en-US" sz="1900" dirty="0">
              <a:solidFill>
                <a:srgbClr val="FF0000"/>
              </a:solidFill>
              <a:latin typeface="Calibri"/>
              <a:cs typeface="Calibri"/>
            </a:endParaRPr>
          </a:p>
          <a:p>
            <a:pPr marL="812165" marR="254635" lvl="1" indent="-342900">
              <a:buFont typeface="Wingdings"/>
              <a:buChar char=""/>
              <a:tabLst>
                <a:tab pos="354965" algn="l"/>
                <a:tab pos="355600" algn="l"/>
              </a:tabLst>
            </a:pPr>
            <a:r>
              <a:rPr lang="en-US" sz="1900" dirty="0">
                <a:solidFill>
                  <a:srgbClr val="FF0000"/>
                </a:solidFill>
                <a:latin typeface="Calibri"/>
                <a:cs typeface="Calibri"/>
              </a:rPr>
              <a:t> </a:t>
            </a:r>
            <a:r>
              <a:rPr lang="en-US" sz="1900" dirty="0">
                <a:solidFill>
                  <a:schemeClr val="tx1"/>
                </a:solidFill>
                <a:latin typeface="Calibri"/>
                <a:cs typeface="Calibri"/>
              </a:rPr>
              <a:t>including similar artist names overblows search functionality</a:t>
            </a:r>
            <a:br>
              <a:rPr lang="en-US" sz="2100" dirty="0">
                <a:solidFill>
                  <a:schemeClr val="tx1"/>
                </a:solidFill>
                <a:latin typeface="Calibri"/>
                <a:cs typeface="Calibri"/>
              </a:rPr>
            </a:br>
            <a:endParaRPr lang="en-US" sz="1200" dirty="0">
              <a:solidFill>
                <a:schemeClr val="tx1"/>
              </a:solidFill>
              <a:latin typeface="Calibri"/>
              <a:cs typeface="Calibri"/>
            </a:endParaRPr>
          </a:p>
          <a:p>
            <a:pPr marL="354965" marR="254635" indent="-342900">
              <a:buFont typeface="Wingdings"/>
              <a:buChar char=""/>
              <a:tabLst>
                <a:tab pos="354965" algn="l"/>
                <a:tab pos="355600" algn="l"/>
              </a:tabLst>
            </a:pPr>
            <a:r>
              <a:rPr lang="en-US" sz="2400" b="1" dirty="0" err="1">
                <a:solidFill>
                  <a:srgbClr val="333399"/>
                </a:solidFill>
                <a:cs typeface="Calibri"/>
              </a:rPr>
              <a:t>artist:name</a:t>
            </a:r>
            <a:endParaRPr lang="en-US" sz="2400" b="1" dirty="0">
              <a:solidFill>
                <a:srgbClr val="333399"/>
              </a:solidFill>
              <a:cs typeface="Calibri"/>
            </a:endParaRPr>
          </a:p>
          <a:p>
            <a:pPr marL="812165" marR="254635" lvl="1" indent="-342900">
              <a:buFont typeface="Wingdings"/>
              <a:buChar char=""/>
              <a:tabLst>
                <a:tab pos="354965" algn="l"/>
                <a:tab pos="355600" algn="l"/>
              </a:tabLst>
            </a:pPr>
            <a:r>
              <a:rPr lang="en-US" sz="1900" i="1" dirty="0">
                <a:solidFill>
                  <a:srgbClr val="00B050"/>
                </a:solidFill>
                <a:latin typeface="Calibri"/>
                <a:cs typeface="Calibri"/>
              </a:rPr>
              <a:t> </a:t>
            </a:r>
            <a:r>
              <a:rPr lang="en-US" sz="1900" dirty="0">
                <a:solidFill>
                  <a:schemeClr val="tx1"/>
                </a:solidFill>
                <a:latin typeface="Calibri"/>
                <a:cs typeface="Calibri"/>
              </a:rPr>
              <a:t>artists whose names include all words provided</a:t>
            </a:r>
          </a:p>
          <a:p>
            <a:pPr marL="812165" marR="254635" lvl="1" indent="-342900">
              <a:buFont typeface="Wingdings"/>
              <a:buChar char=""/>
              <a:tabLst>
                <a:tab pos="354965" algn="l"/>
                <a:tab pos="355600" algn="l"/>
              </a:tabLst>
            </a:pPr>
            <a:r>
              <a:rPr lang="en-US" sz="1900" dirty="0">
                <a:solidFill>
                  <a:srgbClr val="FF0000"/>
                </a:solidFill>
                <a:latin typeface="Calibri"/>
                <a:cs typeface="Calibri"/>
              </a:rPr>
              <a:t> </a:t>
            </a:r>
            <a:r>
              <a:rPr lang="en-US" sz="1900" dirty="0">
                <a:solidFill>
                  <a:schemeClr val="tx1"/>
                </a:solidFill>
                <a:latin typeface="Calibri"/>
                <a:cs typeface="Calibri"/>
              </a:rPr>
              <a:t>inconsistent often returning artists that don’t start w/ word</a:t>
            </a:r>
            <a:br>
              <a:rPr lang="en-US" sz="2100" dirty="0">
                <a:solidFill>
                  <a:schemeClr val="tx1"/>
                </a:solidFill>
                <a:latin typeface="Calibri"/>
                <a:cs typeface="Calibri"/>
              </a:rPr>
            </a:br>
            <a:endParaRPr lang="en-US" sz="1200" dirty="0">
              <a:solidFill>
                <a:schemeClr val="tx1"/>
              </a:solidFill>
              <a:latin typeface="Calibri"/>
              <a:cs typeface="Calibri"/>
            </a:endParaRPr>
          </a:p>
          <a:p>
            <a:pPr marL="354965" marR="254635" indent="-342900">
              <a:buFont typeface="Wingdings"/>
              <a:buChar char=""/>
              <a:tabLst>
                <a:tab pos="354965" algn="l"/>
                <a:tab pos="355600" algn="l"/>
              </a:tabLst>
            </a:pPr>
            <a:r>
              <a:rPr lang="en-US" sz="2400" b="1" dirty="0" err="1"/>
              <a:t>artist:“name</a:t>
            </a:r>
            <a:r>
              <a:rPr lang="en-US" sz="2400" b="1" dirty="0"/>
              <a:t>”</a:t>
            </a:r>
          </a:p>
          <a:p>
            <a:pPr marL="812165" marR="254635" lvl="1" indent="-342900">
              <a:buFont typeface="Wingdings"/>
              <a:buChar char=""/>
              <a:tabLst>
                <a:tab pos="354965" algn="l"/>
                <a:tab pos="355600" algn="l"/>
              </a:tabLst>
            </a:pPr>
            <a:r>
              <a:rPr lang="en-US" sz="1900" i="1" dirty="0">
                <a:solidFill>
                  <a:srgbClr val="00B050"/>
                </a:solidFill>
                <a:latin typeface="Calibri"/>
                <a:cs typeface="Calibri"/>
              </a:rPr>
              <a:t> </a:t>
            </a:r>
            <a:r>
              <a:rPr lang="en-US" sz="1900" dirty="0">
                <a:solidFill>
                  <a:schemeClr val="tx1"/>
                </a:solidFill>
              </a:rPr>
              <a:t>only artists whose names include all words provided</a:t>
            </a:r>
          </a:p>
          <a:p>
            <a:pPr marL="812165" marR="254635" lvl="1" indent="-342900">
              <a:buFont typeface="Wingdings"/>
              <a:buChar char=""/>
              <a:tabLst>
                <a:tab pos="354965" algn="l"/>
                <a:tab pos="355600" algn="l"/>
              </a:tabLst>
            </a:pPr>
            <a:r>
              <a:rPr lang="en-US" sz="1900" dirty="0">
                <a:solidFill>
                  <a:srgbClr val="FF0000"/>
                </a:solidFill>
                <a:latin typeface="Calibri"/>
                <a:cs typeface="Calibri"/>
              </a:rPr>
              <a:t> </a:t>
            </a:r>
            <a:r>
              <a:rPr lang="en-US" sz="1900" dirty="0">
                <a:solidFill>
                  <a:schemeClr val="tx1"/>
                </a:solidFill>
                <a:latin typeface="Calibri"/>
                <a:cs typeface="Calibri"/>
              </a:rPr>
              <a:t>n</a:t>
            </a:r>
            <a:r>
              <a:rPr lang="en-US" sz="1900" dirty="0">
                <a:solidFill>
                  <a:schemeClr val="tx1"/>
                </a:solidFill>
              </a:rPr>
              <a:t>ot include artists w/ words in reverse order if their popularity is 0</a:t>
            </a:r>
          </a:p>
          <a:p>
            <a:pPr marL="1269365" marR="254635" lvl="2" indent="-342900">
              <a:buFont typeface="Wingdings"/>
              <a:buChar char=""/>
              <a:tabLst>
                <a:tab pos="354965" algn="l"/>
                <a:tab pos="355600" algn="l"/>
              </a:tabLst>
            </a:pPr>
            <a:r>
              <a:rPr lang="en-US" sz="1900" dirty="0">
                <a:solidFill>
                  <a:schemeClr val="tx1"/>
                </a:solidFill>
              </a:rPr>
              <a:t>Rectified by repeating searches in reverse alphabetical</a:t>
            </a:r>
          </a:p>
          <a:p>
            <a:pPr marL="812165" marR="254635" lvl="1" indent="-342900">
              <a:buFont typeface="Wingdings"/>
              <a:buChar char=""/>
              <a:tabLst>
                <a:tab pos="354965" algn="l"/>
                <a:tab pos="355600" algn="l"/>
              </a:tabLst>
            </a:pPr>
            <a:r>
              <a:rPr lang="en-US" sz="1900" dirty="0">
                <a:solidFill>
                  <a:schemeClr val="tx1"/>
                </a:solidFill>
              </a:rPr>
              <a:t>Ex: https://api.spotify.com/v1/</a:t>
            </a:r>
            <a:r>
              <a:rPr lang="en-US" sz="1900" dirty="0" err="1">
                <a:solidFill>
                  <a:schemeClr val="tx1"/>
                </a:solidFill>
              </a:rPr>
              <a:t>search?q</a:t>
            </a:r>
            <a:r>
              <a:rPr lang="en-US" sz="1900" dirty="0">
                <a:solidFill>
                  <a:schemeClr val="tx1"/>
                </a:solidFill>
              </a:rPr>
              <a:t>=artist:“charli%20xcx"&amp;type=</a:t>
            </a:r>
            <a:r>
              <a:rPr lang="en-US" sz="1900" dirty="0" err="1">
                <a:solidFill>
                  <a:schemeClr val="tx1"/>
                </a:solidFill>
              </a:rPr>
              <a:t>artist&amp;limit</a:t>
            </a:r>
            <a:r>
              <a:rPr lang="en-US" sz="1900" dirty="0">
                <a:solidFill>
                  <a:schemeClr val="tx1"/>
                </a:solidFill>
              </a:rPr>
              <a:t>=50</a:t>
            </a:r>
          </a:p>
          <a:p>
            <a:pPr marL="469265" marR="254635" lvl="1">
              <a:tabLst>
                <a:tab pos="354965" algn="l"/>
                <a:tab pos="355600" algn="l"/>
              </a:tabLst>
            </a:pPr>
            <a:endParaRPr lang="en-US" sz="2000" dirty="0"/>
          </a:p>
          <a:p>
            <a:pPr marL="354965" marR="254635" indent="-342900">
              <a:buFont typeface="Wingdings"/>
              <a:buChar char=""/>
              <a:tabLst>
                <a:tab pos="354965" algn="l"/>
                <a:tab pos="355600" algn="l"/>
              </a:tabLst>
            </a:pPr>
            <a:endParaRPr lang="en-US" dirty="0"/>
          </a:p>
        </p:txBody>
      </p:sp>
    </p:spTree>
    <p:extLst>
      <p:ext uri="{BB962C8B-B14F-4D97-AF65-F5344CB8AC3E}">
        <p14:creationId xmlns:p14="http://schemas.microsoft.com/office/powerpoint/2010/main" val="818512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Querying Method</a:t>
            </a:r>
          </a:p>
        </p:txBody>
      </p:sp>
      <p:sp>
        <p:nvSpPr>
          <p:cNvPr id="3" name="Text Placeholder 2">
            <a:extLst>
              <a:ext uri="{FF2B5EF4-FFF2-40B4-BE49-F238E27FC236}">
                <a16:creationId xmlns:a16="http://schemas.microsoft.com/office/drawing/2014/main" id="{5B69AEFC-7D79-D17C-F122-F8290CE79618}"/>
              </a:ext>
            </a:extLst>
          </p:cNvPr>
          <p:cNvSpPr>
            <a:spLocks noGrp="1"/>
          </p:cNvSpPr>
          <p:nvPr>
            <p:ph type="body" idx="1"/>
          </p:nvPr>
        </p:nvSpPr>
        <p:spPr>
          <a:xfrm>
            <a:off x="485342" y="1413204"/>
            <a:ext cx="7181524" cy="5109091"/>
          </a:xfrm>
        </p:spPr>
        <p:txBody>
          <a:bodyPr/>
          <a:lstStyle/>
          <a:p>
            <a:pPr marL="354965" marR="254635" indent="-342900">
              <a:buFont typeface="Wingdings"/>
              <a:buChar char=""/>
              <a:tabLst>
                <a:tab pos="354965" algn="l"/>
                <a:tab pos="355600" algn="l"/>
              </a:tabLst>
            </a:pPr>
            <a:r>
              <a:rPr lang="en-US" dirty="0"/>
              <a:t>Start at </a:t>
            </a:r>
            <a:r>
              <a:rPr lang="en-US" b="1" dirty="0"/>
              <a:t>2-character strings</a:t>
            </a:r>
          </a:p>
          <a:p>
            <a:pPr marL="469265" marR="254635" lvl="1">
              <a:tabLst>
                <a:tab pos="354965" algn="l"/>
                <a:tab pos="355600" algn="l"/>
              </a:tabLst>
            </a:pPr>
            <a:endParaRPr lang="en-US" dirty="0"/>
          </a:p>
          <a:p>
            <a:pPr marL="354965" marR="254635" indent="-342900">
              <a:buFont typeface="Wingdings"/>
              <a:buChar char=""/>
              <a:tabLst>
                <a:tab pos="354965" algn="l"/>
                <a:tab pos="355600" algn="l"/>
              </a:tabLst>
            </a:pPr>
            <a:r>
              <a:rPr lang="en-US" b="1" dirty="0"/>
              <a:t>Recursive string extensions</a:t>
            </a:r>
          </a:p>
          <a:p>
            <a:pPr marL="812165" marR="254635" lvl="1" indent="-342900">
              <a:buFont typeface="Wingdings"/>
              <a:buChar char=""/>
              <a:tabLst>
                <a:tab pos="354965" algn="l"/>
                <a:tab pos="355600" algn="l"/>
              </a:tabLst>
            </a:pPr>
            <a:r>
              <a:rPr lang="en-US" dirty="0">
                <a:solidFill>
                  <a:srgbClr val="333399"/>
                </a:solidFill>
                <a:latin typeface="Calibri"/>
                <a:cs typeface="Calibri"/>
              </a:rPr>
              <a:t>A string’s search wholly represented by searching the string w/ each possible letter added and w/ no letter added</a:t>
            </a:r>
          </a:p>
          <a:p>
            <a:pPr marL="812165" marR="254635" lvl="1" indent="-342900">
              <a:buFont typeface="Wingdings"/>
              <a:buChar char=""/>
              <a:tabLst>
                <a:tab pos="354965" algn="l"/>
                <a:tab pos="355600" algn="l"/>
              </a:tabLst>
            </a:pPr>
            <a:r>
              <a:rPr lang="en-US" dirty="0">
                <a:solidFill>
                  <a:srgbClr val="333399"/>
                </a:solidFill>
                <a:latin typeface="Calibri"/>
                <a:cs typeface="Calibri"/>
              </a:rPr>
              <a:t>If Spotify can’t show all results (over 1000 artists), recurse to search longer string variants of the current string</a:t>
            </a:r>
          </a:p>
          <a:p>
            <a:pPr marL="812165" marR="254635" lvl="1" indent="-342900">
              <a:buFont typeface="Wingdings"/>
              <a:buChar char=""/>
              <a:tabLst>
                <a:tab pos="354965" algn="l"/>
                <a:tab pos="355600" algn="l"/>
              </a:tabLst>
            </a:pPr>
            <a:endParaRPr lang="en-US" dirty="0">
              <a:solidFill>
                <a:srgbClr val="333399"/>
              </a:solidFill>
              <a:latin typeface="Calibri"/>
              <a:cs typeface="Calibri"/>
            </a:endParaRPr>
          </a:p>
          <a:p>
            <a:pPr marL="354965" marR="254635" indent="-342900">
              <a:buFont typeface="Wingdings"/>
              <a:buChar char=""/>
              <a:tabLst>
                <a:tab pos="354965" algn="l"/>
                <a:tab pos="355600" algn="l"/>
              </a:tabLst>
            </a:pPr>
            <a:r>
              <a:rPr lang="en-US" b="1" dirty="0">
                <a:solidFill>
                  <a:srgbClr val="333399"/>
                </a:solidFill>
                <a:latin typeface="Calibri"/>
                <a:cs typeface="Calibri"/>
              </a:rPr>
              <a:t>“Not” chaining</a:t>
            </a:r>
          </a:p>
          <a:p>
            <a:pPr marL="812165" marR="254635" lvl="1" indent="-342900">
              <a:buFont typeface="Wingdings"/>
              <a:buChar char=""/>
              <a:tabLst>
                <a:tab pos="354965" algn="l"/>
                <a:tab pos="355600" algn="l"/>
              </a:tabLst>
            </a:pPr>
            <a:r>
              <a:rPr lang="en-US" dirty="0">
                <a:solidFill>
                  <a:srgbClr val="333399"/>
                </a:solidFill>
                <a:latin typeface="Calibri"/>
                <a:cs typeface="Calibri"/>
              </a:rPr>
              <a:t>Repeat search of parent string excluding results from popular children to isolate artists w/ just the current string</a:t>
            </a:r>
          </a:p>
          <a:p>
            <a:pPr marL="812165" marR="254635" lvl="1" indent="-342900">
              <a:buFont typeface="Wingdings"/>
              <a:buChar char=""/>
              <a:tabLst>
                <a:tab pos="354965" algn="l"/>
                <a:tab pos="355600" algn="l"/>
              </a:tabLst>
            </a:pPr>
            <a:r>
              <a:rPr lang="en-US" dirty="0">
                <a:solidFill>
                  <a:srgbClr val="333399"/>
                </a:solidFill>
                <a:latin typeface="Calibri"/>
                <a:cs typeface="Calibri"/>
              </a:rPr>
              <a:t>EG </a:t>
            </a:r>
            <a:r>
              <a:rPr lang="en-US" dirty="0" err="1">
                <a:solidFill>
                  <a:srgbClr val="333399"/>
                </a:solidFill>
                <a:latin typeface="Calibri"/>
                <a:cs typeface="Calibri"/>
              </a:rPr>
              <a:t>artist:”ka</a:t>
            </a:r>
            <a:r>
              <a:rPr lang="en-US" dirty="0">
                <a:solidFill>
                  <a:srgbClr val="333399"/>
                </a:solidFill>
                <a:latin typeface="Calibri"/>
                <a:cs typeface="Calibri"/>
              </a:rPr>
              <a:t>” NOT artist:”</a:t>
            </a:r>
            <a:r>
              <a:rPr lang="en-US" dirty="0" err="1">
                <a:solidFill>
                  <a:srgbClr val="333399"/>
                </a:solidFill>
                <a:latin typeface="Calibri"/>
                <a:cs typeface="Calibri"/>
              </a:rPr>
              <a:t>kan</a:t>
            </a:r>
            <a:r>
              <a:rPr lang="en-US" dirty="0">
                <a:solidFill>
                  <a:srgbClr val="333399"/>
                </a:solidFill>
                <a:latin typeface="Calibri"/>
                <a:cs typeface="Calibri"/>
              </a:rPr>
              <a:t>” NOT artist:”</a:t>
            </a:r>
            <a:r>
              <a:rPr lang="en-US" dirty="0" err="1">
                <a:solidFill>
                  <a:srgbClr val="333399"/>
                </a:solidFill>
                <a:latin typeface="Calibri"/>
                <a:cs typeface="Calibri"/>
              </a:rPr>
              <a:t>kaz</a:t>
            </a:r>
            <a:r>
              <a:rPr lang="en-US" dirty="0">
                <a:solidFill>
                  <a:srgbClr val="333399"/>
                </a:solidFill>
                <a:latin typeface="Calibri"/>
                <a:cs typeface="Calibri"/>
              </a:rPr>
              <a:t>”...</a:t>
            </a:r>
          </a:p>
          <a:p>
            <a:pPr marL="812165" marR="254635" lvl="1" indent="-342900">
              <a:buFont typeface="Wingdings"/>
              <a:buChar char=""/>
              <a:tabLst>
                <a:tab pos="354965" algn="l"/>
                <a:tab pos="355600" algn="l"/>
              </a:tabLst>
            </a:pPr>
            <a:endParaRPr lang="en-US" dirty="0">
              <a:solidFill>
                <a:srgbClr val="333399"/>
              </a:solidFill>
              <a:latin typeface="Calibri"/>
              <a:cs typeface="Calibri"/>
            </a:endParaRPr>
          </a:p>
          <a:p>
            <a:pPr marL="354965" marR="254635" indent="-342900">
              <a:buFont typeface="Wingdings"/>
              <a:buChar char=""/>
              <a:tabLst>
                <a:tab pos="354965" algn="l"/>
                <a:tab pos="355600" algn="l"/>
              </a:tabLst>
            </a:pPr>
            <a:r>
              <a:rPr lang="en-US" b="1" dirty="0">
                <a:solidFill>
                  <a:srgbClr val="333399"/>
                </a:solidFill>
                <a:latin typeface="Calibri"/>
                <a:cs typeface="Calibri"/>
              </a:rPr>
              <a:t>Genre searching</a:t>
            </a:r>
          </a:p>
          <a:p>
            <a:pPr marL="812165" marR="254635" lvl="1" indent="-342900">
              <a:buFont typeface="Wingdings"/>
              <a:buChar char=""/>
              <a:tabLst>
                <a:tab pos="354965" algn="l"/>
                <a:tab pos="355600" algn="l"/>
              </a:tabLst>
            </a:pPr>
            <a:r>
              <a:rPr lang="en-US" dirty="0">
                <a:solidFill>
                  <a:srgbClr val="333399"/>
                </a:solidFill>
                <a:latin typeface="Calibri"/>
                <a:cs typeface="Calibri"/>
              </a:rPr>
              <a:t>If “not” chain still has 1000 results, repeat this search for each of the 6213 genres on Spotify</a:t>
            </a:r>
          </a:p>
          <a:p>
            <a:pPr marL="812165" marR="254635" lvl="1" indent="-342900">
              <a:buFont typeface="Wingdings"/>
              <a:buChar char=""/>
              <a:tabLst>
                <a:tab pos="354965" algn="l"/>
                <a:tab pos="355600" algn="l"/>
              </a:tabLst>
            </a:pPr>
            <a:r>
              <a:rPr lang="en-US" dirty="0">
                <a:solidFill>
                  <a:srgbClr val="333399"/>
                </a:solidFill>
                <a:latin typeface="Calibri"/>
                <a:cs typeface="Calibri"/>
              </a:rPr>
              <a:t>Returns diverse range of artists satisfied by relevant search string</a:t>
            </a:r>
          </a:p>
          <a:p>
            <a:pPr marL="469265" marR="254635" lvl="1">
              <a:tabLst>
                <a:tab pos="354965" algn="l"/>
                <a:tab pos="355600" algn="l"/>
              </a:tabLst>
            </a:pPr>
            <a:endParaRPr lang="en-US" dirty="0"/>
          </a:p>
        </p:txBody>
      </p:sp>
      <p:grpSp>
        <p:nvGrpSpPr>
          <p:cNvPr id="4" name="Group 3">
            <a:extLst>
              <a:ext uri="{FF2B5EF4-FFF2-40B4-BE49-F238E27FC236}">
                <a16:creationId xmlns:a16="http://schemas.microsoft.com/office/drawing/2014/main" id="{F16BABC2-9E7C-78B2-8CEA-82D233EDA111}"/>
              </a:ext>
            </a:extLst>
          </p:cNvPr>
          <p:cNvGrpSpPr/>
          <p:nvPr/>
        </p:nvGrpSpPr>
        <p:grpSpPr>
          <a:xfrm>
            <a:off x="7391400" y="1676400"/>
            <a:ext cx="4576302" cy="4438757"/>
            <a:chOff x="6126481" y="1153775"/>
            <a:chExt cx="5379719" cy="5542859"/>
          </a:xfrm>
        </p:grpSpPr>
        <p:pic>
          <p:nvPicPr>
            <p:cNvPr id="5" name="Picture 4">
              <a:extLst>
                <a:ext uri="{FF2B5EF4-FFF2-40B4-BE49-F238E27FC236}">
                  <a16:creationId xmlns:a16="http://schemas.microsoft.com/office/drawing/2014/main" id="{F28B555E-17E8-894C-77A9-506BF0267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743" t="59585" r="6182" b="2172"/>
            <a:stretch/>
          </p:blipFill>
          <p:spPr>
            <a:xfrm>
              <a:off x="9986010" y="4069080"/>
              <a:ext cx="1474470" cy="2627554"/>
            </a:xfrm>
            <a:prstGeom prst="rect">
              <a:avLst/>
            </a:prstGeom>
          </p:spPr>
        </p:pic>
        <p:pic>
          <p:nvPicPr>
            <p:cNvPr id="6" name="Picture 5">
              <a:extLst>
                <a:ext uri="{FF2B5EF4-FFF2-40B4-BE49-F238E27FC236}">
                  <a16:creationId xmlns:a16="http://schemas.microsoft.com/office/drawing/2014/main" id="{371AAC61-3A63-CE21-434E-3533938AAC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1725" t="59583" r="18289" b="3202"/>
            <a:stretch/>
          </p:blipFill>
          <p:spPr>
            <a:xfrm>
              <a:off x="8763000" y="4069079"/>
              <a:ext cx="1219200" cy="2556933"/>
            </a:xfrm>
            <a:prstGeom prst="rect">
              <a:avLst/>
            </a:prstGeom>
          </p:spPr>
        </p:pic>
        <p:grpSp>
          <p:nvGrpSpPr>
            <p:cNvPr id="7" name="Group 6">
              <a:extLst>
                <a:ext uri="{FF2B5EF4-FFF2-40B4-BE49-F238E27FC236}">
                  <a16:creationId xmlns:a16="http://schemas.microsoft.com/office/drawing/2014/main" id="{96189A81-1B14-FE14-445E-EEC955A5D52F}"/>
                </a:ext>
              </a:extLst>
            </p:cNvPr>
            <p:cNvGrpSpPr/>
            <p:nvPr/>
          </p:nvGrpSpPr>
          <p:grpSpPr>
            <a:xfrm>
              <a:off x="6126481" y="1153775"/>
              <a:ext cx="5379719" cy="3814465"/>
              <a:chOff x="6126481" y="1153775"/>
              <a:chExt cx="5379719" cy="3814465"/>
            </a:xfrm>
          </p:grpSpPr>
          <p:grpSp>
            <p:nvGrpSpPr>
              <p:cNvPr id="15" name="Group 14">
                <a:extLst>
                  <a:ext uri="{FF2B5EF4-FFF2-40B4-BE49-F238E27FC236}">
                    <a16:creationId xmlns:a16="http://schemas.microsoft.com/office/drawing/2014/main" id="{9C7C7B32-FB7B-F2C0-16FC-2DA453AE151D}"/>
                  </a:ext>
                </a:extLst>
              </p:cNvPr>
              <p:cNvGrpSpPr/>
              <p:nvPr/>
            </p:nvGrpSpPr>
            <p:grpSpPr>
              <a:xfrm>
                <a:off x="6126481" y="1153775"/>
                <a:ext cx="5379719" cy="3352185"/>
                <a:chOff x="6126481" y="1153775"/>
                <a:chExt cx="5379719" cy="3352185"/>
              </a:xfrm>
            </p:grpSpPr>
            <p:pic>
              <p:nvPicPr>
                <p:cNvPr id="17" name="Picture 16">
                  <a:extLst>
                    <a:ext uri="{FF2B5EF4-FFF2-40B4-BE49-F238E27FC236}">
                      <a16:creationId xmlns:a16="http://schemas.microsoft.com/office/drawing/2014/main" id="{4B1A9AEB-D081-A89E-45CB-0115C7E205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943" t="17152" r="20882" b="62821"/>
                <a:stretch/>
              </p:blipFill>
              <p:spPr>
                <a:xfrm>
                  <a:off x="8178798" y="1153775"/>
                  <a:ext cx="1487171" cy="1376065"/>
                </a:xfrm>
                <a:prstGeom prst="rect">
                  <a:avLst/>
                </a:prstGeom>
              </p:spPr>
            </p:pic>
            <p:pic>
              <p:nvPicPr>
                <p:cNvPr id="18" name="Picture 17">
                  <a:extLst>
                    <a:ext uri="{FF2B5EF4-FFF2-40B4-BE49-F238E27FC236}">
                      <a16:creationId xmlns:a16="http://schemas.microsoft.com/office/drawing/2014/main" id="{3519956E-60B9-09EE-9698-346C2B7852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26" t="26976" r="24531" b="48265"/>
                <a:stretch/>
              </p:blipFill>
              <p:spPr>
                <a:xfrm>
                  <a:off x="8188960" y="1828800"/>
                  <a:ext cx="1031240" cy="1701185"/>
                </a:xfrm>
                <a:prstGeom prst="rect">
                  <a:avLst/>
                </a:prstGeom>
              </p:spPr>
            </p:pic>
            <p:pic>
              <p:nvPicPr>
                <p:cNvPr id="19" name="Picture 18">
                  <a:extLst>
                    <a:ext uri="{FF2B5EF4-FFF2-40B4-BE49-F238E27FC236}">
                      <a16:creationId xmlns:a16="http://schemas.microsoft.com/office/drawing/2014/main" id="{12C99745-A018-B9E1-FF36-7E3DF0E4CA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360" t="48121" r="27025" b="46852"/>
                <a:stretch/>
              </p:blipFill>
              <p:spPr>
                <a:xfrm>
                  <a:off x="8229599" y="3281755"/>
                  <a:ext cx="685801" cy="345365"/>
                </a:xfrm>
                <a:prstGeom prst="rect">
                  <a:avLst/>
                </a:prstGeom>
              </p:spPr>
            </p:pic>
            <p:pic>
              <p:nvPicPr>
                <p:cNvPr id="20" name="Picture 19">
                  <a:extLst>
                    <a:ext uri="{FF2B5EF4-FFF2-40B4-BE49-F238E27FC236}">
                      <a16:creationId xmlns:a16="http://schemas.microsoft.com/office/drawing/2014/main" id="{3374B3F9-1AE4-30D5-B611-24D5EECC36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883" t="51299" r="5807" b="40344"/>
                <a:stretch/>
              </p:blipFill>
              <p:spPr>
                <a:xfrm>
                  <a:off x="7560946" y="3500044"/>
                  <a:ext cx="3945254" cy="574116"/>
                </a:xfrm>
                <a:prstGeom prst="rect">
                  <a:avLst/>
                </a:prstGeom>
              </p:spPr>
            </p:pic>
            <p:pic>
              <p:nvPicPr>
                <p:cNvPr id="21" name="Picture 20">
                  <a:extLst>
                    <a:ext uri="{FF2B5EF4-FFF2-40B4-BE49-F238E27FC236}">
                      <a16:creationId xmlns:a16="http://schemas.microsoft.com/office/drawing/2014/main" id="{7947739C-615D-473F-C0A0-6E9BA4FFB5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136" t="46769" r="37777" b="34062"/>
                <a:stretch/>
              </p:blipFill>
              <p:spPr>
                <a:xfrm>
                  <a:off x="6126481" y="3188970"/>
                  <a:ext cx="1475739" cy="1316990"/>
                </a:xfrm>
                <a:prstGeom prst="rect">
                  <a:avLst/>
                </a:prstGeom>
              </p:spPr>
            </p:pic>
          </p:grpSp>
          <p:pic>
            <p:nvPicPr>
              <p:cNvPr id="16" name="Picture 15">
                <a:extLst>
                  <a:ext uri="{FF2B5EF4-FFF2-40B4-BE49-F238E27FC236}">
                    <a16:creationId xmlns:a16="http://schemas.microsoft.com/office/drawing/2014/main" id="{BB73D9DE-4D9E-8A47-DD2C-C8BCEB1B16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743" t="59584" r="6182" b="27329"/>
              <a:stretch/>
            </p:blipFill>
            <p:spPr>
              <a:xfrm>
                <a:off x="9986010" y="4069080"/>
                <a:ext cx="1474470" cy="899160"/>
              </a:xfrm>
              <a:prstGeom prst="rect">
                <a:avLst/>
              </a:prstGeom>
            </p:spPr>
          </p:pic>
        </p:grpSp>
        <p:grpSp>
          <p:nvGrpSpPr>
            <p:cNvPr id="8" name="Group 7">
              <a:extLst>
                <a:ext uri="{FF2B5EF4-FFF2-40B4-BE49-F238E27FC236}">
                  <a16:creationId xmlns:a16="http://schemas.microsoft.com/office/drawing/2014/main" id="{64D75604-B7CF-FB05-2E08-25CF61750E19}"/>
                </a:ext>
              </a:extLst>
            </p:cNvPr>
            <p:cNvGrpSpPr/>
            <p:nvPr/>
          </p:nvGrpSpPr>
          <p:grpSpPr>
            <a:xfrm>
              <a:off x="6130290" y="1153775"/>
              <a:ext cx="3535679" cy="5069839"/>
              <a:chOff x="6130290" y="1153775"/>
              <a:chExt cx="3535679" cy="5069839"/>
            </a:xfrm>
          </p:grpSpPr>
          <p:grpSp>
            <p:nvGrpSpPr>
              <p:cNvPr id="9" name="Group 8">
                <a:extLst>
                  <a:ext uri="{FF2B5EF4-FFF2-40B4-BE49-F238E27FC236}">
                    <a16:creationId xmlns:a16="http://schemas.microsoft.com/office/drawing/2014/main" id="{C1CA1A71-24C3-B146-CAF6-A84BF0B076A8}"/>
                  </a:ext>
                </a:extLst>
              </p:cNvPr>
              <p:cNvGrpSpPr/>
              <p:nvPr/>
            </p:nvGrpSpPr>
            <p:grpSpPr>
              <a:xfrm>
                <a:off x="6130290" y="1153775"/>
                <a:ext cx="3535679" cy="5069839"/>
                <a:chOff x="6130290" y="1153775"/>
                <a:chExt cx="3535679" cy="5069839"/>
              </a:xfrm>
            </p:grpSpPr>
            <p:pic>
              <p:nvPicPr>
                <p:cNvPr id="11" name="Picture 10">
                  <a:extLst>
                    <a:ext uri="{FF2B5EF4-FFF2-40B4-BE49-F238E27FC236}">
                      <a16:creationId xmlns:a16="http://schemas.microsoft.com/office/drawing/2014/main" id="{4A012552-1A31-27FA-68D0-E74ADD6AA3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173" t="45232" r="37788" b="34097"/>
                <a:stretch/>
              </p:blipFill>
              <p:spPr>
                <a:xfrm>
                  <a:off x="6130290" y="3083057"/>
                  <a:ext cx="1470659" cy="1420363"/>
                </a:xfrm>
                <a:prstGeom prst="rect">
                  <a:avLst/>
                </a:prstGeom>
              </p:spPr>
            </p:pic>
            <p:pic>
              <p:nvPicPr>
                <p:cNvPr id="12" name="Picture 11">
                  <a:extLst>
                    <a:ext uri="{FF2B5EF4-FFF2-40B4-BE49-F238E27FC236}">
                      <a16:creationId xmlns:a16="http://schemas.microsoft.com/office/drawing/2014/main" id="{045EF59A-5B18-26E9-594A-CCA41BED41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72" t="59885" r="28900" b="9063"/>
                <a:stretch/>
              </p:blipFill>
              <p:spPr>
                <a:xfrm>
                  <a:off x="7315199" y="4090014"/>
                  <a:ext cx="1371600" cy="2133600"/>
                </a:xfrm>
                <a:prstGeom prst="rect">
                  <a:avLst/>
                </a:prstGeom>
              </p:spPr>
            </p:pic>
            <p:pic>
              <p:nvPicPr>
                <p:cNvPr id="13" name="Picture 12">
                  <a:extLst>
                    <a:ext uri="{FF2B5EF4-FFF2-40B4-BE49-F238E27FC236}">
                      <a16:creationId xmlns:a16="http://schemas.microsoft.com/office/drawing/2014/main" id="{4E1A543A-4B46-FFCB-EF76-9EE5601311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377" t="27725" r="30147" b="52313"/>
                <a:stretch/>
              </p:blipFill>
              <p:spPr>
                <a:xfrm>
                  <a:off x="7010399" y="1880215"/>
                  <a:ext cx="1524000" cy="1371599"/>
                </a:xfrm>
                <a:prstGeom prst="rect">
                  <a:avLst/>
                </a:prstGeom>
              </p:spPr>
            </p:pic>
            <p:pic>
              <p:nvPicPr>
                <p:cNvPr id="14" name="Picture 13">
                  <a:extLst>
                    <a:ext uri="{FF2B5EF4-FFF2-40B4-BE49-F238E27FC236}">
                      <a16:creationId xmlns:a16="http://schemas.microsoft.com/office/drawing/2014/main" id="{4741953E-72D7-4AA3-3602-C06724B25AE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943" t="17152" r="20882" b="62821"/>
                <a:stretch/>
              </p:blipFill>
              <p:spPr>
                <a:xfrm>
                  <a:off x="8178798" y="1153775"/>
                  <a:ext cx="1487171" cy="1376065"/>
                </a:xfrm>
                <a:prstGeom prst="rect">
                  <a:avLst/>
                </a:prstGeom>
              </p:spPr>
            </p:pic>
          </p:grpSp>
          <p:pic>
            <p:nvPicPr>
              <p:cNvPr id="10" name="Picture 9">
                <a:extLst>
                  <a:ext uri="{FF2B5EF4-FFF2-40B4-BE49-F238E27FC236}">
                    <a16:creationId xmlns:a16="http://schemas.microsoft.com/office/drawing/2014/main" id="{5E2D975F-EA51-BB7F-E137-38086EAEBF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6172" t="72149" r="26197" b="18683"/>
              <a:stretch/>
            </p:blipFill>
            <p:spPr>
              <a:xfrm>
                <a:off x="8084819" y="4932680"/>
                <a:ext cx="932181" cy="629920"/>
              </a:xfrm>
              <a:prstGeom prst="rect">
                <a:avLst/>
              </a:prstGeom>
            </p:spPr>
          </p:pic>
        </p:grpSp>
      </p:grpSp>
    </p:spTree>
    <p:extLst>
      <p:ext uri="{BB962C8B-B14F-4D97-AF65-F5344CB8AC3E}">
        <p14:creationId xmlns:p14="http://schemas.microsoft.com/office/powerpoint/2010/main" val="138442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Querying Method</a:t>
            </a:r>
          </a:p>
        </p:txBody>
      </p:sp>
      <p:pic>
        <p:nvPicPr>
          <p:cNvPr id="32" name="Picture 31">
            <a:extLst>
              <a:ext uri="{FF2B5EF4-FFF2-40B4-BE49-F238E27FC236}">
                <a16:creationId xmlns:a16="http://schemas.microsoft.com/office/drawing/2014/main" id="{C9E3464D-3867-6B65-72BE-9631D13F25C1}"/>
              </a:ext>
            </a:extLst>
          </p:cNvPr>
          <p:cNvPicPr>
            <a:picLocks noChangeAspect="1"/>
          </p:cNvPicPr>
          <p:nvPr/>
        </p:nvPicPr>
        <p:blipFill>
          <a:blip r:embed="rId3"/>
          <a:stretch>
            <a:fillRect/>
          </a:stretch>
        </p:blipFill>
        <p:spPr>
          <a:xfrm>
            <a:off x="3543299" y="1184032"/>
            <a:ext cx="5105400" cy="5606853"/>
          </a:xfrm>
          <a:prstGeom prst="rect">
            <a:avLst/>
          </a:prstGeom>
        </p:spPr>
      </p:pic>
    </p:spTree>
    <p:extLst>
      <p:ext uri="{BB962C8B-B14F-4D97-AF65-F5344CB8AC3E}">
        <p14:creationId xmlns:p14="http://schemas.microsoft.com/office/powerpoint/2010/main" val="309056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4471-901D-EA80-0463-3FF8F252026F}"/>
              </a:ext>
            </a:extLst>
          </p:cNvPr>
          <p:cNvSpPr>
            <a:spLocks noGrp="1"/>
          </p:cNvSpPr>
          <p:nvPr>
            <p:ph type="title"/>
          </p:nvPr>
        </p:nvSpPr>
        <p:spPr>
          <a:xfrm>
            <a:off x="0" y="161366"/>
            <a:ext cx="12191999" cy="697230"/>
          </a:xfrm>
        </p:spPr>
        <p:txBody>
          <a:bodyPr/>
          <a:lstStyle/>
          <a:p>
            <a:pPr algn="ctr"/>
            <a:r>
              <a:rPr lang="en-US" dirty="0"/>
              <a:t>Filtering Queries</a:t>
            </a:r>
          </a:p>
        </p:txBody>
      </p:sp>
      <p:sp>
        <p:nvSpPr>
          <p:cNvPr id="3" name="Text Placeholder 2">
            <a:extLst>
              <a:ext uri="{FF2B5EF4-FFF2-40B4-BE49-F238E27FC236}">
                <a16:creationId xmlns:a16="http://schemas.microsoft.com/office/drawing/2014/main" id="{0F692C6A-1C97-8147-BE17-F78C6297538F}"/>
              </a:ext>
            </a:extLst>
          </p:cNvPr>
          <p:cNvSpPr>
            <a:spLocks noGrp="1"/>
          </p:cNvSpPr>
          <p:nvPr>
            <p:ph type="body" idx="1"/>
          </p:nvPr>
        </p:nvSpPr>
        <p:spPr>
          <a:xfrm>
            <a:off x="485343" y="1479352"/>
            <a:ext cx="7353754" cy="4893647"/>
          </a:xfrm>
        </p:spPr>
        <p:txBody>
          <a:bodyPr/>
          <a:lstStyle/>
          <a:p>
            <a:pPr marL="354965" marR="254635" indent="-342900">
              <a:buFont typeface="Wingdings"/>
              <a:buChar char=""/>
              <a:tabLst>
                <a:tab pos="354965" algn="l"/>
                <a:tab pos="355600" algn="l"/>
              </a:tabLst>
            </a:pPr>
            <a:r>
              <a:rPr lang="en-US" b="1" dirty="0"/>
              <a:t>Allowed characters</a:t>
            </a:r>
          </a:p>
          <a:p>
            <a:pPr marL="812165" marR="254635" lvl="1" indent="-342900">
              <a:buFont typeface="Wingdings"/>
              <a:buChar char=""/>
              <a:tabLst>
                <a:tab pos="354965" algn="l"/>
                <a:tab pos="355600" algn="l"/>
              </a:tabLst>
            </a:pPr>
            <a:r>
              <a:rPr lang="en-US" dirty="0">
                <a:solidFill>
                  <a:schemeClr val="tx1"/>
                </a:solidFill>
              </a:rPr>
              <a:t>a:z, 0:9</a:t>
            </a:r>
          </a:p>
          <a:p>
            <a:pPr marL="812165" marR="254635" lvl="1" indent="-342900">
              <a:buFont typeface="Wingdings"/>
              <a:buChar char=""/>
              <a:tabLst>
                <a:tab pos="354965" algn="l"/>
                <a:tab pos="355600" algn="l"/>
              </a:tabLst>
            </a:pPr>
            <a:r>
              <a:rPr lang="en-US" dirty="0">
                <a:solidFill>
                  <a:schemeClr val="tx1"/>
                </a:solidFill>
              </a:rPr>
              <a:t>“.”, “_”  –  if one word w/out punctuation</a:t>
            </a:r>
          </a:p>
          <a:p>
            <a:pPr marL="812165" marR="254635" lvl="1" indent="-342900">
              <a:buFont typeface="Wingdings"/>
              <a:buChar char=""/>
              <a:tabLst>
                <a:tab pos="354965" algn="l"/>
                <a:tab pos="355600" algn="l"/>
              </a:tabLst>
            </a:pPr>
            <a:r>
              <a:rPr lang="en-US" dirty="0">
                <a:solidFill>
                  <a:schemeClr val="tx1"/>
                </a:solidFill>
                <a:latin typeface="Calibri"/>
                <a:cs typeface="Calibri"/>
              </a:rPr>
              <a:t>Max spaces limited preventing large recursion depth</a:t>
            </a:r>
            <a:endParaRPr lang="en-US" dirty="0">
              <a:solidFill>
                <a:schemeClr val="tx1"/>
              </a:solidFill>
            </a:endParaRPr>
          </a:p>
          <a:p>
            <a:pPr marL="354965" marR="254635" indent="-342900">
              <a:buFont typeface="Wingdings"/>
              <a:buChar char=""/>
              <a:tabLst>
                <a:tab pos="354965" algn="l"/>
                <a:tab pos="355600" algn="l"/>
              </a:tabLst>
            </a:pPr>
            <a:endParaRPr lang="en-US" dirty="0"/>
          </a:p>
          <a:p>
            <a:pPr marL="354965" marR="254635" indent="-342900">
              <a:buFont typeface="Wingdings"/>
              <a:buChar char=""/>
              <a:tabLst>
                <a:tab pos="354965" algn="l"/>
                <a:tab pos="355600" algn="l"/>
              </a:tabLst>
            </a:pPr>
            <a:r>
              <a:rPr lang="en-US" b="1" dirty="0"/>
              <a:t>Avoiding repetition</a:t>
            </a:r>
          </a:p>
          <a:p>
            <a:pPr marL="812165" marR="254635" lvl="1" indent="-342900">
              <a:buFont typeface="Wingdings"/>
              <a:buChar char=""/>
              <a:tabLst>
                <a:tab pos="354965" algn="l"/>
                <a:tab pos="355600" algn="l"/>
              </a:tabLst>
            </a:pPr>
            <a:r>
              <a:rPr lang="en-US" dirty="0"/>
              <a:t>Alphabetical queries prevent multiple searches of a word set</a:t>
            </a:r>
          </a:p>
          <a:p>
            <a:pPr marL="812165" marR="254635" lvl="1" indent="-342900">
              <a:buFont typeface="Wingdings"/>
              <a:buChar char=""/>
              <a:tabLst>
                <a:tab pos="354965" algn="l"/>
                <a:tab pos="355600" algn="l"/>
              </a:tabLst>
            </a:pPr>
            <a:r>
              <a:rPr lang="en-US" dirty="0">
                <a:solidFill>
                  <a:schemeClr val="tx1"/>
                </a:solidFill>
              </a:rPr>
              <a:t>Substring of prior word skipped as it is ignored by query</a:t>
            </a:r>
          </a:p>
          <a:p>
            <a:pPr marL="354965" marR="254635" indent="-342900">
              <a:buFont typeface="Wingdings"/>
              <a:buChar char=""/>
              <a:tabLst>
                <a:tab pos="354965" algn="l"/>
                <a:tab pos="355600" algn="l"/>
              </a:tabLst>
            </a:pPr>
            <a:endParaRPr lang="en-US" dirty="0"/>
          </a:p>
          <a:p>
            <a:pPr marL="354965" marR="254635" indent="-342900">
              <a:buFont typeface="Wingdings"/>
              <a:buChar char=""/>
              <a:tabLst>
                <a:tab pos="354965" algn="l"/>
                <a:tab pos="355600" algn="l"/>
              </a:tabLst>
            </a:pPr>
            <a:r>
              <a:rPr lang="en-US" b="1" dirty="0"/>
              <a:t>Skip</a:t>
            </a:r>
            <a:r>
              <a:rPr lang="en-US" dirty="0"/>
              <a:t> </a:t>
            </a:r>
            <a:r>
              <a:rPr lang="en-US" b="1" dirty="0"/>
              <a:t>“and” words</a:t>
            </a:r>
          </a:p>
          <a:p>
            <a:pPr marL="812165" marR="254635" lvl="1" indent="-342900">
              <a:buFont typeface="Wingdings"/>
              <a:buChar char=""/>
              <a:tabLst>
                <a:tab pos="354965" algn="l"/>
                <a:tab pos="355600" algn="l"/>
              </a:tabLst>
            </a:pPr>
            <a:r>
              <a:rPr lang="fr-FR" dirty="0">
                <a:solidFill>
                  <a:schemeClr val="tx1"/>
                </a:solidFill>
                <a:latin typeface="Calibri"/>
                <a:cs typeface="Calibri"/>
              </a:rPr>
              <a:t>and, e, en, et, </a:t>
            </a:r>
            <a:r>
              <a:rPr lang="fr-FR" dirty="0" err="1">
                <a:solidFill>
                  <a:schemeClr val="tx1"/>
                </a:solidFill>
                <a:latin typeface="Calibri"/>
                <a:cs typeface="Calibri"/>
              </a:rPr>
              <a:t>ja</a:t>
            </a:r>
            <a:r>
              <a:rPr lang="fr-FR" dirty="0">
                <a:solidFill>
                  <a:schemeClr val="tx1"/>
                </a:solidFill>
                <a:latin typeface="Calibri"/>
                <a:cs typeface="Calibri"/>
              </a:rPr>
              <a:t>, </a:t>
            </a:r>
            <a:r>
              <a:rPr lang="fr-FR" dirty="0" err="1">
                <a:solidFill>
                  <a:schemeClr val="tx1"/>
                </a:solidFill>
                <a:latin typeface="Calibri"/>
                <a:cs typeface="Calibri"/>
              </a:rPr>
              <a:t>nd</a:t>
            </a:r>
            <a:r>
              <a:rPr lang="fr-FR" dirty="0">
                <a:solidFill>
                  <a:schemeClr val="tx1"/>
                </a:solidFill>
                <a:latin typeface="Calibri"/>
                <a:cs typeface="Calibri"/>
              </a:rPr>
              <a:t>, </a:t>
            </a:r>
            <a:r>
              <a:rPr lang="fr-FR" dirty="0" err="1">
                <a:solidFill>
                  <a:schemeClr val="tx1"/>
                </a:solidFill>
                <a:latin typeface="Calibri"/>
                <a:cs typeface="Calibri"/>
              </a:rPr>
              <a:t>und</a:t>
            </a:r>
            <a:r>
              <a:rPr lang="fr-FR" dirty="0">
                <a:solidFill>
                  <a:schemeClr val="tx1"/>
                </a:solidFill>
                <a:latin typeface="Calibri"/>
                <a:cs typeface="Calibri"/>
              </a:rPr>
              <a:t>, y  -&gt;  </a:t>
            </a:r>
            <a:r>
              <a:rPr lang="fr-FR" dirty="0" err="1">
                <a:solidFill>
                  <a:schemeClr val="tx1"/>
                </a:solidFill>
                <a:latin typeface="Calibri"/>
                <a:cs typeface="Calibri"/>
              </a:rPr>
              <a:t>same</a:t>
            </a:r>
            <a:r>
              <a:rPr lang="fr-FR" dirty="0">
                <a:solidFill>
                  <a:schemeClr val="tx1"/>
                </a:solidFill>
                <a:latin typeface="Calibri"/>
                <a:cs typeface="Calibri"/>
              </a:rPr>
              <a:t> </a:t>
            </a:r>
            <a:r>
              <a:rPr lang="fr-FR" dirty="0" err="1">
                <a:solidFill>
                  <a:schemeClr val="tx1"/>
                </a:solidFill>
                <a:latin typeface="Calibri"/>
                <a:cs typeface="Calibri"/>
              </a:rPr>
              <a:t>results</a:t>
            </a:r>
            <a:endParaRPr lang="fr-FR" dirty="0">
              <a:solidFill>
                <a:schemeClr val="tx1"/>
              </a:solidFill>
              <a:latin typeface="Calibri"/>
              <a:cs typeface="Calibri"/>
            </a:endParaRPr>
          </a:p>
          <a:p>
            <a:pPr marL="812165" marR="254635" lvl="1" indent="-342900">
              <a:buFont typeface="Wingdings"/>
              <a:buChar char=""/>
              <a:tabLst>
                <a:tab pos="354965" algn="l"/>
                <a:tab pos="355600" algn="l"/>
              </a:tabLst>
            </a:pPr>
            <a:endParaRPr lang="en-US" dirty="0">
              <a:solidFill>
                <a:schemeClr val="tx1"/>
              </a:solidFill>
              <a:latin typeface="Calibri"/>
              <a:cs typeface="Calibri"/>
            </a:endParaRPr>
          </a:p>
          <a:p>
            <a:pPr marL="354965" marR="254635" indent="-342900">
              <a:buFont typeface="Wingdings"/>
              <a:buChar char=""/>
              <a:tabLst>
                <a:tab pos="354965" algn="l"/>
                <a:tab pos="355600" algn="l"/>
              </a:tabLst>
            </a:pPr>
            <a:r>
              <a:rPr lang="en-US" b="1" dirty="0">
                <a:solidFill>
                  <a:srgbClr val="333399"/>
                </a:solidFill>
              </a:rPr>
              <a:t>Next steps</a:t>
            </a:r>
          </a:p>
          <a:p>
            <a:pPr marL="812165" marR="254635" lvl="1" indent="-342900">
              <a:buFont typeface="Wingdings"/>
              <a:buChar char=""/>
              <a:tabLst>
                <a:tab pos="354965" algn="l"/>
                <a:tab pos="355600" algn="l"/>
              </a:tabLst>
            </a:pPr>
            <a:r>
              <a:rPr lang="en-US" dirty="0">
                <a:solidFill>
                  <a:schemeClr val="tx1"/>
                </a:solidFill>
                <a:latin typeface="Calibri"/>
                <a:cs typeface="Calibri"/>
              </a:rPr>
              <a:t>Run genre searches</a:t>
            </a:r>
          </a:p>
          <a:p>
            <a:pPr marL="812165" marR="254635" lvl="1" indent="-342900">
              <a:buFont typeface="Wingdings"/>
              <a:buChar char=""/>
              <a:tabLst>
                <a:tab pos="354965" algn="l"/>
                <a:tab pos="355600" algn="l"/>
              </a:tabLst>
            </a:pPr>
            <a:r>
              <a:rPr lang="en-US" dirty="0">
                <a:solidFill>
                  <a:schemeClr val="tx1"/>
                </a:solidFill>
                <a:latin typeface="Calibri"/>
                <a:cs typeface="Calibri"/>
              </a:rPr>
              <a:t>Run reverse alphabetization</a:t>
            </a:r>
          </a:p>
          <a:p>
            <a:pPr marL="812165" marR="254635" lvl="1" indent="-342900">
              <a:buFont typeface="Wingdings"/>
              <a:buChar char=""/>
              <a:tabLst>
                <a:tab pos="354965" algn="l"/>
                <a:tab pos="355600" algn="l"/>
              </a:tabLst>
            </a:pPr>
            <a:r>
              <a:rPr lang="en-US" dirty="0">
                <a:solidFill>
                  <a:schemeClr val="tx1"/>
                </a:solidFill>
                <a:latin typeface="Calibri"/>
                <a:cs typeface="Calibri"/>
              </a:rPr>
              <a:t>Repeat search for foreign character sets</a:t>
            </a:r>
          </a:p>
          <a:p>
            <a:pPr marL="812165" marR="254635" lvl="1" indent="-342900">
              <a:buFont typeface="Wingdings"/>
              <a:buChar char=""/>
              <a:tabLst>
                <a:tab pos="354965" algn="l"/>
                <a:tab pos="355600" algn="l"/>
              </a:tabLst>
            </a:pPr>
            <a:r>
              <a:rPr lang="en-US" dirty="0">
                <a:solidFill>
                  <a:schemeClr val="tx1"/>
                </a:solidFill>
                <a:latin typeface="Calibri"/>
                <a:cs typeface="Calibri"/>
              </a:rPr>
              <a:t>Use overlapping offsets to avoid inconsistent pages</a:t>
            </a:r>
            <a:endParaRPr lang="en-US" dirty="0">
              <a:solidFill>
                <a:schemeClr val="tx1"/>
              </a:solidFill>
            </a:endParaRPr>
          </a:p>
        </p:txBody>
      </p:sp>
      <p:grpSp>
        <p:nvGrpSpPr>
          <p:cNvPr id="7" name="Group 6">
            <a:extLst>
              <a:ext uri="{FF2B5EF4-FFF2-40B4-BE49-F238E27FC236}">
                <a16:creationId xmlns:a16="http://schemas.microsoft.com/office/drawing/2014/main" id="{C8E76860-9F51-A35A-5BCC-CE393538AE44}"/>
              </a:ext>
            </a:extLst>
          </p:cNvPr>
          <p:cNvGrpSpPr/>
          <p:nvPr/>
        </p:nvGrpSpPr>
        <p:grpSpPr>
          <a:xfrm>
            <a:off x="7619289" y="1631752"/>
            <a:ext cx="4549264" cy="4311848"/>
            <a:chOff x="8178798" y="1"/>
            <a:chExt cx="3849899" cy="3429000"/>
          </a:xfrm>
        </p:grpSpPr>
        <p:pic>
          <p:nvPicPr>
            <p:cNvPr id="12" name="Picture 11">
              <a:extLst>
                <a:ext uri="{FF2B5EF4-FFF2-40B4-BE49-F238E27FC236}">
                  <a16:creationId xmlns:a16="http://schemas.microsoft.com/office/drawing/2014/main" id="{C3172AAE-00F4-18E4-77F5-C801377C9080}"/>
                </a:ext>
              </a:extLst>
            </p:cNvPr>
            <p:cNvPicPr>
              <a:picLocks noChangeAspect="1"/>
            </p:cNvPicPr>
            <p:nvPr/>
          </p:nvPicPr>
          <p:blipFill rotWithShape="1">
            <a:blip r:embed="rId3">
              <a:extLst>
                <a:ext uri="{28A0092B-C50C-407E-A947-70E740481C1C}">
                  <a14:useLocalDpi xmlns:a14="http://schemas.microsoft.com/office/drawing/2010/main" val="0"/>
                </a:ext>
              </a:extLst>
            </a:blip>
            <a:srcRect l="66943" t="17152" r="20882" b="62821"/>
            <a:stretch/>
          </p:blipFill>
          <p:spPr>
            <a:xfrm>
              <a:off x="8178798" y="1153775"/>
              <a:ext cx="1487171" cy="1376065"/>
            </a:xfrm>
            <a:prstGeom prst="rect">
              <a:avLst/>
            </a:prstGeom>
          </p:spPr>
        </p:pic>
        <p:pic>
          <p:nvPicPr>
            <p:cNvPr id="13" name="Picture 12">
              <a:extLst>
                <a:ext uri="{FF2B5EF4-FFF2-40B4-BE49-F238E27FC236}">
                  <a16:creationId xmlns:a16="http://schemas.microsoft.com/office/drawing/2014/main" id="{5D29C73C-061A-EDEB-1E5B-1C184B2C893A}"/>
                </a:ext>
              </a:extLst>
            </p:cNvPr>
            <p:cNvPicPr>
              <a:picLocks noChangeAspect="1"/>
            </p:cNvPicPr>
            <p:nvPr/>
          </p:nvPicPr>
          <p:blipFill rotWithShape="1">
            <a:blip r:embed="rId3">
              <a:extLst>
                <a:ext uri="{28A0092B-C50C-407E-A947-70E740481C1C}">
                  <a14:useLocalDpi xmlns:a14="http://schemas.microsoft.com/office/drawing/2010/main" val="0"/>
                </a:ext>
              </a:extLst>
            </a:blip>
            <a:srcRect l="77965" t="359" r="1538" b="49735"/>
            <a:stretch/>
          </p:blipFill>
          <p:spPr>
            <a:xfrm>
              <a:off x="9525000" y="1"/>
              <a:ext cx="2503697" cy="3429000"/>
            </a:xfrm>
            <a:prstGeom prst="rect">
              <a:avLst/>
            </a:prstGeom>
          </p:spPr>
        </p:pic>
      </p:grpSp>
    </p:spTree>
    <p:extLst>
      <p:ext uri="{BB962C8B-B14F-4D97-AF65-F5344CB8AC3E}">
        <p14:creationId xmlns:p14="http://schemas.microsoft.com/office/powerpoint/2010/main" val="72838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4471-901D-EA80-0463-3FF8F252026F}"/>
              </a:ext>
            </a:extLst>
          </p:cNvPr>
          <p:cNvSpPr>
            <a:spLocks noGrp="1"/>
          </p:cNvSpPr>
          <p:nvPr>
            <p:ph type="title"/>
          </p:nvPr>
        </p:nvSpPr>
        <p:spPr>
          <a:xfrm>
            <a:off x="0" y="161366"/>
            <a:ext cx="12191999" cy="697230"/>
          </a:xfrm>
        </p:spPr>
        <p:txBody>
          <a:bodyPr/>
          <a:lstStyle/>
          <a:p>
            <a:pPr algn="ctr"/>
            <a:r>
              <a:rPr lang="en-US" dirty="0"/>
              <a:t>Filtering Queries</a:t>
            </a:r>
          </a:p>
        </p:txBody>
      </p:sp>
      <p:pic>
        <p:nvPicPr>
          <p:cNvPr id="9" name="Picture 8">
            <a:extLst>
              <a:ext uri="{FF2B5EF4-FFF2-40B4-BE49-F238E27FC236}">
                <a16:creationId xmlns:a16="http://schemas.microsoft.com/office/drawing/2014/main" id="{D0651AE5-E563-DA01-3A58-9E59D1F6B47E}"/>
              </a:ext>
            </a:extLst>
          </p:cNvPr>
          <p:cNvPicPr>
            <a:picLocks noChangeAspect="1"/>
          </p:cNvPicPr>
          <p:nvPr/>
        </p:nvPicPr>
        <p:blipFill rotWithShape="1">
          <a:blip r:embed="rId3"/>
          <a:srcRect b="50155"/>
          <a:stretch/>
        </p:blipFill>
        <p:spPr>
          <a:xfrm>
            <a:off x="44826" y="1727980"/>
            <a:ext cx="6082214" cy="4368020"/>
          </a:xfrm>
          <a:prstGeom prst="rect">
            <a:avLst/>
          </a:prstGeom>
        </p:spPr>
      </p:pic>
      <p:pic>
        <p:nvPicPr>
          <p:cNvPr id="10" name="Picture 9">
            <a:extLst>
              <a:ext uri="{FF2B5EF4-FFF2-40B4-BE49-F238E27FC236}">
                <a16:creationId xmlns:a16="http://schemas.microsoft.com/office/drawing/2014/main" id="{57F0B852-165E-A510-52D9-DDC446484F78}"/>
              </a:ext>
            </a:extLst>
          </p:cNvPr>
          <p:cNvPicPr>
            <a:picLocks noChangeAspect="1"/>
          </p:cNvPicPr>
          <p:nvPr/>
        </p:nvPicPr>
        <p:blipFill rotWithShape="1">
          <a:blip r:embed="rId3"/>
          <a:srcRect t="49686" b="-2720"/>
          <a:stretch/>
        </p:blipFill>
        <p:spPr>
          <a:xfrm>
            <a:off x="6250169" y="1801905"/>
            <a:ext cx="5883558" cy="4495800"/>
          </a:xfrm>
          <a:prstGeom prst="rect">
            <a:avLst/>
          </a:prstGeom>
        </p:spPr>
      </p:pic>
    </p:spTree>
    <p:extLst>
      <p:ext uri="{BB962C8B-B14F-4D97-AF65-F5344CB8AC3E}">
        <p14:creationId xmlns:p14="http://schemas.microsoft.com/office/powerpoint/2010/main" val="403171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D459-382D-3E08-2B36-0729382177E1}"/>
              </a:ext>
            </a:extLst>
          </p:cNvPr>
          <p:cNvSpPr>
            <a:spLocks noGrp="1"/>
          </p:cNvSpPr>
          <p:nvPr>
            <p:ph type="title"/>
          </p:nvPr>
        </p:nvSpPr>
        <p:spPr>
          <a:xfrm>
            <a:off x="2636901" y="2590800"/>
            <a:ext cx="6918197" cy="677108"/>
          </a:xfrm>
        </p:spPr>
        <p:txBody>
          <a:bodyPr/>
          <a:lstStyle/>
          <a:p>
            <a:pPr algn="ctr"/>
            <a:r>
              <a:rPr lang="en-US" dirty="0"/>
              <a:t>Goal 2: Optimize Speed</a:t>
            </a:r>
          </a:p>
        </p:txBody>
      </p:sp>
    </p:spTree>
    <p:extLst>
      <p:ext uri="{BB962C8B-B14F-4D97-AF65-F5344CB8AC3E}">
        <p14:creationId xmlns:p14="http://schemas.microsoft.com/office/powerpoint/2010/main" val="42321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Speed Issues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B69AEFC-7D79-D17C-F122-F8290CE79618}"/>
                  </a:ext>
                </a:extLst>
              </p:cNvPr>
              <p:cNvSpPr>
                <a:spLocks noGrp="1"/>
              </p:cNvSpPr>
              <p:nvPr>
                <p:ph type="body" idx="1"/>
              </p:nvPr>
            </p:nvSpPr>
            <p:spPr>
              <a:xfrm>
                <a:off x="457200" y="1524000"/>
                <a:ext cx="11097058" cy="5487336"/>
              </a:xfrm>
            </p:spPr>
            <p:txBody>
              <a:bodyPr/>
              <a:lstStyle/>
              <a:p>
                <a:pPr marL="354965" marR="254635" indent="-342900">
                  <a:buFont typeface="Wingdings"/>
                  <a:buChar char=""/>
                  <a:tabLst>
                    <a:tab pos="354965" algn="l"/>
                    <a:tab pos="355600" algn="l"/>
                  </a:tabLst>
                </a:pPr>
                <a:r>
                  <a:rPr lang="en-US" b="1" dirty="0"/>
                  <a:t>Problems</a:t>
                </a:r>
              </a:p>
              <a:p>
                <a:pPr marL="812165" marR="254635" lvl="1" indent="-342900">
                  <a:buFont typeface="Wingdings"/>
                  <a:buChar char=""/>
                  <a:tabLst>
                    <a:tab pos="354965" algn="l"/>
                    <a:tab pos="355600" algn="l"/>
                  </a:tabLst>
                </a:pPr>
                <a:r>
                  <a:rPr lang="en-US" dirty="0"/>
                  <a:t>Number of HTTP requests booms exponentially – up to 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40</m:t>
                        </m:r>
                      </m:e>
                      <m:sup>
                        <m:r>
                          <a:rPr lang="en-US" b="0" i="1" smtClean="0">
                            <a:latin typeface="Cambria Math" panose="02040503050406030204" pitchFamily="18" charset="0"/>
                          </a:rPr>
                          <m:t>𝑠𝑡𝑟𝑖𝑛𝑔</m:t>
                        </m:r>
                        <m:r>
                          <a:rPr lang="en-US" b="0" i="1" smtClean="0">
                            <a:latin typeface="Cambria Math" panose="02040503050406030204" pitchFamily="18" charset="0"/>
                          </a:rPr>
                          <m:t>_</m:t>
                        </m:r>
                        <m:r>
                          <a:rPr lang="en-US" b="0" i="1" smtClean="0">
                            <a:latin typeface="Cambria Math" panose="02040503050406030204" pitchFamily="18" charset="0"/>
                          </a:rPr>
                          <m:t>𝑙𝑒𝑛𝑔𝑡h</m:t>
                        </m:r>
                      </m:sup>
                    </m:sSup>
                    <m:r>
                      <a:rPr lang="en-US" b="0" i="1" smtClean="0">
                        <a:latin typeface="Cambria Math" panose="02040503050406030204" pitchFamily="18" charset="0"/>
                      </a:rPr>
                      <m:t>)</m:t>
                    </m:r>
                  </m:oMath>
                </a14:m>
                <a:endParaRPr lang="en-US" dirty="0"/>
              </a:p>
              <a:p>
                <a:pPr marL="812165" marR="254635" lvl="1" indent="-342900">
                  <a:buFont typeface="Wingdings"/>
                  <a:buChar char=""/>
                  <a:tabLst>
                    <a:tab pos="354965" algn="l"/>
                    <a:tab pos="355600" algn="l"/>
                  </a:tabLst>
                </a:pPr>
                <a:r>
                  <a:rPr lang="en-US" dirty="0"/>
                  <a:t>HTTP request usually takes 100s of milliseconds</a:t>
                </a:r>
              </a:p>
              <a:p>
                <a:pPr marL="812165" marR="254635" lvl="1" indent="-342900">
                  <a:buFont typeface="Wingdings"/>
                  <a:buChar char=""/>
                  <a:tabLst>
                    <a:tab pos="354965" algn="l"/>
                    <a:tab pos="355600" algn="l"/>
                  </a:tabLst>
                </a:pPr>
                <a:r>
                  <a:rPr lang="en-US" dirty="0"/>
                  <a:t>Single-process, single-thread, sequential cannot finish in reasonable time</a:t>
                </a:r>
                <a:br>
                  <a:rPr lang="en-US" dirty="0"/>
                </a:br>
                <a:endParaRPr lang="en-US" dirty="0"/>
              </a:p>
              <a:p>
                <a:pPr marL="354965" marR="254635" indent="-342900">
                  <a:buFont typeface="Wingdings"/>
                  <a:buChar char=""/>
                  <a:tabLst>
                    <a:tab pos="354965" algn="l"/>
                    <a:tab pos="355600" algn="l"/>
                  </a:tabLst>
                </a:pPr>
                <a:r>
                  <a:rPr lang="en-US" b="1" dirty="0"/>
                  <a:t>Multiprocessing</a:t>
                </a:r>
              </a:p>
              <a:p>
                <a:pPr marL="812165" marR="254635" lvl="1" indent="-342900">
                  <a:buFont typeface="Wingdings"/>
                  <a:buChar char=""/>
                  <a:tabLst>
                    <a:tab pos="354965" algn="l"/>
                    <a:tab pos="355600" algn="l"/>
                  </a:tabLst>
                </a:pPr>
                <a:r>
                  <a:rPr lang="en-US" dirty="0"/>
                  <a:t>Each core runs its own search queries with its own memory</a:t>
                </a:r>
              </a:p>
              <a:p>
                <a:pPr marL="12065" marR="254635">
                  <a:tabLst>
                    <a:tab pos="354965" algn="l"/>
                    <a:tab pos="355600" algn="l"/>
                  </a:tabLst>
                </a:pPr>
                <a:endParaRPr lang="en-US" dirty="0"/>
              </a:p>
              <a:p>
                <a:pPr marL="354965" marR="254635" indent="-342900">
                  <a:buFont typeface="Wingdings"/>
                  <a:buChar char=""/>
                  <a:tabLst>
                    <a:tab pos="354965" algn="l"/>
                    <a:tab pos="355600" algn="l"/>
                  </a:tabLst>
                </a:pPr>
                <a:r>
                  <a:rPr lang="en-US" b="1" dirty="0"/>
                  <a:t>Async</a:t>
                </a:r>
              </a:p>
              <a:p>
                <a:pPr marL="812165" marR="254635" lvl="1" indent="-342900">
                  <a:buFont typeface="Wingdings"/>
                  <a:buChar char=""/>
                  <a:tabLst>
                    <a:tab pos="354965" algn="l"/>
                    <a:tab pos="355600" algn="l"/>
                  </a:tabLst>
                </a:pPr>
                <a:r>
                  <a:rPr lang="en-US" dirty="0"/>
                  <a:t>Continues to generate new requests as it waits for responses to prior requests</a:t>
                </a:r>
              </a:p>
              <a:p>
                <a:pPr marL="354965" marR="254635" indent="-342900">
                  <a:buFont typeface="Wingdings"/>
                  <a:buChar char=""/>
                  <a:tabLst>
                    <a:tab pos="354965" algn="l"/>
                    <a:tab pos="355600" algn="l"/>
                  </a:tabLst>
                </a:pPr>
                <a:endParaRPr lang="en-US" dirty="0"/>
              </a:p>
              <a:p>
                <a:pPr marL="354965" marR="254635" indent="-342900">
                  <a:buFont typeface="Wingdings"/>
                  <a:buChar char=""/>
                  <a:tabLst>
                    <a:tab pos="354965" algn="l"/>
                    <a:tab pos="355600" algn="l"/>
                  </a:tabLst>
                </a:pPr>
                <a:r>
                  <a:rPr lang="en-US" b="1" dirty="0"/>
                  <a:t>Difficulty of async multiprocessing</a:t>
                </a:r>
              </a:p>
              <a:p>
                <a:pPr marL="812165" marR="254635" lvl="1" indent="-342900">
                  <a:buFont typeface="Wingdings"/>
                  <a:buChar char=""/>
                  <a:tabLst>
                    <a:tab pos="354965" algn="l"/>
                    <a:tab pos="355600" algn="l"/>
                  </a:tabLst>
                </a:pPr>
                <a:r>
                  <a:rPr lang="en-US" dirty="0"/>
                  <a:t>Async event loop, as well as memory, cannot be shared between processes</a:t>
                </a:r>
              </a:p>
              <a:p>
                <a:pPr marL="812165" marR="254635" lvl="1" indent="-342900">
                  <a:buFont typeface="Wingdings"/>
                  <a:buChar char=""/>
                  <a:tabLst>
                    <a:tab pos="354965" algn="l"/>
                    <a:tab pos="355600" algn="l"/>
                  </a:tabLst>
                </a:pPr>
                <a:r>
                  <a:rPr lang="en-US" dirty="0"/>
                  <a:t>Multiprocessing locks won’t lock all async coroutines &amp; async locks won’t lock other processes</a:t>
                </a:r>
              </a:p>
              <a:p>
                <a:pPr marL="812165" marR="254635" lvl="1" indent="-342900">
                  <a:buFont typeface="Wingdings"/>
                  <a:buChar char=""/>
                  <a:tabLst>
                    <a:tab pos="354965" algn="l"/>
                    <a:tab pos="355600" algn="l"/>
                  </a:tabLst>
                </a:pPr>
                <a:r>
                  <a:rPr lang="en-US" dirty="0"/>
                  <a:t>Deadlock common as processes may wait for an async task that is waiting on a process, </a:t>
                </a:r>
                <a:r>
                  <a:rPr lang="en-US" dirty="0" err="1"/>
                  <a:t>etc</a:t>
                </a:r>
                <a:r>
                  <a:rPr lang="en-US" dirty="0"/>
                  <a:t> </a:t>
                </a:r>
              </a:p>
              <a:p>
                <a:pPr marL="812165" marR="254635" lvl="1" indent="-342900">
                  <a:buFont typeface="Wingdings"/>
                  <a:buChar char=""/>
                  <a:tabLst>
                    <a:tab pos="354965" algn="l"/>
                    <a:tab pos="355600" algn="l"/>
                  </a:tabLst>
                </a:pPr>
                <a:endParaRPr lang="en-US" dirty="0"/>
              </a:p>
              <a:p>
                <a:pPr marL="12065" marR="254635">
                  <a:tabLst>
                    <a:tab pos="354965" algn="l"/>
                    <a:tab pos="355600" algn="l"/>
                  </a:tabLst>
                </a:pPr>
                <a:endParaRPr lang="en-US" dirty="0"/>
              </a:p>
              <a:p>
                <a:pPr marL="1269365" marR="254635" lvl="2" indent="-342900">
                  <a:buFont typeface="Wingdings"/>
                  <a:buChar char=""/>
                  <a:tabLst>
                    <a:tab pos="354965" algn="l"/>
                    <a:tab pos="355600" algn="l"/>
                  </a:tabLst>
                </a:pPr>
                <a:endParaRPr lang="en-US" dirty="0">
                  <a:solidFill>
                    <a:srgbClr val="333399"/>
                  </a:solidFill>
                  <a:latin typeface="Calibri"/>
                  <a:cs typeface="Calibri"/>
                </a:endParaRPr>
              </a:p>
              <a:p>
                <a:pPr marL="812165" marR="254635" lvl="1" indent="-342900">
                  <a:buFont typeface="Wingdings"/>
                  <a:buChar char=""/>
                  <a:tabLst>
                    <a:tab pos="354965" algn="l"/>
                    <a:tab pos="355600" algn="l"/>
                  </a:tabLst>
                </a:pPr>
                <a:endParaRPr lang="en-US" dirty="0"/>
              </a:p>
            </p:txBody>
          </p:sp>
        </mc:Choice>
        <mc:Fallback xmlns="">
          <p:sp>
            <p:nvSpPr>
              <p:cNvPr id="3" name="Text Placeholder 2">
                <a:extLst>
                  <a:ext uri="{FF2B5EF4-FFF2-40B4-BE49-F238E27FC236}">
                    <a16:creationId xmlns:a16="http://schemas.microsoft.com/office/drawing/2014/main" id="{5B69AEFC-7D79-D17C-F122-F8290CE79618}"/>
                  </a:ext>
                </a:extLst>
              </p:cNvPr>
              <p:cNvSpPr>
                <a:spLocks noGrp="1" noRot="1" noChangeAspect="1" noMove="1" noResize="1" noEditPoints="1" noAdjustHandles="1" noChangeArrowheads="1" noChangeShapeType="1" noTextEdit="1"/>
              </p:cNvSpPr>
              <p:nvPr>
                <p:ph type="body" idx="1"/>
              </p:nvPr>
            </p:nvSpPr>
            <p:spPr>
              <a:xfrm>
                <a:off x="457200" y="1524000"/>
                <a:ext cx="11097058" cy="5487336"/>
              </a:xfrm>
              <a:blipFill>
                <a:blip r:embed="rId2"/>
                <a:stretch>
                  <a:fillRect l="-1209" t="-1444"/>
                </a:stretch>
              </a:blipFill>
            </p:spPr>
            <p:txBody>
              <a:bodyPr/>
              <a:lstStyle/>
              <a:p>
                <a:r>
                  <a:rPr lang="en-US">
                    <a:noFill/>
                  </a:rPr>
                  <a:t> </a:t>
                </a:r>
              </a:p>
            </p:txBody>
          </p:sp>
        </mc:Fallback>
      </mc:AlternateContent>
    </p:spTree>
    <p:extLst>
      <p:ext uri="{BB962C8B-B14F-4D97-AF65-F5344CB8AC3E}">
        <p14:creationId xmlns:p14="http://schemas.microsoft.com/office/powerpoint/2010/main" val="40585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F9E9-AAB9-E9E6-F02A-8EF29CA9EE9D}"/>
              </a:ext>
            </a:extLst>
          </p:cNvPr>
          <p:cNvSpPr>
            <a:spLocks noGrp="1"/>
          </p:cNvSpPr>
          <p:nvPr>
            <p:ph type="title"/>
          </p:nvPr>
        </p:nvSpPr>
        <p:spPr/>
        <p:txBody>
          <a:bodyPr/>
          <a:lstStyle/>
          <a:p>
            <a:pPr algn="ctr"/>
            <a:r>
              <a:rPr lang="en-US" dirty="0"/>
              <a:t>Presentation Roadmap</a:t>
            </a:r>
          </a:p>
        </p:txBody>
      </p:sp>
      <p:sp>
        <p:nvSpPr>
          <p:cNvPr id="3" name="Text Placeholder 2">
            <a:extLst>
              <a:ext uri="{FF2B5EF4-FFF2-40B4-BE49-F238E27FC236}">
                <a16:creationId xmlns:a16="http://schemas.microsoft.com/office/drawing/2014/main" id="{FF476BD1-DF1C-9490-B2A3-F0EAA0830EC2}"/>
              </a:ext>
            </a:extLst>
          </p:cNvPr>
          <p:cNvSpPr>
            <a:spLocks noGrp="1"/>
          </p:cNvSpPr>
          <p:nvPr>
            <p:ph type="body" idx="1"/>
          </p:nvPr>
        </p:nvSpPr>
        <p:spPr>
          <a:xfrm>
            <a:off x="485343" y="1413205"/>
            <a:ext cx="7303770" cy="5539978"/>
          </a:xfrm>
        </p:spPr>
        <p:txBody>
          <a:bodyPr/>
          <a:lstStyle/>
          <a:p>
            <a:pPr marL="457200" indent="-457200">
              <a:buFont typeface="+mj-lt"/>
              <a:buAutoNum type="arabicPeriod"/>
            </a:pPr>
            <a:r>
              <a:rPr lang="en-US" sz="3600" dirty="0"/>
              <a:t>Goals Overview</a:t>
            </a:r>
            <a:br>
              <a:rPr lang="en-US" sz="3600" dirty="0"/>
            </a:br>
            <a:endParaRPr lang="en-US" sz="3600" dirty="0"/>
          </a:p>
          <a:p>
            <a:pPr marL="457200" indent="-457200">
              <a:buFont typeface="+mj-lt"/>
              <a:buAutoNum type="arabicPeriod"/>
            </a:pPr>
            <a:r>
              <a:rPr lang="en-US" sz="3600" dirty="0"/>
              <a:t>Design Overview</a:t>
            </a:r>
            <a:br>
              <a:rPr lang="en-US" sz="3600" dirty="0"/>
            </a:br>
            <a:endParaRPr lang="en-US" sz="3600" dirty="0"/>
          </a:p>
          <a:p>
            <a:pPr marL="457200" indent="-457200">
              <a:buFont typeface="+mj-lt"/>
              <a:buAutoNum type="arabicPeriod"/>
            </a:pPr>
            <a:r>
              <a:rPr lang="en-US" sz="3600" dirty="0"/>
              <a:t>Goals In-Depth</a:t>
            </a:r>
            <a:br>
              <a:rPr lang="en-US" sz="3600" dirty="0"/>
            </a:br>
            <a:endParaRPr lang="en-US" sz="3600" dirty="0"/>
          </a:p>
          <a:p>
            <a:pPr marL="457200" indent="-457200">
              <a:buFont typeface="+mj-lt"/>
              <a:buAutoNum type="arabicPeriod"/>
            </a:pPr>
            <a:r>
              <a:rPr lang="en-US" sz="3600" dirty="0"/>
              <a:t>Results</a:t>
            </a:r>
          </a:p>
          <a:p>
            <a:pPr marL="457200" indent="-457200">
              <a:buFont typeface="+mj-lt"/>
              <a:buAutoNum type="arabicPeriod"/>
            </a:pPr>
            <a:endParaRPr lang="en-US" sz="3600" dirty="0"/>
          </a:p>
          <a:p>
            <a:pPr marL="457200" indent="-457200">
              <a:buFont typeface="+mj-lt"/>
              <a:buAutoNum type="arabicPeriod"/>
            </a:pPr>
            <a:r>
              <a:rPr lang="en-US" sz="3600" dirty="0"/>
              <a:t>Projects</a:t>
            </a:r>
          </a:p>
          <a:p>
            <a:pPr marL="457200" indent="-457200">
              <a:buFont typeface="+mj-lt"/>
              <a:buAutoNum type="arabicPeriod"/>
            </a:pPr>
            <a:endParaRPr lang="en-US" sz="3600" dirty="0"/>
          </a:p>
        </p:txBody>
      </p:sp>
    </p:spTree>
    <p:extLst>
      <p:ext uri="{BB962C8B-B14F-4D97-AF65-F5344CB8AC3E}">
        <p14:creationId xmlns:p14="http://schemas.microsoft.com/office/powerpoint/2010/main" val="59512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1" y="161366"/>
            <a:ext cx="12209958" cy="677108"/>
          </a:xfrm>
        </p:spPr>
        <p:txBody>
          <a:bodyPr/>
          <a:lstStyle/>
          <a:p>
            <a:pPr algn="ctr"/>
            <a:r>
              <a:rPr lang="en-US" dirty="0"/>
              <a:t>Async Multiprocessing</a:t>
            </a:r>
          </a:p>
        </p:txBody>
      </p:sp>
      <p:sp>
        <p:nvSpPr>
          <p:cNvPr id="3" name="Text Placeholder 2">
            <a:extLst>
              <a:ext uri="{FF2B5EF4-FFF2-40B4-BE49-F238E27FC236}">
                <a16:creationId xmlns:a16="http://schemas.microsoft.com/office/drawing/2014/main" id="{5B69AEFC-7D79-D17C-F122-F8290CE79618}"/>
              </a:ext>
            </a:extLst>
          </p:cNvPr>
          <p:cNvSpPr>
            <a:spLocks noGrp="1"/>
          </p:cNvSpPr>
          <p:nvPr>
            <p:ph type="body" idx="1"/>
          </p:nvPr>
        </p:nvSpPr>
        <p:spPr>
          <a:xfrm>
            <a:off x="355742" y="1316534"/>
            <a:ext cx="7208103" cy="5693866"/>
          </a:xfrm>
        </p:spPr>
        <p:txBody>
          <a:bodyPr/>
          <a:lstStyle/>
          <a:p>
            <a:pPr marL="354965" marR="254635" indent="-342900">
              <a:buFont typeface="Wingdings"/>
              <a:buChar char=""/>
              <a:tabLst>
                <a:tab pos="354965" algn="l"/>
                <a:tab pos="355600" algn="l"/>
              </a:tabLst>
            </a:pPr>
            <a:r>
              <a:rPr lang="en-US" b="1" dirty="0"/>
              <a:t>Tools</a:t>
            </a:r>
          </a:p>
          <a:p>
            <a:pPr marL="812165" marR="254635" lvl="1" indent="-342900">
              <a:buFont typeface="Wingdings"/>
              <a:buChar char=""/>
              <a:tabLst>
                <a:tab pos="354965" algn="l"/>
                <a:tab pos="355600" algn="l"/>
              </a:tabLst>
            </a:pPr>
            <a:r>
              <a:rPr lang="en-US" dirty="0"/>
              <a:t>Process Pool Executor</a:t>
            </a:r>
          </a:p>
          <a:p>
            <a:pPr marL="812165" marR="254635" lvl="1" indent="-342900">
              <a:buFont typeface="Wingdings"/>
              <a:buChar char=""/>
              <a:tabLst>
                <a:tab pos="354965" algn="l"/>
                <a:tab pos="355600" algn="l"/>
              </a:tabLst>
            </a:pPr>
            <a:r>
              <a:rPr lang="en-US" dirty="0" err="1"/>
              <a:t>Asyncio</a:t>
            </a:r>
            <a:endParaRPr lang="en-US" dirty="0"/>
          </a:p>
          <a:p>
            <a:pPr marL="812165" marR="254635" lvl="1" indent="-342900">
              <a:buFont typeface="Wingdings"/>
              <a:buChar char=""/>
              <a:tabLst>
                <a:tab pos="354965" algn="l"/>
                <a:tab pos="355600" algn="l"/>
              </a:tabLst>
            </a:pPr>
            <a:r>
              <a:rPr lang="en-US" dirty="0"/>
              <a:t>HTTPX</a:t>
            </a:r>
          </a:p>
          <a:p>
            <a:pPr marL="12065" marR="254635">
              <a:tabLst>
                <a:tab pos="354965" algn="l"/>
                <a:tab pos="355600" algn="l"/>
              </a:tabLst>
            </a:pPr>
            <a:endParaRPr lang="en-US" dirty="0"/>
          </a:p>
          <a:p>
            <a:pPr marL="354965" marR="254635" indent="-342900">
              <a:buFont typeface="Wingdings"/>
              <a:buChar char=""/>
              <a:tabLst>
                <a:tab pos="354965" algn="l"/>
                <a:tab pos="355600" algn="l"/>
              </a:tabLst>
            </a:pPr>
            <a:r>
              <a:rPr lang="en-US" b="1" dirty="0"/>
              <a:t>L</a:t>
            </a:r>
            <a:r>
              <a:rPr lang="en-US" b="1" dirty="0">
                <a:solidFill>
                  <a:srgbClr val="333399"/>
                </a:solidFill>
                <a:latin typeface="Calibri"/>
                <a:cs typeface="Calibri"/>
              </a:rPr>
              <a:t>ocks</a:t>
            </a:r>
          </a:p>
          <a:p>
            <a:pPr marL="812165" marR="254635" lvl="1" indent="-342900">
              <a:buFont typeface="Wingdings"/>
              <a:buChar char=""/>
              <a:tabLst>
                <a:tab pos="354965" algn="l"/>
                <a:tab pos="355600" algn="l"/>
              </a:tabLst>
            </a:pPr>
            <a:r>
              <a:rPr lang="en-US" dirty="0">
                <a:solidFill>
                  <a:schemeClr val="tx1"/>
                </a:solidFill>
                <a:latin typeface="Calibri"/>
                <a:cs typeface="Calibri"/>
              </a:rPr>
              <a:t>Original facilitation method</a:t>
            </a:r>
          </a:p>
          <a:p>
            <a:pPr marL="812165" marR="254635" lvl="1" indent="-342900">
              <a:buFont typeface="Wingdings"/>
              <a:buChar char=""/>
              <a:tabLst>
                <a:tab pos="354965" algn="l"/>
                <a:tab pos="355600" algn="l"/>
              </a:tabLst>
            </a:pPr>
            <a:r>
              <a:rPr lang="en-US" dirty="0">
                <a:solidFill>
                  <a:schemeClr val="tx1"/>
                </a:solidFill>
                <a:latin typeface="Calibri"/>
                <a:cs typeface="Calibri"/>
              </a:rPr>
              <a:t>Manager process creates a server to share async-safe locks and memory between processes</a:t>
            </a:r>
          </a:p>
          <a:p>
            <a:pPr marL="812165" marR="254635" lvl="1" indent="-342900">
              <a:buFont typeface="Wingdings"/>
              <a:buChar char=""/>
              <a:tabLst>
                <a:tab pos="354965" algn="l"/>
                <a:tab pos="355600" algn="l"/>
              </a:tabLst>
            </a:pPr>
            <a:r>
              <a:rPr lang="en-US" dirty="0">
                <a:solidFill>
                  <a:schemeClr val="tx1"/>
                </a:solidFill>
                <a:latin typeface="Calibri"/>
                <a:cs typeface="Calibri"/>
              </a:rPr>
              <a:t>Read-write locks for writing all artists after finishing a batch</a:t>
            </a:r>
          </a:p>
          <a:p>
            <a:pPr marL="812165" marR="254635" lvl="1" indent="-342900">
              <a:buFont typeface="Wingdings"/>
              <a:buChar char=""/>
              <a:tabLst>
                <a:tab pos="354965" algn="l"/>
                <a:tab pos="355600" algn="l"/>
              </a:tabLst>
            </a:pPr>
            <a:r>
              <a:rPr lang="en-US" dirty="0">
                <a:solidFill>
                  <a:schemeClr val="tx1"/>
                </a:solidFill>
                <a:latin typeface="Calibri"/>
                <a:cs typeface="Calibri"/>
              </a:rPr>
              <a:t>Another lock to have only one process change VPN</a:t>
            </a:r>
          </a:p>
          <a:p>
            <a:pPr marL="354965" marR="254635" indent="-342900">
              <a:buFont typeface="Wingdings"/>
              <a:buChar char=""/>
              <a:tabLst>
                <a:tab pos="354965" algn="l"/>
                <a:tab pos="355600" algn="l"/>
              </a:tabLst>
            </a:pPr>
            <a:endParaRPr lang="en-US" dirty="0">
              <a:solidFill>
                <a:srgbClr val="333399"/>
              </a:solidFill>
              <a:latin typeface="Calibri"/>
              <a:cs typeface="Calibri"/>
            </a:endParaRPr>
          </a:p>
          <a:p>
            <a:pPr marL="354965" marR="254635" indent="-342900">
              <a:buFont typeface="Wingdings"/>
              <a:buChar char=""/>
              <a:tabLst>
                <a:tab pos="354965" algn="l"/>
                <a:tab pos="355600" algn="l"/>
              </a:tabLst>
            </a:pPr>
            <a:r>
              <a:rPr lang="en-US" b="1" dirty="0"/>
              <a:t>Simplified Code</a:t>
            </a:r>
          </a:p>
          <a:p>
            <a:pPr marL="812165" marR="254635" lvl="1" indent="-342900">
              <a:buFont typeface="Wingdings"/>
              <a:buChar char=""/>
              <a:tabLst>
                <a:tab pos="354965" algn="l"/>
                <a:tab pos="355600" algn="l"/>
              </a:tabLst>
            </a:pPr>
            <a:r>
              <a:rPr lang="en-US" dirty="0">
                <a:solidFill>
                  <a:schemeClr val="tx1"/>
                </a:solidFill>
                <a:latin typeface="Calibri"/>
                <a:cs typeface="Calibri"/>
              </a:rPr>
              <a:t>Final facilitation method</a:t>
            </a:r>
          </a:p>
          <a:p>
            <a:pPr marL="812165" marR="254635" lvl="1" indent="-342900">
              <a:buFont typeface="Wingdings"/>
              <a:buChar char=""/>
              <a:tabLst>
                <a:tab pos="354965" algn="l"/>
                <a:tab pos="355600" algn="l"/>
              </a:tabLst>
            </a:pPr>
            <a:r>
              <a:rPr lang="en-US" dirty="0">
                <a:solidFill>
                  <a:schemeClr val="tx1"/>
                </a:solidFill>
                <a:latin typeface="Calibri"/>
                <a:cs typeface="Calibri"/>
              </a:rPr>
              <a:t>Avoid shared memory by having cores act fully independently</a:t>
            </a:r>
            <a:endParaRPr lang="en-US" dirty="0">
              <a:solidFill>
                <a:schemeClr val="tx1"/>
              </a:solidFill>
            </a:endParaRPr>
          </a:p>
          <a:p>
            <a:pPr marL="812165" marR="254635" lvl="1" indent="-342900">
              <a:buFont typeface="Wingdings"/>
              <a:buChar char=""/>
              <a:tabLst>
                <a:tab pos="354965" algn="l"/>
                <a:tab pos="355600" algn="l"/>
              </a:tabLst>
            </a:pPr>
            <a:r>
              <a:rPr lang="en-US" dirty="0">
                <a:solidFill>
                  <a:schemeClr val="tx1"/>
                </a:solidFill>
                <a:latin typeface="Calibri"/>
                <a:cs typeface="Calibri"/>
              </a:rPr>
              <a:t>Only write results for 2-char substring</a:t>
            </a:r>
          </a:p>
          <a:p>
            <a:pPr marL="1269365" marR="254635" lvl="2" indent="-342900">
              <a:buFont typeface="Wingdings"/>
              <a:buChar char=""/>
              <a:tabLst>
                <a:tab pos="354965" algn="l"/>
                <a:tab pos="355600" algn="l"/>
              </a:tabLst>
            </a:pPr>
            <a:r>
              <a:rPr lang="en-US" dirty="0">
                <a:solidFill>
                  <a:schemeClr val="tx1"/>
                </a:solidFill>
                <a:latin typeface="Calibri"/>
                <a:cs typeface="Calibri"/>
              </a:rPr>
              <a:t>Use these files to later extract all unique artists</a:t>
            </a:r>
          </a:p>
          <a:p>
            <a:pPr marL="812165" marR="254635" lvl="1" indent="-342900">
              <a:buFont typeface="Wingdings"/>
              <a:buChar char=""/>
              <a:tabLst>
                <a:tab pos="354965" algn="l"/>
                <a:tab pos="355600" algn="l"/>
              </a:tabLst>
            </a:pPr>
            <a:r>
              <a:rPr lang="en-US" dirty="0">
                <a:solidFill>
                  <a:schemeClr val="tx1"/>
                </a:solidFill>
                <a:latin typeface="Calibri"/>
                <a:cs typeface="Calibri"/>
              </a:rPr>
              <a:t>Only process 1 can change VPN</a:t>
            </a:r>
          </a:p>
          <a:p>
            <a:pPr marL="812165" marR="254635" lvl="1" indent="-342900">
              <a:buFont typeface="Wingdings"/>
              <a:buChar char=""/>
              <a:tabLst>
                <a:tab pos="354965" algn="l"/>
                <a:tab pos="355600" algn="l"/>
              </a:tabLst>
            </a:pPr>
            <a:endParaRPr lang="en-US" dirty="0">
              <a:solidFill>
                <a:srgbClr val="333399"/>
              </a:solidFill>
              <a:latin typeface="Calibri"/>
              <a:cs typeface="Calibri"/>
            </a:endParaRPr>
          </a:p>
          <a:p>
            <a:pPr marL="812165" marR="254635" lvl="1" indent="-342900">
              <a:buFont typeface="Wingdings"/>
              <a:buChar char=""/>
              <a:tabLst>
                <a:tab pos="354965" algn="l"/>
                <a:tab pos="355600" algn="l"/>
              </a:tabLst>
            </a:pPr>
            <a:endParaRPr lang="en-US" dirty="0"/>
          </a:p>
        </p:txBody>
      </p:sp>
      <p:grpSp>
        <p:nvGrpSpPr>
          <p:cNvPr id="4" name="Group 3">
            <a:extLst>
              <a:ext uri="{FF2B5EF4-FFF2-40B4-BE49-F238E27FC236}">
                <a16:creationId xmlns:a16="http://schemas.microsoft.com/office/drawing/2014/main" id="{C0130C6E-BC86-D56B-6EF5-DCFD23419185}"/>
              </a:ext>
            </a:extLst>
          </p:cNvPr>
          <p:cNvGrpSpPr/>
          <p:nvPr/>
        </p:nvGrpSpPr>
        <p:grpSpPr>
          <a:xfrm>
            <a:off x="7238999" y="1903451"/>
            <a:ext cx="4915829" cy="3051098"/>
            <a:chOff x="0" y="1019962"/>
            <a:chExt cx="6553200" cy="3511398"/>
          </a:xfrm>
        </p:grpSpPr>
        <p:pic>
          <p:nvPicPr>
            <p:cNvPr id="5" name="Picture 4">
              <a:extLst>
                <a:ext uri="{FF2B5EF4-FFF2-40B4-BE49-F238E27FC236}">
                  <a16:creationId xmlns:a16="http://schemas.microsoft.com/office/drawing/2014/main" id="{1B7E209F-2DE3-C70B-020E-3EE0D6C3D64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191" r="60376" b="34049"/>
            <a:stretch/>
          </p:blipFill>
          <p:spPr>
            <a:xfrm>
              <a:off x="0" y="2555240"/>
              <a:ext cx="4841240" cy="1976120"/>
            </a:xfrm>
            <a:prstGeom prst="rect">
              <a:avLst/>
            </a:prstGeom>
          </p:spPr>
        </p:pic>
        <p:pic>
          <p:nvPicPr>
            <p:cNvPr id="6" name="Picture 5">
              <a:extLst>
                <a:ext uri="{FF2B5EF4-FFF2-40B4-BE49-F238E27FC236}">
                  <a16:creationId xmlns:a16="http://schemas.microsoft.com/office/drawing/2014/main" id="{8DCFD5AA-0844-5319-87CD-ACD9851E98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62" t="14847" r="46365" b="62735"/>
            <a:stretch/>
          </p:blipFill>
          <p:spPr>
            <a:xfrm>
              <a:off x="2133600" y="1019962"/>
              <a:ext cx="4419600" cy="1540358"/>
            </a:xfrm>
            <a:prstGeom prst="rect">
              <a:avLst/>
            </a:prstGeom>
          </p:spPr>
        </p:pic>
        <p:pic>
          <p:nvPicPr>
            <p:cNvPr id="7" name="Picture 6">
              <a:extLst>
                <a:ext uri="{FF2B5EF4-FFF2-40B4-BE49-F238E27FC236}">
                  <a16:creationId xmlns:a16="http://schemas.microsoft.com/office/drawing/2014/main" id="{8B5BFE44-F1AB-863F-EDC4-80E814B6B6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2410" t="37190" r="50002" b="46767"/>
            <a:stretch/>
          </p:blipFill>
          <p:spPr>
            <a:xfrm>
              <a:off x="5181600" y="2555240"/>
              <a:ext cx="927100" cy="1102360"/>
            </a:xfrm>
            <a:prstGeom prst="rect">
              <a:avLst/>
            </a:prstGeom>
          </p:spPr>
        </p:pic>
      </p:grpSp>
    </p:spTree>
    <p:extLst>
      <p:ext uri="{BB962C8B-B14F-4D97-AF65-F5344CB8AC3E}">
        <p14:creationId xmlns:p14="http://schemas.microsoft.com/office/powerpoint/2010/main" val="282843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1" y="161366"/>
            <a:ext cx="12209958" cy="677108"/>
          </a:xfrm>
        </p:spPr>
        <p:txBody>
          <a:bodyPr/>
          <a:lstStyle/>
          <a:p>
            <a:pPr algn="ctr"/>
            <a:r>
              <a:rPr lang="en-US" dirty="0"/>
              <a:t>Async Multiprocessing</a:t>
            </a:r>
          </a:p>
        </p:txBody>
      </p:sp>
      <p:pic>
        <p:nvPicPr>
          <p:cNvPr id="19" name="Picture 18">
            <a:extLst>
              <a:ext uri="{FF2B5EF4-FFF2-40B4-BE49-F238E27FC236}">
                <a16:creationId xmlns:a16="http://schemas.microsoft.com/office/drawing/2014/main" id="{1995EF86-B2E6-D65B-898D-F7CA30BA8034}"/>
              </a:ext>
            </a:extLst>
          </p:cNvPr>
          <p:cNvPicPr>
            <a:picLocks noChangeAspect="1"/>
          </p:cNvPicPr>
          <p:nvPr/>
        </p:nvPicPr>
        <p:blipFill>
          <a:blip r:embed="rId3"/>
          <a:stretch>
            <a:fillRect/>
          </a:stretch>
        </p:blipFill>
        <p:spPr>
          <a:xfrm>
            <a:off x="244513" y="4191000"/>
            <a:ext cx="5745978" cy="1135478"/>
          </a:xfrm>
          <a:prstGeom prst="rect">
            <a:avLst/>
          </a:prstGeom>
        </p:spPr>
      </p:pic>
      <p:pic>
        <p:nvPicPr>
          <p:cNvPr id="23" name="Picture 22">
            <a:extLst>
              <a:ext uri="{FF2B5EF4-FFF2-40B4-BE49-F238E27FC236}">
                <a16:creationId xmlns:a16="http://schemas.microsoft.com/office/drawing/2014/main" id="{67D8F054-BC90-5832-0481-3FE56D482E85}"/>
              </a:ext>
            </a:extLst>
          </p:cNvPr>
          <p:cNvPicPr>
            <a:picLocks noChangeAspect="1"/>
          </p:cNvPicPr>
          <p:nvPr/>
        </p:nvPicPr>
        <p:blipFill>
          <a:blip r:embed="rId4"/>
          <a:stretch>
            <a:fillRect/>
          </a:stretch>
        </p:blipFill>
        <p:spPr>
          <a:xfrm>
            <a:off x="6342184" y="1295400"/>
            <a:ext cx="5547841" cy="5349704"/>
          </a:xfrm>
          <a:prstGeom prst="rect">
            <a:avLst/>
          </a:prstGeom>
        </p:spPr>
      </p:pic>
      <p:pic>
        <p:nvPicPr>
          <p:cNvPr id="25" name="Picture 24">
            <a:extLst>
              <a:ext uri="{FF2B5EF4-FFF2-40B4-BE49-F238E27FC236}">
                <a16:creationId xmlns:a16="http://schemas.microsoft.com/office/drawing/2014/main" id="{D53E7206-02F2-4B9B-139F-6381620E8EEA}"/>
              </a:ext>
            </a:extLst>
          </p:cNvPr>
          <p:cNvPicPr>
            <a:picLocks noChangeAspect="1"/>
          </p:cNvPicPr>
          <p:nvPr/>
        </p:nvPicPr>
        <p:blipFill rotWithShape="1">
          <a:blip r:embed="rId5"/>
          <a:srcRect r="396"/>
          <a:stretch/>
        </p:blipFill>
        <p:spPr>
          <a:xfrm>
            <a:off x="244513" y="1981200"/>
            <a:ext cx="5745978" cy="1752752"/>
          </a:xfrm>
          <a:prstGeom prst="rect">
            <a:avLst/>
          </a:prstGeom>
        </p:spPr>
      </p:pic>
    </p:spTree>
    <p:extLst>
      <p:ext uri="{BB962C8B-B14F-4D97-AF65-F5344CB8AC3E}">
        <p14:creationId xmlns:p14="http://schemas.microsoft.com/office/powerpoint/2010/main" val="220826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Avoiding Limits</a:t>
            </a:r>
          </a:p>
        </p:txBody>
      </p:sp>
      <p:sp>
        <p:nvSpPr>
          <p:cNvPr id="3" name="Text Placeholder 2">
            <a:extLst>
              <a:ext uri="{FF2B5EF4-FFF2-40B4-BE49-F238E27FC236}">
                <a16:creationId xmlns:a16="http://schemas.microsoft.com/office/drawing/2014/main" id="{5B69AEFC-7D79-D17C-F122-F8290CE79618}"/>
              </a:ext>
            </a:extLst>
          </p:cNvPr>
          <p:cNvSpPr>
            <a:spLocks noGrp="1"/>
          </p:cNvSpPr>
          <p:nvPr>
            <p:ph type="body" idx="1"/>
          </p:nvPr>
        </p:nvSpPr>
        <p:spPr>
          <a:xfrm>
            <a:off x="457200" y="1508403"/>
            <a:ext cx="8956431" cy="6617196"/>
          </a:xfrm>
        </p:spPr>
        <p:txBody>
          <a:bodyPr/>
          <a:lstStyle/>
          <a:p>
            <a:pPr marL="354965" marR="254635" indent="-342900">
              <a:buFont typeface="Wingdings"/>
              <a:buChar char=""/>
              <a:tabLst>
                <a:tab pos="354965" algn="l"/>
                <a:tab pos="355600" algn="l"/>
              </a:tabLst>
            </a:pPr>
            <a:r>
              <a:rPr lang="en-US" b="1" dirty="0"/>
              <a:t>Conventional Ingestion</a:t>
            </a:r>
          </a:p>
          <a:p>
            <a:pPr marL="812165" marR="254635" lvl="1" indent="-342900">
              <a:buFont typeface="Wingdings"/>
              <a:buChar char=""/>
              <a:tabLst>
                <a:tab pos="354965" algn="l"/>
                <a:tab pos="355600" algn="l"/>
              </a:tabLst>
            </a:pPr>
            <a:r>
              <a:rPr lang="en-US" dirty="0"/>
              <a:t>Create a web app through Spotify’s API to facilitate connections</a:t>
            </a:r>
          </a:p>
          <a:p>
            <a:pPr marL="812165" marR="254635" lvl="1" indent="-342900">
              <a:buFont typeface="Wingdings"/>
              <a:buChar char=""/>
              <a:tabLst>
                <a:tab pos="354965" algn="l"/>
                <a:tab pos="355600" algn="l"/>
              </a:tabLst>
            </a:pPr>
            <a:r>
              <a:rPr lang="en-US" dirty="0"/>
              <a:t>Problem: rate limit activates after only a few minutes &amp; lasts about 20 hours</a:t>
            </a:r>
          </a:p>
          <a:p>
            <a:pPr marL="812165" marR="254635" lvl="1" indent="-342900">
              <a:buFont typeface="Wingdings"/>
              <a:buChar char=""/>
              <a:tabLst>
                <a:tab pos="354965" algn="l"/>
                <a:tab pos="355600" algn="l"/>
              </a:tabLst>
            </a:pPr>
            <a:r>
              <a:rPr lang="en-US" dirty="0"/>
              <a:t>Conventional solution: delay time between queries</a:t>
            </a:r>
          </a:p>
          <a:p>
            <a:pPr marL="812165" marR="254635" lvl="1" indent="-342900">
              <a:buFont typeface="Wingdings"/>
              <a:buChar char=""/>
              <a:tabLst>
                <a:tab pos="354965" algn="l"/>
                <a:tab pos="355600" algn="l"/>
              </a:tabLst>
            </a:pPr>
            <a:endParaRPr lang="en-US" sz="2400" dirty="0"/>
          </a:p>
          <a:p>
            <a:pPr marL="354965" marR="254635" indent="-342900">
              <a:buFont typeface="Wingdings"/>
              <a:buChar char=""/>
              <a:tabLst>
                <a:tab pos="354965" algn="l"/>
                <a:tab pos="355600" algn="l"/>
              </a:tabLst>
            </a:pPr>
            <a:r>
              <a:rPr lang="en-US" b="1" dirty="0"/>
              <a:t>My Solution</a:t>
            </a:r>
          </a:p>
          <a:p>
            <a:pPr marL="812165" marR="254635" lvl="1" indent="-342900">
              <a:buFont typeface="Wingdings"/>
              <a:buChar char=""/>
              <a:tabLst>
                <a:tab pos="354965" algn="l"/>
                <a:tab pos="355600" algn="l"/>
              </a:tabLst>
            </a:pPr>
            <a:r>
              <a:rPr lang="en-US" dirty="0"/>
              <a:t>Create HTTP requests simulating a user exploring Spotify’s web player</a:t>
            </a:r>
          </a:p>
          <a:p>
            <a:pPr marL="812165" marR="254635" lvl="1" indent="-342900">
              <a:buFont typeface="Wingdings"/>
              <a:buChar char=""/>
              <a:tabLst>
                <a:tab pos="354965" algn="l"/>
                <a:tab pos="355600" algn="l"/>
              </a:tabLst>
            </a:pPr>
            <a:r>
              <a:rPr lang="en-US" dirty="0"/>
              <a:t>Allows for unlimited queries w/ unlimited speed using only 3 accounts</a:t>
            </a:r>
          </a:p>
          <a:p>
            <a:pPr marL="812165" marR="254635" lvl="1" indent="-342900">
              <a:buFont typeface="Wingdings"/>
              <a:buChar char=""/>
              <a:tabLst>
                <a:tab pos="354965" algn="l"/>
                <a:tab pos="355600" algn="l"/>
              </a:tabLst>
            </a:pPr>
            <a:endParaRPr lang="en-US" sz="2400" dirty="0"/>
          </a:p>
          <a:p>
            <a:pPr marL="354965" marR="254635" indent="-342900">
              <a:buFont typeface="Wingdings"/>
              <a:buChar char=""/>
              <a:tabLst>
                <a:tab pos="354965" algn="l"/>
                <a:tab pos="355600" algn="l"/>
              </a:tabLst>
            </a:pPr>
            <a:r>
              <a:rPr lang="en-US" b="1" dirty="0"/>
              <a:t>Method</a:t>
            </a:r>
          </a:p>
          <a:p>
            <a:pPr marL="812165" marR="254635" lvl="1" indent="-342900">
              <a:buFont typeface="Wingdings"/>
              <a:buChar char=""/>
              <a:tabLst>
                <a:tab pos="354965" algn="l"/>
                <a:tab pos="355600" algn="l"/>
              </a:tabLst>
            </a:pPr>
            <a:r>
              <a:rPr lang="en-US" dirty="0"/>
              <a:t>Create a few dummy Spotify accounts &amp; extract their cookies</a:t>
            </a:r>
          </a:p>
          <a:p>
            <a:pPr marL="812165" marR="254635" lvl="1" indent="-342900">
              <a:buFont typeface="Wingdings"/>
              <a:buChar char=""/>
              <a:tabLst>
                <a:tab pos="354965" algn="l"/>
                <a:tab pos="355600" algn="l"/>
              </a:tabLst>
            </a:pPr>
            <a:r>
              <a:rPr lang="en-US" dirty="0"/>
              <a:t>Inject cookies into the async HTTPX web client using headers</a:t>
            </a:r>
          </a:p>
          <a:p>
            <a:pPr marL="812165" marR="254635" lvl="1" indent="-342900">
              <a:buFont typeface="Wingdings"/>
              <a:buChar char=""/>
              <a:tabLst>
                <a:tab pos="354965" algn="l"/>
                <a:tab pos="355600" algn="l"/>
              </a:tabLst>
            </a:pPr>
            <a:r>
              <a:rPr lang="en-US" dirty="0"/>
              <a:t>Deal w/ rare slow-downs by changing VPN address &amp; switching users</a:t>
            </a:r>
          </a:p>
          <a:p>
            <a:pPr marL="812165" marR="254635" lvl="1" indent="-342900">
              <a:buFont typeface="Wingdings"/>
              <a:buChar char=""/>
              <a:tabLst>
                <a:tab pos="354965" algn="l"/>
                <a:tab pos="355600" algn="l"/>
              </a:tabLst>
            </a:pPr>
            <a:endParaRPr lang="en-US" sz="2400" dirty="0"/>
          </a:p>
          <a:p>
            <a:pPr marL="354965" marR="254635" indent="-342900">
              <a:buFont typeface="Wingdings"/>
              <a:buChar char=""/>
              <a:tabLst>
                <a:tab pos="354965" algn="l"/>
                <a:tab pos="355600" algn="l"/>
              </a:tabLst>
            </a:pPr>
            <a:r>
              <a:rPr lang="en-US" b="1" dirty="0"/>
              <a:t>Next Steps</a:t>
            </a:r>
          </a:p>
          <a:p>
            <a:pPr marL="812165" marR="254635" lvl="1" indent="-342900">
              <a:buFont typeface="Wingdings"/>
              <a:buChar char=""/>
              <a:tabLst>
                <a:tab pos="354965" algn="l"/>
                <a:tab pos="355600" algn="l"/>
              </a:tabLst>
            </a:pPr>
            <a:r>
              <a:rPr lang="en-US" dirty="0"/>
              <a:t>Create explicit async gathering points to speedup processing</a:t>
            </a:r>
          </a:p>
          <a:p>
            <a:pPr marL="12065" marR="254635">
              <a:tabLst>
                <a:tab pos="354965" algn="l"/>
                <a:tab pos="355600" algn="l"/>
              </a:tabLst>
            </a:pPr>
            <a:endParaRPr lang="en-US" dirty="0"/>
          </a:p>
          <a:p>
            <a:pPr marL="812165" marR="254635" lvl="1" indent="-342900">
              <a:buFont typeface="Wingdings"/>
              <a:buChar char=""/>
              <a:tabLst>
                <a:tab pos="354965" algn="l"/>
                <a:tab pos="355600" algn="l"/>
              </a:tabLst>
            </a:pPr>
            <a:endParaRPr lang="en-US" dirty="0"/>
          </a:p>
          <a:p>
            <a:pPr marL="354965" marR="254635" indent="-342900">
              <a:buFont typeface="Wingdings"/>
              <a:buChar char=""/>
              <a:tabLst>
                <a:tab pos="354965" algn="l"/>
                <a:tab pos="355600" algn="l"/>
              </a:tabLst>
            </a:pPr>
            <a:endParaRPr lang="en-US" dirty="0"/>
          </a:p>
          <a:p>
            <a:pPr marL="354965" marR="254635" indent="-342900">
              <a:buFont typeface="Wingdings"/>
              <a:buChar char=""/>
              <a:tabLst>
                <a:tab pos="354965" algn="l"/>
                <a:tab pos="355600" algn="l"/>
              </a:tabLst>
            </a:pPr>
            <a:endParaRPr lang="en-US" dirty="0"/>
          </a:p>
          <a:p>
            <a:pPr marL="354965" marR="254635" indent="-342900">
              <a:buFont typeface="Wingdings"/>
              <a:buChar char=""/>
              <a:tabLst>
                <a:tab pos="354965" algn="l"/>
                <a:tab pos="355600" algn="l"/>
              </a:tabLst>
            </a:pPr>
            <a:endParaRPr lang="en-US" dirty="0">
              <a:solidFill>
                <a:srgbClr val="333399"/>
              </a:solidFill>
              <a:latin typeface="Calibri"/>
              <a:cs typeface="Calibri"/>
            </a:endParaRPr>
          </a:p>
          <a:p>
            <a:pPr marL="812165" marR="254635" lvl="1" indent="-342900">
              <a:buFont typeface="Wingdings"/>
              <a:buChar char=""/>
              <a:tabLst>
                <a:tab pos="354965" algn="l"/>
                <a:tab pos="355600" algn="l"/>
              </a:tabLst>
            </a:pPr>
            <a:endParaRPr lang="en-US" dirty="0"/>
          </a:p>
        </p:txBody>
      </p:sp>
      <p:grpSp>
        <p:nvGrpSpPr>
          <p:cNvPr id="6" name="Group 5">
            <a:extLst>
              <a:ext uri="{FF2B5EF4-FFF2-40B4-BE49-F238E27FC236}">
                <a16:creationId xmlns:a16="http://schemas.microsoft.com/office/drawing/2014/main" id="{397F6784-4EF2-EC9B-14C9-BEC2B5E017C8}"/>
              </a:ext>
            </a:extLst>
          </p:cNvPr>
          <p:cNvGrpSpPr/>
          <p:nvPr/>
        </p:nvGrpSpPr>
        <p:grpSpPr>
          <a:xfrm>
            <a:off x="8021538" y="2667000"/>
            <a:ext cx="3713262" cy="3276600"/>
            <a:chOff x="3373119" y="3189229"/>
            <a:chExt cx="4227830" cy="3339185"/>
          </a:xfrm>
        </p:grpSpPr>
        <p:pic>
          <p:nvPicPr>
            <p:cNvPr id="8" name="Picture 7">
              <a:extLst>
                <a:ext uri="{FF2B5EF4-FFF2-40B4-BE49-F238E27FC236}">
                  <a16:creationId xmlns:a16="http://schemas.microsoft.com/office/drawing/2014/main" id="{9BA9CA96-5371-B213-42A9-AC83C96B6C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173" t="46777" r="37788" b="34148"/>
            <a:stretch/>
          </p:blipFill>
          <p:spPr>
            <a:xfrm>
              <a:off x="6130290" y="3189229"/>
              <a:ext cx="1470659" cy="1310693"/>
            </a:xfrm>
            <a:prstGeom prst="rect">
              <a:avLst/>
            </a:prstGeom>
          </p:spPr>
        </p:pic>
        <p:pic>
          <p:nvPicPr>
            <p:cNvPr id="12" name="Picture 11">
              <a:extLst>
                <a:ext uri="{FF2B5EF4-FFF2-40B4-BE49-F238E27FC236}">
                  <a16:creationId xmlns:a16="http://schemas.microsoft.com/office/drawing/2014/main" id="{40819480-7907-0D0E-EBB1-3DB1274F65D9}"/>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602" t="65949" r="42625" b="4626"/>
            <a:stretch/>
          </p:blipFill>
          <p:spPr>
            <a:xfrm>
              <a:off x="3373119" y="4506574"/>
              <a:ext cx="3637280" cy="2021840"/>
            </a:xfrm>
            <a:prstGeom prst="rect">
              <a:avLst/>
            </a:prstGeom>
          </p:spPr>
        </p:pic>
      </p:grpSp>
    </p:spTree>
    <p:extLst>
      <p:ext uri="{BB962C8B-B14F-4D97-AF65-F5344CB8AC3E}">
        <p14:creationId xmlns:p14="http://schemas.microsoft.com/office/powerpoint/2010/main" val="286358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Avoiding Limits</a:t>
            </a:r>
          </a:p>
        </p:txBody>
      </p:sp>
      <p:pic>
        <p:nvPicPr>
          <p:cNvPr id="11" name="Picture 10">
            <a:extLst>
              <a:ext uri="{FF2B5EF4-FFF2-40B4-BE49-F238E27FC236}">
                <a16:creationId xmlns:a16="http://schemas.microsoft.com/office/drawing/2014/main" id="{54277C2D-651C-50B5-B24D-12B60D589BF4}"/>
              </a:ext>
            </a:extLst>
          </p:cNvPr>
          <p:cNvPicPr>
            <a:picLocks noChangeAspect="1"/>
          </p:cNvPicPr>
          <p:nvPr/>
        </p:nvPicPr>
        <p:blipFill>
          <a:blip r:embed="rId3"/>
          <a:stretch>
            <a:fillRect/>
          </a:stretch>
        </p:blipFill>
        <p:spPr>
          <a:xfrm>
            <a:off x="6248400" y="1318737"/>
            <a:ext cx="5494463" cy="3946842"/>
          </a:xfrm>
          <a:prstGeom prst="rect">
            <a:avLst/>
          </a:prstGeom>
        </p:spPr>
      </p:pic>
      <p:pic>
        <p:nvPicPr>
          <p:cNvPr id="14" name="Picture 13">
            <a:extLst>
              <a:ext uri="{FF2B5EF4-FFF2-40B4-BE49-F238E27FC236}">
                <a16:creationId xmlns:a16="http://schemas.microsoft.com/office/drawing/2014/main" id="{7D4F700C-DCB6-13D5-91E0-9439EBC28DEA}"/>
              </a:ext>
            </a:extLst>
          </p:cNvPr>
          <p:cNvPicPr>
            <a:picLocks noChangeAspect="1"/>
          </p:cNvPicPr>
          <p:nvPr/>
        </p:nvPicPr>
        <p:blipFill>
          <a:blip r:embed="rId4"/>
          <a:stretch>
            <a:fillRect/>
          </a:stretch>
        </p:blipFill>
        <p:spPr>
          <a:xfrm>
            <a:off x="6248399" y="5319998"/>
            <a:ext cx="5494463" cy="995957"/>
          </a:xfrm>
          <a:prstGeom prst="rect">
            <a:avLst/>
          </a:prstGeom>
        </p:spPr>
      </p:pic>
      <p:pic>
        <p:nvPicPr>
          <p:cNvPr id="20" name="Picture 19">
            <a:extLst>
              <a:ext uri="{FF2B5EF4-FFF2-40B4-BE49-F238E27FC236}">
                <a16:creationId xmlns:a16="http://schemas.microsoft.com/office/drawing/2014/main" id="{6A8D9C29-E35E-11EE-417B-06AFF783017A}"/>
              </a:ext>
            </a:extLst>
          </p:cNvPr>
          <p:cNvPicPr>
            <a:picLocks noChangeAspect="1"/>
          </p:cNvPicPr>
          <p:nvPr/>
        </p:nvPicPr>
        <p:blipFill>
          <a:blip r:embed="rId5"/>
          <a:stretch>
            <a:fillRect/>
          </a:stretch>
        </p:blipFill>
        <p:spPr>
          <a:xfrm>
            <a:off x="81977" y="1524000"/>
            <a:ext cx="6014022" cy="727057"/>
          </a:xfrm>
          <a:prstGeom prst="rect">
            <a:avLst/>
          </a:prstGeom>
        </p:spPr>
      </p:pic>
      <p:pic>
        <p:nvPicPr>
          <p:cNvPr id="24" name="Picture 23">
            <a:extLst>
              <a:ext uri="{FF2B5EF4-FFF2-40B4-BE49-F238E27FC236}">
                <a16:creationId xmlns:a16="http://schemas.microsoft.com/office/drawing/2014/main" id="{9A262702-F60F-4FE4-BA5E-84EC61088661}"/>
              </a:ext>
            </a:extLst>
          </p:cNvPr>
          <p:cNvPicPr>
            <a:picLocks noChangeAspect="1"/>
          </p:cNvPicPr>
          <p:nvPr/>
        </p:nvPicPr>
        <p:blipFill rotWithShape="1">
          <a:blip r:embed="rId6"/>
          <a:srcRect b="15968"/>
          <a:stretch/>
        </p:blipFill>
        <p:spPr>
          <a:xfrm>
            <a:off x="81977" y="2431928"/>
            <a:ext cx="6014022" cy="3092143"/>
          </a:xfrm>
          <a:prstGeom prst="rect">
            <a:avLst/>
          </a:prstGeom>
        </p:spPr>
      </p:pic>
      <p:pic>
        <p:nvPicPr>
          <p:cNvPr id="25" name="Picture 24">
            <a:extLst>
              <a:ext uri="{FF2B5EF4-FFF2-40B4-BE49-F238E27FC236}">
                <a16:creationId xmlns:a16="http://schemas.microsoft.com/office/drawing/2014/main" id="{6A0A0650-1253-8609-C2CE-FD2E39C99D09}"/>
              </a:ext>
            </a:extLst>
          </p:cNvPr>
          <p:cNvPicPr>
            <a:picLocks noChangeAspect="1"/>
          </p:cNvPicPr>
          <p:nvPr/>
        </p:nvPicPr>
        <p:blipFill rotWithShape="1">
          <a:blip r:embed="rId6"/>
          <a:srcRect t="84032"/>
          <a:stretch/>
        </p:blipFill>
        <p:spPr>
          <a:xfrm>
            <a:off x="93700" y="5728388"/>
            <a:ext cx="6014022" cy="587567"/>
          </a:xfrm>
          <a:prstGeom prst="rect">
            <a:avLst/>
          </a:prstGeom>
        </p:spPr>
      </p:pic>
    </p:spTree>
    <p:extLst>
      <p:ext uri="{BB962C8B-B14F-4D97-AF65-F5344CB8AC3E}">
        <p14:creationId xmlns:p14="http://schemas.microsoft.com/office/powerpoint/2010/main" val="86674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8B9B343-E875-D546-0856-1E44C8F449CA}"/>
              </a:ext>
            </a:extLst>
          </p:cNvPr>
          <p:cNvSpPr/>
          <p:nvPr/>
        </p:nvSpPr>
        <p:spPr>
          <a:xfrm>
            <a:off x="-1" y="-24786"/>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Overview</a:t>
            </a:r>
          </a:p>
        </p:txBody>
      </p:sp>
      <p:pic>
        <p:nvPicPr>
          <p:cNvPr id="44" name="Picture 43">
            <a:extLst>
              <a:ext uri="{FF2B5EF4-FFF2-40B4-BE49-F238E27FC236}">
                <a16:creationId xmlns:a16="http://schemas.microsoft.com/office/drawing/2014/main" id="{49B09D02-A83F-1B04-39AA-7911DDABCE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411"/>
          <a:stretch/>
        </p:blipFill>
        <p:spPr>
          <a:xfrm>
            <a:off x="0" y="-13062"/>
            <a:ext cx="12268200" cy="6871062"/>
          </a:xfrm>
          <a:prstGeom prst="rect">
            <a:avLst/>
          </a:prstGeom>
        </p:spPr>
      </p:pic>
      <p:sp>
        <p:nvSpPr>
          <p:cNvPr id="41" name="Title 1">
            <a:extLst>
              <a:ext uri="{FF2B5EF4-FFF2-40B4-BE49-F238E27FC236}">
                <a16:creationId xmlns:a16="http://schemas.microsoft.com/office/drawing/2014/main" id="{A1674451-C9BA-FB17-D992-2534E20ECB11}"/>
              </a:ext>
            </a:extLst>
          </p:cNvPr>
          <p:cNvSpPr txBox="1">
            <a:spLocks/>
          </p:cNvSpPr>
          <p:nvPr/>
        </p:nvSpPr>
        <p:spPr>
          <a:xfrm>
            <a:off x="-1" y="161366"/>
            <a:ext cx="12192000" cy="697230"/>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dirty="0"/>
              <a:t>Overall</a:t>
            </a:r>
          </a:p>
        </p:txBody>
      </p:sp>
    </p:spTree>
    <p:extLst>
      <p:ext uri="{BB962C8B-B14F-4D97-AF65-F5344CB8AC3E}">
        <p14:creationId xmlns:p14="http://schemas.microsoft.com/office/powerpoint/2010/main" val="382622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55-A491-7779-D25A-75D9B8BE88B1}"/>
              </a:ext>
            </a:extLst>
          </p:cNvPr>
          <p:cNvSpPr>
            <a:spLocks noGrp="1"/>
          </p:cNvSpPr>
          <p:nvPr>
            <p:ph type="title"/>
          </p:nvPr>
        </p:nvSpPr>
        <p:spPr>
          <a:xfrm>
            <a:off x="2636901" y="161366"/>
            <a:ext cx="6918197" cy="677108"/>
          </a:xfrm>
        </p:spPr>
        <p:txBody>
          <a:bodyPr/>
          <a:lstStyle/>
          <a:p>
            <a:pPr algn="ctr"/>
            <a:r>
              <a:rPr lang="en-US" dirty="0"/>
              <a:t>Final Results</a:t>
            </a:r>
          </a:p>
        </p:txBody>
      </p:sp>
      <p:sp>
        <p:nvSpPr>
          <p:cNvPr id="3" name="Text Placeholder 2">
            <a:extLst>
              <a:ext uri="{FF2B5EF4-FFF2-40B4-BE49-F238E27FC236}">
                <a16:creationId xmlns:a16="http://schemas.microsoft.com/office/drawing/2014/main" id="{5B69AEFC-7D79-D17C-F122-F8290CE79618}"/>
              </a:ext>
            </a:extLst>
          </p:cNvPr>
          <p:cNvSpPr>
            <a:spLocks noGrp="1"/>
          </p:cNvSpPr>
          <p:nvPr>
            <p:ph type="body" idx="1"/>
          </p:nvPr>
        </p:nvSpPr>
        <p:spPr>
          <a:xfrm>
            <a:off x="533400" y="1828800"/>
            <a:ext cx="5257800" cy="3354765"/>
          </a:xfrm>
        </p:spPr>
        <p:txBody>
          <a:bodyPr/>
          <a:lstStyle/>
          <a:p>
            <a:pPr marL="354965" marR="254635" indent="-342900">
              <a:buFont typeface="Wingdings"/>
              <a:buChar char=""/>
              <a:tabLst>
                <a:tab pos="354965" algn="l"/>
                <a:tab pos="355600" algn="l"/>
              </a:tabLst>
            </a:pPr>
            <a:r>
              <a:rPr lang="en-US" sz="2200" dirty="0"/>
              <a:t>≈ </a:t>
            </a:r>
            <a:r>
              <a:rPr lang="en-US" sz="2200" b="1" dirty="0"/>
              <a:t>12,000,000 artists</a:t>
            </a:r>
            <a:endParaRPr lang="en-US" sz="2200" b="1" dirty="0">
              <a:solidFill>
                <a:schemeClr val="tx1"/>
              </a:solidFill>
            </a:endParaRPr>
          </a:p>
          <a:p>
            <a:pPr marL="812165" marR="254635" lvl="1" indent="-342900">
              <a:buFont typeface="Wingdings"/>
              <a:buChar char=""/>
              <a:tabLst>
                <a:tab pos="354965" algn="l"/>
                <a:tab pos="355600" algn="l"/>
              </a:tabLst>
            </a:pPr>
            <a:r>
              <a:rPr lang="en-US" dirty="0">
                <a:solidFill>
                  <a:schemeClr val="tx1"/>
                </a:solidFill>
                <a:latin typeface="Calibri"/>
                <a:cs typeface="Calibri"/>
              </a:rPr>
              <a:t>Greater than supposed 11 million artists</a:t>
            </a:r>
          </a:p>
          <a:p>
            <a:pPr marL="469265" marR="254635" lvl="1">
              <a:tabLst>
                <a:tab pos="354965" algn="l"/>
                <a:tab pos="355600" algn="l"/>
              </a:tabLst>
            </a:pPr>
            <a:endParaRPr lang="en-US" sz="2200" dirty="0">
              <a:solidFill>
                <a:schemeClr val="tx1"/>
              </a:solidFill>
              <a:latin typeface="Calibri"/>
              <a:cs typeface="Calibri"/>
            </a:endParaRPr>
          </a:p>
          <a:p>
            <a:pPr marL="354965" marR="254635" indent="-342900">
              <a:buFont typeface="Wingdings"/>
              <a:buChar char=""/>
              <a:tabLst>
                <a:tab pos="354965" algn="l"/>
                <a:tab pos="355600" algn="l"/>
              </a:tabLst>
            </a:pPr>
            <a:r>
              <a:rPr lang="en-US" sz="2200" dirty="0"/>
              <a:t>≈ </a:t>
            </a:r>
            <a:r>
              <a:rPr lang="en-US" sz="2200" b="1" dirty="0"/>
              <a:t>1.5 days</a:t>
            </a:r>
            <a:endParaRPr lang="en-US" sz="2200" b="1" dirty="0">
              <a:solidFill>
                <a:srgbClr val="333399"/>
              </a:solidFill>
              <a:latin typeface="Calibri"/>
              <a:cs typeface="Calibri"/>
            </a:endParaRPr>
          </a:p>
          <a:p>
            <a:pPr marL="812165" marR="254635" lvl="1" indent="-342900">
              <a:buFont typeface="Wingdings"/>
              <a:buChar char=""/>
              <a:tabLst>
                <a:tab pos="354965" algn="l"/>
                <a:tab pos="355600" algn="l"/>
              </a:tabLst>
            </a:pPr>
            <a:r>
              <a:rPr lang="en-US" dirty="0">
                <a:solidFill>
                  <a:schemeClr val="tx1"/>
                </a:solidFill>
                <a:latin typeface="Calibri"/>
                <a:cs typeface="Calibri"/>
              </a:rPr>
              <a:t>Exception: “pa” and “ja”</a:t>
            </a:r>
          </a:p>
          <a:p>
            <a:pPr marL="812165" marR="254635" lvl="1" indent="-342900">
              <a:buFont typeface="Wingdings"/>
              <a:buChar char=""/>
              <a:tabLst>
                <a:tab pos="354965" algn="l"/>
                <a:tab pos="355600" algn="l"/>
              </a:tabLst>
            </a:pPr>
            <a:endParaRPr lang="en-US" sz="2200" dirty="0">
              <a:solidFill>
                <a:srgbClr val="333399"/>
              </a:solidFill>
              <a:latin typeface="Calibri"/>
              <a:cs typeface="Calibri"/>
            </a:endParaRPr>
          </a:p>
          <a:p>
            <a:pPr marL="354965" marR="254635" indent="-342900">
              <a:buFont typeface="Wingdings"/>
              <a:buChar char=""/>
              <a:tabLst>
                <a:tab pos="354965" algn="l"/>
                <a:tab pos="355600" algn="l"/>
              </a:tabLst>
            </a:pPr>
            <a:r>
              <a:rPr lang="en-US" sz="2200" b="1" dirty="0"/>
              <a:t>Improvement effects</a:t>
            </a:r>
          </a:p>
          <a:p>
            <a:pPr marL="812165" marR="254635" lvl="1" indent="-342900">
              <a:buFont typeface="Wingdings"/>
              <a:buChar char=""/>
              <a:tabLst>
                <a:tab pos="354965" algn="l"/>
                <a:tab pos="355600" algn="l"/>
              </a:tabLst>
            </a:pPr>
            <a:r>
              <a:rPr lang="en-US" dirty="0">
                <a:solidFill>
                  <a:schemeClr val="tx1"/>
                </a:solidFill>
                <a:latin typeface="Calibri"/>
                <a:cs typeface="Calibri"/>
              </a:rPr>
              <a:t>Large increase in speed</a:t>
            </a:r>
          </a:p>
          <a:p>
            <a:pPr marL="812165" marR="254635" lvl="1" indent="-342900">
              <a:buFont typeface="Wingdings"/>
              <a:buChar char=""/>
              <a:tabLst>
                <a:tab pos="354965" algn="l"/>
                <a:tab pos="355600" algn="l"/>
              </a:tabLst>
            </a:pPr>
            <a:r>
              <a:rPr lang="en-US">
                <a:solidFill>
                  <a:schemeClr val="tx1"/>
                </a:solidFill>
                <a:latin typeface="Calibri"/>
                <a:cs typeface="Calibri"/>
              </a:rPr>
              <a:t>Uncertain/inconsistent </a:t>
            </a:r>
            <a:r>
              <a:rPr lang="en-US" dirty="0">
                <a:solidFill>
                  <a:schemeClr val="tx1"/>
                </a:solidFill>
                <a:latin typeface="Calibri"/>
                <a:cs typeface="Calibri"/>
              </a:rPr>
              <a:t>effect on artist count</a:t>
            </a:r>
          </a:p>
          <a:p>
            <a:pPr marL="812165" marR="254635" lvl="1" indent="-342900">
              <a:buFont typeface="Wingdings"/>
              <a:buChar char=""/>
              <a:tabLst>
                <a:tab pos="354965" algn="l"/>
                <a:tab pos="355600" algn="l"/>
              </a:tabLst>
            </a:pPr>
            <a:endParaRPr lang="en-US" dirty="0">
              <a:solidFill>
                <a:schemeClr val="tx1"/>
              </a:solidFill>
              <a:latin typeface="Calibri"/>
              <a:cs typeface="Calibri"/>
            </a:endParaRPr>
          </a:p>
          <a:p>
            <a:pPr marL="12065" marR="254635">
              <a:tabLst>
                <a:tab pos="354965" algn="l"/>
                <a:tab pos="355600" algn="l"/>
              </a:tabLst>
            </a:pPr>
            <a:endParaRPr lang="en-US" dirty="0">
              <a:solidFill>
                <a:schemeClr val="tx1"/>
              </a:solidFill>
              <a:latin typeface="Calibri"/>
              <a:cs typeface="Calibri"/>
            </a:endParaRPr>
          </a:p>
        </p:txBody>
      </p:sp>
      <p:sp>
        <p:nvSpPr>
          <p:cNvPr id="4" name="Text Placeholder 2">
            <a:extLst>
              <a:ext uri="{FF2B5EF4-FFF2-40B4-BE49-F238E27FC236}">
                <a16:creationId xmlns:a16="http://schemas.microsoft.com/office/drawing/2014/main" id="{A6DD02C8-FEEC-D105-A111-093CD2D22C22}"/>
              </a:ext>
            </a:extLst>
          </p:cNvPr>
          <p:cNvSpPr txBox="1">
            <a:spLocks/>
          </p:cNvSpPr>
          <p:nvPr/>
        </p:nvSpPr>
        <p:spPr>
          <a:xfrm>
            <a:off x="5791200" y="1828800"/>
            <a:ext cx="5867400" cy="4093428"/>
          </a:xfrm>
          <a:prstGeom prst="rect">
            <a:avLst/>
          </a:prstGeom>
        </p:spPr>
        <p:txBody>
          <a:bodyPr wrap="square" lIns="0" tIns="0" rIns="0" bIns="0">
            <a:spAutoFit/>
          </a:bodyPr>
          <a:lstStyle>
            <a:lvl1pPr marL="0">
              <a:defRPr sz="2000" b="0" i="0">
                <a:solidFill>
                  <a:srgbClr val="333399"/>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54965" marR="254635" indent="-342900">
              <a:buFont typeface="Wingdings"/>
              <a:buChar char=""/>
              <a:tabLst>
                <a:tab pos="354965" algn="l"/>
                <a:tab pos="355600" algn="l"/>
              </a:tabLst>
            </a:pPr>
            <a:r>
              <a:rPr lang="en-US" sz="2200" b="1" dirty="0"/>
              <a:t>Flaws</a:t>
            </a:r>
          </a:p>
          <a:p>
            <a:pPr marL="812165" marR="254635" lvl="1" indent="-342900">
              <a:buFont typeface="Wingdings"/>
              <a:buChar char=""/>
              <a:tabLst>
                <a:tab pos="354965" algn="l"/>
                <a:tab pos="355600" algn="l"/>
              </a:tabLst>
            </a:pPr>
            <a:r>
              <a:rPr lang="en-US" dirty="0">
                <a:solidFill>
                  <a:schemeClr val="tx1"/>
                </a:solidFill>
                <a:latin typeface="Calibri"/>
                <a:cs typeface="Calibri"/>
              </a:rPr>
              <a:t>Repeated searching still exists</a:t>
            </a:r>
          </a:p>
          <a:p>
            <a:pPr marL="812165" marR="254635" lvl="1" indent="-342900">
              <a:buFont typeface="Wingdings"/>
              <a:buChar char=""/>
              <a:tabLst>
                <a:tab pos="354965" algn="l"/>
                <a:tab pos="355600" algn="l"/>
              </a:tabLst>
            </a:pPr>
            <a:r>
              <a:rPr lang="en-US" dirty="0">
                <a:solidFill>
                  <a:schemeClr val="tx1"/>
                </a:solidFill>
                <a:latin typeface="Calibri"/>
                <a:cs typeface="Calibri"/>
              </a:rPr>
              <a:t>Lack artists w/ foreign characters</a:t>
            </a:r>
          </a:p>
          <a:p>
            <a:pPr marL="812165" marR="254635" lvl="1" indent="-342900">
              <a:buFont typeface="Wingdings"/>
              <a:buChar char=""/>
              <a:tabLst>
                <a:tab pos="354965" algn="l"/>
                <a:tab pos="355600" algn="l"/>
              </a:tabLst>
            </a:pPr>
            <a:r>
              <a:rPr lang="en-US" dirty="0">
                <a:solidFill>
                  <a:schemeClr val="tx1"/>
                </a:solidFill>
                <a:latin typeface="Calibri"/>
                <a:cs typeface="Calibri"/>
              </a:rPr>
              <a:t>Inconsistent results pages -&gt; miss artists</a:t>
            </a:r>
          </a:p>
          <a:p>
            <a:pPr marL="812165" marR="254635" lvl="1" indent="-342900">
              <a:buFont typeface="Wingdings"/>
              <a:buChar char=""/>
              <a:tabLst>
                <a:tab pos="354965" algn="l"/>
                <a:tab pos="355600" algn="l"/>
              </a:tabLst>
            </a:pPr>
            <a:endParaRPr lang="en-US" sz="2200" dirty="0">
              <a:solidFill>
                <a:schemeClr val="tx1"/>
              </a:solidFill>
              <a:latin typeface="Calibri"/>
              <a:cs typeface="Calibri"/>
            </a:endParaRPr>
          </a:p>
          <a:p>
            <a:pPr marL="354965" marR="254635" indent="-342900">
              <a:buFont typeface="Wingdings"/>
              <a:buChar char=""/>
              <a:tabLst>
                <a:tab pos="354965" algn="l"/>
                <a:tab pos="355600" algn="l"/>
              </a:tabLst>
            </a:pPr>
            <a:r>
              <a:rPr lang="en-US" sz="2200" b="1" dirty="0"/>
              <a:t>Other Methods</a:t>
            </a:r>
          </a:p>
          <a:p>
            <a:pPr marL="812165" marR="254635" lvl="1" indent="-342900">
              <a:buFont typeface="Wingdings"/>
              <a:buChar char=""/>
              <a:tabLst>
                <a:tab pos="354965" algn="l"/>
                <a:tab pos="355600" algn="l"/>
              </a:tabLst>
            </a:pPr>
            <a:r>
              <a:rPr lang="en-US" dirty="0">
                <a:solidFill>
                  <a:schemeClr val="tx1"/>
                </a:solidFill>
                <a:latin typeface="Calibri"/>
                <a:cs typeface="Calibri"/>
              </a:rPr>
              <a:t>Initial search through artists in each genre prior to BFS through related artists of unsearched artists until no new artists remain</a:t>
            </a:r>
          </a:p>
          <a:p>
            <a:pPr marL="812165" marR="254635" lvl="1" indent="-342900">
              <a:buFont typeface="Wingdings"/>
              <a:buChar char=""/>
              <a:tabLst>
                <a:tab pos="354965" algn="l"/>
                <a:tab pos="355600" algn="l"/>
              </a:tabLst>
            </a:pPr>
            <a:r>
              <a:rPr lang="en-US" dirty="0">
                <a:solidFill>
                  <a:schemeClr val="tx1"/>
                </a:solidFill>
                <a:latin typeface="Calibri"/>
                <a:cs typeface="Calibri"/>
              </a:rPr>
              <a:t>Check each artist on RYM or </a:t>
            </a:r>
            <a:r>
              <a:rPr lang="en-US" dirty="0" err="1">
                <a:solidFill>
                  <a:schemeClr val="tx1"/>
                </a:solidFill>
                <a:latin typeface="Calibri"/>
                <a:cs typeface="Calibri"/>
              </a:rPr>
              <a:t>Musicbrainz</a:t>
            </a:r>
            <a:r>
              <a:rPr lang="en-US" dirty="0">
                <a:solidFill>
                  <a:schemeClr val="tx1"/>
                </a:solidFill>
                <a:latin typeface="Calibri"/>
                <a:cs typeface="Calibri"/>
              </a:rPr>
              <a:t> on Spotify</a:t>
            </a:r>
          </a:p>
          <a:p>
            <a:pPr marL="812165" marR="254635" lvl="1" indent="-342900">
              <a:buFont typeface="Wingdings"/>
              <a:buChar char=""/>
              <a:tabLst>
                <a:tab pos="354965" algn="l"/>
                <a:tab pos="355600" algn="l"/>
              </a:tabLst>
            </a:pPr>
            <a:r>
              <a:rPr lang="en-US" dirty="0">
                <a:solidFill>
                  <a:schemeClr val="tx1"/>
                </a:solidFill>
                <a:latin typeface="Calibri"/>
                <a:cs typeface="Calibri"/>
              </a:rPr>
              <a:t>Use popularity filtering instead of genre</a:t>
            </a:r>
          </a:p>
          <a:p>
            <a:pPr marL="812165" marR="254635" lvl="1" indent="-342900">
              <a:buFont typeface="Wingdings"/>
              <a:buChar char=""/>
              <a:tabLst>
                <a:tab pos="354965" algn="l"/>
                <a:tab pos="355600" algn="l"/>
              </a:tabLst>
            </a:pPr>
            <a:endParaRPr lang="en-US" dirty="0">
              <a:solidFill>
                <a:schemeClr val="tx1"/>
              </a:solidFill>
              <a:latin typeface="Calibri"/>
              <a:cs typeface="Calibri"/>
            </a:endParaRPr>
          </a:p>
          <a:p>
            <a:pPr marL="812165" marR="254635" lvl="1" indent="-342900">
              <a:buFont typeface="Wingdings"/>
              <a:buChar char=""/>
              <a:tabLst>
                <a:tab pos="354965" algn="l"/>
                <a:tab pos="355600" algn="l"/>
              </a:tabLst>
            </a:pPr>
            <a:endParaRPr lang="en-US" dirty="0">
              <a:solidFill>
                <a:schemeClr val="tx1"/>
              </a:solidFill>
              <a:latin typeface="Calibri"/>
              <a:cs typeface="Calibri"/>
            </a:endParaRPr>
          </a:p>
          <a:p>
            <a:pPr marL="12065" marR="254635">
              <a:tabLst>
                <a:tab pos="354965" algn="l"/>
                <a:tab pos="355600" algn="l"/>
              </a:tabLst>
            </a:pPr>
            <a:endParaRPr lang="en-US" dirty="0">
              <a:solidFill>
                <a:schemeClr val="tx1"/>
              </a:solidFill>
            </a:endParaRPr>
          </a:p>
        </p:txBody>
      </p:sp>
    </p:spTree>
    <p:extLst>
      <p:ext uri="{BB962C8B-B14F-4D97-AF65-F5344CB8AC3E}">
        <p14:creationId xmlns:p14="http://schemas.microsoft.com/office/powerpoint/2010/main" val="378801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E3A1-3A2A-4FE4-C415-DB7A2B51268E}"/>
              </a:ext>
            </a:extLst>
          </p:cNvPr>
          <p:cNvSpPr>
            <a:spLocks noGrp="1"/>
          </p:cNvSpPr>
          <p:nvPr>
            <p:ph type="title"/>
          </p:nvPr>
        </p:nvSpPr>
        <p:spPr/>
        <p:txBody>
          <a:bodyPr/>
          <a:lstStyle/>
          <a:p>
            <a:pPr algn="ctr"/>
            <a:r>
              <a:rPr lang="en-US" dirty="0"/>
              <a:t>Goals</a:t>
            </a:r>
          </a:p>
        </p:txBody>
      </p:sp>
      <p:graphicFrame>
        <p:nvGraphicFramePr>
          <p:cNvPr id="6" name="Google Shape;554;p29">
            <a:extLst>
              <a:ext uri="{FF2B5EF4-FFF2-40B4-BE49-F238E27FC236}">
                <a16:creationId xmlns:a16="http://schemas.microsoft.com/office/drawing/2014/main" id="{4E5A97B0-0111-9F30-6093-82D8538EB660}"/>
              </a:ext>
            </a:extLst>
          </p:cNvPr>
          <p:cNvGraphicFramePr/>
          <p:nvPr>
            <p:extLst>
              <p:ext uri="{D42A27DB-BD31-4B8C-83A1-F6EECF244321}">
                <p14:modId xmlns:p14="http://schemas.microsoft.com/office/powerpoint/2010/main" val="1422865592"/>
              </p:ext>
            </p:extLst>
          </p:nvPr>
        </p:nvGraphicFramePr>
        <p:xfrm>
          <a:off x="121918" y="1385912"/>
          <a:ext cx="3840480" cy="4763505"/>
        </p:xfrm>
        <a:graphic>
          <a:graphicData uri="http://schemas.openxmlformats.org/drawingml/2006/table">
            <a:tbl>
              <a:tblPr>
                <a:noFill/>
              </a:tblPr>
              <a:tblGrid>
                <a:gridCol w="3840480">
                  <a:extLst>
                    <a:ext uri="{9D8B030D-6E8A-4147-A177-3AD203B41FA5}">
                      <a16:colId xmlns:a16="http://schemas.microsoft.com/office/drawing/2014/main" val="20000"/>
                    </a:ext>
                  </a:extLst>
                </a:gridCol>
              </a:tblGrid>
              <a:tr h="392771">
                <a:tc>
                  <a:txBody>
                    <a:bodyPr/>
                    <a:lstStyle/>
                    <a:p>
                      <a:pPr marL="0" marR="0" lvl="0" indent="0" algn="ctr" rtl="0">
                        <a:lnSpc>
                          <a:spcPct val="139962"/>
                        </a:lnSpc>
                        <a:spcBef>
                          <a:spcPts val="0"/>
                        </a:spcBef>
                        <a:spcAft>
                          <a:spcPts val="0"/>
                        </a:spcAft>
                        <a:buNone/>
                      </a:pPr>
                      <a:r>
                        <a:rPr lang="en-US" sz="2400" b="1" u="none" strike="noStrike" cap="none" dirty="0">
                          <a:solidFill>
                            <a:srgbClr val="FFFFFF"/>
                          </a:solidFill>
                          <a:latin typeface="Archivo Black"/>
                          <a:sym typeface="Archivo Black"/>
                        </a:rPr>
                        <a:t>Maximize Unique Artists</a:t>
                      </a:r>
                      <a:endParaRPr sz="1800" u="none" strike="noStrike" cap="none" dirty="0"/>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1339781">
                <a:tc>
                  <a:txBody>
                    <a:bodyPr/>
                    <a:lstStyle/>
                    <a:p>
                      <a:pPr marL="0" marR="0" lvl="0" indent="0" algn="ctr" rtl="0">
                        <a:lnSpc>
                          <a:spcPct val="139962"/>
                        </a:lnSpc>
                        <a:spcBef>
                          <a:spcPts val="0"/>
                        </a:spcBef>
                        <a:spcAft>
                          <a:spcPts val="0"/>
                        </a:spcAft>
                        <a:buNone/>
                      </a:pPr>
                      <a:r>
                        <a:rPr lang="en-US" sz="2400" dirty="0"/>
                        <a:t>Desire ≈ 11,000,000</a:t>
                      </a:r>
                      <a:endParaRPr sz="2400" u="none" strike="noStrike" cap="none" dirty="0"/>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1"/>
                  </a:ext>
                </a:extLst>
              </a:tr>
              <a:tr h="1347056">
                <a:tc>
                  <a:txBody>
                    <a:bodyPr/>
                    <a:lstStyle/>
                    <a:p>
                      <a:pPr marL="0" marR="0" lvl="0" indent="0" algn="ctr" defTabSz="914400" rtl="0" eaLnBrk="1" fontAlgn="auto" latinLnBrk="0" hangingPunct="1">
                        <a:lnSpc>
                          <a:spcPct val="139962"/>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Diverse demographics</a:t>
                      </a:r>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3"/>
                  </a:ext>
                </a:extLst>
              </a:tr>
              <a:tr h="1336815">
                <a:tc>
                  <a:txBody>
                    <a:bodyPr/>
                    <a:lstStyle/>
                    <a:p>
                      <a:pPr marL="0" marR="0" lvl="0" indent="0" algn="ctr" defTabSz="914400" rtl="0" eaLnBrk="1" fontAlgn="auto" latinLnBrk="0" hangingPunct="1">
                        <a:lnSpc>
                          <a:spcPct val="139962"/>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Grab outliers</a:t>
                      </a:r>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graphicFrame>
        <p:nvGraphicFramePr>
          <p:cNvPr id="12" name="Google Shape;554;p29">
            <a:extLst>
              <a:ext uri="{FF2B5EF4-FFF2-40B4-BE49-F238E27FC236}">
                <a16:creationId xmlns:a16="http://schemas.microsoft.com/office/drawing/2014/main" id="{042BDA10-FEB9-EA34-9FE4-58EB98FD8C33}"/>
              </a:ext>
            </a:extLst>
          </p:cNvPr>
          <p:cNvGraphicFramePr/>
          <p:nvPr>
            <p:extLst>
              <p:ext uri="{D42A27DB-BD31-4B8C-83A1-F6EECF244321}">
                <p14:modId xmlns:p14="http://schemas.microsoft.com/office/powerpoint/2010/main" val="295360677"/>
              </p:ext>
            </p:extLst>
          </p:nvPr>
        </p:nvGraphicFramePr>
        <p:xfrm>
          <a:off x="4175759" y="1385911"/>
          <a:ext cx="3840480" cy="4763505"/>
        </p:xfrm>
        <a:graphic>
          <a:graphicData uri="http://schemas.openxmlformats.org/drawingml/2006/table">
            <a:tbl>
              <a:tblPr>
                <a:noFill/>
              </a:tblPr>
              <a:tblGrid>
                <a:gridCol w="3840480">
                  <a:extLst>
                    <a:ext uri="{9D8B030D-6E8A-4147-A177-3AD203B41FA5}">
                      <a16:colId xmlns:a16="http://schemas.microsoft.com/office/drawing/2014/main" val="20000"/>
                    </a:ext>
                  </a:extLst>
                </a:gridCol>
              </a:tblGrid>
              <a:tr h="444559">
                <a:tc>
                  <a:txBody>
                    <a:bodyPr/>
                    <a:lstStyle/>
                    <a:p>
                      <a:pPr marL="0" marR="0" lvl="0" indent="0" algn="ctr" rtl="0">
                        <a:lnSpc>
                          <a:spcPct val="139962"/>
                        </a:lnSpc>
                        <a:spcBef>
                          <a:spcPts val="0"/>
                        </a:spcBef>
                        <a:spcAft>
                          <a:spcPts val="0"/>
                        </a:spcAft>
                        <a:buNone/>
                      </a:pPr>
                      <a:r>
                        <a:rPr lang="en-US" sz="2400" b="1" u="none" strike="noStrike" cap="none" dirty="0">
                          <a:solidFill>
                            <a:srgbClr val="FFFFFF"/>
                          </a:solidFill>
                          <a:latin typeface="Archivo Black"/>
                          <a:sym typeface="Archivo Black"/>
                        </a:rPr>
                        <a:t>Optimize Speed</a:t>
                      </a:r>
                      <a:endParaRPr sz="1800" u="none" strike="noStrike" cap="none" dirty="0"/>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1339781">
                <a:tc>
                  <a:txBody>
                    <a:bodyPr/>
                    <a:lstStyle/>
                    <a:p>
                      <a:pPr marL="0" marR="0" lvl="0" indent="0" algn="ctr" rtl="0">
                        <a:lnSpc>
                          <a:spcPct val="139962"/>
                        </a:lnSpc>
                        <a:spcBef>
                          <a:spcPts val="0"/>
                        </a:spcBef>
                        <a:spcAft>
                          <a:spcPts val="0"/>
                        </a:spcAft>
                        <a:buNone/>
                      </a:pPr>
                      <a:r>
                        <a:rPr lang="en-US" sz="2400" dirty="0"/>
                        <a:t>Use all CPU cores</a:t>
                      </a:r>
                      <a:endParaRPr sz="2400" u="none" strike="noStrike" cap="none" dirty="0"/>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1"/>
                  </a:ext>
                </a:extLst>
              </a:tr>
              <a:tr h="1347056">
                <a:tc>
                  <a:txBody>
                    <a:bodyPr/>
                    <a:lstStyle/>
                    <a:p>
                      <a:pPr marL="0" marR="0" lvl="0" indent="0" algn="ctr" defTabSz="914400" rtl="0" eaLnBrk="1" fontAlgn="auto" latinLnBrk="0" hangingPunct="1">
                        <a:lnSpc>
                          <a:spcPct val="139962"/>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Eliminate down time</a:t>
                      </a:r>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3"/>
                  </a:ext>
                </a:extLst>
              </a:tr>
              <a:tr h="1336815">
                <a:tc>
                  <a:txBody>
                    <a:bodyPr/>
                    <a:lstStyle/>
                    <a:p>
                      <a:pPr marL="0" marR="0" lvl="0" indent="0" algn="ctr" defTabSz="914400" rtl="0" eaLnBrk="1" fontAlgn="auto" latinLnBrk="0" hangingPunct="1">
                        <a:lnSpc>
                          <a:spcPct val="139962"/>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Bypass rate limit</a:t>
                      </a:r>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graphicFrame>
        <p:nvGraphicFramePr>
          <p:cNvPr id="13" name="Google Shape;554;p29">
            <a:extLst>
              <a:ext uri="{FF2B5EF4-FFF2-40B4-BE49-F238E27FC236}">
                <a16:creationId xmlns:a16="http://schemas.microsoft.com/office/drawing/2014/main" id="{BE389EA8-8DD6-34B7-AFEB-861925F44278}"/>
              </a:ext>
            </a:extLst>
          </p:cNvPr>
          <p:cNvGraphicFramePr/>
          <p:nvPr>
            <p:extLst>
              <p:ext uri="{D42A27DB-BD31-4B8C-83A1-F6EECF244321}">
                <p14:modId xmlns:p14="http://schemas.microsoft.com/office/powerpoint/2010/main" val="2804739956"/>
              </p:ext>
            </p:extLst>
          </p:nvPr>
        </p:nvGraphicFramePr>
        <p:xfrm>
          <a:off x="8229600" y="1385912"/>
          <a:ext cx="3840480" cy="4763505"/>
        </p:xfrm>
        <a:graphic>
          <a:graphicData uri="http://schemas.openxmlformats.org/drawingml/2006/table">
            <a:tbl>
              <a:tblPr>
                <a:noFill/>
              </a:tblPr>
              <a:tblGrid>
                <a:gridCol w="3840480">
                  <a:extLst>
                    <a:ext uri="{9D8B030D-6E8A-4147-A177-3AD203B41FA5}">
                      <a16:colId xmlns:a16="http://schemas.microsoft.com/office/drawing/2014/main" val="20000"/>
                    </a:ext>
                  </a:extLst>
                </a:gridCol>
              </a:tblGrid>
              <a:tr h="392771">
                <a:tc>
                  <a:txBody>
                    <a:bodyPr/>
                    <a:lstStyle/>
                    <a:p>
                      <a:pPr marL="0" marR="0" lvl="0" indent="0" algn="ctr" rtl="0">
                        <a:lnSpc>
                          <a:spcPct val="139962"/>
                        </a:lnSpc>
                        <a:spcBef>
                          <a:spcPts val="0"/>
                        </a:spcBef>
                        <a:spcAft>
                          <a:spcPts val="0"/>
                        </a:spcAft>
                        <a:buNone/>
                      </a:pPr>
                      <a:r>
                        <a:rPr lang="en-US" sz="2400" b="1" u="none" strike="noStrike" cap="none" dirty="0">
                          <a:solidFill>
                            <a:srgbClr val="FFFFFF"/>
                          </a:solidFill>
                          <a:latin typeface="Archivo Black"/>
                          <a:sym typeface="Archivo Black"/>
                        </a:rPr>
                        <a:t>Avoid Redundancies</a:t>
                      </a:r>
                      <a:endParaRPr sz="1800" u="none" strike="noStrike" cap="none" dirty="0"/>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1339781">
                <a:tc>
                  <a:txBody>
                    <a:bodyPr/>
                    <a:lstStyle/>
                    <a:p>
                      <a:pPr marL="0" marR="0" lvl="0" indent="0" algn="ctr" rtl="0">
                        <a:lnSpc>
                          <a:spcPct val="139962"/>
                        </a:lnSpc>
                        <a:spcBef>
                          <a:spcPts val="0"/>
                        </a:spcBef>
                        <a:spcAft>
                          <a:spcPts val="0"/>
                        </a:spcAft>
                        <a:buNone/>
                      </a:pPr>
                      <a:r>
                        <a:rPr lang="en-US" sz="2400" dirty="0"/>
                        <a:t>No duplicate searches</a:t>
                      </a:r>
                      <a:endParaRPr sz="2400" u="none" strike="noStrike" cap="none" dirty="0"/>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1"/>
                  </a:ext>
                </a:extLst>
              </a:tr>
              <a:tr h="1347056">
                <a:tc>
                  <a:txBody>
                    <a:bodyPr/>
                    <a:lstStyle/>
                    <a:p>
                      <a:pPr marL="0" marR="0" lvl="0" indent="0" algn="ctr" defTabSz="914400" rtl="0" eaLnBrk="1" fontAlgn="auto" latinLnBrk="0" hangingPunct="1">
                        <a:lnSpc>
                          <a:spcPct val="139962"/>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Reduce overhead</a:t>
                      </a:r>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3"/>
                  </a:ext>
                </a:extLst>
              </a:tr>
              <a:tr h="1336815">
                <a:tc>
                  <a:txBody>
                    <a:bodyPr/>
                    <a:lstStyle/>
                    <a:p>
                      <a:pPr marL="0" marR="0" lvl="0" indent="0" algn="ctr" defTabSz="914400" rtl="0" eaLnBrk="1" fontAlgn="auto" latinLnBrk="0" hangingPunct="1">
                        <a:lnSpc>
                          <a:spcPct val="139962"/>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Write only as needed</a:t>
                      </a:r>
                    </a:p>
                  </a:txBody>
                  <a:tcPr marL="137675" marR="137675" marT="137675" marB="13767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sp>
        <p:nvSpPr>
          <p:cNvPr id="14" name="Flowchart: Extract 13">
            <a:extLst>
              <a:ext uri="{FF2B5EF4-FFF2-40B4-BE49-F238E27FC236}">
                <a16:creationId xmlns:a16="http://schemas.microsoft.com/office/drawing/2014/main" id="{B33B1B80-53D5-D86B-B77D-01886299021B}"/>
              </a:ext>
            </a:extLst>
          </p:cNvPr>
          <p:cNvSpPr/>
          <p:nvPr/>
        </p:nvSpPr>
        <p:spPr>
          <a:xfrm rot="5400000">
            <a:off x="3901944" y="4071530"/>
            <a:ext cx="347003" cy="200626"/>
          </a:xfrm>
          <a:prstGeom prst="flowChartExtract">
            <a:avLst/>
          </a:prstGeom>
          <a:ln>
            <a:solidFill>
              <a:schemeClr val="tx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lowchart: Extract 15">
            <a:extLst>
              <a:ext uri="{FF2B5EF4-FFF2-40B4-BE49-F238E27FC236}">
                <a16:creationId xmlns:a16="http://schemas.microsoft.com/office/drawing/2014/main" id="{05224C88-C869-85EA-1E5D-C79C16247A2A}"/>
              </a:ext>
            </a:extLst>
          </p:cNvPr>
          <p:cNvSpPr/>
          <p:nvPr/>
        </p:nvSpPr>
        <p:spPr>
          <a:xfrm rot="5400000">
            <a:off x="7943050" y="4071531"/>
            <a:ext cx="347003" cy="200626"/>
          </a:xfrm>
          <a:prstGeom prst="flowChartExtract">
            <a:avLst/>
          </a:prstGeom>
          <a:ln>
            <a:solidFill>
              <a:schemeClr val="tx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141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8B9B343-E875-D546-0856-1E44C8F449CA}"/>
              </a:ext>
            </a:extLst>
          </p:cNvPr>
          <p:cNvSpPr/>
          <p:nvPr/>
        </p:nvSpPr>
        <p:spPr>
          <a:xfrm>
            <a:off x="-1" y="-13063"/>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59540E66-1A80-D4A3-37D0-44467B66E97E}"/>
              </a:ext>
            </a:extLst>
          </p:cNvPr>
          <p:cNvGraphicFramePr/>
          <p:nvPr>
            <p:extLst>
              <p:ext uri="{D42A27DB-BD31-4B8C-83A1-F6EECF244321}">
                <p14:modId xmlns:p14="http://schemas.microsoft.com/office/powerpoint/2010/main" val="1693546391"/>
              </p:ext>
            </p:extLst>
          </p:nvPr>
        </p:nvGraphicFramePr>
        <p:xfrm>
          <a:off x="152400" y="2286000"/>
          <a:ext cx="5562600" cy="2556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Setup</a:t>
            </a:r>
          </a:p>
        </p:txBody>
      </p:sp>
      <p:grpSp>
        <p:nvGrpSpPr>
          <p:cNvPr id="19" name="Group 18">
            <a:extLst>
              <a:ext uri="{FF2B5EF4-FFF2-40B4-BE49-F238E27FC236}">
                <a16:creationId xmlns:a16="http://schemas.microsoft.com/office/drawing/2014/main" id="{E45E0991-9B03-07D5-2886-56C9B0F6D444}"/>
              </a:ext>
            </a:extLst>
          </p:cNvPr>
          <p:cNvGrpSpPr/>
          <p:nvPr/>
        </p:nvGrpSpPr>
        <p:grpSpPr>
          <a:xfrm>
            <a:off x="2971800" y="1828800"/>
            <a:ext cx="5562599" cy="4377834"/>
            <a:chOff x="0" y="3200401"/>
            <a:chExt cx="4800600" cy="3657600"/>
          </a:xfrm>
        </p:grpSpPr>
        <p:pic>
          <p:nvPicPr>
            <p:cNvPr id="16" name="Picture 15">
              <a:extLst>
                <a:ext uri="{FF2B5EF4-FFF2-40B4-BE49-F238E27FC236}">
                  <a16:creationId xmlns:a16="http://schemas.microsoft.com/office/drawing/2014/main" id="{3C1A87BD-4EC7-99EE-07C6-446FEADA01C5}"/>
                </a:ext>
              </a:extLst>
            </p:cNvPr>
            <p:cNvPicPr>
              <a:picLocks noChangeAspect="1"/>
            </p:cNvPicPr>
            <p:nvPr/>
          </p:nvPicPr>
          <p:blipFill rotWithShape="1">
            <a:blip r:embed="rId8">
              <a:extLst>
                <a:ext uri="{28A0092B-C50C-407E-A947-70E740481C1C}">
                  <a14:useLocalDpi xmlns:a14="http://schemas.microsoft.com/office/drawing/2010/main" val="0"/>
                </a:ext>
              </a:extLst>
            </a:blip>
            <a:srcRect t="46580" r="80666" b="188"/>
            <a:stretch/>
          </p:blipFill>
          <p:spPr>
            <a:xfrm>
              <a:off x="0" y="3200401"/>
              <a:ext cx="2362200" cy="3657600"/>
            </a:xfrm>
            <a:prstGeom prst="rect">
              <a:avLst/>
            </a:prstGeom>
          </p:spPr>
        </p:pic>
        <p:pic>
          <p:nvPicPr>
            <p:cNvPr id="18" name="Picture 17">
              <a:extLst>
                <a:ext uri="{FF2B5EF4-FFF2-40B4-BE49-F238E27FC236}">
                  <a16:creationId xmlns:a16="http://schemas.microsoft.com/office/drawing/2014/main" id="{4105DF0A-16E1-2247-067A-002E30418FD4}"/>
                </a:ext>
              </a:extLst>
            </p:cNvPr>
            <p:cNvPicPr>
              <a:picLocks noChangeAspect="1"/>
            </p:cNvPicPr>
            <p:nvPr/>
          </p:nvPicPr>
          <p:blipFill rotWithShape="1">
            <a:blip r:embed="rId8">
              <a:extLst>
                <a:ext uri="{28A0092B-C50C-407E-A947-70E740481C1C}">
                  <a14:useLocalDpi xmlns:a14="http://schemas.microsoft.com/office/drawing/2010/main" val="0"/>
                </a:ext>
              </a:extLst>
            </a:blip>
            <a:srcRect l="16835" t="70978" r="60710" b="188"/>
            <a:stretch/>
          </p:blipFill>
          <p:spPr>
            <a:xfrm>
              <a:off x="2057400" y="4876800"/>
              <a:ext cx="2743200" cy="1981200"/>
            </a:xfrm>
            <a:prstGeom prst="rect">
              <a:avLst/>
            </a:prstGeom>
          </p:spPr>
        </p:pic>
      </p:grpSp>
    </p:spTree>
    <p:extLst>
      <p:ext uri="{BB962C8B-B14F-4D97-AF65-F5344CB8AC3E}">
        <p14:creationId xmlns:p14="http://schemas.microsoft.com/office/powerpoint/2010/main" val="19667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F552242-C63D-FCCE-BD14-E04298354DF8}"/>
              </a:ext>
            </a:extLst>
          </p:cNvPr>
          <p:cNvGrpSpPr/>
          <p:nvPr/>
        </p:nvGrpSpPr>
        <p:grpSpPr>
          <a:xfrm>
            <a:off x="0" y="3200401"/>
            <a:ext cx="4800600" cy="3657600"/>
            <a:chOff x="0" y="3200401"/>
            <a:chExt cx="4800600" cy="3657600"/>
          </a:xfrm>
        </p:grpSpPr>
        <p:pic>
          <p:nvPicPr>
            <p:cNvPr id="16" name="Picture 15">
              <a:extLst>
                <a:ext uri="{FF2B5EF4-FFF2-40B4-BE49-F238E27FC236}">
                  <a16:creationId xmlns:a16="http://schemas.microsoft.com/office/drawing/2014/main" id="{3C1A87BD-4EC7-99EE-07C6-446FEADA01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580" r="80666" b="188"/>
            <a:stretch/>
          </p:blipFill>
          <p:spPr>
            <a:xfrm>
              <a:off x="0" y="3200401"/>
              <a:ext cx="2362200" cy="3657600"/>
            </a:xfrm>
            <a:prstGeom prst="rect">
              <a:avLst/>
            </a:prstGeom>
          </p:spPr>
        </p:pic>
        <p:pic>
          <p:nvPicPr>
            <p:cNvPr id="18" name="Picture 17">
              <a:extLst>
                <a:ext uri="{FF2B5EF4-FFF2-40B4-BE49-F238E27FC236}">
                  <a16:creationId xmlns:a16="http://schemas.microsoft.com/office/drawing/2014/main" id="{4105DF0A-16E1-2247-067A-002E30418F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835" t="70978" r="60710" b="188"/>
            <a:stretch/>
          </p:blipFill>
          <p:spPr>
            <a:xfrm>
              <a:off x="2057400" y="4876800"/>
              <a:ext cx="2743200" cy="1981200"/>
            </a:xfrm>
            <a:prstGeom prst="rect">
              <a:avLst/>
            </a:prstGeom>
          </p:spPr>
        </p:pic>
      </p:grpSp>
      <p:sp>
        <p:nvSpPr>
          <p:cNvPr id="15" name="Rectangle 14">
            <a:extLst>
              <a:ext uri="{FF2B5EF4-FFF2-40B4-BE49-F238E27FC236}">
                <a16:creationId xmlns:a16="http://schemas.microsoft.com/office/drawing/2014/main" id="{98B9B343-E875-D546-0856-1E44C8F449CA}"/>
              </a:ext>
            </a:extLst>
          </p:cNvPr>
          <p:cNvSpPr/>
          <p:nvPr/>
        </p:nvSpPr>
        <p:spPr>
          <a:xfrm>
            <a:off x="-18758" y="-13063"/>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59540E66-1A80-D4A3-37D0-44467B66E97E}"/>
              </a:ext>
            </a:extLst>
          </p:cNvPr>
          <p:cNvGraphicFramePr/>
          <p:nvPr/>
        </p:nvGraphicFramePr>
        <p:xfrm>
          <a:off x="152400" y="2286000"/>
          <a:ext cx="5562600" cy="2556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Async Multiprocessing</a:t>
            </a:r>
          </a:p>
        </p:txBody>
      </p:sp>
      <p:grpSp>
        <p:nvGrpSpPr>
          <p:cNvPr id="17" name="Group 16">
            <a:extLst>
              <a:ext uri="{FF2B5EF4-FFF2-40B4-BE49-F238E27FC236}">
                <a16:creationId xmlns:a16="http://schemas.microsoft.com/office/drawing/2014/main" id="{80B45A80-CF81-0B68-8D6E-3AC3F4156D68}"/>
              </a:ext>
            </a:extLst>
          </p:cNvPr>
          <p:cNvGrpSpPr/>
          <p:nvPr/>
        </p:nvGrpSpPr>
        <p:grpSpPr>
          <a:xfrm>
            <a:off x="2105172" y="1600200"/>
            <a:ext cx="7429499" cy="4120998"/>
            <a:chOff x="0" y="1019962"/>
            <a:chExt cx="6553200" cy="3511398"/>
          </a:xfrm>
        </p:grpSpPr>
        <p:pic>
          <p:nvPicPr>
            <p:cNvPr id="4" name="Picture 3">
              <a:extLst>
                <a:ext uri="{FF2B5EF4-FFF2-40B4-BE49-F238E27FC236}">
                  <a16:creationId xmlns:a16="http://schemas.microsoft.com/office/drawing/2014/main" id="{BED9975C-5FE7-2075-504D-1355EE598501}"/>
                </a:ext>
              </a:extLst>
            </p:cNvPr>
            <p:cNvPicPr>
              <a:picLocks noChangeAspect="1"/>
            </p:cNvPicPr>
            <p:nvPr/>
          </p:nvPicPr>
          <p:blipFill rotWithShape="1">
            <a:blip r:embed="rId3">
              <a:extLst>
                <a:ext uri="{28A0092B-C50C-407E-A947-70E740481C1C}">
                  <a14:useLocalDpi xmlns:a14="http://schemas.microsoft.com/office/drawing/2010/main" val="0"/>
                </a:ext>
              </a:extLst>
            </a:blip>
            <a:srcRect t="37191" r="60376" b="34049"/>
            <a:stretch/>
          </p:blipFill>
          <p:spPr>
            <a:xfrm>
              <a:off x="0" y="2555240"/>
              <a:ext cx="4841240" cy="1976120"/>
            </a:xfrm>
            <a:prstGeom prst="rect">
              <a:avLst/>
            </a:prstGeom>
          </p:spPr>
        </p:pic>
        <p:pic>
          <p:nvPicPr>
            <p:cNvPr id="9" name="Picture 8">
              <a:extLst>
                <a:ext uri="{FF2B5EF4-FFF2-40B4-BE49-F238E27FC236}">
                  <a16:creationId xmlns:a16="http://schemas.microsoft.com/office/drawing/2014/main" id="{E2AE29A8-6C63-3005-BDAF-D0E94F3B3EE4}"/>
                </a:ext>
              </a:extLst>
            </p:cNvPr>
            <p:cNvPicPr>
              <a:picLocks noChangeAspect="1"/>
            </p:cNvPicPr>
            <p:nvPr/>
          </p:nvPicPr>
          <p:blipFill rotWithShape="1">
            <a:blip r:embed="rId3">
              <a:extLst>
                <a:ext uri="{28A0092B-C50C-407E-A947-70E740481C1C}">
                  <a14:useLocalDpi xmlns:a14="http://schemas.microsoft.com/office/drawing/2010/main" val="0"/>
                </a:ext>
              </a:extLst>
            </a:blip>
            <a:srcRect l="17462" t="14847" r="46365" b="62735"/>
            <a:stretch/>
          </p:blipFill>
          <p:spPr>
            <a:xfrm>
              <a:off x="2133600" y="1019962"/>
              <a:ext cx="4419600" cy="1540358"/>
            </a:xfrm>
            <a:prstGeom prst="rect">
              <a:avLst/>
            </a:prstGeom>
          </p:spPr>
        </p:pic>
        <p:pic>
          <p:nvPicPr>
            <p:cNvPr id="14" name="Picture 13">
              <a:extLst>
                <a:ext uri="{FF2B5EF4-FFF2-40B4-BE49-F238E27FC236}">
                  <a16:creationId xmlns:a16="http://schemas.microsoft.com/office/drawing/2014/main" id="{116843FF-A07A-5694-7BFE-EAA8BCAE5ECB}"/>
                </a:ext>
              </a:extLst>
            </p:cNvPr>
            <p:cNvPicPr>
              <a:picLocks noChangeAspect="1"/>
            </p:cNvPicPr>
            <p:nvPr/>
          </p:nvPicPr>
          <p:blipFill rotWithShape="1">
            <a:blip r:embed="rId3">
              <a:extLst>
                <a:ext uri="{28A0092B-C50C-407E-A947-70E740481C1C}">
                  <a14:useLocalDpi xmlns:a14="http://schemas.microsoft.com/office/drawing/2010/main" val="0"/>
                </a:ext>
              </a:extLst>
            </a:blip>
            <a:srcRect l="42410" t="37190" r="50002" b="46767"/>
            <a:stretch/>
          </p:blipFill>
          <p:spPr>
            <a:xfrm>
              <a:off x="5181600" y="2555240"/>
              <a:ext cx="927100" cy="1102360"/>
            </a:xfrm>
            <a:prstGeom prst="rect">
              <a:avLst/>
            </a:prstGeom>
          </p:spPr>
        </p:pic>
      </p:grpSp>
    </p:spTree>
    <p:extLst>
      <p:ext uri="{BB962C8B-B14F-4D97-AF65-F5344CB8AC3E}">
        <p14:creationId xmlns:p14="http://schemas.microsoft.com/office/powerpoint/2010/main" val="60921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58A277D-F643-06B9-D87D-EA6918675B49}"/>
              </a:ext>
            </a:extLst>
          </p:cNvPr>
          <p:cNvGrpSpPr/>
          <p:nvPr/>
        </p:nvGrpSpPr>
        <p:grpSpPr>
          <a:xfrm>
            <a:off x="0" y="1019962"/>
            <a:ext cx="6553200" cy="3511398"/>
            <a:chOff x="0" y="1019962"/>
            <a:chExt cx="6553200" cy="3511398"/>
          </a:xfrm>
        </p:grpSpPr>
        <p:pic>
          <p:nvPicPr>
            <p:cNvPr id="4" name="Picture 3">
              <a:extLst>
                <a:ext uri="{FF2B5EF4-FFF2-40B4-BE49-F238E27FC236}">
                  <a16:creationId xmlns:a16="http://schemas.microsoft.com/office/drawing/2014/main" id="{BED9975C-5FE7-2075-504D-1355EE5985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191" r="60376" b="34049"/>
            <a:stretch/>
          </p:blipFill>
          <p:spPr>
            <a:xfrm>
              <a:off x="0" y="2555240"/>
              <a:ext cx="4841240" cy="1976120"/>
            </a:xfrm>
            <a:prstGeom prst="rect">
              <a:avLst/>
            </a:prstGeom>
          </p:spPr>
        </p:pic>
        <p:pic>
          <p:nvPicPr>
            <p:cNvPr id="9" name="Picture 8">
              <a:extLst>
                <a:ext uri="{FF2B5EF4-FFF2-40B4-BE49-F238E27FC236}">
                  <a16:creationId xmlns:a16="http://schemas.microsoft.com/office/drawing/2014/main" id="{E2AE29A8-6C63-3005-BDAF-D0E94F3B3E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62" t="14847" r="46365" b="62735"/>
            <a:stretch/>
          </p:blipFill>
          <p:spPr>
            <a:xfrm>
              <a:off x="2133600" y="1019962"/>
              <a:ext cx="4419600" cy="1540358"/>
            </a:xfrm>
            <a:prstGeom prst="rect">
              <a:avLst/>
            </a:prstGeom>
          </p:spPr>
        </p:pic>
      </p:grpSp>
      <p:grpSp>
        <p:nvGrpSpPr>
          <p:cNvPr id="3" name="Group 2">
            <a:extLst>
              <a:ext uri="{FF2B5EF4-FFF2-40B4-BE49-F238E27FC236}">
                <a16:creationId xmlns:a16="http://schemas.microsoft.com/office/drawing/2014/main" id="{1F552242-C63D-FCCE-BD14-E04298354DF8}"/>
              </a:ext>
            </a:extLst>
          </p:cNvPr>
          <p:cNvGrpSpPr/>
          <p:nvPr/>
        </p:nvGrpSpPr>
        <p:grpSpPr>
          <a:xfrm>
            <a:off x="0" y="3200401"/>
            <a:ext cx="4800600" cy="3657600"/>
            <a:chOff x="0" y="3200401"/>
            <a:chExt cx="4800600" cy="3657600"/>
          </a:xfrm>
        </p:grpSpPr>
        <p:pic>
          <p:nvPicPr>
            <p:cNvPr id="16" name="Picture 15">
              <a:extLst>
                <a:ext uri="{FF2B5EF4-FFF2-40B4-BE49-F238E27FC236}">
                  <a16:creationId xmlns:a16="http://schemas.microsoft.com/office/drawing/2014/main" id="{3C1A87BD-4EC7-99EE-07C6-446FEADA01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580" r="80666" b="188"/>
            <a:stretch/>
          </p:blipFill>
          <p:spPr>
            <a:xfrm>
              <a:off x="0" y="3200401"/>
              <a:ext cx="2362200" cy="3657600"/>
            </a:xfrm>
            <a:prstGeom prst="rect">
              <a:avLst/>
            </a:prstGeom>
          </p:spPr>
        </p:pic>
        <p:pic>
          <p:nvPicPr>
            <p:cNvPr id="18" name="Picture 17">
              <a:extLst>
                <a:ext uri="{FF2B5EF4-FFF2-40B4-BE49-F238E27FC236}">
                  <a16:creationId xmlns:a16="http://schemas.microsoft.com/office/drawing/2014/main" id="{4105DF0A-16E1-2247-067A-002E30418F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835" t="70978" r="60710" b="188"/>
            <a:stretch/>
          </p:blipFill>
          <p:spPr>
            <a:xfrm>
              <a:off x="2057400" y="4876800"/>
              <a:ext cx="2743200" cy="1981200"/>
            </a:xfrm>
            <a:prstGeom prst="rect">
              <a:avLst/>
            </a:prstGeom>
          </p:spPr>
        </p:pic>
      </p:grpSp>
      <p:graphicFrame>
        <p:nvGraphicFramePr>
          <p:cNvPr id="6" name="Diagram 5">
            <a:extLst>
              <a:ext uri="{FF2B5EF4-FFF2-40B4-BE49-F238E27FC236}">
                <a16:creationId xmlns:a16="http://schemas.microsoft.com/office/drawing/2014/main" id="{59540E66-1A80-D4A3-37D0-44467B66E97E}"/>
              </a:ext>
            </a:extLst>
          </p:cNvPr>
          <p:cNvGraphicFramePr/>
          <p:nvPr/>
        </p:nvGraphicFramePr>
        <p:xfrm>
          <a:off x="152400" y="2286000"/>
          <a:ext cx="5562600" cy="2556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Overview</a:t>
            </a:r>
          </a:p>
        </p:txBody>
      </p:sp>
      <p:pic>
        <p:nvPicPr>
          <p:cNvPr id="13" name="Picture 12">
            <a:extLst>
              <a:ext uri="{FF2B5EF4-FFF2-40B4-BE49-F238E27FC236}">
                <a16:creationId xmlns:a16="http://schemas.microsoft.com/office/drawing/2014/main" id="{127E47DE-4787-36DA-E8C6-AC7BD103B3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72" t="72084" r="26142" b="21262"/>
          <a:stretch/>
        </p:blipFill>
        <p:spPr>
          <a:xfrm>
            <a:off x="7315199" y="4952999"/>
            <a:ext cx="1708785" cy="457201"/>
          </a:xfrm>
          <a:prstGeom prst="rect">
            <a:avLst/>
          </a:prstGeom>
        </p:spPr>
      </p:pic>
      <p:sp>
        <p:nvSpPr>
          <p:cNvPr id="15" name="Rectangle 14">
            <a:extLst>
              <a:ext uri="{FF2B5EF4-FFF2-40B4-BE49-F238E27FC236}">
                <a16:creationId xmlns:a16="http://schemas.microsoft.com/office/drawing/2014/main" id="{98B9B343-E875-D546-0856-1E44C8F449CA}"/>
              </a:ext>
            </a:extLst>
          </p:cNvPr>
          <p:cNvSpPr/>
          <p:nvPr/>
        </p:nvSpPr>
        <p:spPr>
          <a:xfrm>
            <a:off x="-1" y="-13063"/>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1514D89-1F0B-07CD-2677-A6F145A718B0}"/>
              </a:ext>
            </a:extLst>
          </p:cNvPr>
          <p:cNvGrpSpPr/>
          <p:nvPr/>
        </p:nvGrpSpPr>
        <p:grpSpPr>
          <a:xfrm>
            <a:off x="2286000" y="632422"/>
            <a:ext cx="7108826" cy="5593155"/>
            <a:chOff x="3373119" y="1153775"/>
            <a:chExt cx="6292850" cy="5374639"/>
          </a:xfrm>
        </p:grpSpPr>
        <p:grpSp>
          <p:nvGrpSpPr>
            <p:cNvPr id="11" name="Group 10">
              <a:extLst>
                <a:ext uri="{FF2B5EF4-FFF2-40B4-BE49-F238E27FC236}">
                  <a16:creationId xmlns:a16="http://schemas.microsoft.com/office/drawing/2014/main" id="{0D410EEE-F502-D347-29CC-D9E063E631CD}"/>
                </a:ext>
              </a:extLst>
            </p:cNvPr>
            <p:cNvGrpSpPr/>
            <p:nvPr/>
          </p:nvGrpSpPr>
          <p:grpSpPr>
            <a:xfrm>
              <a:off x="3373119" y="1153775"/>
              <a:ext cx="6292850" cy="5374639"/>
              <a:chOff x="3373119" y="1153775"/>
              <a:chExt cx="6292850" cy="5374639"/>
            </a:xfrm>
          </p:grpSpPr>
          <p:pic>
            <p:nvPicPr>
              <p:cNvPr id="7" name="Picture 6">
                <a:extLst>
                  <a:ext uri="{FF2B5EF4-FFF2-40B4-BE49-F238E27FC236}">
                    <a16:creationId xmlns:a16="http://schemas.microsoft.com/office/drawing/2014/main" id="{B3DB1578-2FF7-F1B5-2C4D-B023FACD863C}"/>
                  </a:ext>
                </a:extLst>
              </p:cNvPr>
              <p:cNvPicPr>
                <a:picLocks noChangeAspect="1"/>
              </p:cNvPicPr>
              <p:nvPr/>
            </p:nvPicPr>
            <p:blipFill rotWithShape="1">
              <a:blip r:embed="rId3">
                <a:extLst>
                  <a:ext uri="{28A0092B-C50C-407E-A947-70E740481C1C}">
                    <a14:useLocalDpi xmlns:a14="http://schemas.microsoft.com/office/drawing/2010/main" val="0"/>
                  </a:ext>
                </a:extLst>
              </a:blip>
              <a:srcRect l="50173" t="45232" r="37788" b="32350"/>
              <a:stretch/>
            </p:blipFill>
            <p:spPr>
              <a:xfrm>
                <a:off x="6130290" y="3083056"/>
                <a:ext cx="1470659" cy="1540357"/>
              </a:xfrm>
              <a:prstGeom prst="rect">
                <a:avLst/>
              </a:prstGeom>
            </p:spPr>
          </p:pic>
          <p:pic>
            <p:nvPicPr>
              <p:cNvPr id="12" name="Picture 11">
                <a:extLst>
                  <a:ext uri="{FF2B5EF4-FFF2-40B4-BE49-F238E27FC236}">
                    <a16:creationId xmlns:a16="http://schemas.microsoft.com/office/drawing/2014/main" id="{37400997-13CD-3E70-8DC7-B8FE8E328816}"/>
                  </a:ext>
                </a:extLst>
              </p:cNvPr>
              <p:cNvPicPr>
                <a:picLocks noChangeAspect="1"/>
              </p:cNvPicPr>
              <p:nvPr/>
            </p:nvPicPr>
            <p:blipFill rotWithShape="1">
              <a:blip r:embed="rId3">
                <a:extLst>
                  <a:ext uri="{28A0092B-C50C-407E-A947-70E740481C1C}">
                    <a14:useLocalDpi xmlns:a14="http://schemas.microsoft.com/office/drawing/2010/main" val="0"/>
                  </a:ext>
                </a:extLst>
              </a:blip>
              <a:srcRect l="59872" t="59885" r="28900" b="9063"/>
              <a:stretch/>
            </p:blipFill>
            <p:spPr>
              <a:xfrm>
                <a:off x="7315199" y="4090014"/>
                <a:ext cx="1371600" cy="2133600"/>
              </a:xfrm>
              <a:prstGeom prst="rect">
                <a:avLst/>
              </a:prstGeom>
            </p:spPr>
          </p:pic>
          <p:pic>
            <p:nvPicPr>
              <p:cNvPr id="17" name="Picture 16">
                <a:extLst>
                  <a:ext uri="{FF2B5EF4-FFF2-40B4-BE49-F238E27FC236}">
                    <a16:creationId xmlns:a16="http://schemas.microsoft.com/office/drawing/2014/main" id="{6E2214D3-5D69-A766-03C2-C4A4FB5A79B9}"/>
                  </a:ext>
                </a:extLst>
              </p:cNvPr>
              <p:cNvPicPr>
                <a:picLocks noChangeAspect="1"/>
              </p:cNvPicPr>
              <p:nvPr/>
            </p:nvPicPr>
            <p:blipFill rotWithShape="1">
              <a:blip r:embed="rId3">
                <a:extLst>
                  <a:ext uri="{28A0092B-C50C-407E-A947-70E740481C1C}">
                    <a14:useLocalDpi xmlns:a14="http://schemas.microsoft.com/office/drawing/2010/main" val="0"/>
                  </a:ext>
                </a:extLst>
              </a:blip>
              <a:srcRect l="57377" t="27725" r="30147" b="52313"/>
              <a:stretch/>
            </p:blipFill>
            <p:spPr>
              <a:xfrm>
                <a:off x="7010399" y="1880215"/>
                <a:ext cx="1524000" cy="1371599"/>
              </a:xfrm>
              <a:prstGeom prst="rect">
                <a:avLst/>
              </a:prstGeom>
            </p:spPr>
          </p:pic>
          <p:pic>
            <p:nvPicPr>
              <p:cNvPr id="20" name="Picture 19">
                <a:extLst>
                  <a:ext uri="{FF2B5EF4-FFF2-40B4-BE49-F238E27FC236}">
                    <a16:creationId xmlns:a16="http://schemas.microsoft.com/office/drawing/2014/main" id="{6EF13A4D-DD72-0B61-6648-28332F102F7E}"/>
                  </a:ext>
                </a:extLst>
              </p:cNvPr>
              <p:cNvPicPr>
                <a:picLocks noChangeAspect="1"/>
              </p:cNvPicPr>
              <p:nvPr/>
            </p:nvPicPr>
            <p:blipFill rotWithShape="1">
              <a:blip r:embed="rId3">
                <a:extLst>
                  <a:ext uri="{28A0092B-C50C-407E-A947-70E740481C1C}">
                    <a14:useLocalDpi xmlns:a14="http://schemas.microsoft.com/office/drawing/2010/main" val="0"/>
                  </a:ext>
                </a:extLst>
              </a:blip>
              <a:srcRect l="66943" t="17152" r="20882" b="62821"/>
              <a:stretch/>
            </p:blipFill>
            <p:spPr>
              <a:xfrm>
                <a:off x="8178798" y="1153775"/>
                <a:ext cx="1487171" cy="1376065"/>
              </a:xfrm>
              <a:prstGeom prst="rect">
                <a:avLst/>
              </a:prstGeom>
            </p:spPr>
          </p:pic>
          <p:pic>
            <p:nvPicPr>
              <p:cNvPr id="22" name="Picture 21">
                <a:extLst>
                  <a:ext uri="{FF2B5EF4-FFF2-40B4-BE49-F238E27FC236}">
                    <a16:creationId xmlns:a16="http://schemas.microsoft.com/office/drawing/2014/main" id="{BD2916BC-D13B-43E1-275F-2F740B51BF8D}"/>
                  </a:ext>
                </a:extLst>
              </p:cNvPr>
              <p:cNvPicPr>
                <a:picLocks noChangeAspect="1"/>
              </p:cNvPicPr>
              <p:nvPr/>
            </p:nvPicPr>
            <p:blipFill rotWithShape="1">
              <a:blip r:embed="rId3">
                <a:extLst>
                  <a:ext uri="{28A0092B-C50C-407E-A947-70E740481C1C}">
                    <a14:useLocalDpi xmlns:a14="http://schemas.microsoft.com/office/drawing/2010/main" val="0"/>
                  </a:ext>
                </a:extLst>
              </a:blip>
              <a:srcRect l="27602" t="65949" r="42625" b="4626"/>
              <a:stretch/>
            </p:blipFill>
            <p:spPr>
              <a:xfrm>
                <a:off x="3373119" y="4506574"/>
                <a:ext cx="3637280" cy="2021840"/>
              </a:xfrm>
              <a:prstGeom prst="rect">
                <a:avLst/>
              </a:prstGeom>
            </p:spPr>
          </p:pic>
        </p:grpSp>
        <p:pic>
          <p:nvPicPr>
            <p:cNvPr id="35" name="Picture 34">
              <a:extLst>
                <a:ext uri="{FF2B5EF4-FFF2-40B4-BE49-F238E27FC236}">
                  <a16:creationId xmlns:a16="http://schemas.microsoft.com/office/drawing/2014/main" id="{11F6FD92-766C-31A1-1299-A8AE147E8621}"/>
                </a:ext>
              </a:extLst>
            </p:cNvPr>
            <p:cNvPicPr>
              <a:picLocks noChangeAspect="1"/>
            </p:cNvPicPr>
            <p:nvPr/>
          </p:nvPicPr>
          <p:blipFill rotWithShape="1">
            <a:blip r:embed="rId3">
              <a:extLst>
                <a:ext uri="{28A0092B-C50C-407E-A947-70E740481C1C}">
                  <a14:useLocalDpi xmlns:a14="http://schemas.microsoft.com/office/drawing/2010/main" val="0"/>
                </a:ext>
              </a:extLst>
            </a:blip>
            <a:srcRect l="66172" t="72149" r="26197" b="18683"/>
            <a:stretch/>
          </p:blipFill>
          <p:spPr>
            <a:xfrm>
              <a:off x="8084819" y="4932680"/>
              <a:ext cx="932181" cy="629920"/>
            </a:xfrm>
            <a:prstGeom prst="rect">
              <a:avLst/>
            </a:prstGeom>
          </p:spPr>
        </p:pic>
      </p:grpSp>
      <p:sp>
        <p:nvSpPr>
          <p:cNvPr id="41" name="Title 1">
            <a:extLst>
              <a:ext uri="{FF2B5EF4-FFF2-40B4-BE49-F238E27FC236}">
                <a16:creationId xmlns:a16="http://schemas.microsoft.com/office/drawing/2014/main" id="{A1674451-C9BA-FB17-D992-2534E20ECB11}"/>
              </a:ext>
            </a:extLst>
          </p:cNvPr>
          <p:cNvSpPr txBox="1">
            <a:spLocks/>
          </p:cNvSpPr>
          <p:nvPr/>
        </p:nvSpPr>
        <p:spPr>
          <a:xfrm>
            <a:off x="-1" y="161366"/>
            <a:ext cx="12192000" cy="697230"/>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dirty="0"/>
              <a:t>Querying</a:t>
            </a:r>
          </a:p>
        </p:txBody>
      </p:sp>
      <p:pic>
        <p:nvPicPr>
          <p:cNvPr id="44" name="Picture 43">
            <a:extLst>
              <a:ext uri="{FF2B5EF4-FFF2-40B4-BE49-F238E27FC236}">
                <a16:creationId xmlns:a16="http://schemas.microsoft.com/office/drawing/2014/main" id="{49B09D02-A83F-1B04-39AA-7911DDABCE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3162" b="67156"/>
          <a:stretch/>
        </p:blipFill>
        <p:spPr>
          <a:xfrm>
            <a:off x="0" y="-13062"/>
            <a:ext cx="2057400" cy="2256730"/>
          </a:xfrm>
          <a:prstGeom prst="rect">
            <a:avLst/>
          </a:prstGeom>
        </p:spPr>
      </p:pic>
    </p:spTree>
    <p:extLst>
      <p:ext uri="{BB962C8B-B14F-4D97-AF65-F5344CB8AC3E}">
        <p14:creationId xmlns:p14="http://schemas.microsoft.com/office/powerpoint/2010/main" val="395368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58A277D-F643-06B9-D87D-EA6918675B49}"/>
              </a:ext>
            </a:extLst>
          </p:cNvPr>
          <p:cNvGrpSpPr/>
          <p:nvPr/>
        </p:nvGrpSpPr>
        <p:grpSpPr>
          <a:xfrm>
            <a:off x="0" y="1019962"/>
            <a:ext cx="6553200" cy="3511398"/>
            <a:chOff x="0" y="1019962"/>
            <a:chExt cx="6553200" cy="3511398"/>
          </a:xfrm>
        </p:grpSpPr>
        <p:pic>
          <p:nvPicPr>
            <p:cNvPr id="4" name="Picture 3">
              <a:extLst>
                <a:ext uri="{FF2B5EF4-FFF2-40B4-BE49-F238E27FC236}">
                  <a16:creationId xmlns:a16="http://schemas.microsoft.com/office/drawing/2014/main" id="{BED9975C-5FE7-2075-504D-1355EE5985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191" r="60376" b="34049"/>
            <a:stretch/>
          </p:blipFill>
          <p:spPr>
            <a:xfrm>
              <a:off x="0" y="2555240"/>
              <a:ext cx="4841240" cy="1976120"/>
            </a:xfrm>
            <a:prstGeom prst="rect">
              <a:avLst/>
            </a:prstGeom>
          </p:spPr>
        </p:pic>
        <p:pic>
          <p:nvPicPr>
            <p:cNvPr id="9" name="Picture 8">
              <a:extLst>
                <a:ext uri="{FF2B5EF4-FFF2-40B4-BE49-F238E27FC236}">
                  <a16:creationId xmlns:a16="http://schemas.microsoft.com/office/drawing/2014/main" id="{E2AE29A8-6C63-3005-BDAF-D0E94F3B3E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62" t="14847" r="46365" b="62735"/>
            <a:stretch/>
          </p:blipFill>
          <p:spPr>
            <a:xfrm>
              <a:off x="2133600" y="1019962"/>
              <a:ext cx="4419600" cy="1540358"/>
            </a:xfrm>
            <a:prstGeom prst="rect">
              <a:avLst/>
            </a:prstGeom>
          </p:spPr>
        </p:pic>
      </p:grpSp>
      <p:grpSp>
        <p:nvGrpSpPr>
          <p:cNvPr id="3" name="Group 2">
            <a:extLst>
              <a:ext uri="{FF2B5EF4-FFF2-40B4-BE49-F238E27FC236}">
                <a16:creationId xmlns:a16="http://schemas.microsoft.com/office/drawing/2014/main" id="{1F552242-C63D-FCCE-BD14-E04298354DF8}"/>
              </a:ext>
            </a:extLst>
          </p:cNvPr>
          <p:cNvGrpSpPr/>
          <p:nvPr/>
        </p:nvGrpSpPr>
        <p:grpSpPr>
          <a:xfrm>
            <a:off x="0" y="3200401"/>
            <a:ext cx="4800600" cy="3657600"/>
            <a:chOff x="0" y="3200401"/>
            <a:chExt cx="4800600" cy="3657600"/>
          </a:xfrm>
        </p:grpSpPr>
        <p:pic>
          <p:nvPicPr>
            <p:cNvPr id="16" name="Picture 15">
              <a:extLst>
                <a:ext uri="{FF2B5EF4-FFF2-40B4-BE49-F238E27FC236}">
                  <a16:creationId xmlns:a16="http://schemas.microsoft.com/office/drawing/2014/main" id="{3C1A87BD-4EC7-99EE-07C6-446FEADA01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580" r="80666" b="188"/>
            <a:stretch/>
          </p:blipFill>
          <p:spPr>
            <a:xfrm>
              <a:off x="0" y="3200401"/>
              <a:ext cx="2362200" cy="3657600"/>
            </a:xfrm>
            <a:prstGeom prst="rect">
              <a:avLst/>
            </a:prstGeom>
          </p:spPr>
        </p:pic>
        <p:pic>
          <p:nvPicPr>
            <p:cNvPr id="18" name="Picture 17">
              <a:extLst>
                <a:ext uri="{FF2B5EF4-FFF2-40B4-BE49-F238E27FC236}">
                  <a16:creationId xmlns:a16="http://schemas.microsoft.com/office/drawing/2014/main" id="{4105DF0A-16E1-2247-067A-002E30418F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835" t="70978" r="60710" b="188"/>
            <a:stretch/>
          </p:blipFill>
          <p:spPr>
            <a:xfrm>
              <a:off x="2057400" y="4876800"/>
              <a:ext cx="2743200" cy="1981200"/>
            </a:xfrm>
            <a:prstGeom prst="rect">
              <a:avLst/>
            </a:prstGeom>
          </p:spPr>
        </p:pic>
      </p:grpSp>
      <p:graphicFrame>
        <p:nvGraphicFramePr>
          <p:cNvPr id="6" name="Diagram 5">
            <a:extLst>
              <a:ext uri="{FF2B5EF4-FFF2-40B4-BE49-F238E27FC236}">
                <a16:creationId xmlns:a16="http://schemas.microsoft.com/office/drawing/2014/main" id="{59540E66-1A80-D4A3-37D0-44467B66E97E}"/>
              </a:ext>
            </a:extLst>
          </p:cNvPr>
          <p:cNvGraphicFramePr/>
          <p:nvPr/>
        </p:nvGraphicFramePr>
        <p:xfrm>
          <a:off x="152400" y="2286000"/>
          <a:ext cx="5562600" cy="2556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Overview</a:t>
            </a:r>
          </a:p>
        </p:txBody>
      </p:sp>
      <p:pic>
        <p:nvPicPr>
          <p:cNvPr id="13" name="Picture 12">
            <a:extLst>
              <a:ext uri="{FF2B5EF4-FFF2-40B4-BE49-F238E27FC236}">
                <a16:creationId xmlns:a16="http://schemas.microsoft.com/office/drawing/2014/main" id="{127E47DE-4787-36DA-E8C6-AC7BD103B3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72" t="72084" r="26142" b="21262"/>
          <a:stretch/>
        </p:blipFill>
        <p:spPr>
          <a:xfrm>
            <a:off x="7315199" y="4952999"/>
            <a:ext cx="1708785" cy="457201"/>
          </a:xfrm>
          <a:prstGeom prst="rect">
            <a:avLst/>
          </a:prstGeom>
        </p:spPr>
      </p:pic>
      <p:sp>
        <p:nvSpPr>
          <p:cNvPr id="15" name="Rectangle 14">
            <a:extLst>
              <a:ext uri="{FF2B5EF4-FFF2-40B4-BE49-F238E27FC236}">
                <a16:creationId xmlns:a16="http://schemas.microsoft.com/office/drawing/2014/main" id="{98B9B343-E875-D546-0856-1E44C8F449CA}"/>
              </a:ext>
            </a:extLst>
          </p:cNvPr>
          <p:cNvSpPr/>
          <p:nvPr/>
        </p:nvSpPr>
        <p:spPr>
          <a:xfrm>
            <a:off x="-1" y="-24786"/>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itle 1">
            <a:extLst>
              <a:ext uri="{FF2B5EF4-FFF2-40B4-BE49-F238E27FC236}">
                <a16:creationId xmlns:a16="http://schemas.microsoft.com/office/drawing/2014/main" id="{A1674451-C9BA-FB17-D992-2534E20ECB11}"/>
              </a:ext>
            </a:extLst>
          </p:cNvPr>
          <p:cNvSpPr txBox="1">
            <a:spLocks/>
          </p:cNvSpPr>
          <p:nvPr/>
        </p:nvSpPr>
        <p:spPr>
          <a:xfrm>
            <a:off x="-1" y="161366"/>
            <a:ext cx="12192000" cy="697230"/>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dirty="0"/>
              <a:t>String Recursions</a:t>
            </a:r>
          </a:p>
        </p:txBody>
      </p:sp>
      <p:pic>
        <p:nvPicPr>
          <p:cNvPr id="44" name="Picture 43">
            <a:extLst>
              <a:ext uri="{FF2B5EF4-FFF2-40B4-BE49-F238E27FC236}">
                <a16:creationId xmlns:a16="http://schemas.microsoft.com/office/drawing/2014/main" id="{49B09D02-A83F-1B04-39AA-7911DDABCE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3162" b="67156"/>
          <a:stretch/>
        </p:blipFill>
        <p:spPr>
          <a:xfrm>
            <a:off x="0" y="-13062"/>
            <a:ext cx="2057400" cy="2256730"/>
          </a:xfrm>
          <a:prstGeom prst="rect">
            <a:avLst/>
          </a:prstGeom>
        </p:spPr>
      </p:pic>
      <p:grpSp>
        <p:nvGrpSpPr>
          <p:cNvPr id="26" name="Group 25">
            <a:extLst>
              <a:ext uri="{FF2B5EF4-FFF2-40B4-BE49-F238E27FC236}">
                <a16:creationId xmlns:a16="http://schemas.microsoft.com/office/drawing/2014/main" id="{226C6BF1-E12D-BCFD-3D05-5BEDF14D2941}"/>
              </a:ext>
            </a:extLst>
          </p:cNvPr>
          <p:cNvGrpSpPr/>
          <p:nvPr/>
        </p:nvGrpSpPr>
        <p:grpSpPr>
          <a:xfrm>
            <a:off x="2743200" y="1143000"/>
            <a:ext cx="6858000" cy="4962312"/>
            <a:chOff x="6126481" y="1"/>
            <a:chExt cx="6065518" cy="4505959"/>
          </a:xfrm>
        </p:grpSpPr>
        <p:grpSp>
          <p:nvGrpSpPr>
            <p:cNvPr id="19" name="Group 18">
              <a:extLst>
                <a:ext uri="{FF2B5EF4-FFF2-40B4-BE49-F238E27FC236}">
                  <a16:creationId xmlns:a16="http://schemas.microsoft.com/office/drawing/2014/main" id="{37E09CBB-A748-7D9B-7CDD-01C268C2DF81}"/>
                </a:ext>
              </a:extLst>
            </p:cNvPr>
            <p:cNvGrpSpPr/>
            <p:nvPr/>
          </p:nvGrpSpPr>
          <p:grpSpPr>
            <a:xfrm>
              <a:off x="8178798" y="1"/>
              <a:ext cx="4013201" cy="3429000"/>
              <a:chOff x="8178798" y="1"/>
              <a:chExt cx="4013201" cy="3429000"/>
            </a:xfrm>
          </p:grpSpPr>
          <p:pic>
            <p:nvPicPr>
              <p:cNvPr id="20" name="Picture 19">
                <a:extLst>
                  <a:ext uri="{FF2B5EF4-FFF2-40B4-BE49-F238E27FC236}">
                    <a16:creationId xmlns:a16="http://schemas.microsoft.com/office/drawing/2014/main" id="{6EF13A4D-DD72-0B61-6648-28332F102F7E}"/>
                  </a:ext>
                </a:extLst>
              </p:cNvPr>
              <p:cNvPicPr>
                <a:picLocks noChangeAspect="1"/>
              </p:cNvPicPr>
              <p:nvPr/>
            </p:nvPicPr>
            <p:blipFill rotWithShape="1">
              <a:blip r:embed="rId3">
                <a:extLst>
                  <a:ext uri="{28A0092B-C50C-407E-A947-70E740481C1C}">
                    <a14:useLocalDpi xmlns:a14="http://schemas.microsoft.com/office/drawing/2010/main" val="0"/>
                  </a:ext>
                </a:extLst>
              </a:blip>
              <a:srcRect l="66943" t="17152" r="20882" b="62821"/>
              <a:stretch/>
            </p:blipFill>
            <p:spPr>
              <a:xfrm>
                <a:off x="8178798" y="1153775"/>
                <a:ext cx="1487171" cy="1376065"/>
              </a:xfrm>
              <a:prstGeom prst="rect">
                <a:avLst/>
              </a:prstGeom>
            </p:spPr>
          </p:pic>
          <p:pic>
            <p:nvPicPr>
              <p:cNvPr id="14" name="Picture 13">
                <a:extLst>
                  <a:ext uri="{FF2B5EF4-FFF2-40B4-BE49-F238E27FC236}">
                    <a16:creationId xmlns:a16="http://schemas.microsoft.com/office/drawing/2014/main" id="{A83D3079-86BB-170E-B2B4-8FE3AC817923}"/>
                  </a:ext>
                </a:extLst>
              </p:cNvPr>
              <p:cNvPicPr>
                <a:picLocks noChangeAspect="1"/>
              </p:cNvPicPr>
              <p:nvPr/>
            </p:nvPicPr>
            <p:blipFill rotWithShape="1">
              <a:blip r:embed="rId3">
                <a:extLst>
                  <a:ext uri="{28A0092B-C50C-407E-A947-70E740481C1C}">
                    <a14:useLocalDpi xmlns:a14="http://schemas.microsoft.com/office/drawing/2010/main" val="0"/>
                  </a:ext>
                </a:extLst>
              </a:blip>
              <a:srcRect l="77965" t="359" r="201" b="49735"/>
              <a:stretch/>
            </p:blipFill>
            <p:spPr>
              <a:xfrm>
                <a:off x="9525000" y="1"/>
                <a:ext cx="2666999" cy="3429000"/>
              </a:xfrm>
              <a:prstGeom prst="rect">
                <a:avLst/>
              </a:prstGeom>
            </p:spPr>
          </p:pic>
        </p:grpSp>
        <p:pic>
          <p:nvPicPr>
            <p:cNvPr id="21" name="Picture 20">
              <a:extLst>
                <a:ext uri="{FF2B5EF4-FFF2-40B4-BE49-F238E27FC236}">
                  <a16:creationId xmlns:a16="http://schemas.microsoft.com/office/drawing/2014/main" id="{4B6BD31E-2CA3-1644-4153-5B1D75064051}"/>
                </a:ext>
              </a:extLst>
            </p:cNvPr>
            <p:cNvPicPr>
              <a:picLocks noChangeAspect="1"/>
            </p:cNvPicPr>
            <p:nvPr/>
          </p:nvPicPr>
          <p:blipFill rotWithShape="1">
            <a:blip r:embed="rId3">
              <a:extLst>
                <a:ext uri="{28A0092B-C50C-407E-A947-70E740481C1C}">
                  <a14:useLocalDpi xmlns:a14="http://schemas.microsoft.com/office/drawing/2010/main" val="0"/>
                </a:ext>
              </a:extLst>
            </a:blip>
            <a:srcRect l="57087" t="26976" r="24531" b="48265"/>
            <a:stretch/>
          </p:blipFill>
          <p:spPr>
            <a:xfrm>
              <a:off x="6974841" y="1828800"/>
              <a:ext cx="2245360" cy="1701185"/>
            </a:xfrm>
            <a:prstGeom prst="rect">
              <a:avLst/>
            </a:prstGeom>
          </p:spPr>
        </p:pic>
        <p:pic>
          <p:nvPicPr>
            <p:cNvPr id="23" name="Picture 22">
              <a:extLst>
                <a:ext uri="{FF2B5EF4-FFF2-40B4-BE49-F238E27FC236}">
                  <a16:creationId xmlns:a16="http://schemas.microsoft.com/office/drawing/2014/main" id="{7BA88246-AED6-8EE0-510B-E35F42B61094}"/>
                </a:ext>
              </a:extLst>
            </p:cNvPr>
            <p:cNvPicPr>
              <a:picLocks noChangeAspect="1"/>
            </p:cNvPicPr>
            <p:nvPr/>
          </p:nvPicPr>
          <p:blipFill rotWithShape="1">
            <a:blip r:embed="rId3">
              <a:extLst>
                <a:ext uri="{28A0092B-C50C-407E-A947-70E740481C1C}">
                  <a14:useLocalDpi xmlns:a14="http://schemas.microsoft.com/office/drawing/2010/main" val="0"/>
                </a:ext>
              </a:extLst>
            </a:blip>
            <a:srcRect l="67360" t="48121" r="27025" b="46852"/>
            <a:stretch/>
          </p:blipFill>
          <p:spPr>
            <a:xfrm>
              <a:off x="8229599" y="3281755"/>
              <a:ext cx="685801" cy="345365"/>
            </a:xfrm>
            <a:prstGeom prst="rect">
              <a:avLst/>
            </a:prstGeom>
          </p:spPr>
        </p:pic>
        <p:pic>
          <p:nvPicPr>
            <p:cNvPr id="24" name="Picture 23">
              <a:extLst>
                <a:ext uri="{FF2B5EF4-FFF2-40B4-BE49-F238E27FC236}">
                  <a16:creationId xmlns:a16="http://schemas.microsoft.com/office/drawing/2014/main" id="{0C6AF860-31EF-9D60-493F-1935C9964D75}"/>
                </a:ext>
              </a:extLst>
            </p:cNvPr>
            <p:cNvPicPr>
              <a:picLocks noChangeAspect="1"/>
            </p:cNvPicPr>
            <p:nvPr/>
          </p:nvPicPr>
          <p:blipFill rotWithShape="1">
            <a:blip r:embed="rId3">
              <a:extLst>
                <a:ext uri="{28A0092B-C50C-407E-A947-70E740481C1C}">
                  <a14:useLocalDpi xmlns:a14="http://schemas.microsoft.com/office/drawing/2010/main" val="0"/>
                </a:ext>
              </a:extLst>
            </a:blip>
            <a:srcRect l="61884" t="48121" r="29192" b="45224"/>
            <a:stretch/>
          </p:blipFill>
          <p:spPr>
            <a:xfrm>
              <a:off x="7560946" y="3281755"/>
              <a:ext cx="1089660" cy="457201"/>
            </a:xfrm>
            <a:prstGeom prst="rect">
              <a:avLst/>
            </a:prstGeom>
          </p:spPr>
        </p:pic>
        <p:pic>
          <p:nvPicPr>
            <p:cNvPr id="25" name="Picture 24">
              <a:extLst>
                <a:ext uri="{FF2B5EF4-FFF2-40B4-BE49-F238E27FC236}">
                  <a16:creationId xmlns:a16="http://schemas.microsoft.com/office/drawing/2014/main" id="{BA68F5F3-990D-B3B1-29F6-1C69B5ED57EA}"/>
                </a:ext>
              </a:extLst>
            </p:cNvPr>
            <p:cNvPicPr>
              <a:picLocks noChangeAspect="1"/>
            </p:cNvPicPr>
            <p:nvPr/>
          </p:nvPicPr>
          <p:blipFill rotWithShape="1">
            <a:blip r:embed="rId3">
              <a:extLst>
                <a:ext uri="{28A0092B-C50C-407E-A947-70E740481C1C}">
                  <a14:useLocalDpi xmlns:a14="http://schemas.microsoft.com/office/drawing/2010/main" val="0"/>
                </a:ext>
              </a:extLst>
            </a:blip>
            <a:srcRect l="50136" t="45826" r="37777" b="34062"/>
            <a:stretch/>
          </p:blipFill>
          <p:spPr>
            <a:xfrm>
              <a:off x="6126481" y="3124200"/>
              <a:ext cx="1475739" cy="1381760"/>
            </a:xfrm>
            <a:prstGeom prst="rect">
              <a:avLst/>
            </a:prstGeom>
          </p:spPr>
        </p:pic>
      </p:grpSp>
    </p:spTree>
    <p:extLst>
      <p:ext uri="{BB962C8B-B14F-4D97-AF65-F5344CB8AC3E}">
        <p14:creationId xmlns:p14="http://schemas.microsoft.com/office/powerpoint/2010/main" val="141478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58A277D-F643-06B9-D87D-EA6918675B49}"/>
              </a:ext>
            </a:extLst>
          </p:cNvPr>
          <p:cNvGrpSpPr/>
          <p:nvPr/>
        </p:nvGrpSpPr>
        <p:grpSpPr>
          <a:xfrm>
            <a:off x="0" y="1019962"/>
            <a:ext cx="6553200" cy="3511398"/>
            <a:chOff x="0" y="1019962"/>
            <a:chExt cx="6553200" cy="3511398"/>
          </a:xfrm>
        </p:grpSpPr>
        <p:pic>
          <p:nvPicPr>
            <p:cNvPr id="4" name="Picture 3">
              <a:extLst>
                <a:ext uri="{FF2B5EF4-FFF2-40B4-BE49-F238E27FC236}">
                  <a16:creationId xmlns:a16="http://schemas.microsoft.com/office/drawing/2014/main" id="{BED9975C-5FE7-2075-504D-1355EE5985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191" r="60376" b="34049"/>
            <a:stretch/>
          </p:blipFill>
          <p:spPr>
            <a:xfrm>
              <a:off x="0" y="2555240"/>
              <a:ext cx="4841240" cy="1976120"/>
            </a:xfrm>
            <a:prstGeom prst="rect">
              <a:avLst/>
            </a:prstGeom>
          </p:spPr>
        </p:pic>
        <p:pic>
          <p:nvPicPr>
            <p:cNvPr id="9" name="Picture 8">
              <a:extLst>
                <a:ext uri="{FF2B5EF4-FFF2-40B4-BE49-F238E27FC236}">
                  <a16:creationId xmlns:a16="http://schemas.microsoft.com/office/drawing/2014/main" id="{E2AE29A8-6C63-3005-BDAF-D0E94F3B3E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62" t="14847" r="46365" b="62735"/>
            <a:stretch/>
          </p:blipFill>
          <p:spPr>
            <a:xfrm>
              <a:off x="2133600" y="1019962"/>
              <a:ext cx="4419600" cy="1540358"/>
            </a:xfrm>
            <a:prstGeom prst="rect">
              <a:avLst/>
            </a:prstGeom>
          </p:spPr>
        </p:pic>
      </p:grpSp>
      <p:grpSp>
        <p:nvGrpSpPr>
          <p:cNvPr id="3" name="Group 2">
            <a:extLst>
              <a:ext uri="{FF2B5EF4-FFF2-40B4-BE49-F238E27FC236}">
                <a16:creationId xmlns:a16="http://schemas.microsoft.com/office/drawing/2014/main" id="{1F552242-C63D-FCCE-BD14-E04298354DF8}"/>
              </a:ext>
            </a:extLst>
          </p:cNvPr>
          <p:cNvGrpSpPr/>
          <p:nvPr/>
        </p:nvGrpSpPr>
        <p:grpSpPr>
          <a:xfrm>
            <a:off x="0" y="3200401"/>
            <a:ext cx="4800600" cy="3657600"/>
            <a:chOff x="0" y="3200401"/>
            <a:chExt cx="4800600" cy="3657600"/>
          </a:xfrm>
        </p:grpSpPr>
        <p:pic>
          <p:nvPicPr>
            <p:cNvPr id="16" name="Picture 15">
              <a:extLst>
                <a:ext uri="{FF2B5EF4-FFF2-40B4-BE49-F238E27FC236}">
                  <a16:creationId xmlns:a16="http://schemas.microsoft.com/office/drawing/2014/main" id="{3C1A87BD-4EC7-99EE-07C6-446FEADA01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580" r="80666" b="188"/>
            <a:stretch/>
          </p:blipFill>
          <p:spPr>
            <a:xfrm>
              <a:off x="0" y="3200401"/>
              <a:ext cx="2362200" cy="3657600"/>
            </a:xfrm>
            <a:prstGeom prst="rect">
              <a:avLst/>
            </a:prstGeom>
          </p:spPr>
        </p:pic>
        <p:pic>
          <p:nvPicPr>
            <p:cNvPr id="18" name="Picture 17">
              <a:extLst>
                <a:ext uri="{FF2B5EF4-FFF2-40B4-BE49-F238E27FC236}">
                  <a16:creationId xmlns:a16="http://schemas.microsoft.com/office/drawing/2014/main" id="{4105DF0A-16E1-2247-067A-002E30418F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835" t="70978" r="60710" b="188"/>
            <a:stretch/>
          </p:blipFill>
          <p:spPr>
            <a:xfrm>
              <a:off x="2057400" y="4876800"/>
              <a:ext cx="2743200" cy="1981200"/>
            </a:xfrm>
            <a:prstGeom prst="rect">
              <a:avLst/>
            </a:prstGeom>
          </p:spPr>
        </p:pic>
      </p:grpSp>
      <p:graphicFrame>
        <p:nvGraphicFramePr>
          <p:cNvPr id="6" name="Diagram 5">
            <a:extLst>
              <a:ext uri="{FF2B5EF4-FFF2-40B4-BE49-F238E27FC236}">
                <a16:creationId xmlns:a16="http://schemas.microsoft.com/office/drawing/2014/main" id="{59540E66-1A80-D4A3-37D0-44467B66E97E}"/>
              </a:ext>
            </a:extLst>
          </p:cNvPr>
          <p:cNvGraphicFramePr/>
          <p:nvPr/>
        </p:nvGraphicFramePr>
        <p:xfrm>
          <a:off x="152400" y="2286000"/>
          <a:ext cx="5562600" cy="2556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Overview</a:t>
            </a:r>
          </a:p>
        </p:txBody>
      </p:sp>
      <p:pic>
        <p:nvPicPr>
          <p:cNvPr id="13" name="Picture 12">
            <a:extLst>
              <a:ext uri="{FF2B5EF4-FFF2-40B4-BE49-F238E27FC236}">
                <a16:creationId xmlns:a16="http://schemas.microsoft.com/office/drawing/2014/main" id="{127E47DE-4787-36DA-E8C6-AC7BD103B3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72" t="72084" r="26142" b="21262"/>
          <a:stretch/>
        </p:blipFill>
        <p:spPr>
          <a:xfrm>
            <a:off x="7315199" y="4952999"/>
            <a:ext cx="1708785" cy="457201"/>
          </a:xfrm>
          <a:prstGeom prst="rect">
            <a:avLst/>
          </a:prstGeom>
        </p:spPr>
      </p:pic>
      <p:sp>
        <p:nvSpPr>
          <p:cNvPr id="15" name="Rectangle 14">
            <a:extLst>
              <a:ext uri="{FF2B5EF4-FFF2-40B4-BE49-F238E27FC236}">
                <a16:creationId xmlns:a16="http://schemas.microsoft.com/office/drawing/2014/main" id="{98B9B343-E875-D546-0856-1E44C8F449CA}"/>
              </a:ext>
            </a:extLst>
          </p:cNvPr>
          <p:cNvSpPr/>
          <p:nvPr/>
        </p:nvSpPr>
        <p:spPr>
          <a:xfrm>
            <a:off x="-1" y="-24786"/>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itle 1">
            <a:extLst>
              <a:ext uri="{FF2B5EF4-FFF2-40B4-BE49-F238E27FC236}">
                <a16:creationId xmlns:a16="http://schemas.microsoft.com/office/drawing/2014/main" id="{A1674451-C9BA-FB17-D992-2534E20ECB11}"/>
              </a:ext>
            </a:extLst>
          </p:cNvPr>
          <p:cNvSpPr txBox="1">
            <a:spLocks/>
          </p:cNvSpPr>
          <p:nvPr/>
        </p:nvSpPr>
        <p:spPr>
          <a:xfrm>
            <a:off x="-1" y="161366"/>
            <a:ext cx="12192000" cy="697230"/>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dirty="0"/>
              <a:t>Returning from Recursion</a:t>
            </a:r>
          </a:p>
        </p:txBody>
      </p:sp>
      <p:pic>
        <p:nvPicPr>
          <p:cNvPr id="44" name="Picture 43">
            <a:extLst>
              <a:ext uri="{FF2B5EF4-FFF2-40B4-BE49-F238E27FC236}">
                <a16:creationId xmlns:a16="http://schemas.microsoft.com/office/drawing/2014/main" id="{49B09D02-A83F-1B04-39AA-7911DDABCE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3162" b="67156"/>
          <a:stretch/>
        </p:blipFill>
        <p:spPr>
          <a:xfrm>
            <a:off x="0" y="-13062"/>
            <a:ext cx="2057400" cy="2256730"/>
          </a:xfrm>
          <a:prstGeom prst="rect">
            <a:avLst/>
          </a:prstGeom>
        </p:spPr>
      </p:pic>
      <p:grpSp>
        <p:nvGrpSpPr>
          <p:cNvPr id="7" name="Group 6">
            <a:extLst>
              <a:ext uri="{FF2B5EF4-FFF2-40B4-BE49-F238E27FC236}">
                <a16:creationId xmlns:a16="http://schemas.microsoft.com/office/drawing/2014/main" id="{C3D36F04-FB3E-4CCF-E107-D6DF6709ABA0}"/>
              </a:ext>
            </a:extLst>
          </p:cNvPr>
          <p:cNvGrpSpPr/>
          <p:nvPr/>
        </p:nvGrpSpPr>
        <p:grpSpPr>
          <a:xfrm>
            <a:off x="3276600" y="1552517"/>
            <a:ext cx="5562599" cy="4023898"/>
            <a:chOff x="6126481" y="1153775"/>
            <a:chExt cx="5379719" cy="3814465"/>
          </a:xfrm>
        </p:grpSpPr>
        <p:grpSp>
          <p:nvGrpSpPr>
            <p:cNvPr id="26" name="Group 25">
              <a:extLst>
                <a:ext uri="{FF2B5EF4-FFF2-40B4-BE49-F238E27FC236}">
                  <a16:creationId xmlns:a16="http://schemas.microsoft.com/office/drawing/2014/main" id="{226C6BF1-E12D-BCFD-3D05-5BEDF14D2941}"/>
                </a:ext>
              </a:extLst>
            </p:cNvPr>
            <p:cNvGrpSpPr/>
            <p:nvPr/>
          </p:nvGrpSpPr>
          <p:grpSpPr>
            <a:xfrm>
              <a:off x="6126481" y="1153775"/>
              <a:ext cx="5379719" cy="3352185"/>
              <a:chOff x="6126481" y="1153775"/>
              <a:chExt cx="5379719" cy="3352185"/>
            </a:xfrm>
          </p:grpSpPr>
          <p:pic>
            <p:nvPicPr>
              <p:cNvPr id="20" name="Picture 19">
                <a:extLst>
                  <a:ext uri="{FF2B5EF4-FFF2-40B4-BE49-F238E27FC236}">
                    <a16:creationId xmlns:a16="http://schemas.microsoft.com/office/drawing/2014/main" id="{6EF13A4D-DD72-0B61-6648-28332F102F7E}"/>
                  </a:ext>
                </a:extLst>
              </p:cNvPr>
              <p:cNvPicPr>
                <a:picLocks noChangeAspect="1"/>
              </p:cNvPicPr>
              <p:nvPr/>
            </p:nvPicPr>
            <p:blipFill rotWithShape="1">
              <a:blip r:embed="rId3">
                <a:extLst>
                  <a:ext uri="{28A0092B-C50C-407E-A947-70E740481C1C}">
                    <a14:useLocalDpi xmlns:a14="http://schemas.microsoft.com/office/drawing/2010/main" val="0"/>
                  </a:ext>
                </a:extLst>
              </a:blip>
              <a:srcRect l="66943" t="17152" r="20882" b="62821"/>
              <a:stretch/>
            </p:blipFill>
            <p:spPr>
              <a:xfrm>
                <a:off x="8178798" y="1153775"/>
                <a:ext cx="1487171" cy="1376065"/>
              </a:xfrm>
              <a:prstGeom prst="rect">
                <a:avLst/>
              </a:prstGeom>
            </p:spPr>
          </p:pic>
          <p:pic>
            <p:nvPicPr>
              <p:cNvPr id="21" name="Picture 20">
                <a:extLst>
                  <a:ext uri="{FF2B5EF4-FFF2-40B4-BE49-F238E27FC236}">
                    <a16:creationId xmlns:a16="http://schemas.microsoft.com/office/drawing/2014/main" id="{4B6BD31E-2CA3-1644-4153-5B1D75064051}"/>
                  </a:ext>
                </a:extLst>
              </p:cNvPr>
              <p:cNvPicPr>
                <a:picLocks noChangeAspect="1"/>
              </p:cNvPicPr>
              <p:nvPr/>
            </p:nvPicPr>
            <p:blipFill rotWithShape="1">
              <a:blip r:embed="rId3">
                <a:extLst>
                  <a:ext uri="{28A0092B-C50C-407E-A947-70E740481C1C}">
                    <a14:useLocalDpi xmlns:a14="http://schemas.microsoft.com/office/drawing/2010/main" val="0"/>
                  </a:ext>
                </a:extLst>
              </a:blip>
              <a:srcRect l="67026" t="26976" r="24531" b="48265"/>
              <a:stretch/>
            </p:blipFill>
            <p:spPr>
              <a:xfrm>
                <a:off x="8188960" y="1828800"/>
                <a:ext cx="1031240" cy="1701185"/>
              </a:xfrm>
              <a:prstGeom prst="rect">
                <a:avLst/>
              </a:prstGeom>
            </p:spPr>
          </p:pic>
          <p:pic>
            <p:nvPicPr>
              <p:cNvPr id="23" name="Picture 22">
                <a:extLst>
                  <a:ext uri="{FF2B5EF4-FFF2-40B4-BE49-F238E27FC236}">
                    <a16:creationId xmlns:a16="http://schemas.microsoft.com/office/drawing/2014/main" id="{7BA88246-AED6-8EE0-510B-E35F42B61094}"/>
                  </a:ext>
                </a:extLst>
              </p:cNvPr>
              <p:cNvPicPr>
                <a:picLocks noChangeAspect="1"/>
              </p:cNvPicPr>
              <p:nvPr/>
            </p:nvPicPr>
            <p:blipFill rotWithShape="1">
              <a:blip r:embed="rId3">
                <a:extLst>
                  <a:ext uri="{28A0092B-C50C-407E-A947-70E740481C1C}">
                    <a14:useLocalDpi xmlns:a14="http://schemas.microsoft.com/office/drawing/2010/main" val="0"/>
                  </a:ext>
                </a:extLst>
              </a:blip>
              <a:srcRect l="67360" t="48121" r="27025" b="46852"/>
              <a:stretch/>
            </p:blipFill>
            <p:spPr>
              <a:xfrm>
                <a:off x="8229599" y="3281755"/>
                <a:ext cx="685801" cy="345365"/>
              </a:xfrm>
              <a:prstGeom prst="rect">
                <a:avLst/>
              </a:prstGeom>
            </p:spPr>
          </p:pic>
          <p:pic>
            <p:nvPicPr>
              <p:cNvPr id="24" name="Picture 23">
                <a:extLst>
                  <a:ext uri="{FF2B5EF4-FFF2-40B4-BE49-F238E27FC236}">
                    <a16:creationId xmlns:a16="http://schemas.microsoft.com/office/drawing/2014/main" id="{0C6AF860-31EF-9D60-493F-1935C9964D75}"/>
                  </a:ext>
                </a:extLst>
              </p:cNvPr>
              <p:cNvPicPr>
                <a:picLocks noChangeAspect="1"/>
              </p:cNvPicPr>
              <p:nvPr/>
            </p:nvPicPr>
            <p:blipFill rotWithShape="1">
              <a:blip r:embed="rId3">
                <a:extLst>
                  <a:ext uri="{28A0092B-C50C-407E-A947-70E740481C1C}">
                    <a14:useLocalDpi xmlns:a14="http://schemas.microsoft.com/office/drawing/2010/main" val="0"/>
                  </a:ext>
                </a:extLst>
              </a:blip>
              <a:srcRect l="61883" t="51299" r="5807" b="40344"/>
              <a:stretch/>
            </p:blipFill>
            <p:spPr>
              <a:xfrm>
                <a:off x="7560946" y="3500044"/>
                <a:ext cx="3945254" cy="574116"/>
              </a:xfrm>
              <a:prstGeom prst="rect">
                <a:avLst/>
              </a:prstGeom>
            </p:spPr>
          </p:pic>
          <p:pic>
            <p:nvPicPr>
              <p:cNvPr id="25" name="Picture 24">
                <a:extLst>
                  <a:ext uri="{FF2B5EF4-FFF2-40B4-BE49-F238E27FC236}">
                    <a16:creationId xmlns:a16="http://schemas.microsoft.com/office/drawing/2014/main" id="{BA68F5F3-990D-B3B1-29F6-1C69B5ED57EA}"/>
                  </a:ext>
                </a:extLst>
              </p:cNvPr>
              <p:cNvPicPr>
                <a:picLocks noChangeAspect="1"/>
              </p:cNvPicPr>
              <p:nvPr/>
            </p:nvPicPr>
            <p:blipFill rotWithShape="1">
              <a:blip r:embed="rId3">
                <a:extLst>
                  <a:ext uri="{28A0092B-C50C-407E-A947-70E740481C1C}">
                    <a14:useLocalDpi xmlns:a14="http://schemas.microsoft.com/office/drawing/2010/main" val="0"/>
                  </a:ext>
                </a:extLst>
              </a:blip>
              <a:srcRect l="50136" t="46769" r="37777" b="34062"/>
              <a:stretch/>
            </p:blipFill>
            <p:spPr>
              <a:xfrm>
                <a:off x="6126481" y="3188970"/>
                <a:ext cx="1475739" cy="1316990"/>
              </a:xfrm>
              <a:prstGeom prst="rect">
                <a:avLst/>
              </a:prstGeom>
            </p:spPr>
          </p:pic>
        </p:grpSp>
        <p:pic>
          <p:nvPicPr>
            <p:cNvPr id="5" name="Picture 4">
              <a:extLst>
                <a:ext uri="{FF2B5EF4-FFF2-40B4-BE49-F238E27FC236}">
                  <a16:creationId xmlns:a16="http://schemas.microsoft.com/office/drawing/2014/main" id="{8E839CB7-976F-DEB3-3C74-0A96FD470007}"/>
                </a:ext>
              </a:extLst>
            </p:cNvPr>
            <p:cNvPicPr>
              <a:picLocks noChangeAspect="1"/>
            </p:cNvPicPr>
            <p:nvPr/>
          </p:nvPicPr>
          <p:blipFill rotWithShape="1">
            <a:blip r:embed="rId3">
              <a:extLst>
                <a:ext uri="{28A0092B-C50C-407E-A947-70E740481C1C}">
                  <a14:useLocalDpi xmlns:a14="http://schemas.microsoft.com/office/drawing/2010/main" val="0"/>
                </a:ext>
              </a:extLst>
            </a:blip>
            <a:srcRect l="81743" t="59584" r="6182" b="27329"/>
            <a:stretch/>
          </p:blipFill>
          <p:spPr>
            <a:xfrm>
              <a:off x="9986010" y="4069080"/>
              <a:ext cx="1474470" cy="899160"/>
            </a:xfrm>
            <a:prstGeom prst="rect">
              <a:avLst/>
            </a:prstGeom>
          </p:spPr>
        </p:pic>
      </p:grpSp>
    </p:spTree>
    <p:extLst>
      <p:ext uri="{BB962C8B-B14F-4D97-AF65-F5344CB8AC3E}">
        <p14:creationId xmlns:p14="http://schemas.microsoft.com/office/powerpoint/2010/main" val="259699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58A277D-F643-06B9-D87D-EA6918675B49}"/>
              </a:ext>
            </a:extLst>
          </p:cNvPr>
          <p:cNvGrpSpPr/>
          <p:nvPr/>
        </p:nvGrpSpPr>
        <p:grpSpPr>
          <a:xfrm>
            <a:off x="0" y="1019962"/>
            <a:ext cx="6553200" cy="3511398"/>
            <a:chOff x="0" y="1019962"/>
            <a:chExt cx="6553200" cy="3511398"/>
          </a:xfrm>
        </p:grpSpPr>
        <p:pic>
          <p:nvPicPr>
            <p:cNvPr id="4" name="Picture 3">
              <a:extLst>
                <a:ext uri="{FF2B5EF4-FFF2-40B4-BE49-F238E27FC236}">
                  <a16:creationId xmlns:a16="http://schemas.microsoft.com/office/drawing/2014/main" id="{BED9975C-5FE7-2075-504D-1355EE5985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7191" r="60376" b="34049"/>
            <a:stretch/>
          </p:blipFill>
          <p:spPr>
            <a:xfrm>
              <a:off x="0" y="2555240"/>
              <a:ext cx="4841240" cy="1976120"/>
            </a:xfrm>
            <a:prstGeom prst="rect">
              <a:avLst/>
            </a:prstGeom>
          </p:spPr>
        </p:pic>
        <p:pic>
          <p:nvPicPr>
            <p:cNvPr id="9" name="Picture 8">
              <a:extLst>
                <a:ext uri="{FF2B5EF4-FFF2-40B4-BE49-F238E27FC236}">
                  <a16:creationId xmlns:a16="http://schemas.microsoft.com/office/drawing/2014/main" id="{E2AE29A8-6C63-3005-BDAF-D0E94F3B3E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62" t="14847" r="46365" b="62735"/>
            <a:stretch/>
          </p:blipFill>
          <p:spPr>
            <a:xfrm>
              <a:off x="2133600" y="1019962"/>
              <a:ext cx="4419600" cy="1540358"/>
            </a:xfrm>
            <a:prstGeom prst="rect">
              <a:avLst/>
            </a:prstGeom>
          </p:spPr>
        </p:pic>
      </p:grpSp>
      <p:grpSp>
        <p:nvGrpSpPr>
          <p:cNvPr id="3" name="Group 2">
            <a:extLst>
              <a:ext uri="{FF2B5EF4-FFF2-40B4-BE49-F238E27FC236}">
                <a16:creationId xmlns:a16="http://schemas.microsoft.com/office/drawing/2014/main" id="{1F552242-C63D-FCCE-BD14-E04298354DF8}"/>
              </a:ext>
            </a:extLst>
          </p:cNvPr>
          <p:cNvGrpSpPr/>
          <p:nvPr/>
        </p:nvGrpSpPr>
        <p:grpSpPr>
          <a:xfrm>
            <a:off x="0" y="3200401"/>
            <a:ext cx="4800600" cy="3657600"/>
            <a:chOff x="0" y="3200401"/>
            <a:chExt cx="4800600" cy="3657600"/>
          </a:xfrm>
        </p:grpSpPr>
        <p:pic>
          <p:nvPicPr>
            <p:cNvPr id="16" name="Picture 15">
              <a:extLst>
                <a:ext uri="{FF2B5EF4-FFF2-40B4-BE49-F238E27FC236}">
                  <a16:creationId xmlns:a16="http://schemas.microsoft.com/office/drawing/2014/main" id="{3C1A87BD-4EC7-99EE-07C6-446FEADA01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580" r="80666" b="188"/>
            <a:stretch/>
          </p:blipFill>
          <p:spPr>
            <a:xfrm>
              <a:off x="0" y="3200401"/>
              <a:ext cx="2362200" cy="3657600"/>
            </a:xfrm>
            <a:prstGeom prst="rect">
              <a:avLst/>
            </a:prstGeom>
          </p:spPr>
        </p:pic>
        <p:pic>
          <p:nvPicPr>
            <p:cNvPr id="18" name="Picture 17">
              <a:extLst>
                <a:ext uri="{FF2B5EF4-FFF2-40B4-BE49-F238E27FC236}">
                  <a16:creationId xmlns:a16="http://schemas.microsoft.com/office/drawing/2014/main" id="{4105DF0A-16E1-2247-067A-002E30418F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835" t="70978" r="60710" b="188"/>
            <a:stretch/>
          </p:blipFill>
          <p:spPr>
            <a:xfrm>
              <a:off x="2057400" y="4876800"/>
              <a:ext cx="2743200" cy="1981200"/>
            </a:xfrm>
            <a:prstGeom prst="rect">
              <a:avLst/>
            </a:prstGeom>
          </p:spPr>
        </p:pic>
      </p:grpSp>
      <p:graphicFrame>
        <p:nvGraphicFramePr>
          <p:cNvPr id="6" name="Diagram 5">
            <a:extLst>
              <a:ext uri="{FF2B5EF4-FFF2-40B4-BE49-F238E27FC236}">
                <a16:creationId xmlns:a16="http://schemas.microsoft.com/office/drawing/2014/main" id="{59540E66-1A80-D4A3-37D0-44467B66E97E}"/>
              </a:ext>
            </a:extLst>
          </p:cNvPr>
          <p:cNvGraphicFramePr/>
          <p:nvPr/>
        </p:nvGraphicFramePr>
        <p:xfrm>
          <a:off x="152400" y="2286000"/>
          <a:ext cx="5562600" cy="2556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BBAF79DD-7275-085D-6B1E-1E7CB273BA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2538" b="66540"/>
          <a:stretch/>
        </p:blipFill>
        <p:spPr>
          <a:xfrm>
            <a:off x="0" y="-13063"/>
            <a:ext cx="2133600" cy="2299063"/>
          </a:xfrm>
          <a:prstGeom prst="rect">
            <a:avLst/>
          </a:prstGeom>
        </p:spPr>
      </p:pic>
      <p:sp>
        <p:nvSpPr>
          <p:cNvPr id="2" name="Title 1">
            <a:extLst>
              <a:ext uri="{FF2B5EF4-FFF2-40B4-BE49-F238E27FC236}">
                <a16:creationId xmlns:a16="http://schemas.microsoft.com/office/drawing/2014/main" id="{92D93159-3239-7E99-5A83-9A085D3E89D0}"/>
              </a:ext>
            </a:extLst>
          </p:cNvPr>
          <p:cNvSpPr>
            <a:spLocks noGrp="1"/>
          </p:cNvSpPr>
          <p:nvPr>
            <p:ph type="title"/>
          </p:nvPr>
        </p:nvSpPr>
        <p:spPr>
          <a:xfrm>
            <a:off x="1" y="161366"/>
            <a:ext cx="12192000" cy="697230"/>
          </a:xfrm>
        </p:spPr>
        <p:txBody>
          <a:bodyPr/>
          <a:lstStyle/>
          <a:p>
            <a:pPr algn="ctr"/>
            <a:r>
              <a:rPr lang="en-US" dirty="0"/>
              <a:t>Overview</a:t>
            </a:r>
          </a:p>
        </p:txBody>
      </p:sp>
      <p:pic>
        <p:nvPicPr>
          <p:cNvPr id="13" name="Picture 12">
            <a:extLst>
              <a:ext uri="{FF2B5EF4-FFF2-40B4-BE49-F238E27FC236}">
                <a16:creationId xmlns:a16="http://schemas.microsoft.com/office/drawing/2014/main" id="{127E47DE-4787-36DA-E8C6-AC7BD103B3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72" t="72084" r="26142" b="21262"/>
          <a:stretch/>
        </p:blipFill>
        <p:spPr>
          <a:xfrm>
            <a:off x="7315199" y="4952999"/>
            <a:ext cx="1708785" cy="457201"/>
          </a:xfrm>
          <a:prstGeom prst="rect">
            <a:avLst/>
          </a:prstGeom>
        </p:spPr>
      </p:pic>
      <p:sp>
        <p:nvSpPr>
          <p:cNvPr id="15" name="Rectangle 14">
            <a:extLst>
              <a:ext uri="{FF2B5EF4-FFF2-40B4-BE49-F238E27FC236}">
                <a16:creationId xmlns:a16="http://schemas.microsoft.com/office/drawing/2014/main" id="{98B9B343-E875-D546-0856-1E44C8F449CA}"/>
              </a:ext>
            </a:extLst>
          </p:cNvPr>
          <p:cNvSpPr/>
          <p:nvPr/>
        </p:nvSpPr>
        <p:spPr>
          <a:xfrm>
            <a:off x="-1" y="-24786"/>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itle 1">
            <a:extLst>
              <a:ext uri="{FF2B5EF4-FFF2-40B4-BE49-F238E27FC236}">
                <a16:creationId xmlns:a16="http://schemas.microsoft.com/office/drawing/2014/main" id="{A1674451-C9BA-FB17-D992-2534E20ECB11}"/>
              </a:ext>
            </a:extLst>
          </p:cNvPr>
          <p:cNvSpPr txBox="1">
            <a:spLocks/>
          </p:cNvSpPr>
          <p:nvPr/>
        </p:nvSpPr>
        <p:spPr>
          <a:xfrm>
            <a:off x="-1" y="161366"/>
            <a:ext cx="12192000" cy="697230"/>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dirty="0"/>
              <a:t>Genre Search</a:t>
            </a:r>
          </a:p>
        </p:txBody>
      </p:sp>
      <p:pic>
        <p:nvPicPr>
          <p:cNvPr id="44" name="Picture 43">
            <a:extLst>
              <a:ext uri="{FF2B5EF4-FFF2-40B4-BE49-F238E27FC236}">
                <a16:creationId xmlns:a16="http://schemas.microsoft.com/office/drawing/2014/main" id="{49B09D02-A83F-1B04-39AA-7911DDABCE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83162" b="67156"/>
          <a:stretch/>
        </p:blipFill>
        <p:spPr>
          <a:xfrm>
            <a:off x="0" y="-13062"/>
            <a:ext cx="2057400" cy="2256730"/>
          </a:xfrm>
          <a:prstGeom prst="rect">
            <a:avLst/>
          </a:prstGeom>
        </p:spPr>
      </p:pic>
      <p:grpSp>
        <p:nvGrpSpPr>
          <p:cNvPr id="12" name="Group 11">
            <a:extLst>
              <a:ext uri="{FF2B5EF4-FFF2-40B4-BE49-F238E27FC236}">
                <a16:creationId xmlns:a16="http://schemas.microsoft.com/office/drawing/2014/main" id="{264B9471-2AE9-8D76-B546-90779687D3D3}"/>
              </a:ext>
            </a:extLst>
          </p:cNvPr>
          <p:cNvGrpSpPr/>
          <p:nvPr/>
        </p:nvGrpSpPr>
        <p:grpSpPr>
          <a:xfrm>
            <a:off x="3657600" y="1484865"/>
            <a:ext cx="5196840" cy="4722080"/>
            <a:chOff x="8084820" y="3429000"/>
            <a:chExt cx="3421380" cy="3267634"/>
          </a:xfrm>
        </p:grpSpPr>
        <p:pic>
          <p:nvPicPr>
            <p:cNvPr id="24" name="Picture 23">
              <a:extLst>
                <a:ext uri="{FF2B5EF4-FFF2-40B4-BE49-F238E27FC236}">
                  <a16:creationId xmlns:a16="http://schemas.microsoft.com/office/drawing/2014/main" id="{0C6AF860-31EF-9D60-493F-1935C9964D75}"/>
                </a:ext>
              </a:extLst>
            </p:cNvPr>
            <p:cNvPicPr>
              <a:picLocks noChangeAspect="1"/>
            </p:cNvPicPr>
            <p:nvPr/>
          </p:nvPicPr>
          <p:blipFill rotWithShape="1">
            <a:blip r:embed="rId3">
              <a:extLst>
                <a:ext uri="{28A0092B-C50C-407E-A947-70E740481C1C}">
                  <a14:useLocalDpi xmlns:a14="http://schemas.microsoft.com/office/drawing/2010/main" val="0"/>
                </a:ext>
              </a:extLst>
            </a:blip>
            <a:srcRect l="74068" t="50265" r="5807" b="40344"/>
            <a:stretch/>
          </p:blipFill>
          <p:spPr>
            <a:xfrm>
              <a:off x="9048750" y="3429000"/>
              <a:ext cx="2457450" cy="645160"/>
            </a:xfrm>
            <a:prstGeom prst="rect">
              <a:avLst/>
            </a:prstGeom>
          </p:spPr>
        </p:pic>
        <p:pic>
          <p:nvPicPr>
            <p:cNvPr id="5" name="Picture 4">
              <a:extLst>
                <a:ext uri="{FF2B5EF4-FFF2-40B4-BE49-F238E27FC236}">
                  <a16:creationId xmlns:a16="http://schemas.microsoft.com/office/drawing/2014/main" id="{8E839CB7-976F-DEB3-3C74-0A96FD470007}"/>
                </a:ext>
              </a:extLst>
            </p:cNvPr>
            <p:cNvPicPr>
              <a:picLocks noChangeAspect="1"/>
            </p:cNvPicPr>
            <p:nvPr/>
          </p:nvPicPr>
          <p:blipFill rotWithShape="1">
            <a:blip r:embed="rId3">
              <a:extLst>
                <a:ext uri="{28A0092B-C50C-407E-A947-70E740481C1C}">
                  <a14:useLocalDpi xmlns:a14="http://schemas.microsoft.com/office/drawing/2010/main" val="0"/>
                </a:ext>
              </a:extLst>
            </a:blip>
            <a:srcRect l="81743" t="59585" r="6182" b="2172"/>
            <a:stretch/>
          </p:blipFill>
          <p:spPr>
            <a:xfrm>
              <a:off x="9986010" y="4069080"/>
              <a:ext cx="1474470" cy="2627554"/>
            </a:xfrm>
            <a:prstGeom prst="rect">
              <a:avLst/>
            </a:prstGeom>
          </p:spPr>
        </p:pic>
        <p:pic>
          <p:nvPicPr>
            <p:cNvPr id="7" name="Picture 6">
              <a:extLst>
                <a:ext uri="{FF2B5EF4-FFF2-40B4-BE49-F238E27FC236}">
                  <a16:creationId xmlns:a16="http://schemas.microsoft.com/office/drawing/2014/main" id="{2715CA15-FCE9-9F0F-EB6D-D69D9B49F298}"/>
                </a:ext>
              </a:extLst>
            </p:cNvPr>
            <p:cNvPicPr>
              <a:picLocks noChangeAspect="1"/>
            </p:cNvPicPr>
            <p:nvPr/>
          </p:nvPicPr>
          <p:blipFill rotWithShape="1">
            <a:blip r:embed="rId3">
              <a:extLst>
                <a:ext uri="{28A0092B-C50C-407E-A947-70E740481C1C}">
                  <a14:useLocalDpi xmlns:a14="http://schemas.microsoft.com/office/drawing/2010/main" val="0"/>
                </a:ext>
              </a:extLst>
            </a:blip>
            <a:srcRect l="71725" t="59583" r="18289" b="3202"/>
            <a:stretch/>
          </p:blipFill>
          <p:spPr>
            <a:xfrm>
              <a:off x="8763000" y="4069079"/>
              <a:ext cx="1219200" cy="2556933"/>
            </a:xfrm>
            <a:prstGeom prst="rect">
              <a:avLst/>
            </a:prstGeom>
          </p:spPr>
        </p:pic>
        <p:pic>
          <p:nvPicPr>
            <p:cNvPr id="11" name="Picture 10">
              <a:extLst>
                <a:ext uri="{FF2B5EF4-FFF2-40B4-BE49-F238E27FC236}">
                  <a16:creationId xmlns:a16="http://schemas.microsoft.com/office/drawing/2014/main" id="{644919FC-5D34-03CF-1256-F22B0E2B49CC}"/>
                </a:ext>
              </a:extLst>
            </p:cNvPr>
            <p:cNvPicPr>
              <a:picLocks noChangeAspect="1"/>
            </p:cNvPicPr>
            <p:nvPr/>
          </p:nvPicPr>
          <p:blipFill rotWithShape="1">
            <a:blip r:embed="rId3">
              <a:extLst>
                <a:ext uri="{28A0092B-C50C-407E-A947-70E740481C1C}">
                  <a14:useLocalDpi xmlns:a14="http://schemas.microsoft.com/office/drawing/2010/main" val="0"/>
                </a:ext>
              </a:extLst>
            </a:blip>
            <a:srcRect l="66171" t="72226" r="18288" b="21474"/>
            <a:stretch/>
          </p:blipFill>
          <p:spPr>
            <a:xfrm>
              <a:off x="8084820" y="4937760"/>
              <a:ext cx="1897380" cy="432816"/>
            </a:xfrm>
            <a:prstGeom prst="rect">
              <a:avLst/>
            </a:prstGeom>
          </p:spPr>
        </p:pic>
      </p:grpSp>
    </p:spTree>
    <p:extLst>
      <p:ext uri="{BB962C8B-B14F-4D97-AF65-F5344CB8AC3E}">
        <p14:creationId xmlns:p14="http://schemas.microsoft.com/office/powerpoint/2010/main" val="2467999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 dockstate="right" visibility="0" width="438" row="8">
    <wetp:webextensionref xmlns:r="http://schemas.openxmlformats.org/officeDocument/2006/relationships" r:id="rId2"/>
  </wetp:taskpane>
  <wetp:taskpane dockstate="right" visibility="0" width="438" row="9">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CB45F289-B2A8-4C34-B397-F1F90DF96610}">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578D831-1343-440B-92D3-204F21E992F9}">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6E33549-3BC5-4853-8D38-0D41249B6A9F}">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2293</TotalTime>
  <Words>2420</Words>
  <Application>Microsoft Office PowerPoint</Application>
  <PresentationFormat>Widescreen</PresentationFormat>
  <Paragraphs>289</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Archivo Black</vt:lpstr>
      <vt:lpstr>Calibri</vt:lpstr>
      <vt:lpstr>Cambria Math</vt:lpstr>
      <vt:lpstr>Wingdings</vt:lpstr>
      <vt:lpstr>Office Theme</vt:lpstr>
      <vt:lpstr>Spotify Artist Extractor</vt:lpstr>
      <vt:lpstr>Presentation Roadmap</vt:lpstr>
      <vt:lpstr>Goals</vt:lpstr>
      <vt:lpstr>Setup</vt:lpstr>
      <vt:lpstr>Async Multiprocessing</vt:lpstr>
      <vt:lpstr>Overview</vt:lpstr>
      <vt:lpstr>Overview</vt:lpstr>
      <vt:lpstr>Overview</vt:lpstr>
      <vt:lpstr>Overview</vt:lpstr>
      <vt:lpstr>Overview</vt:lpstr>
      <vt:lpstr>Goal 1: Maximize Artists </vt:lpstr>
      <vt:lpstr>Problems w/ Spotify’s API</vt:lpstr>
      <vt:lpstr>Query URL</vt:lpstr>
      <vt:lpstr>Querying Method</vt:lpstr>
      <vt:lpstr>Querying Method</vt:lpstr>
      <vt:lpstr>Filtering Queries</vt:lpstr>
      <vt:lpstr>Filtering Queries</vt:lpstr>
      <vt:lpstr>Goal 2: Optimize Speed</vt:lpstr>
      <vt:lpstr>Speed Issues</vt:lpstr>
      <vt:lpstr>Async Multiprocessing</vt:lpstr>
      <vt:lpstr>Async Multiprocessing</vt:lpstr>
      <vt:lpstr>Avoiding Limits</vt:lpstr>
      <vt:lpstr>Avoiding Limits</vt:lpstr>
      <vt:lpstr>Overview</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 W4701: Artificial Intelligence: Ethics, Bias, Fairness in AI</dc:title>
  <dc:creator>Preferred Customer</dc:creator>
  <cp:lastModifiedBy>Amir</cp:lastModifiedBy>
  <cp:revision>13</cp:revision>
  <dcterms:created xsi:type="dcterms:W3CDTF">2023-06-19T19:05:01Z</dcterms:created>
  <dcterms:modified xsi:type="dcterms:W3CDTF">2023-06-23T18:48:17Z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2023-04-30T00:00:00Z</vt:filetime>
  </property>
  <property fmtid="{D5CDD505-2E9C-101B-9397-08002B2CF9AE}" pid="3" name="Creator">
    <vt:lpwstr>Microsoft® PowerPoint® for Microsoft 365</vt:lpwstr>
  </property>
  <property fmtid="{D5CDD505-2E9C-101B-9397-08002B2CF9AE}" pid="4" name="LastSaved">
    <vt:filetime>2023-06-19T00:00:00Z</vt:filetime>
  </property>
  <property fmtid="{D5CDD505-2E9C-101B-9397-08002B2CF9AE}" pid="5" name="Producer">
    <vt:lpwstr>Microsoft® PowerPoint® for Microsoft 365</vt:lpwstr>
  </property>
</Properties>
</file>