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7" autoAdjust="0"/>
    <p:restoredTop sz="94660"/>
  </p:normalViewPr>
  <p:slideViewPr>
    <p:cSldViewPr>
      <p:cViewPr varScale="1">
        <p:scale>
          <a:sx n="51" d="100"/>
          <a:sy n="51" d="100"/>
        </p:scale>
        <p:origin x="89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5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Arial MT"/>
                <a:cs typeface="Arial MT"/>
              </a:defRPr>
            </a:lvl1pPr>
          </a:lstStyle>
          <a:p>
            <a:pPr marL="248285">
              <a:lnSpc>
                <a:spcPts val="2090"/>
              </a:lnSpc>
            </a:pPr>
            <a:r>
              <a:rPr dirty="0"/>
              <a:t>Idea</a:t>
            </a:r>
            <a:r>
              <a:rPr spc="-20" dirty="0"/>
              <a:t> </a:t>
            </a:r>
            <a:r>
              <a:rPr spc="-10" dirty="0"/>
              <a:t>submission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Arial MT"/>
                <a:cs typeface="Arial MT"/>
              </a:defRPr>
            </a:lvl1pPr>
          </a:lstStyle>
          <a:p>
            <a:pPr marL="248285">
              <a:lnSpc>
                <a:spcPts val="2090"/>
              </a:lnSpc>
            </a:pPr>
            <a:r>
              <a:rPr dirty="0"/>
              <a:t>Idea</a:t>
            </a:r>
            <a:r>
              <a:rPr spc="-20" dirty="0"/>
              <a:t> </a:t>
            </a:r>
            <a:r>
              <a:rPr spc="-10" dirty="0"/>
              <a:t>submission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Arial MT"/>
                <a:cs typeface="Arial MT"/>
              </a:defRPr>
            </a:lvl1pPr>
          </a:lstStyle>
          <a:p>
            <a:pPr marL="248285">
              <a:lnSpc>
                <a:spcPts val="2090"/>
              </a:lnSpc>
            </a:pPr>
            <a:r>
              <a:rPr dirty="0"/>
              <a:t>Idea</a:t>
            </a:r>
            <a:r>
              <a:rPr spc="-20" dirty="0"/>
              <a:t> </a:t>
            </a:r>
            <a:r>
              <a:rPr spc="-10" dirty="0"/>
              <a:t>submission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Arial MT"/>
                <a:cs typeface="Arial MT"/>
              </a:defRPr>
            </a:lvl1pPr>
          </a:lstStyle>
          <a:p>
            <a:pPr marL="248285">
              <a:lnSpc>
                <a:spcPts val="2090"/>
              </a:lnSpc>
            </a:pPr>
            <a:r>
              <a:rPr dirty="0"/>
              <a:t>Idea</a:t>
            </a:r>
            <a:r>
              <a:rPr spc="-20" dirty="0"/>
              <a:t> </a:t>
            </a:r>
            <a:r>
              <a:rPr spc="-10" dirty="0"/>
              <a:t>submission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Arial MT"/>
                <a:cs typeface="Arial MT"/>
              </a:defRPr>
            </a:lvl1pPr>
          </a:lstStyle>
          <a:p>
            <a:pPr marL="248285">
              <a:lnSpc>
                <a:spcPts val="2090"/>
              </a:lnSpc>
            </a:pPr>
            <a:r>
              <a:rPr dirty="0"/>
              <a:t>Idea</a:t>
            </a:r>
            <a:r>
              <a:rPr spc="-20" dirty="0"/>
              <a:t> </a:t>
            </a:r>
            <a:r>
              <a:rPr spc="-10" dirty="0"/>
              <a:t>submission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08/25/2025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9532079"/>
            <a:ext cx="18288000" cy="754380"/>
          </a:xfrm>
          <a:custGeom>
            <a:avLst/>
            <a:gdLst/>
            <a:ahLst/>
            <a:cxnLst/>
            <a:rect l="l" t="t" r="r" b="b"/>
            <a:pathLst>
              <a:path w="18288000" h="754379">
                <a:moveTo>
                  <a:pt x="18287819" y="754379"/>
                </a:moveTo>
                <a:lnTo>
                  <a:pt x="0" y="754379"/>
                </a:lnTo>
                <a:lnTo>
                  <a:pt x="0" y="0"/>
                </a:lnTo>
                <a:lnTo>
                  <a:pt x="18287819" y="0"/>
                </a:lnTo>
                <a:lnTo>
                  <a:pt x="18287819" y="754379"/>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4482026" y="63500"/>
            <a:ext cx="9278619" cy="1130412"/>
          </a:xfrm>
          <a:prstGeom prst="rect">
            <a:avLst/>
          </a:prstGeom>
        </p:spPr>
        <p:txBody>
          <a:bodyPr wrap="square" lIns="0" tIns="0" rIns="0" bIns="0">
            <a:spAutoFit/>
          </a:bodyPr>
          <a:lstStyle>
            <a:lvl1pPr>
              <a:defRPr sz="5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59447" y="3814254"/>
            <a:ext cx="11271250" cy="2599690"/>
          </a:xfrm>
          <a:prstGeom prst="rect">
            <a:avLst/>
          </a:prstGeom>
        </p:spPr>
        <p:txBody>
          <a:bodyPr wrap="square" lIns="0" tIns="0" rIns="0" bIns="0">
            <a:spAutoFit/>
          </a:bodyPr>
          <a:lstStyle>
            <a:lvl1pPr>
              <a:defRPr sz="34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8306558" y="9655319"/>
            <a:ext cx="1911102" cy="504203"/>
          </a:xfrm>
          <a:prstGeom prst="rect">
            <a:avLst/>
          </a:prstGeom>
        </p:spPr>
        <p:txBody>
          <a:bodyPr wrap="square" lIns="0" tIns="0" rIns="0" bIns="0">
            <a:spAutoFit/>
          </a:bodyPr>
          <a:lstStyle>
            <a:lvl1pPr>
              <a:defRPr sz="1800" b="0" i="0">
                <a:solidFill>
                  <a:schemeClr val="bg1"/>
                </a:solidFill>
                <a:latin typeface="Arial MT"/>
                <a:cs typeface="Arial MT"/>
              </a:defRPr>
            </a:lvl1pPr>
          </a:lstStyle>
          <a:p>
            <a:pPr marL="248285">
              <a:lnSpc>
                <a:spcPts val="2090"/>
              </a:lnSpc>
            </a:pPr>
            <a:r>
              <a:rPr dirty="0"/>
              <a:t>Idea</a:t>
            </a:r>
            <a:r>
              <a:rPr spc="-20" dirty="0"/>
              <a:t> </a:t>
            </a:r>
            <a:r>
              <a:rPr spc="-10" dirty="0"/>
              <a:t>submission</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08/25/2025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2881" y="3785464"/>
            <a:ext cx="123824" cy="123824"/>
          </a:xfrm>
          <a:prstGeom prst="rect">
            <a:avLst/>
          </a:prstGeom>
        </p:spPr>
      </p:pic>
      <p:sp>
        <p:nvSpPr>
          <p:cNvPr id="3" name="object 3"/>
          <p:cNvSpPr txBox="1"/>
          <p:nvPr/>
        </p:nvSpPr>
        <p:spPr>
          <a:xfrm>
            <a:off x="934953" y="3432436"/>
            <a:ext cx="15371847" cy="5717591"/>
          </a:xfrm>
          <a:prstGeom prst="rect">
            <a:avLst/>
          </a:prstGeom>
        </p:spPr>
        <p:txBody>
          <a:bodyPr vert="horz" wrap="square" lIns="0" tIns="13335" rIns="0" bIns="0" rtlCol="0">
            <a:spAutoFit/>
          </a:bodyPr>
          <a:lstStyle/>
          <a:p>
            <a:pPr marL="12700">
              <a:lnSpc>
                <a:spcPct val="100000"/>
              </a:lnSpc>
              <a:spcBef>
                <a:spcPts val="105"/>
              </a:spcBef>
            </a:pPr>
            <a:r>
              <a:rPr sz="4100" b="1" dirty="0">
                <a:latin typeface="Arial"/>
                <a:cs typeface="Arial"/>
              </a:rPr>
              <a:t>Team</a:t>
            </a:r>
            <a:r>
              <a:rPr sz="4100" b="1" spc="-35" dirty="0">
                <a:latin typeface="Arial"/>
                <a:cs typeface="Arial"/>
              </a:rPr>
              <a:t> </a:t>
            </a:r>
            <a:r>
              <a:rPr sz="4100" b="1" dirty="0">
                <a:latin typeface="Arial"/>
                <a:cs typeface="Arial"/>
              </a:rPr>
              <a:t>ID</a:t>
            </a:r>
            <a:r>
              <a:rPr sz="4100" b="1" spc="-35" dirty="0">
                <a:latin typeface="Arial"/>
                <a:cs typeface="Arial"/>
              </a:rPr>
              <a:t> </a:t>
            </a:r>
            <a:r>
              <a:rPr sz="4100" b="1" spc="-50" dirty="0">
                <a:latin typeface="Arial"/>
                <a:cs typeface="Arial"/>
              </a:rPr>
              <a:t>–</a:t>
            </a:r>
            <a:r>
              <a:rPr lang="en-IN" sz="4100" b="1" spc="-50" dirty="0">
                <a:latin typeface="Arial"/>
                <a:cs typeface="Arial"/>
              </a:rPr>
              <a:t>  Team_125</a:t>
            </a:r>
            <a:endParaRPr sz="4100" dirty="0">
              <a:latin typeface="Arial"/>
              <a:cs typeface="Arial"/>
            </a:endParaRPr>
          </a:p>
          <a:p>
            <a:pPr marL="12700" marR="5080">
              <a:lnSpc>
                <a:spcPct val="199700"/>
              </a:lnSpc>
            </a:pPr>
            <a:r>
              <a:rPr sz="4100" b="1" dirty="0">
                <a:latin typeface="Arial"/>
                <a:cs typeface="Arial"/>
              </a:rPr>
              <a:t>Problem</a:t>
            </a:r>
            <a:r>
              <a:rPr sz="4100" b="1" spc="-65" dirty="0">
                <a:latin typeface="Arial"/>
                <a:cs typeface="Arial"/>
              </a:rPr>
              <a:t> </a:t>
            </a:r>
            <a:r>
              <a:rPr sz="4100" b="1" dirty="0">
                <a:latin typeface="Arial"/>
                <a:cs typeface="Arial"/>
              </a:rPr>
              <a:t>Statement</a:t>
            </a:r>
            <a:r>
              <a:rPr sz="4100" b="1" spc="-65" dirty="0">
                <a:latin typeface="Arial"/>
                <a:cs typeface="Arial"/>
              </a:rPr>
              <a:t> </a:t>
            </a:r>
            <a:r>
              <a:rPr sz="4100" b="1" dirty="0">
                <a:latin typeface="Arial"/>
                <a:cs typeface="Arial"/>
              </a:rPr>
              <a:t>Title</a:t>
            </a:r>
            <a:r>
              <a:rPr sz="4100" b="1" spc="-65" dirty="0">
                <a:latin typeface="Arial"/>
                <a:cs typeface="Arial"/>
              </a:rPr>
              <a:t> </a:t>
            </a:r>
            <a:r>
              <a:rPr lang="en-IN" sz="4100" b="1" spc="-50" dirty="0">
                <a:latin typeface="Arial"/>
                <a:cs typeface="Arial"/>
              </a:rPr>
              <a:t>– Clean and Green Technology </a:t>
            </a:r>
            <a:r>
              <a:rPr sz="4100" b="1" spc="-50" dirty="0">
                <a:latin typeface="Arial"/>
                <a:cs typeface="Arial"/>
              </a:rPr>
              <a:t> </a:t>
            </a:r>
            <a:endParaRPr lang="en-IN" sz="4100" b="1" spc="-50" dirty="0">
              <a:latin typeface="Arial"/>
              <a:cs typeface="Arial"/>
            </a:endParaRPr>
          </a:p>
          <a:p>
            <a:pPr marL="12700" marR="5080">
              <a:lnSpc>
                <a:spcPct val="199700"/>
              </a:lnSpc>
            </a:pPr>
            <a:r>
              <a:rPr sz="4100" b="1" dirty="0">
                <a:latin typeface="Arial"/>
                <a:cs typeface="Arial"/>
              </a:rPr>
              <a:t>Domain/Theme</a:t>
            </a:r>
            <a:r>
              <a:rPr sz="4100" b="1" spc="-135" dirty="0">
                <a:latin typeface="Arial"/>
                <a:cs typeface="Arial"/>
              </a:rPr>
              <a:t> </a:t>
            </a:r>
            <a:r>
              <a:rPr lang="en-IN" sz="4100" b="1" spc="-50" dirty="0">
                <a:latin typeface="Arial"/>
                <a:cs typeface="Arial"/>
              </a:rPr>
              <a:t>– Open Innovation</a:t>
            </a:r>
            <a:endParaRPr sz="4100" dirty="0">
              <a:latin typeface="Arial"/>
              <a:cs typeface="Arial"/>
            </a:endParaRPr>
          </a:p>
          <a:p>
            <a:pPr>
              <a:lnSpc>
                <a:spcPct val="100000"/>
              </a:lnSpc>
              <a:spcBef>
                <a:spcPts val="185"/>
              </a:spcBef>
            </a:pPr>
            <a:endParaRPr sz="4100" dirty="0">
              <a:latin typeface="Arial"/>
              <a:cs typeface="Arial"/>
            </a:endParaRPr>
          </a:p>
          <a:p>
            <a:pPr marL="12700">
              <a:lnSpc>
                <a:spcPct val="100000"/>
              </a:lnSpc>
              <a:spcBef>
                <a:spcPts val="5"/>
              </a:spcBef>
            </a:pPr>
            <a:r>
              <a:rPr sz="4100" b="1" dirty="0">
                <a:latin typeface="Arial"/>
                <a:cs typeface="Arial"/>
              </a:rPr>
              <a:t>Team</a:t>
            </a:r>
            <a:r>
              <a:rPr sz="4100" b="1" spc="-60" dirty="0">
                <a:latin typeface="Arial"/>
                <a:cs typeface="Arial"/>
              </a:rPr>
              <a:t> </a:t>
            </a:r>
            <a:r>
              <a:rPr sz="4100" b="1" dirty="0">
                <a:latin typeface="Arial"/>
                <a:cs typeface="Arial"/>
              </a:rPr>
              <a:t>Name</a:t>
            </a:r>
            <a:r>
              <a:rPr sz="4100" b="1" spc="-55" dirty="0">
                <a:latin typeface="Arial"/>
                <a:cs typeface="Arial"/>
              </a:rPr>
              <a:t> </a:t>
            </a:r>
            <a:r>
              <a:rPr lang="en-IN" sz="4100" b="1" spc="-50" dirty="0">
                <a:latin typeface="Arial"/>
                <a:cs typeface="Arial"/>
              </a:rPr>
              <a:t>– Aqua Shield </a:t>
            </a:r>
          </a:p>
          <a:p>
            <a:pPr marL="12700">
              <a:lnSpc>
                <a:spcPct val="100000"/>
              </a:lnSpc>
              <a:spcBef>
                <a:spcPts val="5"/>
              </a:spcBef>
            </a:pPr>
            <a:endParaRPr lang="en-IN" sz="4100" b="1" spc="-50" dirty="0">
              <a:latin typeface="Arial"/>
              <a:cs typeface="Arial"/>
            </a:endParaRPr>
          </a:p>
          <a:p>
            <a:pPr marL="12700">
              <a:lnSpc>
                <a:spcPct val="100000"/>
              </a:lnSpc>
              <a:spcBef>
                <a:spcPts val="5"/>
              </a:spcBef>
            </a:pPr>
            <a:r>
              <a:rPr sz="4100" b="1" dirty="0">
                <a:latin typeface="Arial"/>
                <a:cs typeface="Arial"/>
              </a:rPr>
              <a:t>Team</a:t>
            </a:r>
            <a:r>
              <a:rPr sz="4100" b="1" spc="-55" dirty="0">
                <a:latin typeface="Arial"/>
                <a:cs typeface="Arial"/>
              </a:rPr>
              <a:t> </a:t>
            </a:r>
            <a:r>
              <a:rPr sz="4100" b="1" dirty="0">
                <a:latin typeface="Arial"/>
                <a:cs typeface="Arial"/>
              </a:rPr>
              <a:t>Leader</a:t>
            </a:r>
            <a:r>
              <a:rPr sz="4100" b="1" spc="-55" dirty="0">
                <a:latin typeface="Arial"/>
                <a:cs typeface="Arial"/>
              </a:rPr>
              <a:t> </a:t>
            </a:r>
            <a:r>
              <a:rPr sz="4100" b="1" dirty="0">
                <a:latin typeface="Arial"/>
                <a:cs typeface="Arial"/>
              </a:rPr>
              <a:t>Name</a:t>
            </a:r>
            <a:r>
              <a:rPr sz="4100" b="1" spc="-50" dirty="0">
                <a:latin typeface="Arial"/>
                <a:cs typeface="Arial"/>
              </a:rPr>
              <a:t> -</a:t>
            </a:r>
            <a:r>
              <a:rPr lang="en-IN" sz="4100" b="1" spc="-50" dirty="0">
                <a:latin typeface="Arial"/>
                <a:cs typeface="Arial"/>
              </a:rPr>
              <a:t>  Nikhil Lanke</a:t>
            </a:r>
            <a:endParaRPr sz="4100" dirty="0">
              <a:latin typeface="Arial"/>
              <a:cs typeface="Arial"/>
            </a:endParaRPr>
          </a:p>
        </p:txBody>
      </p:sp>
      <p:pic>
        <p:nvPicPr>
          <p:cNvPr id="4" name="object 4"/>
          <p:cNvPicPr/>
          <p:nvPr/>
        </p:nvPicPr>
        <p:blipFill>
          <a:blip r:embed="rId2" cstate="print"/>
          <a:stretch>
            <a:fillRect/>
          </a:stretch>
        </p:blipFill>
        <p:spPr>
          <a:xfrm>
            <a:off x="632881" y="5033239"/>
            <a:ext cx="123824" cy="123824"/>
          </a:xfrm>
          <a:prstGeom prst="rect">
            <a:avLst/>
          </a:prstGeom>
        </p:spPr>
      </p:pic>
      <p:pic>
        <p:nvPicPr>
          <p:cNvPr id="5" name="object 5"/>
          <p:cNvPicPr/>
          <p:nvPr/>
        </p:nvPicPr>
        <p:blipFill>
          <a:blip r:embed="rId2" cstate="print"/>
          <a:stretch>
            <a:fillRect/>
          </a:stretch>
        </p:blipFill>
        <p:spPr>
          <a:xfrm>
            <a:off x="632881" y="6281014"/>
            <a:ext cx="123824" cy="123824"/>
          </a:xfrm>
          <a:prstGeom prst="rect">
            <a:avLst/>
          </a:prstGeom>
        </p:spPr>
      </p:pic>
      <p:pic>
        <p:nvPicPr>
          <p:cNvPr id="6" name="object 6"/>
          <p:cNvPicPr/>
          <p:nvPr/>
        </p:nvPicPr>
        <p:blipFill>
          <a:blip r:embed="rId2" cstate="print"/>
          <a:stretch>
            <a:fillRect/>
          </a:stretch>
        </p:blipFill>
        <p:spPr>
          <a:xfrm>
            <a:off x="632881" y="7528789"/>
            <a:ext cx="123824" cy="123824"/>
          </a:xfrm>
          <a:prstGeom prst="rect">
            <a:avLst/>
          </a:prstGeom>
        </p:spPr>
      </p:pic>
      <p:pic>
        <p:nvPicPr>
          <p:cNvPr id="7" name="object 7"/>
          <p:cNvPicPr/>
          <p:nvPr/>
        </p:nvPicPr>
        <p:blipFill>
          <a:blip r:embed="rId2" cstate="print"/>
          <a:stretch>
            <a:fillRect/>
          </a:stretch>
        </p:blipFill>
        <p:spPr>
          <a:xfrm>
            <a:off x="632881" y="8776564"/>
            <a:ext cx="123824" cy="123824"/>
          </a:xfrm>
          <a:prstGeom prst="rect">
            <a:avLst/>
          </a:prstGeom>
        </p:spPr>
      </p:pic>
      <p:pic>
        <p:nvPicPr>
          <p:cNvPr id="8" name="object 8"/>
          <p:cNvPicPr/>
          <p:nvPr/>
        </p:nvPicPr>
        <p:blipFill>
          <a:blip r:embed="rId3" cstate="print"/>
          <a:stretch>
            <a:fillRect/>
          </a:stretch>
        </p:blipFill>
        <p:spPr>
          <a:xfrm>
            <a:off x="13644312" y="301649"/>
            <a:ext cx="3619499" cy="3619499"/>
          </a:xfrm>
          <a:prstGeom prst="rect">
            <a:avLst/>
          </a:prstGeom>
        </p:spPr>
      </p:pic>
      <p:sp>
        <p:nvSpPr>
          <p:cNvPr id="9" name="object 9"/>
          <p:cNvSpPr/>
          <p:nvPr/>
        </p:nvSpPr>
        <p:spPr>
          <a:xfrm>
            <a:off x="3161358" y="1876424"/>
            <a:ext cx="6020435" cy="85725"/>
          </a:xfrm>
          <a:custGeom>
            <a:avLst/>
            <a:gdLst/>
            <a:ahLst/>
            <a:cxnLst/>
            <a:rect l="l" t="t" r="r" b="b"/>
            <a:pathLst>
              <a:path w="6020434" h="85725">
                <a:moveTo>
                  <a:pt x="6020069" y="85724"/>
                </a:moveTo>
                <a:lnTo>
                  <a:pt x="0" y="85724"/>
                </a:lnTo>
                <a:lnTo>
                  <a:pt x="0" y="0"/>
                </a:lnTo>
                <a:lnTo>
                  <a:pt x="6020069" y="0"/>
                </a:lnTo>
                <a:lnTo>
                  <a:pt x="6020069" y="85724"/>
                </a:lnTo>
                <a:close/>
              </a:path>
            </a:pathLst>
          </a:custGeom>
          <a:solidFill>
            <a:srgbClr val="1F497D"/>
          </a:solidFill>
        </p:spPr>
        <p:txBody>
          <a:bodyPr wrap="square" lIns="0" tIns="0" rIns="0" bIns="0" rtlCol="0"/>
          <a:lstStyle/>
          <a:p>
            <a:endParaRPr/>
          </a:p>
        </p:txBody>
      </p:sp>
      <p:sp>
        <p:nvSpPr>
          <p:cNvPr id="10" name="object 10"/>
          <p:cNvSpPr/>
          <p:nvPr/>
        </p:nvSpPr>
        <p:spPr>
          <a:xfrm>
            <a:off x="9494300" y="1876424"/>
            <a:ext cx="3396615" cy="85725"/>
          </a:xfrm>
          <a:custGeom>
            <a:avLst/>
            <a:gdLst/>
            <a:ahLst/>
            <a:cxnLst/>
            <a:rect l="l" t="t" r="r" b="b"/>
            <a:pathLst>
              <a:path w="3396615" h="85725">
                <a:moveTo>
                  <a:pt x="3396548" y="85724"/>
                </a:moveTo>
                <a:lnTo>
                  <a:pt x="0" y="85724"/>
                </a:lnTo>
                <a:lnTo>
                  <a:pt x="0" y="0"/>
                </a:lnTo>
                <a:lnTo>
                  <a:pt x="3396548" y="0"/>
                </a:lnTo>
                <a:lnTo>
                  <a:pt x="3396548" y="85724"/>
                </a:lnTo>
                <a:close/>
              </a:path>
            </a:pathLst>
          </a:custGeom>
          <a:solidFill>
            <a:srgbClr val="1F497D"/>
          </a:solidFill>
        </p:spPr>
        <p:txBody>
          <a:bodyPr wrap="square" lIns="0" tIns="0" rIns="0" bIns="0" rtlCol="0"/>
          <a:lstStyle/>
          <a:p>
            <a:endParaRPr/>
          </a:p>
        </p:txBody>
      </p:sp>
      <p:sp>
        <p:nvSpPr>
          <p:cNvPr id="11" name="object 11"/>
          <p:cNvSpPr/>
          <p:nvPr/>
        </p:nvSpPr>
        <p:spPr>
          <a:xfrm>
            <a:off x="13206375" y="1876424"/>
            <a:ext cx="31115" cy="85725"/>
          </a:xfrm>
          <a:custGeom>
            <a:avLst/>
            <a:gdLst/>
            <a:ahLst/>
            <a:cxnLst/>
            <a:rect l="l" t="t" r="r" b="b"/>
            <a:pathLst>
              <a:path w="31115" h="85725">
                <a:moveTo>
                  <a:pt x="30944" y="85724"/>
                </a:moveTo>
                <a:lnTo>
                  <a:pt x="0" y="85724"/>
                </a:lnTo>
                <a:lnTo>
                  <a:pt x="0" y="0"/>
                </a:lnTo>
                <a:lnTo>
                  <a:pt x="30944" y="0"/>
                </a:lnTo>
                <a:lnTo>
                  <a:pt x="30944" y="85724"/>
                </a:lnTo>
                <a:close/>
              </a:path>
            </a:pathLst>
          </a:custGeom>
          <a:solidFill>
            <a:srgbClr val="1F497D"/>
          </a:solidFill>
        </p:spPr>
        <p:txBody>
          <a:bodyPr wrap="square" lIns="0" tIns="0" rIns="0" bIns="0" rtlCol="0"/>
          <a:lstStyle/>
          <a:p>
            <a:endParaRPr/>
          </a:p>
        </p:txBody>
      </p:sp>
      <p:sp>
        <p:nvSpPr>
          <p:cNvPr id="12" name="object 12"/>
          <p:cNvSpPr txBox="1">
            <a:spLocks noGrp="1"/>
          </p:cNvSpPr>
          <p:nvPr>
            <p:ph type="title"/>
          </p:nvPr>
        </p:nvSpPr>
        <p:spPr>
          <a:xfrm>
            <a:off x="3148659" y="915797"/>
            <a:ext cx="10101580" cy="1106170"/>
          </a:xfrm>
          <a:prstGeom prst="rect">
            <a:avLst/>
          </a:prstGeom>
        </p:spPr>
        <p:txBody>
          <a:bodyPr vert="horz" wrap="square" lIns="0" tIns="17145" rIns="0" bIns="0" rtlCol="0">
            <a:spAutoFit/>
          </a:bodyPr>
          <a:lstStyle/>
          <a:p>
            <a:pPr marL="12700">
              <a:lnSpc>
                <a:spcPct val="100000"/>
              </a:lnSpc>
              <a:spcBef>
                <a:spcPts val="135"/>
              </a:spcBef>
            </a:pPr>
            <a:r>
              <a:rPr sz="7050" spc="-254" dirty="0">
                <a:solidFill>
                  <a:srgbClr val="1F497D"/>
                </a:solidFill>
              </a:rPr>
              <a:t>KuruKshetra-</a:t>
            </a:r>
            <a:r>
              <a:rPr sz="7050" spc="-10" dirty="0">
                <a:solidFill>
                  <a:srgbClr val="1F497D"/>
                </a:solidFill>
              </a:rPr>
              <a:t>25(Hackfest)</a:t>
            </a:r>
            <a:endParaRPr sz="7050"/>
          </a:p>
        </p:txBody>
      </p:sp>
      <p:sp>
        <p:nvSpPr>
          <p:cNvPr id="13" name="object 13"/>
          <p:cNvSpPr/>
          <p:nvPr/>
        </p:nvSpPr>
        <p:spPr>
          <a:xfrm>
            <a:off x="13237319" y="1876425"/>
            <a:ext cx="225425" cy="85725"/>
          </a:xfrm>
          <a:custGeom>
            <a:avLst/>
            <a:gdLst/>
            <a:ahLst/>
            <a:cxnLst/>
            <a:rect l="l" t="t" r="r" b="b"/>
            <a:pathLst>
              <a:path w="225425" h="85725">
                <a:moveTo>
                  <a:pt x="224879" y="85724"/>
                </a:moveTo>
                <a:lnTo>
                  <a:pt x="0" y="85724"/>
                </a:lnTo>
                <a:lnTo>
                  <a:pt x="0" y="0"/>
                </a:lnTo>
                <a:lnTo>
                  <a:pt x="224879" y="0"/>
                </a:lnTo>
                <a:lnTo>
                  <a:pt x="224879" y="85724"/>
                </a:lnTo>
                <a:close/>
              </a:path>
            </a:pathLst>
          </a:custGeom>
          <a:solidFill>
            <a:srgbClr val="1F497D"/>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2936" y="0"/>
            <a:ext cx="1704974" cy="1704974"/>
          </a:xfrm>
          <a:prstGeom prst="rect">
            <a:avLst/>
          </a:prstGeom>
        </p:spPr>
      </p:pic>
      <p:sp>
        <p:nvSpPr>
          <p:cNvPr id="3" name="object 3"/>
          <p:cNvSpPr txBox="1">
            <a:spLocks noGrp="1"/>
          </p:cNvSpPr>
          <p:nvPr>
            <p:ph type="title"/>
          </p:nvPr>
        </p:nvSpPr>
        <p:spPr>
          <a:prstGeom prst="rect">
            <a:avLst/>
          </a:prstGeom>
        </p:spPr>
        <p:txBody>
          <a:bodyPr vert="horz" wrap="square" lIns="0" tIns="91897" rIns="0" bIns="0" rtlCol="0">
            <a:spAutoFit/>
          </a:bodyPr>
          <a:lstStyle/>
          <a:p>
            <a:pPr marL="2049145">
              <a:lnSpc>
                <a:spcPct val="100000"/>
              </a:lnSpc>
              <a:spcBef>
                <a:spcPts val="114"/>
              </a:spcBef>
            </a:pPr>
            <a:r>
              <a:rPr sz="5650" spc="-70" dirty="0"/>
              <a:t>Proposed</a:t>
            </a:r>
            <a:r>
              <a:rPr sz="5650" spc="-225" dirty="0"/>
              <a:t> </a:t>
            </a:r>
            <a:r>
              <a:rPr sz="5650" spc="-35" dirty="0"/>
              <a:t>Solution</a:t>
            </a:r>
            <a:endParaRPr sz="5650" dirty="0"/>
          </a:p>
        </p:txBody>
      </p:sp>
      <p:sp>
        <p:nvSpPr>
          <p:cNvPr id="4" name="object 4"/>
          <p:cNvSpPr txBox="1">
            <a:spLocks noGrp="1"/>
          </p:cNvSpPr>
          <p:nvPr>
            <p:ph type="ftr" sz="quarter" idx="5"/>
          </p:nvPr>
        </p:nvSpPr>
        <p:spPr>
          <a:prstGeom prst="rect">
            <a:avLst/>
          </a:prstGeom>
        </p:spPr>
        <p:txBody>
          <a:bodyPr vert="horz" wrap="square" lIns="0" tIns="57545" rIns="0" bIns="0" rtlCol="0">
            <a:spAutoFit/>
          </a:bodyPr>
          <a:lstStyle/>
          <a:p>
            <a:pPr marL="248285">
              <a:lnSpc>
                <a:spcPts val="2090"/>
              </a:lnSpc>
            </a:pPr>
            <a:r>
              <a:rPr dirty="0"/>
              <a:t>Idea</a:t>
            </a:r>
            <a:r>
              <a:rPr spc="-20" dirty="0"/>
              <a:t> </a:t>
            </a:r>
            <a:r>
              <a:rPr spc="-10" dirty="0"/>
              <a:t>submission</a:t>
            </a:r>
          </a:p>
        </p:txBody>
      </p:sp>
      <p:sp>
        <p:nvSpPr>
          <p:cNvPr id="5" name="object 5"/>
          <p:cNvSpPr txBox="1"/>
          <p:nvPr/>
        </p:nvSpPr>
        <p:spPr>
          <a:xfrm>
            <a:off x="17014535" y="9756299"/>
            <a:ext cx="280035" cy="281305"/>
          </a:xfrm>
          <a:prstGeom prst="rect">
            <a:avLst/>
          </a:prstGeom>
        </p:spPr>
        <p:txBody>
          <a:bodyPr vert="horz" wrap="square" lIns="0" tIns="0" rIns="0" bIns="0" rtlCol="0">
            <a:spAutoFit/>
          </a:bodyPr>
          <a:lstStyle/>
          <a:p>
            <a:pPr marL="12700">
              <a:lnSpc>
                <a:spcPts val="2090"/>
              </a:lnSpc>
            </a:pPr>
            <a:r>
              <a:rPr sz="1800" b="1" spc="-25" dirty="0">
                <a:solidFill>
                  <a:srgbClr val="FFFFFF"/>
                </a:solidFill>
                <a:latin typeface="Arial"/>
                <a:cs typeface="Arial"/>
              </a:rPr>
              <a:t>01</a:t>
            </a:r>
            <a:endParaRPr sz="1800">
              <a:latin typeface="Arial"/>
              <a:cs typeface="Arial"/>
            </a:endParaRPr>
          </a:p>
        </p:txBody>
      </p:sp>
      <p:pic>
        <p:nvPicPr>
          <p:cNvPr id="8" name="Picture 7">
            <a:extLst>
              <a:ext uri="{FF2B5EF4-FFF2-40B4-BE49-F238E27FC236}">
                <a16:creationId xmlns:a16="http://schemas.microsoft.com/office/drawing/2014/main" id="{E22AA19A-6ABF-FFCD-FCB5-B723703E49D3}"/>
              </a:ext>
            </a:extLst>
          </p:cNvPr>
          <p:cNvPicPr>
            <a:picLocks noChangeAspect="1"/>
          </p:cNvPicPr>
          <p:nvPr/>
        </p:nvPicPr>
        <p:blipFill>
          <a:blip r:embed="rId3"/>
          <a:stretch>
            <a:fillRect/>
          </a:stretch>
        </p:blipFill>
        <p:spPr>
          <a:xfrm>
            <a:off x="8915400" y="1866900"/>
            <a:ext cx="9251939" cy="4876800"/>
          </a:xfrm>
          <a:prstGeom prst="rect">
            <a:avLst/>
          </a:prstGeom>
        </p:spPr>
      </p:pic>
      <p:sp>
        <p:nvSpPr>
          <p:cNvPr id="9" name="TextBox 8">
            <a:extLst>
              <a:ext uri="{FF2B5EF4-FFF2-40B4-BE49-F238E27FC236}">
                <a16:creationId xmlns:a16="http://schemas.microsoft.com/office/drawing/2014/main" id="{F46300CD-AEC6-68B7-B8DF-6A9EE4E0C7BC}"/>
              </a:ext>
            </a:extLst>
          </p:cNvPr>
          <p:cNvSpPr txBox="1"/>
          <p:nvPr/>
        </p:nvSpPr>
        <p:spPr>
          <a:xfrm>
            <a:off x="685800" y="1866900"/>
            <a:ext cx="7924800" cy="6370975"/>
          </a:xfrm>
          <a:prstGeom prst="rect">
            <a:avLst/>
          </a:prstGeom>
          <a:noFill/>
        </p:spPr>
        <p:txBody>
          <a:bodyPr wrap="square" rtlCol="0">
            <a:spAutoFit/>
          </a:bodyPr>
          <a:lstStyle/>
          <a:p>
            <a:r>
              <a:rPr lang="en-US" sz="2400" dirty="0"/>
              <a:t>As of the latest available data, Maharashtra has over 10 lakh farm ponds. These ponds are crucial for supporting agriculture, especially in regions facing water scarcity.</a:t>
            </a:r>
          </a:p>
          <a:p>
            <a:endParaRPr lang="en-US" sz="2400" dirty="0"/>
          </a:p>
          <a:p>
            <a:r>
              <a:rPr lang="en-US" sz="2400" dirty="0"/>
              <a:t>One of the major issues farmers face is </a:t>
            </a:r>
            <a:r>
              <a:rPr lang="en-US" sz="2400" b="1" dirty="0"/>
              <a:t>algae formation</a:t>
            </a:r>
            <a:r>
              <a:rPr lang="en-US" sz="2400" dirty="0"/>
              <a:t> in farm ponds. Algae reduces oxygen levels in the water and causes contamination, which can affect crop health. Algae mainly develops due to the interaction of sunlight with stagnant water. In addition, </a:t>
            </a:r>
            <a:r>
              <a:rPr lang="en-US" sz="2400" b="1" dirty="0"/>
              <a:t>water evaporation</a:t>
            </a:r>
            <a:r>
              <a:rPr lang="en-US" sz="2400" dirty="0"/>
              <a:t> is another serious challenge that reduces the availability of water for farming.</a:t>
            </a:r>
          </a:p>
          <a:p>
            <a:endParaRPr lang="en-US" sz="2400" dirty="0"/>
          </a:p>
          <a:p>
            <a:r>
              <a:rPr lang="en-US" sz="2400" dirty="0"/>
              <a:t>Farmers currently use some traditional methods to tackle these problems, but each has drawbacks:</a:t>
            </a:r>
          </a:p>
          <a:p>
            <a:endParaRPr lang="en-US" sz="2400" dirty="0"/>
          </a:p>
          <a:p>
            <a:r>
              <a:rPr lang="en-US" sz="2400" dirty="0"/>
              <a:t>To address these challenges, we are proposing a new solution called </a:t>
            </a:r>
            <a:r>
              <a:rPr lang="en-US" sz="2400" b="1" dirty="0"/>
              <a:t>Aqua Shield</a:t>
            </a:r>
            <a:r>
              <a:rPr lang="en-US" sz="24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96948" y="71390"/>
            <a:ext cx="6122670" cy="848360"/>
          </a:xfrm>
          <a:prstGeom prst="rect">
            <a:avLst/>
          </a:prstGeom>
        </p:spPr>
        <p:txBody>
          <a:bodyPr vert="horz" wrap="square" lIns="0" tIns="12700" rIns="0" bIns="0" rtlCol="0">
            <a:spAutoFit/>
          </a:bodyPr>
          <a:lstStyle/>
          <a:p>
            <a:pPr marL="12700">
              <a:lnSpc>
                <a:spcPct val="100000"/>
              </a:lnSpc>
              <a:spcBef>
                <a:spcPts val="100"/>
              </a:spcBef>
            </a:pPr>
            <a:r>
              <a:rPr dirty="0"/>
              <a:t>Process</a:t>
            </a:r>
            <a:r>
              <a:rPr spc="-265" dirty="0"/>
              <a:t> </a:t>
            </a:r>
            <a:r>
              <a:rPr spc="-20" dirty="0"/>
              <a:t>flow</a:t>
            </a:r>
            <a:r>
              <a:rPr spc="-265" dirty="0"/>
              <a:t> </a:t>
            </a:r>
            <a:r>
              <a:rPr spc="-125" dirty="0"/>
              <a:t>diagram</a:t>
            </a:r>
          </a:p>
        </p:txBody>
      </p:sp>
      <p:pic>
        <p:nvPicPr>
          <p:cNvPr id="3" name="object 3"/>
          <p:cNvPicPr/>
          <p:nvPr/>
        </p:nvPicPr>
        <p:blipFill>
          <a:blip r:embed="rId2" cstate="print"/>
          <a:stretch>
            <a:fillRect/>
          </a:stretch>
        </p:blipFill>
        <p:spPr>
          <a:xfrm>
            <a:off x="16582936" y="0"/>
            <a:ext cx="1704974" cy="170497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243840">
              <a:lnSpc>
                <a:spcPts val="2090"/>
              </a:lnSpc>
            </a:pPr>
            <a:r>
              <a:rPr dirty="0"/>
              <a:t>Idea</a:t>
            </a:r>
            <a:r>
              <a:rPr spc="-20" dirty="0"/>
              <a:t> </a:t>
            </a:r>
            <a:r>
              <a:rPr spc="-10" dirty="0"/>
              <a:t>submission</a:t>
            </a:r>
          </a:p>
        </p:txBody>
      </p:sp>
      <p:sp>
        <p:nvSpPr>
          <p:cNvPr id="5" name="object 5"/>
          <p:cNvSpPr txBox="1"/>
          <p:nvPr/>
        </p:nvSpPr>
        <p:spPr>
          <a:xfrm>
            <a:off x="17014535" y="9655319"/>
            <a:ext cx="280035" cy="281305"/>
          </a:xfrm>
          <a:prstGeom prst="rect">
            <a:avLst/>
          </a:prstGeom>
        </p:spPr>
        <p:txBody>
          <a:bodyPr vert="horz" wrap="square" lIns="0" tIns="0" rIns="0" bIns="0" rtlCol="0">
            <a:spAutoFit/>
          </a:bodyPr>
          <a:lstStyle/>
          <a:p>
            <a:pPr marL="12700">
              <a:lnSpc>
                <a:spcPts val="2090"/>
              </a:lnSpc>
            </a:pPr>
            <a:r>
              <a:rPr sz="1800" b="1" spc="-25" dirty="0">
                <a:solidFill>
                  <a:srgbClr val="FFFFFF"/>
                </a:solidFill>
                <a:latin typeface="Arial"/>
                <a:cs typeface="Arial"/>
              </a:rPr>
              <a:t>02</a:t>
            </a:r>
            <a:endParaRPr sz="1800">
              <a:latin typeface="Arial"/>
              <a:cs typeface="Arial"/>
            </a:endParaRPr>
          </a:p>
        </p:txBody>
      </p:sp>
      <p:pic>
        <p:nvPicPr>
          <p:cNvPr id="6" name="Picture 5">
            <a:extLst>
              <a:ext uri="{FF2B5EF4-FFF2-40B4-BE49-F238E27FC236}">
                <a16:creationId xmlns:a16="http://schemas.microsoft.com/office/drawing/2014/main" id="{5B34116F-7916-5E65-AB44-8BBB4F05B4A5}"/>
              </a:ext>
            </a:extLst>
          </p:cNvPr>
          <p:cNvPicPr>
            <a:picLocks noChangeAspect="1"/>
          </p:cNvPicPr>
          <p:nvPr/>
        </p:nvPicPr>
        <p:blipFill>
          <a:blip r:embed="rId3"/>
          <a:srcRect l="6795" t="14471" r="10130" b="18710"/>
          <a:stretch/>
        </p:blipFill>
        <p:spPr>
          <a:xfrm>
            <a:off x="10793730" y="1053907"/>
            <a:ext cx="5970266" cy="4578589"/>
          </a:xfrm>
          <a:prstGeom prst="rect">
            <a:avLst/>
          </a:prstGeom>
        </p:spPr>
      </p:pic>
      <p:sp>
        <p:nvSpPr>
          <p:cNvPr id="10" name="TextBox 9">
            <a:extLst>
              <a:ext uri="{FF2B5EF4-FFF2-40B4-BE49-F238E27FC236}">
                <a16:creationId xmlns:a16="http://schemas.microsoft.com/office/drawing/2014/main" id="{8EAA7477-D392-D913-D721-59C2B9FA74D2}"/>
              </a:ext>
            </a:extLst>
          </p:cNvPr>
          <p:cNvSpPr txBox="1"/>
          <p:nvPr/>
        </p:nvSpPr>
        <p:spPr>
          <a:xfrm>
            <a:off x="1371600" y="5904370"/>
            <a:ext cx="11506200" cy="2677656"/>
          </a:xfrm>
          <a:prstGeom prst="rect">
            <a:avLst/>
          </a:prstGeom>
          <a:noFill/>
        </p:spPr>
        <p:txBody>
          <a:bodyPr wrap="square">
            <a:spAutoFit/>
          </a:bodyPr>
          <a:lstStyle/>
          <a:p>
            <a:pPr algn="just"/>
            <a:r>
              <a:rPr lang="en-US" sz="2800" b="1" dirty="0">
                <a:latin typeface="Arial" pitchFamily="34" charset="0"/>
                <a:cs typeface="Arial" pitchFamily="34" charset="0"/>
              </a:rPr>
              <a:t>Working :THE OIL CLEANER</a:t>
            </a:r>
          </a:p>
          <a:p>
            <a:pPr algn="just"/>
            <a:endParaRPr lang="en-US" sz="2800" b="1" dirty="0">
              <a:latin typeface="Arial" pitchFamily="34" charset="0"/>
              <a:cs typeface="Arial" pitchFamily="34" charset="0"/>
            </a:endParaRPr>
          </a:p>
          <a:p>
            <a:pPr marL="342900" indent="-342900" algn="just">
              <a:buFont typeface="Arial" panose="020B0604020202020204" pitchFamily="34" charset="0"/>
              <a:buChar char="•"/>
            </a:pPr>
            <a:r>
              <a:rPr lang="en-US" sz="2800" dirty="0">
                <a:latin typeface="Arial" pitchFamily="34" charset="0"/>
                <a:cs typeface="Arial" pitchFamily="34" charset="0"/>
              </a:rPr>
              <a:t>With the power supply the motor will rotate the aluminum cylinder. </a:t>
            </a:r>
          </a:p>
          <a:p>
            <a:pPr marL="342900" indent="-342900" algn="just">
              <a:buFont typeface="Arial" panose="020B0604020202020204" pitchFamily="34" charset="0"/>
              <a:buChar char="•"/>
            </a:pPr>
            <a:r>
              <a:rPr lang="en-US" sz="2800" dirty="0">
                <a:latin typeface="Arial" pitchFamily="34" charset="0"/>
                <a:cs typeface="Arial" pitchFamily="34" charset="0"/>
              </a:rPr>
              <a:t>The oil in the water gets stuck to the cylinder.</a:t>
            </a:r>
          </a:p>
          <a:p>
            <a:pPr marL="342900" indent="-342900" algn="just">
              <a:buFont typeface="Arial" panose="020B0604020202020204" pitchFamily="34" charset="0"/>
              <a:buChar char="•"/>
            </a:pPr>
            <a:r>
              <a:rPr lang="en-US" sz="2800" dirty="0">
                <a:latin typeface="Arial" pitchFamily="34" charset="0"/>
                <a:cs typeface="Arial" pitchFamily="34" charset="0"/>
              </a:rPr>
              <a:t>The collector scrapes the oil from the aluminum cylinder, and the oil is directed to the storage tank.</a:t>
            </a:r>
            <a:endParaRPr lang="en-US" sz="2800" b="1" dirty="0">
              <a:latin typeface="Arial" pitchFamily="34" charset="0"/>
              <a:cs typeface="Arial" pitchFamily="34" charset="0"/>
            </a:endParaRPr>
          </a:p>
        </p:txBody>
      </p:sp>
      <p:sp>
        <p:nvSpPr>
          <p:cNvPr id="17" name="Rectangle 16">
            <a:extLst>
              <a:ext uri="{FF2B5EF4-FFF2-40B4-BE49-F238E27FC236}">
                <a16:creationId xmlns:a16="http://schemas.microsoft.com/office/drawing/2014/main" id="{41B3861E-EFE2-398C-4919-579B3EC22930}"/>
              </a:ext>
            </a:extLst>
          </p:cNvPr>
          <p:cNvSpPr/>
          <p:nvPr/>
        </p:nvSpPr>
        <p:spPr>
          <a:xfrm>
            <a:off x="3199406" y="1458899"/>
            <a:ext cx="4294865" cy="6510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2" algn="ctr">
              <a:lnSpc>
                <a:spcPct val="200000"/>
              </a:lnSpc>
            </a:pPr>
            <a:r>
              <a:rPr lang="en-IN" sz="2800" dirty="0"/>
              <a:t>Motor rotates cylinder  </a:t>
            </a:r>
          </a:p>
          <a:p>
            <a:pPr algn="ctr"/>
            <a:endParaRPr lang="en-IN" dirty="0"/>
          </a:p>
        </p:txBody>
      </p:sp>
      <p:sp>
        <p:nvSpPr>
          <p:cNvPr id="18" name="Rectangle 17">
            <a:extLst>
              <a:ext uri="{FF2B5EF4-FFF2-40B4-BE49-F238E27FC236}">
                <a16:creationId xmlns:a16="http://schemas.microsoft.com/office/drawing/2014/main" id="{3F5BBF25-6E0E-C2DD-C924-53F7617E4702}"/>
              </a:ext>
            </a:extLst>
          </p:cNvPr>
          <p:cNvSpPr/>
          <p:nvPr/>
        </p:nvSpPr>
        <p:spPr>
          <a:xfrm>
            <a:off x="3199407" y="2453633"/>
            <a:ext cx="4294866" cy="6510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200000"/>
              </a:lnSpc>
            </a:pPr>
            <a:r>
              <a:rPr lang="en-IN" sz="2800" dirty="0"/>
              <a:t>Oil sticks to cylinder surface  </a:t>
            </a:r>
          </a:p>
          <a:p>
            <a:pPr algn="ctr"/>
            <a:endParaRPr lang="en-IN" dirty="0"/>
          </a:p>
        </p:txBody>
      </p:sp>
      <p:sp>
        <p:nvSpPr>
          <p:cNvPr id="19" name="Rectangle 18">
            <a:extLst>
              <a:ext uri="{FF2B5EF4-FFF2-40B4-BE49-F238E27FC236}">
                <a16:creationId xmlns:a16="http://schemas.microsoft.com/office/drawing/2014/main" id="{BD216562-5C34-84EB-C08B-3ECDFF95B774}"/>
              </a:ext>
            </a:extLst>
          </p:cNvPr>
          <p:cNvSpPr/>
          <p:nvPr/>
        </p:nvSpPr>
        <p:spPr>
          <a:xfrm>
            <a:off x="2808822" y="3456443"/>
            <a:ext cx="5076032" cy="6510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250000"/>
              </a:lnSpc>
            </a:pPr>
            <a:r>
              <a:rPr lang="en-IN" sz="2800" dirty="0"/>
              <a:t>Scraper removes oil from cylinder  </a:t>
            </a:r>
          </a:p>
          <a:p>
            <a:pPr algn="ctr">
              <a:lnSpc>
                <a:spcPct val="150000"/>
              </a:lnSpc>
            </a:pPr>
            <a:endParaRPr lang="en-IN" sz="2000" dirty="0"/>
          </a:p>
        </p:txBody>
      </p:sp>
      <p:sp>
        <p:nvSpPr>
          <p:cNvPr id="20" name="Rectangle 19">
            <a:extLst>
              <a:ext uri="{FF2B5EF4-FFF2-40B4-BE49-F238E27FC236}">
                <a16:creationId xmlns:a16="http://schemas.microsoft.com/office/drawing/2014/main" id="{B77C0AA4-9421-3763-33BB-DBA3AA5C8768}"/>
              </a:ext>
            </a:extLst>
          </p:cNvPr>
          <p:cNvSpPr/>
          <p:nvPr/>
        </p:nvSpPr>
        <p:spPr>
          <a:xfrm>
            <a:off x="3199407" y="4517640"/>
            <a:ext cx="4294866" cy="6510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nSpc>
                <a:spcPct val="200000"/>
              </a:lnSpc>
            </a:pPr>
            <a:r>
              <a:rPr lang="en-IN" sz="2800" dirty="0"/>
              <a:t>Oil collected in storage tank</a:t>
            </a:r>
          </a:p>
          <a:p>
            <a:pPr algn="ctr"/>
            <a:endParaRPr lang="en-IN" sz="2000" dirty="0"/>
          </a:p>
        </p:txBody>
      </p:sp>
      <p:cxnSp>
        <p:nvCxnSpPr>
          <p:cNvPr id="22" name="Straight Arrow Connector 21">
            <a:extLst>
              <a:ext uri="{FF2B5EF4-FFF2-40B4-BE49-F238E27FC236}">
                <a16:creationId xmlns:a16="http://schemas.microsoft.com/office/drawing/2014/main" id="{7B7FB85D-D2A9-9E19-046E-78B77807C056}"/>
              </a:ext>
            </a:extLst>
          </p:cNvPr>
          <p:cNvCxnSpPr/>
          <p:nvPr/>
        </p:nvCxnSpPr>
        <p:spPr>
          <a:xfrm>
            <a:off x="5180607" y="2109966"/>
            <a:ext cx="0" cy="34366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9F1E2F91-5F0C-B92A-C555-1B6310CC4FA0}"/>
              </a:ext>
            </a:extLst>
          </p:cNvPr>
          <p:cNvCxnSpPr>
            <a:cxnSpLocks/>
          </p:cNvCxnSpPr>
          <p:nvPr/>
        </p:nvCxnSpPr>
        <p:spPr>
          <a:xfrm>
            <a:off x="5180607" y="3104700"/>
            <a:ext cx="0" cy="36664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BCE80D7C-79FC-8BD2-E8CB-591AD24ADC38}"/>
              </a:ext>
            </a:extLst>
          </p:cNvPr>
          <p:cNvCxnSpPr>
            <a:cxnSpLocks/>
          </p:cNvCxnSpPr>
          <p:nvPr/>
        </p:nvCxnSpPr>
        <p:spPr>
          <a:xfrm>
            <a:off x="5180607" y="4122416"/>
            <a:ext cx="0" cy="36664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2219" y="63500"/>
            <a:ext cx="5238115" cy="848360"/>
          </a:xfrm>
          <a:prstGeom prst="rect">
            <a:avLst/>
          </a:prstGeom>
        </p:spPr>
        <p:txBody>
          <a:bodyPr vert="horz" wrap="square" lIns="0" tIns="12700" rIns="0" bIns="0" rtlCol="0">
            <a:spAutoFit/>
          </a:bodyPr>
          <a:lstStyle/>
          <a:p>
            <a:pPr marL="12700">
              <a:lnSpc>
                <a:spcPct val="100000"/>
              </a:lnSpc>
              <a:spcBef>
                <a:spcPts val="100"/>
              </a:spcBef>
            </a:pPr>
            <a:r>
              <a:rPr spc="-30" dirty="0"/>
              <a:t>Methodology</a:t>
            </a:r>
            <a:r>
              <a:rPr spc="-235" dirty="0"/>
              <a:t> </a:t>
            </a:r>
            <a:r>
              <a:rPr spc="-130" dirty="0"/>
              <a:t>used</a:t>
            </a:r>
          </a:p>
        </p:txBody>
      </p:sp>
      <p:pic>
        <p:nvPicPr>
          <p:cNvPr id="3" name="object 3"/>
          <p:cNvPicPr/>
          <p:nvPr/>
        </p:nvPicPr>
        <p:blipFill>
          <a:blip r:embed="rId2" cstate="print"/>
          <a:stretch>
            <a:fillRect/>
          </a:stretch>
        </p:blipFill>
        <p:spPr>
          <a:xfrm>
            <a:off x="16696397" y="0"/>
            <a:ext cx="1590674" cy="159067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243840">
              <a:lnSpc>
                <a:spcPts val="2090"/>
              </a:lnSpc>
            </a:pPr>
            <a:r>
              <a:rPr dirty="0"/>
              <a:t>Idea</a:t>
            </a:r>
            <a:r>
              <a:rPr spc="-20" dirty="0"/>
              <a:t> </a:t>
            </a:r>
            <a:r>
              <a:rPr spc="-10" dirty="0"/>
              <a:t>submission</a:t>
            </a:r>
          </a:p>
        </p:txBody>
      </p:sp>
      <p:sp>
        <p:nvSpPr>
          <p:cNvPr id="5" name="object 5"/>
          <p:cNvSpPr txBox="1"/>
          <p:nvPr/>
        </p:nvSpPr>
        <p:spPr>
          <a:xfrm>
            <a:off x="17014535" y="9655319"/>
            <a:ext cx="280035" cy="281305"/>
          </a:xfrm>
          <a:prstGeom prst="rect">
            <a:avLst/>
          </a:prstGeom>
        </p:spPr>
        <p:txBody>
          <a:bodyPr vert="horz" wrap="square" lIns="0" tIns="0" rIns="0" bIns="0" rtlCol="0">
            <a:spAutoFit/>
          </a:bodyPr>
          <a:lstStyle/>
          <a:p>
            <a:pPr marL="12700">
              <a:lnSpc>
                <a:spcPts val="2090"/>
              </a:lnSpc>
            </a:pPr>
            <a:r>
              <a:rPr sz="1800" b="1" spc="-25" dirty="0">
                <a:solidFill>
                  <a:srgbClr val="FFFFFF"/>
                </a:solidFill>
                <a:latin typeface="Arial"/>
                <a:cs typeface="Arial"/>
              </a:rPr>
              <a:t>03</a:t>
            </a:r>
            <a:endParaRPr sz="1800">
              <a:latin typeface="Arial"/>
              <a:cs typeface="Arial"/>
            </a:endParaRPr>
          </a:p>
        </p:txBody>
      </p:sp>
      <p:sp>
        <p:nvSpPr>
          <p:cNvPr id="7" name="TextBox 6">
            <a:extLst>
              <a:ext uri="{FF2B5EF4-FFF2-40B4-BE49-F238E27FC236}">
                <a16:creationId xmlns:a16="http://schemas.microsoft.com/office/drawing/2014/main" id="{6DC6011D-BCE4-E58D-8166-D6D4DF3D421A}"/>
              </a:ext>
            </a:extLst>
          </p:cNvPr>
          <p:cNvSpPr txBox="1"/>
          <p:nvPr/>
        </p:nvSpPr>
        <p:spPr>
          <a:xfrm>
            <a:off x="685801" y="1581882"/>
            <a:ext cx="11429999" cy="7109639"/>
          </a:xfrm>
          <a:prstGeom prst="rect">
            <a:avLst/>
          </a:prstGeom>
          <a:noFill/>
        </p:spPr>
        <p:txBody>
          <a:bodyPr wrap="square" rtlCol="0">
            <a:spAutoFit/>
          </a:bodyPr>
          <a:lstStyle/>
          <a:p>
            <a:r>
              <a:rPr lang="en-US" sz="2400" dirty="0"/>
              <a:t>In our village, we have a farm pond. To reduce and stop algae formation, we tried several traditional methods:</a:t>
            </a:r>
          </a:p>
          <a:p>
            <a:endParaRPr lang="en-US" sz="2400" dirty="0"/>
          </a:p>
          <a:p>
            <a:pPr marL="457200" indent="-457200">
              <a:buFont typeface="Arial" panose="020B0604020202020204" pitchFamily="34" charset="0"/>
              <a:buChar char="•"/>
            </a:pPr>
            <a:r>
              <a:rPr lang="en-US" sz="2400" b="1" dirty="0"/>
              <a:t>Fish farming</a:t>
            </a:r>
            <a:r>
              <a:rPr lang="en-US" sz="2400" dirty="0"/>
              <a:t>: Fish eat algae, but their waste makes the water dirty and affects its quality.</a:t>
            </a:r>
          </a:p>
          <a:p>
            <a:pPr marL="457200" indent="-457200">
              <a:buFont typeface="Arial" panose="020B0604020202020204" pitchFamily="34" charset="0"/>
              <a:buChar char="•"/>
            </a:pPr>
            <a:r>
              <a:rPr lang="en-US" sz="2400" b="1" dirty="0"/>
              <a:t>Thin plastic sheets</a:t>
            </a:r>
            <a:r>
              <a:rPr lang="en-US" sz="2400" dirty="0"/>
              <a:t>: These sheets get torn by the sun and are easily blown away by the wind.</a:t>
            </a:r>
          </a:p>
          <a:p>
            <a:pPr marL="457200" indent="-457200">
              <a:buFont typeface="Arial" panose="020B0604020202020204" pitchFamily="34" charset="0"/>
              <a:buChar char="•"/>
            </a:pPr>
            <a:r>
              <a:rPr lang="en-US" sz="2400" b="1" dirty="0"/>
              <a:t>Fertilizers</a:t>
            </a:r>
            <a:r>
              <a:rPr lang="en-US" sz="2400" dirty="0"/>
              <a:t>: While they can kill algae, they also contaminate the water and harm agriculture.</a:t>
            </a:r>
          </a:p>
          <a:p>
            <a:pPr marL="457200" indent="-457200">
              <a:buFont typeface="Arial" panose="020B0604020202020204" pitchFamily="34" charset="0"/>
              <a:buChar char="•"/>
            </a:pPr>
            <a:endParaRPr lang="en-US" sz="2400" dirty="0"/>
          </a:p>
          <a:p>
            <a:r>
              <a:rPr lang="en-US" sz="2400" dirty="0"/>
              <a:t>All of these methods had more disadvantages than benefits.</a:t>
            </a:r>
          </a:p>
          <a:p>
            <a:endParaRPr lang="en-US" sz="2400" dirty="0"/>
          </a:p>
          <a:p>
            <a:r>
              <a:rPr lang="en-US" sz="2400" dirty="0"/>
              <a:t>Between 2015 and 2018, we tried another method: </a:t>
            </a:r>
          </a:p>
          <a:p>
            <a:r>
              <a:rPr lang="en-US" sz="2400" dirty="0"/>
              <a:t>applying a thin layer of oil on the surface of the pond. This helped block sunlight and reduce algae growth. However, we faced a big problem—we didn’t know how to collect the oil back from the water once it spread.</a:t>
            </a:r>
          </a:p>
          <a:p>
            <a:endParaRPr lang="en-US" sz="2400" dirty="0"/>
          </a:p>
          <a:p>
            <a:r>
              <a:rPr lang="en-US" sz="2400" dirty="0"/>
              <a:t>To solve this, we designed a </a:t>
            </a:r>
            <a:r>
              <a:rPr lang="en-US" sz="2400" b="1" dirty="0"/>
              <a:t>mechanism that can separate and recollect the oil from pond water</a:t>
            </a:r>
            <a:r>
              <a:rPr lang="en-US" sz="2400" dirty="0"/>
              <a:t>, making the process more effective and sustainable.</a:t>
            </a:r>
          </a:p>
        </p:txBody>
      </p:sp>
      <p:pic>
        <p:nvPicPr>
          <p:cNvPr id="8" name="Picture 7">
            <a:extLst>
              <a:ext uri="{FF2B5EF4-FFF2-40B4-BE49-F238E27FC236}">
                <a16:creationId xmlns:a16="http://schemas.microsoft.com/office/drawing/2014/main" id="{E5A78B16-988D-1C3A-B0C3-F94E888FE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5800" y="2476500"/>
            <a:ext cx="6161903" cy="4191000"/>
          </a:xfrm>
          <a:prstGeom prst="rect">
            <a:avLst/>
          </a:prstGeom>
        </p:spPr>
      </p:pic>
      <p:sp>
        <p:nvSpPr>
          <p:cNvPr id="6" name="Rectangle 5">
            <a:extLst>
              <a:ext uri="{FF2B5EF4-FFF2-40B4-BE49-F238E27FC236}">
                <a16:creationId xmlns:a16="http://schemas.microsoft.com/office/drawing/2014/main" id="{404AA543-62DD-29E7-18A4-0E1E13AC97E0}"/>
              </a:ext>
            </a:extLst>
          </p:cNvPr>
          <p:cNvSpPr/>
          <p:nvPr/>
        </p:nvSpPr>
        <p:spPr>
          <a:xfrm>
            <a:off x="14249400" y="5524500"/>
            <a:ext cx="1828800" cy="457200"/>
          </a:xfrm>
          <a:prstGeom prst="rect">
            <a:avLst/>
          </a:prstGeom>
          <a:ln>
            <a:solidFill>
              <a:srgbClr val="92D050"/>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a:solidFill>
                  <a:schemeClr val="tx1"/>
                </a:solidFill>
              </a:rPr>
              <a:t>Algae</a:t>
            </a:r>
            <a:r>
              <a:rPr lang="en-IN"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9376" rIns="0" bIns="0" rtlCol="0">
            <a:spAutoFit/>
          </a:bodyPr>
          <a:lstStyle/>
          <a:p>
            <a:pPr marL="12700">
              <a:lnSpc>
                <a:spcPct val="100000"/>
              </a:lnSpc>
              <a:spcBef>
                <a:spcPts val="100"/>
              </a:spcBef>
            </a:pPr>
            <a:r>
              <a:rPr spc="-30" dirty="0"/>
              <a:t>Solution</a:t>
            </a:r>
            <a:r>
              <a:rPr spc="-265" dirty="0"/>
              <a:t> </a:t>
            </a:r>
            <a:r>
              <a:rPr spc="-80" dirty="0"/>
              <a:t>Concept</a:t>
            </a:r>
            <a:r>
              <a:rPr spc="-229" dirty="0"/>
              <a:t> </a:t>
            </a:r>
            <a:r>
              <a:rPr spc="-140" dirty="0"/>
              <a:t>and</a:t>
            </a:r>
            <a:r>
              <a:rPr spc="-200" dirty="0"/>
              <a:t> </a:t>
            </a:r>
            <a:r>
              <a:rPr spc="-35" dirty="0"/>
              <a:t>Feasibility</a:t>
            </a:r>
          </a:p>
        </p:txBody>
      </p:sp>
      <p:pic>
        <p:nvPicPr>
          <p:cNvPr id="3" name="object 3"/>
          <p:cNvPicPr/>
          <p:nvPr/>
        </p:nvPicPr>
        <p:blipFill>
          <a:blip r:embed="rId2" cstate="print"/>
          <a:stretch>
            <a:fillRect/>
          </a:stretch>
        </p:blipFill>
        <p:spPr>
          <a:xfrm>
            <a:off x="16696397" y="0"/>
            <a:ext cx="1590674" cy="1590674"/>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243840">
              <a:lnSpc>
                <a:spcPts val="2090"/>
              </a:lnSpc>
            </a:pPr>
            <a:r>
              <a:rPr dirty="0"/>
              <a:t>Idea</a:t>
            </a:r>
            <a:r>
              <a:rPr spc="-20" dirty="0"/>
              <a:t> </a:t>
            </a:r>
            <a:r>
              <a:rPr spc="-10" dirty="0"/>
              <a:t>submission</a:t>
            </a:r>
          </a:p>
        </p:txBody>
      </p:sp>
      <p:sp>
        <p:nvSpPr>
          <p:cNvPr id="5" name="object 5"/>
          <p:cNvSpPr txBox="1"/>
          <p:nvPr/>
        </p:nvSpPr>
        <p:spPr>
          <a:xfrm>
            <a:off x="17014535" y="9655319"/>
            <a:ext cx="280035" cy="281305"/>
          </a:xfrm>
          <a:prstGeom prst="rect">
            <a:avLst/>
          </a:prstGeom>
        </p:spPr>
        <p:txBody>
          <a:bodyPr vert="horz" wrap="square" lIns="0" tIns="0" rIns="0" bIns="0" rtlCol="0">
            <a:spAutoFit/>
          </a:bodyPr>
          <a:lstStyle/>
          <a:p>
            <a:pPr marL="12700">
              <a:lnSpc>
                <a:spcPts val="2090"/>
              </a:lnSpc>
            </a:pPr>
            <a:r>
              <a:rPr sz="1800" b="1" spc="-25" dirty="0">
                <a:solidFill>
                  <a:srgbClr val="FFFFFF"/>
                </a:solidFill>
                <a:latin typeface="Arial"/>
                <a:cs typeface="Arial"/>
              </a:rPr>
              <a:t>04</a:t>
            </a:r>
            <a:endParaRPr sz="1800">
              <a:latin typeface="Arial"/>
              <a:cs typeface="Arial"/>
            </a:endParaRPr>
          </a:p>
        </p:txBody>
      </p:sp>
      <p:sp>
        <p:nvSpPr>
          <p:cNvPr id="7" name="TextBox 6">
            <a:extLst>
              <a:ext uri="{FF2B5EF4-FFF2-40B4-BE49-F238E27FC236}">
                <a16:creationId xmlns:a16="http://schemas.microsoft.com/office/drawing/2014/main" id="{6EA8C7F5-6C3A-5188-A628-EAAB40966023}"/>
              </a:ext>
            </a:extLst>
          </p:cNvPr>
          <p:cNvSpPr txBox="1"/>
          <p:nvPr/>
        </p:nvSpPr>
        <p:spPr>
          <a:xfrm>
            <a:off x="1600200" y="1395146"/>
            <a:ext cx="14782800" cy="2677656"/>
          </a:xfrm>
          <a:prstGeom prst="rect">
            <a:avLst/>
          </a:prstGeom>
          <a:noFill/>
        </p:spPr>
        <p:txBody>
          <a:bodyPr wrap="square">
            <a:spAutoFit/>
          </a:bodyPr>
          <a:lstStyle/>
          <a:p>
            <a:pPr>
              <a:buNone/>
            </a:pPr>
            <a:r>
              <a:rPr lang="en-IN" sz="2400" b="1" dirty="0"/>
              <a:t>Solution Concept : </a:t>
            </a:r>
          </a:p>
          <a:p>
            <a:pPr marL="342900" indent="-342900">
              <a:buFont typeface="Arial" panose="020B0604020202020204" pitchFamily="34" charset="0"/>
              <a:buChar char="•"/>
            </a:pPr>
            <a:r>
              <a:rPr lang="en-US" sz="2400" dirty="0"/>
              <a:t>The solution, </a:t>
            </a:r>
            <a:r>
              <a:rPr lang="en-US" sz="2400" b="1" dirty="0"/>
              <a:t>Aqua Shield</a:t>
            </a:r>
            <a:r>
              <a:rPr lang="en-US" sz="2400" dirty="0"/>
              <a:t>, tackles algae formation and water evaporation in farm ponds by using a thin oil layer on the water surface.</a:t>
            </a:r>
          </a:p>
          <a:p>
            <a:pPr>
              <a:buFont typeface="Arial" panose="020B0604020202020204" pitchFamily="34" charset="0"/>
              <a:buChar char="•"/>
            </a:pPr>
            <a:r>
              <a:rPr lang="en-US" sz="2400" dirty="0"/>
              <a:t>The oil blocks sunlight, preventing algae growth, while being non-contaminating and reusable.</a:t>
            </a:r>
          </a:p>
          <a:p>
            <a:pPr>
              <a:buFont typeface="Arial" panose="020B0604020202020204" pitchFamily="34" charset="0"/>
              <a:buChar char="•"/>
            </a:pPr>
            <a:r>
              <a:rPr lang="en-US" sz="2400" dirty="0"/>
              <a:t>An </a:t>
            </a:r>
            <a:r>
              <a:rPr lang="en-US" sz="2400" b="1" dirty="0"/>
              <a:t>oil cleaner device</a:t>
            </a:r>
            <a:r>
              <a:rPr lang="en-US" sz="2400" dirty="0"/>
              <a:t> with a motor-driven aluminum cylinder collects and stores the oil, making the system sustainable and efficient.</a:t>
            </a:r>
          </a:p>
          <a:p>
            <a:pPr>
              <a:buFont typeface="Arial" panose="020B0604020202020204" pitchFamily="34" charset="0"/>
              <a:buChar char="•"/>
            </a:pPr>
            <a:r>
              <a:rPr lang="en-US" sz="2400" dirty="0"/>
              <a:t>This approach minimizes water loss from evaporation and ensures healthier water for farming needs</a:t>
            </a:r>
          </a:p>
        </p:txBody>
      </p:sp>
      <p:sp>
        <p:nvSpPr>
          <p:cNvPr id="9" name="TextBox 8">
            <a:extLst>
              <a:ext uri="{FF2B5EF4-FFF2-40B4-BE49-F238E27FC236}">
                <a16:creationId xmlns:a16="http://schemas.microsoft.com/office/drawing/2014/main" id="{0F19629B-47A0-E7F6-EDE0-79AA08D8840E}"/>
              </a:ext>
            </a:extLst>
          </p:cNvPr>
          <p:cNvSpPr txBox="1"/>
          <p:nvPr/>
        </p:nvSpPr>
        <p:spPr>
          <a:xfrm>
            <a:off x="1600200" y="4136707"/>
            <a:ext cx="14974277" cy="461665"/>
          </a:xfrm>
          <a:prstGeom prst="rect">
            <a:avLst/>
          </a:prstGeom>
          <a:noFill/>
        </p:spPr>
        <p:txBody>
          <a:bodyPr wrap="square">
            <a:spAutoFit/>
          </a:bodyPr>
          <a:lstStyle/>
          <a:p>
            <a:pPr>
              <a:buNone/>
            </a:pPr>
            <a:r>
              <a:rPr lang="en-US" sz="2400" b="1" dirty="0"/>
              <a:t>Feasibility :</a:t>
            </a:r>
          </a:p>
        </p:txBody>
      </p:sp>
      <p:sp>
        <p:nvSpPr>
          <p:cNvPr id="8" name="TextBox 7">
            <a:extLst>
              <a:ext uri="{FF2B5EF4-FFF2-40B4-BE49-F238E27FC236}">
                <a16:creationId xmlns:a16="http://schemas.microsoft.com/office/drawing/2014/main" id="{4FE8AFA0-4D50-5805-4F75-1193F4355B6D}"/>
              </a:ext>
            </a:extLst>
          </p:cNvPr>
          <p:cNvSpPr txBox="1"/>
          <p:nvPr/>
        </p:nvSpPr>
        <p:spPr>
          <a:xfrm>
            <a:off x="3124200" y="4719133"/>
            <a:ext cx="9144000" cy="3416320"/>
          </a:xfrm>
          <a:prstGeom prst="rect">
            <a:avLst/>
          </a:prstGeom>
          <a:noFill/>
        </p:spPr>
        <p:txBody>
          <a:bodyPr wrap="square">
            <a:spAutoFit/>
          </a:bodyPr>
          <a:lstStyle/>
          <a:p>
            <a:pPr marL="285750" indent="-285750" algn="just">
              <a:buFont typeface="Arial" panose="020B0604020202020204" pitchFamily="34" charset="0"/>
              <a:buChar char="•"/>
            </a:pPr>
            <a:r>
              <a:rPr lang="en-US" sz="2400" b="1" dirty="0"/>
              <a:t>Technical Feasibility</a:t>
            </a:r>
          </a:p>
          <a:p>
            <a:pPr algn="just"/>
            <a:endParaRPr lang="en-US" sz="2400" b="1" dirty="0"/>
          </a:p>
          <a:p>
            <a:pPr marL="285750" indent="-285750" algn="just">
              <a:buFont typeface="Arial" panose="020B0604020202020204" pitchFamily="34" charset="0"/>
              <a:buChar char="•"/>
            </a:pPr>
            <a:r>
              <a:rPr lang="en-US" sz="2400" b="1" dirty="0"/>
              <a:t> Economic Feasibility</a:t>
            </a:r>
          </a:p>
          <a:p>
            <a:pPr algn="just"/>
            <a:endParaRPr lang="en-US" sz="2400" b="1" dirty="0"/>
          </a:p>
          <a:p>
            <a:pPr marL="285750" indent="-285750" algn="just">
              <a:buFont typeface="Arial" panose="020B0604020202020204" pitchFamily="34" charset="0"/>
              <a:buChar char="•"/>
            </a:pPr>
            <a:r>
              <a:rPr lang="en-US" sz="2400" dirty="0"/>
              <a:t> </a:t>
            </a:r>
            <a:r>
              <a:rPr lang="en-US" sz="2400" b="1" dirty="0"/>
              <a:t>Environmental Feasibility</a:t>
            </a:r>
          </a:p>
          <a:p>
            <a:pPr algn="just"/>
            <a:endParaRPr lang="en-US" sz="2400" b="1" dirty="0"/>
          </a:p>
          <a:p>
            <a:pPr marL="285750" indent="-285750" algn="just">
              <a:buFont typeface="Arial" panose="020B0604020202020204" pitchFamily="34" charset="0"/>
              <a:buChar char="•"/>
            </a:pPr>
            <a:r>
              <a:rPr lang="en-US" sz="2400" b="1" dirty="0"/>
              <a:t> Operational Feasibility</a:t>
            </a:r>
          </a:p>
          <a:p>
            <a:pPr algn="just"/>
            <a:endParaRPr lang="en-US" sz="2400" b="1" dirty="0"/>
          </a:p>
          <a:p>
            <a:pPr marL="285750" indent="-285750" algn="just">
              <a:buFont typeface="Arial" panose="020B0604020202020204" pitchFamily="34" charset="0"/>
              <a:buChar char="•"/>
            </a:pPr>
            <a:r>
              <a:rPr lang="en-US" sz="2400" b="1" dirty="0"/>
              <a:t> Long-term Viability</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74940"/>
            <a:ext cx="18288635" cy="612140"/>
          </a:xfrm>
          <a:custGeom>
            <a:avLst/>
            <a:gdLst/>
            <a:ahLst/>
            <a:cxnLst/>
            <a:rect l="l" t="t" r="r" b="b"/>
            <a:pathLst>
              <a:path w="18288635" h="612140">
                <a:moveTo>
                  <a:pt x="18288269" y="611519"/>
                </a:moveTo>
                <a:lnTo>
                  <a:pt x="0" y="611519"/>
                </a:lnTo>
                <a:lnTo>
                  <a:pt x="0" y="0"/>
                </a:lnTo>
                <a:lnTo>
                  <a:pt x="18288269" y="0"/>
                </a:lnTo>
                <a:lnTo>
                  <a:pt x="18288269" y="61151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56017" rIns="0" bIns="0" rtlCol="0">
            <a:spAutoFit/>
          </a:bodyPr>
          <a:lstStyle/>
          <a:p>
            <a:pPr marL="896619">
              <a:lnSpc>
                <a:spcPct val="100000"/>
              </a:lnSpc>
              <a:spcBef>
                <a:spcPts val="114"/>
              </a:spcBef>
            </a:pPr>
            <a:r>
              <a:rPr sz="5650" spc="65" dirty="0"/>
              <a:t>Use</a:t>
            </a:r>
            <a:r>
              <a:rPr sz="5650" spc="-105" dirty="0"/>
              <a:t> </a:t>
            </a:r>
            <a:r>
              <a:rPr sz="5650" dirty="0"/>
              <a:t>cases</a:t>
            </a:r>
            <a:r>
              <a:rPr sz="5650" spc="-50" dirty="0"/>
              <a:t> </a:t>
            </a:r>
            <a:r>
              <a:rPr sz="5650" spc="-380" dirty="0"/>
              <a:t>&amp;</a:t>
            </a:r>
            <a:r>
              <a:rPr sz="5650" dirty="0"/>
              <a:t> </a:t>
            </a:r>
            <a:r>
              <a:rPr sz="5650" spc="-65" dirty="0"/>
              <a:t>Description</a:t>
            </a:r>
            <a:endParaRPr sz="5650" dirty="0"/>
          </a:p>
        </p:txBody>
      </p:sp>
      <p:pic>
        <p:nvPicPr>
          <p:cNvPr id="4" name="object 4"/>
          <p:cNvPicPr/>
          <p:nvPr/>
        </p:nvPicPr>
        <p:blipFill>
          <a:blip r:embed="rId2" cstate="print"/>
          <a:stretch>
            <a:fillRect/>
          </a:stretch>
        </p:blipFill>
        <p:spPr>
          <a:xfrm>
            <a:off x="16696397" y="0"/>
            <a:ext cx="1590674" cy="1590674"/>
          </a:xfrm>
          <a:prstGeom prst="rect">
            <a:avLst/>
          </a:prstGeom>
        </p:spPr>
      </p:pic>
      <p:sp>
        <p:nvSpPr>
          <p:cNvPr id="5" name="object 5"/>
          <p:cNvSpPr txBox="1">
            <a:spLocks noGrp="1"/>
          </p:cNvSpPr>
          <p:nvPr>
            <p:ph type="ftr" sz="quarter" idx="5"/>
          </p:nvPr>
        </p:nvSpPr>
        <p:spPr>
          <a:prstGeom prst="rect">
            <a:avLst/>
          </a:prstGeom>
        </p:spPr>
        <p:txBody>
          <a:bodyPr vert="horz" wrap="square" lIns="0" tIns="172408" rIns="0" bIns="0" rtlCol="0">
            <a:spAutoFit/>
          </a:bodyPr>
          <a:lstStyle/>
          <a:p>
            <a:pPr marL="68580">
              <a:lnSpc>
                <a:spcPts val="2090"/>
              </a:lnSpc>
            </a:pPr>
            <a:r>
              <a:rPr dirty="0"/>
              <a:t>Idea</a:t>
            </a:r>
            <a:r>
              <a:rPr spc="-20" dirty="0"/>
              <a:t> </a:t>
            </a:r>
            <a:r>
              <a:rPr spc="-10" dirty="0"/>
              <a:t>submission</a:t>
            </a:r>
          </a:p>
        </p:txBody>
      </p:sp>
      <p:sp>
        <p:nvSpPr>
          <p:cNvPr id="6" name="object 6"/>
          <p:cNvSpPr txBox="1"/>
          <p:nvPr/>
        </p:nvSpPr>
        <p:spPr>
          <a:xfrm>
            <a:off x="16992393" y="9827728"/>
            <a:ext cx="280035" cy="281305"/>
          </a:xfrm>
          <a:prstGeom prst="rect">
            <a:avLst/>
          </a:prstGeom>
        </p:spPr>
        <p:txBody>
          <a:bodyPr vert="horz" wrap="square" lIns="0" tIns="0" rIns="0" bIns="0" rtlCol="0">
            <a:spAutoFit/>
          </a:bodyPr>
          <a:lstStyle/>
          <a:p>
            <a:pPr marL="12700">
              <a:lnSpc>
                <a:spcPts val="2090"/>
              </a:lnSpc>
            </a:pPr>
            <a:r>
              <a:rPr sz="1800" b="1" spc="-25" dirty="0">
                <a:solidFill>
                  <a:srgbClr val="FFFFFF"/>
                </a:solidFill>
                <a:latin typeface="Arial"/>
                <a:cs typeface="Arial"/>
              </a:rPr>
              <a:t>05</a:t>
            </a:r>
            <a:endParaRPr sz="1800">
              <a:latin typeface="Arial"/>
              <a:cs typeface="Arial"/>
            </a:endParaRPr>
          </a:p>
        </p:txBody>
      </p:sp>
      <p:sp>
        <p:nvSpPr>
          <p:cNvPr id="11" name="Rectangle 10">
            <a:extLst>
              <a:ext uri="{FF2B5EF4-FFF2-40B4-BE49-F238E27FC236}">
                <a16:creationId xmlns:a16="http://schemas.microsoft.com/office/drawing/2014/main" id="{2EFE874F-AD9A-A9C1-34F7-F6596D14FFB4}"/>
              </a:ext>
            </a:extLst>
          </p:cNvPr>
          <p:cNvSpPr/>
          <p:nvPr/>
        </p:nvSpPr>
        <p:spPr>
          <a:xfrm>
            <a:off x="914400" y="1409700"/>
            <a:ext cx="7248526" cy="7696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buNone/>
            </a:pPr>
            <a:r>
              <a:rPr lang="en-US" sz="2000" b="1" dirty="0"/>
              <a:t>Use Cases : </a:t>
            </a:r>
          </a:p>
          <a:p>
            <a:pPr>
              <a:buFont typeface="+mj-lt"/>
              <a:buAutoNum type="arabicPeriod"/>
            </a:pPr>
            <a:r>
              <a:rPr lang="en-US" sz="2000" b="1" dirty="0"/>
              <a:t>Farm Ponds in Villages</a:t>
            </a:r>
            <a:endParaRPr lang="en-US" sz="2000" dirty="0"/>
          </a:p>
          <a:p>
            <a:pPr marL="742950" lvl="1" indent="-285750">
              <a:buFont typeface="+mj-lt"/>
              <a:buAutoNum type="arabicPeriod"/>
            </a:pPr>
            <a:r>
              <a:rPr lang="en-US" sz="2000" dirty="0"/>
              <a:t>Prevent algae formation in small to medium farm ponds.</a:t>
            </a:r>
          </a:p>
          <a:p>
            <a:pPr marL="742950" lvl="1" indent="-285750">
              <a:buFont typeface="+mj-lt"/>
              <a:buAutoNum type="arabicPeriod"/>
            </a:pPr>
            <a:r>
              <a:rPr lang="en-US" sz="2000" dirty="0"/>
              <a:t>Reduce evaporation losses to conserve water during drought.</a:t>
            </a:r>
          </a:p>
          <a:p>
            <a:pPr>
              <a:buFont typeface="+mj-lt"/>
              <a:buAutoNum type="arabicPeriod"/>
            </a:pPr>
            <a:r>
              <a:rPr lang="en-US" sz="2000" b="1" dirty="0"/>
              <a:t>Community Water Storage Tanks</a:t>
            </a:r>
            <a:endParaRPr lang="en-US" sz="2000" dirty="0"/>
          </a:p>
          <a:p>
            <a:pPr marL="742950" lvl="1" indent="-285750">
              <a:buFont typeface="+mj-lt"/>
              <a:buAutoNum type="arabicPeriod"/>
            </a:pPr>
            <a:r>
              <a:rPr lang="en-US" sz="2000" dirty="0"/>
              <a:t>Keep shared water bodies clean and reusable without chemicals.</a:t>
            </a:r>
          </a:p>
          <a:p>
            <a:pPr marL="742950" lvl="1" indent="-285750">
              <a:buFont typeface="+mj-lt"/>
              <a:buAutoNum type="arabicPeriod"/>
            </a:pPr>
            <a:r>
              <a:rPr lang="en-US" sz="2000" dirty="0"/>
              <a:t>Encourage collective investment and maintenance by farmers.</a:t>
            </a:r>
          </a:p>
          <a:p>
            <a:pPr>
              <a:buFont typeface="+mj-lt"/>
              <a:buAutoNum type="arabicPeriod"/>
            </a:pPr>
            <a:r>
              <a:rPr lang="en-US" sz="2000" b="1" dirty="0"/>
              <a:t>Agricultural Irrigation Systems</a:t>
            </a:r>
            <a:endParaRPr lang="en-US" sz="2000" dirty="0"/>
          </a:p>
          <a:p>
            <a:pPr marL="742950" lvl="1" indent="-285750">
              <a:buFont typeface="+mj-lt"/>
              <a:buAutoNum type="arabicPeriod"/>
            </a:pPr>
            <a:r>
              <a:rPr lang="en-US" sz="2000" dirty="0"/>
              <a:t>Maintain water quality for crop irrigation.</a:t>
            </a:r>
          </a:p>
          <a:p>
            <a:pPr marL="742950" lvl="1" indent="-285750">
              <a:buFont typeface="+mj-lt"/>
              <a:buAutoNum type="arabicPeriod"/>
            </a:pPr>
            <a:r>
              <a:rPr lang="en-US" sz="2000" dirty="0"/>
              <a:t>Reduce the risk of contamination caused by algae or fertilizers.</a:t>
            </a:r>
          </a:p>
          <a:p>
            <a:pPr>
              <a:buFont typeface="+mj-lt"/>
              <a:buAutoNum type="arabicPeriod"/>
            </a:pPr>
            <a:r>
              <a:rPr lang="en-US" sz="2000" b="1" dirty="0"/>
              <a:t>Rural Water Conservation Projects</a:t>
            </a:r>
            <a:endParaRPr lang="en-US" sz="2000" dirty="0"/>
          </a:p>
          <a:p>
            <a:pPr marL="742950" lvl="1" indent="-285750">
              <a:buFont typeface="+mj-lt"/>
              <a:buAutoNum type="arabicPeriod"/>
            </a:pPr>
            <a:r>
              <a:rPr lang="en-US" sz="2000" dirty="0"/>
              <a:t>Provide a sustainable method for villages facing recurring water scarcity.</a:t>
            </a:r>
          </a:p>
          <a:p>
            <a:pPr marL="742950" lvl="1" indent="-285750">
              <a:buFont typeface="+mj-lt"/>
              <a:buAutoNum type="arabicPeriod"/>
            </a:pPr>
            <a:r>
              <a:rPr lang="en-US" sz="2000" dirty="0"/>
              <a:t>Can be scaled for government or NGO-driven conservation programs.</a:t>
            </a:r>
          </a:p>
        </p:txBody>
      </p:sp>
      <p:sp>
        <p:nvSpPr>
          <p:cNvPr id="12" name="Rectangle 11">
            <a:extLst>
              <a:ext uri="{FF2B5EF4-FFF2-40B4-BE49-F238E27FC236}">
                <a16:creationId xmlns:a16="http://schemas.microsoft.com/office/drawing/2014/main" id="{A3416234-35FF-859B-B6F3-71D1FAB70BA2}"/>
              </a:ext>
            </a:extLst>
          </p:cNvPr>
          <p:cNvSpPr/>
          <p:nvPr/>
        </p:nvSpPr>
        <p:spPr>
          <a:xfrm>
            <a:off x="9296400" y="1409700"/>
            <a:ext cx="7399997" cy="74827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buNone/>
            </a:pPr>
            <a:r>
              <a:rPr lang="en-US" sz="2400" b="1" dirty="0"/>
              <a:t>Description :</a:t>
            </a:r>
          </a:p>
          <a:p>
            <a:pPr>
              <a:buNone/>
            </a:pPr>
            <a:r>
              <a:rPr lang="en-US" sz="2400" dirty="0"/>
              <a:t> Aqua Shield is a clean and green technology designed to control algae formation and reduce  water evaporation in farm ponds. The system uses a thin layer of oil that prevents sunlight from reaching stagnant water, stopping algae growth. The oil floats on the surface, does not mix with the water, and can be collected, stored, and reused multiple times with the help of an oil-cleaner device.</a:t>
            </a:r>
          </a:p>
          <a:p>
            <a:pPr>
              <a:buNone/>
            </a:pPr>
            <a:r>
              <a:rPr lang="en-US" sz="2400" dirty="0"/>
              <a:t>The device works by rotating an aluminum cylinder that attracts the oil. A scraper collects the oil and directs it into a storage tank for reuse. This process is non-contaminating, cost-effective, environmentally safe, and easy to use. Farmers can share the equipment at the community level, ensuring long-term sustainability, better crop yields, and water conservation.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775919"/>
            <a:ext cx="18288000" cy="510540"/>
          </a:xfrm>
          <a:custGeom>
            <a:avLst/>
            <a:gdLst/>
            <a:ahLst/>
            <a:cxnLst/>
            <a:rect l="l" t="t" r="r" b="b"/>
            <a:pathLst>
              <a:path w="18288000" h="510540">
                <a:moveTo>
                  <a:pt x="18287700" y="510539"/>
                </a:moveTo>
                <a:lnTo>
                  <a:pt x="0" y="510539"/>
                </a:lnTo>
                <a:lnTo>
                  <a:pt x="0" y="0"/>
                </a:lnTo>
                <a:lnTo>
                  <a:pt x="18287700" y="0"/>
                </a:lnTo>
                <a:lnTo>
                  <a:pt x="18287700" y="51053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5951342" y="138800"/>
            <a:ext cx="6430645" cy="848360"/>
          </a:xfrm>
          <a:prstGeom prst="rect">
            <a:avLst/>
          </a:prstGeom>
        </p:spPr>
        <p:txBody>
          <a:bodyPr vert="horz" wrap="square" lIns="0" tIns="12700" rIns="0" bIns="0" rtlCol="0">
            <a:spAutoFit/>
          </a:bodyPr>
          <a:lstStyle/>
          <a:p>
            <a:pPr marL="12700">
              <a:lnSpc>
                <a:spcPct val="100000"/>
              </a:lnSpc>
              <a:spcBef>
                <a:spcPts val="100"/>
              </a:spcBef>
            </a:pPr>
            <a:r>
              <a:rPr spc="-55" dirty="0"/>
              <a:t>Technology</a:t>
            </a:r>
            <a:r>
              <a:rPr spc="-195" dirty="0"/>
              <a:t> </a:t>
            </a:r>
            <a:r>
              <a:rPr dirty="0"/>
              <a:t>stack</a:t>
            </a:r>
            <a:r>
              <a:rPr spc="-190" dirty="0"/>
              <a:t> </a:t>
            </a:r>
            <a:r>
              <a:rPr spc="-130" dirty="0"/>
              <a:t>used</a:t>
            </a:r>
          </a:p>
        </p:txBody>
      </p:sp>
      <p:pic>
        <p:nvPicPr>
          <p:cNvPr id="4" name="object 4"/>
          <p:cNvPicPr/>
          <p:nvPr/>
        </p:nvPicPr>
        <p:blipFill>
          <a:blip r:embed="rId2" cstate="print"/>
          <a:stretch>
            <a:fillRect/>
          </a:stretch>
        </p:blipFill>
        <p:spPr>
          <a:xfrm>
            <a:off x="16696397" y="0"/>
            <a:ext cx="1590674" cy="1590674"/>
          </a:xfrm>
          <a:prstGeom prst="rect">
            <a:avLst/>
          </a:prstGeom>
        </p:spPr>
      </p:pic>
      <p:sp>
        <p:nvSpPr>
          <p:cNvPr id="5" name="object 5"/>
          <p:cNvSpPr txBox="1">
            <a:spLocks noGrp="1"/>
          </p:cNvSpPr>
          <p:nvPr>
            <p:ph type="ftr" sz="quarter" idx="5"/>
          </p:nvPr>
        </p:nvSpPr>
        <p:spPr>
          <a:prstGeom prst="rect">
            <a:avLst/>
          </a:prstGeom>
        </p:spPr>
        <p:txBody>
          <a:bodyPr vert="horz" wrap="square" lIns="0" tIns="222898" rIns="0" bIns="0" rtlCol="0">
            <a:spAutoFit/>
          </a:bodyPr>
          <a:lstStyle/>
          <a:p>
            <a:pPr marL="12700">
              <a:lnSpc>
                <a:spcPts val="2090"/>
              </a:lnSpc>
            </a:pPr>
            <a:r>
              <a:rPr dirty="0"/>
              <a:t>Idea</a:t>
            </a:r>
            <a:r>
              <a:rPr spc="-20" dirty="0"/>
              <a:t> </a:t>
            </a:r>
            <a:r>
              <a:rPr spc="-10" dirty="0"/>
              <a:t>submission</a:t>
            </a:r>
          </a:p>
        </p:txBody>
      </p:sp>
      <p:sp>
        <p:nvSpPr>
          <p:cNvPr id="6" name="object 6"/>
          <p:cNvSpPr txBox="1"/>
          <p:nvPr/>
        </p:nvSpPr>
        <p:spPr>
          <a:xfrm>
            <a:off x="16992393" y="9878218"/>
            <a:ext cx="280035" cy="281305"/>
          </a:xfrm>
          <a:prstGeom prst="rect">
            <a:avLst/>
          </a:prstGeom>
        </p:spPr>
        <p:txBody>
          <a:bodyPr vert="horz" wrap="square" lIns="0" tIns="0" rIns="0" bIns="0" rtlCol="0">
            <a:spAutoFit/>
          </a:bodyPr>
          <a:lstStyle/>
          <a:p>
            <a:pPr marL="12700">
              <a:lnSpc>
                <a:spcPts val="2090"/>
              </a:lnSpc>
            </a:pPr>
            <a:r>
              <a:rPr sz="1800" b="1" spc="-25" dirty="0">
                <a:solidFill>
                  <a:srgbClr val="FFFFFF"/>
                </a:solidFill>
                <a:latin typeface="Arial"/>
                <a:cs typeface="Arial"/>
              </a:rPr>
              <a:t>06</a:t>
            </a:r>
            <a:endParaRPr sz="1800">
              <a:latin typeface="Arial"/>
              <a:cs typeface="Arial"/>
            </a:endParaRPr>
          </a:p>
        </p:txBody>
      </p:sp>
      <p:sp>
        <p:nvSpPr>
          <p:cNvPr id="8" name="TextBox 7">
            <a:extLst>
              <a:ext uri="{FF2B5EF4-FFF2-40B4-BE49-F238E27FC236}">
                <a16:creationId xmlns:a16="http://schemas.microsoft.com/office/drawing/2014/main" id="{61A924FD-70BD-CD80-B16B-03DCF791BF88}"/>
              </a:ext>
            </a:extLst>
          </p:cNvPr>
          <p:cNvSpPr txBox="1"/>
          <p:nvPr/>
        </p:nvSpPr>
        <p:spPr>
          <a:xfrm>
            <a:off x="1379342" y="1869377"/>
            <a:ext cx="9144000" cy="5632311"/>
          </a:xfrm>
          <a:prstGeom prst="rect">
            <a:avLst/>
          </a:prstGeom>
          <a:noFill/>
        </p:spPr>
        <p:txBody>
          <a:bodyPr wrap="square">
            <a:spAutoFit/>
          </a:bodyPr>
          <a:lstStyle/>
          <a:p>
            <a:pPr marL="457200" indent="-457200">
              <a:buFont typeface="+mj-lt"/>
              <a:buAutoNum type="arabicPeriod"/>
            </a:pPr>
            <a:r>
              <a:rPr lang="en-US" sz="2400" b="1" dirty="0"/>
              <a:t>Mechanical Component</a:t>
            </a:r>
            <a:r>
              <a:rPr lang="en-US" sz="2400" dirty="0"/>
              <a:t>:</a:t>
            </a:r>
          </a:p>
          <a:p>
            <a:pPr marL="914400" lvl="1" indent="-457200">
              <a:buFont typeface="+mj-lt"/>
              <a:buAutoNum type="arabicPeriod"/>
            </a:pPr>
            <a:r>
              <a:rPr lang="en-US" sz="2400" dirty="0"/>
              <a:t>Aluminum cylinder (corrosion-resistant, long-life span)</a:t>
            </a:r>
          </a:p>
          <a:p>
            <a:pPr marL="914400" lvl="1" indent="-457200">
              <a:buFont typeface="+mj-lt"/>
              <a:buAutoNum type="arabicPeriod"/>
            </a:pPr>
            <a:r>
              <a:rPr lang="en-US" sz="2400" dirty="0"/>
              <a:t>Motor (to rotate the cylinder)</a:t>
            </a:r>
          </a:p>
          <a:p>
            <a:pPr marL="914400" lvl="1" indent="-457200">
              <a:buFont typeface="+mj-lt"/>
              <a:buAutoNum type="arabicPeriod"/>
            </a:pPr>
            <a:r>
              <a:rPr lang="en-US" sz="2400" dirty="0"/>
              <a:t>Collector and scraper system (to collect oil)</a:t>
            </a:r>
          </a:p>
          <a:p>
            <a:pPr marL="914400" lvl="1" indent="-457200">
              <a:buFont typeface="+mj-lt"/>
              <a:buAutoNum type="arabicPeriod"/>
            </a:pPr>
            <a:r>
              <a:rPr lang="en-US" sz="2400" dirty="0"/>
              <a:t>Storage tank (to store reusable oil)</a:t>
            </a:r>
          </a:p>
          <a:p>
            <a:pPr marL="914400" lvl="1" indent="-457200">
              <a:buFont typeface="+mj-lt"/>
              <a:buAutoNum type="arabicPeriod"/>
            </a:pPr>
            <a:endParaRPr lang="en-US" sz="2400" dirty="0"/>
          </a:p>
          <a:p>
            <a:pPr marL="457200" indent="-457200">
              <a:buFont typeface="+mj-lt"/>
              <a:buAutoNum type="arabicPeriod"/>
            </a:pPr>
            <a:r>
              <a:rPr lang="en-US" sz="2400" b="1" dirty="0"/>
              <a:t>Electrical Component</a:t>
            </a:r>
            <a:r>
              <a:rPr lang="en-US" sz="2400" dirty="0"/>
              <a:t>:</a:t>
            </a:r>
          </a:p>
          <a:p>
            <a:pPr marL="914400" lvl="1" indent="-457200">
              <a:buFont typeface="Arial" panose="020B0604020202020204" pitchFamily="34" charset="0"/>
              <a:buChar char="•"/>
            </a:pPr>
            <a:r>
              <a:rPr lang="en-US" sz="2400" dirty="0"/>
              <a:t>Power supply (to run the motor)</a:t>
            </a:r>
          </a:p>
          <a:p>
            <a:pPr marL="914400" lvl="1" indent="-457200">
              <a:buFont typeface="+mj-lt"/>
              <a:buAutoNum type="arabicPeriod"/>
            </a:pPr>
            <a:endParaRPr lang="en-US" sz="2400" dirty="0"/>
          </a:p>
          <a:p>
            <a:pPr marL="457200" indent="-457200">
              <a:buFont typeface="+mj-lt"/>
              <a:buAutoNum type="arabicPeriod"/>
            </a:pPr>
            <a:r>
              <a:rPr lang="en-US" sz="2400" b="1" dirty="0"/>
              <a:t>Material </a:t>
            </a:r>
            <a:r>
              <a:rPr lang="en-US" sz="2400" dirty="0"/>
              <a:t>:</a:t>
            </a:r>
          </a:p>
          <a:p>
            <a:pPr marL="742950" lvl="1" indent="-285750">
              <a:buFont typeface="Arial" panose="020B0604020202020204" pitchFamily="34" charset="0"/>
              <a:buChar char="•"/>
            </a:pPr>
            <a:r>
              <a:rPr lang="en-US" sz="2400" dirty="0"/>
              <a:t>Oil (used as a thin floating layer to block sunlight and prevent algae formation; reusable and non-contaminating)</a:t>
            </a:r>
          </a:p>
          <a:p>
            <a:pPr>
              <a:buNone/>
            </a:pPr>
            <a:r>
              <a:rPr lang="en-US" sz="2400" dirty="0"/>
              <a:t>So, the </a:t>
            </a:r>
            <a:r>
              <a:rPr lang="en-US" sz="2400" b="1" dirty="0"/>
              <a:t>technology stack</a:t>
            </a:r>
            <a:r>
              <a:rPr lang="en-US" sz="2400" dirty="0"/>
              <a:t> is essentially a combination of </a:t>
            </a:r>
            <a:r>
              <a:rPr lang="en-US" sz="2400" b="1" dirty="0"/>
              <a:t>mechanical design (cylinder, scraper, tank)</a:t>
            </a:r>
            <a:r>
              <a:rPr lang="en-US" sz="2400" dirty="0"/>
              <a:t>, </a:t>
            </a:r>
            <a:r>
              <a:rPr lang="en-US" sz="2400" b="1" dirty="0"/>
              <a:t>electrical drive system (motor, power supply)</a:t>
            </a:r>
            <a:r>
              <a:rPr lang="en-US" sz="2400" dirty="0"/>
              <a:t>, and </a:t>
            </a:r>
            <a:r>
              <a:rPr lang="en-US" sz="2400" b="1" dirty="0"/>
              <a:t>eco-friendly material (oil)</a:t>
            </a:r>
            <a:r>
              <a:rPr lang="en-US" sz="2400" dirty="0"/>
              <a:t>.</a:t>
            </a:r>
          </a:p>
        </p:txBody>
      </p:sp>
      <p:pic>
        <p:nvPicPr>
          <p:cNvPr id="10" name="Picture 9">
            <a:extLst>
              <a:ext uri="{FF2B5EF4-FFF2-40B4-BE49-F238E27FC236}">
                <a16:creationId xmlns:a16="http://schemas.microsoft.com/office/drawing/2014/main" id="{4BB1186B-85F8-741D-EC74-2214415EE385}"/>
              </a:ext>
            </a:extLst>
          </p:cNvPr>
          <p:cNvPicPr>
            <a:picLocks noChangeAspect="1"/>
          </p:cNvPicPr>
          <p:nvPr/>
        </p:nvPicPr>
        <p:blipFill>
          <a:blip r:embed="rId3">
            <a:extLst>
              <a:ext uri="{28A0092B-C50C-407E-A947-70E740481C1C}">
                <a14:useLocalDpi xmlns:a14="http://schemas.microsoft.com/office/drawing/2010/main" val="0"/>
              </a:ext>
            </a:extLst>
          </a:blip>
          <a:srcRect l="6944" t="1427" r="9722" b="10215"/>
          <a:stretch>
            <a:fillRect/>
          </a:stretch>
        </p:blipFill>
        <p:spPr>
          <a:xfrm>
            <a:off x="12192000" y="2241169"/>
            <a:ext cx="5080428" cy="5019303"/>
          </a:xfrm>
          <a:prstGeom prst="rect">
            <a:avLst/>
          </a:prstGeom>
        </p:spPr>
      </p:pic>
      <p:sp>
        <p:nvSpPr>
          <p:cNvPr id="12" name="TextBox 11">
            <a:extLst>
              <a:ext uri="{FF2B5EF4-FFF2-40B4-BE49-F238E27FC236}">
                <a16:creationId xmlns:a16="http://schemas.microsoft.com/office/drawing/2014/main" id="{3495DB93-451B-E741-86C3-1D623DA664B0}"/>
              </a:ext>
            </a:extLst>
          </p:cNvPr>
          <p:cNvSpPr txBox="1"/>
          <p:nvPr/>
        </p:nvSpPr>
        <p:spPr>
          <a:xfrm>
            <a:off x="12919734" y="2716962"/>
            <a:ext cx="9144000" cy="369332"/>
          </a:xfrm>
          <a:prstGeom prst="rect">
            <a:avLst/>
          </a:prstGeom>
          <a:noFill/>
        </p:spPr>
        <p:txBody>
          <a:bodyPr wrap="square">
            <a:spAutoFit/>
          </a:bodyPr>
          <a:lstStyle/>
          <a:p>
            <a:pPr marL="457200" lvl="1"/>
            <a:r>
              <a:rPr lang="en-US" sz="1800" dirty="0">
                <a:solidFill>
                  <a:schemeClr val="bg1"/>
                </a:solidFill>
                <a:highlight>
                  <a:srgbClr val="800000"/>
                </a:highlight>
              </a:rPr>
              <a:t>.  Power supply </a:t>
            </a:r>
          </a:p>
        </p:txBody>
      </p:sp>
      <p:sp>
        <p:nvSpPr>
          <p:cNvPr id="14" name="TextBox 13">
            <a:extLst>
              <a:ext uri="{FF2B5EF4-FFF2-40B4-BE49-F238E27FC236}">
                <a16:creationId xmlns:a16="http://schemas.microsoft.com/office/drawing/2014/main" id="{83E59EB3-55AD-2B47-DD8A-5992835BAB57}"/>
              </a:ext>
            </a:extLst>
          </p:cNvPr>
          <p:cNvSpPr txBox="1"/>
          <p:nvPr/>
        </p:nvSpPr>
        <p:spPr>
          <a:xfrm>
            <a:off x="13868400" y="6246440"/>
            <a:ext cx="11033760" cy="369332"/>
          </a:xfrm>
          <a:prstGeom prst="rect">
            <a:avLst/>
          </a:prstGeom>
          <a:noFill/>
        </p:spPr>
        <p:txBody>
          <a:bodyPr wrap="square">
            <a:spAutoFit/>
          </a:bodyPr>
          <a:lstStyle/>
          <a:p>
            <a:r>
              <a:rPr lang="en-US" sz="1800" b="1" dirty="0">
                <a:solidFill>
                  <a:schemeClr val="bg1"/>
                </a:solidFill>
                <a:highlight>
                  <a:srgbClr val="800000"/>
                </a:highlight>
              </a:rPr>
              <a:t>cylinder</a:t>
            </a:r>
            <a:endParaRPr lang="en-IN" dirty="0">
              <a:solidFill>
                <a:schemeClr val="bg1"/>
              </a:solidFill>
              <a:highlight>
                <a:srgbClr val="800000"/>
              </a:highlight>
            </a:endParaRPr>
          </a:p>
        </p:txBody>
      </p:sp>
      <p:sp>
        <p:nvSpPr>
          <p:cNvPr id="16" name="TextBox 15">
            <a:extLst>
              <a:ext uri="{FF2B5EF4-FFF2-40B4-BE49-F238E27FC236}">
                <a16:creationId xmlns:a16="http://schemas.microsoft.com/office/drawing/2014/main" id="{1650BCF9-6A8B-3C26-B34E-31B9CCE63191}"/>
              </a:ext>
            </a:extLst>
          </p:cNvPr>
          <p:cNvSpPr txBox="1"/>
          <p:nvPr/>
        </p:nvSpPr>
        <p:spPr>
          <a:xfrm>
            <a:off x="15468600" y="4832523"/>
            <a:ext cx="12451080" cy="369332"/>
          </a:xfrm>
          <a:prstGeom prst="rect">
            <a:avLst/>
          </a:prstGeom>
          <a:noFill/>
        </p:spPr>
        <p:txBody>
          <a:bodyPr wrap="square">
            <a:spAutoFit/>
          </a:bodyPr>
          <a:lstStyle/>
          <a:p>
            <a:r>
              <a:rPr lang="en-US" sz="1800" b="1" dirty="0">
                <a:solidFill>
                  <a:schemeClr val="bg1"/>
                </a:solidFill>
                <a:highlight>
                  <a:srgbClr val="800000"/>
                </a:highlight>
              </a:rPr>
              <a:t>motor</a:t>
            </a:r>
            <a:endParaRPr lang="en-IN" dirty="0">
              <a:solidFill>
                <a:schemeClr val="bg1"/>
              </a:solidFill>
              <a:highlight>
                <a:srgbClr val="800000"/>
              </a:highlight>
            </a:endParaRPr>
          </a:p>
        </p:txBody>
      </p:sp>
      <p:sp>
        <p:nvSpPr>
          <p:cNvPr id="18" name="TextBox 17">
            <a:extLst>
              <a:ext uri="{FF2B5EF4-FFF2-40B4-BE49-F238E27FC236}">
                <a16:creationId xmlns:a16="http://schemas.microsoft.com/office/drawing/2014/main" id="{EBBD19E1-C2ED-06C5-C1C1-31C258CE1B05}"/>
              </a:ext>
            </a:extLst>
          </p:cNvPr>
          <p:cNvSpPr txBox="1"/>
          <p:nvPr/>
        </p:nvSpPr>
        <p:spPr>
          <a:xfrm>
            <a:off x="12192000" y="4212582"/>
            <a:ext cx="14173200" cy="369332"/>
          </a:xfrm>
          <a:prstGeom prst="rect">
            <a:avLst/>
          </a:prstGeom>
          <a:noFill/>
        </p:spPr>
        <p:txBody>
          <a:bodyPr wrap="square">
            <a:spAutoFit/>
          </a:bodyPr>
          <a:lstStyle/>
          <a:p>
            <a:r>
              <a:rPr lang="en-US" sz="1800" dirty="0">
                <a:solidFill>
                  <a:schemeClr val="bg1"/>
                </a:solidFill>
                <a:highlight>
                  <a:srgbClr val="800000"/>
                </a:highlight>
              </a:rPr>
              <a:t>Collector</a:t>
            </a:r>
            <a:endParaRPr lang="en-IN" dirty="0">
              <a:solidFill>
                <a:schemeClr val="bg1"/>
              </a:solidFill>
              <a:highlight>
                <a:srgbClr val="800000"/>
              </a:highlight>
            </a:endParaRPr>
          </a:p>
        </p:txBody>
      </p:sp>
      <p:sp>
        <p:nvSpPr>
          <p:cNvPr id="20" name="TextBox 19">
            <a:extLst>
              <a:ext uri="{FF2B5EF4-FFF2-40B4-BE49-F238E27FC236}">
                <a16:creationId xmlns:a16="http://schemas.microsoft.com/office/drawing/2014/main" id="{2EBD1722-04A0-CBFA-B93A-53C63E84396B}"/>
              </a:ext>
            </a:extLst>
          </p:cNvPr>
          <p:cNvSpPr txBox="1"/>
          <p:nvPr/>
        </p:nvSpPr>
        <p:spPr>
          <a:xfrm>
            <a:off x="13411200" y="5432463"/>
            <a:ext cx="13959840" cy="338554"/>
          </a:xfrm>
          <a:prstGeom prst="rect">
            <a:avLst/>
          </a:prstGeom>
          <a:noFill/>
        </p:spPr>
        <p:txBody>
          <a:bodyPr wrap="square">
            <a:spAutoFit/>
          </a:bodyPr>
          <a:lstStyle/>
          <a:p>
            <a:r>
              <a:rPr lang="en-US" sz="1600" dirty="0">
                <a:solidFill>
                  <a:schemeClr val="bg1"/>
                </a:solidFill>
                <a:highlight>
                  <a:srgbClr val="800000"/>
                </a:highlight>
              </a:rPr>
              <a:t>scraper system </a:t>
            </a:r>
            <a:endParaRPr lang="en-IN" sz="1600" dirty="0">
              <a:solidFill>
                <a:schemeClr val="bg1"/>
              </a:solidFill>
              <a:highlight>
                <a:srgbClr val="800000"/>
              </a:highlight>
            </a:endParaRPr>
          </a:p>
        </p:txBody>
      </p:sp>
      <p:sp>
        <p:nvSpPr>
          <p:cNvPr id="21" name="TextBox 20">
            <a:extLst>
              <a:ext uri="{FF2B5EF4-FFF2-40B4-BE49-F238E27FC236}">
                <a16:creationId xmlns:a16="http://schemas.microsoft.com/office/drawing/2014/main" id="{F3A9CF39-FB0D-51AA-4947-BD65EAC520D1}"/>
              </a:ext>
            </a:extLst>
          </p:cNvPr>
          <p:cNvSpPr txBox="1"/>
          <p:nvPr/>
        </p:nvSpPr>
        <p:spPr>
          <a:xfrm>
            <a:off x="15883354" y="2616749"/>
            <a:ext cx="813043" cy="369332"/>
          </a:xfrm>
          <a:prstGeom prst="rect">
            <a:avLst/>
          </a:prstGeom>
          <a:noFill/>
        </p:spPr>
        <p:txBody>
          <a:bodyPr wrap="none" rtlCol="0">
            <a:spAutoFit/>
          </a:bodyPr>
          <a:lstStyle/>
          <a:p>
            <a:r>
              <a:rPr lang="en-IN" dirty="0">
                <a:solidFill>
                  <a:schemeClr val="bg1"/>
                </a:solidFill>
                <a:highlight>
                  <a:srgbClr val="800000"/>
                </a:highlight>
              </a:rPr>
              <a:t>On/off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674940"/>
            <a:ext cx="18288635" cy="612140"/>
          </a:xfrm>
          <a:custGeom>
            <a:avLst/>
            <a:gdLst/>
            <a:ahLst/>
            <a:cxnLst/>
            <a:rect l="l" t="t" r="r" b="b"/>
            <a:pathLst>
              <a:path w="18288635" h="612140">
                <a:moveTo>
                  <a:pt x="18288269" y="611519"/>
                </a:moveTo>
                <a:lnTo>
                  <a:pt x="0" y="611519"/>
                </a:lnTo>
                <a:lnTo>
                  <a:pt x="0" y="0"/>
                </a:lnTo>
                <a:lnTo>
                  <a:pt x="18288269" y="0"/>
                </a:lnTo>
                <a:lnTo>
                  <a:pt x="18288269" y="611519"/>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3012440">
              <a:lnSpc>
                <a:spcPct val="100000"/>
              </a:lnSpc>
              <a:spcBef>
                <a:spcPts val="100"/>
              </a:spcBef>
            </a:pPr>
            <a:r>
              <a:rPr spc="-95" dirty="0"/>
              <a:t>Constraints</a:t>
            </a:r>
          </a:p>
        </p:txBody>
      </p:sp>
      <p:sp>
        <p:nvSpPr>
          <p:cNvPr id="4" name="object 4"/>
          <p:cNvSpPr txBox="1">
            <a:spLocks noGrp="1"/>
          </p:cNvSpPr>
          <p:nvPr>
            <p:ph type="body" idx="1"/>
          </p:nvPr>
        </p:nvSpPr>
        <p:spPr>
          <a:xfrm>
            <a:off x="1676400" y="1213533"/>
            <a:ext cx="11271250" cy="8218917"/>
          </a:xfrm>
          <a:prstGeom prst="rect">
            <a:avLst/>
          </a:prstGeom>
        </p:spPr>
        <p:txBody>
          <a:bodyPr vert="horz" wrap="square" lIns="0" tIns="31750" rIns="0" bIns="0" rtlCol="0">
            <a:spAutoFit/>
          </a:bodyPr>
          <a:lstStyle/>
          <a:p>
            <a:r>
              <a:rPr lang="en-US" sz="2800" b="1" dirty="0"/>
              <a:t>Constraints for Aqua Shield</a:t>
            </a:r>
          </a:p>
          <a:p>
            <a:endParaRPr lang="en-US" sz="2800" b="1" dirty="0"/>
          </a:p>
          <a:p>
            <a:r>
              <a:rPr lang="en-US" sz="2800" b="1" dirty="0"/>
              <a:t>Cost Limitation</a:t>
            </a:r>
            <a:r>
              <a:rPr lang="en-US" sz="2800" dirty="0"/>
              <a:t> – Initial setup of the oil-cleaning system and aluminum cylinder must remain affordable for farmers.</a:t>
            </a:r>
          </a:p>
          <a:p>
            <a:endParaRPr lang="en-US" sz="2800" dirty="0"/>
          </a:p>
          <a:p>
            <a:r>
              <a:rPr lang="en-US" sz="2800" b="1" dirty="0"/>
              <a:t>Oil Availability</a:t>
            </a:r>
            <a:r>
              <a:rPr lang="en-US" sz="2800" dirty="0"/>
              <a:t> – Regular supply of suitable, (black oil), reusable oil is needed.</a:t>
            </a:r>
          </a:p>
          <a:p>
            <a:endParaRPr lang="en-US" sz="2800" dirty="0"/>
          </a:p>
          <a:p>
            <a:r>
              <a:rPr lang="en-US" sz="2800" b="1" dirty="0"/>
              <a:t>Maintenance</a:t>
            </a:r>
            <a:r>
              <a:rPr lang="en-US" sz="2800" dirty="0"/>
              <a:t> – The motor, cylinder, and scrapers require periodic maintenance to ensure efficiency.</a:t>
            </a:r>
          </a:p>
          <a:p>
            <a:endParaRPr lang="en-US" sz="2800" dirty="0"/>
          </a:p>
          <a:p>
            <a:r>
              <a:rPr lang="en-US" sz="2800" b="1" dirty="0"/>
              <a:t>Power Supply</a:t>
            </a:r>
            <a:r>
              <a:rPr lang="en-US" sz="2800" dirty="0"/>
              <a:t> – Continuous or reliable electricity may be a challenge in rural areas.</a:t>
            </a:r>
          </a:p>
          <a:p>
            <a:endParaRPr lang="en-US" sz="2800" dirty="0"/>
          </a:p>
          <a:p>
            <a:r>
              <a:rPr lang="en-US" sz="2800" b="1" dirty="0"/>
              <a:t>Scalability</a:t>
            </a:r>
            <a:r>
              <a:rPr lang="en-US" sz="2800" dirty="0"/>
              <a:t> – Effectiveness may reduce in very large ponds compared to smaller farm ponds.</a:t>
            </a:r>
          </a:p>
          <a:p>
            <a:endParaRPr lang="en-US" sz="2800" dirty="0"/>
          </a:p>
          <a:p>
            <a:r>
              <a:rPr lang="en-US" sz="2800" b="1" dirty="0"/>
              <a:t>Environmental Checks</a:t>
            </a:r>
            <a:r>
              <a:rPr lang="en-US" sz="2800" dirty="0"/>
              <a:t> – Must ensure the oil used is eco-friendly and does not harm aquatic life.</a:t>
            </a:r>
          </a:p>
        </p:txBody>
      </p:sp>
      <p:pic>
        <p:nvPicPr>
          <p:cNvPr id="5" name="object 5"/>
          <p:cNvPicPr/>
          <p:nvPr/>
        </p:nvPicPr>
        <p:blipFill>
          <a:blip r:embed="rId2" cstate="print"/>
          <a:stretch>
            <a:fillRect/>
          </a:stretch>
        </p:blipFill>
        <p:spPr>
          <a:xfrm>
            <a:off x="16696397" y="0"/>
            <a:ext cx="1590674" cy="1590674"/>
          </a:xfrm>
          <a:prstGeom prst="rect">
            <a:avLst/>
          </a:prstGeom>
        </p:spPr>
      </p:pic>
      <p:sp>
        <p:nvSpPr>
          <p:cNvPr id="6" name="object 6"/>
          <p:cNvSpPr txBox="1">
            <a:spLocks noGrp="1"/>
          </p:cNvSpPr>
          <p:nvPr>
            <p:ph type="ftr" sz="quarter" idx="5"/>
          </p:nvPr>
        </p:nvSpPr>
        <p:spPr>
          <a:prstGeom prst="rect">
            <a:avLst/>
          </a:prstGeom>
        </p:spPr>
        <p:txBody>
          <a:bodyPr vert="horz" wrap="square" lIns="0" tIns="133349" rIns="0" bIns="0" rtlCol="0">
            <a:spAutoFit/>
          </a:bodyPr>
          <a:lstStyle/>
          <a:p>
            <a:pPr marL="64769">
              <a:lnSpc>
                <a:spcPts val="2090"/>
              </a:lnSpc>
            </a:pPr>
            <a:r>
              <a:rPr dirty="0"/>
              <a:t>Idea</a:t>
            </a:r>
            <a:r>
              <a:rPr spc="-20" dirty="0"/>
              <a:t> </a:t>
            </a:r>
            <a:r>
              <a:rPr spc="-10" dirty="0"/>
              <a:t>submission</a:t>
            </a:r>
          </a:p>
        </p:txBody>
      </p:sp>
      <p:sp>
        <p:nvSpPr>
          <p:cNvPr id="7" name="object 7"/>
          <p:cNvSpPr txBox="1"/>
          <p:nvPr/>
        </p:nvSpPr>
        <p:spPr>
          <a:xfrm>
            <a:off x="17014535" y="9788669"/>
            <a:ext cx="280035" cy="281305"/>
          </a:xfrm>
          <a:prstGeom prst="rect">
            <a:avLst/>
          </a:prstGeom>
        </p:spPr>
        <p:txBody>
          <a:bodyPr vert="horz" wrap="square" lIns="0" tIns="0" rIns="0" bIns="0" rtlCol="0">
            <a:spAutoFit/>
          </a:bodyPr>
          <a:lstStyle/>
          <a:p>
            <a:pPr marL="12700">
              <a:lnSpc>
                <a:spcPts val="2090"/>
              </a:lnSpc>
            </a:pPr>
            <a:r>
              <a:rPr sz="1800" b="1" spc="-25" dirty="0">
                <a:solidFill>
                  <a:srgbClr val="FFFFFF"/>
                </a:solidFill>
                <a:latin typeface="Arial"/>
                <a:cs typeface="Arial"/>
              </a:rPr>
              <a:t>08</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600</TotalTime>
  <Words>984</Words>
  <Application>Microsoft Office PowerPoint</Application>
  <PresentationFormat>Custom</PresentationFormat>
  <Paragraphs>120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MT</vt:lpstr>
      <vt:lpstr>Times New Roman</vt:lpstr>
      <vt:lpstr>Office Theme</vt:lpstr>
      <vt:lpstr>KuruKshetra-25(Hackfest)</vt:lpstr>
      <vt:lpstr>Proposed Solution</vt:lpstr>
      <vt:lpstr>Process flow diagram</vt:lpstr>
      <vt:lpstr>Methodology used</vt:lpstr>
      <vt:lpstr>Solution Concept and Feasibility</vt:lpstr>
      <vt:lpstr>Use cases &amp; Description</vt:lpstr>
      <vt:lpstr>Technology stack used</vt:lpstr>
      <vt:lpstr>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T3032</dc:title>
  <dc:creator>Kartikey Sapkal</dc:creator>
  <cp:keywords>DAGaQmRMk3E,BAFbSOive6Y,0</cp:keywords>
  <cp:lastModifiedBy>Nikita Lanke</cp:lastModifiedBy>
  <cp:revision>7</cp:revision>
  <dcterms:created xsi:type="dcterms:W3CDTF">2025-08-24T10:49:26Z</dcterms:created>
  <dcterms:modified xsi:type="dcterms:W3CDTF">2025-08-25T06:34:43Z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2025-08-24T00:00:00Z</vt:filetime>
  </property>
  <property fmtid="{D5CDD505-2E9C-101B-9397-08002B2CF9AE}" pid="3" name="Creator">
    <vt:lpwstr>Canva</vt:lpwstr>
  </property>
  <property fmtid="{D5CDD505-2E9C-101B-9397-08002B2CF9AE}" pid="4" name="LastSaved">
    <vt:filetime>2025-08-24T00:00:00Z</vt:filetime>
  </property>
  <property fmtid="{D5CDD505-2E9C-101B-9397-08002B2CF9AE}" pid="5" name="Producer">
    <vt:lpwstr>Canva</vt:lpwstr>
  </property>
</Properties>
</file>