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60" r:id="rId3"/>
    <p:sldId id="261" r:id="rId4"/>
    <p:sldId id="262" r:id="rId5"/>
    <p:sldId id="258" r:id="rId6"/>
    <p:sldId id="259"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9694BF4-B3DF-4375-A3C9-2A69C3E997BC}" type="datetimeFigureOut">
              <a:rPr lang="en-US" smtClean="0"/>
              <a:t>4/2/2021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36FBFFF-9196-4FA4-BA27-F2AF1B5921C1}" type="slidenum">
              <a:rPr lang="en-US" smtClean="0"/>
              <a:t>‹#›</a:t>
            </a:fld>
            <a:endParaRPr lang="en-US"/>
          </a:p>
        </p:txBody>
      </p:sp>
    </p:spTree>
    <p:extLst>
      <p:ext uri="{BB962C8B-B14F-4D97-AF65-F5344CB8AC3E}">
        <p14:creationId xmlns:p14="http://schemas.microsoft.com/office/powerpoint/2010/main" val="309868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694BF4-B3DF-4375-A3C9-2A69C3E997BC}"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FBFFF-9196-4FA4-BA27-F2AF1B5921C1}" type="slidenum">
              <a:rPr lang="en-US" smtClean="0"/>
              <a:t>‹#›</a:t>
            </a:fld>
            <a:endParaRPr lang="en-US"/>
          </a:p>
        </p:txBody>
      </p:sp>
    </p:spTree>
    <p:extLst>
      <p:ext uri="{BB962C8B-B14F-4D97-AF65-F5344CB8AC3E}">
        <p14:creationId xmlns:p14="http://schemas.microsoft.com/office/powerpoint/2010/main" val="3559872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694BF4-B3DF-4375-A3C9-2A69C3E997BC}"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FBFFF-9196-4FA4-BA27-F2AF1B5921C1}" type="slidenum">
              <a:rPr lang="en-US" smtClean="0"/>
              <a:t>‹#›</a:t>
            </a:fld>
            <a:endParaRPr lang="en-US"/>
          </a:p>
        </p:txBody>
      </p:sp>
    </p:spTree>
    <p:extLst>
      <p:ext uri="{BB962C8B-B14F-4D97-AF65-F5344CB8AC3E}">
        <p14:creationId xmlns:p14="http://schemas.microsoft.com/office/powerpoint/2010/main" val="1937503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694BF4-B3DF-4375-A3C9-2A69C3E997BC}"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FBFFF-9196-4FA4-BA27-F2AF1B5921C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8878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694BF4-B3DF-4375-A3C9-2A69C3E997BC}"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FBFFF-9196-4FA4-BA27-F2AF1B5921C1}" type="slidenum">
              <a:rPr lang="en-US" smtClean="0"/>
              <a:t>‹#›</a:t>
            </a:fld>
            <a:endParaRPr lang="en-US"/>
          </a:p>
        </p:txBody>
      </p:sp>
    </p:spTree>
    <p:extLst>
      <p:ext uri="{BB962C8B-B14F-4D97-AF65-F5344CB8AC3E}">
        <p14:creationId xmlns:p14="http://schemas.microsoft.com/office/powerpoint/2010/main" val="1597911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694BF4-B3DF-4375-A3C9-2A69C3E997BC}" type="datetimeFigureOut">
              <a:rPr lang="en-US" smtClean="0"/>
              <a:t>4/2/2021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FBFFF-9196-4FA4-BA27-F2AF1B5921C1}" type="slidenum">
              <a:rPr lang="en-US" smtClean="0"/>
              <a:t>‹#›</a:t>
            </a:fld>
            <a:endParaRPr lang="en-US"/>
          </a:p>
        </p:txBody>
      </p:sp>
    </p:spTree>
    <p:extLst>
      <p:ext uri="{BB962C8B-B14F-4D97-AF65-F5344CB8AC3E}">
        <p14:creationId xmlns:p14="http://schemas.microsoft.com/office/powerpoint/2010/main" val="678324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694BF4-B3DF-4375-A3C9-2A69C3E997BC}" type="datetimeFigureOut">
              <a:rPr lang="en-US" smtClean="0"/>
              <a:t>4/2/2021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FBFFF-9196-4FA4-BA27-F2AF1B5921C1}" type="slidenum">
              <a:rPr lang="en-US" smtClean="0"/>
              <a:t>‹#›</a:t>
            </a:fld>
            <a:endParaRPr lang="en-US"/>
          </a:p>
        </p:txBody>
      </p:sp>
    </p:spTree>
    <p:extLst>
      <p:ext uri="{BB962C8B-B14F-4D97-AF65-F5344CB8AC3E}">
        <p14:creationId xmlns:p14="http://schemas.microsoft.com/office/powerpoint/2010/main" val="520761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94BF4-B3DF-4375-A3C9-2A69C3E997BC}"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FBFFF-9196-4FA4-BA27-F2AF1B5921C1}" type="slidenum">
              <a:rPr lang="en-US" smtClean="0"/>
              <a:t>‹#›</a:t>
            </a:fld>
            <a:endParaRPr lang="en-US"/>
          </a:p>
        </p:txBody>
      </p:sp>
    </p:spTree>
    <p:extLst>
      <p:ext uri="{BB962C8B-B14F-4D97-AF65-F5344CB8AC3E}">
        <p14:creationId xmlns:p14="http://schemas.microsoft.com/office/powerpoint/2010/main" val="1722680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94BF4-B3DF-4375-A3C9-2A69C3E997BC}"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FBFFF-9196-4FA4-BA27-F2AF1B5921C1}" type="slidenum">
              <a:rPr lang="en-US" smtClean="0"/>
              <a:t>‹#›</a:t>
            </a:fld>
            <a:endParaRPr lang="en-US"/>
          </a:p>
        </p:txBody>
      </p:sp>
    </p:spTree>
    <p:extLst>
      <p:ext uri="{BB962C8B-B14F-4D97-AF65-F5344CB8AC3E}">
        <p14:creationId xmlns:p14="http://schemas.microsoft.com/office/powerpoint/2010/main" val="170317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94BF4-B3DF-4375-A3C9-2A69C3E997BC}"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FBFFF-9196-4FA4-BA27-F2AF1B5921C1}" type="slidenum">
              <a:rPr lang="en-US" smtClean="0"/>
              <a:t>‹#›</a:t>
            </a:fld>
            <a:endParaRPr lang="en-US"/>
          </a:p>
        </p:txBody>
      </p:sp>
    </p:spTree>
    <p:extLst>
      <p:ext uri="{BB962C8B-B14F-4D97-AF65-F5344CB8AC3E}">
        <p14:creationId xmlns:p14="http://schemas.microsoft.com/office/powerpoint/2010/main" val="390424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694BF4-B3DF-4375-A3C9-2A69C3E997BC}"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FBFFF-9196-4FA4-BA27-F2AF1B5921C1}" type="slidenum">
              <a:rPr lang="en-US" smtClean="0"/>
              <a:t>‹#›</a:t>
            </a:fld>
            <a:endParaRPr lang="en-US"/>
          </a:p>
        </p:txBody>
      </p:sp>
    </p:spTree>
    <p:extLst>
      <p:ext uri="{BB962C8B-B14F-4D97-AF65-F5344CB8AC3E}">
        <p14:creationId xmlns:p14="http://schemas.microsoft.com/office/powerpoint/2010/main" val="360184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694BF4-B3DF-4375-A3C9-2A69C3E997BC}"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FBFFF-9196-4FA4-BA27-F2AF1B5921C1}" type="slidenum">
              <a:rPr lang="en-US" smtClean="0"/>
              <a:t>‹#›</a:t>
            </a:fld>
            <a:endParaRPr lang="en-US"/>
          </a:p>
        </p:txBody>
      </p:sp>
    </p:spTree>
    <p:extLst>
      <p:ext uri="{BB962C8B-B14F-4D97-AF65-F5344CB8AC3E}">
        <p14:creationId xmlns:p14="http://schemas.microsoft.com/office/powerpoint/2010/main" val="394944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694BF4-B3DF-4375-A3C9-2A69C3E997BC}" type="datetimeFigureOut">
              <a:rPr lang="en-US" smtClean="0"/>
              <a:t>4/2/2021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FBFFF-9196-4FA4-BA27-F2AF1B5921C1}" type="slidenum">
              <a:rPr lang="en-US" smtClean="0"/>
              <a:t>‹#›</a:t>
            </a:fld>
            <a:endParaRPr lang="en-US"/>
          </a:p>
        </p:txBody>
      </p:sp>
    </p:spTree>
    <p:extLst>
      <p:ext uri="{BB962C8B-B14F-4D97-AF65-F5344CB8AC3E}">
        <p14:creationId xmlns:p14="http://schemas.microsoft.com/office/powerpoint/2010/main" val="82198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694BF4-B3DF-4375-A3C9-2A69C3E997BC}" type="datetimeFigureOut">
              <a:rPr lang="en-US" smtClean="0"/>
              <a:t>4/2/2021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FBFFF-9196-4FA4-BA27-F2AF1B5921C1}" type="slidenum">
              <a:rPr lang="en-US" smtClean="0"/>
              <a:t>‹#›</a:t>
            </a:fld>
            <a:endParaRPr lang="en-US"/>
          </a:p>
        </p:txBody>
      </p:sp>
    </p:spTree>
    <p:extLst>
      <p:ext uri="{BB962C8B-B14F-4D97-AF65-F5344CB8AC3E}">
        <p14:creationId xmlns:p14="http://schemas.microsoft.com/office/powerpoint/2010/main" val="221580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94BF4-B3DF-4375-A3C9-2A69C3E997BC}" type="datetimeFigureOut">
              <a:rPr lang="en-US" smtClean="0"/>
              <a:t>4/2/2021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FBFFF-9196-4FA4-BA27-F2AF1B5921C1}" type="slidenum">
              <a:rPr lang="en-US" smtClean="0"/>
              <a:t>‹#›</a:t>
            </a:fld>
            <a:endParaRPr lang="en-US"/>
          </a:p>
        </p:txBody>
      </p:sp>
    </p:spTree>
    <p:extLst>
      <p:ext uri="{BB962C8B-B14F-4D97-AF65-F5344CB8AC3E}">
        <p14:creationId xmlns:p14="http://schemas.microsoft.com/office/powerpoint/2010/main" val="407235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694BF4-B3DF-4375-A3C9-2A69C3E997BC}"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FBFFF-9196-4FA4-BA27-F2AF1B5921C1}" type="slidenum">
              <a:rPr lang="en-US" smtClean="0"/>
              <a:t>‹#›</a:t>
            </a:fld>
            <a:endParaRPr lang="en-US"/>
          </a:p>
        </p:txBody>
      </p:sp>
    </p:spTree>
    <p:extLst>
      <p:ext uri="{BB962C8B-B14F-4D97-AF65-F5344CB8AC3E}">
        <p14:creationId xmlns:p14="http://schemas.microsoft.com/office/powerpoint/2010/main" val="87657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694BF4-B3DF-4375-A3C9-2A69C3E997BC}"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FBFFF-9196-4FA4-BA27-F2AF1B5921C1}" type="slidenum">
              <a:rPr lang="en-US" smtClean="0"/>
              <a:t>‹#›</a:t>
            </a:fld>
            <a:endParaRPr lang="en-US"/>
          </a:p>
        </p:txBody>
      </p:sp>
    </p:spTree>
    <p:extLst>
      <p:ext uri="{BB962C8B-B14F-4D97-AF65-F5344CB8AC3E}">
        <p14:creationId xmlns:p14="http://schemas.microsoft.com/office/powerpoint/2010/main" val="263101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694BF4-B3DF-4375-A3C9-2A69C3E997BC}" type="datetimeFigureOut">
              <a:rPr lang="en-US" smtClean="0"/>
              <a:t>4/2/2021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6FBFFF-9196-4FA4-BA27-F2AF1B5921C1}" type="slidenum">
              <a:rPr lang="en-US" smtClean="0"/>
              <a:t>‹#›</a:t>
            </a:fld>
            <a:endParaRPr lang="en-US"/>
          </a:p>
        </p:txBody>
      </p:sp>
    </p:spTree>
    <p:extLst>
      <p:ext uri="{BB962C8B-B14F-4D97-AF65-F5344CB8AC3E}">
        <p14:creationId xmlns:p14="http://schemas.microsoft.com/office/powerpoint/2010/main" val="404294728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hyperlink" Target="https://www.civil.columbia.edu/about/what-civil-engineering" TargetMode="External"/><Relationship Id="rId3" Type="http://schemas.openxmlformats.org/officeDocument/2006/relationships/image" Target="../media/image2.png"/><Relationship Id="rId7" Type="http://schemas.openxmlformats.org/officeDocument/2006/relationships/hyperlink" Target="https://www.me.columbia.edu/what-mechanical-engineering"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princetonreview.com/careers/79/industrial-engineer" TargetMode="External"/><Relationship Id="rId5" Type="http://schemas.openxmlformats.org/officeDocument/2006/relationships/image" Target="../media/image4.jpg"/><Relationship Id="rId4" Type="http://schemas.openxmlformats.org/officeDocument/2006/relationships/hyperlink" Target="https://news.utexas.edu/2019/09/03/texas-boosts-u-s-science-with-fastest-academic-supercomputer-in-the-worl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mastersindatascience.org/careers/computer-scientist/"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mtu.edu/biomedical/department/what-is/" TargetMode="External"/><Relationship Id="rId5" Type="http://schemas.openxmlformats.org/officeDocument/2006/relationships/image" Target="../media/image5.png"/><Relationship Id="rId4" Type="http://schemas.openxmlformats.org/officeDocument/2006/relationships/hyperlink" Target="https://fold.it/portal/info/abou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2EB8977-38E0-48EF-B9F0-A937F052E4B7}"/>
              </a:ext>
            </a:extLst>
          </p:cNvPr>
          <p:cNvSpPr>
            <a:spLocks noGrp="1"/>
          </p:cNvSpPr>
          <p:nvPr>
            <p:ph type="title"/>
          </p:nvPr>
        </p:nvSpPr>
        <p:spPr>
          <a:xfrm>
            <a:off x="1141413" y="618518"/>
            <a:ext cx="4459286" cy="1478570"/>
          </a:xfrm>
        </p:spPr>
        <p:txBody>
          <a:bodyPr>
            <a:normAutofit/>
          </a:bodyPr>
          <a:lstStyle/>
          <a:p>
            <a:r>
              <a:rPr lang="en-US" sz="3200"/>
              <a:t>About myself</a:t>
            </a:r>
          </a:p>
        </p:txBody>
      </p:sp>
      <p:sp>
        <p:nvSpPr>
          <p:cNvPr id="3" name="Content Placeholder 2">
            <a:extLst>
              <a:ext uri="{FF2B5EF4-FFF2-40B4-BE49-F238E27FC236}">
                <a16:creationId xmlns:a16="http://schemas.microsoft.com/office/drawing/2014/main" id="{0AE8DA07-7956-459F-BD7C-1CB831A86D80}"/>
              </a:ext>
            </a:extLst>
          </p:cNvPr>
          <p:cNvSpPr>
            <a:spLocks noGrp="1"/>
          </p:cNvSpPr>
          <p:nvPr>
            <p:ph idx="1"/>
          </p:nvPr>
        </p:nvSpPr>
        <p:spPr>
          <a:xfrm>
            <a:off x="1141412" y="2249487"/>
            <a:ext cx="4459287" cy="3965046"/>
          </a:xfrm>
        </p:spPr>
        <p:txBody>
          <a:bodyPr>
            <a:normAutofit/>
          </a:bodyPr>
          <a:lstStyle/>
          <a:p>
            <a:r>
              <a:rPr lang="en-US" sz="2000" dirty="0"/>
              <a:t>My name is Landon Moon</a:t>
            </a:r>
          </a:p>
          <a:p>
            <a:r>
              <a:rPr lang="en-US" sz="2000" dirty="0"/>
              <a:t>I am majoring in Computer Science</a:t>
            </a:r>
          </a:p>
          <a:p>
            <a:r>
              <a:rPr lang="en-US" sz="2000" dirty="0"/>
              <a:t>I transferred to UTA this semester</a:t>
            </a:r>
          </a:p>
          <a:p>
            <a:r>
              <a:rPr lang="en-US" sz="2000" dirty="0"/>
              <a:t>I have a similar amount of credit hours to a sophomore.</a:t>
            </a:r>
          </a:p>
          <a:p>
            <a:endParaRPr lang="en-US" sz="2000" dirty="0"/>
          </a:p>
        </p:txBody>
      </p:sp>
      <p:pic>
        <p:nvPicPr>
          <p:cNvPr id="5" name="Picture 4" descr="Icon&#10;&#10;Description automatically generated">
            <a:extLst>
              <a:ext uri="{FF2B5EF4-FFF2-40B4-BE49-F238E27FC236}">
                <a16:creationId xmlns:a16="http://schemas.microsoft.com/office/drawing/2014/main" id="{772853D2-C465-4F9C-9FF0-45EFAA624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688386"/>
            <a:ext cx="5456279" cy="54562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271650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 name="Rectangle 12">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09CBB89F-D954-48B8-9A14-0F3C1AB68C9B}"/>
              </a:ext>
            </a:extLst>
          </p:cNvPr>
          <p:cNvSpPr>
            <a:spLocks noGrp="1"/>
          </p:cNvSpPr>
          <p:nvPr>
            <p:ph type="title"/>
          </p:nvPr>
        </p:nvSpPr>
        <p:spPr>
          <a:xfrm>
            <a:off x="6448425" y="618518"/>
            <a:ext cx="4598985" cy="1478570"/>
          </a:xfrm>
        </p:spPr>
        <p:txBody>
          <a:bodyPr>
            <a:normAutofit/>
          </a:bodyPr>
          <a:lstStyle/>
          <a:p>
            <a:r>
              <a:rPr lang="en-US" dirty="0"/>
              <a:t>Supercomputers in the fields of ENGR</a:t>
            </a:r>
          </a:p>
        </p:txBody>
      </p:sp>
      <p:grpSp>
        <p:nvGrpSpPr>
          <p:cNvPr id="16" name="Group 15">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7" name="Rectangle 16">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Rectangle 19">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1"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Rectangle 44">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6"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Rectangle 56">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8"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9" name="Content Placeholder 8">
            <a:extLst>
              <a:ext uri="{FF2B5EF4-FFF2-40B4-BE49-F238E27FC236}">
                <a16:creationId xmlns:a16="http://schemas.microsoft.com/office/drawing/2014/main" id="{97C273B8-2D57-46DC-A31A-1B915491DFAF}"/>
              </a:ext>
            </a:extLst>
          </p:cNvPr>
          <p:cNvSpPr>
            <a:spLocks noGrp="1"/>
          </p:cNvSpPr>
          <p:nvPr>
            <p:ph idx="1"/>
          </p:nvPr>
        </p:nvSpPr>
        <p:spPr>
          <a:xfrm>
            <a:off x="6448425" y="2249487"/>
            <a:ext cx="4598986" cy="3541714"/>
          </a:xfrm>
        </p:spPr>
        <p:txBody>
          <a:bodyPr>
            <a:normAutofit/>
          </a:bodyPr>
          <a:lstStyle/>
          <a:p>
            <a:r>
              <a:rPr lang="en-US" dirty="0"/>
              <a:t>Civil Engineering</a:t>
            </a:r>
          </a:p>
          <a:p>
            <a:r>
              <a:rPr lang="en-US" dirty="0"/>
              <a:t>Computer Science</a:t>
            </a:r>
          </a:p>
          <a:p>
            <a:r>
              <a:rPr lang="en-US" dirty="0"/>
              <a:t>Electrical Engineering</a:t>
            </a:r>
          </a:p>
          <a:p>
            <a:r>
              <a:rPr lang="en-US" dirty="0"/>
              <a:t>Industrial Engineering</a:t>
            </a:r>
          </a:p>
          <a:p>
            <a:r>
              <a:rPr lang="en-US" dirty="0"/>
              <a:t>Mechanical Engineering</a:t>
            </a:r>
          </a:p>
        </p:txBody>
      </p:sp>
      <p:pic>
        <p:nvPicPr>
          <p:cNvPr id="5" name="Content Placeholder 4">
            <a:hlinkClick r:id="rId4"/>
            <a:extLst>
              <a:ext uri="{FF2B5EF4-FFF2-40B4-BE49-F238E27FC236}">
                <a16:creationId xmlns:a16="http://schemas.microsoft.com/office/drawing/2014/main" id="{42BF75CB-FB87-444F-ABD0-3D9706555E0D}"/>
              </a:ext>
            </a:extLst>
          </p:cNvPr>
          <p:cNvPicPr>
            <a:picLocks noChangeAspect="1"/>
          </p:cNvPicPr>
          <p:nvPr/>
        </p:nvPicPr>
        <p:blipFill>
          <a:blip r:embed="rId5">
            <a:extLst>
              <a:ext uri="{28A0092B-C50C-407E-A947-70E740481C1C}">
                <a14:useLocalDpi xmlns:a14="http://schemas.microsoft.com/office/drawing/2010/main" val="0"/>
              </a:ext>
            </a:extLst>
          </a:blip>
          <a:srcRect l="20343" r="20343"/>
          <a:stretch/>
        </p:blipFill>
        <p:spPr>
          <a:xfrm>
            <a:off x="-5597" y="9525"/>
            <a:ext cx="6101597" cy="6857990"/>
          </a:xfrm>
          <a:prstGeom prst="rect">
            <a:avLst/>
          </a:prstGeom>
        </p:spPr>
      </p:pic>
      <p:sp>
        <p:nvSpPr>
          <p:cNvPr id="7" name="TextBox 6">
            <a:extLst>
              <a:ext uri="{FF2B5EF4-FFF2-40B4-BE49-F238E27FC236}">
                <a16:creationId xmlns:a16="http://schemas.microsoft.com/office/drawing/2014/main" id="{0271A3F1-CBE4-4A2B-B757-DAA6D6E6009F}"/>
              </a:ext>
            </a:extLst>
          </p:cNvPr>
          <p:cNvSpPr txBox="1"/>
          <p:nvPr/>
        </p:nvSpPr>
        <p:spPr>
          <a:xfrm>
            <a:off x="6443661" y="5602089"/>
            <a:ext cx="5748337" cy="923330"/>
          </a:xfrm>
          <a:prstGeom prst="rect">
            <a:avLst/>
          </a:prstGeom>
          <a:noFill/>
        </p:spPr>
        <p:txBody>
          <a:bodyPr wrap="square" rtlCol="0">
            <a:spAutoFit/>
          </a:bodyPr>
          <a:lstStyle/>
          <a:p>
            <a:r>
              <a:rPr lang="en-US" dirty="0">
                <a:hlinkClick r:id="rId6"/>
              </a:rPr>
              <a:t>Industrial Engineering</a:t>
            </a:r>
            <a:endParaRPr lang="en-US" dirty="0"/>
          </a:p>
          <a:p>
            <a:r>
              <a:rPr lang="en-US" dirty="0">
                <a:hlinkClick r:id="rId7"/>
              </a:rPr>
              <a:t>Mechanical Engineering</a:t>
            </a:r>
            <a:endParaRPr lang="en-US" dirty="0"/>
          </a:p>
          <a:p>
            <a:r>
              <a:rPr lang="en-US" dirty="0">
                <a:hlinkClick r:id="rId8"/>
              </a:rPr>
              <a:t>Civil Engineering</a:t>
            </a:r>
            <a:endParaRPr lang="en-US" dirty="0"/>
          </a:p>
        </p:txBody>
      </p:sp>
    </p:spTree>
    <p:extLst>
      <p:ext uri="{BB962C8B-B14F-4D97-AF65-F5344CB8AC3E}">
        <p14:creationId xmlns:p14="http://schemas.microsoft.com/office/powerpoint/2010/main" val="178439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7186-5921-479B-957B-F76883DED626}"/>
              </a:ext>
            </a:extLst>
          </p:cNvPr>
          <p:cNvSpPr>
            <a:spLocks noGrp="1"/>
          </p:cNvSpPr>
          <p:nvPr>
            <p:ph type="title"/>
          </p:nvPr>
        </p:nvSpPr>
        <p:spPr/>
        <p:txBody>
          <a:bodyPr/>
          <a:lstStyle/>
          <a:p>
            <a:r>
              <a:rPr lang="en-US" dirty="0"/>
              <a:t>Supercomputers in the fields of Engineering</a:t>
            </a:r>
          </a:p>
        </p:txBody>
      </p:sp>
      <p:sp>
        <p:nvSpPr>
          <p:cNvPr id="3" name="Content Placeholder 2">
            <a:extLst>
              <a:ext uri="{FF2B5EF4-FFF2-40B4-BE49-F238E27FC236}">
                <a16:creationId xmlns:a16="http://schemas.microsoft.com/office/drawing/2014/main" id="{FDC7E366-D13A-4947-A59F-D6B886C8145C}"/>
              </a:ext>
            </a:extLst>
          </p:cNvPr>
          <p:cNvSpPr>
            <a:spLocks noGrp="1"/>
          </p:cNvSpPr>
          <p:nvPr>
            <p:ph idx="1"/>
          </p:nvPr>
        </p:nvSpPr>
        <p:spPr/>
        <p:txBody>
          <a:bodyPr>
            <a:normAutofit fontScale="92500" lnSpcReduction="20000"/>
          </a:bodyPr>
          <a:lstStyle/>
          <a:p>
            <a:r>
              <a:rPr lang="en-US" dirty="0"/>
              <a:t>Civil Engineering: Supercomputers are housed in large buildings that require planning and design by a civil engineer. Keeping the building secure and safe are very important to keeping the supercomputer operational.</a:t>
            </a:r>
          </a:p>
          <a:p>
            <a:r>
              <a:rPr lang="en-US" dirty="0"/>
              <a:t>Computer Science: Supercomputers run software in order to compute their calculations. This software is designed by computer scientists. Computer scientist also use supercomputers in order to run calculations with their software.</a:t>
            </a:r>
          </a:p>
          <a:p>
            <a:r>
              <a:rPr lang="en-US" dirty="0"/>
              <a:t>Electrical Engineering: Supercomputers are built out of thousands of parts made up of wires. On the low-level parts such as power supplies and motherboards, electrical engineers are there to make sure the system doesn’t fry itself.</a:t>
            </a:r>
          </a:p>
          <a:p>
            <a:endParaRPr lang="en-US" dirty="0"/>
          </a:p>
        </p:txBody>
      </p:sp>
    </p:spTree>
    <p:extLst>
      <p:ext uri="{BB962C8B-B14F-4D97-AF65-F5344CB8AC3E}">
        <p14:creationId xmlns:p14="http://schemas.microsoft.com/office/powerpoint/2010/main" val="141070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33211-1856-47D2-B4EC-3D1586B738CD}"/>
              </a:ext>
            </a:extLst>
          </p:cNvPr>
          <p:cNvSpPr>
            <a:spLocks noGrp="1"/>
          </p:cNvSpPr>
          <p:nvPr>
            <p:ph type="title"/>
          </p:nvPr>
        </p:nvSpPr>
        <p:spPr/>
        <p:txBody>
          <a:bodyPr/>
          <a:lstStyle/>
          <a:p>
            <a:r>
              <a:rPr lang="en-US" dirty="0"/>
              <a:t>Supercomputers in the fields of Engineering CONT.</a:t>
            </a:r>
          </a:p>
        </p:txBody>
      </p:sp>
      <p:sp>
        <p:nvSpPr>
          <p:cNvPr id="3" name="Content Placeholder 2">
            <a:extLst>
              <a:ext uri="{FF2B5EF4-FFF2-40B4-BE49-F238E27FC236}">
                <a16:creationId xmlns:a16="http://schemas.microsoft.com/office/drawing/2014/main" id="{A06E9EC9-F01D-4E90-9524-6C2C40319691}"/>
              </a:ext>
            </a:extLst>
          </p:cNvPr>
          <p:cNvSpPr>
            <a:spLocks noGrp="1"/>
          </p:cNvSpPr>
          <p:nvPr>
            <p:ph idx="1"/>
          </p:nvPr>
        </p:nvSpPr>
        <p:spPr/>
        <p:txBody>
          <a:bodyPr/>
          <a:lstStyle/>
          <a:p>
            <a:r>
              <a:rPr lang="en-US" dirty="0"/>
              <a:t>Industrial Engineering: Supercomputers need to be the most efficient as possible with heat, electricity, and of course computing. These types of problems are usually</a:t>
            </a:r>
          </a:p>
          <a:p>
            <a:r>
              <a:rPr lang="en-US" dirty="0"/>
              <a:t>Mechanical Engineering: supercomputers usually have coolant going through the system to make sure everything stays cool. The calculations to determine how much coolant and how fast the heat needs to be dissipated will be done by a mechanical engineer.</a:t>
            </a:r>
          </a:p>
          <a:p>
            <a:endParaRPr lang="en-US" dirty="0"/>
          </a:p>
        </p:txBody>
      </p:sp>
    </p:spTree>
    <p:extLst>
      <p:ext uri="{BB962C8B-B14F-4D97-AF65-F5344CB8AC3E}">
        <p14:creationId xmlns:p14="http://schemas.microsoft.com/office/powerpoint/2010/main" val="3284574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7"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29" name="Group 12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85" name="Group 184">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86" name="Rectangle 185">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7"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grpSp>
        <p:nvGrpSpPr>
          <p:cNvPr id="189" name="Group 188">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90"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91"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2"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3"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94"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5"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6"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7"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8"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9"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0"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1"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2"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3"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4"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5"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2"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3"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7"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19"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0"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1"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2"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3"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4"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7"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8"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9"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0"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1"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2"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5"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6"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8"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9"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0"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2"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3"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245" name="Group 244">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46"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pic>
        <p:nvPicPr>
          <p:cNvPr id="8" name="Picture 7">
            <a:hlinkClick r:id="rId4"/>
            <a:extLst>
              <a:ext uri="{FF2B5EF4-FFF2-40B4-BE49-F238E27FC236}">
                <a16:creationId xmlns:a16="http://schemas.microsoft.com/office/drawing/2014/main" id="{A13EAE9A-119E-46BF-B348-50181C160C24}"/>
              </a:ext>
            </a:extLst>
          </p:cNvPr>
          <p:cNvPicPr>
            <a:picLocks noChangeAspect="1"/>
          </p:cNvPicPr>
          <p:nvPr/>
        </p:nvPicPr>
        <p:blipFill>
          <a:blip r:embed="rId5">
            <a:extLst>
              <a:ext uri="{28A0092B-C50C-407E-A947-70E740481C1C}">
                <a14:useLocalDpi xmlns:a14="http://schemas.microsoft.com/office/drawing/2010/main" val="0"/>
              </a:ext>
            </a:extLst>
          </a:blip>
          <a:srcRect l="22832" r="22832"/>
          <a:stretch/>
        </p:blipFill>
        <p:spPr>
          <a:xfrm>
            <a:off x="-5597" y="10"/>
            <a:ext cx="6101597" cy="6857990"/>
          </a:xfrm>
          <a:prstGeom prst="rect">
            <a:avLst/>
          </a:prstGeom>
        </p:spPr>
      </p:pic>
      <p:sp>
        <p:nvSpPr>
          <p:cNvPr id="244" name="Title 1">
            <a:extLst>
              <a:ext uri="{FF2B5EF4-FFF2-40B4-BE49-F238E27FC236}">
                <a16:creationId xmlns:a16="http://schemas.microsoft.com/office/drawing/2014/main" id="{2173A2EE-904B-4621-9E5C-73048B2DE89A}"/>
              </a:ext>
            </a:extLst>
          </p:cNvPr>
          <p:cNvSpPr txBox="1">
            <a:spLocks/>
          </p:cNvSpPr>
          <p:nvPr/>
        </p:nvSpPr>
        <p:spPr>
          <a:xfrm>
            <a:off x="6448425" y="618518"/>
            <a:ext cx="4598985"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Protein folding in the fields of ENGR</a:t>
            </a:r>
          </a:p>
        </p:txBody>
      </p:sp>
      <p:sp>
        <p:nvSpPr>
          <p:cNvPr id="256" name="Content Placeholder 8">
            <a:extLst>
              <a:ext uri="{FF2B5EF4-FFF2-40B4-BE49-F238E27FC236}">
                <a16:creationId xmlns:a16="http://schemas.microsoft.com/office/drawing/2014/main" id="{BD8D54DE-BCAA-4E81-84C0-63627EE3D672}"/>
              </a:ext>
            </a:extLst>
          </p:cNvPr>
          <p:cNvSpPr>
            <a:spLocks noGrp="1"/>
          </p:cNvSpPr>
          <p:nvPr>
            <p:ph idx="1"/>
          </p:nvPr>
        </p:nvSpPr>
        <p:spPr>
          <a:xfrm>
            <a:off x="6448425" y="2249487"/>
            <a:ext cx="4598986" cy="3541714"/>
          </a:xfrm>
        </p:spPr>
        <p:txBody>
          <a:bodyPr>
            <a:normAutofit/>
          </a:bodyPr>
          <a:lstStyle/>
          <a:p>
            <a:r>
              <a:rPr lang="en-US" dirty="0"/>
              <a:t>Biomedical Engineering</a:t>
            </a:r>
          </a:p>
          <a:p>
            <a:r>
              <a:rPr lang="en-US" dirty="0"/>
              <a:t>Computer Science</a:t>
            </a:r>
          </a:p>
        </p:txBody>
      </p:sp>
      <p:sp>
        <p:nvSpPr>
          <p:cNvPr id="257" name="TextBox 256">
            <a:extLst>
              <a:ext uri="{FF2B5EF4-FFF2-40B4-BE49-F238E27FC236}">
                <a16:creationId xmlns:a16="http://schemas.microsoft.com/office/drawing/2014/main" id="{CA6D7EEC-9D6B-4966-B037-FBE81CBA5679}"/>
              </a:ext>
            </a:extLst>
          </p:cNvPr>
          <p:cNvSpPr txBox="1"/>
          <p:nvPr/>
        </p:nvSpPr>
        <p:spPr>
          <a:xfrm>
            <a:off x="6443661" y="5602089"/>
            <a:ext cx="5748337" cy="646331"/>
          </a:xfrm>
          <a:prstGeom prst="rect">
            <a:avLst/>
          </a:prstGeom>
          <a:noFill/>
        </p:spPr>
        <p:txBody>
          <a:bodyPr wrap="square" rtlCol="0">
            <a:spAutoFit/>
          </a:bodyPr>
          <a:lstStyle/>
          <a:p>
            <a:r>
              <a:rPr lang="en-US" dirty="0">
                <a:hlinkClick r:id="rId6"/>
              </a:rPr>
              <a:t>Biomedical Engineering</a:t>
            </a:r>
            <a:endParaRPr lang="en-US" dirty="0"/>
          </a:p>
          <a:p>
            <a:r>
              <a:rPr lang="en-US" dirty="0">
                <a:hlinkClick r:id="rId7"/>
              </a:rPr>
              <a:t>Computer Science</a:t>
            </a:r>
            <a:endParaRPr lang="en-US" dirty="0"/>
          </a:p>
        </p:txBody>
      </p:sp>
    </p:spTree>
    <p:extLst>
      <p:ext uri="{BB962C8B-B14F-4D97-AF65-F5344CB8AC3E}">
        <p14:creationId xmlns:p14="http://schemas.microsoft.com/office/powerpoint/2010/main" val="128076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757A-AF16-43D6-864A-EAF51A60B154}"/>
              </a:ext>
            </a:extLst>
          </p:cNvPr>
          <p:cNvSpPr>
            <a:spLocks noGrp="1"/>
          </p:cNvSpPr>
          <p:nvPr>
            <p:ph type="title"/>
          </p:nvPr>
        </p:nvSpPr>
        <p:spPr/>
        <p:txBody>
          <a:bodyPr/>
          <a:lstStyle/>
          <a:p>
            <a:r>
              <a:rPr lang="en-US" dirty="0"/>
              <a:t>Protein folding in the fields of ENGR</a:t>
            </a:r>
            <a:br>
              <a:rPr lang="en-US" dirty="0"/>
            </a:br>
            <a:endParaRPr lang="en-US" dirty="0"/>
          </a:p>
        </p:txBody>
      </p:sp>
      <p:sp>
        <p:nvSpPr>
          <p:cNvPr id="3" name="Content Placeholder 2">
            <a:extLst>
              <a:ext uri="{FF2B5EF4-FFF2-40B4-BE49-F238E27FC236}">
                <a16:creationId xmlns:a16="http://schemas.microsoft.com/office/drawing/2014/main" id="{0C0D3980-FF5E-4165-8075-2554FA61DEFC}"/>
              </a:ext>
            </a:extLst>
          </p:cNvPr>
          <p:cNvSpPr>
            <a:spLocks noGrp="1"/>
          </p:cNvSpPr>
          <p:nvPr>
            <p:ph idx="1"/>
          </p:nvPr>
        </p:nvSpPr>
        <p:spPr/>
        <p:txBody>
          <a:bodyPr/>
          <a:lstStyle/>
          <a:p>
            <a:r>
              <a:rPr lang="en-US" dirty="0"/>
              <a:t>Biomedical Engineering: biomedical engineers use protein folding to determine what certain configurations of amino acids will do.</a:t>
            </a:r>
          </a:p>
          <a:p>
            <a:r>
              <a:rPr lang="en-US" dirty="0"/>
              <a:t>Computer Science: The program to run protein folding simulations must be designed, and built by computer programmers. These programmers would probably work along the biomedical engineers in order to properly code the program.</a:t>
            </a:r>
          </a:p>
          <a:p>
            <a:endParaRPr lang="en-US" dirty="0"/>
          </a:p>
        </p:txBody>
      </p:sp>
    </p:spTree>
    <p:extLst>
      <p:ext uri="{BB962C8B-B14F-4D97-AF65-F5344CB8AC3E}">
        <p14:creationId xmlns:p14="http://schemas.microsoft.com/office/powerpoint/2010/main" val="176456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0081-AEDA-4CD2-8B45-9C8C671151B8}"/>
              </a:ext>
            </a:extLst>
          </p:cNvPr>
          <p:cNvSpPr>
            <a:spLocks noGrp="1"/>
          </p:cNvSpPr>
          <p:nvPr>
            <p:ph type="title"/>
          </p:nvPr>
        </p:nvSpPr>
        <p:spPr/>
        <p:txBody>
          <a:bodyPr/>
          <a:lstStyle/>
          <a:p>
            <a:r>
              <a:rPr lang="en-US" dirty="0"/>
              <a:t>Reflection on the fields of engineering</a:t>
            </a:r>
          </a:p>
        </p:txBody>
      </p:sp>
      <p:sp>
        <p:nvSpPr>
          <p:cNvPr id="3" name="Content Placeholder 2">
            <a:extLst>
              <a:ext uri="{FF2B5EF4-FFF2-40B4-BE49-F238E27FC236}">
                <a16:creationId xmlns:a16="http://schemas.microsoft.com/office/drawing/2014/main" id="{ADD3225D-711E-4B43-84DF-50C2D74B4F92}"/>
              </a:ext>
            </a:extLst>
          </p:cNvPr>
          <p:cNvSpPr>
            <a:spLocks noGrp="1"/>
          </p:cNvSpPr>
          <p:nvPr>
            <p:ph idx="1"/>
          </p:nvPr>
        </p:nvSpPr>
        <p:spPr/>
        <p:txBody>
          <a:bodyPr/>
          <a:lstStyle/>
          <a:p>
            <a:r>
              <a:rPr lang="en-US" dirty="0"/>
              <a:t>Engineers are trained to make things work and to solve problems</a:t>
            </a:r>
          </a:p>
          <a:p>
            <a:r>
              <a:rPr lang="en-US" dirty="0"/>
              <a:t>While each engineering field has specific job it is designed to do, each job usually required multiple fields.</a:t>
            </a:r>
          </a:p>
          <a:p>
            <a:r>
              <a:rPr lang="en-US" dirty="0"/>
              <a:t>For example a civil engineer helped design the buildings that can be used from anything from research to producing power.</a:t>
            </a:r>
          </a:p>
          <a:p>
            <a:r>
              <a:rPr lang="en-US" dirty="0"/>
              <a:t>No one type of engineering is enough to fill every slot in a process. Everything requires teamwork.</a:t>
            </a:r>
          </a:p>
        </p:txBody>
      </p:sp>
    </p:spTree>
    <p:extLst>
      <p:ext uri="{BB962C8B-B14F-4D97-AF65-F5344CB8AC3E}">
        <p14:creationId xmlns:p14="http://schemas.microsoft.com/office/powerpoint/2010/main" val="2317650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175</TotalTime>
  <Words>402</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About myself</vt:lpstr>
      <vt:lpstr>Supercomputers in the fields of ENGR</vt:lpstr>
      <vt:lpstr>Supercomputers in the fields of Engineering</vt:lpstr>
      <vt:lpstr>Supercomputers in the fields of Engineering CONT.</vt:lpstr>
      <vt:lpstr>PowerPoint Presentation</vt:lpstr>
      <vt:lpstr>Protein folding in the fields of ENGR </vt:lpstr>
      <vt:lpstr>Reflection on the fields of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Landon Moon</dc:creator>
  <cp:lastModifiedBy>Landon Moon</cp:lastModifiedBy>
  <cp:revision>9</cp:revision>
  <dcterms:created xsi:type="dcterms:W3CDTF">2021-04-02T18:52:07Z</dcterms:created>
  <dcterms:modified xsi:type="dcterms:W3CDTF">2021-04-02T21:47:40Z</dcterms:modified>
</cp:coreProperties>
</file>