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sldIdLst>
    <p:sldId id="256" r:id="rId3"/>
    <p:sldId id="259" r:id="rId4"/>
    <p:sldId id="260" r:id="rId5"/>
    <p:sldId id="257" r:id="rId6"/>
    <p:sldId id="263" r:id="rId7"/>
    <p:sldId id="262" r:id="rId8"/>
    <p:sldId id="266" r:id="rId9"/>
    <p:sldId id="265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0DB3B-4C50-4793-955D-72B85B33BD45}" v="992" dt="2023-09-22T18:50:13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avsuta-my.sharepoint.com/personal/jnh0477_mavs_uta_edu/Documents/Microsoft%20Teams%20Chat%20Files/Time%20Track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'[Time Tracking.xlsx]Sheet1'!$P$11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'[Time Tracking.xlsx]Sheet1'!$O$12:$O$26</c:f>
              <c:numCache>
                <c:formatCode>m/d/yyyy\ h:mm</c:formatCode>
                <c:ptCount val="15"/>
                <c:pt idx="0">
                  <c:v>45180</c:v>
                </c:pt>
                <c:pt idx="1">
                  <c:v>45181</c:v>
                </c:pt>
                <c:pt idx="2">
                  <c:v>45182</c:v>
                </c:pt>
                <c:pt idx="3">
                  <c:v>45183</c:v>
                </c:pt>
                <c:pt idx="4">
                  <c:v>45184</c:v>
                </c:pt>
                <c:pt idx="5">
                  <c:v>45185</c:v>
                </c:pt>
                <c:pt idx="6">
                  <c:v>45186</c:v>
                </c:pt>
                <c:pt idx="7">
                  <c:v>45187</c:v>
                </c:pt>
                <c:pt idx="8">
                  <c:v>45188</c:v>
                </c:pt>
                <c:pt idx="9">
                  <c:v>45189</c:v>
                </c:pt>
                <c:pt idx="10">
                  <c:v>45190</c:v>
                </c:pt>
                <c:pt idx="11">
                  <c:v>45191</c:v>
                </c:pt>
                <c:pt idx="12">
                  <c:v>45192</c:v>
                </c:pt>
                <c:pt idx="13">
                  <c:v>45193</c:v>
                </c:pt>
                <c:pt idx="14">
                  <c:v>45194</c:v>
                </c:pt>
              </c:numCache>
            </c:numRef>
          </c:cat>
          <c:val>
            <c:numRef>
              <c:f>'[Time Tracking.xlsx]Sheet1'!$P$12:$P$26</c:f>
              <c:numCache>
                <c:formatCode>General</c:formatCode>
                <c:ptCount val="15"/>
                <c:pt idx="0">
                  <c:v>61.5</c:v>
                </c:pt>
                <c:pt idx="1">
                  <c:v>57.107142857142854</c:v>
                </c:pt>
                <c:pt idx="2">
                  <c:v>52.714285714285708</c:v>
                </c:pt>
                <c:pt idx="3">
                  <c:v>48.321428571428562</c:v>
                </c:pt>
                <c:pt idx="4">
                  <c:v>43.928571428571416</c:v>
                </c:pt>
                <c:pt idx="5">
                  <c:v>39.53571428571427</c:v>
                </c:pt>
                <c:pt idx="6">
                  <c:v>35.142857142857125</c:v>
                </c:pt>
                <c:pt idx="7">
                  <c:v>30.749999999999982</c:v>
                </c:pt>
                <c:pt idx="8">
                  <c:v>26.35714285714284</c:v>
                </c:pt>
                <c:pt idx="9">
                  <c:v>21.964285714285698</c:v>
                </c:pt>
                <c:pt idx="10">
                  <c:v>17.571428571428555</c:v>
                </c:pt>
                <c:pt idx="11">
                  <c:v>13.178571428571413</c:v>
                </c:pt>
                <c:pt idx="12">
                  <c:v>8.7857142857142705</c:v>
                </c:pt>
                <c:pt idx="13">
                  <c:v>4.3928571428571273</c:v>
                </c:pt>
                <c:pt idx="14">
                  <c:v>-1.5987211554602254E-14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4D-475B-BF9A-5EAE09B8964B}"/>
            </c:ext>
          </c:extLst>
        </c:ser>
        <c:ser>
          <c:idx val="1"/>
          <c:order val="1"/>
          <c:tx>
            <c:strRef>
              <c:f>'[Time Tracking.xlsx]Sheet1'!$Q$11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'[Time Tracking.xlsx]Sheet1'!$O$12:$O$26</c:f>
              <c:numCache>
                <c:formatCode>m/d/yyyy\ h:mm</c:formatCode>
                <c:ptCount val="15"/>
                <c:pt idx="0">
                  <c:v>45180</c:v>
                </c:pt>
                <c:pt idx="1">
                  <c:v>45181</c:v>
                </c:pt>
                <c:pt idx="2">
                  <c:v>45182</c:v>
                </c:pt>
                <c:pt idx="3">
                  <c:v>45183</c:v>
                </c:pt>
                <c:pt idx="4">
                  <c:v>45184</c:v>
                </c:pt>
                <c:pt idx="5">
                  <c:v>45185</c:v>
                </c:pt>
                <c:pt idx="6">
                  <c:v>45186</c:v>
                </c:pt>
                <c:pt idx="7">
                  <c:v>45187</c:v>
                </c:pt>
                <c:pt idx="8">
                  <c:v>45188</c:v>
                </c:pt>
                <c:pt idx="9">
                  <c:v>45189</c:v>
                </c:pt>
                <c:pt idx="10">
                  <c:v>45190</c:v>
                </c:pt>
                <c:pt idx="11">
                  <c:v>45191</c:v>
                </c:pt>
                <c:pt idx="12">
                  <c:v>45192</c:v>
                </c:pt>
                <c:pt idx="13">
                  <c:v>45193</c:v>
                </c:pt>
                <c:pt idx="14">
                  <c:v>45194</c:v>
                </c:pt>
              </c:numCache>
            </c:numRef>
          </c:cat>
          <c:val>
            <c:numRef>
              <c:f>'[Time Tracking.xlsx]Sheet1'!$Q$12:$Q$26</c:f>
              <c:numCache>
                <c:formatCode>General</c:formatCode>
                <c:ptCount val="15"/>
                <c:pt idx="0">
                  <c:v>61.5</c:v>
                </c:pt>
                <c:pt idx="1">
                  <c:v>59.5</c:v>
                </c:pt>
                <c:pt idx="2">
                  <c:v>58.5</c:v>
                </c:pt>
                <c:pt idx="3">
                  <c:v>54.5</c:v>
                </c:pt>
                <c:pt idx="4">
                  <c:v>51</c:v>
                </c:pt>
                <c:pt idx="5">
                  <c:v>46</c:v>
                </c:pt>
                <c:pt idx="6">
                  <c:v>43</c:v>
                </c:pt>
                <c:pt idx="7">
                  <c:v>38</c:v>
                </c:pt>
                <c:pt idx="8">
                  <c:v>35</c:v>
                </c:pt>
                <c:pt idx="9">
                  <c:v>35</c:v>
                </c:pt>
                <c:pt idx="10">
                  <c:v>27</c:v>
                </c:pt>
                <c:pt idx="11">
                  <c:v>26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4D-475B-BF9A-5EAE09B89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6337055"/>
        <c:axId val="1083070192"/>
      </c:lineChart>
      <c:dateAx>
        <c:axId val="286337055"/>
        <c:scaling>
          <c:orientation val="minMax"/>
        </c:scaling>
        <c:delete val="0"/>
        <c:axPos val="b"/>
        <c:numFmt formatCode="m/d/yyyy\ h:mm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070192"/>
        <c:crosses val="autoZero"/>
        <c:auto val="1"/>
        <c:lblOffset val="100"/>
        <c:baseTimeUnit val="days"/>
      </c:dateAx>
      <c:valAx>
        <c:axId val="1083070192"/>
        <c:scaling>
          <c:orientation val="minMax"/>
          <c:max val="6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337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7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2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4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9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7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84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00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27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1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84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74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931E-0FC6-4774-A1EF-2C4EF70BD11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1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1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5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3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1C9-6D33-4A32-921A-79B48038479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01C9-6D33-4A32-921A-79B480384793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A309-E714-431F-B3DB-1557E8246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77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931E-0FC6-4774-A1EF-2C4EF70BD11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9E41C-D6AC-490C-9D3D-2640B6D9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91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Sprint 1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ESMS</a:t>
            </a:r>
          </a:p>
          <a:p>
            <a:r>
              <a:rPr lang="en-US"/>
              <a:t>Jacob Holz, Gilbert Livan, Parker </a:t>
            </a:r>
            <a:r>
              <a:rPr lang="en-US" err="1"/>
              <a:t>Steach</a:t>
            </a:r>
            <a:r>
              <a:rPr lang="en-US"/>
              <a:t>, Landon Moon, Nam Huynh</a:t>
            </a:r>
          </a:p>
        </p:txBody>
      </p:sp>
    </p:spTree>
    <p:extLst>
      <p:ext uri="{BB962C8B-B14F-4D97-AF65-F5344CB8AC3E}">
        <p14:creationId xmlns:p14="http://schemas.microsoft.com/office/powerpoint/2010/main" val="247347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Backlog for Item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988929"/>
              </p:ext>
            </p:extLst>
          </p:nvPr>
        </p:nvGraphicFramePr>
        <p:xfrm>
          <a:off x="838200" y="1612265"/>
          <a:ext cx="10515600" cy="391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7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Backlog</a:t>
                      </a:r>
                      <a:r>
                        <a:rPr lang="en-US" baseline="0"/>
                        <a:t> Item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Setup React Native environment</a:t>
                      </a:r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10 Hours</a:t>
                      </a:r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Familiarize ourselves with the framework</a:t>
                      </a:r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35 Hours</a:t>
                      </a:r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r>
                        <a:rPr lang="en-US" sz="3200"/>
                        <a:t>Investigate Expo for SMS</a:t>
                      </a:r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10 Hours</a:t>
                      </a:r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Hours*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Investigate cryptography library</a:t>
                      </a:r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5 Hours</a:t>
                      </a:r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Deciding how to move forward</a:t>
                      </a:r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New</a:t>
                      </a:r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4555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593C2E-D611-5D6A-0BF3-A21465B9D96E}"/>
              </a:ext>
            </a:extLst>
          </p:cNvPr>
          <p:cNvSpPr txBox="1"/>
          <p:nvPr/>
        </p:nvSpPr>
        <p:spPr>
          <a:xfrm>
            <a:off x="944880" y="6096000"/>
            <a:ext cx="10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 During this step, Jacob discovered that 3</a:t>
            </a:r>
            <a:r>
              <a:rPr lang="en-US" baseline="30000"/>
              <a:t>rd</a:t>
            </a:r>
            <a:r>
              <a:rPr lang="en-US"/>
              <a:t> party SMS applications were not allowed on iOS devices.</a:t>
            </a:r>
          </a:p>
        </p:txBody>
      </p:sp>
    </p:spTree>
    <p:extLst>
      <p:ext uri="{BB962C8B-B14F-4D97-AF65-F5344CB8AC3E}">
        <p14:creationId xmlns:p14="http://schemas.microsoft.com/office/powerpoint/2010/main" val="287986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Finish our Project Charter and familiarize ourselves with the tools we will use to create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08775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Backlog Items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645373"/>
              </p:ext>
            </p:extLst>
          </p:nvPr>
        </p:nvGraphicFramePr>
        <p:xfrm>
          <a:off x="838200" y="1825625"/>
          <a:ext cx="10515600" cy="1832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u="none"/>
                        <a:t>Backlog</a:t>
                      </a:r>
                      <a:r>
                        <a:rPr lang="en-US" sz="3200" u="none" baseline="0"/>
                        <a:t> Item</a:t>
                      </a:r>
                      <a:endParaRPr lang="en-US" sz="3200" u="none"/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Estimate</a:t>
                      </a:r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r>
                        <a:rPr lang="en-US" sz="32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Write the Project Charter</a:t>
                      </a:r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42 Hours</a:t>
                      </a:r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55 Hours</a:t>
                      </a:r>
                    </a:p>
                  </a:txBody>
                  <a:tcPr marL="123268" marR="123268" marT="61634" marB="616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Start Learning React Native</a:t>
                      </a:r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60 Hours</a:t>
                      </a:r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6 Hours*</a:t>
                      </a:r>
                    </a:p>
                  </a:txBody>
                  <a:tcPr marL="123268" marR="123268" marT="61634" marB="616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22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Burn Down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3976" y="1551305"/>
            <a:ext cx="5973893" cy="4351338"/>
          </a:xfrm>
        </p:spPr>
        <p:txBody>
          <a:bodyPr/>
          <a:lstStyle/>
          <a:p>
            <a:r>
              <a:rPr lang="en-US"/>
              <a:t>We were able to make steady progress over time.</a:t>
            </a:r>
          </a:p>
          <a:p>
            <a:r>
              <a:rPr lang="en-US"/>
              <a:t>On the 22</a:t>
            </a:r>
            <a:r>
              <a:rPr lang="en-US" baseline="30000"/>
              <a:t>nd</a:t>
            </a:r>
            <a:r>
              <a:rPr lang="en-US"/>
              <a:t>, we decided to finish up so that the weekend could be free of stress.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605292-5960-B324-7F50-CFA432EB5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428116"/>
              </p:ext>
            </p:extLst>
          </p:nvPr>
        </p:nvGraphicFramePr>
        <p:xfrm>
          <a:off x="838200" y="1463040"/>
          <a:ext cx="4602480" cy="3959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037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did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meet in the senior design lab</a:t>
            </a:r>
            <a:r>
              <a:rPr lang="en-US" dirty="0"/>
              <a:t>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We meet with our sponsor on problems that arose. </a:t>
            </a:r>
          </a:p>
          <a:p>
            <a:r>
              <a:rPr lang="en-US">
                <a:cs typeface="Calibri"/>
              </a:rPr>
              <a:t>We all created the project charter</a:t>
            </a:r>
            <a:r>
              <a:rPr lang="en-US" dirty="0">
                <a:cs typeface="Calibri"/>
              </a:rPr>
              <a:t>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Research was done over the project</a:t>
            </a:r>
            <a:r>
              <a:rPr lang="en-US" dirty="0">
                <a:cs typeface="Calibri"/>
              </a:rPr>
              <a:t>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We found that </a:t>
            </a:r>
            <a:r>
              <a:rPr lang="en-US" dirty="0">
                <a:cs typeface="Calibri"/>
              </a:rPr>
              <a:t>IOS devices prohibit SMS </a:t>
            </a:r>
            <a:r>
              <a:rPr lang="en-US">
                <a:cs typeface="Calibri"/>
              </a:rPr>
              <a:t>read permissions.</a:t>
            </a:r>
          </a:p>
          <a:p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33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Something to show</a:t>
            </a:r>
          </a:p>
        </p:txBody>
      </p:sp>
      <p:pic>
        <p:nvPicPr>
          <p:cNvPr id="5" name="Content Placeholder 4" descr="A diagram of a chat conversation&#10;&#10;Description automatically generated">
            <a:extLst>
              <a:ext uri="{FF2B5EF4-FFF2-40B4-BE49-F238E27FC236}">
                <a16:creationId xmlns:a16="http://schemas.microsoft.com/office/drawing/2014/main" id="{E09A88B5-4E1A-2E81-2BC7-566D86254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12822" cy="2993072"/>
          </a:xfrm>
        </p:spPr>
      </p:pic>
      <p:pic>
        <p:nvPicPr>
          <p:cNvPr id="7" name="Picture 6" descr="A diagram of a communication system&#10;&#10;Description automatically generated with medium confidence">
            <a:extLst>
              <a:ext uri="{FF2B5EF4-FFF2-40B4-BE49-F238E27FC236}">
                <a16:creationId xmlns:a16="http://schemas.microsoft.com/office/drawing/2014/main" id="{55E886ED-E642-3445-E3A1-AF3621DACC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10" y="1690688"/>
            <a:ext cx="4533290" cy="2987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5A5AAE-8567-82E6-1BA2-4BAF48161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054" y="4939153"/>
            <a:ext cx="8025935" cy="170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7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8B38-C52F-F259-A0A3-FCCE6B42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Things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A788-DA1D-8BD0-904B-4F8350F60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no longer need an apple developer license or apple products </a:t>
            </a:r>
          </a:p>
        </p:txBody>
      </p:sp>
    </p:spTree>
    <p:extLst>
      <p:ext uri="{BB962C8B-B14F-4D97-AF65-F5344CB8AC3E}">
        <p14:creationId xmlns:p14="http://schemas.microsoft.com/office/powerpoint/2010/main" val="310849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E426-ECFB-E2EA-B483-1A363BB3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0" y="436562"/>
            <a:ext cx="10815320" cy="5984875"/>
          </a:xfrm>
        </p:spPr>
        <p:txBody>
          <a:bodyPr>
            <a:normAutofit/>
          </a:bodyPr>
          <a:lstStyle/>
          <a:p>
            <a:pPr algn="ctr"/>
            <a:r>
              <a:rPr lang="en-US" sz="16600">
                <a:cs typeface="Calibri Light"/>
              </a:rPr>
              <a:t>Questions?</a:t>
            </a:r>
            <a:endParaRPr lang="en-US" sz="16600"/>
          </a:p>
        </p:txBody>
      </p:sp>
    </p:spTree>
    <p:extLst>
      <p:ext uri="{BB962C8B-B14F-4D97-AF65-F5344CB8AC3E}">
        <p14:creationId xmlns:p14="http://schemas.microsoft.com/office/powerpoint/2010/main" val="244654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Backlog for Item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052224"/>
              </p:ext>
            </p:extLst>
          </p:nvPr>
        </p:nvGraphicFramePr>
        <p:xfrm>
          <a:off x="838200" y="1500505"/>
          <a:ext cx="10515600" cy="450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128">
                <a:tc>
                  <a:txBody>
                    <a:bodyPr/>
                    <a:lstStyle/>
                    <a:p>
                      <a:r>
                        <a:rPr lang="en-US"/>
                        <a:t>Backlog</a:t>
                      </a:r>
                      <a:r>
                        <a:rPr lang="en-US" baseline="0"/>
                        <a:t> Item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815">
                <a:tc>
                  <a:txBody>
                    <a:bodyPr/>
                    <a:lstStyle/>
                    <a:p>
                      <a:r>
                        <a:rPr lang="en-US" sz="3200"/>
                        <a:t>Learn basic LaTeX</a:t>
                      </a:r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10 Hours</a:t>
                      </a:r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238">
                <a:tc>
                  <a:txBody>
                    <a:bodyPr/>
                    <a:lstStyle/>
                    <a:p>
                      <a:r>
                        <a:rPr lang="en-US" sz="3200"/>
                        <a:t>Create shared document with general formatting</a:t>
                      </a:r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2 Hours</a:t>
                      </a:r>
                    </a:p>
                  </a:txBody>
                  <a:tcPr marL="123268" marR="123268" marT="61634" marB="6163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0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/>
                        <a:t>Meet with team to finalize details and decisions about team project</a:t>
                      </a:r>
                    </a:p>
                  </a:txBody>
                  <a:tcPr marL="123267" marR="123267" marT="61634" marB="6163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/>
                        <a:t>20 Hours</a:t>
                      </a:r>
                    </a:p>
                  </a:txBody>
                  <a:tcPr marL="123267" marR="123267" marT="61634" marB="6163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32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/>
                        <a:t>Complete documentation and tables</a:t>
                      </a:r>
                    </a:p>
                  </a:txBody>
                  <a:tcPr marL="123266" marR="123266" marT="61634" marB="6163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/>
                        <a:t>10 Hours</a:t>
                      </a:r>
                    </a:p>
                  </a:txBody>
                  <a:tcPr marL="123266" marR="123266" marT="61634" marB="6163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57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281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Office Theme</vt:lpstr>
      <vt:lpstr>Sprint 1 Review</vt:lpstr>
      <vt:lpstr>Sprint Goal</vt:lpstr>
      <vt:lpstr>Product Backlog Items</vt:lpstr>
      <vt:lpstr>Sprint Burn Down Chart</vt:lpstr>
      <vt:lpstr>What did we do?</vt:lpstr>
      <vt:lpstr>Something to show</vt:lpstr>
      <vt:lpstr>Things we need</vt:lpstr>
      <vt:lpstr>Questions?</vt:lpstr>
      <vt:lpstr>Sprint Backlog for Item 1</vt:lpstr>
      <vt:lpstr>Sprint Backlog for Item 2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</dc:title>
  <dc:creator>GAANN4</dc:creator>
  <cp:lastModifiedBy>Holz, Jacob N</cp:lastModifiedBy>
  <cp:revision>1</cp:revision>
  <dcterms:created xsi:type="dcterms:W3CDTF">2019-01-22T04:05:43Z</dcterms:created>
  <dcterms:modified xsi:type="dcterms:W3CDTF">2023-09-24T21:08:29Z</dcterms:modified>
</cp:coreProperties>
</file>