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36" y="-3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F7C9E-7FD7-4513-BC45-7216645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3A1703-8431-4C03-B394-BB054EAB2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BB5CD-DCD5-4160-BBC6-BBE363D8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DA556-D445-4C8D-BBCF-8DF6108C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EAF21-5099-4F0C-A8CB-6E5391A3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DEE4A-3826-46E2-AD9E-5CF863C9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DE204-E7FC-41EC-A253-932C4412E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96245B-214C-4D73-9931-635E4F6A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52032-9C19-43CC-9ADD-455231CA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BA21B-D425-44D6-8F2A-4C2641AA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E2FB51-9EA5-41C2-92F2-8CF4E588F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4BE5FF-5238-4BEA-9092-8B9CD1FC4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8C18F-CAF1-4EB5-9C0D-78D4C06B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A1AED-81D6-4AF7-A558-E6FB1440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6FE22-6AFC-466A-BC2D-8653EB9A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2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F2AEB-F73E-43CD-BABB-317F492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82A03-CDAB-41E6-B5BF-C80801E9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6938F-5648-489A-924F-C3FC0F27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AA463-38A0-4099-9A94-C82DCC1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B44CB-A567-4A04-A15E-5A7114CD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1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7624-EBB1-4655-8B1C-8729C9D9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67B92-E99B-4EB4-A46E-2A76A2EF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F8F24-2880-42B4-955B-0CE924AE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512DB-1D8B-4D56-8759-ACF80D61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CB7C0-2A5C-4B76-B3DB-7C8616B2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7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381C6-757F-40CA-B6A7-FD7D4ED5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FCCA-0BFA-4788-B68F-66707D656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79C923-19AE-4D7E-BE0A-0DB1D372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3EA21C-26F9-4E2B-A47F-97566F23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634B0-CE42-43E0-B3FE-4D71E13D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2024EA-5A03-43DA-B6AD-157836E4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0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E4F9D-2202-4F6B-8A81-6C3844AE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5D79D-96ED-4EC3-95D7-F6D3D502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5B688E-E020-4D6D-810C-B97B3CE3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F51F01-FC65-4460-ACAD-EEA2E7D88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D0D81F-4F94-48DF-ADE3-577890B38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31F547-87D6-4038-970A-692AD555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A7B876-CFF8-49BE-83E1-3B8ED1E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2EB201-7B67-4FEA-A765-DA7132A5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AEBD6-3E18-40A2-B4DD-C2F52370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C3095B-9AE3-4478-9692-B558005E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1FF128-DC4F-4F0D-9CB8-DE8B5C44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5BB12-B5FC-4EE6-B74F-6432E98A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88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DB24C-D3A1-460F-AE0C-A4E3CADF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B3A2C-087B-4746-B851-20F2C52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89DED-A0CF-4BEB-B069-E63A11BA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22AB2-D52C-477C-A1C0-983EC4F9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9C485-E691-41BE-966C-68E175C1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AB5C5-201F-45DB-B04C-4858E0A4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0FB942-082F-4D4F-85AD-4A7FF962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8EECA-76D3-4598-8260-57561796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50640-1D00-4858-ADCF-688428B9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1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67713-776F-4FBE-9536-8B5562E3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A8F52F-DF03-4AAE-947E-B2A13A28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852D06-1AC2-47BC-A1F2-5E14F0DA0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114CD-3673-4227-9353-948E2FE5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EB269-0151-4A8C-985A-FCFF4E7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56B7ED-FD2F-4E75-A9F0-E16F26A4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54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41F86-3069-4B26-9D40-47A6016E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5D66E-CAC2-4119-A5B2-961684E3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1472A-EB26-4D63-A163-5446809A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88F8-BE0C-4529-96EF-D19461E42FC5}" type="datetimeFigureOut">
              <a:rPr lang="zh-CN" altLang="en-US" smtClean="0"/>
              <a:t>2024/04/08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9B68A-518A-424E-A87D-8DE5D92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4358CD-5688-4E34-AA9C-00958D33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17FD-1550-4F26-B8E2-AEAC1F940F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3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DFE9221-7517-4DC5-BF3A-B6F37030A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49957"/>
              </p:ext>
            </p:extLst>
          </p:nvPr>
        </p:nvGraphicFramePr>
        <p:xfrm>
          <a:off x="-1047565" y="217594"/>
          <a:ext cx="11851689" cy="14545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10035">
                  <a:extLst>
                    <a:ext uri="{9D8B030D-6E8A-4147-A177-3AD203B41FA5}">
                      <a16:colId xmlns:a16="http://schemas.microsoft.com/office/drawing/2014/main" val="871407047"/>
                    </a:ext>
                  </a:extLst>
                </a:gridCol>
                <a:gridCol w="3071674">
                  <a:extLst>
                    <a:ext uri="{9D8B030D-6E8A-4147-A177-3AD203B41FA5}">
                      <a16:colId xmlns:a16="http://schemas.microsoft.com/office/drawing/2014/main" val="841285121"/>
                    </a:ext>
                  </a:extLst>
                </a:gridCol>
                <a:gridCol w="6169980">
                  <a:extLst>
                    <a:ext uri="{9D8B030D-6E8A-4147-A177-3AD203B41FA5}">
                      <a16:colId xmlns:a16="http://schemas.microsoft.com/office/drawing/2014/main" val="2127138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渲染效果</a:t>
                      </a: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Markdown</a:t>
                      </a:r>
                      <a:endParaRPr lang="zh-CN" altLang="en-US" dirty="0"/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Latex</a:t>
                      </a:r>
                      <a:endParaRPr lang="zh-CN" altLang="en-US" dirty="0"/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15694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section1</a:t>
                      </a:r>
                      <a:endParaRPr lang="zh-CN" altLang="en-US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## section1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\section{section1}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06920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section2</a:t>
                      </a:r>
                      <a:endParaRPr lang="zh-CN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### section2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\subsection{section2}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17637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section3</a:t>
                      </a:r>
                      <a:endParaRPr lang="zh-CN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#### section3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\subsubsection{section3}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425264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section4</a:t>
                      </a:r>
                      <a:endParaRPr lang="zh-CN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##### section4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\paragraph{section4}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683193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text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text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2660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**bold**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textbf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{bold}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35355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italics</a:t>
                      </a:r>
                      <a:endParaRPr lang="zh-CN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*italics*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textit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{italics}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73148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code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`code`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\minted{text}|code|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3159388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code</a:t>
                      </a:r>
                      <a:endParaRPr lang="zh-CN" altLang="en-US" dirty="0">
                        <a:latin typeface="Consolas" panose="020B0609020204030204" pitchFamily="49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```language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code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```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\begin{minted}{language}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code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\end{minted}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3530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equation</a:t>
                      </a:r>
                      <a:endParaRPr lang="zh-CN" altLang="en-US" dirty="0">
                        <a:latin typeface="Latin Modern Math" panose="02000503000000000000" pitchFamily="50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$equation$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$equation$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304499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Latin Modern Math" panose="02000503000000000000" pitchFamily="50" charset="0"/>
                          <a:ea typeface="Latin Modern Math" panose="02000503000000000000" pitchFamily="50" charset="0"/>
                        </a:rPr>
                        <a:t>equation</a:t>
                      </a:r>
                      <a:endParaRPr lang="zh-CN" altLang="en-US" dirty="0">
                        <a:latin typeface="Latin Modern Math" panose="02000503000000000000" pitchFamily="50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$$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equation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$$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\begin{equation}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equation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\end{equation}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08089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>
                          <a:solidFill>
                            <a:srgbClr val="E111C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u="sng" dirty="0">
                        <a:solidFill>
                          <a:srgbClr val="E111C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[name](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url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href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{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url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}{name}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90325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onaco" panose="00000400000000000000" pitchFamily="2" charset="0"/>
                        </a:rPr>
                        <a:t>[@citename]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\cite{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citename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89552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Monaco" panose="00000400000000000000" pitchFamily="2" charset="0"/>
                        </a:rPr>
                        <a:t>[#label]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\ref{label}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23202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![label](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url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 “caption”)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\begin{figure}[</a:t>
                      </a:r>
                      <a:r>
                        <a:rPr lang="en-US" altLang="zh-CN" sz="1600" b="0" kern="1200" dirty="0" err="1">
                          <a:solidFill>
                            <a:srgbClr val="00B050"/>
                          </a:solidFill>
                          <a:effectLst/>
                          <a:latin typeface="Monaco" panose="00000400000000000000" pitchFamily="2" charset="0"/>
                        </a:rPr>
                        <a:t>ht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]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    \centering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    \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includegraphics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[width=\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textwidth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]{</a:t>
                      </a: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url</a:t>
                      </a: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}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    \caption{caption}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    \label{label}</a:t>
                      </a:r>
                    </a:p>
                    <a:p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effectLst/>
                          <a:latin typeface="Monaco" panose="00000400000000000000" pitchFamily="2" charset="0"/>
                        </a:rPr>
                        <a:t>\end{figure}</a:t>
                      </a:r>
                      <a:endParaRPr lang="en-US" altLang="zh-CN" sz="1600" b="0" kern="1200" dirty="0">
                        <a:solidFill>
                          <a:schemeClr val="dk1"/>
                        </a:solidFill>
                        <a:effectLst/>
                        <a:latin typeface="Monaco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66591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1. item1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2. item2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\begin{enumerate}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\item item1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\item item2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\end{enumerate}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374287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- item1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- item2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\begin{itemize}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\item item1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\item item2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\end{itemize}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19241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| caption1 | caption2 |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| -------: | :------: |</a:t>
                      </a:r>
                      <a:b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</a:b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Monaco" panose="00000400000000000000" pitchFamily="2" charset="0"/>
                        </a:rPr>
                        <a:t>| content1 | content2 |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\begin{table}[</a:t>
                      </a:r>
                      <a:r>
                        <a:rPr lang="en-US" altLang="zh-CN" sz="1600" dirty="0" err="1">
                          <a:solidFill>
                            <a:srgbClr val="00B050"/>
                          </a:solidFill>
                          <a:latin typeface="Monaco" panose="00000400000000000000" pitchFamily="2" charset="0"/>
                        </a:rPr>
                        <a:t>ht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]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\centering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\begin{tabular}{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rc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    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toprule</a:t>
                      </a:r>
                      <a:endParaRPr lang="en-US" altLang="zh-CN" sz="1600" dirty="0">
                        <a:latin typeface="Monaco" panose="00000400000000000000" pitchFamily="2" charset="0"/>
                      </a:endParaRP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    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textbf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{caption1} &amp; 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textbf</a:t>
                      </a:r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{caption2} \\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    \</a:t>
                      </a:r>
                      <a:r>
                        <a:rPr lang="en-US" altLang="zh-CN" sz="1600" dirty="0" err="1">
                          <a:latin typeface="Monaco" panose="00000400000000000000" pitchFamily="2" charset="0"/>
                        </a:rPr>
                        <a:t>midrule</a:t>
                      </a:r>
                      <a:endParaRPr lang="en-US" altLang="zh-CN" sz="1600" dirty="0">
                        <a:latin typeface="Monaco" panose="00000400000000000000" pitchFamily="2" charset="0"/>
                      </a:endParaRP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    content1 &amp; content2 \\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    \end{tabular}</a:t>
                      </a:r>
                    </a:p>
                    <a:p>
                      <a:r>
                        <a:rPr lang="en-US" altLang="zh-CN" sz="1600" dirty="0">
                          <a:latin typeface="Monaco" panose="00000400000000000000" pitchFamily="2" charset="0"/>
                        </a:rPr>
                        <a:t>\end{table}</a:t>
                      </a:r>
                      <a:endParaRPr lang="zh-CN" altLang="en-US" sz="1600" dirty="0">
                        <a:latin typeface="Monaco" panose="00000400000000000000" pitchFamily="2" charset="0"/>
                      </a:endParaRPr>
                    </a:p>
                  </a:txBody>
                  <a:tcPr marT="90000" marB="90000" anchor="ctr"/>
                </a:tc>
                <a:extLst>
                  <a:ext uri="{0D108BD9-81ED-4DB2-BD59-A6C34878D82A}">
                    <a16:rowId xmlns:a16="http://schemas.microsoft.com/office/drawing/2014/main" val="2890325611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1EEB327-00C8-41BB-A722-4E1CA2B2E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56306"/>
              </p:ext>
            </p:extLst>
          </p:nvPr>
        </p:nvGraphicFramePr>
        <p:xfrm>
          <a:off x="-873628" y="13169449"/>
          <a:ext cx="226150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752">
                  <a:extLst>
                    <a:ext uri="{9D8B030D-6E8A-4147-A177-3AD203B41FA5}">
                      <a16:colId xmlns:a16="http://schemas.microsoft.com/office/drawing/2014/main" val="2330796605"/>
                    </a:ext>
                  </a:extLst>
                </a:gridCol>
                <a:gridCol w="1130752">
                  <a:extLst>
                    <a:ext uri="{9D8B030D-6E8A-4147-A177-3AD203B41FA5}">
                      <a16:colId xmlns:a16="http://schemas.microsoft.com/office/drawing/2014/main" val="4117039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caption1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caption2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8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23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0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宽屏</PresentationFormat>
  <Paragraphs>91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Consolas</vt:lpstr>
      <vt:lpstr>Latin Modern Math</vt:lpstr>
      <vt:lpstr>Monaco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Tsiching</dc:creator>
  <cp:lastModifiedBy>Tsiching</cp:lastModifiedBy>
  <cp:revision>13</cp:revision>
  <dcterms:created xsi:type="dcterms:W3CDTF">2024-04-08T08:25:48Z</dcterms:created>
  <dcterms:modified xsi:type="dcterms:W3CDTF">2024-04-08T09:32:29Z</dcterms:modified>
</cp:coreProperties>
</file>