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8194" autoAdjust="0"/>
    <p:restoredTop sz="98646" autoAdjust="0"/>
  </p:normalViewPr>
  <p:slideViewPr>
    <p:cSldViewPr snapToGrid="0" snapToObjects="1">
      <p:cViewPr>
        <p:scale>
          <a:sx n="19" d="100"/>
          <a:sy n="19" d="100"/>
        </p:scale>
        <p:origin x="-80" y="912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57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5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5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74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74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4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3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7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7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7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5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5"/>
            <a:ext cx="19392902" cy="3070862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42" y="7368545"/>
            <a:ext cx="19400520" cy="3070862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4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4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6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1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82" y="1310638"/>
            <a:ext cx="14439902" cy="5577845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57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82" y="6888497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9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3"/>
            <a:ext cx="26334720" cy="2720347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30"/>
            <a:ext cx="26334720" cy="386334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6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7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7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9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9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9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6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" y="6450210"/>
            <a:ext cx="43891195" cy="2681147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 cmpd="sng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772623" y="8849705"/>
            <a:ext cx="26954357" cy="136782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3" descr="C:\Users\Alex Tsoi\Conference_Meeting\ASHG_2011\StackedFullBlock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192" y="712596"/>
            <a:ext cx="8917584" cy="5139566"/>
          </a:xfrm>
          <a:prstGeom prst="rect">
            <a:avLst/>
          </a:prstGeom>
          <a:noFill/>
        </p:spPr>
      </p:pic>
      <p:pic>
        <p:nvPicPr>
          <p:cNvPr id="7" name="Picture 5" descr="C:\Users\Alex Tsoi\Conference_Meeting\ASHG_2011\StatiGe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632880" y="5120642"/>
            <a:ext cx="17110800" cy="14978741"/>
          </a:xfrm>
          <a:prstGeom prst="rect">
            <a:avLst/>
          </a:prstGeom>
          <a:noFill/>
        </p:spPr>
      </p:pic>
      <p:pic>
        <p:nvPicPr>
          <p:cNvPr id="8" name="Picture 5" descr="C:\Users\Alex Tsoi\Conference_Meeting\ASHG_2011\StatiGe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364400" y="5852162"/>
            <a:ext cx="17110800" cy="14978741"/>
          </a:xfrm>
          <a:prstGeom prst="rect">
            <a:avLst/>
          </a:prstGeom>
          <a:noFill/>
        </p:spPr>
      </p:pic>
      <p:pic>
        <p:nvPicPr>
          <p:cNvPr id="9" name="Picture 5" descr="C:\Users\Alex Tsoi\Conference_Meeting\ASHG_2011\StatiGe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095920" y="6583682"/>
            <a:ext cx="17110800" cy="14978741"/>
          </a:xfrm>
          <a:prstGeom prst="rect">
            <a:avLst/>
          </a:prstGeom>
          <a:noFill/>
        </p:spPr>
      </p:pic>
      <p:pic>
        <p:nvPicPr>
          <p:cNvPr id="10" name="Picture 9" descr="C:\Users\Alex Tsoi\Conference_Meeting\ASHG_2011\StatiGe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10210" y="712596"/>
            <a:ext cx="5816771" cy="509198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3968356" y="712596"/>
            <a:ext cx="18049744" cy="2289858"/>
          </a:xfrm>
          <a:prstGeom prst="rect">
            <a:avLst/>
          </a:prstGeom>
          <a:noFill/>
        </p:spPr>
        <p:txBody>
          <a:bodyPr wrap="square" lIns="438912" tIns="219456" rIns="438912" bIns="219456" rtlCol="0">
            <a:spAutoFit/>
          </a:bodyPr>
          <a:lstStyle/>
          <a:p>
            <a:r>
              <a:rPr lang="en-US" sz="12000" b="1" dirty="0">
                <a:latin typeface="Times New Roman"/>
                <a:cs typeface="Times New Roman"/>
              </a:rPr>
              <a:t>Genomics Meta Analysis</a:t>
            </a:r>
            <a:endParaRPr lang="en-US" sz="12000" b="1" dirty="0">
              <a:latin typeface="Times New Roman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9192" y="7691821"/>
            <a:ext cx="14128080" cy="8925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200" b="1" i="1" dirty="0" smtClean="0">
                <a:latin typeface="Times New Roman"/>
                <a:cs typeface="Times New Roman"/>
              </a:rPr>
              <a:t>Motivation and Objectives:</a:t>
            </a:r>
            <a:endParaRPr lang="en-US" sz="5200" b="1" i="1" dirty="0">
              <a:latin typeface="Times New Roman"/>
              <a:cs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9192" y="8584373"/>
            <a:ext cx="14128080" cy="46166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kumimoji="1" lang="en-US" altLang="zh-TW" sz="4200" dirty="0">
                <a:latin typeface="Times New Roman"/>
                <a:cs typeface="Times New Roman"/>
              </a:rPr>
              <a:t>Meta-Analysis: Combining multiple independent studies together to create a larger data set to find patterns and derive new </a:t>
            </a:r>
            <a:r>
              <a:rPr kumimoji="1" lang="en-US" altLang="zh-TW" sz="4200" dirty="0" smtClean="0">
                <a:latin typeface="Times New Roman"/>
                <a:cs typeface="Times New Roman"/>
              </a:rPr>
              <a:t>conclusions.</a:t>
            </a:r>
          </a:p>
          <a:p>
            <a:pPr marL="457200" indent="-457200">
              <a:buFont typeface="Arial"/>
              <a:buChar char="•"/>
            </a:pPr>
            <a:r>
              <a:rPr kumimoji="1" lang="en-US" altLang="zh-TW" sz="4200" dirty="0" smtClean="0">
                <a:latin typeface="Times New Roman"/>
                <a:cs typeface="Times New Roman"/>
              </a:rPr>
              <a:t>Original </a:t>
            </a:r>
            <a:r>
              <a:rPr kumimoji="1" lang="en-US" altLang="zh-TW" sz="4200" dirty="0">
                <a:latin typeface="Times New Roman"/>
                <a:cs typeface="Times New Roman"/>
              </a:rPr>
              <a:t>Question: Find patterns and derive conclusions about Type II Diabetes through Meta-</a:t>
            </a:r>
            <a:r>
              <a:rPr kumimoji="1" lang="en-US" altLang="zh-TW" sz="4200" dirty="0" smtClean="0">
                <a:latin typeface="Times New Roman"/>
                <a:cs typeface="Times New Roman"/>
              </a:rPr>
              <a:t>Analysis</a:t>
            </a:r>
            <a:endParaRPr lang="en-US" altLang="zh-TW" sz="4200" dirty="0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r>
              <a:rPr kumimoji="1" lang="en-US" altLang="zh-TW" sz="4200" dirty="0">
                <a:latin typeface="Times New Roman"/>
                <a:cs typeface="Times New Roman"/>
              </a:rPr>
              <a:t>Genome-wide association studies (GWAS) on rare genetic </a:t>
            </a:r>
            <a:r>
              <a:rPr kumimoji="1" lang="en-US" altLang="zh-TW" sz="4200" dirty="0" smtClean="0">
                <a:latin typeface="Times New Roman"/>
                <a:cs typeface="Times New Roman"/>
              </a:rPr>
              <a:t>variants</a:t>
            </a:r>
            <a:endParaRPr kumimoji="1" lang="en-US" altLang="zh-TW" sz="4200" dirty="0"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772623" y="7579766"/>
            <a:ext cx="26954357" cy="1243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438912" tIns="219456" rIns="438912" bIns="219456" rtlCol="0">
            <a:spAutoFit/>
          </a:bodyPr>
          <a:lstStyle/>
          <a:p>
            <a:pPr algn="ctr"/>
            <a:r>
              <a:rPr lang="en-US" sz="5200" b="1" i="1" dirty="0" smtClean="0">
                <a:latin typeface="Times New Roman"/>
                <a:cs typeface="Times New Roman"/>
              </a:rPr>
              <a:t>Project Outline</a:t>
            </a:r>
            <a:endParaRPr lang="en-US" sz="5200" b="1" i="1" dirty="0">
              <a:latin typeface="Times New Roman"/>
              <a:cs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573483" y="23615361"/>
            <a:ext cx="12673454" cy="25114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438912" tIns="219456" rIns="438912" bIns="219456" rtlCol="0">
            <a:spAutoFit/>
          </a:bodyPr>
          <a:lstStyle/>
          <a:p>
            <a:pPr algn="ctr"/>
            <a:r>
              <a:rPr lang="en-US" sz="13400" b="1" i="1" dirty="0">
                <a:latin typeface="Times New Roman"/>
                <a:cs typeface="Times New Roman"/>
              </a:rPr>
              <a:t>Graphs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60763" y="3366315"/>
            <a:ext cx="2426423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800" dirty="0">
                <a:latin typeface="Times New Roman"/>
                <a:cs typeface="Times New Roman"/>
              </a:rPr>
              <a:t>Kristine </a:t>
            </a:r>
            <a:r>
              <a:rPr lang="en-US" sz="6800" dirty="0" err="1">
                <a:latin typeface="Times New Roman"/>
                <a:cs typeface="Times New Roman"/>
              </a:rPr>
              <a:t>Lan</a:t>
            </a:r>
            <a:r>
              <a:rPr lang="en-US" sz="6800" dirty="0">
                <a:latin typeface="Times New Roman"/>
                <a:cs typeface="Times New Roman"/>
              </a:rPr>
              <a:t>(University of Michigan), Rushil Sheth(University of Missouri), Mike Thompson(University of </a:t>
            </a:r>
            <a:r>
              <a:rPr lang="en-US" sz="6800" dirty="0" smtClean="0">
                <a:latin typeface="Times New Roman"/>
                <a:cs typeface="Times New Roman"/>
              </a:rPr>
              <a:t>Massachusetts-</a:t>
            </a:r>
            <a:r>
              <a:rPr lang="en-US" sz="6800" dirty="0">
                <a:latin typeface="Times New Roman"/>
                <a:cs typeface="Times New Roman"/>
              </a:rPr>
              <a:t>Amherst</a:t>
            </a:r>
            <a:r>
              <a:rPr lang="en-US" sz="6800" dirty="0" smtClean="0">
                <a:latin typeface="Times New Roman"/>
                <a:cs typeface="Times New Roman"/>
              </a:rPr>
              <a:t>)</a:t>
            </a:r>
            <a:endParaRPr lang="en-US" sz="68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798223" y="13801891"/>
            <a:ext cx="14168570" cy="7294304"/>
            <a:chOff x="798223" y="9536916"/>
            <a:chExt cx="14168570" cy="7294304"/>
          </a:xfrm>
        </p:grpSpPr>
        <p:sp>
          <p:nvSpPr>
            <p:cNvPr id="31" name="TextBox 30"/>
            <p:cNvSpPr txBox="1"/>
            <p:nvPr/>
          </p:nvSpPr>
          <p:spPr>
            <a:xfrm>
              <a:off x="798223" y="9536916"/>
              <a:ext cx="14128080" cy="89255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200" b="1" i="1" dirty="0" smtClean="0">
                  <a:latin typeface="Times New Roman"/>
                  <a:cs typeface="Times New Roman"/>
                </a:rPr>
                <a:t>Single Study Rare Variants GWAS</a:t>
              </a:r>
              <a:r>
                <a:rPr lang="en-US" sz="4800" b="1" i="1" dirty="0" smtClean="0">
                  <a:latin typeface="Times New Roman"/>
                  <a:cs typeface="Times New Roman"/>
                </a:rPr>
                <a:t>:</a:t>
              </a:r>
              <a:endParaRPr lang="en-US" sz="4800" b="1" i="1" dirty="0">
                <a:latin typeface="Times New Roman"/>
                <a:cs typeface="Times New Roman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8713" y="10429468"/>
              <a:ext cx="14128080" cy="64017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571500" indent="-571500">
                <a:buFont typeface="Arial"/>
                <a:buChar char="•"/>
              </a:pPr>
              <a:r>
                <a:rPr lang="en-US" sz="4200" dirty="0">
                  <a:latin typeface="Times New Roman"/>
                  <a:cs typeface="Times New Roman"/>
                </a:rPr>
                <a:t>Phenotype </a:t>
              </a:r>
              <a:r>
                <a:rPr lang="en-US" sz="4200" dirty="0" smtClean="0">
                  <a:latin typeface="Times New Roman"/>
                  <a:cs typeface="Times New Roman"/>
                </a:rPr>
                <a:t>Simulation</a:t>
              </a:r>
            </a:p>
            <a:p>
              <a:pPr marL="2766060" lvl="1" indent="-571500">
                <a:buFont typeface="Arial"/>
                <a:buChar char="•"/>
              </a:pPr>
              <a:r>
                <a:rPr lang="en-US" sz="4200" dirty="0" smtClean="0">
                  <a:latin typeface="Times New Roman"/>
                  <a:cs typeface="Times New Roman"/>
                </a:rPr>
                <a:t>10,000 </a:t>
              </a:r>
              <a:r>
                <a:rPr lang="en-US" sz="4200" dirty="0">
                  <a:latin typeface="Times New Roman"/>
                  <a:cs typeface="Times New Roman"/>
                </a:rPr>
                <a:t>cases + controls (with various % </a:t>
              </a:r>
              <a:r>
                <a:rPr lang="en-US" sz="4200" dirty="0" smtClean="0">
                  <a:latin typeface="Times New Roman"/>
                  <a:cs typeface="Times New Roman"/>
                </a:rPr>
                <a:t>cases)</a:t>
              </a:r>
            </a:p>
            <a:p>
              <a:pPr marL="571500" indent="-571500">
                <a:buFont typeface="Arial"/>
                <a:buChar char="•"/>
              </a:pPr>
              <a:r>
                <a:rPr lang="en-US" sz="4200" dirty="0" smtClean="0">
                  <a:latin typeface="Times New Roman"/>
                  <a:cs typeface="Times New Roman"/>
                </a:rPr>
                <a:t>Genotype Simulation</a:t>
              </a:r>
            </a:p>
            <a:p>
              <a:pPr marL="2766060" lvl="1" indent="-571500">
                <a:buFont typeface="Arial"/>
                <a:buChar char="•"/>
              </a:pPr>
              <a:r>
                <a:rPr lang="en-US" sz="4200" dirty="0" smtClean="0">
                  <a:latin typeface="Times New Roman"/>
                  <a:cs typeface="Times New Roman"/>
                </a:rPr>
                <a:t>Given </a:t>
              </a:r>
              <a:r>
                <a:rPr lang="en-US" sz="4200" dirty="0">
                  <a:latin typeface="Times New Roman"/>
                  <a:cs typeface="Times New Roman"/>
                </a:rPr>
                <a:t>disease prevalence (0.1%) </a:t>
              </a:r>
              <a:endParaRPr lang="en-US" sz="4200" dirty="0" smtClean="0">
                <a:latin typeface="Times New Roman"/>
                <a:cs typeface="Times New Roman"/>
              </a:endParaRPr>
            </a:p>
            <a:p>
              <a:pPr marL="2766060" lvl="1" indent="-571500">
                <a:buFont typeface="Arial"/>
                <a:buChar char="•"/>
              </a:pPr>
              <a:r>
                <a:rPr lang="en-US" sz="4200" dirty="0" smtClean="0">
                  <a:latin typeface="Times New Roman"/>
                  <a:cs typeface="Times New Roman"/>
                </a:rPr>
                <a:t>risk </a:t>
              </a:r>
              <a:r>
                <a:rPr lang="en-US" sz="4200" dirty="0">
                  <a:latin typeface="Times New Roman"/>
                  <a:cs typeface="Times New Roman"/>
                </a:rPr>
                <a:t>allele frequencies (0.1% ~ 50%</a:t>
              </a:r>
              <a:r>
                <a:rPr lang="en-US" sz="4200" dirty="0" smtClean="0">
                  <a:latin typeface="Times New Roman"/>
                  <a:cs typeface="Times New Roman"/>
                </a:rPr>
                <a:t>) and </a:t>
              </a:r>
              <a:r>
                <a:rPr lang="en-US" sz="4200" dirty="0">
                  <a:latin typeface="Times New Roman"/>
                  <a:cs typeface="Times New Roman"/>
                </a:rPr>
                <a:t>multiplicative relative risks (0.125 ~ 5.0</a:t>
              </a:r>
              <a:r>
                <a:rPr lang="en-US" sz="4200" dirty="0" smtClean="0">
                  <a:latin typeface="Times New Roman"/>
                  <a:cs typeface="Times New Roman"/>
                </a:rPr>
                <a:t>)</a:t>
              </a:r>
            </a:p>
            <a:p>
              <a:pPr marL="2766060" lvl="1" indent="-571500">
                <a:buFont typeface="Arial"/>
                <a:buChar char="•"/>
              </a:pPr>
              <a:r>
                <a:rPr lang="en-US" sz="4200" dirty="0" smtClean="0">
                  <a:latin typeface="Times New Roman"/>
                  <a:cs typeface="Times New Roman"/>
                </a:rPr>
                <a:t>Calculate </a:t>
              </a:r>
              <a:r>
                <a:rPr lang="en-US" sz="4200" dirty="0">
                  <a:latin typeface="Times New Roman"/>
                  <a:cs typeface="Times New Roman"/>
                </a:rPr>
                <a:t>the allele frequencies for cases and </a:t>
              </a:r>
              <a:r>
                <a:rPr lang="en-US" sz="4200" dirty="0" err="1" smtClean="0">
                  <a:latin typeface="Times New Roman"/>
                  <a:cs typeface="Times New Roman"/>
                </a:rPr>
                <a:t>ctrls</a:t>
              </a:r>
              <a:endParaRPr lang="en-US" sz="4200" dirty="0" smtClean="0">
                <a:latin typeface="Times New Roman"/>
                <a:cs typeface="Times New Roman"/>
              </a:endParaRPr>
            </a:p>
            <a:p>
              <a:pPr marL="2766060" lvl="1" indent="-571500">
                <a:buFont typeface="Arial"/>
                <a:buChar char="•"/>
              </a:pPr>
              <a:r>
                <a:rPr lang="en-US" sz="4200" dirty="0" smtClean="0">
                  <a:latin typeface="Times New Roman"/>
                  <a:cs typeface="Times New Roman"/>
                </a:rPr>
                <a:t>Simulate </a:t>
              </a:r>
              <a:r>
                <a:rPr lang="en-US" sz="4200" dirty="0">
                  <a:latin typeface="Times New Roman"/>
                  <a:cs typeface="Times New Roman"/>
                </a:rPr>
                <a:t>individual genotypes based on the frequency estimates</a:t>
              </a:r>
            </a:p>
            <a:p>
              <a:endParaRPr kumimoji="1" lang="en-US" altLang="zh-TW" sz="3200" dirty="0">
                <a:latin typeface="Times New Roman"/>
                <a:cs typeface="Times New Roman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75770" y="21707146"/>
            <a:ext cx="14128080" cy="8925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200" b="1" i="1" dirty="0" smtClean="0">
                <a:latin typeface="Times New Roman"/>
                <a:cs typeface="Times New Roman"/>
              </a:rPr>
              <a:t>Equations</a:t>
            </a:r>
          </a:p>
        </p:txBody>
      </p:sp>
      <p:pic>
        <p:nvPicPr>
          <p:cNvPr id="44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0418" y="10026563"/>
            <a:ext cx="6740676" cy="3427462"/>
          </a:xfrm>
          <a:prstGeom prst="rect">
            <a:avLst/>
          </a:prstGeom>
        </p:spPr>
      </p:pic>
      <p:sp>
        <p:nvSpPr>
          <p:cNvPr id="48" name="向右箭號 10"/>
          <p:cNvSpPr/>
          <p:nvPr/>
        </p:nvSpPr>
        <p:spPr>
          <a:xfrm>
            <a:off x="24898627" y="10783985"/>
            <a:ext cx="5195624" cy="177968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 smtClean="0"/>
              <a:t>Apply data </a:t>
            </a:r>
            <a:r>
              <a:rPr kumimoji="1" lang="en-US" altLang="zh-TW" sz="4000" dirty="0" smtClean="0"/>
              <a:t>to</a:t>
            </a:r>
            <a:endParaRPr kumimoji="1" lang="zh-TW" altLang="en-US" sz="4000" dirty="0"/>
          </a:p>
        </p:txBody>
      </p:sp>
      <p:graphicFrame>
        <p:nvGraphicFramePr>
          <p:cNvPr id="49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31028"/>
              </p:ext>
            </p:extLst>
          </p:nvPr>
        </p:nvGraphicFramePr>
        <p:xfrm>
          <a:off x="30920203" y="10027217"/>
          <a:ext cx="7538714" cy="3426808"/>
        </p:xfrm>
        <a:graphic>
          <a:graphicData uri="http://schemas.openxmlformats.org/drawingml/2006/table">
            <a:tbl>
              <a:tblPr/>
              <a:tblGrid>
                <a:gridCol w="7538714"/>
              </a:tblGrid>
              <a:tr h="85670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Logistic Regression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5670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Score Test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5670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Allele</a:t>
                      </a:r>
                      <a:r>
                        <a:rPr lang="en-US" sz="4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4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Proportion </a:t>
                      </a:r>
                      <a:r>
                        <a:rPr lang="en-US" sz="4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Test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5670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Fisher’s Exact Test</a:t>
                      </a:r>
                      <a:endParaRPr lang="en-US" sz="4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0" name="弧形向左鍵 12"/>
          <p:cNvSpPr/>
          <p:nvPr/>
        </p:nvSpPr>
        <p:spPr>
          <a:xfrm>
            <a:off x="38458917" y="11270294"/>
            <a:ext cx="3588640" cy="6279714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 smtClean="0">
                <a:solidFill>
                  <a:srgbClr val="262626"/>
                </a:solidFill>
              </a:rPr>
              <a:t>Acquire </a:t>
            </a:r>
          </a:p>
          <a:p>
            <a:pPr algn="ctr"/>
            <a:r>
              <a:rPr kumimoji="1" lang="en-US" altLang="zh-TW" sz="4000" dirty="0" smtClean="0">
                <a:solidFill>
                  <a:srgbClr val="262626"/>
                </a:solidFill>
              </a:rPr>
              <a:t>p-value</a:t>
            </a:r>
            <a:endParaRPr kumimoji="1" lang="zh-TW" altLang="en-US" sz="4000" dirty="0">
              <a:solidFill>
                <a:srgbClr val="262626"/>
              </a:solidFill>
            </a:endParaRPr>
          </a:p>
        </p:txBody>
      </p:sp>
      <p:sp>
        <p:nvSpPr>
          <p:cNvPr id="52" name="向左箭號 14"/>
          <p:cNvSpPr/>
          <p:nvPr/>
        </p:nvSpPr>
        <p:spPr>
          <a:xfrm>
            <a:off x="23311499" y="15883996"/>
            <a:ext cx="6190249" cy="1666012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TW" sz="3200" dirty="0" smtClean="0">
                <a:solidFill>
                  <a:schemeClr val="bg1"/>
                </a:solidFill>
              </a:rPr>
              <a:t>Find Ideal test</a:t>
            </a:r>
          </a:p>
          <a:p>
            <a:pPr algn="ctr">
              <a:lnSpc>
                <a:spcPct val="80000"/>
              </a:lnSpc>
            </a:pPr>
            <a:r>
              <a:rPr kumimoji="1" lang="en-US" altLang="zh-TW" sz="3200" dirty="0">
                <a:solidFill>
                  <a:schemeClr val="bg1"/>
                </a:solidFill>
              </a:rPr>
              <a:t>f</a:t>
            </a:r>
            <a:r>
              <a:rPr kumimoji="1" lang="en-US" altLang="zh-TW" sz="3200" dirty="0" smtClean="0">
                <a:solidFill>
                  <a:schemeClr val="bg1"/>
                </a:solidFill>
              </a:rPr>
              <a:t>or meta-analysis</a:t>
            </a:r>
            <a:endParaRPr kumimoji="1"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53" name="雲形 15"/>
          <p:cNvSpPr/>
          <p:nvPr/>
        </p:nvSpPr>
        <p:spPr>
          <a:xfrm>
            <a:off x="16090418" y="14969711"/>
            <a:ext cx="6740676" cy="5129672"/>
          </a:xfrm>
          <a:prstGeom prst="cloud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dirty="0" smtClean="0">
                <a:solidFill>
                  <a:schemeClr val="tx1"/>
                </a:solidFill>
              </a:rPr>
              <a:t>Parameters</a:t>
            </a:r>
          </a:p>
          <a:p>
            <a:pPr algn="ctr"/>
            <a:r>
              <a:rPr kumimoji="1" lang="en-US" altLang="zh-TW" sz="4400" dirty="0" smtClean="0">
                <a:solidFill>
                  <a:schemeClr val="tx1"/>
                </a:solidFill>
              </a:rPr>
              <a:t>weights</a:t>
            </a:r>
            <a:endParaRPr kumimoji="1" lang="en-US" altLang="zh-TW" sz="4400" dirty="0" smtClean="0">
              <a:solidFill>
                <a:schemeClr val="tx1"/>
              </a:solidFill>
            </a:endParaRPr>
          </a:p>
        </p:txBody>
      </p:sp>
      <p:pic>
        <p:nvPicPr>
          <p:cNvPr id="5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4250" y="13973587"/>
            <a:ext cx="8364667" cy="61257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8223" y="22599698"/>
            <a:ext cx="14105627" cy="97872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200" dirty="0" err="1" smtClean="0">
                <a:latin typeface="Times New Roman"/>
                <a:cs typeface="Times New Roman"/>
              </a:rPr>
              <a:t>Logit</a:t>
            </a:r>
            <a:r>
              <a:rPr lang="en-US" sz="4200" dirty="0" smtClean="0">
                <a:latin typeface="Times New Roman"/>
                <a:cs typeface="Times New Roman"/>
              </a:rPr>
              <a:t>(Odds Ratio) Function:</a:t>
            </a:r>
          </a:p>
          <a:p>
            <a:pPr marL="571500" indent="-571500">
              <a:buFont typeface="Arial"/>
              <a:buChar char="•"/>
            </a:pPr>
            <a:endParaRPr lang="en-US" sz="4200" dirty="0">
              <a:latin typeface="Times New Roman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endParaRPr lang="en-US" sz="4200" dirty="0" smtClean="0">
              <a:latin typeface="Times New Roman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endParaRPr lang="en-US" sz="4200" dirty="0">
              <a:latin typeface="Times New Roman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endParaRPr lang="en-US" sz="4200" dirty="0" smtClean="0">
              <a:latin typeface="Times New Roman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r>
              <a:rPr lang="en-US" sz="4200" dirty="0" smtClean="0">
                <a:latin typeface="Times New Roman"/>
                <a:cs typeface="Times New Roman"/>
              </a:rPr>
              <a:t>Proportions Test</a:t>
            </a:r>
            <a:endParaRPr lang="en-US" sz="4200" dirty="0">
              <a:latin typeface="Times New Roman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endParaRPr lang="en-US" sz="4200" dirty="0" smtClean="0">
              <a:latin typeface="Times New Roman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endParaRPr lang="en-US" sz="4200" dirty="0">
              <a:latin typeface="Times New Roman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r>
              <a:rPr lang="en-US" sz="4200" dirty="0" smtClean="0">
                <a:latin typeface="Times New Roman"/>
                <a:cs typeface="Times New Roman"/>
              </a:rPr>
              <a:t>Score Test</a:t>
            </a:r>
          </a:p>
          <a:p>
            <a:endParaRPr lang="en-US" sz="4200" dirty="0" smtClean="0">
              <a:latin typeface="Times New Roman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r>
              <a:rPr lang="en-US" sz="4200" dirty="0" smtClean="0">
                <a:latin typeface="Times New Roman"/>
                <a:cs typeface="Times New Roman"/>
              </a:rPr>
              <a:t>Fisher’s Exact Test: </a:t>
            </a:r>
          </a:p>
          <a:p>
            <a:pPr marL="571500" indent="-571500">
              <a:buFont typeface="Arial"/>
              <a:buChar char="•"/>
            </a:pPr>
            <a:endParaRPr lang="en-US" sz="4200" dirty="0">
              <a:latin typeface="Times New Roman"/>
              <a:cs typeface="Times New Roman"/>
            </a:endParaRPr>
          </a:p>
          <a:p>
            <a:endParaRPr lang="en-US" sz="4200" dirty="0" smtClean="0">
              <a:latin typeface="Times New Roman"/>
              <a:cs typeface="Times New Roman"/>
            </a:endParaRPr>
          </a:p>
          <a:p>
            <a:endParaRPr lang="en-US" sz="4200" dirty="0" smtClean="0">
              <a:latin typeface="Times New Roman"/>
              <a:cs typeface="Times New Roman"/>
            </a:endParaRPr>
          </a:p>
          <a:p>
            <a:r>
              <a:rPr lang="en-US" sz="4200" dirty="0">
                <a:latin typeface="Times New Roman"/>
                <a:cs typeface="Times New Roman"/>
              </a:rPr>
              <a:t>	</a:t>
            </a:r>
            <a:endParaRPr lang="en-US" sz="4200" dirty="0" smtClean="0">
              <a:latin typeface="Times New Roman"/>
              <a:cs typeface="Times New Roman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8912" y="29833535"/>
            <a:ext cx="4714177" cy="2048854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8912" y="23615361"/>
            <a:ext cx="3635423" cy="184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56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190</Words>
  <Application>Microsoft Macintosh PowerPoint</Application>
  <PresentationFormat>Custom</PresentationFormat>
  <Paragraphs>43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rushilsheth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Rushil Sheth</dc:creator>
  <cp:lastModifiedBy>Rushil Sheth</cp:lastModifiedBy>
  <cp:revision>38</cp:revision>
  <dcterms:created xsi:type="dcterms:W3CDTF">2015-06-23T18:26:43Z</dcterms:created>
  <dcterms:modified xsi:type="dcterms:W3CDTF">2015-06-24T21:00:00Z</dcterms:modified>
</cp:coreProperties>
</file>