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194" autoAdjust="0"/>
    <p:restoredTop sz="98646" autoAdjust="0"/>
  </p:normalViewPr>
  <p:slideViewPr>
    <p:cSldViewPr snapToGrid="0" snapToObjects="1">
      <p:cViewPr>
        <p:scale>
          <a:sx n="33" d="100"/>
          <a:sy n="33" d="100"/>
        </p:scale>
        <p:origin x="-96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15/6/24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657171" y="8823183"/>
            <a:ext cx="27483588" cy="12196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968356" y="712596"/>
            <a:ext cx="18049744" cy="2289858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2000" b="1" dirty="0">
                <a:latin typeface="Times New Roman"/>
                <a:cs typeface="Times New Roman"/>
              </a:rPr>
              <a:t>Genomics Meta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192" y="7691821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Motivation and Objectives: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192" y="8584373"/>
            <a:ext cx="14128080" cy="46166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Meta-Analysis: Combining multiple independent studies together to create a larger data set to find patterns and derive new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conclusions.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 smtClean="0">
                <a:latin typeface="Times New Roman"/>
                <a:cs typeface="Times New Roman"/>
              </a:rPr>
              <a:t>Original </a:t>
            </a:r>
            <a:r>
              <a:rPr kumimoji="1" lang="en-US" altLang="zh-TW" sz="4200" dirty="0">
                <a:latin typeface="Times New Roman"/>
                <a:cs typeface="Times New Roman"/>
              </a:rPr>
              <a:t>Question: Find patterns and derive conclusions about Type II Diabetes through Meta-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Analysis</a:t>
            </a:r>
            <a:endParaRPr lang="en-US" altLang="zh-TW" sz="42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kumimoji="1" lang="en-US" altLang="zh-TW" sz="4200" dirty="0">
                <a:latin typeface="Times New Roman"/>
                <a:cs typeface="Times New Roman"/>
              </a:rPr>
              <a:t>Genome-wide association studies (GWAS) on rare genetic </a:t>
            </a:r>
            <a:r>
              <a:rPr kumimoji="1" lang="en-US" altLang="zh-TW" sz="4200" dirty="0" smtClean="0">
                <a:latin typeface="Times New Roman"/>
                <a:cs typeface="Times New Roman"/>
              </a:rPr>
              <a:t>variants</a:t>
            </a:r>
            <a:endParaRPr kumimoji="1" lang="en-US" altLang="zh-TW" sz="42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57171" y="7732166"/>
            <a:ext cx="27483588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Project Outline</a:t>
            </a:r>
            <a:endParaRPr lang="en-US" sz="5200" b="1" i="1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60763" y="3366315"/>
            <a:ext cx="2426423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>
                <a:latin typeface="Times New Roman"/>
                <a:cs typeface="Times New Roman"/>
              </a:rPr>
              <a:t>Kristine </a:t>
            </a:r>
            <a:r>
              <a:rPr lang="en-US" sz="6800" dirty="0" err="1">
                <a:latin typeface="Times New Roman"/>
                <a:cs typeface="Times New Roman"/>
              </a:rPr>
              <a:t>Lan</a:t>
            </a:r>
            <a:r>
              <a:rPr lang="en-US" sz="68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6800" dirty="0" smtClean="0">
                <a:latin typeface="Times New Roman"/>
                <a:cs typeface="Times New Roman"/>
              </a:rPr>
              <a:t>Massachusetts-</a:t>
            </a:r>
            <a:r>
              <a:rPr lang="en-US" sz="6800" dirty="0">
                <a:latin typeface="Times New Roman"/>
                <a:cs typeface="Times New Roman"/>
              </a:rPr>
              <a:t>Amherst</a:t>
            </a:r>
            <a:r>
              <a:rPr lang="en-US" sz="6800" dirty="0" smtClean="0">
                <a:latin typeface="Times New Roman"/>
                <a:cs typeface="Times New Roman"/>
              </a:rPr>
              <a:t>)</a:t>
            </a:r>
            <a:endParaRPr lang="en-US" sz="6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98223" y="13801891"/>
            <a:ext cx="14168570" cy="7294304"/>
            <a:chOff x="798223" y="9536916"/>
            <a:chExt cx="14168570" cy="7294304"/>
          </a:xfrm>
        </p:grpSpPr>
        <p:sp>
          <p:nvSpPr>
            <p:cNvPr id="31" name="TextBox 30"/>
            <p:cNvSpPr txBox="1"/>
            <p:nvPr/>
          </p:nvSpPr>
          <p:spPr>
            <a:xfrm>
              <a:off x="798223" y="9536916"/>
              <a:ext cx="14128080" cy="8925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00" b="1" i="1" dirty="0" smtClean="0">
                  <a:latin typeface="Times New Roman"/>
                  <a:cs typeface="Times New Roman"/>
                </a:rPr>
                <a:t>Single Study Rare Variants GWAS</a:t>
              </a:r>
              <a:r>
                <a:rPr lang="en-US" sz="4800" b="1" i="1" dirty="0" smtClean="0">
                  <a:latin typeface="Times New Roman"/>
                  <a:cs typeface="Times New Roman"/>
                </a:rPr>
                <a:t>:</a:t>
              </a:r>
              <a:endParaRPr lang="en-US" sz="4800" b="1" i="1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713" y="10429468"/>
              <a:ext cx="14128080" cy="64017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4200" dirty="0">
                  <a:latin typeface="Times New Roman"/>
                  <a:cs typeface="Times New Roman"/>
                </a:rPr>
                <a:t>Phenotype </a:t>
              </a:r>
              <a:r>
                <a:rPr lang="en-US" sz="4200" dirty="0" smtClean="0">
                  <a:latin typeface="Times New Roman"/>
                  <a:cs typeface="Times New Roman"/>
                </a:rPr>
                <a:t>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10,000 </a:t>
              </a:r>
              <a:r>
                <a:rPr lang="en-US" sz="4200" dirty="0">
                  <a:latin typeface="Times New Roman"/>
                  <a:cs typeface="Times New Roman"/>
                </a:rPr>
                <a:t>cases + controls (with various % </a:t>
              </a:r>
              <a:r>
                <a:rPr lang="en-US" sz="4200" dirty="0" smtClean="0">
                  <a:latin typeface="Times New Roman"/>
                  <a:cs typeface="Times New Roman"/>
                </a:rPr>
                <a:t>cases)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Genotype Simulation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Given </a:t>
              </a:r>
              <a:r>
                <a:rPr lang="en-US" sz="4200" dirty="0">
                  <a:latin typeface="Times New Roman"/>
                  <a:cs typeface="Times New Roman"/>
                </a:rPr>
                <a:t>disease prevalence (0.1%) 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risk </a:t>
              </a:r>
              <a:r>
                <a:rPr lang="en-US" sz="4200" dirty="0">
                  <a:latin typeface="Times New Roman"/>
                  <a:cs typeface="Times New Roman"/>
                </a:rPr>
                <a:t>allele frequencies (0.1% ~ 50%</a:t>
              </a:r>
              <a:r>
                <a:rPr lang="en-US" sz="4200" dirty="0" smtClean="0">
                  <a:latin typeface="Times New Roman"/>
                  <a:cs typeface="Times New Roman"/>
                </a:rPr>
                <a:t>) and </a:t>
              </a:r>
              <a:r>
                <a:rPr lang="en-US" sz="4200" dirty="0">
                  <a:latin typeface="Times New Roman"/>
                  <a:cs typeface="Times New Roman"/>
                </a:rPr>
                <a:t>multiplicative relative risks (0.125 ~ 5.0</a:t>
              </a:r>
              <a:r>
                <a:rPr lang="en-US" sz="4200" dirty="0" smtClean="0">
                  <a:latin typeface="Times New Roman"/>
                  <a:cs typeface="Times New Roman"/>
                </a:rPr>
                <a:t>)</a:t>
              </a: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Calculate </a:t>
              </a:r>
              <a:r>
                <a:rPr lang="en-US" sz="4200" dirty="0">
                  <a:latin typeface="Times New Roman"/>
                  <a:cs typeface="Times New Roman"/>
                </a:rPr>
                <a:t>the allele frequencies for cases and </a:t>
              </a:r>
              <a:r>
                <a:rPr lang="en-US" sz="4200" dirty="0" err="1" smtClean="0">
                  <a:latin typeface="Times New Roman"/>
                  <a:cs typeface="Times New Roman"/>
                </a:rPr>
                <a:t>ctrls</a:t>
              </a:r>
              <a:endParaRPr lang="en-US" sz="4200" dirty="0" smtClean="0">
                <a:latin typeface="Times New Roman"/>
                <a:cs typeface="Times New Roman"/>
              </a:endParaRPr>
            </a:p>
            <a:p>
              <a:pPr marL="2766060" lvl="1" indent="-571500">
                <a:buFont typeface="Arial"/>
                <a:buChar char="•"/>
              </a:pPr>
              <a:r>
                <a:rPr lang="en-US" sz="4200" dirty="0" smtClean="0">
                  <a:latin typeface="Times New Roman"/>
                  <a:cs typeface="Times New Roman"/>
                </a:rPr>
                <a:t>Simulate </a:t>
              </a:r>
              <a:r>
                <a:rPr lang="en-US" sz="4200" dirty="0">
                  <a:latin typeface="Times New Roman"/>
                  <a:cs typeface="Times New Roman"/>
                </a:rPr>
                <a:t>individual genotypes based on the frequency estimates</a:t>
              </a:r>
            </a:p>
            <a:p>
              <a:endParaRPr kumimoji="1" lang="en-US" altLang="zh-TW" sz="32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418" y="10026563"/>
            <a:ext cx="6740676" cy="3427462"/>
          </a:xfrm>
          <a:prstGeom prst="rect">
            <a:avLst/>
          </a:prstGeom>
        </p:spPr>
      </p:pic>
      <p:sp>
        <p:nvSpPr>
          <p:cNvPr id="48" name="向右箭號 10"/>
          <p:cNvSpPr/>
          <p:nvPr/>
        </p:nvSpPr>
        <p:spPr>
          <a:xfrm>
            <a:off x="24289027" y="10783985"/>
            <a:ext cx="5195624" cy="177968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/>
              <a:t>Apply data to</a:t>
            </a:r>
            <a:endParaRPr kumimoji="1" lang="zh-TW" altLang="en-US" sz="4000" dirty="0"/>
          </a:p>
        </p:txBody>
      </p:sp>
      <p:graphicFrame>
        <p:nvGraphicFramePr>
          <p:cNvPr id="49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62033"/>
              </p:ext>
            </p:extLst>
          </p:nvPr>
        </p:nvGraphicFramePr>
        <p:xfrm>
          <a:off x="30535361" y="9774214"/>
          <a:ext cx="7538714" cy="3426808"/>
        </p:xfrm>
        <a:graphic>
          <a:graphicData uri="http://schemas.openxmlformats.org/drawingml/2006/table">
            <a:tbl>
              <a:tblPr/>
              <a:tblGrid>
                <a:gridCol w="7538714"/>
              </a:tblGrid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Score 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Allele</a:t>
                      </a:r>
                      <a:r>
                        <a:rPr lang="en-US" sz="4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Proportion 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Test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Fisher’s Exact Test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0" y="13733453"/>
            <a:ext cx="9949645" cy="7286542"/>
          </a:xfrm>
          <a:prstGeom prst="rect">
            <a:avLst/>
          </a:prstGeom>
        </p:spPr>
      </p:pic>
      <p:sp>
        <p:nvSpPr>
          <p:cNvPr id="50" name="弧形向左鍵 12"/>
          <p:cNvSpPr/>
          <p:nvPr/>
        </p:nvSpPr>
        <p:spPr>
          <a:xfrm>
            <a:off x="38458917" y="11270294"/>
            <a:ext cx="3588640" cy="62797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Acquire </a:t>
            </a:r>
          </a:p>
          <a:p>
            <a:pPr algn="ctr"/>
            <a:r>
              <a:rPr kumimoji="1" lang="en-US" altLang="zh-TW" sz="4000" dirty="0" smtClean="0">
                <a:solidFill>
                  <a:srgbClr val="262626"/>
                </a:solidFill>
              </a:rPr>
              <a:t>p-value</a:t>
            </a:r>
            <a:endParaRPr kumimoji="1" lang="zh-TW" altLang="en-US" sz="4000" dirty="0">
              <a:solidFill>
                <a:srgbClr val="262626"/>
              </a:solidFill>
            </a:endParaRPr>
          </a:p>
        </p:txBody>
      </p:sp>
      <p:sp>
        <p:nvSpPr>
          <p:cNvPr id="52" name="向左箭號 14"/>
          <p:cNvSpPr/>
          <p:nvPr/>
        </p:nvSpPr>
        <p:spPr>
          <a:xfrm>
            <a:off x="23489299" y="16163396"/>
            <a:ext cx="5619101" cy="166601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TW" sz="3200" dirty="0" smtClean="0">
                <a:solidFill>
                  <a:schemeClr val="bg1"/>
                </a:solidFill>
              </a:rPr>
              <a:t>Find Ideal test</a:t>
            </a:r>
          </a:p>
          <a:p>
            <a:pPr algn="ctr">
              <a:lnSpc>
                <a:spcPct val="80000"/>
              </a:lnSpc>
            </a:pPr>
            <a:r>
              <a:rPr kumimoji="1" lang="en-US" altLang="zh-TW" sz="3200" dirty="0">
                <a:solidFill>
                  <a:schemeClr val="bg1"/>
                </a:solidFill>
              </a:rPr>
              <a:t>f</a:t>
            </a:r>
            <a:r>
              <a:rPr kumimoji="1" lang="en-US" altLang="zh-TW" sz="3200" dirty="0" smtClean="0">
                <a:solidFill>
                  <a:schemeClr val="bg1"/>
                </a:solidFill>
              </a:rPr>
              <a:t>or meta-analysis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雲形 15"/>
          <p:cNvSpPr/>
          <p:nvPr/>
        </p:nvSpPr>
        <p:spPr>
          <a:xfrm>
            <a:off x="16090418" y="14969711"/>
            <a:ext cx="6740676" cy="5129672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kumimoji="1" lang="en-US" altLang="zh-TW" sz="4400" dirty="0" smtClean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771" y="22421898"/>
            <a:ext cx="14128080" cy="104336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200" dirty="0" err="1" smtClean="0">
                <a:latin typeface="Times New Roman"/>
                <a:cs typeface="Times New Roman"/>
              </a:rPr>
              <a:t>Logit</a:t>
            </a:r>
            <a:r>
              <a:rPr lang="en-US" sz="4200" dirty="0" smtClean="0">
                <a:latin typeface="Times New Roman"/>
                <a:cs typeface="Times New Roman"/>
              </a:rPr>
              <a:t>(Odds Ratio) Function:</a:t>
            </a: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Proportions </a:t>
            </a:r>
            <a:r>
              <a:rPr lang="en-US" sz="4200" dirty="0" smtClean="0">
                <a:latin typeface="Times New Roman"/>
                <a:cs typeface="Times New Roman"/>
              </a:rPr>
              <a:t>Test</a:t>
            </a: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Score </a:t>
            </a:r>
            <a:r>
              <a:rPr lang="en-US" sz="4200" dirty="0" smtClean="0">
                <a:latin typeface="Times New Roman"/>
                <a:cs typeface="Times New Roman"/>
              </a:rPr>
              <a:t>Test</a:t>
            </a: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4200" dirty="0" smtClean="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4200" dirty="0" smtClean="0">
                <a:latin typeface="Times New Roman"/>
                <a:cs typeface="Times New Roman"/>
              </a:rPr>
              <a:t>Fisher’s </a:t>
            </a:r>
            <a:r>
              <a:rPr lang="en-US" sz="4200" dirty="0" smtClean="0">
                <a:latin typeface="Times New Roman"/>
                <a:cs typeface="Times New Roman"/>
              </a:rPr>
              <a:t>Exact Test: </a:t>
            </a:r>
            <a:endParaRPr lang="en-US" sz="4200" dirty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endParaRPr lang="en-US" sz="4200" dirty="0" smtClean="0">
              <a:latin typeface="Times New Roman"/>
              <a:cs typeface="Times New Roman"/>
            </a:endParaRPr>
          </a:p>
          <a:p>
            <a:r>
              <a:rPr lang="en-US" sz="4200" dirty="0">
                <a:latin typeface="Times New Roman"/>
                <a:cs typeface="Times New Roman"/>
              </a:rPr>
              <a:t>	</a:t>
            </a:r>
            <a:endParaRPr lang="en-US" sz="4200" dirty="0" smtClean="0">
              <a:latin typeface="Times New Roman"/>
              <a:cs typeface="Times New Roman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913" y="30968827"/>
            <a:ext cx="3212866" cy="139636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494" y="23183956"/>
            <a:ext cx="2762220" cy="1404519"/>
          </a:xfrm>
          <a:prstGeom prst="rect">
            <a:avLst/>
          </a:prstGeom>
        </p:spPr>
      </p:pic>
      <p:sp>
        <p:nvSpPr>
          <p:cNvPr id="29" name="Rectangle 57"/>
          <p:cNvSpPr/>
          <p:nvPr/>
        </p:nvSpPr>
        <p:spPr>
          <a:xfrm>
            <a:off x="15657171" y="21707146"/>
            <a:ext cx="27483588" cy="11148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631220" y="21534724"/>
            <a:ext cx="27509539" cy="1243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2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5770" y="21529346"/>
            <a:ext cx="14128080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b="1" i="1" dirty="0" smtClean="0">
                <a:latin typeface="Times New Roman"/>
                <a:cs typeface="Times New Roman"/>
              </a:rPr>
              <a:t>Equations</a:t>
            </a:r>
          </a:p>
        </p:txBody>
      </p:sp>
      <p:pic>
        <p:nvPicPr>
          <p:cNvPr id="4" name="圖片 3" descr="alfr_equati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94" y="24997217"/>
            <a:ext cx="6157017" cy="1935872"/>
          </a:xfrm>
          <a:prstGeom prst="rect">
            <a:avLst/>
          </a:prstGeom>
        </p:spPr>
      </p:pic>
      <p:pic>
        <p:nvPicPr>
          <p:cNvPr id="11" name="圖片 10" descr="score_equ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64" y="28144128"/>
            <a:ext cx="5180725" cy="1565652"/>
          </a:xfrm>
          <a:prstGeom prst="rect">
            <a:avLst/>
          </a:prstGeom>
        </p:spPr>
      </p:pic>
      <p:pic>
        <p:nvPicPr>
          <p:cNvPr id="13" name="圖片 12" descr="comparison_0.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901" y="23714818"/>
            <a:ext cx="7680834" cy="77848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87" y="23715510"/>
            <a:ext cx="10894745" cy="79786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294" y="24177318"/>
            <a:ext cx="9309246" cy="73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190</Words>
  <Application>Microsoft Macintosh PowerPoint</Application>
  <PresentationFormat>自訂</PresentationFormat>
  <Paragraphs>44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Kristine</cp:lastModifiedBy>
  <cp:revision>45</cp:revision>
  <dcterms:created xsi:type="dcterms:W3CDTF">2015-06-23T18:26:43Z</dcterms:created>
  <dcterms:modified xsi:type="dcterms:W3CDTF">2015-06-25T01:42:27Z</dcterms:modified>
</cp:coreProperties>
</file>