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58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7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BB829-201C-F742-91D0-2E933E5C05B4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46B75-313F-3E47-BA08-023ACE996E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299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 should allude</a:t>
            </a:r>
            <a:r>
              <a:rPr kumimoji="1" lang="en-US" altLang="zh-TW" baseline="0" dirty="0" smtClean="0"/>
              <a:t> to goal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46B75-313F-3E47-BA08-023ACE996E5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821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36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417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7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20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49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15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72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78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45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755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550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96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851094" y="3533072"/>
            <a:ext cx="10383346" cy="35790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52015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TW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Genomics: Meta-Analysis</a:t>
            </a:r>
            <a:endParaRPr kumimoji="1" lang="zh-TW" altLang="en-U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2481407"/>
            <a:ext cx="7772400" cy="175260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sz="2800" dirty="0" smtClean="0"/>
              <a:t>Kristine </a:t>
            </a:r>
            <a:r>
              <a:rPr kumimoji="1" lang="en-US" altLang="zh-TW" sz="2800" dirty="0" err="1" smtClean="0"/>
              <a:t>Lan</a:t>
            </a:r>
            <a:r>
              <a:rPr kumimoji="1" lang="en-US" altLang="zh-TW" sz="2800" dirty="0" smtClean="0"/>
              <a:t> (University of Michigan), </a:t>
            </a:r>
            <a:r>
              <a:rPr kumimoji="1" lang="en-US" altLang="zh-TW" sz="2800" dirty="0" err="1" smtClean="0"/>
              <a:t>Rushill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 err="1" smtClean="0"/>
              <a:t>Sheth</a:t>
            </a:r>
            <a:r>
              <a:rPr kumimoji="1" lang="en-US" altLang="zh-TW" sz="2800" dirty="0" smtClean="0"/>
              <a:t> (University of Missouri), Michael Thompson (</a:t>
            </a:r>
            <a:r>
              <a:rPr kumimoji="1" lang="en-US" altLang="zh-TW" sz="2800" dirty="0" err="1" smtClean="0"/>
              <a:t>Umass</a:t>
            </a:r>
            <a:r>
              <a:rPr kumimoji="1" lang="en-US" altLang="zh-TW" sz="2800" dirty="0" smtClean="0"/>
              <a:t> Amherst)</a:t>
            </a:r>
          </a:p>
          <a:p>
            <a:endParaRPr kumimoji="1" lang="en-US" altLang="zh-TW" sz="2800" dirty="0" smtClean="0"/>
          </a:p>
          <a:p>
            <a:r>
              <a:rPr kumimoji="1" lang="en-US" altLang="zh-TW" sz="2800" dirty="0" smtClean="0"/>
              <a:t>Advising by: </a:t>
            </a:r>
            <a:r>
              <a:rPr kumimoji="1" lang="en-US" altLang="zh-TW" sz="2800" dirty="0" err="1" smtClean="0"/>
              <a:t>Gonçalo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 err="1" smtClean="0"/>
              <a:t>Abecasis</a:t>
            </a:r>
            <a:r>
              <a:rPr kumimoji="1" lang="en-US" altLang="zh-TW" sz="2800" dirty="0" smtClean="0"/>
              <a:t>, </a:t>
            </a:r>
            <a:r>
              <a:rPr kumimoji="1" lang="en-US" altLang="zh-TW" sz="2800" dirty="0" err="1" smtClean="0"/>
              <a:t>Sayantan</a:t>
            </a:r>
            <a:r>
              <a:rPr kumimoji="1" lang="en-US" altLang="zh-TW" sz="2800" dirty="0" smtClean="0"/>
              <a:t> Das, Hyun Min Kang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201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5562063" y="3266563"/>
            <a:ext cx="6249474" cy="37184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Motivation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Original Question: Find patterns and derive conclusions about Type II Diabetes through Meta-Analysis</a:t>
            </a:r>
          </a:p>
          <a:p>
            <a:r>
              <a:rPr kumimoji="1" lang="en-US" altLang="zh-TW" dirty="0" smtClean="0"/>
              <a:t>Meta-Analysis: Combining multiple independent studies together to create a larger data set to find patterns and derive new conclusions.</a:t>
            </a:r>
          </a:p>
          <a:p>
            <a:r>
              <a:rPr kumimoji="1" lang="en-US" altLang="zh-TW" dirty="0" smtClean="0"/>
              <a:t>Genome-wide association studies (GWAS) on rare genetic variants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71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Single Study Rare Variants GWAS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Phenotype Simulation</a:t>
            </a:r>
          </a:p>
          <a:p>
            <a:pPr lvl="1"/>
            <a:r>
              <a:rPr lang="en-US" dirty="0" smtClean="0"/>
              <a:t>10,000 cases + controls (with various % cases)</a:t>
            </a:r>
          </a:p>
          <a:p>
            <a:r>
              <a:rPr lang="en-US" dirty="0" smtClean="0"/>
              <a:t>Genotype Simulation</a:t>
            </a:r>
          </a:p>
          <a:p>
            <a:pPr lvl="1"/>
            <a:r>
              <a:rPr lang="en-US" dirty="0" smtClean="0"/>
              <a:t>Given disease prevalence (0.1%)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risk allele frequencies (0.1% ~ 50%)</a:t>
            </a:r>
          </a:p>
          <a:p>
            <a:pPr marL="457200" lvl="1" indent="0">
              <a:buNone/>
            </a:pPr>
            <a:r>
              <a:rPr lang="en-US" dirty="0" smtClean="0"/>
              <a:t>	and multiplicative relative risks (0.125 ~ 5.0)</a:t>
            </a:r>
          </a:p>
          <a:p>
            <a:pPr lvl="1"/>
            <a:r>
              <a:rPr lang="en-US" dirty="0" smtClean="0"/>
              <a:t>Calculate the allele frequencies for cases and </a:t>
            </a:r>
            <a:r>
              <a:rPr lang="en-US" dirty="0" err="1" smtClean="0"/>
              <a:t>ctrls</a:t>
            </a:r>
            <a:endParaRPr lang="en-US" dirty="0" smtClean="0"/>
          </a:p>
          <a:p>
            <a:pPr lvl="1"/>
            <a:r>
              <a:rPr lang="en-US" dirty="0" smtClean="0"/>
              <a:t>Simulate individual genotypes based on the frequency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5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Project Outline</a:t>
            </a:r>
            <a:endParaRPr kumimoji="1" lang="zh-TW" alt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97150"/>
              </p:ext>
            </p:extLst>
          </p:nvPr>
        </p:nvGraphicFramePr>
        <p:xfrm>
          <a:off x="304195" y="1654635"/>
          <a:ext cx="2247900" cy="1143000"/>
        </p:xfrm>
        <a:graphic>
          <a:graphicData uri="http://schemas.openxmlformats.org/drawingml/2006/table">
            <a:tbl>
              <a:tblPr/>
              <a:tblGrid>
                <a:gridCol w="1079500"/>
                <a:gridCol w="1168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Black"/>
                        </a:rPr>
                        <a:t>Genotype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Black"/>
                        </a:rPr>
                        <a:t>Phenotype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</a:t>
                      </a:r>
                      <a:r>
                        <a:rPr lang="en-US" altLang="zh-TW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 / A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Arial Black"/>
                        </a:rPr>
                        <a:t>CTRL</a:t>
                      </a:r>
                      <a:endParaRPr lang="en-US" alt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 Black"/>
                        </a:rPr>
                        <a:t>A / G</a:t>
                      </a:r>
                      <a:endParaRPr lang="en-US" altLang="zh-TW" sz="1200" b="0" i="0" u="none" strike="noStrike" dirty="0">
                        <a:solidFill>
                          <a:srgbClr val="00B05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/>
                        </a:rPr>
                        <a:t>CASE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Arial Black"/>
                        </a:rPr>
                        <a:t>G / G</a:t>
                      </a:r>
                      <a:endParaRPr lang="en-US" altLang="zh-TW" sz="1200" b="0" i="0" u="none" strike="noStrike" dirty="0">
                        <a:solidFill>
                          <a:schemeClr val="accent2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Arial Black"/>
                        </a:rPr>
                        <a:t>CTRL</a:t>
                      </a:r>
                      <a:endParaRPr lang="en-US" alt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 Black"/>
                        </a:rPr>
                        <a:t>A</a:t>
                      </a:r>
                      <a:r>
                        <a:rPr lang="en-US" altLang="zh-TW" sz="12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Arial Black"/>
                        </a:rPr>
                        <a:t> / G</a:t>
                      </a:r>
                      <a:endParaRPr lang="en-US" altLang="zh-TW" sz="1200" b="0" i="0" u="none" strike="noStrike" dirty="0">
                        <a:solidFill>
                          <a:srgbClr val="00B05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/>
                        </a:rPr>
                        <a:t>CASE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63212" y="2858862"/>
            <a:ext cx="11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Simulation</a:t>
            </a:r>
            <a:endParaRPr kumimoji="1"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2800004" y="1988935"/>
            <a:ext cx="1881970" cy="67103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Apply data to    </a:t>
            </a:r>
            <a:endParaRPr kumimoji="1"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49390"/>
              </p:ext>
            </p:extLst>
          </p:nvPr>
        </p:nvGraphicFramePr>
        <p:xfrm>
          <a:off x="5018130" y="1654635"/>
          <a:ext cx="1993900" cy="1399604"/>
        </p:xfrm>
        <a:graphic>
          <a:graphicData uri="http://schemas.openxmlformats.org/drawingml/2006/table">
            <a:tbl>
              <a:tblPr/>
              <a:tblGrid>
                <a:gridCol w="1993900"/>
              </a:tblGrid>
              <a:tr h="3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Logistic Regression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Score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Allele  Proportion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Fisher’s Exact Test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72" y="3470542"/>
            <a:ext cx="4012982" cy="2938875"/>
          </a:xfrm>
          <a:prstGeom prst="rect">
            <a:avLst/>
          </a:prstGeom>
        </p:spPr>
      </p:pic>
      <p:sp>
        <p:nvSpPr>
          <p:cNvPr id="13" name="弧形向左鍵 12"/>
          <p:cNvSpPr/>
          <p:nvPr/>
        </p:nvSpPr>
        <p:spPr>
          <a:xfrm>
            <a:off x="7619681" y="2272434"/>
            <a:ext cx="1331149" cy="191152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262626"/>
                </a:solidFill>
              </a:rPr>
              <a:t>Acquire </a:t>
            </a:r>
          </a:p>
          <a:p>
            <a:pPr algn="ctr"/>
            <a:r>
              <a:rPr kumimoji="1" lang="en-US" altLang="zh-TW" dirty="0" smtClean="0">
                <a:solidFill>
                  <a:srgbClr val="262626"/>
                </a:solidFill>
              </a:rPr>
              <a:t>p-value</a:t>
            </a:r>
            <a:endParaRPr kumimoji="1" lang="zh-TW" altLang="en-US" dirty="0">
              <a:solidFill>
                <a:srgbClr val="262626"/>
              </a:solidFill>
            </a:endParaRPr>
          </a:p>
        </p:txBody>
      </p:sp>
      <p:sp>
        <p:nvSpPr>
          <p:cNvPr id="15" name="向左箭號 14"/>
          <p:cNvSpPr/>
          <p:nvPr/>
        </p:nvSpPr>
        <p:spPr>
          <a:xfrm>
            <a:off x="2406763" y="4409162"/>
            <a:ext cx="2091611" cy="991561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TW" dirty="0" smtClean="0">
                <a:solidFill>
                  <a:schemeClr val="bg1"/>
                </a:solidFill>
              </a:rPr>
              <a:t>Find Ideal test</a:t>
            </a:r>
          </a:p>
          <a:p>
            <a:pPr algn="ctr">
              <a:lnSpc>
                <a:spcPct val="80000"/>
              </a:lnSpc>
            </a:pPr>
            <a:r>
              <a:rPr kumimoji="1" lang="en-US" altLang="zh-TW" dirty="0">
                <a:solidFill>
                  <a:schemeClr val="bg1"/>
                </a:solidFill>
              </a:rPr>
              <a:t>f</a:t>
            </a:r>
            <a:r>
              <a:rPr kumimoji="1" lang="en-US" altLang="zh-TW" dirty="0" smtClean="0">
                <a:solidFill>
                  <a:schemeClr val="bg1"/>
                </a:solidFill>
              </a:rPr>
              <a:t>or meta-analysis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雲形 15"/>
          <p:cNvSpPr/>
          <p:nvPr/>
        </p:nvSpPr>
        <p:spPr>
          <a:xfrm>
            <a:off x="91806" y="4221744"/>
            <a:ext cx="2238455" cy="1736952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P</a:t>
            </a:r>
            <a:r>
              <a:rPr kumimoji="1" lang="en-US" altLang="zh-TW" dirty="0" smtClean="0">
                <a:solidFill>
                  <a:schemeClr val="tx1"/>
                </a:solidFill>
              </a:rPr>
              <a:t>arameters</a:t>
            </a:r>
            <a:endParaRPr kumimoji="1"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W</a:t>
            </a:r>
            <a:r>
              <a:rPr kumimoji="1" lang="en-US" altLang="zh-TW" dirty="0" smtClean="0">
                <a:solidFill>
                  <a:schemeClr val="tx1"/>
                </a:solidFill>
              </a:rPr>
              <a:t>eights</a:t>
            </a:r>
            <a:endParaRPr kumimoji="1"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23511" y="6409418"/>
            <a:ext cx="137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Visualization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38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0"/>
            <a:ext cx="9164711" cy="6711703"/>
          </a:xfrm>
        </p:spPr>
      </p:pic>
    </p:spTree>
    <p:extLst>
      <p:ext uri="{BB962C8B-B14F-4D97-AF65-F5344CB8AC3E}">
        <p14:creationId xmlns:p14="http://schemas.microsoft.com/office/powerpoint/2010/main" val="274448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What We Learned</a:t>
            </a:r>
            <a:endParaRPr kumimoji="1" lang="zh-TW" alt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Statistical coding language R </a:t>
            </a:r>
          </a:p>
          <a:p>
            <a:r>
              <a:rPr kumimoji="1" lang="en-US" altLang="zh-TW" dirty="0" smtClean="0"/>
              <a:t>Creating/simulating a human genome</a:t>
            </a:r>
          </a:p>
          <a:p>
            <a:r>
              <a:rPr kumimoji="1" lang="en-US" altLang="zh-TW" dirty="0" smtClean="0"/>
              <a:t>Statistical methods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(logistic regression, score test, allele frequency test, chi-squared test)</a:t>
            </a:r>
          </a:p>
          <a:p>
            <a:r>
              <a:rPr kumimoji="1" lang="en-US" altLang="zh-TW" dirty="0" smtClean="0"/>
              <a:t>De-bugging</a:t>
            </a:r>
          </a:p>
          <a:p>
            <a:r>
              <a:rPr kumimoji="1" lang="en-US" altLang="zh-TW" dirty="0" smtClean="0"/>
              <a:t>Simulating power tests takes a long time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68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References</a:t>
            </a:r>
            <a:endParaRPr kumimoji="1" lang="zh-TW" alt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2433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213</Words>
  <Application>Microsoft Macintosh PowerPoint</Application>
  <PresentationFormat>如螢幕大小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Genomics: Meta-Analysis</vt:lpstr>
      <vt:lpstr>Motivation</vt:lpstr>
      <vt:lpstr>Single Study Rare Variants GWAS</vt:lpstr>
      <vt:lpstr>Project Outline</vt:lpstr>
      <vt:lpstr>PowerPoint 簡報</vt:lpstr>
      <vt:lpstr>What We Learned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Genomics: Meta-Analysis</dc:title>
  <dc:creator>Kristine</dc:creator>
  <cp:lastModifiedBy>Kristine</cp:lastModifiedBy>
  <cp:revision>33</cp:revision>
  <dcterms:created xsi:type="dcterms:W3CDTF">2015-06-22T18:10:04Z</dcterms:created>
  <dcterms:modified xsi:type="dcterms:W3CDTF">2015-06-24T19:54:44Z</dcterms:modified>
</cp:coreProperties>
</file>