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3" r:id="rId2"/>
  </p:sldMasterIdLst>
  <p:notesMasterIdLst>
    <p:notesMasterId r:id="rId11"/>
  </p:notesMasterIdLst>
  <p:handoutMasterIdLst>
    <p:handoutMasterId r:id="rId12"/>
  </p:handoutMasterIdLst>
  <p:sldIdLst>
    <p:sldId id="277" r:id="rId3"/>
    <p:sldId id="278" r:id="rId4"/>
    <p:sldId id="279" r:id="rId5"/>
    <p:sldId id="280" r:id="rId6"/>
    <p:sldId id="284" r:id="rId7"/>
    <p:sldId id="281" r:id="rId8"/>
    <p:sldId id="282" r:id="rId9"/>
    <p:sldId id="283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1"/>
    <a:srgbClr val="000F7E"/>
    <a:srgbClr val="09198D"/>
    <a:srgbClr val="FF9129"/>
    <a:srgbClr val="00AA64"/>
    <a:srgbClr val="1A70B8"/>
    <a:srgbClr val="0A197E"/>
    <a:srgbClr val="000000"/>
    <a:srgbClr val="69C3FF"/>
    <a:srgbClr val="EB0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/>
        <p:guide orient="horz" pos="162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bes, David M" userId="a782e3e5-ebe7-4c64-b0d8-6d3c2cf1aa85" providerId="ADAL" clId="{FC42EFF6-4C34-2146-B45C-DDF776CA4F71}"/>
    <pc:docChg chg="undo custSel modSld">
      <pc:chgData name="Fobes, David M" userId="a782e3e5-ebe7-4c64-b0d8-6d3c2cf1aa85" providerId="ADAL" clId="{FC42EFF6-4C34-2146-B45C-DDF776CA4F71}" dt="2025-01-06T17:43:25.305" v="2"/>
      <pc:docMkLst>
        <pc:docMk/>
      </pc:docMkLst>
      <pc:sldChg chg="modSp mod">
        <pc:chgData name="Fobes, David M" userId="a782e3e5-ebe7-4c64-b0d8-6d3c2cf1aa85" providerId="ADAL" clId="{FC42EFF6-4C34-2146-B45C-DDF776CA4F71}" dt="2025-01-06T17:43:25.305" v="2"/>
        <pc:sldMkLst>
          <pc:docMk/>
          <pc:sldMk cId="2623624414" sldId="277"/>
        </pc:sldMkLst>
        <pc:spChg chg="mod">
          <ac:chgData name="Fobes, David M" userId="a782e3e5-ebe7-4c64-b0d8-6d3c2cf1aa85" providerId="ADAL" clId="{FC42EFF6-4C34-2146-B45C-DDF776CA4F71}" dt="2025-01-06T17:43:25.305" v="2"/>
          <ac:spMkLst>
            <pc:docMk/>
            <pc:sldMk cId="2623624414" sldId="277"/>
            <ac:spMk id="17" creationId="{F944ADC2-4BBE-A04E-9F43-2E4E7BE0DB0E}"/>
          </ac:spMkLst>
        </pc:spChg>
      </pc:sldChg>
    </pc:docChg>
  </pc:docChgLst>
  <pc:docChgLst>
    <pc:chgData name="Fobes, David M" userId="a782e3e5-ebe7-4c64-b0d8-6d3c2cf1aa85" providerId="ADAL" clId="{1A38C07B-E724-044E-9ABB-D83DFDFCB856}"/>
    <pc:docChg chg="modSld">
      <pc:chgData name="Fobes, David M" userId="a782e3e5-ebe7-4c64-b0d8-6d3c2cf1aa85" providerId="ADAL" clId="{1A38C07B-E724-044E-9ABB-D83DFDFCB856}" dt="2025-01-06T22:20:00.709" v="7" actId="20577"/>
      <pc:docMkLst>
        <pc:docMk/>
      </pc:docMkLst>
      <pc:sldChg chg="modSp mod">
        <pc:chgData name="Fobes, David M" userId="a782e3e5-ebe7-4c64-b0d8-6d3c2cf1aa85" providerId="ADAL" clId="{1A38C07B-E724-044E-9ABB-D83DFDFCB856}" dt="2025-01-06T22:20:00.709" v="7" actId="20577"/>
        <pc:sldMkLst>
          <pc:docMk/>
          <pc:sldMk cId="3536098815" sldId="278"/>
        </pc:sldMkLst>
        <pc:spChg chg="mod">
          <ac:chgData name="Fobes, David M" userId="a782e3e5-ebe7-4c64-b0d8-6d3c2cf1aa85" providerId="ADAL" clId="{1A38C07B-E724-044E-9ABB-D83DFDFCB856}" dt="2025-01-06T22:20:00.709" v="7" actId="20577"/>
          <ac:spMkLst>
            <pc:docMk/>
            <pc:sldMk cId="3536098815" sldId="278"/>
            <ac:spMk id="7" creationId="{8AEC0EE9-8F2B-1320-7B7F-562D0308A16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E6B804-3E45-364D-A045-BB358CB8E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BAC92-B99D-FF4D-A990-D686745CA7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749E-04CE-F245-A958-C4F030697BC8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6A46C-39E5-FF4C-9921-815AC4BE94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FC7B7-2133-5C4A-AC28-C1AA9FF1AC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CEA21-F2A0-454B-B622-7D3A8835A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264E-8066-E947-B6B5-B5BD434D7B6B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8D52D-A3F1-4B43-9554-93E43582D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3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D8D52D-A3F1-4B43-9554-93E43582D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A78D693-BA62-1E4A-A3D2-53CDC72AA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8560" y="190440"/>
            <a:ext cx="8805439" cy="4953060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374" y="1486403"/>
            <a:ext cx="3830320" cy="1169551"/>
          </a:xfrm>
        </p:spPr>
        <p:txBody>
          <a:bodyPr lIns="0" tIns="0" rIns="0" bIns="0" anchor="t" anchorCtr="0">
            <a:normAutofit/>
          </a:bodyPr>
          <a:lstStyle>
            <a:lvl1pPr algn="l" fontAlgn="t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671309"/>
            <a:ext cx="3830320" cy="485140"/>
          </a:xfrm>
        </p:spPr>
        <p:txBody>
          <a:bodyPr lIns="0" tIns="0" rIns="0" bIns="0"/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add presenter or presenting org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D57AE5-8F4A-FA4E-90E4-E2EE525E9D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58373"/>
            <a:ext cx="3331464" cy="152975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000446-DC24-2642-A21F-0BEA007314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297127"/>
            <a:ext cx="2714105" cy="243609"/>
          </a:xfrm>
        </p:spPr>
        <p:txBody>
          <a:bodyPr lIns="0" tIns="0" rIns="0" bIns="0"/>
          <a:lstStyle>
            <a:lvl1pPr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the date of the presentation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5AE9854-7A76-C34E-9D7F-DE749A698C73}"/>
              </a:ext>
            </a:extLst>
          </p:cNvPr>
          <p:cNvSpPr txBox="1">
            <a:spLocks/>
          </p:cNvSpPr>
          <p:nvPr userDrawn="1"/>
        </p:nvSpPr>
        <p:spPr>
          <a:xfrm>
            <a:off x="8705088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807415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1/7/25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15BFA-90C1-0F46-AAA7-8C67D48F46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40122"/>
            <a:ext cx="2597150" cy="379412"/>
          </a:xfrm>
        </p:spPr>
        <p:txBody>
          <a:bodyPr lIns="0" tIns="0" rIns="0" bIns="0" anchor="t" anchorCtr="0"/>
          <a:lstStyle>
            <a:lvl1pPr>
              <a:buFontTx/>
              <a:buNone/>
              <a:defRPr sz="1000">
                <a:solidFill>
                  <a:schemeClr val="bg1">
                    <a:lumMod val="65000"/>
                  </a:schemeClr>
                </a:solidFill>
              </a:defRPr>
            </a:lvl1pPr>
            <a:lvl2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2pPr>
            <a:lvl3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3pPr>
            <a:lvl4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4pPr>
            <a:lvl5pPr>
              <a:buFontTx/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/>
              <a:t>Click to add LA-UR number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14CA33-8F7C-674C-8C40-9D83B5A1C57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401" y="4751400"/>
            <a:ext cx="598099" cy="2746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5E8F88-2F04-A24D-B64D-D31A64C16106}"/>
              </a:ext>
            </a:extLst>
          </p:cNvPr>
          <p:cNvSpPr txBox="1"/>
          <p:nvPr userDrawn="1"/>
        </p:nvSpPr>
        <p:spPr>
          <a:xfrm>
            <a:off x="918682" y="4859907"/>
            <a:ext cx="3888259" cy="76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Managed by Triad National Security, LLC, for the U.S. Department of Energy’s NNSA.</a:t>
            </a:r>
          </a:p>
        </p:txBody>
      </p:sp>
    </p:spTree>
    <p:extLst>
      <p:ext uri="{BB962C8B-B14F-4D97-AF65-F5344CB8AC3E}">
        <p14:creationId xmlns:p14="http://schemas.microsoft.com/office/powerpoint/2010/main" val="113205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Area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46214E2-32D4-424B-9DE1-4EDE442968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43000"/>
            <a:ext cx="3840480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240E4E95-1B27-5348-9471-7BB69800ED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1B65E676-959E-0E41-8EAD-45D6F7E076B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320" y="1143000"/>
            <a:ext cx="3840480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1900B1-3D44-764E-9A42-70386E05E54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508760"/>
            <a:ext cx="3840480" cy="303476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add first bullet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8685422-C0F4-174C-BFA6-015246A3D42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6320" y="1508760"/>
            <a:ext cx="3840480" cy="303476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add first bullet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78109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hotos and Tex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84D7D689-7F2D-0348-816C-97C77A8DA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DB2A39F7-5A62-2B4C-A657-BD57B5768EF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57200" y="1143000"/>
            <a:ext cx="368503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6CCEB416-B433-8F46-8DFF-FFAC7ACCA5F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520440"/>
            <a:ext cx="3685032" cy="18108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66B16311-DD9F-7D43-964B-E92B217DC3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7200" y="3840480"/>
            <a:ext cx="368503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023AA45D-8199-F644-847B-E64A5EC3FB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246120"/>
            <a:ext cx="368503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2652C890-3579-2E47-9AB6-1D78A5E4764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001768" y="1143000"/>
            <a:ext cx="368503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DD1D0C09-D811-144F-BEBD-275B6A12072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01768" y="3520440"/>
            <a:ext cx="3685032" cy="181084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2213ED2D-D77F-7D49-9E2D-96B09A5A751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001768" y="3840480"/>
            <a:ext cx="368503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5AA83665-F240-0345-B903-C8950DEFAF0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01768" y="3246120"/>
            <a:ext cx="368503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3352064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13F276B-7B5E-4A45-AB9F-2B475F2AEA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143000"/>
            <a:ext cx="249328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F0E9DEE-404F-3B49-8159-94FE1CD3739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7A3DBA4-BE0E-254D-B5C0-8A64DDD66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41D2BBC2-2746-3640-A719-673E2A8446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  <p:sp>
        <p:nvSpPr>
          <p:cNvPr id="34" name="Picture Placeholder 9">
            <a:extLst>
              <a:ext uri="{FF2B5EF4-FFF2-40B4-BE49-F238E27FC236}">
                <a16:creationId xmlns:a16="http://schemas.microsoft.com/office/drawing/2014/main" id="{89502A4B-C79D-094E-AB5C-63DF6E12EF8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327400" y="1143000"/>
            <a:ext cx="249631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EAC29D9-3DBA-0242-8290-359D5CA84B6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35992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3F9A309D-AA80-C54C-9A92-012D53D91C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35992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3EA5BB2-66F6-4F44-964B-E9F9D73F21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35991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98309A4-718B-084E-8229-17E4D40AEA4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188617" y="1143000"/>
            <a:ext cx="2496312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39" name="Text Placeholder 12">
            <a:extLst>
              <a:ext uri="{FF2B5EF4-FFF2-40B4-BE49-F238E27FC236}">
                <a16:creationId xmlns:a16="http://schemas.microsoft.com/office/drawing/2014/main" id="{36A0BC0D-8996-364B-A361-13CBBB9B478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98777" y="352044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8D60D97D-2394-F140-9FBA-975ED64074F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99632" y="3840480"/>
            <a:ext cx="2496312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5AA90BFA-AE15-3049-88D8-EA2FDB94E71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198067" y="3246120"/>
            <a:ext cx="2496312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2929323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" userDrawn="1">
          <p15:clr>
            <a:srgbClr val="FBAE40"/>
          </p15:clr>
        </p15:guide>
        <p15:guide id="2" pos="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61FE822B-AC64-EF4D-8FBA-F5A67DA6075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45720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55F05C8A-25A6-8743-93FA-19E18F32CEE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720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5FCE87CD-A10E-D049-9E39-8C800BEF41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50" name="Text Placeholder 13">
            <a:extLst>
              <a:ext uri="{FF2B5EF4-FFF2-40B4-BE49-F238E27FC236}">
                <a16:creationId xmlns:a16="http://schemas.microsoft.com/office/drawing/2014/main" id="{7B382B21-A741-2447-9794-C4BAAA2A34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20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819E2C4F-8306-5F45-9827-3921D5E3E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D4247F89-81E5-374A-93B4-95F0EBEEB19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260096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F7F65FAA-0013-D547-8E1C-08509B0C975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60096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E0CC8275-50BB-9D46-8CBD-03E17397C17B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0096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657B4D06-BD92-7545-B5A7-8502A75042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60096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CF4ED884-6C25-824B-BDBF-AF0431A6640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73456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AA0BC496-BA6C-7C4D-AC5E-A59885AE42A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73456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07D1AADA-118E-BE41-B80B-51BBD18F656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3456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4E11C2-3904-B24A-8E60-8EA03D6D30B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73456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17E6B775-F183-E24D-B8C8-C5A9D75E35BE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6858000" y="1143000"/>
            <a:ext cx="1828800" cy="2029968"/>
          </a:xfr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7BA052C5-1320-4341-BC7F-17F881F3CCB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858000" y="352044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BD7FEF4-B67E-064E-B1C5-49DA8EA68519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858000" y="3840480"/>
            <a:ext cx="1828800" cy="73152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F1030E4-D0AC-614F-A18A-38721222865A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858000" y="3246120"/>
            <a:ext cx="18288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</p:spTree>
    <p:extLst>
      <p:ext uri="{BB962C8B-B14F-4D97-AF65-F5344CB8AC3E}">
        <p14:creationId xmlns:p14="http://schemas.microsoft.com/office/powerpoint/2010/main" val="2619495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0C70A86-A745-E949-B1D0-41B5D2173B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rmAutofit/>
          </a:bodyPr>
          <a:lstStyle>
            <a:lvl1pPr algn="l">
              <a:lnSpc>
                <a:spcPct val="100000"/>
              </a:lnSpc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374AFBB-4A85-9144-9EB0-15F9294B61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7200" y="1143000"/>
            <a:ext cx="8229600" cy="3106216"/>
          </a:xfrm>
        </p:spPr>
        <p:txBody>
          <a:bodyPr/>
          <a:lstStyle>
            <a:lvl1pPr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graph, photo, or data visualization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0B3C679-22DF-8940-B381-273549871C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396742"/>
            <a:ext cx="8229600" cy="1828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71237F-D7E9-904A-BC33-1E69BDE7303D}"/>
              </a:ext>
            </a:extLst>
          </p:cNvPr>
          <p:cNvSpPr/>
          <p:nvPr userDrawn="1"/>
        </p:nvSpPr>
        <p:spPr>
          <a:xfrm>
            <a:off x="-832136" y="0"/>
            <a:ext cx="565609" cy="565609"/>
          </a:xfrm>
          <a:prstGeom prst="rect">
            <a:avLst/>
          </a:prstGeom>
          <a:solidFill>
            <a:srgbClr val="0A197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7B0030-82A1-3149-AAC5-8B912D85AC60}"/>
              </a:ext>
            </a:extLst>
          </p:cNvPr>
          <p:cNvSpPr/>
          <p:nvPr userDrawn="1"/>
        </p:nvSpPr>
        <p:spPr>
          <a:xfrm>
            <a:off x="-832136" y="999242"/>
            <a:ext cx="565609" cy="565609"/>
          </a:xfrm>
          <a:prstGeom prst="rect">
            <a:avLst/>
          </a:prstGeom>
          <a:solidFill>
            <a:srgbClr val="1A70B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678108-D8E6-6F48-9E71-79B4060AB9EF}"/>
              </a:ext>
            </a:extLst>
          </p:cNvPr>
          <p:cNvSpPr/>
          <p:nvPr userDrawn="1"/>
        </p:nvSpPr>
        <p:spPr>
          <a:xfrm>
            <a:off x="-832136" y="2036191"/>
            <a:ext cx="565609" cy="565609"/>
          </a:xfrm>
          <a:prstGeom prst="rect">
            <a:avLst/>
          </a:prstGeom>
          <a:solidFill>
            <a:srgbClr val="00AA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500438-DFE5-1541-A57C-CCDAE308867C}"/>
              </a:ext>
            </a:extLst>
          </p:cNvPr>
          <p:cNvSpPr/>
          <p:nvPr userDrawn="1"/>
        </p:nvSpPr>
        <p:spPr>
          <a:xfrm>
            <a:off x="-832136" y="3073140"/>
            <a:ext cx="565609" cy="565609"/>
          </a:xfrm>
          <a:prstGeom prst="rect">
            <a:avLst/>
          </a:prstGeom>
          <a:solidFill>
            <a:srgbClr val="FF912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A0A870-4CCE-B041-ADAA-FFD498F6B5DE}"/>
              </a:ext>
            </a:extLst>
          </p:cNvPr>
          <p:cNvSpPr txBox="1"/>
          <p:nvPr userDrawn="1"/>
        </p:nvSpPr>
        <p:spPr>
          <a:xfrm>
            <a:off x="-1784645" y="-715416"/>
            <a:ext cx="151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LANL-APPROVED </a:t>
            </a:r>
          </a:p>
          <a:p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PALETTE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AD157-F0FF-E841-B877-5FF726EE6DB4}"/>
              </a:ext>
            </a:extLst>
          </p:cNvPr>
          <p:cNvSpPr txBox="1"/>
          <p:nvPr userDrawn="1"/>
        </p:nvSpPr>
        <p:spPr>
          <a:xfrm>
            <a:off x="-2109430" y="-2497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COLOR: ULTRAMARINE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F9DA1-1206-D94F-936A-8C56D3FA0437}"/>
              </a:ext>
            </a:extLst>
          </p:cNvPr>
          <p:cNvSpPr txBox="1"/>
          <p:nvPr userDrawn="1"/>
        </p:nvSpPr>
        <p:spPr>
          <a:xfrm>
            <a:off x="-2109430" y="987317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COLOR: BLUE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18CEFD-1271-3F43-A3DB-664C3A2A6F61}"/>
              </a:ext>
            </a:extLst>
          </p:cNvPr>
          <p:cNvSpPr txBox="1"/>
          <p:nvPr userDrawn="1"/>
        </p:nvSpPr>
        <p:spPr>
          <a:xfrm>
            <a:off x="-2109430" y="2033693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GREEN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C2957-98B7-7447-A979-8F5F9439F931}"/>
              </a:ext>
            </a:extLst>
          </p:cNvPr>
          <p:cNvSpPr txBox="1"/>
          <p:nvPr userDrawn="1"/>
        </p:nvSpPr>
        <p:spPr>
          <a:xfrm>
            <a:off x="-2109430" y="3080068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EXTENDED PALETTE: ORANGE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7D5F0D-5C60-5143-BF1E-4A0546C4287F}"/>
              </a:ext>
            </a:extLst>
          </p:cNvPr>
          <p:cNvSpPr/>
          <p:nvPr userDrawn="1"/>
        </p:nvSpPr>
        <p:spPr>
          <a:xfrm>
            <a:off x="-832136" y="4156183"/>
            <a:ext cx="565609" cy="56560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A6A2F-D5F2-CB4B-A618-B3021CB6FE30}"/>
              </a:ext>
            </a:extLst>
          </p:cNvPr>
          <p:cNvSpPr txBox="1"/>
          <p:nvPr userDrawn="1"/>
        </p:nvSpPr>
        <p:spPr>
          <a:xfrm>
            <a:off x="-2109430" y="4163111"/>
            <a:ext cx="1307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MONOCHROMATIC: GREY</a:t>
            </a:r>
          </a:p>
        </p:txBody>
      </p:sp>
    </p:spTree>
    <p:extLst>
      <p:ext uri="{BB962C8B-B14F-4D97-AF65-F5344CB8AC3E}">
        <p14:creationId xmlns:p14="http://schemas.microsoft.com/office/powerpoint/2010/main" val="4163876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Background 2_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17488">
              <a:buClr>
                <a:srgbClr val="3296DC"/>
              </a:buClr>
              <a:buFont typeface="+mj-lt"/>
              <a:buAutoNum type="arabicPeriod"/>
              <a:tabLst/>
              <a:defRPr/>
            </a:lvl1pPr>
            <a:lvl2pPr marL="458788" indent="-230188">
              <a:buClr>
                <a:srgbClr val="3296DC"/>
              </a:buClr>
              <a:buFont typeface="+mj-lt"/>
              <a:buAutoNum type="arabicPeriod"/>
              <a:tabLst/>
              <a:defRPr/>
            </a:lvl2pPr>
            <a:lvl3pPr marL="687388" indent="-228600">
              <a:buClr>
                <a:srgbClr val="3296DC"/>
              </a:buClr>
              <a:buFont typeface="+mj-lt"/>
              <a:buAutoNum type="arabicPeriod"/>
              <a:tabLst/>
              <a:defRPr/>
            </a:lvl3pPr>
            <a:lvl4pPr marL="1546225" indent="-174625"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284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25BDFE-288F-694A-8F3E-5EA7C70FB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7512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Title, Table of Contents, or Agenda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43AE689-5E80-EF4B-BEB2-12EB7E2E75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671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F08DEE9-E8E9-294E-AFDB-272348017E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97816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515D795-953A-8047-83C7-D0752DBDB0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11063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EC01086B-B4A6-8A48-849F-4A810C93B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51419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2E775BD-5F42-B44F-98CB-85BE7A979F1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76589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266F9AF-0547-674E-8536-FB560908A4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603643" y="2035380"/>
            <a:ext cx="1098804" cy="843802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F14FC34-4139-5E42-8B4C-3D14628AB15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671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C51006D-405B-1540-844A-A08EDAFBA83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17717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B91A61BE-01BD-F145-9B92-D20E78E3DA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21193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D5F2828C-B1EF-364B-8D48-33FAC26A311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45412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2" name="Text Placeholder 37">
            <a:extLst>
              <a:ext uri="{FF2B5EF4-FFF2-40B4-BE49-F238E27FC236}">
                <a16:creationId xmlns:a16="http://schemas.microsoft.com/office/drawing/2014/main" id="{0D5B74BE-11D4-3E4C-AA8A-16543EABA1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0883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A61A0372-A989-7542-8743-212304AD19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00235" y="1589748"/>
            <a:ext cx="248625" cy="213487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69C3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F70A5-083D-2649-B16E-E603A2ACAC1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519" y="3042072"/>
            <a:ext cx="1097280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add section summary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E60BD62F-9DEA-AD47-9777-0410E222A0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68606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add section summary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520748F-3B1C-7D44-9F74-07C77A95BDF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98553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add section summary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1F05B3B-46BF-E34A-B6EB-3B5C40F9DF4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743305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add section summary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70A64131-E697-7142-892C-FECA1AF2C56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72200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add section summary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F72F97E-E60E-FB4D-82AA-CB9ACA474A8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96233" y="3044952"/>
            <a:ext cx="1130626" cy="1289050"/>
          </a:xfrm>
        </p:spPr>
        <p:txBody>
          <a:bodyPr/>
          <a:lstStyle>
            <a:lvl1pPr marL="114300" indent="-114300">
              <a:tabLst/>
              <a:defRPr sz="1200"/>
            </a:lvl1pPr>
            <a:lvl2pPr marL="230188" indent="-115888">
              <a:tabLst/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add section summary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52133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Only-No Subhead"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12463272" cy="3195638"/>
          </a:xfrm>
        </p:spPr>
        <p:txBody>
          <a:bodyPr wrap="square"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bg1"/>
                </a:solidFill>
              </a:defRPr>
            </a:lvl1pPr>
            <a:lvl2pPr marL="460375" indent="-230188">
              <a:tabLst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 marL="914400" indent="-227013">
              <a:tabLst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first bullet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68955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_TOC or 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28600">
              <a:buClr>
                <a:schemeClr val="bg1"/>
              </a:buClr>
              <a:tabLst/>
              <a:defRPr/>
            </a:lvl1pPr>
            <a:lvl2pPr marL="458788" indent="-230188">
              <a:buClr>
                <a:schemeClr val="bg1"/>
              </a:buClr>
              <a:buFont typeface="System Font Regular"/>
              <a:buChar char="⁃"/>
              <a:tabLst/>
              <a:defRPr/>
            </a:lvl2pPr>
            <a:lvl3pPr marL="687388" indent="-228600">
              <a:buClr>
                <a:schemeClr val="bg1"/>
              </a:buClr>
              <a:tabLst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60208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ckground 2_TOC or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08-8F60-B848-8CBD-C589BF8C17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457200"/>
            <a:ext cx="8229600" cy="685800"/>
          </a:xfrm>
        </p:spPr>
        <p:txBody>
          <a:bodyPr anchor="t" anchorCtr="0"/>
          <a:lstStyle>
            <a:lvl1pPr algn="l">
              <a:defRPr sz="2400"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add Title, Table of Contents, or Agenda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7BDE90-6843-5841-BCCB-3479AD558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43000"/>
            <a:ext cx="8229600" cy="3200400"/>
          </a:xfrm>
        </p:spPr>
        <p:txBody>
          <a:bodyPr/>
          <a:lstStyle>
            <a:lvl1pPr marL="228600" indent="-217488">
              <a:buClr>
                <a:srgbClr val="3296DC"/>
              </a:buClr>
              <a:buFont typeface="+mj-lt"/>
              <a:buAutoNum type="arabicPeriod"/>
              <a:tabLst/>
              <a:defRPr/>
            </a:lvl1pPr>
            <a:lvl2pPr marL="458788" indent="-230188">
              <a:buClr>
                <a:srgbClr val="3296DC"/>
              </a:buClr>
              <a:buFont typeface="+mj-lt"/>
              <a:buAutoNum type="arabicPeriod"/>
              <a:tabLst/>
              <a:defRPr/>
            </a:lvl2pPr>
            <a:lvl3pPr marL="687388" indent="-228600">
              <a:buClr>
                <a:srgbClr val="3296DC"/>
              </a:buClr>
              <a:buFont typeface="+mj-lt"/>
              <a:buAutoNum type="arabicPeriod"/>
              <a:tabLst/>
              <a:defRPr/>
            </a:lvl3pPr>
            <a:lvl4pPr marL="1546225" indent="-174625">
              <a:tabLst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29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Statemen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7" cy="5143500"/>
          </a:xfrm>
          <a:noFill/>
          <a:ln>
            <a:noFill/>
          </a:ln>
        </p:spPr>
        <p:txBody>
          <a:bodyPr/>
          <a:lstStyle>
            <a:lvl1pPr>
              <a:buFontTx/>
              <a:buNone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3296A8-807F-5647-9E27-81056A8089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628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6E7E14-724D-564D-8C8A-AA19AF322B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71609" y="4420821"/>
            <a:ext cx="1505063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950A1-C470-5C48-B92A-282D2269A9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add first bullet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559495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-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9600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24F4C0B-8E0E-D247-8998-89B0F977E9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8229600" cy="3195638"/>
          </a:xfrm>
        </p:spPr>
        <p:txBody>
          <a:bodyPr wrap="square"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 marL="460375" indent="-230188">
              <a:tabLst/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 marL="914400" indent="-227013">
              <a:tabLst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add first bullet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765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w logo wtrm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CB73A-3EB2-0F4B-A749-FE602CE5F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867" t="3208" r="30052" b="19629"/>
          <a:stretch/>
        </p:blipFill>
        <p:spPr>
          <a:xfrm>
            <a:off x="3064933" y="-141546"/>
            <a:ext cx="6079068" cy="5285046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6054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2999"/>
            <a:ext cx="8226054" cy="3200400"/>
          </a:xfrm>
        </p:spPr>
        <p:txBody>
          <a:bodyPr lIns="0" tIns="0" rIns="0" bIns="0">
            <a:noAutofit/>
          </a:bodyPr>
          <a:lstStyle>
            <a:lvl1pPr marL="230188" indent="-230188">
              <a:lnSpc>
                <a:spcPct val="100000"/>
              </a:lnSpc>
              <a:spcBef>
                <a:spcPts val="600"/>
              </a:spcBef>
              <a:tabLst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add first bullet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51EB0E6-A70D-CE45-BB73-DE0110A910ED}"/>
              </a:ext>
            </a:extLst>
          </p:cNvPr>
          <p:cNvSpPr txBox="1">
            <a:spLocks/>
          </p:cNvSpPr>
          <p:nvPr userDrawn="1"/>
        </p:nvSpPr>
        <p:spPr>
          <a:xfrm>
            <a:off x="8705088" y="4846001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7AA508B-E60F-E649-B511-759C564E884D}"/>
              </a:ext>
            </a:extLst>
          </p:cNvPr>
          <p:cNvSpPr txBox="1">
            <a:spLocks/>
          </p:cNvSpPr>
          <p:nvPr userDrawn="1"/>
        </p:nvSpPr>
        <p:spPr>
          <a:xfrm>
            <a:off x="8074152" y="4846320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1/7/25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79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25D86E-8C5D-1841-9FAC-7F27816076D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143000"/>
            <a:ext cx="8226055" cy="272381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5FC89D9-A95D-984D-AA31-A11221C38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8226054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0429E5-795A-8A43-A273-2BC100111C0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508760"/>
            <a:ext cx="8226054" cy="2906613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/>
              <a:t>Click to add first bullet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0234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Whit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82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0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Text and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7" cy="514350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F54824-3A03-A745-AD49-C744B2A21D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915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709C09F-8C0C-7248-AEB2-1C7859F51F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E94CDEA-D510-9F45-84BD-82CAA8464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first bullet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44A7A8-335B-174E-9471-7B8989F429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184" y="4809234"/>
            <a:ext cx="1037332" cy="2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25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Photos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76673" y="2571750"/>
            <a:ext cx="3767327" cy="2571750"/>
          </a:xfrm>
          <a:noFill/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8" cy="257175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B4117486-5C49-E242-8CBE-03C8F87112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rgbClr val="000F7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FE409C5D-AFD1-7745-A713-F12280BE81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E46F9CE-9C02-284E-A17F-0C31F82B2F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/>
            </a:lvl1pPr>
          </a:lstStyle>
          <a:p>
            <a:pPr lvl="0"/>
            <a:r>
              <a:rPr lang="en-US"/>
              <a:t>Click to add first bullet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9677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nt with 2 Photos and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856035B-8130-D844-B0F2-44CBE0D2869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76673" y="2571750"/>
            <a:ext cx="3767328" cy="2571750"/>
          </a:xfrm>
          <a:noFill/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DBF6C-0676-5247-8404-7764B27D9124}"/>
              </a:ext>
            </a:extLst>
          </p:cNvPr>
          <p:cNvSpPr/>
          <p:nvPr userDrawn="1"/>
        </p:nvSpPr>
        <p:spPr>
          <a:xfrm>
            <a:off x="0" y="0"/>
            <a:ext cx="5376672" cy="5143500"/>
          </a:xfrm>
          <a:prstGeom prst="rect">
            <a:avLst/>
          </a:prstGeom>
          <a:solidFill>
            <a:srgbClr val="000F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CF9DAC-DCA3-AD4A-B1B3-5725742FC1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6672" y="0"/>
            <a:ext cx="3767328" cy="2571750"/>
          </a:xfrm>
          <a:noFill/>
          <a:ln>
            <a:noFill/>
          </a:ln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0919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25C079B-5F34-5149-9937-5E0A7D1910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57200"/>
            <a:ext cx="4523368" cy="66751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 b="1" i="0">
                <a:latin typeface="Acumin Pro" panose="020B0504020202020204" pitchFamily="34" charset="77"/>
              </a:defRPr>
            </a:lvl2pPr>
            <a:lvl3pPr>
              <a:buNone/>
              <a:defRPr b="1" i="0">
                <a:latin typeface="Acumin Pro" panose="020B0504020202020204" pitchFamily="34" charset="77"/>
              </a:defRPr>
            </a:lvl3pPr>
            <a:lvl4pPr>
              <a:buNone/>
              <a:defRPr b="1" i="0">
                <a:latin typeface="Acumin Pro" panose="020B0504020202020204" pitchFamily="34" charset="77"/>
              </a:defRPr>
            </a:lvl4pPr>
            <a:lvl5pPr>
              <a:buNone/>
              <a:defRPr b="1" i="0">
                <a:latin typeface="Acumin Pro" panose="020B0504020202020204" pitchFamily="34" charset="77"/>
              </a:defRPr>
            </a:lvl5pPr>
          </a:lstStyle>
          <a:p>
            <a:pPr lvl="0"/>
            <a:r>
              <a:rPr lang="en-US"/>
              <a:t>Click to add a brief slide title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2C113B2A-25B6-4D4F-BE66-8FD128DADFB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71609" y="4420821"/>
            <a:ext cx="1505254" cy="42518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caption for image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4511911-ADCF-3F4A-9C7A-1469A5E074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1143000"/>
            <a:ext cx="4525963" cy="3195638"/>
          </a:xfrm>
        </p:spPr>
        <p:txBody>
          <a:bodyPr lIns="0" tIns="0" rIns="0" bIns="0">
            <a:noAutofit/>
          </a:bodyPr>
          <a:lstStyle>
            <a:lvl1pPr marL="182880" indent="-182880">
              <a:lnSpc>
                <a:spcPct val="100000"/>
              </a:lnSpc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first bullet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BC7184-67F4-D44E-A683-638A4BD086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9184" y="4809234"/>
            <a:ext cx="1037332" cy="2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02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627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3328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3C9D7-E9D0-FF4B-A8C0-A88200BA90FB}"/>
              </a:ext>
            </a:extLst>
          </p:cNvPr>
          <p:cNvSpPr txBox="1">
            <a:spLocks/>
          </p:cNvSpPr>
          <p:nvPr userDrawn="1"/>
        </p:nvSpPr>
        <p:spPr>
          <a:xfrm>
            <a:off x="8708182" y="4846001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9D28ED-2D06-3A46-9727-8A9B2D7E7F63}"/>
              </a:ext>
            </a:extLst>
          </p:cNvPr>
          <p:cNvSpPr txBox="1">
            <a:spLocks/>
          </p:cNvSpPr>
          <p:nvPr userDrawn="1"/>
        </p:nvSpPr>
        <p:spPr>
          <a:xfrm>
            <a:off x="8076886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1/7/25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DB747-6C5D-1648-A189-AC12B7E1788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29184" y="4811397"/>
            <a:ext cx="1033271" cy="20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6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7" r:id="rId2"/>
    <p:sldLayoutId id="2147483692" r:id="rId3"/>
    <p:sldLayoutId id="2147483707" r:id="rId4"/>
    <p:sldLayoutId id="2147483686" r:id="rId5"/>
    <p:sldLayoutId id="2147483690" r:id="rId6"/>
    <p:sldLayoutId id="2147483667" r:id="rId7"/>
    <p:sldLayoutId id="2147483688" r:id="rId8"/>
    <p:sldLayoutId id="2147483674" r:id="rId9"/>
    <p:sldLayoutId id="2147483684" r:id="rId10"/>
    <p:sldLayoutId id="2147483678" r:id="rId11"/>
    <p:sldLayoutId id="2147483680" r:id="rId12"/>
    <p:sldLayoutId id="2147483682" r:id="rId13"/>
    <p:sldLayoutId id="2147483689" r:id="rId14"/>
    <p:sldLayoutId id="2147483724" r:id="rId15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rgbClr val="000F7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0188" indent="-22225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0375" indent="-2301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8975" indent="-231775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70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−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0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F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9A08365-AEEB-3D48-A287-0A6C23C5D3D6}"/>
              </a:ext>
            </a:extLst>
          </p:cNvPr>
          <p:cNvSpPr txBox="1">
            <a:spLocks/>
          </p:cNvSpPr>
          <p:nvPr userDrawn="1"/>
        </p:nvSpPr>
        <p:spPr>
          <a:xfrm>
            <a:off x="8705088" y="4849122"/>
            <a:ext cx="220485" cy="20285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  </a:t>
            </a:r>
            <a:fld id="{F16E1515-8F3D-DE4D-94E5-8D9BEBCD7A49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/>
              <a:t>‹#›</a:t>
            </a:fld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198D408-451C-7649-B63F-9BB20EE7A64E}"/>
              </a:ext>
            </a:extLst>
          </p:cNvPr>
          <p:cNvSpPr txBox="1">
            <a:spLocks/>
          </p:cNvSpPr>
          <p:nvPr userDrawn="1"/>
        </p:nvSpPr>
        <p:spPr>
          <a:xfrm>
            <a:off x="8074152" y="4846002"/>
            <a:ext cx="609914" cy="14850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700" b="0" i="0" kern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ource Sans Pro Semibold" panose="020B050303040302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39BF0A-C635-544F-850F-946AD8E7975B}" type="datetime1">
              <a:rPr lang="en-US" smtClean="0"/>
              <a:pPr/>
              <a:t>1/7/25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9391D-1BCF-B249-A015-254233AE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886700" cy="667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BBD0-F847-394A-96EA-C2F6C3D00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7886700" cy="32623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0E74A-F632-C648-A3E6-DE91F970873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29184" y="4809234"/>
            <a:ext cx="1037332" cy="2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08" r:id="rId2"/>
    <p:sldLayoutId id="2147483694" r:id="rId3"/>
    <p:sldLayoutId id="2147483705" r:id="rId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0663" algn="l" defTabSz="914400" rtl="0" eaLnBrk="1" latinLnBrk="0" hangingPunct="1">
        <a:lnSpc>
          <a:spcPct val="100000"/>
        </a:lnSpc>
        <a:spcBef>
          <a:spcPts val="600"/>
        </a:spcBef>
        <a:buClr>
          <a:schemeClr val="bg1"/>
        </a:buClr>
        <a:buFont typeface="Arial" panose="020B0604020202020204" pitchFamily="34" charset="0"/>
        <a:buChar char="•"/>
        <a:tabLst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8788" indent="-230188" algn="l" defTabSz="914400" rtl="0" eaLnBrk="1" latinLnBrk="0" hangingPunct="1">
        <a:lnSpc>
          <a:spcPct val="90000"/>
        </a:lnSpc>
        <a:spcBef>
          <a:spcPts val="375"/>
        </a:spcBef>
        <a:buClr>
          <a:schemeClr val="bg1"/>
        </a:buClr>
        <a:buSzPct val="100000"/>
        <a:buFont typeface="System Font Regular"/>
        <a:buChar char="–"/>
        <a:tabLst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7388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itchFamily="2" charset="2"/>
        <a:buChar char="§"/>
        <a:tabLst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7575" indent="-230188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SzPct val="100000"/>
        <a:buFont typeface="System Font Regular"/>
        <a:buChar char="–"/>
        <a:tabLst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q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0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youtu.be/XYRzs7BrY1I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youtu.be/toLSJX_swFU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F3B99C6-D0D0-D441-BB88-E3B30F0BF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374" y="1486403"/>
            <a:ext cx="6780334" cy="1169551"/>
          </a:xfrm>
        </p:spPr>
        <p:txBody>
          <a:bodyPr>
            <a:normAutofit/>
          </a:bodyPr>
          <a:lstStyle/>
          <a:p>
            <a:r>
              <a:rPr lang="en-US"/>
              <a:t>Infrastructure Models Ecosystem Introduction</a:t>
            </a:r>
            <a:br>
              <a:rPr lang="en-US"/>
            </a:br>
            <a:r>
              <a:rPr lang="en-US" sz="1800"/>
              <a:t>2025 Grid Science Winter School</a:t>
            </a:r>
            <a:endParaRPr lang="en-US" sz="200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859A57D-2C14-6348-B5C3-04566EA08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David M Fobes</a:t>
            </a:r>
          </a:p>
          <a:p>
            <a:r>
              <a:rPr lang="en-US"/>
              <a:t>Information Systems &amp; Modeling Group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397A665-BC2C-524C-A7EC-3526226D8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2025/01/06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44ADC2-4BBE-A04E-9F43-2E4E7BE0DB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LA-UR-25-20073</a:t>
            </a:r>
          </a:p>
        </p:txBody>
      </p:sp>
    </p:spTree>
    <p:extLst>
      <p:ext uri="{BB962C8B-B14F-4D97-AF65-F5344CB8AC3E}">
        <p14:creationId xmlns:p14="http://schemas.microsoft.com/office/powerpoint/2010/main" val="262362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97325F-6E79-2DE8-2BCF-4F87885495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EC0EE9-8F2B-1320-7B7F-562D0308A1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Part 1 (Monday):</a:t>
            </a:r>
          </a:p>
          <a:p>
            <a:pPr lvl="1"/>
            <a:r>
              <a:rPr lang="en-US"/>
              <a:t>Overview of </a:t>
            </a:r>
            <a:r>
              <a:rPr lang="en-US" err="1"/>
              <a:t>InfrastructureModels.jl</a:t>
            </a:r>
            <a:r>
              <a:rPr lang="en-US"/>
              <a:t> Ecosystem – David Fobes</a:t>
            </a:r>
          </a:p>
          <a:p>
            <a:pPr lvl="1"/>
            <a:r>
              <a:rPr lang="en-US" err="1"/>
              <a:t>PowerModelsITD.jl</a:t>
            </a:r>
            <a:r>
              <a:rPr lang="en-US"/>
              <a:t> – Juan Ospina (Presented by David Fobes)</a:t>
            </a:r>
          </a:p>
          <a:p>
            <a:pPr lvl="1"/>
            <a:r>
              <a:rPr lang="en-US" err="1"/>
              <a:t>PowerModelsONM.jl</a:t>
            </a:r>
            <a:r>
              <a:rPr lang="en-US"/>
              <a:t> – David Fobes</a:t>
            </a:r>
          </a:p>
          <a:p>
            <a:pPr lvl="1"/>
            <a:r>
              <a:rPr lang="en-US" err="1"/>
              <a:t>PowerModelsProtection.jl</a:t>
            </a:r>
            <a:r>
              <a:rPr lang="en-US"/>
              <a:t> – Jose </a:t>
            </a:r>
            <a:r>
              <a:rPr lang="en-US" err="1"/>
              <a:t>Tabarez</a:t>
            </a:r>
            <a:endParaRPr lang="en-US"/>
          </a:p>
          <a:p>
            <a:r>
              <a:rPr lang="en-US"/>
              <a:t>Part 2 (Wednesday)</a:t>
            </a:r>
          </a:p>
          <a:p>
            <a:pPr lvl="1"/>
            <a:r>
              <a:rPr lang="en-US" err="1"/>
              <a:t>GasModels.jl</a:t>
            </a:r>
            <a:r>
              <a:rPr lang="en-US"/>
              <a:t> – Sai Hari</a:t>
            </a:r>
          </a:p>
          <a:p>
            <a:pPr lvl="1"/>
            <a:r>
              <a:rPr lang="en-US" err="1"/>
              <a:t>GasTranSim.jl</a:t>
            </a:r>
            <a:r>
              <a:rPr lang="en-US"/>
              <a:t> – Sai Hari</a:t>
            </a:r>
          </a:p>
          <a:p>
            <a:pPr lvl="1"/>
            <a:r>
              <a:rPr lang="en-US"/>
              <a:t>Advanced Problem Development – David Fobes</a:t>
            </a:r>
          </a:p>
        </p:txBody>
      </p:sp>
    </p:spTree>
    <p:extLst>
      <p:ext uri="{BB962C8B-B14F-4D97-AF65-F5344CB8AC3E}">
        <p14:creationId xmlns:p14="http://schemas.microsoft.com/office/powerpoint/2010/main" val="353609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D2BBBF-990D-94CA-ED57-6543B8D98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err="1"/>
              <a:t>InfrastructureModels.jl</a:t>
            </a:r>
            <a:r>
              <a:rPr lang="en-US"/>
              <a:t> Ecosystem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E74B8E27-5899-5F54-4F0A-175E7A499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762"/>
          <a:stretch/>
        </p:blipFill>
        <p:spPr>
          <a:xfrm>
            <a:off x="192527" y="1275452"/>
            <a:ext cx="8796881" cy="331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9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D2BBBF-990D-94CA-ED57-6543B8D98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err="1"/>
              <a:t>InfrastructureModels.jl</a:t>
            </a:r>
            <a:r>
              <a:rPr lang="en-US"/>
              <a:t> Ecosystem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DDBB3-C479-2D57-96FD-D2B6702F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528693"/>
            <a:ext cx="9061720" cy="23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4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78D36B-03D3-2309-2402-5AA6CB8CE9AD}"/>
              </a:ext>
            </a:extLst>
          </p:cNvPr>
          <p:cNvGrpSpPr/>
          <p:nvPr/>
        </p:nvGrpSpPr>
        <p:grpSpPr>
          <a:xfrm>
            <a:off x="5173207" y="112393"/>
            <a:ext cx="3179333" cy="4153593"/>
            <a:chOff x="7033668" y="365125"/>
            <a:chExt cx="4609301" cy="602175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9B0BCE2-1BA7-EBF8-525B-F5AA6E215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3668" y="1201371"/>
              <a:ext cx="4006984" cy="5185508"/>
            </a:xfrm>
            <a:prstGeom prst="rect">
              <a:avLst/>
            </a:prstGeom>
          </p:spPr>
        </p:pic>
        <p:pic>
          <p:nvPicPr>
            <p:cNvPr id="14" name="Picture 13" descr="A black and gold sign with white text&#10;&#10;Description automatically generated">
              <a:extLst>
                <a:ext uri="{FF2B5EF4-FFF2-40B4-BE49-F238E27FC236}">
                  <a16:creationId xmlns:a16="http://schemas.microsoft.com/office/drawing/2014/main" id="{274C69C1-68BF-B4FA-01D0-471FC9204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66037" y="365125"/>
              <a:ext cx="1076932" cy="136687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169128-D848-D455-6E38-DE30EB532E3D}"/>
              </a:ext>
            </a:extLst>
          </p:cNvPr>
          <p:cNvGrpSpPr/>
          <p:nvPr/>
        </p:nvGrpSpPr>
        <p:grpSpPr>
          <a:xfrm>
            <a:off x="1011813" y="112394"/>
            <a:ext cx="3081721" cy="4056126"/>
            <a:chOff x="1034117" y="1517109"/>
            <a:chExt cx="4182543" cy="55050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9643EB2-BACB-47AA-9246-44D8A3F1A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4117" y="2133600"/>
              <a:ext cx="3777495" cy="4888523"/>
            </a:xfrm>
            <a:prstGeom prst="rect">
              <a:avLst/>
            </a:prstGeom>
          </p:spPr>
        </p:pic>
        <p:pic>
          <p:nvPicPr>
            <p:cNvPr id="17" name="Picture 2" descr="Ghidra Roars into World Recognition! &gt; National Security Agency/Central Security Service &gt; Article">
              <a:extLst>
                <a:ext uri="{FF2B5EF4-FFF2-40B4-BE49-F238E27FC236}">
                  <a16:creationId xmlns:a16="http://schemas.microsoft.com/office/drawing/2014/main" id="{56FD78AF-5BEE-6EDC-5A12-F290806E7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998" y="1517109"/>
              <a:ext cx="835662" cy="108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BEFE961-AE08-5B73-8A13-B320504934EF}"/>
              </a:ext>
            </a:extLst>
          </p:cNvPr>
          <p:cNvSpPr txBox="1"/>
          <p:nvPr/>
        </p:nvSpPr>
        <p:spPr>
          <a:xfrm>
            <a:off x="858033" y="4207540"/>
            <a:ext cx="323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6"/>
              </a:rPr>
              <a:t>https://youtu.be/toLSJX_swFU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6E536A-008A-CA03-4B37-D57AD6F3EAA5}"/>
              </a:ext>
            </a:extLst>
          </p:cNvPr>
          <p:cNvSpPr txBox="1"/>
          <p:nvPr/>
        </p:nvSpPr>
        <p:spPr>
          <a:xfrm>
            <a:off x="5173207" y="4207540"/>
            <a:ext cx="3179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7"/>
              </a:rPr>
              <a:t>https://youtu.be/XYRzs7BrY1I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1856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06EDE-D5EC-C980-4AAA-635FE7FF7C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Key Power Systems Modeling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D3A3-2AC7-7955-2696-0D1302BECF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err="1"/>
              <a:t>PowerModels.jl</a:t>
            </a:r>
            <a:r>
              <a:rPr lang="en-US"/>
              <a:t>: Transmission network optimization</a:t>
            </a:r>
          </a:p>
          <a:p>
            <a:r>
              <a:rPr lang="en-US" err="1"/>
              <a:t>PowerModelsRestoration</a:t>
            </a:r>
            <a:r>
              <a:rPr lang="en-US"/>
              <a:t>: Optimal Restoration + MLD for Transmission</a:t>
            </a:r>
          </a:p>
          <a:p>
            <a:r>
              <a:rPr lang="en-US" err="1"/>
              <a:t>PowerModelsDistribution.jl</a:t>
            </a:r>
            <a:r>
              <a:rPr lang="en-US"/>
              <a:t>: Distribution network (multiconductor) optimization</a:t>
            </a:r>
          </a:p>
          <a:p>
            <a:r>
              <a:rPr lang="en-US" err="1"/>
              <a:t>PowerModelsITD.jl</a:t>
            </a:r>
            <a:r>
              <a:rPr lang="en-US"/>
              <a:t>: Integrated Transmission + Distribution optimization</a:t>
            </a:r>
          </a:p>
          <a:p>
            <a:r>
              <a:rPr lang="en-US" err="1"/>
              <a:t>PowerModelsONM.jl</a:t>
            </a:r>
            <a:r>
              <a:rPr lang="en-US"/>
              <a:t>: </a:t>
            </a:r>
            <a:r>
              <a:rPr lang="en-US" b="1"/>
              <a:t>Active</a:t>
            </a:r>
            <a:r>
              <a:rPr lang="en-US"/>
              <a:t> distribution network optimization (multiconductor mixed-integer problems)</a:t>
            </a:r>
          </a:p>
          <a:p>
            <a:r>
              <a:rPr lang="en-US" err="1"/>
              <a:t>PowerModelsProtection.jl</a:t>
            </a:r>
            <a:r>
              <a:rPr lang="en-US"/>
              <a:t>: Fault studies for either Transmission or Distribution</a:t>
            </a:r>
          </a:p>
          <a:p>
            <a:r>
              <a:rPr lang="en-US" err="1"/>
              <a:t>PowerModelsStability.jl</a:t>
            </a:r>
            <a:r>
              <a:rPr lang="en-US"/>
              <a:t>: Small signal stability for distribution (experimental)</a:t>
            </a:r>
          </a:p>
        </p:txBody>
      </p:sp>
    </p:spTree>
    <p:extLst>
      <p:ext uri="{BB962C8B-B14F-4D97-AF65-F5344CB8AC3E}">
        <p14:creationId xmlns:p14="http://schemas.microsoft.com/office/powerpoint/2010/main" val="1178067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3FB28-5C8C-2E10-6BFD-40D8F16758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Key Gas Pipeline Modeling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6E900-F75B-8C93-5624-A368F52133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err="1"/>
              <a:t>GasModels.jl</a:t>
            </a:r>
            <a:r>
              <a:rPr lang="en-US"/>
              <a:t>: Optimization of natural gas pipelines</a:t>
            </a:r>
          </a:p>
          <a:p>
            <a:r>
              <a:rPr lang="en-US" err="1"/>
              <a:t>GasTranSim.jl</a:t>
            </a:r>
            <a:r>
              <a:rPr lang="en-US"/>
              <a:t>: Transient Simulation of natural gas pipelines</a:t>
            </a:r>
          </a:p>
          <a:p>
            <a:r>
              <a:rPr lang="en-US" err="1"/>
              <a:t>PetroleumModels.jl</a:t>
            </a:r>
            <a:r>
              <a:rPr lang="en-US"/>
              <a:t>: Optimization of petroleum pipelines</a:t>
            </a:r>
          </a:p>
        </p:txBody>
      </p:sp>
    </p:spTree>
    <p:extLst>
      <p:ext uri="{BB962C8B-B14F-4D97-AF65-F5344CB8AC3E}">
        <p14:creationId xmlns:p14="http://schemas.microsoft.com/office/powerpoint/2010/main" val="287759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398EBE-730D-ECCA-EBA1-7E9F3D3876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Key Other Infrastructure Modeling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5624A-5AF5-CFBF-F6ED-1A732F16D0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err="1"/>
              <a:t>WaterModels.jl</a:t>
            </a:r>
            <a:r>
              <a:rPr lang="en-US"/>
              <a:t>: Water distribution network optimization</a:t>
            </a:r>
          </a:p>
          <a:p>
            <a:r>
              <a:rPr lang="en-US" err="1"/>
              <a:t>PowerWaterModels.jl</a:t>
            </a:r>
            <a:r>
              <a:rPr lang="en-US"/>
              <a:t>: Power distribution network + water distribution co-optimization</a:t>
            </a:r>
          </a:p>
          <a:p>
            <a:r>
              <a:rPr lang="en-US" err="1"/>
              <a:t>GasPowerModels.jl</a:t>
            </a:r>
            <a:r>
              <a:rPr lang="en-US"/>
              <a:t>: Natural gas pipeline + power transmission co-optimization</a:t>
            </a:r>
          </a:p>
        </p:txBody>
      </p:sp>
    </p:spTree>
    <p:extLst>
      <p:ext uri="{BB962C8B-B14F-4D97-AF65-F5344CB8AC3E}">
        <p14:creationId xmlns:p14="http://schemas.microsoft.com/office/powerpoint/2010/main" val="2736612632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000E7E"/>
      </a:dk2>
      <a:lt2>
        <a:srgbClr val="E7E6E6"/>
      </a:lt2>
      <a:accent1>
        <a:srgbClr val="0070C1"/>
      </a:accent1>
      <a:accent2>
        <a:srgbClr val="FF9128"/>
      </a:accent2>
      <a:accent3>
        <a:srgbClr val="CCD0E1"/>
      </a:accent3>
      <a:accent4>
        <a:srgbClr val="00A963"/>
      </a:accent4>
      <a:accent5>
        <a:srgbClr val="69C3FF"/>
      </a:accent5>
      <a:accent6>
        <a:srgbClr val="EB0E1D"/>
      </a:accent6>
      <a:hlink>
        <a:srgbClr val="69C3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</Words>
  <Application>Microsoft Macintosh PowerPoint</Application>
  <PresentationFormat>On-screen Show (16:9)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Acumin Pro</vt:lpstr>
      <vt:lpstr>Arial</vt:lpstr>
      <vt:lpstr>Calibri</vt:lpstr>
      <vt:lpstr>System Font Regular</vt:lpstr>
      <vt:lpstr>Wingdings</vt:lpstr>
      <vt:lpstr>Main</vt:lpstr>
      <vt:lpstr>Custom Design</vt:lpstr>
      <vt:lpstr>Infrastructure Models Ecosystem Introduction 2025 Grid Science Winter School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Fobes, David M</cp:lastModifiedBy>
  <cp:revision>1</cp:revision>
  <dcterms:created xsi:type="dcterms:W3CDTF">2020-12-17T00:35:24Z</dcterms:created>
  <dcterms:modified xsi:type="dcterms:W3CDTF">2025-01-07T16:40:47Z</dcterms:modified>
</cp:coreProperties>
</file>