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4"/>
  </p:notesMasterIdLst>
  <p:handoutMasterIdLst>
    <p:handoutMasterId r:id="rId15"/>
  </p:handoutMasterIdLst>
  <p:sldIdLst>
    <p:sldId id="259" r:id="rId2"/>
    <p:sldId id="260" r:id="rId3"/>
    <p:sldId id="262" r:id="rId4"/>
    <p:sldId id="265" r:id="rId5"/>
    <p:sldId id="263" r:id="rId6"/>
    <p:sldId id="264" r:id="rId7"/>
    <p:sldId id="269" r:id="rId8"/>
    <p:sldId id="266" r:id="rId9"/>
    <p:sldId id="261" r:id="rId10"/>
    <p:sldId id="267" r:id="rId11"/>
    <p:sldId id="268" r:id="rId12"/>
    <p:sldId id="270" r:id="rId13"/>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FF"/>
    <a:srgbClr val="003399"/>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497" autoAdjust="0"/>
    <p:restoredTop sz="94683" autoAdjust="0"/>
  </p:normalViewPr>
  <p:slideViewPr>
    <p:cSldViewPr snapToGrid="0">
      <p:cViewPr>
        <p:scale>
          <a:sx n="134" d="100"/>
          <a:sy n="134" d="100"/>
        </p:scale>
        <p:origin x="-954" y="-72"/>
      </p:cViewPr>
      <p:guideLst>
        <p:guide orient="horz" pos="2160"/>
        <p:guide pos="2818"/>
      </p:guideLst>
    </p:cSldViewPr>
  </p:slideViewPr>
  <p:outlineViewPr>
    <p:cViewPr>
      <p:scale>
        <a:sx n="33" d="100"/>
        <a:sy n="33" d="100"/>
      </p:scale>
      <p:origin x="36" y="0"/>
    </p:cViewPr>
  </p:outlineViewPr>
  <p:notesTextViewPr>
    <p:cViewPr>
      <p:scale>
        <a:sx n="1" d="1"/>
        <a:sy n="1" d="1"/>
      </p:scale>
      <p:origin x="0" y="0"/>
    </p:cViewPr>
  </p:notesTextViewPr>
  <p:notesViewPr>
    <p:cSldViewPr snapToGrid="0">
      <p:cViewPr varScale="1">
        <p:scale>
          <a:sx n="71" d="100"/>
          <a:sy n="71" d="100"/>
        </p:scale>
        <p:origin x="-1968" y="-90"/>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E87BC510-34BA-4E09-9618-F80A27368726}" type="datetimeFigureOut">
              <a:rPr lang="en-US" smtClean="0"/>
              <a:pPr/>
              <a:t>4/26/2017</a:t>
            </a:fld>
            <a:endParaRPr lang="en-US"/>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E0624CA6-C559-4822-BAAC-A8EDDA8FA442}" type="slidenum">
              <a:rPr lang="en-US" smtClean="0"/>
              <a:pPr/>
              <a:t>‹#›</a:t>
            </a:fld>
            <a:endParaRPr lang="en-US"/>
          </a:p>
        </p:txBody>
      </p:sp>
    </p:spTree>
    <p:extLst>
      <p:ext uri="{BB962C8B-B14F-4D97-AF65-F5344CB8AC3E}">
        <p14:creationId xmlns:p14="http://schemas.microsoft.com/office/powerpoint/2010/main" val="22838407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756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int.lanl.gov/security/protectinfo/"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a:prstGeom prst="rect">
            <a:avLst/>
          </a:prstGeom>
          <a:noFill/>
          <a:ln w="12700">
            <a:solidFill>
              <a:prstClr val="black"/>
            </a:solidFill>
          </a:ln>
        </p:spPr>
      </p:sp>
      <p:sp>
        <p:nvSpPr>
          <p:cNvPr id="3" name="Notes Placeholder 2"/>
          <p:cNvSpPr>
            <a:spLocks noGrp="1"/>
          </p:cNvSpPr>
          <p:nvPr>
            <p:ph type="body" idx="1"/>
          </p:nvPr>
        </p:nvSpPr>
        <p:spPr>
          <a:xfrm>
            <a:off x="702310" y="4421823"/>
            <a:ext cx="5618480" cy="4189095"/>
          </a:xfrm>
          <a:prstGeom prst="rect">
            <a:avLst/>
          </a:prstGeom>
        </p:spPr>
        <p:txBody>
          <a:bodyPr lIns="93324" tIns="46662" rIns="93324" bIns="46662"/>
          <a:lstStyle/>
          <a:p>
            <a:pPr eaLnBrk="1" hangingPunct="1"/>
            <a:r>
              <a:rPr lang="en-US" altLang="en-US" dirty="0" smtClean="0"/>
              <a:t>Content Slide Notes</a:t>
            </a:r>
          </a:p>
          <a:p>
            <a:pPr eaLnBrk="1" hangingPunct="1"/>
            <a:r>
              <a:rPr lang="en-US" altLang="en-US" dirty="0" smtClean="0">
                <a:solidFill>
                  <a:srgbClr val="000000"/>
                </a:solidFill>
                <a:latin typeface="Helvetica" charset="0"/>
              </a:rPr>
              <a:t>“UNCLASSIFIED”  marking of slides is not a security requirement and may be deleted from the Slide Master (View › Master › Slide Master). In general, slides should be marked “UNCLASSIFIED” if there is potential for confusion or misinterpretation of something that could be deemed classified. For guidance on marking slides containing classified and unclassified controlled information, see the Protecting Information Web site at </a:t>
            </a:r>
            <a:r>
              <a:rPr lang="en-US" altLang="en-US" dirty="0" smtClean="0">
                <a:hlinkClick r:id="rId3"/>
              </a:rPr>
              <a:t>http://int.lanl.gov/security/protectinfo/</a:t>
            </a:r>
            <a:r>
              <a:rPr lang="en-US" altLang="en-US" dirty="0" smtClean="0">
                <a:solidFill>
                  <a:srgbClr val="000000"/>
                </a:solidFill>
                <a:latin typeface="Helvetica" charset="0"/>
              </a:rPr>
              <a:t>.</a:t>
            </a:r>
          </a:p>
          <a:p>
            <a:endParaRPr lang="en-US" dirty="0"/>
          </a:p>
        </p:txBody>
      </p:sp>
    </p:spTree>
    <p:extLst>
      <p:ext uri="{BB962C8B-B14F-4D97-AF65-F5344CB8AC3E}">
        <p14:creationId xmlns:p14="http://schemas.microsoft.com/office/powerpoint/2010/main" val="1483793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a:prstGeom prst="rect">
            <a:avLst/>
          </a:prstGeom>
          <a:noFill/>
          <a:ln w="12700">
            <a:solidFill>
              <a:prstClr val="black"/>
            </a:solidFill>
          </a:ln>
        </p:spPr>
      </p:sp>
      <p:sp>
        <p:nvSpPr>
          <p:cNvPr id="3" name="Notes Placeholder 2"/>
          <p:cNvSpPr>
            <a:spLocks noGrp="1"/>
          </p:cNvSpPr>
          <p:nvPr>
            <p:ph type="body" idx="1"/>
          </p:nvPr>
        </p:nvSpPr>
        <p:spPr>
          <a:xfrm>
            <a:off x="702310" y="4421823"/>
            <a:ext cx="5618480" cy="4189095"/>
          </a:xfrm>
          <a:prstGeom prst="rect">
            <a:avLst/>
          </a:prstGeom>
        </p:spPr>
        <p:txBody>
          <a:bodyPr lIns="93324" tIns="46662" rIns="93324" bIns="46662"/>
          <a:lstStyle/>
          <a:p>
            <a:endParaRPr lang="en-US" dirty="0"/>
          </a:p>
        </p:txBody>
      </p:sp>
    </p:spTree>
    <p:extLst>
      <p:ext uri="{BB962C8B-B14F-4D97-AF65-F5344CB8AC3E}">
        <p14:creationId xmlns:p14="http://schemas.microsoft.com/office/powerpoint/2010/main" val="1804958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a:prstGeom prst="rect">
            <a:avLst/>
          </a:prstGeom>
          <a:noFill/>
          <a:ln w="12700">
            <a:solidFill>
              <a:prstClr val="black"/>
            </a:solidFill>
          </a:ln>
        </p:spPr>
      </p:sp>
      <p:sp>
        <p:nvSpPr>
          <p:cNvPr id="3" name="Notes Placeholder 2"/>
          <p:cNvSpPr>
            <a:spLocks noGrp="1"/>
          </p:cNvSpPr>
          <p:nvPr>
            <p:ph type="body" idx="1"/>
          </p:nvPr>
        </p:nvSpPr>
        <p:spPr>
          <a:xfrm>
            <a:off x="701675" y="4421188"/>
            <a:ext cx="5619750" cy="4189412"/>
          </a:xfrm>
          <a:prstGeom prst="rect">
            <a:avLst/>
          </a:prstGeom>
        </p:spPr>
        <p:txBody>
          <a:bodyPr/>
          <a:lstStyle/>
          <a:p>
            <a:endParaRPr lang="en-US" dirty="0"/>
          </a:p>
        </p:txBody>
      </p:sp>
    </p:spTree>
    <p:extLst>
      <p:ext uri="{BB962C8B-B14F-4D97-AF65-F5344CB8AC3E}">
        <p14:creationId xmlns:p14="http://schemas.microsoft.com/office/powerpoint/2010/main" val="35563237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514600"/>
            <a:ext cx="7772400" cy="1447800"/>
          </a:xfrm>
        </p:spPr>
        <p:txBody>
          <a:bodyPr vert="horz" lIns="91440" tIns="45720" rIns="91440" bIns="45720" rtlCol="0" anchor="t" anchorCtr="0">
            <a:noAutofit/>
          </a:bodyPr>
          <a:lstStyle>
            <a:lvl1pPr algn="ctr" rtl="0" eaLnBrk="1" fontAlgn="base" hangingPunct="1">
              <a:spcBef>
                <a:spcPct val="0"/>
              </a:spcBef>
              <a:spcAft>
                <a:spcPct val="0"/>
              </a:spcAft>
              <a:defRPr lang="en-US" sz="3200" b="1" dirty="0">
                <a:solidFill>
                  <a:srgbClr val="24459C"/>
                </a:solidFill>
                <a:latin typeface="+mj-lt"/>
                <a:ea typeface="+mj-ea"/>
                <a:cs typeface="+mj-cs"/>
              </a:defRPr>
            </a:lvl1pPr>
          </a:lstStyle>
          <a:p>
            <a:pPr marL="0" lvl="0" algn="ctr"/>
            <a:r>
              <a:rPr lang="en-US" dirty="0" smtClean="0"/>
              <a:t>Click to add presentation title</a:t>
            </a:r>
            <a:endParaRPr lang="en-US" dirty="0"/>
          </a:p>
        </p:txBody>
      </p:sp>
      <p:sp>
        <p:nvSpPr>
          <p:cNvPr id="3" name="Subtitle 2"/>
          <p:cNvSpPr>
            <a:spLocks noGrp="1"/>
          </p:cNvSpPr>
          <p:nvPr>
            <p:ph type="subTitle" idx="1" hasCustomPrompt="1"/>
          </p:nvPr>
        </p:nvSpPr>
        <p:spPr>
          <a:xfrm>
            <a:off x="1371600" y="3505200"/>
            <a:ext cx="6400800" cy="762000"/>
          </a:xfrm>
        </p:spPr>
        <p:txBody>
          <a:bodyPr>
            <a:noAutofit/>
          </a:bodyPr>
          <a:lstStyle>
            <a:lvl1pPr marL="0" marR="0" indent="0" algn="ctr" defTabSz="914400" rtl="0" eaLnBrk="1" fontAlgn="auto" latinLnBrk="0" hangingPunct="1">
              <a:lnSpc>
                <a:spcPct val="100000"/>
              </a:lnSpc>
              <a:spcBef>
                <a:spcPts val="900"/>
              </a:spcBef>
              <a:spcAft>
                <a:spcPts val="0"/>
              </a:spcAft>
              <a:buClr>
                <a:srgbClr val="F4B834"/>
              </a:buClr>
              <a:buSzTx/>
              <a:buFont typeface="Wingdings" pitchFamily="2" charset="2"/>
              <a:buNone/>
              <a:tabLst/>
              <a:defRPr kumimoji="0" lang="en-US" sz="2800" b="0" i="0" u="none" strike="noStrike" kern="1200" cap="none" spc="0" normalizeH="0" baseline="0" noProof="0" dirty="0">
                <a:ln>
                  <a:noFill/>
                </a:ln>
                <a:solidFill>
                  <a:schemeClr val="tx1">
                    <a:tint val="75000"/>
                  </a:schemeClr>
                </a:solidFill>
                <a:effectLst/>
                <a:uLnTx/>
                <a:uFillTx/>
                <a:latin typeface="+mn-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presentation subtitle</a:t>
            </a:r>
            <a:endParaRPr lang="en-US" dirty="0"/>
          </a:p>
        </p:txBody>
      </p:sp>
      <p:sp>
        <p:nvSpPr>
          <p:cNvPr id="7" name="Text Placeholder 8"/>
          <p:cNvSpPr>
            <a:spLocks noGrp="1"/>
          </p:cNvSpPr>
          <p:nvPr>
            <p:ph type="body" sz="quarter" idx="10" hasCustomPrompt="1"/>
          </p:nvPr>
        </p:nvSpPr>
        <p:spPr>
          <a:xfrm>
            <a:off x="3328418" y="4724400"/>
            <a:ext cx="2479849" cy="523875"/>
          </a:xfrm>
        </p:spPr>
        <p:txBody>
          <a:bodyPr lIns="0" rIns="0">
            <a:noAutofit/>
          </a:bodyPr>
          <a:lstStyle>
            <a:lvl1pPr marL="0" indent="0" algn="ctr">
              <a:buFontTx/>
              <a:buNone/>
              <a:defRPr sz="2400" baseline="0">
                <a:solidFill>
                  <a:schemeClr val="tx1"/>
                </a:solidFill>
              </a:defRPr>
            </a:lvl1pPr>
          </a:lstStyle>
          <a:p>
            <a:pPr lvl="0"/>
            <a:r>
              <a:rPr lang="en-US" dirty="0" smtClean="0"/>
              <a:t>Click to add date</a:t>
            </a:r>
            <a:endParaRPr lang="en-US" dirty="0"/>
          </a:p>
        </p:txBody>
      </p:sp>
    </p:spTree>
    <p:extLst>
      <p:ext uri="{BB962C8B-B14F-4D97-AF65-F5344CB8AC3E}">
        <p14:creationId xmlns:p14="http://schemas.microsoft.com/office/powerpoint/2010/main" val="3864078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lgn="l" rtl="0" eaLnBrk="1" fontAlgn="base" hangingPunct="1">
              <a:spcBef>
                <a:spcPct val="0"/>
              </a:spcBef>
              <a:spcAft>
                <a:spcPct val="0"/>
              </a:spcAft>
              <a:defRPr lang="en-US" sz="2800" b="1" dirty="0">
                <a:solidFill>
                  <a:srgbClr val="003399"/>
                </a:solidFill>
                <a:latin typeface="+mj-lt"/>
                <a:ea typeface="+mj-ea"/>
                <a:cs typeface="+mj-cs"/>
              </a:defRPr>
            </a:lvl1pPr>
          </a:lstStyle>
          <a:p>
            <a:r>
              <a:rPr lang="en-US" dirty="0" smtClean="0"/>
              <a:t>Click to add slide title </a:t>
            </a:r>
            <a:endParaRPr lang="en-US" dirty="0"/>
          </a:p>
        </p:txBody>
      </p:sp>
      <p:sp>
        <p:nvSpPr>
          <p:cNvPr id="3" name="Content Placeholder 2"/>
          <p:cNvSpPr>
            <a:spLocks noGrp="1"/>
          </p:cNvSpPr>
          <p:nvPr>
            <p:ph idx="1" hasCustomPrompt="1"/>
          </p:nvPr>
        </p:nvSpPr>
        <p:spPr>
          <a:xfrm>
            <a:off x="457200" y="1371600"/>
            <a:ext cx="8229600" cy="4525963"/>
          </a:xfrm>
        </p:spPr>
        <p:txBody>
          <a:bodyPr>
            <a:noAutofit/>
          </a:bodyPr>
          <a:lstStyle>
            <a:lvl1pPr marL="342900" marR="0" indent="-342900" algn="l" defTabSz="914400" rtl="0" eaLnBrk="1" fontAlgn="auto" latinLnBrk="0" hangingPunct="1">
              <a:lnSpc>
                <a:spcPct val="100000"/>
              </a:lnSpc>
              <a:spcBef>
                <a:spcPts val="900"/>
              </a:spcBef>
              <a:spcAft>
                <a:spcPts val="0"/>
              </a:spcAft>
              <a:buClr>
                <a:srgbClr val="003399"/>
              </a:buClr>
              <a:buSzPct val="125000"/>
              <a:buFont typeface="Arial" panose="020B0604020202020204" pitchFamily="34" charset="0"/>
              <a:buChar char="•"/>
              <a:tabLst/>
              <a:defRPr sz="2400" baseline="0">
                <a:solidFill>
                  <a:schemeClr val="tx1"/>
                </a:solidFill>
              </a:defRPr>
            </a:lvl1pPr>
            <a:lvl2pPr marL="690563" marR="0" indent="-346075" algn="l" defTabSz="914400" rtl="0" eaLnBrk="1" fontAlgn="auto" latinLnBrk="0" hangingPunct="1">
              <a:lnSpc>
                <a:spcPct val="100000"/>
              </a:lnSpc>
              <a:spcBef>
                <a:spcPct val="20000"/>
              </a:spcBef>
              <a:spcAft>
                <a:spcPts val="0"/>
              </a:spcAft>
              <a:buClr>
                <a:srgbClr val="003399"/>
              </a:buClr>
              <a:buSzPct val="120000"/>
              <a:buFont typeface="Arial" panose="020B0604020202020204" pitchFamily="34" charset="0"/>
              <a:buChar char="–"/>
              <a:tabLst/>
              <a:defRPr kumimoji="0" lang="en-US" sz="2000" b="0" i="0" u="none" strike="noStrike" kern="1200" cap="none" spc="0" normalizeH="0" baseline="0" noProof="0" smtClean="0">
                <a:ln>
                  <a:noFill/>
                </a:ln>
                <a:solidFill>
                  <a:schemeClr val="tx1"/>
                </a:solidFill>
                <a:effectLst/>
                <a:uLnTx/>
                <a:uFillTx/>
                <a:cs typeface="Arial" pitchFamily="34" charset="0"/>
              </a:defRPr>
            </a:lvl2pPr>
            <a:lvl3pPr marL="1031875" marR="0" indent="-350838" algn="l" defTabSz="914400" rtl="0" eaLnBrk="1" fontAlgn="auto" latinLnBrk="0" hangingPunct="1">
              <a:lnSpc>
                <a:spcPct val="100000"/>
              </a:lnSpc>
              <a:spcBef>
                <a:spcPts val="576"/>
              </a:spcBef>
              <a:spcAft>
                <a:spcPts val="0"/>
              </a:spcAft>
              <a:buClr>
                <a:srgbClr val="003399"/>
              </a:buClr>
              <a:buSzPct val="100000"/>
              <a:buFont typeface="Wingdings" panose="05000000000000000000" pitchFamily="2" charset="2"/>
              <a:buChar char="§"/>
              <a:tabLst/>
              <a:defRPr sz="2000">
                <a:solidFill>
                  <a:schemeClr val="tx1"/>
                </a:solidFill>
              </a:defRPr>
            </a:lvl3pPr>
            <a:lvl4pPr marL="1374775" marR="0" indent="-342900" algn="l" defTabSz="914400" rtl="0" eaLnBrk="1" fontAlgn="auto" latinLnBrk="0" hangingPunct="1">
              <a:lnSpc>
                <a:spcPct val="100000"/>
              </a:lnSpc>
              <a:spcBef>
                <a:spcPct val="20000"/>
              </a:spcBef>
              <a:spcAft>
                <a:spcPts val="0"/>
              </a:spcAft>
              <a:buClr>
                <a:srgbClr val="003399"/>
              </a:buClr>
              <a:buSzPct val="130000"/>
              <a:buFont typeface="Arial" panose="020B0604020202020204" pitchFamily="34" charset="0"/>
              <a:buChar char="-"/>
              <a:tabLst/>
              <a:defRPr sz="2000">
                <a:solidFill>
                  <a:schemeClr val="tx1"/>
                </a:solidFill>
              </a:defRPr>
            </a:lvl4pPr>
            <a:lvl5pPr marL="1830388" marR="0" indent="-225425" algn="l" defTabSz="914400" rtl="0" eaLnBrk="1" fontAlgn="auto" latinLnBrk="0" hangingPunct="1">
              <a:lnSpc>
                <a:spcPct val="100000"/>
              </a:lnSpc>
              <a:spcBef>
                <a:spcPct val="20000"/>
              </a:spcBef>
              <a:spcAft>
                <a:spcPts val="0"/>
              </a:spcAft>
              <a:buClr>
                <a:srgbClr val="F4B834"/>
              </a:buClr>
              <a:buSzTx/>
              <a:buFont typeface="Arial" pitchFamily="34" charset="0"/>
              <a:buChar char="–"/>
              <a:tabLst/>
              <a:defRPr>
                <a:solidFill>
                  <a:schemeClr val="tx1"/>
                </a:solidFill>
              </a:defRPr>
            </a:lvl5pPr>
          </a:lstStyle>
          <a:p>
            <a:pPr marL="342900" marR="0" lvl="0" indent="-342900" algn="l" defTabSz="914400" rtl="0" eaLnBrk="1" fontAlgn="auto" latinLnBrk="0" hangingPunct="1">
              <a:lnSpc>
                <a:spcPct val="100000"/>
              </a:lnSpc>
              <a:spcBef>
                <a:spcPts val="900"/>
              </a:spcBef>
              <a:spcAft>
                <a:spcPts val="0"/>
              </a:spcAft>
              <a:buClr>
                <a:srgbClr val="003399"/>
              </a:buClr>
              <a:buSzPct val="125000"/>
              <a:buFont typeface="Arial" panose="020B0604020202020204" pitchFamily="34" charset="0"/>
              <a:buChar char="•"/>
              <a:tabLst/>
              <a:defRPr/>
            </a:pPr>
            <a:r>
              <a:rPr kumimoji="0" lang="en-US" sz="2400" b="0" i="0" u="none" strike="noStrike" kern="1200" cap="none" spc="0" normalizeH="0" baseline="0" noProof="0" dirty="0" smtClean="0">
                <a:ln>
                  <a:noFill/>
                </a:ln>
                <a:solidFill>
                  <a:prstClr val="black"/>
                </a:solidFill>
                <a:effectLst/>
                <a:uLnTx/>
                <a:uFillTx/>
                <a:latin typeface="+mn-lt"/>
                <a:cs typeface="Arial" pitchFamily="34" charset="0"/>
              </a:rPr>
              <a:t>Click to add text </a:t>
            </a:r>
          </a:p>
          <a:p>
            <a:pPr marL="690563" marR="0" lvl="1" indent="-346075" algn="l" defTabSz="914400" rtl="0" eaLnBrk="1" fontAlgn="auto" latinLnBrk="0" hangingPunct="1">
              <a:lnSpc>
                <a:spcPct val="100000"/>
              </a:lnSpc>
              <a:spcBef>
                <a:spcPct val="20000"/>
              </a:spcBef>
              <a:spcAft>
                <a:spcPts val="0"/>
              </a:spcAft>
              <a:buClr>
                <a:srgbClr val="003399"/>
              </a:buClr>
              <a:buSzPct val="120000"/>
              <a:buFont typeface="Arial" panose="020B0604020202020204" pitchFamily="34" charset="0"/>
              <a:buChar char="–"/>
              <a:tabLst/>
              <a:defRPr/>
            </a:pPr>
            <a:r>
              <a:rPr kumimoji="0" lang="en-US" sz="2400" b="0" i="0" u="none" strike="noStrike" kern="1200" cap="none" spc="0" normalizeH="0" baseline="0" noProof="0" dirty="0" smtClean="0">
                <a:ln>
                  <a:noFill/>
                </a:ln>
                <a:solidFill>
                  <a:prstClr val="black"/>
                </a:solidFill>
                <a:effectLst/>
                <a:uLnTx/>
                <a:uFillTx/>
                <a:latin typeface="Arial" pitchFamily="34" charset="0"/>
                <a:cs typeface="Arial" pitchFamily="34" charset="0"/>
              </a:rPr>
              <a:t>Second level text</a:t>
            </a:r>
          </a:p>
          <a:p>
            <a:pPr marL="1031875" marR="0" lvl="2" indent="-350838" algn="l" defTabSz="914400" rtl="0" eaLnBrk="1" fontAlgn="auto" latinLnBrk="0" hangingPunct="1">
              <a:lnSpc>
                <a:spcPct val="100000"/>
              </a:lnSpc>
              <a:spcBef>
                <a:spcPts val="576"/>
              </a:spcBef>
              <a:spcAft>
                <a:spcPts val="0"/>
              </a:spcAft>
              <a:buClr>
                <a:srgbClr val="003399"/>
              </a:buClr>
              <a:buSzPct val="100000"/>
              <a:buFont typeface="Wingdings" panose="05000000000000000000" pitchFamily="2" charset="2"/>
              <a:buChar char="§"/>
              <a:tabLst/>
              <a:defRPr/>
            </a:pPr>
            <a:r>
              <a:rPr kumimoji="0" lang="en-US" sz="2400" b="0" i="0" u="none" strike="noStrike" kern="1200" cap="none" spc="0" normalizeH="0" baseline="0" noProof="0" dirty="0" smtClean="0">
                <a:ln>
                  <a:noFill/>
                </a:ln>
                <a:solidFill>
                  <a:prstClr val="black"/>
                </a:solidFill>
                <a:effectLst/>
                <a:uLnTx/>
                <a:uFillTx/>
                <a:latin typeface="+mn-lt"/>
              </a:rPr>
              <a:t>Third level text</a:t>
            </a:r>
          </a:p>
          <a:p>
            <a:pPr marL="1374775" marR="0" lvl="3" indent="-342900" algn="l" defTabSz="914400" rtl="0" eaLnBrk="1" fontAlgn="auto" latinLnBrk="0" hangingPunct="1">
              <a:lnSpc>
                <a:spcPct val="100000"/>
              </a:lnSpc>
              <a:spcBef>
                <a:spcPct val="20000"/>
              </a:spcBef>
              <a:spcAft>
                <a:spcPts val="0"/>
              </a:spcAft>
              <a:buClr>
                <a:srgbClr val="003399"/>
              </a:buClr>
              <a:buSzPct val="130000"/>
              <a:buFont typeface="Arial" panose="020B0604020202020204" pitchFamily="34" charset="0"/>
              <a:buChar char="-"/>
              <a:tabLst/>
              <a:defRPr/>
            </a:pPr>
            <a:r>
              <a:rPr kumimoji="0" lang="en-US" sz="2400" b="0" i="0" u="none" strike="noStrike" kern="1200" cap="none" spc="0" normalizeH="0" baseline="0" noProof="0" dirty="0" smtClean="0">
                <a:ln>
                  <a:noFill/>
                </a:ln>
                <a:solidFill>
                  <a:prstClr val="black"/>
                </a:solidFill>
                <a:effectLst/>
                <a:uLnTx/>
                <a:uFillTx/>
                <a:latin typeface="+mn-lt"/>
              </a:rPr>
              <a:t>Fourth level text</a:t>
            </a:r>
          </a:p>
        </p:txBody>
      </p:sp>
    </p:spTree>
    <p:extLst>
      <p:ext uri="{BB962C8B-B14F-4D97-AF65-F5344CB8AC3E}">
        <p14:creationId xmlns:p14="http://schemas.microsoft.com/office/powerpoint/2010/main" val="3061429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Object and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p>
            <a:r>
              <a:rPr lang="en-US" dirty="0" smtClean="0"/>
              <a:t>Click to add slide title</a:t>
            </a:r>
            <a:endParaRPr lang="en-US" dirty="0"/>
          </a:p>
        </p:txBody>
      </p:sp>
      <p:sp>
        <p:nvSpPr>
          <p:cNvPr id="3" name="Content Placeholder 2"/>
          <p:cNvSpPr>
            <a:spLocks noGrp="1"/>
          </p:cNvSpPr>
          <p:nvPr>
            <p:ph sz="half" idx="1" hasCustomPrompt="1"/>
          </p:nvPr>
        </p:nvSpPr>
        <p:spPr>
          <a:xfrm>
            <a:off x="457200" y="1371600"/>
            <a:ext cx="4038600" cy="4495799"/>
          </a:xfrm>
        </p:spPr>
        <p:txBody>
          <a:bodyPr>
            <a:noAutofit/>
          </a:bodyPr>
          <a:lstStyle>
            <a:lvl1pPr marL="342900" marR="0" indent="-342900" algn="l" defTabSz="914400" rtl="0" eaLnBrk="1" fontAlgn="auto" latinLnBrk="0" hangingPunct="1">
              <a:lnSpc>
                <a:spcPct val="100000"/>
              </a:lnSpc>
              <a:spcBef>
                <a:spcPts val="900"/>
              </a:spcBef>
              <a:spcAft>
                <a:spcPts val="0"/>
              </a:spcAft>
              <a:buClr>
                <a:srgbClr val="003399"/>
              </a:buClr>
              <a:buSzPct val="125000"/>
              <a:buFont typeface="Arial" panose="020B0604020202020204" pitchFamily="34" charset="0"/>
              <a:buChar char="•"/>
              <a:tabLst/>
              <a:defRPr sz="2800">
                <a:solidFill>
                  <a:schemeClr val="tx1"/>
                </a:solidFill>
              </a:defRPr>
            </a:lvl1pPr>
            <a:lvl2pPr marL="690563" marR="0" indent="-346075" algn="l" defTabSz="914400" rtl="0" eaLnBrk="1" fontAlgn="auto" latinLnBrk="0" hangingPunct="1">
              <a:lnSpc>
                <a:spcPct val="100000"/>
              </a:lnSpc>
              <a:spcBef>
                <a:spcPct val="20000"/>
              </a:spcBef>
              <a:spcAft>
                <a:spcPts val="0"/>
              </a:spcAft>
              <a:buClr>
                <a:srgbClr val="003399"/>
              </a:buClr>
              <a:buSzPct val="120000"/>
              <a:buFont typeface="Arial" panose="020B0604020202020204" pitchFamily="34" charset="0"/>
              <a:buChar char="–"/>
              <a:tabLst/>
              <a:defRPr kumimoji="0" lang="en-US" sz="2800" b="0" i="0" u="none" strike="noStrike" kern="1200" cap="none" spc="0" normalizeH="0" baseline="0" noProof="0" smtClean="0">
                <a:ln>
                  <a:noFill/>
                </a:ln>
                <a:solidFill>
                  <a:schemeClr val="tx1"/>
                </a:solidFill>
                <a:effectLst/>
                <a:uLnTx/>
                <a:uFillTx/>
                <a:cs typeface="Arial" pitchFamily="34" charset="0"/>
              </a:defRPr>
            </a:lvl2pPr>
            <a:lvl3pPr marL="1031875" marR="0" indent="-350838" algn="l" defTabSz="914400" rtl="0" eaLnBrk="1" fontAlgn="auto" latinLnBrk="0" hangingPunct="1">
              <a:lnSpc>
                <a:spcPct val="100000"/>
              </a:lnSpc>
              <a:spcBef>
                <a:spcPts val="576"/>
              </a:spcBef>
              <a:spcAft>
                <a:spcPts val="0"/>
              </a:spcAft>
              <a:buClr>
                <a:srgbClr val="003399"/>
              </a:buClr>
              <a:buSzPct val="100000"/>
              <a:buFont typeface="Wingdings" panose="05000000000000000000" pitchFamily="2" charset="2"/>
              <a:buChar char="§"/>
              <a:tabLst/>
              <a:defRPr sz="2000">
                <a:solidFill>
                  <a:schemeClr val="tx1"/>
                </a:solidFill>
              </a:defRPr>
            </a:lvl3pPr>
            <a:lvl4pPr marL="1374775" marR="0" indent="-342900" algn="l" defTabSz="914400" rtl="0" eaLnBrk="1" fontAlgn="auto" latinLnBrk="0" hangingPunct="1">
              <a:lnSpc>
                <a:spcPct val="100000"/>
              </a:lnSpc>
              <a:spcBef>
                <a:spcPct val="20000"/>
              </a:spcBef>
              <a:spcAft>
                <a:spcPts val="0"/>
              </a:spcAft>
              <a:buClr>
                <a:srgbClr val="003399"/>
              </a:buClr>
              <a:buSzPct val="130000"/>
              <a:buFont typeface="Arial" panose="020B0604020202020204" pitchFamily="34" charset="0"/>
              <a:buChar char="-"/>
              <a:tabLst/>
              <a:defRPr sz="1800">
                <a:solidFill>
                  <a:schemeClr val="tx1"/>
                </a:solidFill>
              </a:defRPr>
            </a:lvl4pPr>
            <a:lvl5pPr marL="1830388" marR="0" indent="-225425" algn="l" defTabSz="914400" rtl="0" eaLnBrk="1" fontAlgn="auto" latinLnBrk="0" hangingPunct="1">
              <a:lnSpc>
                <a:spcPct val="100000"/>
              </a:lnSpc>
              <a:spcBef>
                <a:spcPct val="20000"/>
              </a:spcBef>
              <a:spcAft>
                <a:spcPts val="0"/>
              </a:spcAft>
              <a:buClr>
                <a:srgbClr val="F4B834"/>
              </a:buClr>
              <a:buSzTx/>
              <a:buFont typeface="Arial" pitchFamily="34" charset="0"/>
              <a:buChar char="–"/>
              <a:tabLst/>
              <a:defRPr sz="1800">
                <a:solidFill>
                  <a:schemeClr val="tx1"/>
                </a:solidFill>
              </a:defRPr>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ts val="900"/>
              </a:spcBef>
              <a:spcAft>
                <a:spcPts val="0"/>
              </a:spcAft>
              <a:buClr>
                <a:srgbClr val="003399"/>
              </a:buClr>
              <a:buSzPct val="125000"/>
              <a:buFont typeface="Arial" panose="020B0604020202020204" pitchFamily="34" charset="0"/>
              <a:buChar char="•"/>
              <a:tabLst/>
              <a:defRPr/>
            </a:pPr>
            <a:r>
              <a:rPr kumimoji="0" lang="en-US" sz="2400" b="0" i="0" u="none" strike="noStrike" kern="1200" cap="none" spc="0" normalizeH="0" baseline="0" noProof="0" dirty="0" smtClean="0">
                <a:ln>
                  <a:noFill/>
                </a:ln>
                <a:solidFill>
                  <a:prstClr val="black"/>
                </a:solidFill>
                <a:effectLst/>
                <a:uLnTx/>
                <a:uFillTx/>
                <a:latin typeface="+mn-lt"/>
                <a:cs typeface="Arial" pitchFamily="34" charset="0"/>
              </a:rPr>
              <a:t>Click to add text </a:t>
            </a:r>
          </a:p>
          <a:p>
            <a:pPr marL="690563" marR="0" lvl="1" indent="-346075" algn="l" defTabSz="914400" rtl="0" eaLnBrk="1" fontAlgn="auto" latinLnBrk="0" hangingPunct="1">
              <a:lnSpc>
                <a:spcPct val="100000"/>
              </a:lnSpc>
              <a:spcBef>
                <a:spcPct val="20000"/>
              </a:spcBef>
              <a:spcAft>
                <a:spcPts val="0"/>
              </a:spcAft>
              <a:buClr>
                <a:srgbClr val="003399"/>
              </a:buClr>
              <a:buSzPct val="120000"/>
              <a:buFont typeface="Arial" panose="020B0604020202020204" pitchFamily="34" charset="0"/>
              <a:buChar char="–"/>
              <a:tabLst/>
              <a:defRPr/>
            </a:pPr>
            <a:r>
              <a:rPr kumimoji="0" lang="en-US" sz="2400" b="0" i="0" u="none" strike="noStrike" kern="1200" cap="none" spc="0" normalizeH="0" baseline="0" noProof="0" dirty="0" smtClean="0">
                <a:ln>
                  <a:noFill/>
                </a:ln>
                <a:solidFill>
                  <a:prstClr val="black"/>
                </a:solidFill>
                <a:effectLst/>
                <a:uLnTx/>
                <a:uFillTx/>
                <a:latin typeface="Arial" pitchFamily="34" charset="0"/>
                <a:cs typeface="Arial" pitchFamily="34" charset="0"/>
              </a:rPr>
              <a:t>Second level text</a:t>
            </a:r>
          </a:p>
          <a:p>
            <a:pPr marL="1031875" marR="0" lvl="2" indent="-350838" algn="l" defTabSz="914400" rtl="0" eaLnBrk="1" fontAlgn="auto" latinLnBrk="0" hangingPunct="1">
              <a:lnSpc>
                <a:spcPct val="100000"/>
              </a:lnSpc>
              <a:spcBef>
                <a:spcPts val="576"/>
              </a:spcBef>
              <a:spcAft>
                <a:spcPts val="0"/>
              </a:spcAft>
              <a:buClr>
                <a:srgbClr val="003399"/>
              </a:buClr>
              <a:buSzPct val="100000"/>
              <a:buFont typeface="Wingdings" panose="05000000000000000000" pitchFamily="2" charset="2"/>
              <a:buChar char="§"/>
              <a:tabLst/>
              <a:defRPr/>
            </a:pPr>
            <a:r>
              <a:rPr kumimoji="0" lang="en-US" sz="2400" b="0" i="0" u="none" strike="noStrike" kern="1200" cap="none" spc="0" normalizeH="0" baseline="0" noProof="0" dirty="0" smtClean="0">
                <a:ln>
                  <a:noFill/>
                </a:ln>
                <a:solidFill>
                  <a:prstClr val="black"/>
                </a:solidFill>
                <a:effectLst/>
                <a:uLnTx/>
                <a:uFillTx/>
                <a:latin typeface="+mn-lt"/>
              </a:rPr>
              <a:t>Third level text</a:t>
            </a:r>
          </a:p>
          <a:p>
            <a:pPr marL="1374775" marR="0" lvl="3" indent="-342900" algn="l" defTabSz="914400" rtl="0" eaLnBrk="1" fontAlgn="auto" latinLnBrk="0" hangingPunct="1">
              <a:lnSpc>
                <a:spcPct val="100000"/>
              </a:lnSpc>
              <a:spcBef>
                <a:spcPct val="20000"/>
              </a:spcBef>
              <a:spcAft>
                <a:spcPts val="0"/>
              </a:spcAft>
              <a:buClr>
                <a:srgbClr val="003399"/>
              </a:buClr>
              <a:buSzPct val="130000"/>
              <a:buFont typeface="Arial" panose="020B0604020202020204" pitchFamily="34" charset="0"/>
              <a:buChar char="-"/>
              <a:tabLst/>
              <a:defRPr/>
            </a:pPr>
            <a:r>
              <a:rPr kumimoji="0" lang="en-US" sz="2400" b="0" i="0" u="none" strike="noStrike" kern="1200" cap="none" spc="0" normalizeH="0" baseline="0" noProof="0" dirty="0" smtClean="0">
                <a:ln>
                  <a:noFill/>
                </a:ln>
                <a:solidFill>
                  <a:prstClr val="black"/>
                </a:solidFill>
                <a:effectLst/>
                <a:uLnTx/>
                <a:uFillTx/>
                <a:latin typeface="+mn-lt"/>
              </a:rPr>
              <a:t>Fourth level text</a:t>
            </a:r>
          </a:p>
        </p:txBody>
      </p:sp>
      <p:sp>
        <p:nvSpPr>
          <p:cNvPr id="5" name="Text Placeholder 5"/>
          <p:cNvSpPr>
            <a:spLocks noGrp="1"/>
          </p:cNvSpPr>
          <p:nvPr>
            <p:ph type="body" sz="quarter" idx="10" hasCustomPrompt="1"/>
          </p:nvPr>
        </p:nvSpPr>
        <p:spPr>
          <a:xfrm>
            <a:off x="4648200" y="4678363"/>
            <a:ext cx="4038600" cy="1341437"/>
          </a:xfrm>
        </p:spPr>
        <p:txBody>
          <a:bodyPr>
            <a:noAutofit/>
          </a:bodyPr>
          <a:lstStyle>
            <a:lvl1pPr marL="0" indent="0">
              <a:buFontTx/>
              <a:buNone/>
              <a:defRPr lang="en-US" sz="2000" i="1" dirty="0" smtClean="0"/>
            </a:lvl1pPr>
            <a:lvl2pPr marL="457200" indent="0">
              <a:buFontTx/>
              <a:buNone/>
              <a:defRPr lang="en-US" sz="2000" dirty="0" smtClean="0"/>
            </a:lvl2pPr>
            <a:lvl3pPr marL="914400" indent="0">
              <a:buFontTx/>
              <a:buNone/>
              <a:defRPr lang="en-US" sz="2000" dirty="0" smtClean="0"/>
            </a:lvl3pPr>
            <a:lvl4pPr marL="1371600" indent="0">
              <a:buFontTx/>
              <a:buNone/>
              <a:defRPr lang="en-US" sz="2000" dirty="0" smtClean="0"/>
            </a:lvl4pPr>
            <a:lvl5pPr marL="1828800" indent="0">
              <a:buFontTx/>
              <a:buNone/>
              <a:defRPr lang="en-US" sz="2000" dirty="0"/>
            </a:lvl5pPr>
          </a:lstStyle>
          <a:p>
            <a:pPr lvl="0"/>
            <a:r>
              <a:rPr lang="en-US" dirty="0" smtClean="0"/>
              <a:t>Click to add Caption</a:t>
            </a:r>
          </a:p>
        </p:txBody>
      </p:sp>
      <p:sp>
        <p:nvSpPr>
          <p:cNvPr id="6" name="Content Placeholder 9"/>
          <p:cNvSpPr>
            <a:spLocks noGrp="1"/>
          </p:cNvSpPr>
          <p:nvPr>
            <p:ph sz="quarter" idx="12"/>
          </p:nvPr>
        </p:nvSpPr>
        <p:spPr>
          <a:xfrm>
            <a:off x="4648200" y="1371600"/>
            <a:ext cx="4038600" cy="3200400"/>
          </a:xfrm>
        </p:spPr>
        <p:txBody>
          <a:bodyPr>
            <a:noAutofit/>
          </a:bodyPr>
          <a:lstStyle>
            <a:lvl1pPr marL="0" marR="0" indent="0" algn="l" defTabSz="914400" rtl="0" eaLnBrk="1" fontAlgn="auto" latinLnBrk="0" hangingPunct="1">
              <a:lnSpc>
                <a:spcPct val="100000"/>
              </a:lnSpc>
              <a:spcBef>
                <a:spcPts val="768"/>
              </a:spcBef>
              <a:spcAft>
                <a:spcPts val="0"/>
              </a:spcAft>
              <a:buClr>
                <a:srgbClr val="F4B834"/>
              </a:buClr>
              <a:buSzTx/>
              <a:buFontTx/>
              <a:buNone/>
              <a:tabLst/>
              <a:defRPr lang="en-US" sz="2800" i="1" kern="1200" baseline="0" dirty="0">
                <a:solidFill>
                  <a:schemeClr val="tx1"/>
                </a:solidFill>
                <a:latin typeface="+mn-lt"/>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6842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ject and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p>
            <a:r>
              <a:rPr lang="en-US" dirty="0" smtClean="0"/>
              <a:t>Click to add slide title</a:t>
            </a:r>
            <a:endParaRPr lang="en-US" dirty="0"/>
          </a:p>
        </p:txBody>
      </p:sp>
      <p:sp>
        <p:nvSpPr>
          <p:cNvPr id="5" name="Text Placeholder 5"/>
          <p:cNvSpPr>
            <a:spLocks noGrp="1"/>
          </p:cNvSpPr>
          <p:nvPr>
            <p:ph type="body" sz="quarter" idx="10" hasCustomPrompt="1"/>
          </p:nvPr>
        </p:nvSpPr>
        <p:spPr>
          <a:xfrm>
            <a:off x="457200" y="4602163"/>
            <a:ext cx="8229600" cy="1219200"/>
          </a:xfrm>
        </p:spPr>
        <p:txBody>
          <a:bodyPr>
            <a:noAutofit/>
          </a:bodyPr>
          <a:lstStyle>
            <a:lvl1pPr marL="0" indent="0">
              <a:buFontTx/>
              <a:buNone/>
              <a:defRPr lang="en-US" sz="2000" i="1" dirty="0" smtClean="0"/>
            </a:lvl1pPr>
            <a:lvl2pPr marL="457200" indent="0">
              <a:buFontTx/>
              <a:buNone/>
              <a:defRPr lang="en-US" sz="2000" dirty="0" smtClean="0"/>
            </a:lvl2pPr>
            <a:lvl3pPr marL="914400" indent="0">
              <a:buFontTx/>
              <a:buNone/>
              <a:defRPr lang="en-US" sz="2000" dirty="0" smtClean="0"/>
            </a:lvl3pPr>
            <a:lvl4pPr marL="1371600" indent="0">
              <a:buFontTx/>
              <a:buNone/>
              <a:defRPr lang="en-US" sz="2000" dirty="0" smtClean="0"/>
            </a:lvl4pPr>
            <a:lvl5pPr marL="1828800" indent="0">
              <a:buFontTx/>
              <a:buNone/>
              <a:defRPr lang="en-US" sz="2000" dirty="0"/>
            </a:lvl5pPr>
          </a:lstStyle>
          <a:p>
            <a:pPr lvl="0"/>
            <a:r>
              <a:rPr lang="en-US" dirty="0" smtClean="0"/>
              <a:t>Click to add Caption</a:t>
            </a:r>
          </a:p>
        </p:txBody>
      </p:sp>
      <p:sp>
        <p:nvSpPr>
          <p:cNvPr id="6" name="Content Placeholder 9"/>
          <p:cNvSpPr>
            <a:spLocks noGrp="1"/>
          </p:cNvSpPr>
          <p:nvPr>
            <p:ph sz="quarter" idx="12"/>
          </p:nvPr>
        </p:nvSpPr>
        <p:spPr>
          <a:xfrm>
            <a:off x="457200" y="1371600"/>
            <a:ext cx="8229600" cy="3200400"/>
          </a:xfrm>
        </p:spPr>
        <p:txBody>
          <a:bodyPr>
            <a:noAutofit/>
          </a:bodyPr>
          <a:lstStyle>
            <a:lvl1pPr marL="0" marR="0" indent="0" algn="l" defTabSz="914400" rtl="0" eaLnBrk="1" fontAlgn="auto" latinLnBrk="0" hangingPunct="1">
              <a:lnSpc>
                <a:spcPct val="100000"/>
              </a:lnSpc>
              <a:spcBef>
                <a:spcPts val="768"/>
              </a:spcBef>
              <a:spcAft>
                <a:spcPts val="0"/>
              </a:spcAft>
              <a:buClr>
                <a:srgbClr val="F4B834"/>
              </a:buClr>
              <a:buSzTx/>
              <a:buFontTx/>
              <a:buNone/>
              <a:tabLst/>
              <a:defRPr lang="en-US" sz="2800" i="1" kern="1200" baseline="0" dirty="0">
                <a:solidFill>
                  <a:schemeClr val="tx1"/>
                </a:solidFill>
                <a:latin typeface="+mn-lt"/>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895822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005840"/>
          </a:xfrm>
          <a:prstGeom prst="rect">
            <a:avLst/>
          </a:prstGeom>
        </p:spPr>
        <p:txBody>
          <a:bodyPr vert="horz" lIns="91440" tIns="45720" rIns="91440" bIns="45720" rtlCol="0" anchor="ctr">
            <a:noAutofit/>
          </a:bodyPr>
          <a:lstStyle/>
          <a:p>
            <a:r>
              <a:rPr lang="en-US" dirty="0" smtClean="0"/>
              <a:t>Click to add slide title</a:t>
            </a:r>
            <a:endParaRPr lang="en-US" dirty="0"/>
          </a:p>
        </p:txBody>
      </p:sp>
      <p:sp>
        <p:nvSpPr>
          <p:cNvPr id="3" name="Text Placeholder 2"/>
          <p:cNvSpPr>
            <a:spLocks noGrp="1"/>
          </p:cNvSpPr>
          <p:nvPr>
            <p:ph type="body" idx="1"/>
          </p:nvPr>
        </p:nvSpPr>
        <p:spPr>
          <a:xfrm>
            <a:off x="457200" y="1371600"/>
            <a:ext cx="8229600" cy="4525963"/>
          </a:xfrm>
          <a:prstGeom prst="rect">
            <a:avLst/>
          </a:prstGeom>
        </p:spPr>
        <p:txBody>
          <a:bodyPr vert="horz" lIns="91440" tIns="45720" rIns="91440" bIns="45720" rtlCol="0">
            <a:noAutofit/>
          </a:bodyPr>
          <a:lstStyle/>
          <a:p>
            <a:pPr lvl="0"/>
            <a:r>
              <a:rPr lang="en-US" dirty="0" smtClean="0"/>
              <a:t>Click to add text </a:t>
            </a:r>
          </a:p>
          <a:p>
            <a:pPr lvl="1"/>
            <a:r>
              <a:rPr lang="en-US" dirty="0" smtClean="0"/>
              <a:t>Second level text</a:t>
            </a:r>
          </a:p>
          <a:p>
            <a:pPr lvl="2"/>
            <a:r>
              <a:rPr lang="en-US" dirty="0" smtClean="0"/>
              <a:t>Third level text</a:t>
            </a:r>
          </a:p>
          <a:p>
            <a:pPr lvl="3"/>
            <a:r>
              <a:rPr lang="en-US" dirty="0" smtClean="0"/>
              <a:t>Fourth level text</a:t>
            </a:r>
          </a:p>
        </p:txBody>
      </p:sp>
      <p:sp>
        <p:nvSpPr>
          <p:cNvPr id="12" name="Rectangle 22"/>
          <p:cNvSpPr txBox="1">
            <a:spLocks noChangeArrowheads="1"/>
          </p:cNvSpPr>
          <p:nvPr/>
        </p:nvSpPr>
        <p:spPr bwMode="auto">
          <a:xfrm>
            <a:off x="6781800" y="6218238"/>
            <a:ext cx="19939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buClrTx/>
              <a:buSzTx/>
              <a:buFontTx/>
              <a:buNone/>
              <a:defRPr sz="800" i="1" kern="1200">
                <a:solidFill>
                  <a:schemeClr val="tx1"/>
                </a:solidFill>
                <a:latin typeface="Arial" charset="0"/>
                <a:ea typeface="+mn-ea"/>
                <a:cs typeface="+mn-cs"/>
              </a:defRPr>
            </a:lvl1pPr>
            <a:lvl2pPr marL="457200" algn="l" rtl="0" fontAlgn="base">
              <a:spcBef>
                <a:spcPct val="50000"/>
              </a:spcBef>
              <a:spcAft>
                <a:spcPct val="50000"/>
              </a:spcAft>
              <a:buClr>
                <a:srgbClr val="004080"/>
              </a:buClr>
              <a:buSzPct val="65000"/>
              <a:buFont typeface="Wingdings" pitchFamily="8" charset="2"/>
              <a:buChar char="§"/>
              <a:defRPr sz="2000" kern="1200">
                <a:solidFill>
                  <a:schemeClr val="tx1"/>
                </a:solidFill>
                <a:latin typeface="Arial" charset="0"/>
                <a:ea typeface="+mn-ea"/>
                <a:cs typeface="+mn-cs"/>
              </a:defRPr>
            </a:lvl2pPr>
            <a:lvl3pPr marL="914400" algn="l" rtl="0" fontAlgn="base">
              <a:spcBef>
                <a:spcPct val="50000"/>
              </a:spcBef>
              <a:spcAft>
                <a:spcPct val="50000"/>
              </a:spcAft>
              <a:buClr>
                <a:srgbClr val="004080"/>
              </a:buClr>
              <a:buSzPct val="65000"/>
              <a:buFont typeface="Wingdings" pitchFamily="8" charset="2"/>
              <a:buChar char="§"/>
              <a:defRPr sz="2000" kern="1200">
                <a:solidFill>
                  <a:schemeClr val="tx1"/>
                </a:solidFill>
                <a:latin typeface="Arial" charset="0"/>
                <a:ea typeface="+mn-ea"/>
                <a:cs typeface="+mn-cs"/>
              </a:defRPr>
            </a:lvl3pPr>
            <a:lvl4pPr marL="1371600" algn="l" rtl="0" fontAlgn="base">
              <a:spcBef>
                <a:spcPct val="50000"/>
              </a:spcBef>
              <a:spcAft>
                <a:spcPct val="50000"/>
              </a:spcAft>
              <a:buClr>
                <a:srgbClr val="004080"/>
              </a:buClr>
              <a:buSzPct val="65000"/>
              <a:buFont typeface="Wingdings" pitchFamily="8" charset="2"/>
              <a:buChar char="§"/>
              <a:defRPr sz="2000" kern="1200">
                <a:solidFill>
                  <a:schemeClr val="tx1"/>
                </a:solidFill>
                <a:latin typeface="Arial" charset="0"/>
                <a:ea typeface="+mn-ea"/>
                <a:cs typeface="+mn-cs"/>
              </a:defRPr>
            </a:lvl4pPr>
            <a:lvl5pPr marL="1828800" algn="l" rtl="0" fontAlgn="base">
              <a:spcBef>
                <a:spcPct val="50000"/>
              </a:spcBef>
              <a:spcAft>
                <a:spcPct val="50000"/>
              </a:spcAft>
              <a:buClr>
                <a:srgbClr val="004080"/>
              </a:buClr>
              <a:buSzPct val="65000"/>
              <a:buFont typeface="Wingdings" pitchFamily="8" charset="2"/>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800" b="0" i="1" u="none" strike="noStrike" kern="1200" cap="none" spc="0" normalizeH="0" baseline="0" noProof="0" dirty="0" smtClean="0">
                <a:ln>
                  <a:noFill/>
                </a:ln>
                <a:solidFill>
                  <a:srgbClr val="000000"/>
                </a:solidFill>
                <a:effectLst/>
                <a:uLnTx/>
                <a:uFillTx/>
                <a:latin typeface="Arial" charset="0"/>
              </a:rPr>
              <a:t>Slide </a:t>
            </a:r>
            <a:fld id="{A6F8108F-975F-49E9-8C55-EC336499542B}" type="slidenum">
              <a:rPr kumimoji="0" lang="en-US" sz="800" b="0" i="1" u="none" strike="noStrike" kern="1200" cap="none" spc="0" normalizeH="0" baseline="0" noProof="0" smtClean="0">
                <a:ln>
                  <a:noFill/>
                </a:ln>
                <a:solidFill>
                  <a:srgbClr val="000000"/>
                </a:solidFill>
                <a:effectLst/>
                <a:uLnTx/>
                <a:uFillTx/>
                <a:latin typeface="Arial" charset="0"/>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sz="800" b="0" i="1" u="none" strike="noStrike" kern="1200" cap="none" spc="0" normalizeH="0" baseline="0" noProof="0" dirty="0">
              <a:ln>
                <a:noFill/>
              </a:ln>
              <a:solidFill>
                <a:srgbClr val="000000"/>
              </a:solidFill>
              <a:effectLst/>
              <a:uLnTx/>
              <a:uFillTx/>
              <a:latin typeface="Arial" charset="0"/>
            </a:endParaRPr>
          </a:p>
        </p:txBody>
      </p:sp>
      <p:sp>
        <p:nvSpPr>
          <p:cNvPr id="13" name="Text Box 24"/>
          <p:cNvSpPr txBox="1">
            <a:spLocks noChangeArrowheads="1"/>
          </p:cNvSpPr>
          <p:nvPr/>
        </p:nvSpPr>
        <p:spPr bwMode="auto">
          <a:xfrm>
            <a:off x="3238500" y="6116638"/>
            <a:ext cx="2667000" cy="231775"/>
          </a:xfrm>
          <a:prstGeom prst="rect">
            <a:avLst/>
          </a:prstGeom>
          <a:noFill/>
          <a:ln w="9525">
            <a:noFill/>
            <a:miter lim="800000"/>
            <a:headEnd/>
            <a:tailEnd/>
          </a:ln>
          <a:effectLst/>
        </p:spPr>
        <p:txBody>
          <a:bodyPr lIns="9144" tIns="0" rIns="9144" bIns="0" anchor="b"/>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900" b="1" i="0" u="none" strike="noStrike" kern="0" cap="none" spc="250" normalizeH="0" baseline="0" noProof="0" dirty="0" smtClean="0">
                <a:ln>
                  <a:noFill/>
                </a:ln>
                <a:solidFill>
                  <a:srgbClr val="808080"/>
                </a:solidFill>
                <a:effectLst/>
                <a:uLnTx/>
                <a:uFillTx/>
                <a:latin typeface="Arial" panose="020B0604020202020204" pitchFamily="34" charset="0"/>
                <a:cs typeface="Arial" panose="020B0604020202020204" pitchFamily="34" charset="0"/>
              </a:rPr>
              <a:t>UNCLASSIFIED</a:t>
            </a:r>
            <a:endParaRPr kumimoji="0" lang="en-US" sz="900" b="0" i="0" u="none" strike="noStrike" kern="0" cap="none" spc="250" normalizeH="0" baseline="0" noProof="0" dirty="0" smtClean="0">
              <a:ln>
                <a:noFill/>
              </a:ln>
              <a:solidFill>
                <a:srgbClr val="808080"/>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77467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9" r:id="rId3"/>
    <p:sldLayoutId id="2147483721" r:id="rId4"/>
  </p:sldLayoutIdLst>
  <p:txStyles>
    <p:titleStyle>
      <a:lvl1pPr algn="l" defTabSz="914400" rtl="0" eaLnBrk="1" fontAlgn="base" latinLnBrk="0" hangingPunct="1">
        <a:spcBef>
          <a:spcPct val="0"/>
        </a:spcBef>
        <a:spcAft>
          <a:spcPct val="0"/>
        </a:spcAft>
        <a:buNone/>
        <a:defRPr lang="en-US" sz="2800" b="1" kern="1200" baseline="0" dirty="0">
          <a:solidFill>
            <a:srgbClr val="24459C"/>
          </a:solidFill>
          <a:latin typeface="Arial" panose="020B0604020202020204" pitchFamily="34" charset="0"/>
          <a:ea typeface="+mj-ea"/>
          <a:cs typeface="Arial" panose="020B0604020202020204" pitchFamily="34" charset="0"/>
        </a:defRPr>
      </a:lvl1pPr>
    </p:titleStyle>
    <p:bodyStyle>
      <a:lvl1pPr marL="342900" marR="0" indent="-342900" algn="l" defTabSz="914400" rtl="0" eaLnBrk="1" fontAlgn="auto" latinLnBrk="0" hangingPunct="1">
        <a:lnSpc>
          <a:spcPct val="100000"/>
        </a:lnSpc>
        <a:spcBef>
          <a:spcPts val="900"/>
        </a:spcBef>
        <a:spcAft>
          <a:spcPts val="0"/>
        </a:spcAft>
        <a:buClr>
          <a:srgbClr val="003399"/>
        </a:buClr>
        <a:buSzPct val="125000"/>
        <a:buFont typeface="Arial" panose="020B0604020202020204" pitchFamily="34" charset="0"/>
        <a:buChar char="•"/>
        <a:tabLst/>
        <a:defRPr kumimoji="0" lang="en-US" sz="2400" b="0" i="0" u="none" strike="noStrike" kern="1200" cap="none" spc="0" normalizeH="0" baseline="0" noProof="0" smtClean="0">
          <a:ln>
            <a:noFill/>
          </a:ln>
          <a:solidFill>
            <a:schemeClr val="tx1"/>
          </a:solidFill>
          <a:effectLst/>
          <a:uLnTx/>
          <a:uFillTx/>
          <a:latin typeface="Arial" panose="020B0604020202020204" pitchFamily="34" charset="0"/>
          <a:ea typeface="+mn-ea"/>
          <a:cs typeface="Arial" pitchFamily="34" charset="0"/>
        </a:defRPr>
      </a:lvl1pPr>
      <a:lvl2pPr marL="690563" marR="0" indent="-346075" algn="l" defTabSz="914400" rtl="0" eaLnBrk="1" fontAlgn="auto" latinLnBrk="0" hangingPunct="1">
        <a:lnSpc>
          <a:spcPct val="100000"/>
        </a:lnSpc>
        <a:spcBef>
          <a:spcPct val="20000"/>
        </a:spcBef>
        <a:spcAft>
          <a:spcPts val="0"/>
        </a:spcAft>
        <a:buClr>
          <a:srgbClr val="003399"/>
        </a:buClr>
        <a:buSzPct val="120000"/>
        <a:buFont typeface="Arial" panose="020B0604020202020204" pitchFamily="34" charset="0"/>
        <a:buChar char="–"/>
        <a:tabLst/>
        <a:defRPr sz="2400" kern="1200" baseline="0">
          <a:solidFill>
            <a:schemeClr val="tx1"/>
          </a:solidFill>
          <a:latin typeface="Arial" pitchFamily="34" charset="0"/>
          <a:ea typeface="+mn-ea"/>
          <a:cs typeface="Arial" pitchFamily="34" charset="0"/>
        </a:defRPr>
      </a:lvl2pPr>
      <a:lvl3pPr marL="1031875" marR="0" indent="-350838" algn="l" defTabSz="914400" rtl="0" eaLnBrk="1" fontAlgn="auto" latinLnBrk="0" hangingPunct="1">
        <a:lnSpc>
          <a:spcPct val="100000"/>
        </a:lnSpc>
        <a:spcBef>
          <a:spcPts val="576"/>
        </a:spcBef>
        <a:spcAft>
          <a:spcPts val="0"/>
        </a:spcAft>
        <a:buClr>
          <a:srgbClr val="003399"/>
        </a:buClr>
        <a:buSzPct val="100000"/>
        <a:buFont typeface="Wingdings" panose="05000000000000000000" pitchFamily="2" charset="2"/>
        <a:buChar char="§"/>
        <a:tabLst/>
        <a:defRPr sz="2400" kern="1200">
          <a:solidFill>
            <a:schemeClr val="tx1"/>
          </a:solidFill>
          <a:latin typeface="Arial" panose="020B0604020202020204" pitchFamily="34" charset="0"/>
          <a:ea typeface="+mn-ea"/>
          <a:cs typeface="Arial" panose="020B0604020202020204" pitchFamily="34" charset="0"/>
        </a:defRPr>
      </a:lvl3pPr>
      <a:lvl4pPr marL="1374775" marR="0" indent="-342900" algn="l" defTabSz="914400" rtl="0" eaLnBrk="1" fontAlgn="auto" latinLnBrk="0" hangingPunct="1">
        <a:lnSpc>
          <a:spcPct val="100000"/>
        </a:lnSpc>
        <a:spcBef>
          <a:spcPct val="20000"/>
        </a:spcBef>
        <a:spcAft>
          <a:spcPts val="0"/>
        </a:spcAft>
        <a:buClr>
          <a:srgbClr val="003399"/>
        </a:buClr>
        <a:buSzPct val="130000"/>
        <a:buFont typeface="Arial" panose="020B0604020202020204" pitchFamily="34" charset="0"/>
        <a:buChar char="-"/>
        <a:tabLst/>
        <a:defRPr sz="2400" kern="1200">
          <a:solidFill>
            <a:schemeClr val="tx1"/>
          </a:solidFill>
          <a:latin typeface="Arial" panose="020B0604020202020204" pitchFamily="34" charset="0"/>
          <a:ea typeface="+mn-ea"/>
          <a:cs typeface="Arial" panose="020B0604020202020204" pitchFamily="34" charset="0"/>
        </a:defRPr>
      </a:lvl4pPr>
      <a:lvl5pPr marL="1830388" marR="0" indent="-225425" algn="l" defTabSz="914400" rtl="0" eaLnBrk="1" fontAlgn="auto" latinLnBrk="0" hangingPunct="1">
        <a:lnSpc>
          <a:spcPct val="100000"/>
        </a:lnSpc>
        <a:spcBef>
          <a:spcPct val="20000"/>
        </a:spcBef>
        <a:spcAft>
          <a:spcPts val="0"/>
        </a:spcAft>
        <a:buClr>
          <a:srgbClr val="F4B834"/>
        </a:buClr>
        <a:buSzTx/>
        <a:buFont typeface="Arial" pitchFamily="34" charset="0"/>
        <a:buChar char="–"/>
        <a:tabLst/>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2142" y="1905000"/>
            <a:ext cx="7772400" cy="1524000"/>
          </a:xfrm>
        </p:spPr>
        <p:txBody>
          <a:bodyPr/>
          <a:lstStyle/>
          <a:p>
            <a:r>
              <a:rPr lang="en-US" dirty="0" smtClean="0"/>
              <a:t>Using the D‐Wave 2X Quantum Computer to Explore the Formation of Global Terrorist Networks</a:t>
            </a:r>
            <a:endParaRPr lang="en-US" dirty="0"/>
          </a:p>
        </p:txBody>
      </p:sp>
      <p:sp>
        <p:nvSpPr>
          <p:cNvPr id="6" name="Subtitle 5"/>
          <p:cNvSpPr>
            <a:spLocks noGrp="1"/>
          </p:cNvSpPr>
          <p:nvPr>
            <p:ph type="subTitle" idx="1"/>
          </p:nvPr>
        </p:nvSpPr>
        <p:spPr>
          <a:xfrm>
            <a:off x="1367942" y="3581400"/>
            <a:ext cx="6400800" cy="914400"/>
          </a:xfrm>
        </p:spPr>
        <p:txBody>
          <a:bodyPr/>
          <a:lstStyle/>
          <a:p>
            <a:r>
              <a:rPr lang="en-US" dirty="0" smtClean="0"/>
              <a:t>John Ambrosiano (A‐1), Benjamin Sims (CCS‐6), Randy Roberts (A‐1) </a:t>
            </a:r>
            <a:endParaRPr lang="en-US" dirty="0"/>
          </a:p>
        </p:txBody>
      </p:sp>
      <p:sp>
        <p:nvSpPr>
          <p:cNvPr id="7" name="Text Placeholder 6"/>
          <p:cNvSpPr>
            <a:spLocks noGrp="1"/>
          </p:cNvSpPr>
          <p:nvPr>
            <p:ph type="body" sz="quarter" idx="10"/>
          </p:nvPr>
        </p:nvSpPr>
        <p:spPr/>
        <p:txBody>
          <a:bodyPr>
            <a:normAutofit/>
          </a:bodyPr>
          <a:lstStyle/>
          <a:p>
            <a:r>
              <a:rPr lang="en-US" dirty="0" smtClean="0"/>
              <a:t>April 27, 2017</a:t>
            </a:r>
            <a:endParaRPr lang="en-US" dirty="0"/>
          </a:p>
        </p:txBody>
      </p:sp>
    </p:spTree>
    <p:extLst>
      <p:ext uri="{BB962C8B-B14F-4D97-AF65-F5344CB8AC3E}">
        <p14:creationId xmlns:p14="http://schemas.microsoft.com/office/powerpoint/2010/main" val="501877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Relaxation Over Time</a:t>
            </a:r>
            <a:endParaRPr lang="en-US" dirty="0"/>
          </a:p>
        </p:txBody>
      </p:sp>
      <p:sp>
        <p:nvSpPr>
          <p:cNvPr id="9" name="Content Placeholder 8"/>
          <p:cNvSpPr>
            <a:spLocks noGrp="1"/>
          </p:cNvSpPr>
          <p:nvPr>
            <p:ph idx="1"/>
          </p:nvPr>
        </p:nvSpPr>
        <p:spPr>
          <a:xfrm>
            <a:off x="457200" y="1371600"/>
            <a:ext cx="8229600" cy="1385777"/>
          </a:xfrm>
        </p:spPr>
        <p:txBody>
          <a:bodyPr/>
          <a:lstStyle/>
          <a:p>
            <a:r>
              <a:rPr lang="en-US" sz="2000" dirty="0" smtClean="0"/>
              <a:t>Each time an edge violating the rule is changed, a new global solution is obtained</a:t>
            </a:r>
          </a:p>
          <a:p>
            <a:r>
              <a:rPr lang="en-US" sz="2000" dirty="0" smtClean="0"/>
              <a:t>It is </a:t>
            </a:r>
            <a:r>
              <a:rPr lang="en-US" sz="2000" dirty="0" smtClean="0"/>
              <a:t>nonetheless curious </a:t>
            </a:r>
            <a:r>
              <a:rPr lang="en-US" sz="2000" dirty="0" smtClean="0"/>
              <a:t>that these curves are monotone</a:t>
            </a:r>
          </a:p>
          <a:p>
            <a:pPr marL="0" indent="0">
              <a:buNone/>
            </a:pPr>
            <a:endParaRPr lang="en-US" sz="2000" dirty="0" smtClean="0"/>
          </a:p>
          <a:p>
            <a:endParaRPr 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473" y="2964713"/>
            <a:ext cx="5459441" cy="283945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bwMode="auto">
          <a:xfrm>
            <a:off x="4161816" y="3429000"/>
            <a:ext cx="2040943" cy="246221"/>
          </a:xfrm>
          <a:prstGeom prst="rect">
            <a:avLst/>
          </a:prstGeom>
          <a:solidFill>
            <a:schemeClr val="bg1"/>
          </a:solidFill>
          <a:ln w="9525">
            <a:no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000" b="0" i="1" u="none" strike="noStrike" kern="1200" cap="none" spc="0" normalizeH="0" baseline="0" noProof="0" dirty="0" smtClean="0">
                <a:ln>
                  <a:noFill/>
                </a:ln>
                <a:solidFill>
                  <a:srgbClr val="000000"/>
                </a:solidFill>
                <a:effectLst/>
                <a:uLnTx/>
                <a:uFillTx/>
                <a:latin typeface="Arial" charset="0"/>
              </a:rPr>
              <a:t>Edge Change Probability Models</a:t>
            </a:r>
          </a:p>
        </p:txBody>
      </p:sp>
    </p:spTree>
    <p:extLst>
      <p:ext uri="{BB962C8B-B14F-4D97-AF65-F5344CB8AC3E}">
        <p14:creationId xmlns:p14="http://schemas.microsoft.com/office/powerpoint/2010/main" val="36892122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Experience</a:t>
            </a:r>
            <a:endParaRPr lang="en-US" dirty="0"/>
          </a:p>
        </p:txBody>
      </p:sp>
      <p:sp>
        <p:nvSpPr>
          <p:cNvPr id="3" name="Content Placeholder 2"/>
          <p:cNvSpPr>
            <a:spLocks noGrp="1"/>
          </p:cNvSpPr>
          <p:nvPr>
            <p:ph idx="1"/>
          </p:nvPr>
        </p:nvSpPr>
        <p:spPr>
          <a:xfrm>
            <a:off x="598960" y="1293632"/>
            <a:ext cx="8229600" cy="4759838"/>
          </a:xfrm>
        </p:spPr>
        <p:txBody>
          <a:bodyPr/>
          <a:lstStyle/>
          <a:p>
            <a:r>
              <a:rPr lang="en-US" sz="1400" dirty="0" smtClean="0"/>
              <a:t>We have used the D-Wave to explore some aspects of signed social networks</a:t>
            </a:r>
          </a:p>
          <a:p>
            <a:r>
              <a:rPr lang="en-US" sz="1400" dirty="0" smtClean="0"/>
              <a:t>We have encountered several challenges – some expected and some not</a:t>
            </a:r>
            <a:endParaRPr lang="en-US" sz="1400" dirty="0" smtClean="0"/>
          </a:p>
          <a:p>
            <a:pPr lvl="1"/>
            <a:r>
              <a:rPr lang="en-US" sz="1400" dirty="0" smtClean="0"/>
              <a:t>The number of nodes that can be accommodated is relatively small (~49 out of 1152)</a:t>
            </a:r>
          </a:p>
          <a:p>
            <a:pPr lvl="1"/>
            <a:r>
              <a:rPr lang="en-US" sz="1400" dirty="0" smtClean="0"/>
              <a:t>Embedding is a costly computation that doesn’t scale </a:t>
            </a:r>
            <a:r>
              <a:rPr lang="en-US" sz="1400" dirty="0" smtClean="0"/>
              <a:t>well</a:t>
            </a:r>
          </a:p>
          <a:p>
            <a:pPr lvl="1"/>
            <a:r>
              <a:rPr lang="en-US" sz="1400" dirty="0" smtClean="0"/>
              <a:t>Surprisingly large communications and initialization overhead</a:t>
            </a:r>
            <a:endParaRPr lang="en-US" sz="1400" dirty="0" smtClean="0"/>
          </a:p>
          <a:p>
            <a:r>
              <a:rPr lang="en-US" sz="1400" dirty="0" smtClean="0"/>
              <a:t>Perhaps a “domain-iterative” method, with a pre-embedded scaffold on each sub-network domain, would allow a D-Wave-accelerated computation on very large networks</a:t>
            </a:r>
            <a:endParaRPr lang="en-US" sz="1400" dirty="0" smtClean="0"/>
          </a:p>
          <a:p>
            <a:r>
              <a:rPr lang="en-US" sz="1400" dirty="0" smtClean="0"/>
              <a:t>We have </a:t>
            </a:r>
            <a:r>
              <a:rPr lang="en-US" sz="1400" dirty="0" smtClean="0"/>
              <a:t>chosen to explore </a:t>
            </a:r>
            <a:r>
              <a:rPr lang="en-US" sz="1400" dirty="0" smtClean="0"/>
              <a:t>applications that will fit within </a:t>
            </a:r>
            <a:r>
              <a:rPr lang="en-US" sz="1400" dirty="0" smtClean="0"/>
              <a:t>our D-Wave machine without </a:t>
            </a:r>
            <a:r>
              <a:rPr lang="en-US" sz="1400" dirty="0" smtClean="0"/>
              <a:t>using multiple domains</a:t>
            </a:r>
            <a:r>
              <a:rPr lang="en-US" sz="1400" dirty="0" smtClean="0"/>
              <a:t>, specifically for </a:t>
            </a:r>
            <a:r>
              <a:rPr lang="en-US" sz="1400" i="1" dirty="0" smtClean="0"/>
              <a:t>estimating </a:t>
            </a:r>
            <a:r>
              <a:rPr lang="en-US" sz="1400" i="1" dirty="0" smtClean="0"/>
              <a:t>the structural imbalance in mappings of terrorist groups and their interrelations</a:t>
            </a:r>
            <a:endParaRPr lang="en-US" sz="1400" i="1" dirty="0"/>
          </a:p>
          <a:p>
            <a:r>
              <a:rPr lang="en-US" sz="1400" dirty="0" smtClean="0"/>
              <a:t>In these very preliminary results, we </a:t>
            </a:r>
            <a:r>
              <a:rPr lang="en-US" sz="1400" dirty="0" smtClean="0"/>
              <a:t>have noticed </a:t>
            </a:r>
            <a:r>
              <a:rPr lang="en-US" sz="1400" dirty="0" smtClean="0"/>
              <a:t>that, for an extended period in one instance</a:t>
            </a:r>
            <a:r>
              <a:rPr lang="en-US" sz="1400" dirty="0" smtClean="0"/>
              <a:t>,</a:t>
            </a:r>
            <a:r>
              <a:rPr lang="en-US" sz="1400" dirty="0" smtClean="0"/>
              <a:t> </a:t>
            </a:r>
            <a:r>
              <a:rPr lang="en-US" sz="1400" dirty="0" smtClean="0"/>
              <a:t>the </a:t>
            </a:r>
            <a:r>
              <a:rPr lang="en-US" sz="1400" i="1" dirty="0" smtClean="0"/>
              <a:t>imbalance per edge seems to remain fairly constant while the size and imbalance in the network </a:t>
            </a:r>
            <a:r>
              <a:rPr lang="en-US" sz="1400" i="1" dirty="0" smtClean="0"/>
              <a:t>increase</a:t>
            </a:r>
            <a:endParaRPr lang="en-US" sz="1400" i="1" dirty="0" smtClean="0"/>
          </a:p>
          <a:p>
            <a:r>
              <a:rPr lang="en-US" sz="1400" dirty="0" smtClean="0"/>
              <a:t>We have also contrived a “dynamical” model that requires no re-embedding – the relaxation of </a:t>
            </a:r>
            <a:r>
              <a:rPr lang="en-US" sz="1400" dirty="0" smtClean="0"/>
              <a:t>an imbalanced network </a:t>
            </a:r>
            <a:r>
              <a:rPr lang="en-US" sz="1400" dirty="0" smtClean="0"/>
              <a:t>– based on the notion that problematic relationships (those that </a:t>
            </a:r>
            <a:r>
              <a:rPr lang="en-US" sz="1400" dirty="0"/>
              <a:t>violate the edge rule) </a:t>
            </a:r>
            <a:r>
              <a:rPr lang="en-US" sz="1400" dirty="0" smtClean="0"/>
              <a:t>may spontaneously change </a:t>
            </a:r>
            <a:r>
              <a:rPr lang="en-US" sz="1400" dirty="0" smtClean="0"/>
              <a:t>sign with some given probability</a:t>
            </a:r>
            <a:endParaRPr lang="en-US" sz="1400" dirty="0" smtClean="0"/>
          </a:p>
          <a:p>
            <a:r>
              <a:rPr lang="en-US" sz="1400" i="1" dirty="0" smtClean="0"/>
              <a:t>Curiously, a</a:t>
            </a:r>
            <a:r>
              <a:rPr lang="en-US" sz="1400" i="1" dirty="0" smtClean="0"/>
              <a:t>lthough </a:t>
            </a:r>
            <a:r>
              <a:rPr lang="en-US" sz="1400" i="1" dirty="0" smtClean="0"/>
              <a:t>these spontaneous changes intended to reduce imbalance are local, the global imbalance appears to decrease monotonically </a:t>
            </a:r>
          </a:p>
        </p:txBody>
      </p:sp>
      <p:cxnSp>
        <p:nvCxnSpPr>
          <p:cNvPr id="5" name="Straight Connector 4"/>
          <p:cNvCxnSpPr/>
          <p:nvPr/>
        </p:nvCxnSpPr>
        <p:spPr>
          <a:xfrm>
            <a:off x="1041991" y="3239386"/>
            <a:ext cx="7435702"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79280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Interpretations and Thoughts of Future Work</a:t>
            </a:r>
            <a:endParaRPr lang="en-US" dirty="0"/>
          </a:p>
        </p:txBody>
      </p:sp>
      <p:sp>
        <p:nvSpPr>
          <p:cNvPr id="3" name="Content Placeholder 2"/>
          <p:cNvSpPr>
            <a:spLocks noGrp="1"/>
          </p:cNvSpPr>
          <p:nvPr>
            <p:ph idx="1"/>
          </p:nvPr>
        </p:nvSpPr>
        <p:spPr/>
        <p:txBody>
          <a:bodyPr/>
          <a:lstStyle/>
          <a:p>
            <a:r>
              <a:rPr lang="en-US" sz="1800" dirty="0"/>
              <a:t>Sociological research shows unbalanced networks may be associated with greater levels of violence (Nakamura et al. 2011)</a:t>
            </a:r>
          </a:p>
          <a:p>
            <a:r>
              <a:rPr lang="en-US" sz="1800" dirty="0"/>
              <a:t>A balanced network can be cleanly divided into 2 factions</a:t>
            </a:r>
          </a:p>
          <a:p>
            <a:r>
              <a:rPr lang="en-US" sz="1800" dirty="0"/>
              <a:t>Research on gangs suggests unbalanced relationships are associated with greater violence between rival gangs, possibly due to increased ambiguity about factional allegiances</a:t>
            </a:r>
          </a:p>
          <a:p>
            <a:r>
              <a:rPr lang="en-US" sz="1800" dirty="0"/>
              <a:t>Hypothesis: increased imbalance in Syria network in 2013-2014 is due to conflicts among rebel groups that arose at this time due to entry of ISIS into the conflict </a:t>
            </a:r>
          </a:p>
          <a:p>
            <a:r>
              <a:rPr lang="en-US" sz="1800" dirty="0"/>
              <a:t>This might be demonstrated through sensitivity studies</a:t>
            </a:r>
          </a:p>
          <a:p>
            <a:r>
              <a:rPr lang="en-US" sz="1800" dirty="0" smtClean="0"/>
              <a:t>Caveat: Initial </a:t>
            </a:r>
            <a:r>
              <a:rPr lang="en-US" sz="1800" dirty="0"/>
              <a:t>rise in imbalance could be artifact of data collection</a:t>
            </a:r>
          </a:p>
          <a:p>
            <a:r>
              <a:rPr lang="en-US" sz="1800" dirty="0"/>
              <a:t>Correlation with violence could be established using validated casualty data, if available</a:t>
            </a:r>
          </a:p>
        </p:txBody>
      </p:sp>
    </p:spTree>
    <p:extLst>
      <p:ext uri="{BB962C8B-B14F-4D97-AF65-F5344CB8AC3E}">
        <p14:creationId xmlns:p14="http://schemas.microsoft.com/office/powerpoint/2010/main" val="394210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48497"/>
          <a:stretch/>
        </p:blipFill>
        <p:spPr>
          <a:xfrm>
            <a:off x="6400800" y="2262968"/>
            <a:ext cx="1213830" cy="1670004"/>
          </a:xfrm>
          <a:prstGeom prst="rect">
            <a:avLst/>
          </a:prstGeom>
        </p:spPr>
      </p:pic>
      <p:sp>
        <p:nvSpPr>
          <p:cNvPr id="2" name="Title 1"/>
          <p:cNvSpPr>
            <a:spLocks noGrp="1"/>
          </p:cNvSpPr>
          <p:nvPr>
            <p:ph type="title"/>
          </p:nvPr>
        </p:nvSpPr>
        <p:spPr/>
        <p:txBody>
          <a:bodyPr/>
          <a:lstStyle/>
          <a:p>
            <a:r>
              <a:rPr lang="en-US" dirty="0"/>
              <a:t>Using the D‐Wave 2X to Explore </a:t>
            </a:r>
            <a:r>
              <a:rPr lang="en-US" dirty="0" smtClean="0"/>
              <a:t>Structural Balance </a:t>
            </a:r>
            <a:r>
              <a:rPr lang="en-US" dirty="0"/>
              <a:t>Sensitivity in </a:t>
            </a:r>
            <a:r>
              <a:rPr lang="en-US" dirty="0" smtClean="0"/>
              <a:t>Radical Social Networks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r>
                  <a:rPr lang="en-US" dirty="0" smtClean="0"/>
                  <a:t>The D-Wave is a quantum annealing machine</a:t>
                </a:r>
              </a:p>
              <a:p>
                <a:pPr lvl="0"/>
                <a:r>
                  <a:rPr lang="en-US" dirty="0" smtClean="0"/>
                  <a:t>There is an area in the study of social networks called </a:t>
                </a:r>
                <a:r>
                  <a:rPr lang="en-US" i="1" dirty="0" smtClean="0"/>
                  <a:t>structural balance</a:t>
                </a:r>
              </a:p>
              <a:p>
                <a:pPr lvl="1"/>
                <a:r>
                  <a:rPr lang="en-US" dirty="0" smtClean="0"/>
                  <a:t>Social network with signed edges</a:t>
                </a:r>
              </a:p>
              <a:p>
                <a:pPr lvl="2"/>
                <a:r>
                  <a:rPr lang="en-US" dirty="0" smtClean="0"/>
                  <a:t>Bipartite nodes, labeled by cohort (+, - )</a:t>
                </a:r>
              </a:p>
              <a:p>
                <a:pPr lvl="2"/>
                <a:r>
                  <a:rPr lang="en-US" dirty="0" smtClean="0"/>
                  <a:t>Signed edges: </a:t>
                </a:r>
                <a:r>
                  <a:rPr lang="en-US" dirty="0"/>
                  <a:t>+ for friendly, - for </a:t>
                </a:r>
                <a:r>
                  <a:rPr lang="en-US" dirty="0" smtClean="0"/>
                  <a:t>hostile</a:t>
                </a:r>
              </a:p>
              <a:p>
                <a:pPr lvl="2"/>
                <a:r>
                  <a:rPr lang="en-US" b="1" i="1" dirty="0" smtClean="0"/>
                  <a:t>Edge rule: same cohort </a:t>
                </a:r>
                <a:r>
                  <a:rPr lang="en-US" b="1" i="1" dirty="0" smtClean="0">
                    <a:sym typeface="Symbol" panose="05050102010706020507" pitchFamily="18" charset="2"/>
                  </a:rPr>
                  <a:t> </a:t>
                </a:r>
                <a:r>
                  <a:rPr lang="en-US" b="1" i="1" dirty="0" smtClean="0">
                    <a:sym typeface="Wingdings" panose="05000000000000000000" pitchFamily="2" charset="2"/>
                  </a:rPr>
                  <a:t>+; different </a:t>
                </a:r>
                <a:r>
                  <a:rPr lang="en-US" b="1" i="1" dirty="0">
                    <a:sym typeface="Symbol" panose="05050102010706020507" pitchFamily="18" charset="2"/>
                  </a:rPr>
                  <a:t> </a:t>
                </a:r>
                <a:r>
                  <a:rPr lang="en-US" b="1" i="1" dirty="0" smtClean="0">
                    <a:sym typeface="Wingdings" panose="05000000000000000000" pitchFamily="2" charset="2"/>
                  </a:rPr>
                  <a:t>-</a:t>
                </a:r>
              </a:p>
              <a:p>
                <a:pPr lvl="2"/>
                <a:r>
                  <a:rPr lang="en-US" dirty="0" smtClean="0">
                    <a:sym typeface="Wingdings" panose="05000000000000000000" pitchFamily="2" charset="2"/>
                  </a:rPr>
                  <a:t>Given the edge signs, what is the best cohort assignment to nodes that tries to follow the edge rule?  </a:t>
                </a:r>
                <a:r>
                  <a:rPr lang="en-US" i="1" dirty="0" smtClean="0">
                    <a:sym typeface="Wingdings" panose="05000000000000000000" pitchFamily="2" charset="2"/>
                  </a:rPr>
                  <a:t>NP-Hard problem</a:t>
                </a:r>
              </a:p>
              <a:p>
                <a:r>
                  <a:rPr lang="en-US" dirty="0" smtClean="0">
                    <a:sym typeface="Wingdings" panose="05000000000000000000" pitchFamily="2" charset="2"/>
                  </a:rPr>
                  <a:t>There is an </a:t>
                </a:r>
                <a:r>
                  <a:rPr lang="en-US" dirty="0" err="1" smtClean="0">
                    <a:sym typeface="Wingdings" panose="05000000000000000000" pitchFamily="2" charset="2"/>
                  </a:rPr>
                  <a:t>Ising</a:t>
                </a:r>
                <a:r>
                  <a:rPr lang="en-US" dirty="0" smtClean="0">
                    <a:sym typeface="Wingdings" panose="05000000000000000000" pitchFamily="2" charset="2"/>
                  </a:rPr>
                  <a:t> model equivalent to this problem</a:t>
                </a:r>
              </a:p>
              <a:p>
                <a:pPr lvl="2"/>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nary>
                      <m:naryPr>
                        <m:chr m:val="∑"/>
                        <m:supHide m:val="on"/>
                        <m:ctrlPr>
                          <a:rPr lang="en-US" b="0" i="1" smtClean="0">
                            <a:latin typeface="Cambria Math"/>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d>
                          <m:dPr>
                            <m:ctrlPr>
                              <a:rPr lang="en-US" b="0" i="1" smtClean="0">
                                <a:latin typeface="Cambria Math"/>
                              </a:rPr>
                            </m:ctrlPr>
                          </m:dPr>
                          <m:e>
                            <m:r>
                              <a:rPr lang="en-US" b="0" i="1" smtClean="0">
                                <a:latin typeface="Cambria Math" panose="02040503050406030204" pitchFamily="18" charset="0"/>
                              </a:rPr>
                              <m:t>1−</m:t>
                            </m:r>
                            <m:sSub>
                              <m:sSubPr>
                                <m:ctrlPr>
                                  <a:rPr lang="en-US" b="0" i="1" smtClean="0">
                                    <a:latin typeface="Cambria Math"/>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𝑖𝑗</m:t>
                                </m:r>
                              </m:sub>
                            </m:sSub>
                            <m:sSub>
                              <m:sSubPr>
                                <m:ctrlPr>
                                  <a:rPr lang="en-US" b="0" i="1" smtClean="0">
                                    <a:latin typeface="Cambria Math"/>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sSub>
                              <m:sSubPr>
                                <m:ctrlPr>
                                  <a:rPr lang="en-US" b="0" i="1" smtClean="0">
                                    <a:latin typeface="Cambria Math"/>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𝐽</m:t>
                            </m:r>
                          </m:e>
                          <m:sub>
                            <m:r>
                              <a:rPr lang="en-US" b="0" i="1" smtClean="0">
                                <a:latin typeface="Cambria Math" panose="02040503050406030204" pitchFamily="18" charset="0"/>
                                <a:ea typeface="Cambria Math" panose="02040503050406030204" pitchFamily="18" charset="0"/>
                              </a:rPr>
                              <m:t>𝑖𝑗</m:t>
                            </m:r>
                          </m:sub>
                        </m:sSub>
                        <m:sSub>
                          <m:sSubPr>
                            <m:ctrlPr>
                              <a:rPr lang="en-US" b="0" i="1" smtClean="0">
                                <a:latin typeface="Cambria Math"/>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∈{−1,1}</m:t>
                        </m:r>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l="-1481" t="-2426" b="-13208"/>
                </a:stretch>
              </a:blipFill>
            </p:spPr>
            <p:txBody>
              <a:bodyPr/>
              <a:lstStyle/>
              <a:p>
                <a:r>
                  <a:rPr lang="en-US">
                    <a:noFill/>
                  </a:rPr>
                  <a:t> </a:t>
                </a:r>
              </a:p>
            </p:txBody>
          </p:sp>
        </mc:Fallback>
      </mc:AlternateContent>
      <p:pic>
        <p:nvPicPr>
          <p:cNvPr id="5" name="Picture 4"/>
          <p:cNvPicPr>
            <a:picLocks noChangeAspect="1"/>
          </p:cNvPicPr>
          <p:nvPr/>
        </p:nvPicPr>
        <p:blipFill>
          <a:blip r:embed="rId5"/>
          <a:stretch>
            <a:fillRect/>
          </a:stretch>
        </p:blipFill>
        <p:spPr>
          <a:xfrm>
            <a:off x="7569131" y="2643968"/>
            <a:ext cx="1239368" cy="1253772"/>
          </a:xfrm>
          <a:prstGeom prst="rect">
            <a:avLst/>
          </a:prstGeom>
        </p:spPr>
      </p:pic>
      <p:sp>
        <p:nvSpPr>
          <p:cNvPr id="6" name="TextBox 5"/>
          <p:cNvSpPr txBox="1"/>
          <p:nvPr/>
        </p:nvSpPr>
        <p:spPr bwMode="auto">
          <a:xfrm>
            <a:off x="7795117" y="3773418"/>
            <a:ext cx="787396" cy="215444"/>
          </a:xfrm>
          <a:prstGeom prst="rect">
            <a:avLst/>
          </a:prstGeom>
          <a:noFill/>
          <a:ln w="9525">
            <a:no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800" b="0" i="1" u="none" strike="noStrike" kern="1200" cap="none" spc="0" normalizeH="0" baseline="0" noProof="0" dirty="0" smtClean="0">
                <a:ln>
                  <a:noFill/>
                </a:ln>
                <a:solidFill>
                  <a:srgbClr val="000000"/>
                </a:solidFill>
                <a:effectLst/>
                <a:uLnTx/>
                <a:uFillTx/>
                <a:latin typeface="Arial" charset="0"/>
              </a:rPr>
              <a:t>(unbalanced)</a:t>
            </a:r>
          </a:p>
        </p:txBody>
      </p:sp>
      <p:sp>
        <p:nvSpPr>
          <p:cNvPr id="7" name="TextBox 6"/>
          <p:cNvSpPr txBox="1"/>
          <p:nvPr/>
        </p:nvSpPr>
        <p:spPr bwMode="auto">
          <a:xfrm>
            <a:off x="6629400" y="3808650"/>
            <a:ext cx="671979" cy="215444"/>
          </a:xfrm>
          <a:prstGeom prst="rect">
            <a:avLst/>
          </a:prstGeom>
          <a:noFill/>
          <a:ln w="9525">
            <a:no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800" b="0" i="1" u="none" strike="noStrike" kern="1200" cap="none" spc="0" normalizeH="0" baseline="0" noProof="0" dirty="0" smtClean="0">
                <a:ln>
                  <a:noFill/>
                </a:ln>
                <a:solidFill>
                  <a:srgbClr val="000000"/>
                </a:solidFill>
                <a:effectLst/>
                <a:uLnTx/>
                <a:uFillTx/>
                <a:latin typeface="Arial" charset="0"/>
              </a:rPr>
              <a:t>(balanced)</a:t>
            </a:r>
          </a:p>
        </p:txBody>
      </p:sp>
      <p:sp>
        <p:nvSpPr>
          <p:cNvPr id="8" name="TextBox 7"/>
          <p:cNvSpPr txBox="1"/>
          <p:nvPr/>
        </p:nvSpPr>
        <p:spPr bwMode="auto">
          <a:xfrm>
            <a:off x="6214916" y="3379384"/>
            <a:ext cx="510076" cy="215444"/>
          </a:xfrm>
          <a:prstGeom prst="rect">
            <a:avLst/>
          </a:prstGeom>
          <a:noFill/>
          <a:ln w="9525">
            <a:no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800" b="0" i="1" u="none" strike="noStrike" kern="1200" cap="none" spc="0" normalizeH="0" baseline="0" noProof="0" dirty="0" smtClean="0">
                <a:ln>
                  <a:noFill/>
                </a:ln>
                <a:solidFill>
                  <a:srgbClr val="000000"/>
                </a:solidFill>
                <a:effectLst/>
                <a:uLnTx/>
                <a:uFillTx/>
                <a:latin typeface="Arial" charset="0"/>
              </a:rPr>
              <a:t>(friend)</a:t>
            </a:r>
          </a:p>
        </p:txBody>
      </p:sp>
      <p:sp>
        <p:nvSpPr>
          <p:cNvPr id="9" name="TextBox 8"/>
          <p:cNvSpPr txBox="1"/>
          <p:nvPr/>
        </p:nvSpPr>
        <p:spPr bwMode="auto">
          <a:xfrm>
            <a:off x="7614630" y="2429130"/>
            <a:ext cx="945839" cy="338554"/>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800" b="0" u="none" strike="noStrike" kern="1200" cap="none" spc="0" normalizeH="0" baseline="0" noProof="0" dirty="0" smtClean="0">
                <a:ln>
                  <a:noFill/>
                </a:ln>
                <a:solidFill>
                  <a:srgbClr val="000000"/>
                </a:solidFill>
                <a:effectLst/>
                <a:uLnTx/>
                <a:uFillTx/>
                <a:latin typeface="Arial" charset="0"/>
              </a:rPr>
              <a:t>My</a:t>
            </a:r>
            <a:r>
              <a:rPr kumimoji="0" lang="en-US" sz="800" b="0" u="none" strike="noStrike" kern="1200" cap="none" spc="0" normalizeH="0" noProof="0" dirty="0" smtClean="0">
                <a:ln>
                  <a:noFill/>
                </a:ln>
                <a:solidFill>
                  <a:srgbClr val="000000"/>
                </a:solidFill>
                <a:effectLst/>
                <a:uLnTx/>
                <a:uFillTx/>
                <a:latin typeface="Arial" charset="0"/>
              </a:rPr>
              <a:t> two friends are enemies</a:t>
            </a:r>
            <a:endParaRPr kumimoji="0" lang="en-US" sz="800" b="0" u="none" strike="noStrike" kern="1200" cap="none" spc="0" normalizeH="0" baseline="0" noProof="0" dirty="0" smtClean="0">
              <a:ln>
                <a:noFill/>
              </a:ln>
              <a:solidFill>
                <a:srgbClr val="000000"/>
              </a:solidFill>
              <a:effectLst/>
              <a:uLnTx/>
              <a:uFillTx/>
              <a:latin typeface="Arial" charset="0"/>
            </a:endParaRPr>
          </a:p>
        </p:txBody>
      </p:sp>
      <p:sp>
        <p:nvSpPr>
          <p:cNvPr id="10" name="TextBox 9"/>
          <p:cNvSpPr txBox="1"/>
          <p:nvPr/>
        </p:nvSpPr>
        <p:spPr bwMode="auto">
          <a:xfrm>
            <a:off x="4876800" y="5867400"/>
            <a:ext cx="3397084" cy="230832"/>
          </a:xfrm>
          <a:prstGeom prst="rect">
            <a:avLst/>
          </a:prstGeom>
          <a:noFill/>
          <a:ln w="9525">
            <a:noFill/>
            <a:miter lim="800000"/>
            <a:headEnd/>
            <a:tailEnd/>
          </a:ln>
          <a:effectLst/>
        </p:spPr>
        <p:txBody>
          <a:bodyPr vert="horz" wrap="none" lIns="91440" tIns="45720" rIns="91440" bIns="45720" numCol="1" rtlCol="0" anchor="t" anchorCtr="0" compatLnSpc="1">
            <a:prstTxWarp prst="textNoShape">
              <a:avLst/>
            </a:prstTxWarp>
            <a:spAutoFit/>
          </a:bodyPr>
          <a:lstStyle/>
          <a:p>
            <a:pPr algn="r" eaLnBrk="0" fontAlgn="base" hangingPunct="0">
              <a:spcBef>
                <a:spcPct val="0"/>
              </a:spcBef>
              <a:spcAft>
                <a:spcPct val="0"/>
              </a:spcAft>
            </a:pPr>
            <a:r>
              <a:rPr lang="en-US" sz="900" b="1" i="1" dirty="0">
                <a:solidFill>
                  <a:srgbClr val="000000"/>
                </a:solidFill>
                <a:latin typeface="Arial" charset="0"/>
              </a:rPr>
              <a:t>PNAS ∣ December 27, 2011 ∣ vol. 108 ∣ no. 52 ∣ 20953–20958</a:t>
            </a:r>
            <a:endParaRPr kumimoji="0" lang="en-US" sz="900" b="1" i="1" u="none" strike="noStrike" kern="1200" cap="none" spc="0" normalizeH="0" baseline="0" noProof="0" dirty="0" smtClean="0">
              <a:ln>
                <a:noFill/>
              </a:ln>
              <a:solidFill>
                <a:srgbClr val="000000"/>
              </a:solidFill>
              <a:effectLst/>
              <a:uLnTx/>
              <a:uFillTx/>
              <a:latin typeface="Arial" charset="0"/>
            </a:endParaRPr>
          </a:p>
        </p:txBody>
      </p:sp>
      <p:sp>
        <p:nvSpPr>
          <p:cNvPr id="11" name="TextBox 10"/>
          <p:cNvSpPr txBox="1"/>
          <p:nvPr/>
        </p:nvSpPr>
        <p:spPr bwMode="auto">
          <a:xfrm>
            <a:off x="6527662" y="2892232"/>
            <a:ext cx="394660" cy="215444"/>
          </a:xfrm>
          <a:prstGeom prst="rect">
            <a:avLst/>
          </a:prstGeom>
          <a:noFill/>
          <a:ln w="9525">
            <a:no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800" b="0" i="1" u="none" strike="noStrike" kern="1200" cap="none" spc="0" normalizeH="0" baseline="0" noProof="0" dirty="0" smtClean="0">
                <a:ln>
                  <a:noFill/>
                </a:ln>
                <a:solidFill>
                  <a:srgbClr val="000000"/>
                </a:solidFill>
                <a:effectLst/>
                <a:uLnTx/>
                <a:uFillTx/>
                <a:latin typeface="Arial" charset="0"/>
              </a:rPr>
              <a:t>(me)</a:t>
            </a:r>
          </a:p>
        </p:txBody>
      </p:sp>
      <p:sp>
        <p:nvSpPr>
          <p:cNvPr id="12" name="TextBox 11"/>
          <p:cNvSpPr txBox="1"/>
          <p:nvPr/>
        </p:nvSpPr>
        <p:spPr bwMode="auto">
          <a:xfrm>
            <a:off x="7367978" y="3357914"/>
            <a:ext cx="510076" cy="215444"/>
          </a:xfrm>
          <a:prstGeom prst="rect">
            <a:avLst/>
          </a:prstGeom>
          <a:noFill/>
          <a:ln w="9525">
            <a:no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800" b="0" i="1" u="none" strike="noStrike" kern="1200" cap="none" spc="0" normalizeH="0" baseline="0" noProof="0" dirty="0" smtClean="0">
                <a:ln>
                  <a:noFill/>
                </a:ln>
                <a:solidFill>
                  <a:srgbClr val="000000"/>
                </a:solidFill>
                <a:effectLst/>
                <a:uLnTx/>
                <a:uFillTx/>
                <a:latin typeface="Arial" charset="0"/>
              </a:rPr>
              <a:t>(friend)</a:t>
            </a:r>
          </a:p>
        </p:txBody>
      </p:sp>
      <p:sp>
        <p:nvSpPr>
          <p:cNvPr id="13" name="TextBox 12"/>
          <p:cNvSpPr txBox="1"/>
          <p:nvPr/>
        </p:nvSpPr>
        <p:spPr bwMode="auto">
          <a:xfrm>
            <a:off x="7685052" y="2882526"/>
            <a:ext cx="394660" cy="215444"/>
          </a:xfrm>
          <a:prstGeom prst="rect">
            <a:avLst/>
          </a:prstGeom>
          <a:noFill/>
          <a:ln w="9525">
            <a:no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800" b="0" i="1" u="none" strike="noStrike" kern="1200" cap="none" spc="0" normalizeH="0" baseline="0" noProof="0" dirty="0" smtClean="0">
                <a:ln>
                  <a:noFill/>
                </a:ln>
                <a:solidFill>
                  <a:srgbClr val="000000"/>
                </a:solidFill>
                <a:effectLst/>
                <a:uLnTx/>
                <a:uFillTx/>
                <a:latin typeface="Arial" charset="0"/>
              </a:rPr>
              <a:t>(me)</a:t>
            </a:r>
          </a:p>
        </p:txBody>
      </p:sp>
      <p:sp>
        <p:nvSpPr>
          <p:cNvPr id="14" name="TextBox 13"/>
          <p:cNvSpPr txBox="1"/>
          <p:nvPr/>
        </p:nvSpPr>
        <p:spPr bwMode="auto">
          <a:xfrm>
            <a:off x="8011930" y="3450555"/>
            <a:ext cx="510076" cy="215444"/>
          </a:xfrm>
          <a:prstGeom prst="rect">
            <a:avLst/>
          </a:prstGeom>
          <a:noFill/>
          <a:ln w="9525">
            <a:no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800" b="0" i="1" u="none" strike="noStrike" kern="1200" cap="none" spc="0" normalizeH="0" baseline="0" noProof="0" dirty="0" smtClean="0">
                <a:ln>
                  <a:noFill/>
                </a:ln>
                <a:solidFill>
                  <a:srgbClr val="000000"/>
                </a:solidFill>
                <a:effectLst/>
                <a:uLnTx/>
                <a:uFillTx/>
                <a:latin typeface="Arial" charset="0"/>
              </a:rPr>
              <a:t>(friend)</a:t>
            </a:r>
          </a:p>
        </p:txBody>
      </p:sp>
      <p:sp>
        <p:nvSpPr>
          <p:cNvPr id="15" name="TextBox 14"/>
          <p:cNvSpPr txBox="1"/>
          <p:nvPr/>
        </p:nvSpPr>
        <p:spPr bwMode="auto">
          <a:xfrm>
            <a:off x="6782651" y="3439923"/>
            <a:ext cx="561372" cy="215444"/>
          </a:xfrm>
          <a:prstGeom prst="rect">
            <a:avLst/>
          </a:prstGeom>
          <a:noFill/>
          <a:ln w="9525">
            <a:no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800" b="0" i="1" u="none" strike="noStrike" kern="1200" cap="none" spc="0" normalizeH="0" baseline="0" noProof="0" dirty="0" smtClean="0">
                <a:ln>
                  <a:noFill/>
                </a:ln>
                <a:solidFill>
                  <a:srgbClr val="000000"/>
                </a:solidFill>
                <a:effectLst/>
                <a:uLnTx/>
                <a:uFillTx/>
                <a:latin typeface="Arial" charset="0"/>
              </a:rPr>
              <a:t>(enemy)</a:t>
            </a:r>
          </a:p>
        </p:txBody>
      </p:sp>
      <p:sp>
        <p:nvSpPr>
          <p:cNvPr id="16" name="TextBox 15"/>
          <p:cNvSpPr txBox="1"/>
          <p:nvPr/>
        </p:nvSpPr>
        <p:spPr bwMode="auto">
          <a:xfrm>
            <a:off x="1818166" y="5858538"/>
            <a:ext cx="2108792" cy="400110"/>
          </a:xfrm>
          <a:prstGeom prst="rect">
            <a:avLst/>
          </a:prstGeom>
          <a:solidFill>
            <a:schemeClr val="bg1"/>
          </a:solidFill>
          <a:ln w="9525">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lang="en-US" sz="1000" b="1" i="1" dirty="0" smtClean="0">
                <a:solidFill>
                  <a:srgbClr val="000000"/>
                </a:solidFill>
                <a:latin typeface="Arial" charset="0"/>
              </a:rPr>
              <a:t>Effectively </a:t>
            </a:r>
            <a:r>
              <a:rPr lang="en-US" sz="1000" b="1" i="1" dirty="0" smtClean="0">
                <a:solidFill>
                  <a:srgbClr val="000000"/>
                </a:solidFill>
                <a:latin typeface="Arial" charset="0"/>
              </a:rPr>
              <a:t>m</a:t>
            </a:r>
            <a:r>
              <a:rPr kumimoji="0" lang="en-US" sz="1000" b="1" i="1" u="none" strike="noStrike" kern="1200" cap="none" spc="0" normalizeH="0" baseline="0" noProof="0" dirty="0" err="1" smtClean="0">
                <a:ln>
                  <a:noFill/>
                </a:ln>
                <a:solidFill>
                  <a:srgbClr val="000000"/>
                </a:solidFill>
                <a:effectLst/>
                <a:uLnTx/>
                <a:uFillTx/>
                <a:latin typeface="Arial" charset="0"/>
              </a:rPr>
              <a:t>easures</a:t>
            </a:r>
            <a:r>
              <a:rPr kumimoji="0" lang="en-US" sz="1000" b="1" i="1" u="none" strike="noStrike" kern="1200" cap="none" spc="0" normalizeH="0" baseline="0" noProof="0" dirty="0" smtClean="0">
                <a:ln>
                  <a:noFill/>
                </a:ln>
                <a:solidFill>
                  <a:srgbClr val="000000"/>
                </a:solidFill>
                <a:effectLst/>
                <a:uLnTx/>
                <a:uFillTx/>
                <a:latin typeface="Arial" charset="0"/>
              </a:rPr>
              <a:t> </a:t>
            </a:r>
            <a:r>
              <a:rPr kumimoji="0" lang="en-US" sz="1000" b="1" i="1" u="none" strike="noStrike" kern="1200" cap="none" spc="0" normalizeH="0" baseline="0" noProof="0" dirty="0" smtClean="0">
                <a:ln>
                  <a:noFill/>
                </a:ln>
                <a:solidFill>
                  <a:srgbClr val="000000"/>
                </a:solidFill>
                <a:effectLst/>
                <a:uLnTx/>
                <a:uFillTx/>
                <a:latin typeface="Arial" charset="0"/>
              </a:rPr>
              <a:t>the number of edge rule violations</a:t>
            </a:r>
          </a:p>
        </p:txBody>
      </p:sp>
      <p:cxnSp>
        <p:nvCxnSpPr>
          <p:cNvPr id="18" name="Straight Arrow Connector 17"/>
          <p:cNvCxnSpPr>
            <a:stCxn id="16" idx="1"/>
          </p:cNvCxnSpPr>
          <p:nvPr/>
        </p:nvCxnSpPr>
        <p:spPr>
          <a:xfrm flipH="1" flipV="1">
            <a:off x="1672856" y="5727406"/>
            <a:ext cx="145310" cy="331187"/>
          </a:xfrm>
          <a:prstGeom prst="straightConnector1">
            <a:avLst/>
          </a:prstGeom>
          <a:ln w="12700">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0190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Exploring Signed Social Networks with D-Wave</a:t>
            </a:r>
            <a:endParaRPr lang="en-US" dirty="0"/>
          </a:p>
        </p:txBody>
      </p:sp>
      <p:sp>
        <p:nvSpPr>
          <p:cNvPr id="3" name="Content Placeholder 2"/>
          <p:cNvSpPr>
            <a:spLocks noGrp="1"/>
          </p:cNvSpPr>
          <p:nvPr>
            <p:ph idx="1"/>
          </p:nvPr>
        </p:nvSpPr>
        <p:spPr>
          <a:xfrm>
            <a:off x="457200" y="1350337"/>
            <a:ext cx="8229600" cy="1066800"/>
          </a:xfrm>
        </p:spPr>
        <p:txBody>
          <a:bodyPr/>
          <a:lstStyle/>
          <a:p>
            <a:r>
              <a:rPr lang="en-US" sz="2000" dirty="0" smtClean="0"/>
              <a:t>We performed a series of experiments in calculating structural balance on signed-social networks, comparing D-Wave to a simulator on fully-connected graphs</a:t>
            </a:r>
          </a:p>
        </p:txBody>
      </p:sp>
      <p:sp>
        <p:nvSpPr>
          <p:cNvPr id="6" name="Content Placeholder 2"/>
          <p:cNvSpPr txBox="1">
            <a:spLocks/>
          </p:cNvSpPr>
          <p:nvPr/>
        </p:nvSpPr>
        <p:spPr>
          <a:xfrm>
            <a:off x="457200" y="2362201"/>
            <a:ext cx="6172200" cy="1066799"/>
          </a:xfrm>
          <a:prstGeom prst="rect">
            <a:avLst/>
          </a:prstGeom>
        </p:spPr>
        <p:txBody>
          <a:bodyPr vert="horz" lIns="91440" tIns="45720" rIns="91440" bIns="45720" rtlCol="0">
            <a:noAutofit/>
          </a:bodyPr>
          <a:lstStyle>
            <a:lvl1pPr marL="342900" marR="0" indent="-342900" algn="l" defTabSz="914400" rtl="0" eaLnBrk="1" fontAlgn="auto" latinLnBrk="0" hangingPunct="1">
              <a:lnSpc>
                <a:spcPct val="100000"/>
              </a:lnSpc>
              <a:spcBef>
                <a:spcPts val="900"/>
              </a:spcBef>
              <a:spcAft>
                <a:spcPts val="0"/>
              </a:spcAft>
              <a:buClr>
                <a:srgbClr val="003399"/>
              </a:buClr>
              <a:buSzPct val="125000"/>
              <a:buFont typeface="Arial" panose="020B0604020202020204" pitchFamily="34" charset="0"/>
              <a:buChar char="•"/>
              <a:tabLst/>
              <a:defRPr kumimoji="0" lang="en-US" sz="2400" b="0" i="0" u="none" strike="noStrike" kern="1200" cap="none" spc="0" normalizeH="0" baseline="0" noProof="0">
                <a:ln>
                  <a:noFill/>
                </a:ln>
                <a:solidFill>
                  <a:schemeClr val="tx1"/>
                </a:solidFill>
                <a:effectLst/>
                <a:uLnTx/>
                <a:uFillTx/>
                <a:latin typeface="Arial" panose="020B0604020202020204" pitchFamily="34" charset="0"/>
                <a:ea typeface="+mn-ea"/>
                <a:cs typeface="Arial" pitchFamily="34" charset="0"/>
              </a:defRPr>
            </a:lvl1pPr>
            <a:lvl2pPr marL="690563" marR="0" indent="-346075" algn="l" defTabSz="914400" rtl="0" eaLnBrk="1" fontAlgn="auto" latinLnBrk="0" hangingPunct="1">
              <a:lnSpc>
                <a:spcPct val="100000"/>
              </a:lnSpc>
              <a:spcBef>
                <a:spcPct val="20000"/>
              </a:spcBef>
              <a:spcAft>
                <a:spcPts val="0"/>
              </a:spcAft>
              <a:buClr>
                <a:srgbClr val="003399"/>
              </a:buClr>
              <a:buSzPct val="120000"/>
              <a:buFont typeface="Arial" panose="020B0604020202020204" pitchFamily="34" charset="0"/>
              <a:buChar char="–"/>
              <a:tabLst/>
              <a:defRPr kumimoji="0" lang="en-US" sz="2000" b="0" i="0" u="none" strike="noStrike" kern="1200" cap="none" spc="0" normalizeH="0" baseline="0" noProof="0" smtClean="0">
                <a:ln>
                  <a:noFill/>
                </a:ln>
                <a:solidFill>
                  <a:schemeClr val="tx1"/>
                </a:solidFill>
                <a:effectLst/>
                <a:uLnTx/>
                <a:uFillTx/>
                <a:latin typeface="Arial" pitchFamily="34" charset="0"/>
                <a:ea typeface="+mn-ea"/>
                <a:cs typeface="Arial" pitchFamily="34" charset="0"/>
              </a:defRPr>
            </a:lvl2pPr>
            <a:lvl3pPr marL="1031875" marR="0" indent="-350838" algn="l" defTabSz="914400" rtl="0" eaLnBrk="1" fontAlgn="auto" latinLnBrk="0" hangingPunct="1">
              <a:lnSpc>
                <a:spcPct val="100000"/>
              </a:lnSpc>
              <a:spcBef>
                <a:spcPts val="576"/>
              </a:spcBef>
              <a:spcAft>
                <a:spcPts val="0"/>
              </a:spcAft>
              <a:buClr>
                <a:srgbClr val="003399"/>
              </a:buClr>
              <a:buSzPct val="100000"/>
              <a:buFont typeface="Wingdings" panose="05000000000000000000" pitchFamily="2" charset="2"/>
              <a:buChar char="§"/>
              <a:tabLst/>
              <a:defRPr sz="2000" kern="1200">
                <a:solidFill>
                  <a:schemeClr val="tx1"/>
                </a:solidFill>
                <a:latin typeface="Arial" panose="020B0604020202020204" pitchFamily="34" charset="0"/>
                <a:ea typeface="+mn-ea"/>
                <a:cs typeface="Arial" panose="020B0604020202020204" pitchFamily="34" charset="0"/>
              </a:defRPr>
            </a:lvl3pPr>
            <a:lvl4pPr marL="1374775" marR="0" indent="-342900" algn="l" defTabSz="914400" rtl="0" eaLnBrk="1" fontAlgn="auto" latinLnBrk="0" hangingPunct="1">
              <a:lnSpc>
                <a:spcPct val="100000"/>
              </a:lnSpc>
              <a:spcBef>
                <a:spcPct val="20000"/>
              </a:spcBef>
              <a:spcAft>
                <a:spcPts val="0"/>
              </a:spcAft>
              <a:buClr>
                <a:srgbClr val="003399"/>
              </a:buClr>
              <a:buSzPct val="130000"/>
              <a:buFont typeface="Arial" panose="020B0604020202020204" pitchFamily="34" charset="0"/>
              <a:buChar char="-"/>
              <a:tabLst/>
              <a:defRPr sz="2000" kern="1200">
                <a:solidFill>
                  <a:schemeClr val="tx1"/>
                </a:solidFill>
                <a:latin typeface="Arial" panose="020B0604020202020204" pitchFamily="34" charset="0"/>
                <a:ea typeface="+mn-ea"/>
                <a:cs typeface="Arial" panose="020B0604020202020204" pitchFamily="34" charset="0"/>
              </a:defRPr>
            </a:lvl4pPr>
            <a:lvl5pPr marL="1830388" marR="0" indent="-225425" algn="l" defTabSz="914400" rtl="0" eaLnBrk="1" fontAlgn="auto" latinLnBrk="0" hangingPunct="1">
              <a:lnSpc>
                <a:spcPct val="100000"/>
              </a:lnSpc>
              <a:spcBef>
                <a:spcPct val="20000"/>
              </a:spcBef>
              <a:spcAft>
                <a:spcPts val="0"/>
              </a:spcAft>
              <a:buClr>
                <a:srgbClr val="F4B834"/>
              </a:buClr>
              <a:buSzTx/>
              <a:buFont typeface="Arial" pitchFamily="34" charset="0"/>
              <a:buChar char="–"/>
              <a:tabLst/>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Challenges:</a:t>
            </a:r>
          </a:p>
          <a:p>
            <a:pPr lvl="1"/>
            <a:r>
              <a:rPr lang="en-US" sz="1800" dirty="0" smtClean="0"/>
              <a:t>Arbitrary networks don’t map to the D-Wave topology – even a triangle is hard</a:t>
            </a:r>
          </a:p>
        </p:txBody>
      </p:sp>
      <p:sp>
        <p:nvSpPr>
          <p:cNvPr id="25" name="Content Placeholder 2"/>
          <p:cNvSpPr txBox="1">
            <a:spLocks/>
          </p:cNvSpPr>
          <p:nvPr/>
        </p:nvSpPr>
        <p:spPr>
          <a:xfrm>
            <a:off x="457199" y="3429000"/>
            <a:ext cx="7495953" cy="2438400"/>
          </a:xfrm>
          <a:prstGeom prst="rect">
            <a:avLst/>
          </a:prstGeom>
        </p:spPr>
        <p:txBody>
          <a:bodyPr vert="horz" lIns="91440" tIns="45720" rIns="91440" bIns="45720" rtlCol="0">
            <a:noAutofit/>
          </a:bodyPr>
          <a:lstStyle>
            <a:lvl1pPr marL="342900" marR="0" indent="-342900" algn="l" defTabSz="914400" rtl="0" eaLnBrk="1" fontAlgn="auto" latinLnBrk="0" hangingPunct="1">
              <a:lnSpc>
                <a:spcPct val="100000"/>
              </a:lnSpc>
              <a:spcBef>
                <a:spcPts val="900"/>
              </a:spcBef>
              <a:spcAft>
                <a:spcPts val="0"/>
              </a:spcAft>
              <a:buClr>
                <a:srgbClr val="003399"/>
              </a:buClr>
              <a:buSzPct val="125000"/>
              <a:buFont typeface="Arial" panose="020B0604020202020204" pitchFamily="34" charset="0"/>
              <a:buChar char="•"/>
              <a:tabLst/>
              <a:defRPr kumimoji="0" lang="en-US" sz="2400" b="0" i="0" u="none" strike="noStrike" kern="1200" cap="none" spc="0" normalizeH="0" baseline="0" noProof="0">
                <a:ln>
                  <a:noFill/>
                </a:ln>
                <a:solidFill>
                  <a:schemeClr val="tx1"/>
                </a:solidFill>
                <a:effectLst/>
                <a:uLnTx/>
                <a:uFillTx/>
                <a:latin typeface="Arial" panose="020B0604020202020204" pitchFamily="34" charset="0"/>
                <a:ea typeface="+mn-ea"/>
                <a:cs typeface="Arial" pitchFamily="34" charset="0"/>
              </a:defRPr>
            </a:lvl1pPr>
            <a:lvl2pPr marL="690563" marR="0" indent="-346075" algn="l" defTabSz="914400" rtl="0" eaLnBrk="1" fontAlgn="auto" latinLnBrk="0" hangingPunct="1">
              <a:lnSpc>
                <a:spcPct val="100000"/>
              </a:lnSpc>
              <a:spcBef>
                <a:spcPct val="20000"/>
              </a:spcBef>
              <a:spcAft>
                <a:spcPts val="0"/>
              </a:spcAft>
              <a:buClr>
                <a:srgbClr val="003399"/>
              </a:buClr>
              <a:buSzPct val="120000"/>
              <a:buFont typeface="Arial" panose="020B0604020202020204" pitchFamily="34" charset="0"/>
              <a:buChar char="–"/>
              <a:tabLst/>
              <a:defRPr kumimoji="0" lang="en-US" sz="2000" b="0" i="0" u="none" strike="noStrike" kern="1200" cap="none" spc="0" normalizeH="0" baseline="0" noProof="0" smtClean="0">
                <a:ln>
                  <a:noFill/>
                </a:ln>
                <a:solidFill>
                  <a:schemeClr val="tx1"/>
                </a:solidFill>
                <a:effectLst/>
                <a:uLnTx/>
                <a:uFillTx/>
                <a:latin typeface="Arial" pitchFamily="34" charset="0"/>
                <a:ea typeface="+mn-ea"/>
                <a:cs typeface="Arial" pitchFamily="34" charset="0"/>
              </a:defRPr>
            </a:lvl2pPr>
            <a:lvl3pPr marL="1031875" marR="0" indent="-350838" algn="l" defTabSz="914400" rtl="0" eaLnBrk="1" fontAlgn="auto" latinLnBrk="0" hangingPunct="1">
              <a:lnSpc>
                <a:spcPct val="100000"/>
              </a:lnSpc>
              <a:spcBef>
                <a:spcPts val="576"/>
              </a:spcBef>
              <a:spcAft>
                <a:spcPts val="0"/>
              </a:spcAft>
              <a:buClr>
                <a:srgbClr val="003399"/>
              </a:buClr>
              <a:buSzPct val="100000"/>
              <a:buFont typeface="Wingdings" panose="05000000000000000000" pitchFamily="2" charset="2"/>
              <a:buChar char="§"/>
              <a:tabLst/>
              <a:defRPr sz="2000" kern="1200">
                <a:solidFill>
                  <a:schemeClr val="tx1"/>
                </a:solidFill>
                <a:latin typeface="Arial" panose="020B0604020202020204" pitchFamily="34" charset="0"/>
                <a:ea typeface="+mn-ea"/>
                <a:cs typeface="Arial" panose="020B0604020202020204" pitchFamily="34" charset="0"/>
              </a:defRPr>
            </a:lvl3pPr>
            <a:lvl4pPr marL="1374775" marR="0" indent="-342900" algn="l" defTabSz="914400" rtl="0" eaLnBrk="1" fontAlgn="auto" latinLnBrk="0" hangingPunct="1">
              <a:lnSpc>
                <a:spcPct val="100000"/>
              </a:lnSpc>
              <a:spcBef>
                <a:spcPct val="20000"/>
              </a:spcBef>
              <a:spcAft>
                <a:spcPts val="0"/>
              </a:spcAft>
              <a:buClr>
                <a:srgbClr val="003399"/>
              </a:buClr>
              <a:buSzPct val="130000"/>
              <a:buFont typeface="Arial" panose="020B0604020202020204" pitchFamily="34" charset="0"/>
              <a:buChar char="-"/>
              <a:tabLst/>
              <a:defRPr sz="2000" kern="1200">
                <a:solidFill>
                  <a:schemeClr val="tx1"/>
                </a:solidFill>
                <a:latin typeface="Arial" panose="020B0604020202020204" pitchFamily="34" charset="0"/>
                <a:ea typeface="+mn-ea"/>
                <a:cs typeface="Arial" panose="020B0604020202020204" pitchFamily="34" charset="0"/>
              </a:defRPr>
            </a:lvl4pPr>
            <a:lvl5pPr marL="1830388" marR="0" indent="-225425" algn="l" defTabSz="914400" rtl="0" eaLnBrk="1" fontAlgn="auto" latinLnBrk="0" hangingPunct="1">
              <a:lnSpc>
                <a:spcPct val="100000"/>
              </a:lnSpc>
              <a:spcBef>
                <a:spcPct val="20000"/>
              </a:spcBef>
              <a:spcAft>
                <a:spcPts val="0"/>
              </a:spcAft>
              <a:buClr>
                <a:srgbClr val="F4B834"/>
              </a:buClr>
              <a:buSzTx/>
              <a:buFont typeface="Arial" pitchFamily="34" charset="0"/>
              <a:buChar char="–"/>
              <a:tabLst/>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1800" dirty="0" smtClean="0"/>
              <a:t>Chaining nodes together to make the topology you want – a process called embedding – is also NP-hard</a:t>
            </a:r>
          </a:p>
          <a:p>
            <a:pPr lvl="1"/>
            <a:r>
              <a:rPr lang="en-US" sz="1800" dirty="0" smtClean="0"/>
              <a:t>Given the current D-Wave machine topology, and the number of q-bits available, the maximum number of fully-connected, </a:t>
            </a:r>
            <a:r>
              <a:rPr lang="en-US" sz="1800" i="1" dirty="0" smtClean="0"/>
              <a:t>simulated</a:t>
            </a:r>
            <a:r>
              <a:rPr lang="en-US" sz="1800" dirty="0" smtClean="0"/>
              <a:t> nodes* is about 49 on a perfectly fabricated machine</a:t>
            </a:r>
          </a:p>
          <a:p>
            <a:pPr lvl="1"/>
            <a:r>
              <a:rPr lang="en-US" sz="1800" dirty="0" smtClean="0"/>
              <a:t>Much of the overhead in executing a job on the D-Wave is communication and initialization, which can be many times more than D-Wave annealing time of 20 </a:t>
            </a:r>
            <a:r>
              <a:rPr lang="en-US" sz="1800" dirty="0" smtClean="0"/>
              <a:t>microseconds</a:t>
            </a:r>
            <a:endParaRPr lang="en-US" sz="1800" dirty="0" smtClean="0"/>
          </a:p>
        </p:txBody>
      </p:sp>
      <p:grpSp>
        <p:nvGrpSpPr>
          <p:cNvPr id="31" name="Group 30"/>
          <p:cNvGrpSpPr/>
          <p:nvPr/>
        </p:nvGrpSpPr>
        <p:grpSpPr>
          <a:xfrm>
            <a:off x="6020821" y="2057400"/>
            <a:ext cx="2284979" cy="1219199"/>
            <a:chOff x="5987764" y="2286001"/>
            <a:chExt cx="2284979" cy="1219199"/>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66974" b="70736"/>
            <a:stretch/>
          </p:blipFill>
          <p:spPr>
            <a:xfrm>
              <a:off x="6477000" y="2286001"/>
              <a:ext cx="1308805" cy="1143000"/>
            </a:xfrm>
            <a:prstGeom prst="rect">
              <a:avLst/>
            </a:prstGeom>
          </p:spPr>
        </p:pic>
        <p:cxnSp>
          <p:nvCxnSpPr>
            <p:cNvPr id="8" name="Straight Connector 7"/>
            <p:cNvCxnSpPr/>
            <p:nvPr/>
          </p:nvCxnSpPr>
          <p:spPr>
            <a:xfrm flipH="1">
              <a:off x="6781800" y="2438400"/>
              <a:ext cx="5334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781800" y="2438400"/>
              <a:ext cx="533400" cy="2286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781800" y="2438400"/>
              <a:ext cx="533400" cy="2286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781800" y="2438400"/>
              <a:ext cx="533400" cy="2286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781800" y="2667000"/>
              <a:ext cx="533400" cy="0"/>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bwMode="auto">
            <a:xfrm>
              <a:off x="5987764" y="2895600"/>
              <a:ext cx="489236" cy="246221"/>
            </a:xfrm>
            <a:prstGeom prst="rect">
              <a:avLst/>
            </a:prstGeom>
            <a:noFill/>
            <a:ln w="9525">
              <a:no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000" b="0" i="1" u="none" strike="noStrike" kern="1200" cap="none" spc="0" normalizeH="0" baseline="0" noProof="0" dirty="0" smtClean="0">
                  <a:ln>
                    <a:noFill/>
                  </a:ln>
                  <a:solidFill>
                    <a:srgbClr val="000000"/>
                  </a:solidFill>
                  <a:effectLst/>
                  <a:uLnTx/>
                  <a:uFillTx/>
                  <a:latin typeface="Arial" charset="0"/>
                </a:rPr>
                <a:t>chain</a:t>
              </a:r>
            </a:p>
          </p:txBody>
        </p:sp>
        <p:sp>
          <p:nvSpPr>
            <p:cNvPr id="23" name="Right Arrow 22"/>
            <p:cNvSpPr/>
            <p:nvPr/>
          </p:nvSpPr>
          <p:spPr>
            <a:xfrm rot="19951309">
              <a:off x="6436722" y="2751127"/>
              <a:ext cx="438811" cy="30331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7696200" y="2514600"/>
              <a:ext cx="304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own Arrow 27"/>
            <p:cNvSpPr/>
            <p:nvPr/>
          </p:nvSpPr>
          <p:spPr>
            <a:xfrm>
              <a:off x="6477000" y="3276600"/>
              <a:ext cx="4572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bwMode="auto">
            <a:xfrm>
              <a:off x="7010400" y="3212905"/>
              <a:ext cx="652743" cy="246221"/>
            </a:xfrm>
            <a:prstGeom prst="rect">
              <a:avLst/>
            </a:prstGeom>
            <a:noFill/>
            <a:ln w="9525">
              <a:no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000" b="0" i="1" u="none" strike="noStrike" kern="1200" cap="none" spc="0" normalizeH="0" baseline="0" noProof="0" dirty="0" smtClean="0">
                  <a:ln>
                    <a:noFill/>
                  </a:ln>
                  <a:solidFill>
                    <a:srgbClr val="000000"/>
                  </a:solidFill>
                  <a:effectLst/>
                  <a:uLnTx/>
                  <a:uFillTx/>
                  <a:latin typeface="Arial" charset="0"/>
                </a:rPr>
                <a:t>next cell</a:t>
              </a:r>
            </a:p>
          </p:txBody>
        </p:sp>
        <p:sp>
          <p:nvSpPr>
            <p:cNvPr id="30" name="TextBox 29"/>
            <p:cNvSpPr txBox="1"/>
            <p:nvPr/>
          </p:nvSpPr>
          <p:spPr bwMode="auto">
            <a:xfrm>
              <a:off x="7620000" y="2819400"/>
              <a:ext cx="652743" cy="246221"/>
            </a:xfrm>
            <a:prstGeom prst="rect">
              <a:avLst/>
            </a:prstGeom>
            <a:noFill/>
            <a:ln w="9525">
              <a:no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000" b="0" i="1" u="none" strike="noStrike" kern="1200" cap="none" spc="0" normalizeH="0" baseline="0" noProof="0" dirty="0" smtClean="0">
                  <a:ln>
                    <a:noFill/>
                  </a:ln>
                  <a:solidFill>
                    <a:srgbClr val="000000"/>
                  </a:solidFill>
                  <a:effectLst/>
                  <a:uLnTx/>
                  <a:uFillTx/>
                  <a:latin typeface="Arial" charset="0"/>
                </a:rPr>
                <a:t>next cell</a:t>
              </a:r>
            </a:p>
          </p:txBody>
        </p:sp>
      </p:grpSp>
      <p:sp>
        <p:nvSpPr>
          <p:cNvPr id="4" name="TextBox 3"/>
          <p:cNvSpPr txBox="1"/>
          <p:nvPr/>
        </p:nvSpPr>
        <p:spPr bwMode="auto">
          <a:xfrm>
            <a:off x="5332878" y="5854996"/>
            <a:ext cx="2273379" cy="261610"/>
          </a:xfrm>
          <a:prstGeom prst="rect">
            <a:avLst/>
          </a:prstGeom>
          <a:noFill/>
          <a:ln w="9525">
            <a:no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100" b="0" i="1" u="none" strike="noStrike" kern="1200" cap="none" spc="0" normalizeH="0" baseline="0" noProof="0" dirty="0" smtClean="0">
                <a:ln>
                  <a:noFill/>
                </a:ln>
                <a:solidFill>
                  <a:srgbClr val="000000"/>
                </a:solidFill>
                <a:effectLst/>
                <a:uLnTx/>
                <a:uFillTx/>
                <a:latin typeface="Arial" charset="0"/>
              </a:rPr>
              <a:t>*Out of approximately 1152 q-bits</a:t>
            </a:r>
          </a:p>
        </p:txBody>
      </p:sp>
    </p:spTree>
    <p:extLst>
      <p:ext uri="{BB962C8B-B14F-4D97-AF65-F5344CB8AC3E}">
        <p14:creationId xmlns:p14="http://schemas.microsoft.com/office/powerpoint/2010/main" val="35587085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D-Wave Performance on a Complete Graph</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599" y="3726710"/>
            <a:ext cx="6553524" cy="2405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295400"/>
            <a:ext cx="6557913" cy="2409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4756298" y="1736651"/>
            <a:ext cx="1772" cy="3711649"/>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bwMode="auto">
          <a:xfrm>
            <a:off x="4954772" y="1942214"/>
            <a:ext cx="1284258" cy="338554"/>
          </a:xfrm>
          <a:prstGeom prst="rect">
            <a:avLst/>
          </a:prstGeom>
          <a:solidFill>
            <a:schemeClr val="bg1"/>
          </a:solidFill>
          <a:ln w="9525">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800" b="0" i="1" u="none" strike="noStrike" kern="1200" cap="none" spc="0" normalizeH="0" baseline="0" noProof="0" dirty="0" smtClean="0">
                <a:ln>
                  <a:noFill/>
                </a:ln>
                <a:solidFill>
                  <a:srgbClr val="000000"/>
                </a:solidFill>
                <a:effectLst/>
                <a:uLnTx/>
                <a:uFillTx/>
                <a:latin typeface="Arial" charset="0"/>
              </a:rPr>
              <a:t>Simulator fails at 18 nodes (embedded)</a:t>
            </a:r>
          </a:p>
        </p:txBody>
      </p:sp>
      <p:cxnSp>
        <p:nvCxnSpPr>
          <p:cNvPr id="9" name="Straight Arrow Connector 8"/>
          <p:cNvCxnSpPr/>
          <p:nvPr/>
        </p:nvCxnSpPr>
        <p:spPr>
          <a:xfrm flipH="1">
            <a:off x="4805916" y="2275367"/>
            <a:ext cx="467833" cy="170121"/>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86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a:t>
            </a:r>
            <a:r>
              <a:rPr lang="en-US" dirty="0"/>
              <a:t>Stanford Mapping Militants Project</a:t>
            </a:r>
          </a:p>
        </p:txBody>
      </p:sp>
      <p:sp>
        <p:nvSpPr>
          <p:cNvPr id="3" name="Content Placeholder 2"/>
          <p:cNvSpPr>
            <a:spLocks noGrp="1"/>
          </p:cNvSpPr>
          <p:nvPr>
            <p:ph idx="1"/>
          </p:nvPr>
        </p:nvSpPr>
        <p:spPr>
          <a:xfrm>
            <a:off x="457200" y="1295400"/>
            <a:ext cx="8229600" cy="1066799"/>
          </a:xfrm>
        </p:spPr>
        <p:txBody>
          <a:bodyPr/>
          <a:lstStyle/>
          <a:p>
            <a:r>
              <a:rPr lang="en-US" sz="1800" dirty="0" smtClean="0"/>
              <a:t>Project identifies </a:t>
            </a:r>
            <a:r>
              <a:rPr lang="en-US" sz="1800" dirty="0"/>
              <a:t>patterns in the evolution of </a:t>
            </a:r>
            <a:r>
              <a:rPr lang="en-US" sz="1800" dirty="0" smtClean="0"/>
              <a:t>militant organizations, </a:t>
            </a:r>
            <a:r>
              <a:rPr lang="en-US" sz="1800" dirty="0"/>
              <a:t>in specified conflict </a:t>
            </a:r>
            <a:r>
              <a:rPr lang="en-US" sz="1800" dirty="0" smtClean="0"/>
              <a:t>theatres, </a:t>
            </a:r>
            <a:r>
              <a:rPr lang="en-US" sz="1800" dirty="0"/>
              <a:t>and provides interactive visual representations (http://web.stanford.edu/group/mappingmilitants</a:t>
            </a:r>
            <a:r>
              <a:rPr lang="en-US" sz="1800" dirty="0" smtClean="0"/>
              <a:t>/)</a:t>
            </a:r>
            <a:endParaRPr lang="en-US" sz="1800"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30" t="11009" r="533" b="18139"/>
          <a:stretch/>
        </p:blipFill>
        <p:spPr bwMode="auto">
          <a:xfrm>
            <a:off x="685800" y="2299327"/>
            <a:ext cx="8133890" cy="364427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bwMode="auto">
          <a:xfrm>
            <a:off x="4724400" y="2362200"/>
            <a:ext cx="1683474" cy="261610"/>
          </a:xfrm>
          <a:prstGeom prst="rect">
            <a:avLst/>
          </a:prstGeom>
          <a:solidFill>
            <a:schemeClr val="bg1"/>
          </a:solidFill>
          <a:ln w="9525">
            <a:solidFill>
              <a:schemeClr val="tx2"/>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100" b="0" i="1" u="none" strike="noStrike" kern="1200" cap="none" spc="0" normalizeH="0" baseline="0" noProof="0" dirty="0" smtClean="0">
                <a:ln>
                  <a:noFill/>
                </a:ln>
                <a:solidFill>
                  <a:srgbClr val="000000"/>
                </a:solidFill>
                <a:effectLst/>
                <a:uLnTx/>
                <a:uFillTx/>
                <a:latin typeface="Arial" charset="0"/>
              </a:rPr>
              <a:t>Syrian Theater Timeline</a:t>
            </a:r>
          </a:p>
        </p:txBody>
      </p:sp>
    </p:spTree>
    <p:extLst>
      <p:ext uri="{BB962C8B-B14F-4D97-AF65-F5344CB8AC3E}">
        <p14:creationId xmlns:p14="http://schemas.microsoft.com/office/powerpoint/2010/main" val="35356400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Syrian Theater Networks</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5857" t="6137" r="28178" b="1561"/>
          <a:stretch/>
        </p:blipFill>
        <p:spPr>
          <a:xfrm>
            <a:off x="297728" y="1522232"/>
            <a:ext cx="3643297" cy="4134293"/>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23490" t="4458" r="23409"/>
          <a:stretch/>
        </p:blipFill>
        <p:spPr>
          <a:xfrm>
            <a:off x="4146697" y="1297172"/>
            <a:ext cx="4855535" cy="4936925"/>
          </a:xfrm>
          <a:prstGeom prst="rect">
            <a:avLst/>
          </a:prstGeom>
        </p:spPr>
      </p:pic>
      <p:sp>
        <p:nvSpPr>
          <p:cNvPr id="6" name="TextBox 5"/>
          <p:cNvSpPr txBox="1"/>
          <p:nvPr/>
        </p:nvSpPr>
        <p:spPr bwMode="auto">
          <a:xfrm>
            <a:off x="1890823" y="5769935"/>
            <a:ext cx="1535998" cy="276999"/>
          </a:xfrm>
          <a:prstGeom prst="rect">
            <a:avLst/>
          </a:prstGeom>
          <a:solidFill>
            <a:schemeClr val="bg1"/>
          </a:solidFill>
          <a:ln w="9525">
            <a:solidFill>
              <a:schemeClr val="tx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200" b="0" i="1" u="none" strike="noStrike" kern="1200" cap="none" spc="0" normalizeH="0" baseline="0" noProof="0" dirty="0" smtClean="0">
                <a:ln>
                  <a:noFill/>
                </a:ln>
                <a:solidFill>
                  <a:srgbClr val="000000"/>
                </a:solidFill>
                <a:effectLst/>
                <a:uLnTx/>
                <a:uFillTx/>
                <a:latin typeface="Arial" charset="0"/>
              </a:rPr>
              <a:t>2013 Imbalance</a:t>
            </a:r>
            <a:r>
              <a:rPr kumimoji="0" lang="en-US" sz="1200" b="0" i="1" u="none" strike="noStrike" kern="1200" cap="none" spc="0" normalizeH="0" noProof="0" dirty="0" smtClean="0">
                <a:ln>
                  <a:noFill/>
                </a:ln>
                <a:solidFill>
                  <a:srgbClr val="000000"/>
                </a:solidFill>
                <a:effectLst/>
                <a:uLnTx/>
                <a:uFillTx/>
                <a:latin typeface="Arial" charset="0"/>
              </a:rPr>
              <a:t> = 0</a:t>
            </a:r>
            <a:endParaRPr kumimoji="0" lang="en-US" sz="1200" b="0" i="1" u="none" strike="noStrike" kern="1200" cap="none" spc="0" normalizeH="0" baseline="0" noProof="0" dirty="0" smtClean="0">
              <a:ln>
                <a:noFill/>
              </a:ln>
              <a:solidFill>
                <a:srgbClr val="000000"/>
              </a:solidFill>
              <a:effectLst/>
              <a:uLnTx/>
              <a:uFillTx/>
              <a:latin typeface="Arial" charset="0"/>
            </a:endParaRPr>
          </a:p>
        </p:txBody>
      </p:sp>
      <p:sp>
        <p:nvSpPr>
          <p:cNvPr id="7" name="TextBox 6"/>
          <p:cNvSpPr txBox="1"/>
          <p:nvPr/>
        </p:nvSpPr>
        <p:spPr bwMode="auto">
          <a:xfrm>
            <a:off x="3705576" y="5757531"/>
            <a:ext cx="1535998" cy="276999"/>
          </a:xfrm>
          <a:prstGeom prst="rect">
            <a:avLst/>
          </a:prstGeom>
          <a:solidFill>
            <a:schemeClr val="bg1"/>
          </a:solidFill>
          <a:ln w="9525">
            <a:solidFill>
              <a:schemeClr val="tx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200" b="0" i="1" u="none" strike="noStrike" kern="1200" cap="none" spc="0" normalizeH="0" baseline="0" noProof="0" dirty="0" smtClean="0">
                <a:ln>
                  <a:noFill/>
                </a:ln>
                <a:solidFill>
                  <a:srgbClr val="000000"/>
                </a:solidFill>
                <a:effectLst/>
                <a:uLnTx/>
                <a:uFillTx/>
                <a:latin typeface="Arial" charset="0"/>
              </a:rPr>
              <a:t>2016</a:t>
            </a:r>
            <a:r>
              <a:rPr kumimoji="0" lang="en-US" sz="1200" b="0" i="1" u="none" strike="noStrike" kern="1200" cap="none" spc="0" normalizeH="0" noProof="0" dirty="0" smtClean="0">
                <a:ln>
                  <a:noFill/>
                </a:ln>
                <a:solidFill>
                  <a:srgbClr val="000000"/>
                </a:solidFill>
                <a:effectLst/>
                <a:uLnTx/>
                <a:uFillTx/>
                <a:latin typeface="Arial" charset="0"/>
              </a:rPr>
              <a:t> </a:t>
            </a:r>
            <a:r>
              <a:rPr kumimoji="0" lang="en-US" sz="1200" b="0" i="1" u="none" strike="noStrike" kern="1200" cap="none" spc="0" normalizeH="0" baseline="0" noProof="0" dirty="0" smtClean="0">
                <a:ln>
                  <a:noFill/>
                </a:ln>
                <a:solidFill>
                  <a:srgbClr val="000000"/>
                </a:solidFill>
                <a:effectLst/>
                <a:uLnTx/>
                <a:uFillTx/>
                <a:latin typeface="Arial" charset="0"/>
              </a:rPr>
              <a:t>Imbalance</a:t>
            </a:r>
            <a:r>
              <a:rPr kumimoji="0" lang="en-US" sz="1200" b="0" i="1" u="none" strike="noStrike" kern="1200" cap="none" spc="0" normalizeH="0" noProof="0" dirty="0" smtClean="0">
                <a:ln>
                  <a:noFill/>
                </a:ln>
                <a:solidFill>
                  <a:srgbClr val="000000"/>
                </a:solidFill>
                <a:effectLst/>
                <a:uLnTx/>
                <a:uFillTx/>
                <a:latin typeface="Arial" charset="0"/>
              </a:rPr>
              <a:t> = 9</a:t>
            </a:r>
            <a:endParaRPr kumimoji="0" lang="en-US" sz="1200" b="0" i="1" u="none" strike="noStrike" kern="1200" cap="none" spc="0" normalizeH="0" baseline="0" noProof="0" dirty="0" smtClean="0">
              <a:ln>
                <a:noFill/>
              </a:ln>
              <a:solidFill>
                <a:srgbClr val="000000"/>
              </a:solidFill>
              <a:effectLst/>
              <a:uLnTx/>
              <a:uFillTx/>
              <a:latin typeface="Arial" charset="0"/>
            </a:endParaRPr>
          </a:p>
        </p:txBody>
      </p:sp>
      <p:sp>
        <p:nvSpPr>
          <p:cNvPr id="8" name="Arc 7"/>
          <p:cNvSpPr/>
          <p:nvPr/>
        </p:nvSpPr>
        <p:spPr>
          <a:xfrm>
            <a:off x="7696200" y="5410200"/>
            <a:ext cx="228600" cy="228600"/>
          </a:xfrm>
          <a:prstGeom prst="arc">
            <a:avLst>
              <a:gd name="adj1" fmla="val 16200000"/>
              <a:gd name="adj2" fmla="val 10129557"/>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p:cNvSpPr/>
          <p:nvPr/>
        </p:nvSpPr>
        <p:spPr>
          <a:xfrm>
            <a:off x="6858000" y="5791200"/>
            <a:ext cx="228600" cy="228600"/>
          </a:xfrm>
          <a:prstGeom prst="arc">
            <a:avLst>
              <a:gd name="adj1" fmla="val 16200000"/>
              <a:gd name="adj2" fmla="val 10129557"/>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bwMode="auto">
          <a:xfrm>
            <a:off x="5791200" y="5867400"/>
            <a:ext cx="685800" cy="338554"/>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800" b="0" i="1" u="none" strike="noStrike" kern="1200" cap="none" spc="0" normalizeH="0" baseline="0" noProof="0" dirty="0" smtClean="0">
                <a:ln>
                  <a:noFill/>
                </a:ln>
                <a:solidFill>
                  <a:srgbClr val="000000"/>
                </a:solidFill>
                <a:effectLst/>
                <a:uLnTx/>
                <a:uFillTx/>
                <a:latin typeface="Arial" charset="0"/>
              </a:rPr>
              <a:t>balanced cycle</a:t>
            </a:r>
          </a:p>
        </p:txBody>
      </p:sp>
      <p:sp>
        <p:nvSpPr>
          <p:cNvPr id="11" name="TextBox 10"/>
          <p:cNvSpPr txBox="1"/>
          <p:nvPr/>
        </p:nvSpPr>
        <p:spPr bwMode="auto">
          <a:xfrm>
            <a:off x="8153400" y="5410200"/>
            <a:ext cx="762000" cy="338554"/>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spAutoFit/>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800" b="0" i="1" u="none" strike="noStrike" kern="1200" cap="none" spc="0" normalizeH="0" baseline="0" noProof="0" dirty="0" smtClean="0">
                <a:ln>
                  <a:noFill/>
                </a:ln>
                <a:solidFill>
                  <a:srgbClr val="000000"/>
                </a:solidFill>
                <a:effectLst/>
                <a:uLnTx/>
                <a:uFillTx/>
                <a:latin typeface="Arial" charset="0"/>
              </a:rPr>
              <a:t>imbalanced cycle</a:t>
            </a:r>
          </a:p>
        </p:txBody>
      </p:sp>
      <p:cxnSp>
        <p:nvCxnSpPr>
          <p:cNvPr id="13" name="Straight Connector 12"/>
          <p:cNvCxnSpPr/>
          <p:nvPr/>
        </p:nvCxnSpPr>
        <p:spPr>
          <a:xfrm>
            <a:off x="6477000" y="5943600"/>
            <a:ext cx="304800" cy="0"/>
          </a:xfrm>
          <a:prstGeom prst="line">
            <a:avLst/>
          </a:prstGeom>
          <a:ln w="127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7924800" y="5562600"/>
            <a:ext cx="304800" cy="0"/>
          </a:xfrm>
          <a:prstGeom prst="line">
            <a:avLst/>
          </a:prstGeom>
          <a:ln w="127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bwMode="auto">
          <a:xfrm>
            <a:off x="3662306" y="1332614"/>
            <a:ext cx="1225610" cy="338554"/>
          </a:xfrm>
          <a:prstGeom prst="rect">
            <a:avLst/>
          </a:prstGeom>
          <a:solidFill>
            <a:schemeClr val="bg1"/>
          </a:solidFill>
          <a:ln w="9525">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800" b="0" i="1" u="none" strike="noStrike" kern="1200" cap="none" spc="0" normalizeH="0" baseline="0" noProof="0" dirty="0" smtClean="0">
                <a:ln>
                  <a:noFill/>
                </a:ln>
                <a:solidFill>
                  <a:srgbClr val="000000"/>
                </a:solidFill>
                <a:effectLst/>
                <a:uLnTx/>
                <a:uFillTx/>
                <a:latin typeface="Arial" charset="0"/>
              </a:rPr>
              <a:t>Green edge </a:t>
            </a:r>
            <a:r>
              <a:rPr kumimoji="0" lang="en-US" sz="800" b="0" i="1" u="none" strike="noStrike" kern="1200" cap="none" spc="0" normalizeH="0" baseline="0" noProof="0" dirty="0" smtClean="0">
                <a:ln>
                  <a:noFill/>
                </a:ln>
                <a:solidFill>
                  <a:srgbClr val="000000"/>
                </a:solidFill>
                <a:effectLst/>
                <a:uLnTx/>
                <a:uFillTx/>
                <a:latin typeface="Arial" charset="0"/>
                <a:sym typeface="Symbol"/>
              </a:rPr>
              <a:t> friend</a:t>
            </a:r>
          </a:p>
          <a:p>
            <a:pPr eaLnBrk="0" fontAlgn="base" hangingPunct="0">
              <a:spcBef>
                <a:spcPct val="0"/>
              </a:spcBef>
              <a:spcAft>
                <a:spcPct val="0"/>
              </a:spcAft>
            </a:pPr>
            <a:r>
              <a:rPr lang="en-US" sz="800" i="1" dirty="0" smtClean="0">
                <a:solidFill>
                  <a:srgbClr val="000000"/>
                </a:solidFill>
                <a:latin typeface="Arial" charset="0"/>
              </a:rPr>
              <a:t>Brown edge </a:t>
            </a:r>
            <a:r>
              <a:rPr lang="en-US" sz="800" i="1" dirty="0">
                <a:solidFill>
                  <a:srgbClr val="000000"/>
                </a:solidFill>
                <a:latin typeface="Arial" charset="0"/>
                <a:sym typeface="Symbol"/>
              </a:rPr>
              <a:t> </a:t>
            </a:r>
            <a:r>
              <a:rPr lang="en-US" sz="800" i="1" dirty="0" smtClean="0">
                <a:solidFill>
                  <a:srgbClr val="000000"/>
                </a:solidFill>
                <a:latin typeface="Arial" charset="0"/>
                <a:sym typeface="Symbol"/>
              </a:rPr>
              <a:t>enemy</a:t>
            </a:r>
            <a:endParaRPr lang="en-US" sz="800" i="1" dirty="0">
              <a:solidFill>
                <a:srgbClr val="000000"/>
              </a:solidFill>
              <a:latin typeface="Arial" charset="0"/>
              <a:sym typeface="Symbol"/>
            </a:endParaRPr>
          </a:p>
        </p:txBody>
      </p:sp>
      <p:sp>
        <p:nvSpPr>
          <p:cNvPr id="15" name="TextBox 14"/>
          <p:cNvSpPr txBox="1"/>
          <p:nvPr/>
        </p:nvSpPr>
        <p:spPr bwMode="auto">
          <a:xfrm>
            <a:off x="3654740" y="1740194"/>
            <a:ext cx="1292951" cy="338554"/>
          </a:xfrm>
          <a:prstGeom prst="rect">
            <a:avLst/>
          </a:prstGeom>
          <a:solidFill>
            <a:schemeClr val="bg1"/>
          </a:solidFill>
          <a:ln w="9525">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800" b="0" i="1" u="none" strike="noStrike" kern="1200" cap="none" spc="0" normalizeH="0" baseline="0" noProof="0" dirty="0" smtClean="0">
                <a:ln>
                  <a:noFill/>
                </a:ln>
                <a:solidFill>
                  <a:srgbClr val="000000"/>
                </a:solidFill>
                <a:effectLst/>
                <a:uLnTx/>
                <a:uFillTx/>
                <a:latin typeface="Arial" charset="0"/>
              </a:rPr>
              <a:t>Green node</a:t>
            </a:r>
            <a:r>
              <a:rPr kumimoji="0" lang="en-US" sz="800" b="0" i="1" u="none" strike="noStrike" kern="1200" cap="none" spc="0" normalizeH="0" noProof="0" dirty="0" smtClean="0">
                <a:ln>
                  <a:noFill/>
                </a:ln>
                <a:solidFill>
                  <a:srgbClr val="000000"/>
                </a:solidFill>
                <a:effectLst/>
                <a:uLnTx/>
                <a:uFillTx/>
                <a:latin typeface="Arial" charset="0"/>
              </a:rPr>
              <a:t> </a:t>
            </a:r>
            <a:r>
              <a:rPr kumimoji="0" lang="en-US" sz="800" b="0" i="1" u="none" strike="noStrike" kern="1200" cap="none" spc="0" normalizeH="0" baseline="0" noProof="0" dirty="0" smtClean="0">
                <a:ln>
                  <a:noFill/>
                </a:ln>
                <a:solidFill>
                  <a:srgbClr val="000000"/>
                </a:solidFill>
                <a:effectLst/>
                <a:uLnTx/>
                <a:uFillTx/>
                <a:latin typeface="Arial" charset="0"/>
                <a:sym typeface="Symbol"/>
              </a:rPr>
              <a:t> Cohort 1</a:t>
            </a:r>
          </a:p>
          <a:p>
            <a:pPr eaLnBrk="0" fontAlgn="base" hangingPunct="0">
              <a:spcBef>
                <a:spcPct val="0"/>
              </a:spcBef>
              <a:spcAft>
                <a:spcPct val="0"/>
              </a:spcAft>
            </a:pPr>
            <a:r>
              <a:rPr lang="en-US" sz="800" i="1" dirty="0" smtClean="0">
                <a:solidFill>
                  <a:srgbClr val="000000"/>
                </a:solidFill>
                <a:latin typeface="Arial" charset="0"/>
              </a:rPr>
              <a:t>Yellow node </a:t>
            </a:r>
            <a:r>
              <a:rPr lang="en-US" sz="800" i="1" dirty="0">
                <a:solidFill>
                  <a:srgbClr val="000000"/>
                </a:solidFill>
                <a:latin typeface="Arial" charset="0"/>
                <a:sym typeface="Symbol"/>
              </a:rPr>
              <a:t> </a:t>
            </a:r>
            <a:r>
              <a:rPr lang="en-US" sz="800" i="1" dirty="0" smtClean="0">
                <a:solidFill>
                  <a:srgbClr val="000000"/>
                </a:solidFill>
                <a:latin typeface="Arial" charset="0"/>
                <a:sym typeface="Symbol"/>
              </a:rPr>
              <a:t>Cohort 2</a:t>
            </a:r>
            <a:endParaRPr lang="en-US" sz="800" i="1" dirty="0">
              <a:solidFill>
                <a:srgbClr val="000000"/>
              </a:solidFill>
              <a:latin typeface="Arial" charset="0"/>
              <a:sym typeface="Symbol"/>
            </a:endParaRPr>
          </a:p>
        </p:txBody>
      </p:sp>
      <p:sp>
        <p:nvSpPr>
          <p:cNvPr id="12" name="Bent Arrow 11"/>
          <p:cNvSpPr/>
          <p:nvPr/>
        </p:nvSpPr>
        <p:spPr>
          <a:xfrm rot="16200000">
            <a:off x="1552354" y="5663609"/>
            <a:ext cx="276446" cy="326065"/>
          </a:xfrm>
          <a:prstGeom prst="ben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Bent Arrow 15"/>
          <p:cNvSpPr/>
          <p:nvPr/>
        </p:nvSpPr>
        <p:spPr>
          <a:xfrm rot="5400000" flipH="1">
            <a:off x="5291473" y="5631711"/>
            <a:ext cx="276446" cy="326065"/>
          </a:xfrm>
          <a:prstGeom prst="ben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74656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Iraq Theater Network</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9457" t="5863" r="24108" b="3326"/>
          <a:stretch/>
        </p:blipFill>
        <p:spPr>
          <a:xfrm>
            <a:off x="1828800" y="1371600"/>
            <a:ext cx="5160336" cy="4692503"/>
          </a:xfrm>
          <a:prstGeom prst="rect">
            <a:avLst/>
          </a:prstGeom>
        </p:spPr>
      </p:pic>
      <p:sp>
        <p:nvSpPr>
          <p:cNvPr id="6" name="Arc 5"/>
          <p:cNvSpPr/>
          <p:nvPr/>
        </p:nvSpPr>
        <p:spPr>
          <a:xfrm rot="2324687">
            <a:off x="5334000" y="5685183"/>
            <a:ext cx="228600" cy="228600"/>
          </a:xfrm>
          <a:prstGeom prst="arc">
            <a:avLst>
              <a:gd name="adj1" fmla="val 16200000"/>
              <a:gd name="adj2" fmla="val 10129557"/>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bwMode="auto">
          <a:xfrm>
            <a:off x="5410200" y="6019800"/>
            <a:ext cx="685800" cy="338554"/>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spAutoFit/>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800" b="0" i="1" u="none" strike="noStrike" kern="1200" cap="none" spc="0" normalizeH="0" baseline="0" noProof="0" dirty="0" smtClean="0">
                <a:ln>
                  <a:noFill/>
                </a:ln>
                <a:solidFill>
                  <a:srgbClr val="000000"/>
                </a:solidFill>
                <a:effectLst/>
                <a:uLnTx/>
                <a:uFillTx/>
                <a:latin typeface="Arial" charset="0"/>
              </a:rPr>
              <a:t>balanced cycle</a:t>
            </a:r>
          </a:p>
        </p:txBody>
      </p:sp>
      <p:cxnSp>
        <p:nvCxnSpPr>
          <p:cNvPr id="8" name="Straight Connector 7"/>
          <p:cNvCxnSpPr>
            <a:endCxn id="6" idx="1"/>
          </p:cNvCxnSpPr>
          <p:nvPr/>
        </p:nvCxnSpPr>
        <p:spPr>
          <a:xfrm flipH="1" flipV="1">
            <a:off x="5448300" y="5799483"/>
            <a:ext cx="190500" cy="220317"/>
          </a:xfrm>
          <a:prstGeom prst="line">
            <a:avLst/>
          </a:prstGeom>
          <a:ln w="127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bwMode="auto">
          <a:xfrm>
            <a:off x="1143000" y="1676400"/>
            <a:ext cx="1535998" cy="276999"/>
          </a:xfrm>
          <a:prstGeom prst="rect">
            <a:avLst/>
          </a:prstGeom>
          <a:solidFill>
            <a:srgbClr val="FFFFFF"/>
          </a:solidFill>
          <a:ln w="9525">
            <a:solidFill>
              <a:schemeClr val="tx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200" b="0" i="1" u="none" strike="noStrike" kern="1200" cap="none" spc="0" normalizeH="0" baseline="0" noProof="0" dirty="0" smtClean="0">
                <a:ln>
                  <a:noFill/>
                </a:ln>
                <a:solidFill>
                  <a:srgbClr val="000000"/>
                </a:solidFill>
                <a:effectLst/>
                <a:uLnTx/>
                <a:uFillTx/>
                <a:latin typeface="Arial" charset="0"/>
              </a:rPr>
              <a:t>2016</a:t>
            </a:r>
            <a:r>
              <a:rPr kumimoji="0" lang="en-US" sz="1200" b="0" i="1" u="none" strike="noStrike" kern="1200" cap="none" spc="0" normalizeH="0" noProof="0" dirty="0" smtClean="0">
                <a:ln>
                  <a:noFill/>
                </a:ln>
                <a:solidFill>
                  <a:srgbClr val="000000"/>
                </a:solidFill>
                <a:effectLst/>
                <a:uLnTx/>
                <a:uFillTx/>
                <a:latin typeface="Arial" charset="0"/>
              </a:rPr>
              <a:t> </a:t>
            </a:r>
            <a:r>
              <a:rPr kumimoji="0" lang="en-US" sz="1200" b="0" i="1" u="none" strike="noStrike" kern="1200" cap="none" spc="0" normalizeH="0" baseline="0" noProof="0" dirty="0" smtClean="0">
                <a:ln>
                  <a:noFill/>
                </a:ln>
                <a:solidFill>
                  <a:srgbClr val="000000"/>
                </a:solidFill>
                <a:effectLst/>
                <a:uLnTx/>
                <a:uFillTx/>
                <a:latin typeface="Arial" charset="0"/>
              </a:rPr>
              <a:t>Imbalance</a:t>
            </a:r>
            <a:r>
              <a:rPr kumimoji="0" lang="en-US" sz="1200" b="0" i="1" u="none" strike="noStrike" kern="1200" cap="none" spc="0" normalizeH="0" noProof="0" dirty="0" smtClean="0">
                <a:ln>
                  <a:noFill/>
                </a:ln>
                <a:solidFill>
                  <a:srgbClr val="000000"/>
                </a:solidFill>
                <a:effectLst/>
                <a:uLnTx/>
                <a:uFillTx/>
                <a:latin typeface="Arial" charset="0"/>
              </a:rPr>
              <a:t> = 6</a:t>
            </a:r>
            <a:endParaRPr kumimoji="0" lang="en-US" sz="1200" b="0" i="1" u="none" strike="noStrike" kern="1200" cap="none" spc="0" normalizeH="0" baseline="0" noProof="0" dirty="0" smtClean="0">
              <a:ln>
                <a:noFill/>
              </a:ln>
              <a:solidFill>
                <a:srgbClr val="000000"/>
              </a:solidFill>
              <a:effectLst/>
              <a:uLnTx/>
              <a:uFillTx/>
              <a:latin typeface="Arial" charset="0"/>
            </a:endParaRPr>
          </a:p>
        </p:txBody>
      </p:sp>
    </p:spTree>
    <p:extLst>
      <p:ext uri="{BB962C8B-B14F-4D97-AF65-F5344CB8AC3E}">
        <p14:creationId xmlns:p14="http://schemas.microsoft.com/office/powerpoint/2010/main" val="3794681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 Over Time</a:t>
            </a:r>
            <a:endParaRPr lang="en-US" dirty="0"/>
          </a:p>
        </p:txBody>
      </p:sp>
      <p:sp>
        <p:nvSpPr>
          <p:cNvPr id="15" name="Content Placeholder 14"/>
          <p:cNvSpPr>
            <a:spLocks noGrp="1"/>
          </p:cNvSpPr>
          <p:nvPr>
            <p:ph idx="1"/>
          </p:nvPr>
        </p:nvSpPr>
        <p:spPr>
          <a:xfrm>
            <a:off x="361507" y="1343248"/>
            <a:ext cx="2346251" cy="4525963"/>
          </a:xfrm>
        </p:spPr>
        <p:txBody>
          <a:bodyPr/>
          <a:lstStyle/>
          <a:p>
            <a:r>
              <a:rPr lang="en-US" sz="1800" dirty="0" smtClean="0"/>
              <a:t>In the time window shown, the imbalance in Syria has increased by 4 times, but the imbalance per edge is nearly constant</a:t>
            </a:r>
          </a:p>
          <a:p>
            <a:r>
              <a:rPr lang="en-US" sz="1800" dirty="0" smtClean="0"/>
              <a:t>What does it mean?</a:t>
            </a:r>
          </a:p>
          <a:p>
            <a:r>
              <a:rPr lang="en-US" sz="1800" dirty="0" smtClean="0"/>
              <a:t>Are inter-group relationships adaptive to local imbalances?</a:t>
            </a:r>
            <a:endParaRPr lang="en-US" sz="1800"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7269" y="1293890"/>
            <a:ext cx="5467061" cy="1570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2058" y="2888357"/>
            <a:ext cx="5461880" cy="1570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2468" y="4474314"/>
            <a:ext cx="5762439" cy="172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flipH="1">
            <a:off x="6202282" y="1708298"/>
            <a:ext cx="14177" cy="421758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7123770" y="1761461"/>
            <a:ext cx="3546" cy="382417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67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Relaxation of Network Imbalance</a:t>
            </a:r>
            <a:endParaRPr lang="en-US" dirty="0"/>
          </a:p>
        </p:txBody>
      </p:sp>
      <p:sp>
        <p:nvSpPr>
          <p:cNvPr id="3" name="Content Placeholder 2"/>
          <p:cNvSpPr>
            <a:spLocks noGrp="1"/>
          </p:cNvSpPr>
          <p:nvPr>
            <p:ph idx="1"/>
          </p:nvPr>
        </p:nvSpPr>
        <p:spPr>
          <a:xfrm>
            <a:off x="457200" y="1371600"/>
            <a:ext cx="8229600" cy="4648200"/>
          </a:xfrm>
        </p:spPr>
        <p:txBody>
          <a:bodyPr/>
          <a:lstStyle/>
          <a:p>
            <a:pPr>
              <a:spcAft>
                <a:spcPts val="900"/>
              </a:spcAft>
            </a:pPr>
            <a:r>
              <a:rPr lang="en-US" sz="2000" dirty="0" smtClean="0"/>
              <a:t>We use the D-Wave as an accelerator chip in a dynamic relaxation simulation </a:t>
            </a:r>
            <a:r>
              <a:rPr lang="en-US" sz="2000" dirty="0">
                <a:sym typeface="Symbol"/>
              </a:rPr>
              <a:t> </a:t>
            </a:r>
            <a:r>
              <a:rPr lang="en-US" sz="2000" dirty="0" smtClean="0"/>
              <a:t>only need to embed the problem once</a:t>
            </a:r>
          </a:p>
          <a:p>
            <a:pPr marL="801688" lvl="1" indent="-457200">
              <a:spcAft>
                <a:spcPts val="900"/>
              </a:spcAft>
              <a:buFont typeface="+mj-lt"/>
              <a:buAutoNum type="arabicPeriod"/>
            </a:pPr>
            <a:r>
              <a:rPr lang="en-US" sz="1800" dirty="0" smtClean="0"/>
              <a:t>Given a social network with only edges assigned {</a:t>
            </a:r>
            <a:r>
              <a:rPr lang="en-US" sz="1800" dirty="0" err="1" smtClean="0"/>
              <a:t>J</a:t>
            </a:r>
            <a:r>
              <a:rPr lang="en-US" sz="1800" baseline="-25000" dirty="0" err="1" smtClean="0"/>
              <a:t>ij</a:t>
            </a:r>
            <a:r>
              <a:rPr lang="en-US" sz="1800" dirty="0" smtClean="0"/>
              <a:t>}</a:t>
            </a:r>
          </a:p>
          <a:p>
            <a:pPr marL="801688" lvl="1" indent="-457200">
              <a:spcAft>
                <a:spcPts val="900"/>
              </a:spcAft>
              <a:buFont typeface="+mj-lt"/>
              <a:buAutoNum type="arabicPeriod"/>
            </a:pPr>
            <a:r>
              <a:rPr lang="en-US" sz="1800" dirty="0" smtClean="0"/>
              <a:t>Find the node assignment {</a:t>
            </a:r>
            <a:r>
              <a:rPr lang="en-US" sz="1800" dirty="0" err="1" smtClean="0"/>
              <a:t>s</a:t>
            </a:r>
            <a:r>
              <a:rPr lang="en-US" sz="1600" baseline="-25000" dirty="0" err="1" smtClean="0"/>
              <a:t>i</a:t>
            </a:r>
            <a:r>
              <a:rPr lang="en-US" sz="1600" dirty="0" smtClean="0"/>
              <a:t>}</a:t>
            </a:r>
            <a:r>
              <a:rPr lang="en-US" sz="1800" dirty="0" smtClean="0"/>
              <a:t> and net imbalance (H) in the ground state using the D-Wave (</a:t>
            </a:r>
            <a:r>
              <a:rPr lang="en-US" sz="1800" dirty="0"/>
              <a:t>q</a:t>
            </a:r>
            <a:r>
              <a:rPr lang="en-US" sz="1800" dirty="0" smtClean="0"/>
              <a:t>uantum step)</a:t>
            </a:r>
          </a:p>
          <a:p>
            <a:pPr marL="801688" lvl="1" indent="-457200">
              <a:spcAft>
                <a:spcPts val="900"/>
              </a:spcAft>
              <a:buFont typeface="+mj-lt"/>
              <a:buAutoNum type="arabicPeriod"/>
            </a:pPr>
            <a:r>
              <a:rPr lang="en-US" sz="1800" dirty="0" smtClean="0"/>
              <a:t>Perturb the edge assignments, based on local edge rule violations (classical step) based on </a:t>
            </a:r>
            <a:r>
              <a:rPr lang="en-US" sz="1800" dirty="0"/>
              <a:t>the </a:t>
            </a:r>
            <a:r>
              <a:rPr lang="en-US" sz="1800" dirty="0" smtClean="0"/>
              <a:t>probability that </a:t>
            </a:r>
            <a:r>
              <a:rPr lang="en-US" sz="1800" dirty="0"/>
              <a:t>an </a:t>
            </a:r>
            <a:r>
              <a:rPr lang="en-US" sz="1800" dirty="0" smtClean="0"/>
              <a:t>improperly assigned </a:t>
            </a:r>
            <a:r>
              <a:rPr lang="en-US" sz="1800" dirty="0"/>
              <a:t>edge changes </a:t>
            </a:r>
            <a:r>
              <a:rPr lang="en-US" sz="1800" dirty="0" smtClean="0"/>
              <a:t>sign. Two cases:</a:t>
            </a:r>
          </a:p>
          <a:p>
            <a:pPr marL="1143000" lvl="2" indent="-457200">
              <a:spcAft>
                <a:spcPts val="900"/>
              </a:spcAft>
              <a:buFont typeface="+mj-lt"/>
              <a:buAutoNum type="alphaLcParenR"/>
            </a:pPr>
            <a:r>
              <a:rPr lang="en-US" sz="1800" dirty="0"/>
              <a:t>T</a:t>
            </a:r>
            <a:r>
              <a:rPr lang="en-US" sz="1800" dirty="0" smtClean="0"/>
              <a:t>he probability is proportional to the imbalance/(number of edges)</a:t>
            </a:r>
          </a:p>
          <a:p>
            <a:pPr marL="1143000" lvl="2" indent="-457200">
              <a:spcAft>
                <a:spcPts val="900"/>
              </a:spcAft>
              <a:buFont typeface="+mj-lt"/>
              <a:buAutoNum type="alphaLcParenR"/>
            </a:pPr>
            <a:r>
              <a:rPr lang="en-US" sz="1800" dirty="0" smtClean="0"/>
              <a:t>The probability is proportion to 1/(the imbalance)</a:t>
            </a:r>
          </a:p>
          <a:p>
            <a:pPr marL="801688" lvl="1" indent="-457200">
              <a:spcAft>
                <a:spcPts val="900"/>
              </a:spcAft>
              <a:buFont typeface="+mj-lt"/>
              <a:buAutoNum type="arabicPeriod"/>
            </a:pPr>
            <a:r>
              <a:rPr lang="en-US" sz="1800" dirty="0" smtClean="0"/>
              <a:t>Return to </a:t>
            </a:r>
            <a:r>
              <a:rPr lang="en-US" sz="1800" dirty="0" smtClean="0">
                <a:solidFill>
                  <a:schemeClr val="tx2"/>
                </a:solidFill>
              </a:rPr>
              <a:t>(2)</a:t>
            </a:r>
            <a:endParaRPr lang="en-US" sz="1800" dirty="0" smtClean="0"/>
          </a:p>
          <a:p>
            <a:endParaRPr lang="en-US" dirty="0" smtClean="0"/>
          </a:p>
        </p:txBody>
      </p:sp>
      <p:sp>
        <p:nvSpPr>
          <p:cNvPr id="4" name="Curved Left Arrow 3"/>
          <p:cNvSpPr/>
          <p:nvPr/>
        </p:nvSpPr>
        <p:spPr>
          <a:xfrm flipH="1" flipV="1">
            <a:off x="380997" y="2743200"/>
            <a:ext cx="448343" cy="2667000"/>
          </a:xfrm>
          <a:prstGeom prst="curvedLeftArrow">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78517899"/>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template_basic_r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70t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sz="800" b="0" i="1" u="none" strike="noStrike" kern="1200" cap="none" spc="0" normalizeH="0" baseline="0" noProof="0" dirty="0" smtClean="0">
            <a:ln>
              <a:noFill/>
            </a:ln>
            <a:solidFill>
              <a:srgbClr val="000000"/>
            </a:solidFill>
            <a:effectLst/>
            <a:uLnTx/>
            <a:uFillTx/>
            <a:latin typeface="Arial"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powerpoint-template_basic_r1</Template>
  <TotalTime>1125</TotalTime>
  <Words>1051</Words>
  <Application>Microsoft Office PowerPoint</Application>
  <PresentationFormat>On-screen Show (4:3)</PresentationFormat>
  <Paragraphs>89</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powerpoint-template_basic_r1</vt:lpstr>
      <vt:lpstr>Using the D‐Wave 2X Quantum Computer to Explore the Formation of Global Terrorist Networks</vt:lpstr>
      <vt:lpstr>Using the D‐Wave 2X to Explore Structural Balance Sensitivity in Radical Social Networks</vt:lpstr>
      <vt:lpstr>Exploring Signed Social Networks with D-Wave</vt:lpstr>
      <vt:lpstr>D-Wave Performance on a Complete Graph</vt:lpstr>
      <vt:lpstr>Real World: Stanford Mapping Militants Project</vt:lpstr>
      <vt:lpstr>Syrian Theater Networks</vt:lpstr>
      <vt:lpstr>Iraq Theater Network</vt:lpstr>
      <vt:lpstr>Balance Over Time</vt:lpstr>
      <vt:lpstr>Dynamic Relaxation of Network Imbalance</vt:lpstr>
      <vt:lpstr>Relaxation Over Time</vt:lpstr>
      <vt:lpstr>Summary Experience</vt:lpstr>
      <vt:lpstr>Interpretations and Thoughts of Future Work</vt:lpstr>
    </vt:vector>
  </TitlesOfParts>
  <Company>Los Alamos National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Bingham, Dana A</dc:creator>
  <cp:lastModifiedBy>John Ambrosiano</cp:lastModifiedBy>
  <cp:revision>79</cp:revision>
  <cp:lastPrinted>2017-04-26T16:14:37Z</cp:lastPrinted>
  <dcterms:created xsi:type="dcterms:W3CDTF">2014-01-16T17:37:14Z</dcterms:created>
  <dcterms:modified xsi:type="dcterms:W3CDTF">2017-04-26T22:29:27Z</dcterms:modified>
</cp:coreProperties>
</file>