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70" r:id="rId2"/>
    <p:sldId id="257" r:id="rId3"/>
    <p:sldId id="258" r:id="rId4"/>
    <p:sldId id="278" r:id="rId5"/>
    <p:sldId id="280" r:id="rId6"/>
    <p:sldId id="275" r:id="rId7"/>
    <p:sldId id="274" r:id="rId8"/>
    <p:sldId id="276" r:id="rId9"/>
    <p:sldId id="277" r:id="rId10"/>
    <p:sldId id="273" r:id="rId11"/>
  </p:sldIdLst>
  <p:sldSz cx="9144000" cy="5715000" type="screen16x10"/>
  <p:notesSz cx="6858000" cy="9144000"/>
  <p:defaultTextStyle>
    <a:defPPr>
      <a:defRPr lang="en-US"/>
    </a:defPPr>
    <a:lvl1pPr marL="0" algn="l" defTabSz="457164" rtl="0" eaLnBrk="1" latinLnBrk="0" hangingPunct="1">
      <a:defRPr sz="1800" kern="1200">
        <a:solidFill>
          <a:schemeClr val="tx1"/>
        </a:solidFill>
        <a:latin typeface="+mn-lt"/>
        <a:ea typeface="+mn-ea"/>
        <a:cs typeface="+mn-cs"/>
      </a:defRPr>
    </a:lvl1pPr>
    <a:lvl2pPr marL="457164" algn="l" defTabSz="457164" rtl="0" eaLnBrk="1" latinLnBrk="0" hangingPunct="1">
      <a:defRPr sz="1800" kern="1200">
        <a:solidFill>
          <a:schemeClr val="tx1"/>
        </a:solidFill>
        <a:latin typeface="+mn-lt"/>
        <a:ea typeface="+mn-ea"/>
        <a:cs typeface="+mn-cs"/>
      </a:defRPr>
    </a:lvl2pPr>
    <a:lvl3pPr marL="914327" algn="l" defTabSz="457164" rtl="0" eaLnBrk="1" latinLnBrk="0" hangingPunct="1">
      <a:defRPr sz="1800" kern="1200">
        <a:solidFill>
          <a:schemeClr val="tx1"/>
        </a:solidFill>
        <a:latin typeface="+mn-lt"/>
        <a:ea typeface="+mn-ea"/>
        <a:cs typeface="+mn-cs"/>
      </a:defRPr>
    </a:lvl3pPr>
    <a:lvl4pPr marL="1371491" algn="l" defTabSz="457164" rtl="0" eaLnBrk="1" latinLnBrk="0" hangingPunct="1">
      <a:defRPr sz="1800" kern="1200">
        <a:solidFill>
          <a:schemeClr val="tx1"/>
        </a:solidFill>
        <a:latin typeface="+mn-lt"/>
        <a:ea typeface="+mn-ea"/>
        <a:cs typeface="+mn-cs"/>
      </a:defRPr>
    </a:lvl4pPr>
    <a:lvl5pPr marL="1828654" algn="l" defTabSz="457164" rtl="0" eaLnBrk="1" latinLnBrk="0" hangingPunct="1">
      <a:defRPr sz="1800" kern="1200">
        <a:solidFill>
          <a:schemeClr val="tx1"/>
        </a:solidFill>
        <a:latin typeface="+mn-lt"/>
        <a:ea typeface="+mn-ea"/>
        <a:cs typeface="+mn-cs"/>
      </a:defRPr>
    </a:lvl5pPr>
    <a:lvl6pPr marL="2285817" algn="l" defTabSz="457164" rtl="0" eaLnBrk="1" latinLnBrk="0" hangingPunct="1">
      <a:defRPr sz="1800" kern="1200">
        <a:solidFill>
          <a:schemeClr val="tx1"/>
        </a:solidFill>
        <a:latin typeface="+mn-lt"/>
        <a:ea typeface="+mn-ea"/>
        <a:cs typeface="+mn-cs"/>
      </a:defRPr>
    </a:lvl6pPr>
    <a:lvl7pPr marL="2742981" algn="l" defTabSz="457164" rtl="0" eaLnBrk="1" latinLnBrk="0" hangingPunct="1">
      <a:defRPr sz="1800" kern="1200">
        <a:solidFill>
          <a:schemeClr val="tx1"/>
        </a:solidFill>
        <a:latin typeface="+mn-lt"/>
        <a:ea typeface="+mn-ea"/>
        <a:cs typeface="+mn-cs"/>
      </a:defRPr>
    </a:lvl7pPr>
    <a:lvl8pPr marL="3200145" algn="l" defTabSz="457164" rtl="0" eaLnBrk="1" latinLnBrk="0" hangingPunct="1">
      <a:defRPr sz="1800" kern="1200">
        <a:solidFill>
          <a:schemeClr val="tx1"/>
        </a:solidFill>
        <a:latin typeface="+mn-lt"/>
        <a:ea typeface="+mn-ea"/>
        <a:cs typeface="+mn-cs"/>
      </a:defRPr>
    </a:lvl8pPr>
    <a:lvl9pPr marL="3657308" algn="l" defTabSz="45716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744">
          <p15:clr>
            <a:srgbClr val="A4A3A4"/>
          </p15:clr>
        </p15:guide>
        <p15:guide id="2" pos="575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0F5"/>
    <a:srgbClr val="080419"/>
    <a:srgbClr val="1A2F4C"/>
    <a:srgbClr val="79B932"/>
    <a:srgbClr val="870150"/>
    <a:srgbClr val="671A86"/>
    <a:srgbClr val="269A8B"/>
    <a:srgbClr val="222179"/>
    <a:srgbClr val="C5041E"/>
    <a:srgbClr val="235DA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7" autoAdjust="0"/>
    <p:restoredTop sz="87714" autoAdjust="0"/>
  </p:normalViewPr>
  <p:slideViewPr>
    <p:cSldViewPr snapToGrid="0" snapToObjects="1">
      <p:cViewPr>
        <p:scale>
          <a:sx n="150" d="100"/>
          <a:sy n="150" d="100"/>
        </p:scale>
        <p:origin x="-4576" y="-1616"/>
      </p:cViewPr>
      <p:guideLst>
        <p:guide orient="horz" pos="2744"/>
        <p:guide pos="575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6" d="100"/>
          <a:sy n="76" d="100"/>
        </p:scale>
        <p:origin x="-373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latin typeface="Arial"/>
                <a:cs typeface="Arial"/>
              </a:rPr>
              <a:t>Los Alamos National Laboratory</a:t>
            </a:r>
            <a:endParaRPr lang="en-US" b="1"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b="1" smtClean="0">
                <a:latin typeface="Arial"/>
                <a:cs typeface="Arial"/>
              </a:rPr>
              <a:t>UNCLASSIFIED  |  LA-UR-yy-#####</a:t>
            </a:r>
            <a:endParaRPr lang="en-US" b="1"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fld id="{6E5560EF-3C5A-5541-A07C-04D6F02DCCD2}" type="datetimeFigureOut">
              <a:rPr lang="en-US">
                <a:latin typeface="Arial"/>
                <a:cs typeface="Arial"/>
              </a:rPr>
              <a:pPr/>
              <a:t>4/17/17</a:t>
            </a:fld>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3964B0-89DE-BA48-9DB8-30E2ACD1928B}"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8971530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latin typeface="Arial"/>
                <a:cs typeface="Arial"/>
              </a:rPr>
              <a:t>Los Alamos National Laboratory</a:t>
            </a:r>
            <a:endParaRPr lang="en-US" b="1" dirty="0">
              <a:latin typeface="Arial"/>
              <a:cs typeface="Arial"/>
            </a:endParaRPr>
          </a:p>
        </p:txBody>
      </p:sp>
      <p:sp>
        <p:nvSpPr>
          <p:cNvPr id="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b="1" smtClean="0">
                <a:latin typeface="Arial"/>
                <a:cs typeface="Arial"/>
              </a:rPr>
              <a:t>UNCLASSIFIED  |  LA-UR-yy-#####</a:t>
            </a:r>
            <a:endParaRPr lang="en-US" b="1" dirty="0">
              <a:latin typeface="Arial"/>
              <a:cs typeface="Arial"/>
            </a:endParaRPr>
          </a:p>
        </p:txBody>
      </p:sp>
      <p:sp>
        <p:nvSpPr>
          <p:cNvPr id="10" name="Footer Placeholder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fld id="{6E5560EF-3C5A-5541-A07C-04D6F02DCCD2}" type="datetimeFigureOut">
              <a:rPr lang="en-US">
                <a:latin typeface="Arial"/>
                <a:cs typeface="Arial"/>
              </a:rPr>
              <a:pPr/>
              <a:t>4/17/17</a:t>
            </a:fld>
            <a:endParaRPr lang="en-US" dirty="0">
              <a:latin typeface="Arial"/>
              <a:cs typeface="Arial"/>
            </a:endParaRPr>
          </a:p>
        </p:txBody>
      </p:sp>
      <p:sp>
        <p:nvSpPr>
          <p:cNvPr id="11" name="Slide Number Placeholder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964B0-89DE-BA48-9DB8-30E2ACD1928B}"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59229779"/>
      </p:ext>
    </p:extLst>
  </p:cSld>
  <p:clrMap bg1="lt1" tx1="dk1" bg2="lt2" tx2="dk2" accent1="accent1" accent2="accent2" accent3="accent3" accent4="accent4" accent5="accent5" accent6="accent6" hlink="hlink" folHlink="folHlink"/>
  <p:hf hdr="0" ftr="0" dt="0"/>
  <p:notesStyle>
    <a:lvl1pPr marL="171450" indent="-171450" algn="l" defTabSz="457164" rtl="0" eaLnBrk="1" latinLnBrk="0" hangingPunct="1">
      <a:buFont typeface="Arial"/>
      <a:buChar char="•"/>
      <a:defRPr sz="1400" b="1" kern="1200">
        <a:solidFill>
          <a:schemeClr val="tx1"/>
        </a:solidFill>
        <a:latin typeface="Arial"/>
        <a:ea typeface="+mn-ea"/>
        <a:cs typeface="Arial"/>
      </a:defRPr>
    </a:lvl1pPr>
    <a:lvl2pPr marL="393700" indent="-171450" algn="l" defTabSz="457164" rtl="0" eaLnBrk="1" latinLnBrk="0" hangingPunct="1">
      <a:buFont typeface="Arial"/>
      <a:buChar char="•"/>
      <a:defRPr sz="1200" kern="1200">
        <a:solidFill>
          <a:schemeClr val="tx1"/>
        </a:solidFill>
        <a:latin typeface="Arial"/>
        <a:ea typeface="+mn-ea"/>
        <a:cs typeface="Arial"/>
      </a:defRPr>
    </a:lvl2pPr>
    <a:lvl3pPr marL="566738" indent="-171450" algn="l" defTabSz="457164" rtl="0" eaLnBrk="1" latinLnBrk="0" hangingPunct="1">
      <a:buFont typeface="Arial"/>
      <a:buChar char="•"/>
      <a:tabLst/>
      <a:defRPr sz="1000" kern="1200">
        <a:solidFill>
          <a:schemeClr val="tx1"/>
        </a:solidFill>
        <a:latin typeface="Arial"/>
        <a:ea typeface="+mn-ea"/>
        <a:cs typeface="Arial"/>
      </a:defRPr>
    </a:lvl3pPr>
    <a:lvl4pPr marL="739775" indent="-171450" algn="l" defTabSz="457164" rtl="0" eaLnBrk="1" latinLnBrk="0" hangingPunct="1">
      <a:buFont typeface="Arial"/>
      <a:buChar char="•"/>
      <a:defRPr sz="800" kern="1200">
        <a:solidFill>
          <a:schemeClr val="tx1"/>
        </a:solidFill>
        <a:latin typeface="Arial"/>
        <a:ea typeface="+mn-ea"/>
        <a:cs typeface="Arial"/>
      </a:defRPr>
    </a:lvl4pPr>
    <a:lvl5pPr marL="2000104" indent="-171450" algn="l" defTabSz="457164" rtl="0" eaLnBrk="1" latinLnBrk="0" hangingPunct="1">
      <a:buFont typeface="Arial"/>
      <a:buChar char="•"/>
      <a:defRPr sz="800" kern="1200">
        <a:solidFill>
          <a:schemeClr val="tx1"/>
        </a:solidFill>
        <a:latin typeface="Arial"/>
        <a:ea typeface="+mn-ea"/>
        <a:cs typeface="Arial"/>
      </a:defRPr>
    </a:lvl5pPr>
    <a:lvl6pPr marL="2285817" algn="l" defTabSz="457164" rtl="0" eaLnBrk="1" latinLnBrk="0" hangingPunct="1">
      <a:defRPr sz="1200" kern="1200">
        <a:solidFill>
          <a:schemeClr val="tx1"/>
        </a:solidFill>
        <a:latin typeface="+mn-lt"/>
        <a:ea typeface="+mn-ea"/>
        <a:cs typeface="+mn-cs"/>
      </a:defRPr>
    </a:lvl6pPr>
    <a:lvl7pPr marL="2742981" algn="l" defTabSz="457164" rtl="0" eaLnBrk="1" latinLnBrk="0" hangingPunct="1">
      <a:defRPr sz="1200" kern="1200">
        <a:solidFill>
          <a:schemeClr val="tx1"/>
        </a:solidFill>
        <a:latin typeface="+mn-lt"/>
        <a:ea typeface="+mn-ea"/>
        <a:cs typeface="+mn-cs"/>
      </a:defRPr>
    </a:lvl7pPr>
    <a:lvl8pPr marL="3200145" algn="l" defTabSz="457164" rtl="0" eaLnBrk="1" latinLnBrk="0" hangingPunct="1">
      <a:defRPr sz="1200" kern="1200">
        <a:solidFill>
          <a:schemeClr val="tx1"/>
        </a:solidFill>
        <a:latin typeface="+mn-lt"/>
        <a:ea typeface="+mn-ea"/>
        <a:cs typeface="+mn-cs"/>
      </a:defRPr>
    </a:lvl8pPr>
    <a:lvl9pPr marL="3657308" algn="l" defTabSz="4571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Exact list of assumptions from </a:t>
            </a:r>
            <a:r>
              <a:rPr lang="en-US" dirty="0" err="1" smtClean="0"/>
              <a:t>Fickett</a:t>
            </a:r>
            <a:r>
              <a:rPr lang="en-US" baseline="0" dirty="0" smtClean="0"/>
              <a:t> &amp; Davis:</a:t>
            </a:r>
          </a:p>
          <a:p>
            <a:pPr lvl="1"/>
            <a:r>
              <a:rPr lang="en-US" baseline="0" dirty="0" smtClean="0"/>
              <a:t>The flow is one dimensional</a:t>
            </a:r>
          </a:p>
          <a:p>
            <a:pPr lvl="1"/>
            <a:r>
              <a:rPr lang="en-US" baseline="0" dirty="0" smtClean="0"/>
              <a:t>The shock is a jump discontinuity, because transport effects (heat conduction, radiation, diffusion, viscosity) are neglected</a:t>
            </a:r>
          </a:p>
          <a:p>
            <a:pPr lvl="1"/>
            <a:endParaRPr lang="en-US" dirty="0"/>
          </a:p>
        </p:txBody>
      </p:sp>
      <p:sp>
        <p:nvSpPr>
          <p:cNvPr id="4" name="Slide Number Placeholder 3"/>
          <p:cNvSpPr>
            <a:spLocks noGrp="1"/>
          </p:cNvSpPr>
          <p:nvPr>
            <p:ph type="sldNum" sz="quarter" idx="10"/>
          </p:nvPr>
        </p:nvSpPr>
        <p:spPr/>
        <p:txBody>
          <a:bodyPr/>
          <a:lstStyle/>
          <a:p>
            <a:fld id="{233964B0-89DE-BA48-9DB8-30E2ACD1928B}" type="slidenum">
              <a:rPr lang="en-US" smtClean="0">
                <a:latin typeface="Arial"/>
                <a:cs typeface="Arial"/>
              </a:rPr>
              <a:t>3</a:t>
            </a:fld>
            <a:endParaRPr lang="en-US" dirty="0">
              <a:latin typeface="Arial"/>
              <a:cs typeface="Arial"/>
            </a:endParaRPr>
          </a:p>
        </p:txBody>
      </p:sp>
    </p:spTree>
    <p:extLst>
      <p:ext uri="{BB962C8B-B14F-4D97-AF65-F5344CB8AC3E}">
        <p14:creationId xmlns:p14="http://schemas.microsoft.com/office/powerpoint/2010/main" val="276262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Exact list of assumptions from </a:t>
            </a:r>
            <a:r>
              <a:rPr lang="en-US" dirty="0" err="1" smtClean="0"/>
              <a:t>Fickett</a:t>
            </a:r>
            <a:r>
              <a:rPr lang="en-US" baseline="0" dirty="0" smtClean="0"/>
              <a:t> &amp; Davis:</a:t>
            </a:r>
          </a:p>
          <a:p>
            <a:pPr lvl="1"/>
            <a:r>
              <a:rPr lang="en-US" baseline="0" dirty="0" smtClean="0"/>
              <a:t>The flow is one dimensional.</a:t>
            </a:r>
          </a:p>
          <a:p>
            <a:pPr lvl="1"/>
            <a:r>
              <a:rPr lang="en-US" baseline="0" dirty="0" smtClean="0"/>
              <a:t>The shock is a jump discontinuity, because transport effects (heat conduction, radiation, diffusion, viscosity) are neglected.</a:t>
            </a:r>
          </a:p>
          <a:p>
            <a:pPr lvl="1"/>
            <a:r>
              <a:rPr lang="en-US" baseline="0" dirty="0" smtClean="0"/>
              <a:t>The reaction rate is zero ahead of the shock and finite behind, and the reaction is irreversible.</a:t>
            </a:r>
          </a:p>
          <a:p>
            <a:pPr lvl="1"/>
            <a:r>
              <a:rPr lang="en-US" baseline="0" dirty="0" smtClean="0"/>
              <a:t>All thermodynamic variables other than the chemical composition are in local thermodynamic equilibrium everywhere.</a:t>
            </a:r>
          </a:p>
          <a:p>
            <a:pPr lvl="0"/>
            <a:r>
              <a:rPr lang="en-US" baseline="0" dirty="0" smtClean="0"/>
              <a:t>Notes on figure</a:t>
            </a:r>
          </a:p>
          <a:p>
            <a:pPr marL="393700" marR="0" lvl="1" indent="-171450" algn="l" defTabSz="457164" rtl="0" eaLnBrk="1" fontAlgn="auto" latinLnBrk="0" hangingPunct="1">
              <a:lnSpc>
                <a:spcPct val="100000"/>
              </a:lnSpc>
              <a:spcBef>
                <a:spcPts val="0"/>
              </a:spcBef>
              <a:spcAft>
                <a:spcPts val="0"/>
              </a:spcAft>
              <a:buClrTx/>
              <a:buSzTx/>
              <a:buFont typeface="Arial"/>
              <a:buChar char="•"/>
              <a:tabLst/>
              <a:defRPr/>
            </a:pPr>
            <a:r>
              <a:rPr lang="en-US" dirty="0" smtClean="0"/>
              <a:t>Partially</a:t>
            </a:r>
            <a:r>
              <a:rPr lang="en-US" baseline="0" dirty="0" smtClean="0"/>
              <a:t> </a:t>
            </a:r>
            <a:r>
              <a:rPr lang="en-US" dirty="0" smtClean="0"/>
              <a:t>burned detonation</a:t>
            </a:r>
            <a:r>
              <a:rPr lang="en-US" baseline="0" dirty="0" smtClean="0"/>
              <a:t> loci for PBX 9501, with blue being unreacted and red being fully reacted. Note the CJ detonations states for each locus, and the von Neumann (</a:t>
            </a:r>
            <a:r>
              <a:rPr lang="en-US" baseline="0" dirty="0" err="1" smtClean="0"/>
              <a:t>Zel’dovich</a:t>
            </a:r>
            <a:r>
              <a:rPr lang="en-US" baseline="0" dirty="0" smtClean="0"/>
              <a:t>) spike. This analysis is directly related to the ZND detonation profile. A ZND detonation corresponds to an initial shock to the VN state, followed by a steady reaction down the solid black line, reaching the CJ state at the end of the reaction zone (assuming not an overdriven flow).</a:t>
            </a:r>
            <a:endParaRPr lang="en-US" dirty="0" smtClean="0"/>
          </a:p>
          <a:p>
            <a:pPr lvl="1"/>
            <a:endParaRPr lang="en-US" dirty="0"/>
          </a:p>
        </p:txBody>
      </p:sp>
      <p:sp>
        <p:nvSpPr>
          <p:cNvPr id="4" name="Slide Number Placeholder 3"/>
          <p:cNvSpPr>
            <a:spLocks noGrp="1"/>
          </p:cNvSpPr>
          <p:nvPr>
            <p:ph type="sldNum" sz="quarter" idx="10"/>
          </p:nvPr>
        </p:nvSpPr>
        <p:spPr/>
        <p:txBody>
          <a:bodyPr/>
          <a:lstStyle/>
          <a:p>
            <a:fld id="{233964B0-89DE-BA48-9DB8-30E2ACD1928B}" type="slidenum">
              <a:rPr lang="en-US" smtClean="0">
                <a:latin typeface="Arial"/>
                <a:cs typeface="Arial"/>
              </a:rPr>
              <a:t>4</a:t>
            </a:fld>
            <a:endParaRPr lang="en-US" dirty="0">
              <a:latin typeface="Arial"/>
              <a:cs typeface="Arial"/>
            </a:endParaRPr>
          </a:p>
        </p:txBody>
      </p:sp>
    </p:spTree>
    <p:extLst>
      <p:ext uri="{BB962C8B-B14F-4D97-AF65-F5344CB8AC3E}">
        <p14:creationId xmlns:p14="http://schemas.microsoft.com/office/powerpoint/2010/main" val="276262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Exact list of assumptions from </a:t>
            </a:r>
            <a:r>
              <a:rPr lang="en-US" dirty="0" err="1" smtClean="0"/>
              <a:t>Fickett</a:t>
            </a:r>
            <a:r>
              <a:rPr lang="en-US" baseline="0" dirty="0" smtClean="0"/>
              <a:t> &amp; Davis:</a:t>
            </a:r>
          </a:p>
          <a:p>
            <a:pPr lvl="1"/>
            <a:r>
              <a:rPr lang="en-US" baseline="0" dirty="0" smtClean="0"/>
              <a:t>The flow is one dimensional.</a:t>
            </a:r>
          </a:p>
          <a:p>
            <a:pPr lvl="1"/>
            <a:r>
              <a:rPr lang="en-US" baseline="0" dirty="0" smtClean="0"/>
              <a:t>The shock is a jump discontinuity, because transport effects (heat conduction, radiation, diffusion, viscosity) are neglected.</a:t>
            </a:r>
          </a:p>
          <a:p>
            <a:pPr lvl="1"/>
            <a:r>
              <a:rPr lang="en-US" baseline="0" dirty="0" smtClean="0"/>
              <a:t>The reaction rate is zero ahead of the shock and finite behind, and the reaction is irreversible.</a:t>
            </a:r>
          </a:p>
          <a:p>
            <a:pPr lvl="1"/>
            <a:r>
              <a:rPr lang="en-US" baseline="0" dirty="0" smtClean="0"/>
              <a:t>All thermodynamic variables other than the chemical composition are in local thermodynamic equilibrium everywhere.</a:t>
            </a:r>
          </a:p>
          <a:p>
            <a:pPr lvl="0"/>
            <a:r>
              <a:rPr lang="en-US" baseline="0" dirty="0" smtClean="0"/>
              <a:t>Notes on figure</a:t>
            </a:r>
          </a:p>
          <a:p>
            <a:pPr marL="393700" marR="0" lvl="1" indent="-171450" algn="l" defTabSz="457164" rtl="0" eaLnBrk="1" fontAlgn="auto" latinLnBrk="0" hangingPunct="1">
              <a:lnSpc>
                <a:spcPct val="100000"/>
              </a:lnSpc>
              <a:spcBef>
                <a:spcPts val="0"/>
              </a:spcBef>
              <a:spcAft>
                <a:spcPts val="0"/>
              </a:spcAft>
              <a:buClrTx/>
              <a:buSzTx/>
              <a:buFont typeface="Arial"/>
              <a:buChar char="•"/>
              <a:tabLst/>
              <a:defRPr/>
            </a:pPr>
            <a:r>
              <a:rPr lang="en-US" dirty="0" smtClean="0"/>
              <a:t>Partially</a:t>
            </a:r>
            <a:r>
              <a:rPr lang="en-US" baseline="0" dirty="0" smtClean="0"/>
              <a:t> </a:t>
            </a:r>
            <a:r>
              <a:rPr lang="en-US" dirty="0" smtClean="0"/>
              <a:t>burned detonation</a:t>
            </a:r>
            <a:r>
              <a:rPr lang="en-US" baseline="0" dirty="0" smtClean="0"/>
              <a:t> loci for PBX 9501, with blue being unreacted and red being fully reacted. Note the CJ detonations states for each locus, and the von Neumann (</a:t>
            </a:r>
            <a:r>
              <a:rPr lang="en-US" baseline="0" dirty="0" err="1" smtClean="0"/>
              <a:t>Zel’dovich</a:t>
            </a:r>
            <a:r>
              <a:rPr lang="en-US" baseline="0" dirty="0" smtClean="0"/>
              <a:t>) spike. This analysis is directly related to the ZND detonation profile. A ZND detonation corresponds to an initial shock to the VN state, followed by a steady reaction down the solid black line, reaching the CJ state at the end of the reaction zone (assuming not an overdriven flow).</a:t>
            </a:r>
            <a:endParaRPr lang="en-US" dirty="0" smtClean="0"/>
          </a:p>
          <a:p>
            <a:pPr lvl="1"/>
            <a:endParaRPr lang="en-US" dirty="0"/>
          </a:p>
        </p:txBody>
      </p:sp>
      <p:sp>
        <p:nvSpPr>
          <p:cNvPr id="4" name="Slide Number Placeholder 3"/>
          <p:cNvSpPr>
            <a:spLocks noGrp="1"/>
          </p:cNvSpPr>
          <p:nvPr>
            <p:ph type="sldNum" sz="quarter" idx="10"/>
          </p:nvPr>
        </p:nvSpPr>
        <p:spPr/>
        <p:txBody>
          <a:bodyPr/>
          <a:lstStyle/>
          <a:p>
            <a:fld id="{233964B0-89DE-BA48-9DB8-30E2ACD1928B}" type="slidenum">
              <a:rPr lang="en-US" smtClean="0">
                <a:latin typeface="Arial"/>
                <a:cs typeface="Arial"/>
              </a:rPr>
              <a:t>5</a:t>
            </a:fld>
            <a:endParaRPr lang="en-US" dirty="0">
              <a:latin typeface="Arial"/>
              <a:cs typeface="Arial"/>
            </a:endParaRPr>
          </a:p>
        </p:txBody>
      </p:sp>
    </p:spTree>
    <p:extLst>
      <p:ext uri="{BB962C8B-B14F-4D97-AF65-F5344CB8AC3E}">
        <p14:creationId xmlns:p14="http://schemas.microsoft.com/office/powerpoint/2010/main" val="2762626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EOSlib</a:t>
            </a:r>
            <a:r>
              <a:rPr lang="en-US" dirty="0" smtClean="0"/>
              <a:t> is designed to be easily extensible, by editing ASCII data files and dynamically loading model libraries. It can</a:t>
            </a:r>
            <a:r>
              <a:rPr lang="en-US" baseline="0" dirty="0" smtClean="0"/>
              <a:t> also be used in a way that is completely self-contained, which greatly simplifies the challenge of debugging EOS errors in hydro codes, because you don’t have to run the entire hydro machinery (grid generation, input files, etc.) in order to check the behavior of the EOS.</a:t>
            </a:r>
          </a:p>
          <a:p>
            <a:r>
              <a:rPr lang="en-US" baseline="0" dirty="0" err="1" smtClean="0"/>
              <a:t>EOSlib</a:t>
            </a:r>
            <a:r>
              <a:rPr lang="en-US" baseline="0" dirty="0" smtClean="0"/>
              <a:t> is designed for correctness first, and efficiency second, and it provides a specific target implementation for V&amp;V studies of EOS models. </a:t>
            </a:r>
          </a:p>
          <a:p>
            <a:r>
              <a:rPr lang="en-US" baseline="0" dirty="0" smtClean="0"/>
              <a:t>Despite this design, </a:t>
            </a:r>
            <a:r>
              <a:rPr lang="en-US" baseline="0" dirty="0" err="1" smtClean="0"/>
              <a:t>EOSlib</a:t>
            </a:r>
            <a:r>
              <a:rPr lang="en-US" baseline="0" dirty="0" smtClean="0"/>
              <a:t> is efficient enough to be linked directly into hydro codes, and may be “good-enough” for many purposes. If not, optimized EOS modules can be compared to </a:t>
            </a:r>
            <a:r>
              <a:rPr lang="en-US" baseline="0" dirty="0" err="1" smtClean="0"/>
              <a:t>EOSlib</a:t>
            </a:r>
            <a:r>
              <a:rPr lang="en-US" baseline="0" dirty="0" smtClean="0"/>
              <a:t> to ensure correctness.</a:t>
            </a:r>
          </a:p>
          <a:p>
            <a:r>
              <a:rPr lang="en-US" baseline="0" dirty="0" err="1" smtClean="0"/>
              <a:t>EOSlib</a:t>
            </a:r>
            <a:r>
              <a:rPr lang="en-US" baseline="0" dirty="0" smtClean="0"/>
              <a:t> includes many useful utilities for managing databases and automating thermodynamic computations. It can list and sort available material models, </a:t>
            </a:r>
          </a:p>
          <a:p>
            <a:endParaRPr lang="en-US" dirty="0" smtClean="0"/>
          </a:p>
          <a:p>
            <a:r>
              <a:rPr lang="en-US" dirty="0" smtClean="0"/>
              <a:t>Figure shows partially burned detonation</a:t>
            </a:r>
            <a:r>
              <a:rPr lang="en-US" baseline="0" dirty="0" smtClean="0"/>
              <a:t> loci for PBX 9501, with blue being unreacted and red being fully reacted. Note the CJ detonations states for each locus, and the von Neumann (</a:t>
            </a:r>
            <a:r>
              <a:rPr lang="en-US" baseline="0" dirty="0" err="1" smtClean="0"/>
              <a:t>Zel’dovich</a:t>
            </a:r>
            <a:r>
              <a:rPr lang="en-US" baseline="0" dirty="0" smtClean="0"/>
              <a:t>) spike. This analysis is directly related to the ZND detonation profile. A ZND detonation corresponds to an initial shock to the VN state, followed by a steady reaction down the solid black line, reaching the CJ state at the end of the reaction zone (assuming not an overdriven flow).</a:t>
            </a:r>
            <a:endParaRPr lang="en-US" dirty="0" smtClean="0"/>
          </a:p>
        </p:txBody>
      </p:sp>
      <p:sp>
        <p:nvSpPr>
          <p:cNvPr id="4" name="Slide Number Placeholder 3"/>
          <p:cNvSpPr>
            <a:spLocks noGrp="1"/>
          </p:cNvSpPr>
          <p:nvPr>
            <p:ph type="sldNum" sz="quarter" idx="10"/>
          </p:nvPr>
        </p:nvSpPr>
        <p:spPr/>
        <p:txBody>
          <a:bodyPr/>
          <a:lstStyle/>
          <a:p>
            <a:fld id="{233964B0-89DE-BA48-9DB8-30E2ACD1928B}" type="slidenum">
              <a:rPr lang="en-US" smtClean="0">
                <a:latin typeface="Arial"/>
                <a:cs typeface="Arial"/>
              </a:rPr>
              <a:t>10</a:t>
            </a:fld>
            <a:endParaRPr lang="en-US" dirty="0">
              <a:latin typeface="Arial"/>
              <a:cs typeface="Arial"/>
            </a:endParaRPr>
          </a:p>
        </p:txBody>
      </p:sp>
    </p:spTree>
    <p:extLst>
      <p:ext uri="{BB962C8B-B14F-4D97-AF65-F5344CB8AC3E}">
        <p14:creationId xmlns:p14="http://schemas.microsoft.com/office/powerpoint/2010/main" val="142387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slide">
    <p:spTree>
      <p:nvGrpSpPr>
        <p:cNvPr id="1" name=""/>
        <p:cNvGrpSpPr/>
        <p:nvPr/>
      </p:nvGrpSpPr>
      <p:grpSpPr>
        <a:xfrm>
          <a:off x="0" y="0"/>
          <a:ext cx="0" cy="0"/>
          <a:chOff x="0" y="0"/>
          <a:chExt cx="0" cy="0"/>
        </a:xfrm>
      </p:grpSpPr>
      <p:sp>
        <p:nvSpPr>
          <p:cNvPr id="3" name="TextBox 2"/>
          <p:cNvSpPr txBox="1"/>
          <p:nvPr userDrawn="1"/>
        </p:nvSpPr>
        <p:spPr>
          <a:xfrm>
            <a:off x="-1371600" y="0"/>
            <a:ext cx="1371600" cy="2677650"/>
          </a:xfrm>
          <a:prstGeom prst="rect">
            <a:avLst/>
          </a:prstGeom>
          <a:noFill/>
        </p:spPr>
        <p:txBody>
          <a:bodyPr wrap="square" lIns="91433" tIns="45717" rIns="91433" bIns="45717" rtlCol="0">
            <a:spAutoFit/>
          </a:bodyPr>
          <a:lstStyle/>
          <a:p>
            <a:r>
              <a:rPr lang="en-US" sz="1200" b="1" dirty="0" smtClean="0">
                <a:solidFill>
                  <a:srgbClr val="000000"/>
                </a:solidFill>
              </a:rPr>
              <a:t>NOTE</a:t>
            </a:r>
            <a:r>
              <a:rPr lang="en-US" sz="1200" b="0" dirty="0" smtClean="0">
                <a:solidFill>
                  <a:srgbClr val="000000"/>
                </a:solidFill>
              </a:rPr>
              <a:t>: THIS IS YOUR WALK-IN SLIDE OPTION #1. </a:t>
            </a:r>
            <a:r>
              <a:rPr lang="en-US" sz="1200" kern="1200" dirty="0" smtClean="0">
                <a:solidFill>
                  <a:schemeClr val="tx1"/>
                </a:solidFill>
                <a:effectLst/>
                <a:latin typeface="+mn-lt"/>
                <a:ea typeface="+mn-ea"/>
                <a:cs typeface="+mn-cs"/>
              </a:rPr>
              <a:t>Instead of the Title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Slide, display this slide on the venue screen while your audience is arriving.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t>
            </a:r>
            <a:r>
              <a:rPr lang="en-US" sz="1200" b="1" u="none"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a title slide. </a:t>
            </a:r>
            <a:br>
              <a:rPr lang="en-US" sz="1200" kern="1200" dirty="0" smtClean="0">
                <a:solidFill>
                  <a:schemeClr val="tx1"/>
                </a:solidFill>
                <a:effectLst/>
                <a:latin typeface="+mn-lt"/>
                <a:ea typeface="+mn-ea"/>
                <a:cs typeface="+mn-cs"/>
              </a:rPr>
            </a:br>
            <a:endParaRPr lang="en-US" sz="1200" dirty="0">
              <a:solidFill>
                <a:srgbClr val="000000"/>
              </a:solidFill>
            </a:endParaRPr>
          </a:p>
        </p:txBody>
      </p:sp>
      <p:pic>
        <p:nvPicPr>
          <p:cNvPr id="6" name="Picture 5" descr="LANL_allWHITE.ai"/>
          <p:cNvPicPr>
            <a:picLocks noChangeAspect="1"/>
          </p:cNvPicPr>
          <p:nvPr userDrawn="1"/>
        </p:nvPicPr>
        <p:blipFill rotWithShape="1">
          <a:blip r:embed="rId2" cstate="print">
            <a:extLst>
              <a:ext uri="{28A0092B-C50C-407E-A947-70E740481C1C}">
                <a14:useLocalDpi xmlns:a14="http://schemas.microsoft.com/office/drawing/2010/main"/>
              </a:ext>
            </a:extLst>
          </a:blip>
          <a:srcRect l="23021" t="26248" r="27098" b="30198"/>
          <a:stretch/>
        </p:blipFill>
        <p:spPr>
          <a:xfrm>
            <a:off x="325945" y="448028"/>
            <a:ext cx="7542237" cy="3763219"/>
          </a:xfrm>
          <a:prstGeom prst="rect">
            <a:avLst/>
          </a:prstGeom>
        </p:spPr>
      </p:pic>
      <p:sp>
        <p:nvSpPr>
          <p:cNvPr id="10" name="Rectangle 9"/>
          <p:cNvSpPr/>
          <p:nvPr userDrawn="1"/>
        </p:nvSpPr>
        <p:spPr>
          <a:xfrm>
            <a:off x="0" y="5258057"/>
            <a:ext cx="9144000" cy="46631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D0C2E"/>
              </a:solidFill>
              <a:effectLst/>
              <a:uLnTx/>
              <a:uFillTx/>
              <a:latin typeface="Arial"/>
              <a:ea typeface="+mn-ea"/>
              <a:cs typeface="+mn-cs"/>
            </a:endParaRPr>
          </a:p>
        </p:txBody>
      </p:sp>
      <p:sp>
        <p:nvSpPr>
          <p:cNvPr id="11" name="Rectangle 10"/>
          <p:cNvSpPr>
            <a:spLocks noChangeArrowheads="1"/>
          </p:cNvSpPr>
          <p:nvPr userDrawn="1"/>
        </p:nvSpPr>
        <p:spPr bwMode="auto">
          <a:xfrm>
            <a:off x="4572000" y="5539706"/>
            <a:ext cx="457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Operated by Los Alamos National Security, LLC for the U.S. Department of Energy's NNSA</a:t>
            </a:r>
          </a:p>
        </p:txBody>
      </p:sp>
      <p:pic>
        <p:nvPicPr>
          <p:cNvPr id="12" name="Picture 11" descr="NNSA_80%.ai"/>
          <p:cNvPicPr>
            <a:picLocks noChangeAspect="1"/>
          </p:cNvPicPr>
          <p:nvPr userDrawn="1"/>
        </p:nvPicPr>
        <p:blipFill rotWithShape="1">
          <a:blip r:embed="rId3" cstate="print">
            <a:extLst>
              <a:ext uri="{28A0092B-C50C-407E-A947-70E740481C1C}">
                <a14:useLocalDpi xmlns:a14="http://schemas.microsoft.com/office/drawing/2010/main"/>
              </a:ext>
            </a:extLst>
          </a:blip>
          <a:srcRect l="29116" t="44234" r="25200" b="40485"/>
          <a:stretch/>
        </p:blipFill>
        <p:spPr>
          <a:xfrm>
            <a:off x="8087551" y="5271918"/>
            <a:ext cx="961301" cy="321552"/>
          </a:xfrm>
          <a:prstGeom prst="rect">
            <a:avLst/>
          </a:prstGeom>
        </p:spPr>
      </p:pic>
    </p:spTree>
    <p:extLst>
      <p:ext uri="{BB962C8B-B14F-4D97-AF65-F5344CB8AC3E}">
        <p14:creationId xmlns:p14="http://schemas.microsoft.com/office/powerpoint/2010/main" val="219512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line-up slide - 3 in a row 2 rows">
    <p:spTree>
      <p:nvGrpSpPr>
        <p:cNvPr id="1" name=""/>
        <p:cNvGrpSpPr/>
        <p:nvPr/>
      </p:nvGrpSpPr>
      <p:grpSpPr>
        <a:xfrm>
          <a:off x="0" y="0"/>
          <a:ext cx="0" cy="0"/>
          <a:chOff x="0" y="0"/>
          <a:chExt cx="0" cy="0"/>
        </a:xfrm>
      </p:grpSpPr>
      <p:sp>
        <p:nvSpPr>
          <p:cNvPr id="35" name="Rectangle 34"/>
          <p:cNvSpPr/>
          <p:nvPr userDrawn="1"/>
        </p:nvSpPr>
        <p:spPr>
          <a:xfrm>
            <a:off x="6350" y="240294"/>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add statement</a:t>
            </a:r>
            <a:endParaRPr lang="en-US" dirty="0"/>
          </a:p>
        </p:txBody>
      </p:sp>
      <p:sp>
        <p:nvSpPr>
          <p:cNvPr id="15" name="Picture Placeholder 14"/>
          <p:cNvSpPr>
            <a:spLocks noGrp="1"/>
          </p:cNvSpPr>
          <p:nvPr>
            <p:ph type="pic" sz="quarter" idx="15" hasCustomPrompt="1"/>
          </p:nvPr>
        </p:nvSpPr>
        <p:spPr>
          <a:xfrm>
            <a:off x="0" y="1181807"/>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17" name="Text Placeholder 16"/>
          <p:cNvSpPr>
            <a:spLocks noGrp="1"/>
          </p:cNvSpPr>
          <p:nvPr>
            <p:ph type="body" sz="quarter" idx="16" hasCustomPrompt="1"/>
          </p:nvPr>
        </p:nvSpPr>
        <p:spPr>
          <a:xfrm>
            <a:off x="457200" y="4889360"/>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0" name="Picture Placeholder 14"/>
          <p:cNvSpPr>
            <a:spLocks noGrp="1"/>
          </p:cNvSpPr>
          <p:nvPr>
            <p:ph type="pic" sz="quarter" idx="17" hasCustomPrompt="1"/>
          </p:nvPr>
        </p:nvSpPr>
        <p:spPr>
          <a:xfrm>
            <a:off x="3102428" y="1181807"/>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1" name="Picture Placeholder 14"/>
          <p:cNvSpPr>
            <a:spLocks noGrp="1"/>
          </p:cNvSpPr>
          <p:nvPr>
            <p:ph type="pic" sz="quarter" idx="18" hasCustomPrompt="1"/>
          </p:nvPr>
        </p:nvSpPr>
        <p:spPr>
          <a:xfrm>
            <a:off x="6194020" y="1181807"/>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36" name="Rectangle 35"/>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Picture Placeholder 14"/>
          <p:cNvSpPr>
            <a:spLocks noGrp="1"/>
          </p:cNvSpPr>
          <p:nvPr>
            <p:ph type="pic" sz="quarter" idx="19" hasCustomPrompt="1"/>
          </p:nvPr>
        </p:nvSpPr>
        <p:spPr>
          <a:xfrm>
            <a:off x="0" y="3309383"/>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2" name="Picture Placeholder 14"/>
          <p:cNvSpPr>
            <a:spLocks noGrp="1"/>
          </p:cNvSpPr>
          <p:nvPr>
            <p:ph type="pic" sz="quarter" idx="20" hasCustomPrompt="1"/>
          </p:nvPr>
        </p:nvSpPr>
        <p:spPr>
          <a:xfrm>
            <a:off x="3102429" y="3309231"/>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3" name="Picture Placeholder 14"/>
          <p:cNvSpPr>
            <a:spLocks noGrp="1"/>
          </p:cNvSpPr>
          <p:nvPr>
            <p:ph type="pic" sz="quarter" idx="21" hasCustomPrompt="1"/>
          </p:nvPr>
        </p:nvSpPr>
        <p:spPr>
          <a:xfrm>
            <a:off x="6194020" y="3309383"/>
            <a:ext cx="2949980" cy="1546879"/>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4" name="Text Placeholder 16"/>
          <p:cNvSpPr>
            <a:spLocks noGrp="1"/>
          </p:cNvSpPr>
          <p:nvPr>
            <p:ph type="body" sz="quarter" idx="22" hasCustomPrompt="1"/>
          </p:nvPr>
        </p:nvSpPr>
        <p:spPr>
          <a:xfrm>
            <a:off x="3559629" y="4889360"/>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5" name="Text Placeholder 16"/>
          <p:cNvSpPr>
            <a:spLocks noGrp="1"/>
          </p:cNvSpPr>
          <p:nvPr>
            <p:ph type="body" sz="quarter" idx="23" hasCustomPrompt="1"/>
          </p:nvPr>
        </p:nvSpPr>
        <p:spPr>
          <a:xfrm>
            <a:off x="6565875" y="4889360"/>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6" name="Text Placeholder 16"/>
          <p:cNvSpPr>
            <a:spLocks noGrp="1"/>
          </p:cNvSpPr>
          <p:nvPr>
            <p:ph type="body" sz="quarter" idx="24" hasCustomPrompt="1"/>
          </p:nvPr>
        </p:nvSpPr>
        <p:spPr>
          <a:xfrm>
            <a:off x="457200" y="2770306"/>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7" name="Text Placeholder 16"/>
          <p:cNvSpPr>
            <a:spLocks noGrp="1"/>
          </p:cNvSpPr>
          <p:nvPr>
            <p:ph type="body" sz="quarter" idx="25" hasCustomPrompt="1"/>
          </p:nvPr>
        </p:nvSpPr>
        <p:spPr>
          <a:xfrm>
            <a:off x="3559629" y="2770306"/>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8" name="Text Placeholder 16"/>
          <p:cNvSpPr>
            <a:spLocks noGrp="1"/>
          </p:cNvSpPr>
          <p:nvPr>
            <p:ph type="body" sz="quarter" idx="26" hasCustomPrompt="1"/>
          </p:nvPr>
        </p:nvSpPr>
        <p:spPr>
          <a:xfrm>
            <a:off x="6565875" y="2770306"/>
            <a:ext cx="2492780" cy="538925"/>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Tree>
    <p:extLst>
      <p:ext uri="{BB962C8B-B14F-4D97-AF65-F5344CB8AC3E}">
        <p14:creationId xmlns:p14="http://schemas.microsoft.com/office/powerpoint/2010/main" val="120943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mple dark slid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solidFill>
                  <a:srgbClr val="FFFFFF"/>
                </a:solidFill>
              </a:defRPr>
            </a:lvl1pPr>
          </a:lstStyle>
          <a:p>
            <a:r>
              <a:rPr lang="en-US" dirty="0" smtClean="0"/>
              <a:t>Click to add title</a:t>
            </a:r>
            <a:endParaRPr lang="en-US" dirty="0"/>
          </a:p>
        </p:txBody>
      </p:sp>
      <p:sp>
        <p:nvSpPr>
          <p:cNvPr id="30" name="Rectangle 29"/>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Content Placeholder 3"/>
          <p:cNvSpPr>
            <a:spLocks noGrp="1"/>
          </p:cNvSpPr>
          <p:nvPr>
            <p:ph sz="quarter" idx="13" hasCustomPrompt="1"/>
          </p:nvPr>
        </p:nvSpPr>
        <p:spPr>
          <a:xfrm>
            <a:off x="457200" y="1333501"/>
            <a:ext cx="8229600" cy="3802944"/>
          </a:xfrm>
          <a:prstGeom prst="rect">
            <a:avLst/>
          </a:prstGeom>
        </p:spPr>
        <p:txBody>
          <a:bodyPr vert="horz" lIns="91433" tIns="45717" rIns="91433" bIns="45717"/>
          <a:lstStyle>
            <a:lvl1pPr marL="231775" indent="-231775">
              <a:spcBef>
                <a:spcPts val="0"/>
              </a:spcBef>
              <a:spcAft>
                <a:spcPts val="600"/>
              </a:spcAft>
              <a:buFont typeface="Arial"/>
              <a:buChar char="•"/>
              <a:defRPr sz="1800" b="1">
                <a:solidFill>
                  <a:schemeClr val="bg1"/>
                </a:solidFill>
              </a:defRPr>
            </a:lvl1pPr>
            <a:lvl2pPr marL="452438" indent="-220663" defTabSz="574675">
              <a:spcBef>
                <a:spcPts val="0"/>
              </a:spcBef>
              <a:spcAft>
                <a:spcPts val="600"/>
              </a:spcAft>
              <a:buFont typeface="Arial"/>
              <a:buChar char="•"/>
              <a:defRPr sz="1800">
                <a:solidFill>
                  <a:schemeClr val="bg1"/>
                </a:solidFill>
              </a:defRPr>
            </a:lvl2pPr>
            <a:lvl3pPr marL="687388" indent="-227013">
              <a:spcBef>
                <a:spcPts val="0"/>
              </a:spcBef>
              <a:spcAft>
                <a:spcPts val="600"/>
              </a:spcAft>
              <a:buFont typeface="Arial"/>
              <a:buChar char="•"/>
              <a:defRPr sz="1400">
                <a:solidFill>
                  <a:schemeClr val="bg1"/>
                </a:solidFill>
              </a:defRPr>
            </a:lvl3pPr>
            <a:lvl4pPr marL="912813" indent="-227013">
              <a:spcBef>
                <a:spcPts val="0"/>
              </a:spcBef>
              <a:spcAft>
                <a:spcPts val="600"/>
              </a:spcAft>
              <a:buFont typeface="Arial"/>
              <a:buChar char="•"/>
              <a:defRPr sz="1400">
                <a:solidFill>
                  <a:schemeClr val="bg1"/>
                </a:solidFill>
              </a:defRPr>
            </a:lvl4pPr>
            <a:lvl5pPr marL="922337" indent="0">
              <a:spcBef>
                <a:spcPts val="0"/>
              </a:spcBef>
              <a:spcAft>
                <a:spcPts val="600"/>
              </a:spcAft>
              <a:buFont typeface="Arial"/>
              <a:buNone/>
              <a:defRPr sz="1100"/>
            </a:lvl5pPr>
            <a:lvl6pPr marL="1370013" indent="-227013">
              <a:tabLst/>
              <a:defRPr sz="1100"/>
            </a:lvl6pPr>
          </a:lstStyle>
          <a:p>
            <a:pPr lvl="0"/>
            <a:r>
              <a:rPr lang="en-US" dirty="0" smtClean="0"/>
              <a:t>Click to add content</a:t>
            </a:r>
          </a:p>
          <a:p>
            <a:pPr lvl="1"/>
            <a:r>
              <a:rPr lang="en-US" dirty="0" smtClean="0"/>
              <a:t>Second level</a:t>
            </a:r>
          </a:p>
          <a:p>
            <a:pPr lvl="2"/>
            <a:r>
              <a:rPr lang="en-US" dirty="0" smtClean="0"/>
              <a:t>Third level</a:t>
            </a:r>
          </a:p>
          <a:p>
            <a:pPr lvl="3"/>
            <a:endParaRPr lang="en-US" dirty="0" smtClean="0"/>
          </a:p>
        </p:txBody>
      </p:sp>
    </p:spTree>
    <p:extLst>
      <p:ext uri="{BB962C8B-B14F-4D97-AF65-F5344CB8AC3E}">
        <p14:creationId xmlns:p14="http://schemas.microsoft.com/office/powerpoint/2010/main" val="67058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statement slide">
    <p:spTree>
      <p:nvGrpSpPr>
        <p:cNvPr id="1" name=""/>
        <p:cNvGrpSpPr/>
        <p:nvPr/>
      </p:nvGrpSpPr>
      <p:grpSpPr>
        <a:xfrm>
          <a:off x="0" y="0"/>
          <a:ext cx="0" cy="0"/>
          <a:chOff x="0" y="0"/>
          <a:chExt cx="0" cy="0"/>
        </a:xfrm>
      </p:grpSpPr>
      <p:sp>
        <p:nvSpPr>
          <p:cNvPr id="7" name="Picture Placeholder 14"/>
          <p:cNvSpPr>
            <a:spLocks noGrp="1"/>
          </p:cNvSpPr>
          <p:nvPr>
            <p:ph type="pic" sz="quarter" idx="15" hasCustomPrompt="1"/>
          </p:nvPr>
        </p:nvSpPr>
        <p:spPr>
          <a:xfrm>
            <a:off x="0" y="229308"/>
            <a:ext cx="9144000" cy="5256829"/>
          </a:xfrm>
          <a:prstGeom prst="rect">
            <a:avLst/>
          </a:prstGeom>
        </p:spPr>
        <p:txBody>
          <a:bodyPr vert="horz" lIns="91433" tIns="45717" rIns="91433" bIns="45717" anchor="ctr"/>
          <a:lstStyle>
            <a:lvl1pPr marL="0" marR="0" indent="0" algn="ctr" defTabSz="457164" rtl="0" eaLnBrk="1" fontAlgn="auto" latinLnBrk="0" hangingPunct="1">
              <a:lnSpc>
                <a:spcPct val="100000"/>
              </a:lnSpc>
              <a:spcBef>
                <a:spcPct val="20000"/>
              </a:spcBef>
              <a:spcAft>
                <a:spcPts val="0"/>
              </a:spcAft>
              <a:buClrTx/>
              <a:buSzTx/>
              <a:buFont typeface="Arial"/>
              <a:buNone/>
              <a:tabLst/>
              <a:defRPr lang="en-US" sz="1500" smtClean="0">
                <a:solidFill>
                  <a:srgbClr val="FFFFFF"/>
                </a:solidFill>
              </a:defRPr>
            </a:lvl1pPr>
          </a:lstStyle>
          <a:p>
            <a:r>
              <a:rPr lang="en-US" dirty="0" smtClean="0"/>
              <a:t>Click icon to insert photo</a:t>
            </a:r>
          </a:p>
          <a:p>
            <a:endParaRPr lang="en-US" dirty="0" smtClean="0"/>
          </a:p>
          <a:p>
            <a:endParaRPr lang="en-US" dirty="0" smtClean="0"/>
          </a:p>
          <a:p>
            <a:endParaRPr lang="en-US" dirty="0"/>
          </a:p>
        </p:txBody>
      </p:sp>
      <p:sp>
        <p:nvSpPr>
          <p:cNvPr id="6" name="Title 1"/>
          <p:cNvSpPr>
            <a:spLocks noGrp="1"/>
          </p:cNvSpPr>
          <p:nvPr>
            <p:ph type="title" hasCustomPrompt="1"/>
          </p:nvPr>
        </p:nvSpPr>
        <p:spPr>
          <a:xfrm>
            <a:off x="1875329" y="3046994"/>
            <a:ext cx="5393342" cy="461659"/>
          </a:xfrm>
          <a:prstGeom prst="rect">
            <a:avLst/>
          </a:prstGeom>
          <a:solidFill>
            <a:schemeClr val="accent1">
              <a:alpha val="70000"/>
            </a:schemeClr>
          </a:solidFill>
        </p:spPr>
        <p:txBody>
          <a:bodyPr vert="horz" wrap="square" lIns="91433" tIns="45717" rIns="91433" bIns="45717">
            <a:spAutoFit/>
          </a:bodyPr>
          <a:lstStyle>
            <a:lvl1pPr algn="ctr">
              <a:defRPr sz="2400" b="1">
                <a:solidFill>
                  <a:schemeClr val="bg1"/>
                </a:solidFill>
              </a:defRPr>
            </a:lvl1pPr>
          </a:lstStyle>
          <a:p>
            <a:r>
              <a:rPr lang="en-US" dirty="0" smtClean="0"/>
              <a:t>Click to add statement</a:t>
            </a:r>
            <a:endParaRPr lang="en-US" dirty="0"/>
          </a:p>
        </p:txBody>
      </p:sp>
      <p:sp>
        <p:nvSpPr>
          <p:cNvPr id="29" name="Rectangle 28"/>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6763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statement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57200" y="2406468"/>
            <a:ext cx="8229600" cy="952500"/>
          </a:xfrm>
          <a:prstGeom prst="rect">
            <a:avLst/>
          </a:prstGeom>
        </p:spPr>
        <p:txBody>
          <a:bodyPr vert="horz" lIns="91433" tIns="45717" rIns="91433" bIns="45717"/>
          <a:lstStyle>
            <a:lvl1pPr algn="ctr">
              <a:defRPr sz="2400" b="1">
                <a:solidFill>
                  <a:srgbClr val="FFFFFF"/>
                </a:solidFill>
              </a:defRPr>
            </a:lvl1pPr>
          </a:lstStyle>
          <a:p>
            <a:r>
              <a:rPr lang="en-US" dirty="0" smtClean="0"/>
              <a:t>Click to add statement</a:t>
            </a:r>
            <a:endParaRPr lang="en-US" dirty="0"/>
          </a:p>
        </p:txBody>
      </p:sp>
      <p:sp>
        <p:nvSpPr>
          <p:cNvPr id="29" name="Rectangle 28"/>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9318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9" name="Rectangle 28"/>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userDrawn="1"/>
        </p:nvSpPr>
        <p:spPr>
          <a:xfrm>
            <a:off x="6350" y="240294"/>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6233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slide - Photo Option">
    <p:spTree>
      <p:nvGrpSpPr>
        <p:cNvPr id="1" name=""/>
        <p:cNvGrpSpPr/>
        <p:nvPr/>
      </p:nvGrpSpPr>
      <p:grpSpPr>
        <a:xfrm>
          <a:off x="0" y="0"/>
          <a:ext cx="0" cy="0"/>
          <a:chOff x="0" y="0"/>
          <a:chExt cx="0" cy="0"/>
        </a:xfrm>
      </p:grpSpPr>
      <p:pic>
        <p:nvPicPr>
          <p:cNvPr id="6" name="Picture 5" descr="LANL_allWHITE.ai"/>
          <p:cNvPicPr>
            <a:picLocks noChangeAspect="1"/>
          </p:cNvPicPr>
          <p:nvPr userDrawn="1"/>
        </p:nvPicPr>
        <p:blipFill rotWithShape="1">
          <a:blip r:embed="rId2" cstate="screen">
            <a:extLst>
              <a:ext uri="{28A0092B-C50C-407E-A947-70E740481C1C}">
                <a14:useLocalDpi xmlns:a14="http://schemas.microsoft.com/office/drawing/2010/main"/>
              </a:ext>
            </a:extLst>
          </a:blip>
          <a:srcRect l="23021" t="26248" r="27098" b="30198"/>
          <a:stretch/>
        </p:blipFill>
        <p:spPr>
          <a:xfrm>
            <a:off x="5582838" y="600428"/>
            <a:ext cx="3055811" cy="1524705"/>
          </a:xfrm>
          <a:prstGeom prst="rect">
            <a:avLst/>
          </a:prstGeom>
        </p:spPr>
      </p:pic>
      <p:sp>
        <p:nvSpPr>
          <p:cNvPr id="10" name="Rectangle 9"/>
          <p:cNvSpPr/>
          <p:nvPr userDrawn="1"/>
        </p:nvSpPr>
        <p:spPr>
          <a:xfrm>
            <a:off x="0" y="5258057"/>
            <a:ext cx="9144000" cy="46631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D0C2E"/>
              </a:solidFill>
              <a:effectLst/>
              <a:uLnTx/>
              <a:uFillTx/>
              <a:latin typeface="Arial"/>
              <a:ea typeface="+mn-ea"/>
              <a:cs typeface="+mn-cs"/>
            </a:endParaRPr>
          </a:p>
        </p:txBody>
      </p:sp>
      <p:sp>
        <p:nvSpPr>
          <p:cNvPr id="11" name="Rectangle 10"/>
          <p:cNvSpPr>
            <a:spLocks noChangeArrowheads="1"/>
          </p:cNvSpPr>
          <p:nvPr userDrawn="1"/>
        </p:nvSpPr>
        <p:spPr bwMode="auto">
          <a:xfrm>
            <a:off x="4572000" y="5539706"/>
            <a:ext cx="457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Operated by Los Alamos National Security, LLC for the U.S. Department of Energy's NNSA</a:t>
            </a:r>
          </a:p>
        </p:txBody>
      </p:sp>
      <p:pic>
        <p:nvPicPr>
          <p:cNvPr id="12" name="Picture 11" descr="NNSA_80%.ai"/>
          <p:cNvPicPr>
            <a:picLocks noChangeAspect="1"/>
          </p:cNvPicPr>
          <p:nvPr userDrawn="1"/>
        </p:nvPicPr>
        <p:blipFill rotWithShape="1">
          <a:blip r:embed="rId3" cstate="screen">
            <a:extLst>
              <a:ext uri="{28A0092B-C50C-407E-A947-70E740481C1C}">
                <a14:useLocalDpi xmlns:a14="http://schemas.microsoft.com/office/drawing/2010/main"/>
              </a:ext>
            </a:extLst>
          </a:blip>
          <a:srcRect l="29116" t="44234" r="25200" b="40485"/>
          <a:stretch/>
        </p:blipFill>
        <p:spPr>
          <a:xfrm>
            <a:off x="8087551" y="5271918"/>
            <a:ext cx="961301" cy="321552"/>
          </a:xfrm>
          <a:prstGeom prst="rect">
            <a:avLst/>
          </a:prstGeom>
        </p:spPr>
      </p:pic>
      <p:sp>
        <p:nvSpPr>
          <p:cNvPr id="4" name="Picture Placeholder 3"/>
          <p:cNvSpPr>
            <a:spLocks noGrp="1"/>
          </p:cNvSpPr>
          <p:nvPr>
            <p:ph type="pic" sz="quarter" idx="10" hasCustomPrompt="1"/>
          </p:nvPr>
        </p:nvSpPr>
        <p:spPr>
          <a:xfrm>
            <a:off x="0" y="-8467"/>
            <a:ext cx="5334000" cy="5266267"/>
          </a:xfrm>
          <a:prstGeom prst="rect">
            <a:avLst/>
          </a:prstGeom>
        </p:spPr>
        <p:txBody>
          <a:bodyPr vert="horz" anchor="ctr"/>
          <a:lstStyle>
            <a:lvl1pPr marL="0" indent="0" algn="ctr">
              <a:buNone/>
              <a:defRPr sz="1800" baseline="0">
                <a:solidFill>
                  <a:srgbClr val="FFFFFF"/>
                </a:solidFill>
              </a:defRPr>
            </a:lvl1pPr>
          </a:lstStyle>
          <a:p>
            <a:r>
              <a:rPr lang="en-US" dirty="0" smtClean="0"/>
              <a:t>Click icon to insert photo</a:t>
            </a:r>
          </a:p>
          <a:p>
            <a:endParaRPr lang="en-US" dirty="0" smtClean="0"/>
          </a:p>
          <a:p>
            <a:endParaRPr lang="en-US" dirty="0"/>
          </a:p>
        </p:txBody>
      </p:sp>
      <p:sp>
        <p:nvSpPr>
          <p:cNvPr id="5" name="Right Triangle 4"/>
          <p:cNvSpPr/>
          <p:nvPr userDrawn="1"/>
        </p:nvSpPr>
        <p:spPr>
          <a:xfrm>
            <a:off x="5334000" y="-8467"/>
            <a:ext cx="3810000" cy="5257800"/>
          </a:xfrm>
          <a:custGeom>
            <a:avLst/>
            <a:gdLst>
              <a:gd name="connsiteX0" fmla="*/ 0 w 3810000"/>
              <a:gd name="connsiteY0" fmla="*/ 5257800 h 5257800"/>
              <a:gd name="connsiteX1" fmla="*/ 0 w 3810000"/>
              <a:gd name="connsiteY1" fmla="*/ 0 h 5257800"/>
              <a:gd name="connsiteX2" fmla="*/ 3810000 w 3810000"/>
              <a:gd name="connsiteY2" fmla="*/ 5257800 h 5257800"/>
              <a:gd name="connsiteX3" fmla="*/ 0 w 3810000"/>
              <a:gd name="connsiteY3" fmla="*/ 5257800 h 5257800"/>
              <a:gd name="connsiteX0" fmla="*/ 0 w 3810000"/>
              <a:gd name="connsiteY0" fmla="*/ 5257800 h 5257800"/>
              <a:gd name="connsiteX1" fmla="*/ 0 w 3810000"/>
              <a:gd name="connsiteY1" fmla="*/ 0 h 5257800"/>
              <a:gd name="connsiteX2" fmla="*/ 1337733 w 3810000"/>
              <a:gd name="connsiteY2" fmla="*/ 3302000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37733 w 3810000"/>
              <a:gd name="connsiteY2" fmla="*/ 3302000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37733 w 3810000"/>
              <a:gd name="connsiteY2" fmla="*/ 3302000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0 w 3810000"/>
              <a:gd name="connsiteY2" fmla="*/ 3970867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46200 w 3810000"/>
              <a:gd name="connsiteY2" fmla="*/ 3852333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346200 w 3810000"/>
              <a:gd name="connsiteY2" fmla="*/ 3852333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049867 w 3810000"/>
              <a:gd name="connsiteY2" fmla="*/ 3869266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 name="connsiteX0" fmla="*/ 0 w 3810000"/>
              <a:gd name="connsiteY0" fmla="*/ 5257800 h 5257800"/>
              <a:gd name="connsiteX1" fmla="*/ 0 w 3810000"/>
              <a:gd name="connsiteY1" fmla="*/ 0 h 5257800"/>
              <a:gd name="connsiteX2" fmla="*/ 1193801 w 3810000"/>
              <a:gd name="connsiteY2" fmla="*/ 3911599 h 5257800"/>
              <a:gd name="connsiteX3" fmla="*/ 3810000 w 3810000"/>
              <a:gd name="connsiteY3" fmla="*/ 5257800 h 5257800"/>
              <a:gd name="connsiteX4" fmla="*/ 0 w 3810000"/>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5257800">
                <a:moveTo>
                  <a:pt x="0" y="5257800"/>
                </a:moveTo>
                <a:lnTo>
                  <a:pt x="0" y="0"/>
                </a:lnTo>
                <a:cubicBezTo>
                  <a:pt x="16933" y="708378"/>
                  <a:pt x="59269" y="2737554"/>
                  <a:pt x="1193801" y="3911599"/>
                </a:cubicBezTo>
                <a:cubicBezTo>
                  <a:pt x="1899356" y="4580464"/>
                  <a:pt x="2791178" y="5012267"/>
                  <a:pt x="3810000" y="5257800"/>
                </a:cubicBezTo>
                <a:lnTo>
                  <a:pt x="0" y="5257800"/>
                </a:lnTo>
                <a:close/>
              </a:path>
            </a:pathLst>
          </a:custGeom>
          <a:solidFill>
            <a:srgbClr val="080419">
              <a:alpha val="3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userDrawn="1"/>
        </p:nvSpPr>
        <p:spPr>
          <a:xfrm>
            <a:off x="5884335" y="2743200"/>
            <a:ext cx="2971798" cy="954107"/>
          </a:xfrm>
          <a:prstGeom prst="rect">
            <a:avLst/>
          </a:prstGeom>
          <a:noFill/>
        </p:spPr>
        <p:txBody>
          <a:bodyPr wrap="square" rtlCol="0">
            <a:spAutoFit/>
          </a:bodyPr>
          <a:lstStyle/>
          <a:p>
            <a:pPr marL="0" marR="0" indent="0" algn="ctr" defTabSz="457164" rtl="0" eaLnBrk="1" fontAlgn="auto" latinLnBrk="0" hangingPunct="1">
              <a:lnSpc>
                <a:spcPct val="100000"/>
              </a:lnSpc>
              <a:spcBef>
                <a:spcPts val="0"/>
              </a:spcBef>
              <a:spcAft>
                <a:spcPts val="0"/>
              </a:spcAft>
              <a:buClrTx/>
              <a:buSzTx/>
              <a:buFontTx/>
              <a:buNone/>
              <a:tabLst/>
              <a:defRPr/>
            </a:pPr>
            <a:r>
              <a:rPr lang="en-US" sz="1400" b="0" i="0" dirty="0" smtClean="0">
                <a:solidFill>
                  <a:srgbClr val="FFFFFF">
                    <a:alpha val="75000"/>
                  </a:srgbClr>
                </a:solidFill>
                <a:latin typeface="Arial"/>
                <a:cs typeface="Arial"/>
              </a:rPr>
              <a:t>Delivering science and technology</a:t>
            </a:r>
            <a:r>
              <a:rPr lang="en-US" sz="1400" b="0" i="0" baseline="0" dirty="0" smtClean="0">
                <a:solidFill>
                  <a:srgbClr val="FFFFFF">
                    <a:alpha val="75000"/>
                  </a:srgbClr>
                </a:solidFill>
                <a:latin typeface="Arial"/>
                <a:cs typeface="Arial"/>
              </a:rPr>
              <a:t/>
            </a:r>
            <a:br>
              <a:rPr lang="en-US" sz="1400" b="0" i="0" baseline="0" dirty="0" smtClean="0">
                <a:solidFill>
                  <a:srgbClr val="FFFFFF">
                    <a:alpha val="75000"/>
                  </a:srgbClr>
                </a:solidFill>
                <a:latin typeface="Arial"/>
                <a:cs typeface="Arial"/>
              </a:rPr>
            </a:br>
            <a:r>
              <a:rPr lang="en-US" sz="1400" b="0" i="0" baseline="0" dirty="0" smtClean="0">
                <a:solidFill>
                  <a:srgbClr val="FFFFFF">
                    <a:alpha val="75000"/>
                  </a:srgbClr>
                </a:solidFill>
                <a:latin typeface="Arial"/>
                <a:cs typeface="Arial"/>
              </a:rPr>
              <a:t>to protect our nation</a:t>
            </a:r>
            <a:br>
              <a:rPr lang="en-US" sz="1400" b="0" i="0" baseline="0" dirty="0" smtClean="0">
                <a:solidFill>
                  <a:srgbClr val="FFFFFF">
                    <a:alpha val="75000"/>
                  </a:srgbClr>
                </a:solidFill>
                <a:latin typeface="Arial"/>
                <a:cs typeface="Arial"/>
              </a:rPr>
            </a:br>
            <a:r>
              <a:rPr lang="en-US" sz="1400" b="0" i="0" baseline="0" dirty="0" smtClean="0">
                <a:solidFill>
                  <a:srgbClr val="FFFFFF">
                    <a:alpha val="75000"/>
                  </a:srgbClr>
                </a:solidFill>
                <a:latin typeface="Arial"/>
                <a:cs typeface="Arial"/>
              </a:rPr>
              <a:t>and promote world stability</a:t>
            </a:r>
          </a:p>
          <a:p>
            <a:pPr algn="ctr"/>
            <a:endParaRPr lang="en-US" sz="1400" dirty="0">
              <a:solidFill>
                <a:srgbClr val="FFFFFF">
                  <a:alpha val="75000"/>
                </a:srgbClr>
              </a:solidFill>
              <a:latin typeface="Arial"/>
              <a:cs typeface="Arial"/>
            </a:endParaRPr>
          </a:p>
        </p:txBody>
      </p:sp>
      <p:sp>
        <p:nvSpPr>
          <p:cNvPr id="14" name="TextBox 13"/>
          <p:cNvSpPr txBox="1"/>
          <p:nvPr userDrawn="1"/>
        </p:nvSpPr>
        <p:spPr>
          <a:xfrm>
            <a:off x="-1439333" y="0"/>
            <a:ext cx="1439333" cy="3231647"/>
          </a:xfrm>
          <a:prstGeom prst="rect">
            <a:avLst/>
          </a:prstGeom>
          <a:noFill/>
        </p:spPr>
        <p:txBody>
          <a:bodyPr wrap="square" lIns="91433" tIns="45717" rIns="91433" bIns="45717" rtlCol="0">
            <a:spAutoFit/>
          </a:bodyPr>
          <a:lstStyle/>
          <a:p>
            <a:r>
              <a:rPr lang="en-US" sz="1200" b="1" dirty="0" smtClean="0">
                <a:solidFill>
                  <a:srgbClr val="000000"/>
                </a:solidFill>
              </a:rPr>
              <a:t>NOTE</a:t>
            </a:r>
            <a:r>
              <a:rPr lang="en-US" sz="1200" b="0" dirty="0" smtClean="0">
                <a:solidFill>
                  <a:srgbClr val="000000"/>
                </a:solidFill>
              </a:rPr>
              <a:t>: THIS IS YOUR WALK</a:t>
            </a:r>
            <a:r>
              <a:rPr lang="en-US" sz="1200" b="0" baseline="0" dirty="0" smtClean="0">
                <a:solidFill>
                  <a:srgbClr val="000000"/>
                </a:solidFill>
              </a:rPr>
              <a:t>-IN </a:t>
            </a:r>
            <a:r>
              <a:rPr lang="en-US" sz="1200" b="0" dirty="0" smtClean="0">
                <a:solidFill>
                  <a:srgbClr val="000000"/>
                </a:solidFill>
              </a:rPr>
              <a:t>SLIDE OPTION #2.</a:t>
            </a:r>
            <a:r>
              <a:rPr lang="en-US" sz="1200" b="0" baseline="0" dirty="0" smtClean="0">
                <a:solidFill>
                  <a:srgbClr val="000000"/>
                </a:solidFill>
              </a:rPr>
              <a:t> </a:t>
            </a:r>
            <a:r>
              <a:rPr lang="en-US" sz="1200" kern="1200" dirty="0" smtClean="0">
                <a:solidFill>
                  <a:schemeClr val="tx1"/>
                </a:solidFill>
                <a:effectLst/>
                <a:latin typeface="+mn-lt"/>
                <a:ea typeface="+mn-ea"/>
                <a:cs typeface="+mn-cs"/>
              </a:rPr>
              <a:t>Instead of the Title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Slide, display this slide on the venue screen while your audience is arriving.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t>
            </a:r>
            <a:r>
              <a:rPr lang="en-US" sz="1200" b="1" u="none"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a title slide. </a:t>
            </a:r>
            <a:br>
              <a:rPr lang="en-US" sz="1200" kern="1200" dirty="0" smtClean="0">
                <a:solidFill>
                  <a:schemeClr val="tx1"/>
                </a:solidFill>
                <a:effectLst/>
                <a:latin typeface="+mn-lt"/>
                <a:ea typeface="+mn-ea"/>
                <a:cs typeface="+mn-cs"/>
              </a:rPr>
            </a:br>
            <a:r>
              <a:rPr lang="en-US" sz="1200" dirty="0" smtClean="0">
                <a:effectLst/>
              </a:rPr>
              <a:t/>
            </a:r>
            <a:br>
              <a:rPr lang="en-US" sz="1200" dirty="0" smtClean="0">
                <a:effectLst/>
              </a:rPr>
            </a:br>
            <a:r>
              <a:rPr lang="en-US" sz="1200" kern="1200" dirty="0" smtClean="0">
                <a:solidFill>
                  <a:schemeClr val="tx1"/>
                </a:solidFill>
                <a:effectLst/>
                <a:latin typeface="+mn-lt"/>
                <a:ea typeface="+mn-ea"/>
                <a:cs typeface="+mn-cs"/>
              </a:rPr>
              <a:t>Use only a high-resolution photograph.</a:t>
            </a:r>
            <a:endParaRPr lang="en-US" sz="1200" dirty="0">
              <a:solidFill>
                <a:srgbClr val="000000"/>
              </a:solidFill>
            </a:endParaRPr>
          </a:p>
        </p:txBody>
      </p:sp>
    </p:spTree>
    <p:extLst>
      <p:ext uri="{BB962C8B-B14F-4D97-AF65-F5344CB8AC3E}">
        <p14:creationId xmlns:p14="http://schemas.microsoft.com/office/powerpoint/2010/main" val="2662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1686279"/>
            <a:ext cx="9144000" cy="37916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itle 1"/>
          <p:cNvSpPr>
            <a:spLocks noGrp="1"/>
          </p:cNvSpPr>
          <p:nvPr>
            <p:ph type="ctrTitle" hasCustomPrompt="1"/>
          </p:nvPr>
        </p:nvSpPr>
        <p:spPr>
          <a:xfrm>
            <a:off x="914400" y="461956"/>
            <a:ext cx="7772400" cy="1225021"/>
          </a:xfrm>
          <a:prstGeom prst="rect">
            <a:avLst/>
          </a:prstGeom>
        </p:spPr>
        <p:txBody>
          <a:bodyPr lIns="91433" tIns="45717" rIns="91433" bIns="45717"/>
          <a:lstStyle>
            <a:lvl1pPr algn="r">
              <a:defRPr sz="3600" b="0">
                <a:solidFill>
                  <a:srgbClr val="FFFFFF"/>
                </a:solidFill>
              </a:defRPr>
            </a:lvl1pPr>
          </a:lstStyle>
          <a:p>
            <a:pPr algn="r"/>
            <a:r>
              <a:rPr lang="en-US" b="1" dirty="0" smtClean="0">
                <a:solidFill>
                  <a:schemeClr val="bg1"/>
                </a:solidFill>
              </a:rPr>
              <a:t>Click to add title</a:t>
            </a:r>
            <a:endParaRPr lang="en-US" b="1" dirty="0">
              <a:solidFill>
                <a:schemeClr val="bg1"/>
              </a:solidFill>
            </a:endParaRPr>
          </a:p>
        </p:txBody>
      </p:sp>
      <p:sp>
        <p:nvSpPr>
          <p:cNvPr id="3" name="Text Placeholder 2"/>
          <p:cNvSpPr>
            <a:spLocks noGrp="1"/>
          </p:cNvSpPr>
          <p:nvPr>
            <p:ph type="body" sz="quarter" idx="11" hasCustomPrompt="1"/>
          </p:nvPr>
        </p:nvSpPr>
        <p:spPr>
          <a:xfrm>
            <a:off x="5143500" y="3310822"/>
            <a:ext cx="3543300" cy="546217"/>
          </a:xfrm>
          <a:prstGeom prst="rect">
            <a:avLst/>
          </a:prstGeom>
        </p:spPr>
        <p:txBody>
          <a:bodyPr vert="horz" lIns="91433" tIns="45717" rIns="91433" bIns="45717"/>
          <a:lstStyle>
            <a:lvl1pPr marL="0" indent="0" algn="r">
              <a:buNone/>
              <a:defRPr sz="1800" b="1">
                <a:solidFill>
                  <a:schemeClr val="tx1"/>
                </a:solidFill>
              </a:defRPr>
            </a:lvl1pPr>
            <a:lvl2pPr marL="457164" indent="0">
              <a:buNone/>
              <a:defRPr sz="2400" b="1">
                <a:solidFill>
                  <a:schemeClr val="tx1"/>
                </a:solidFill>
              </a:defRPr>
            </a:lvl2pPr>
            <a:lvl3pPr marL="914327" indent="0">
              <a:buNone/>
              <a:defRPr sz="2400" b="1">
                <a:solidFill>
                  <a:schemeClr val="tx1"/>
                </a:solidFill>
              </a:defRPr>
            </a:lvl3pPr>
            <a:lvl4pPr marL="1371491" indent="0">
              <a:buNone/>
              <a:defRPr sz="2400" b="1">
                <a:solidFill>
                  <a:schemeClr val="tx1"/>
                </a:solidFill>
              </a:defRPr>
            </a:lvl4pPr>
            <a:lvl5pPr marL="1828654" indent="0">
              <a:buNone/>
              <a:defRPr sz="2400" b="1">
                <a:solidFill>
                  <a:schemeClr val="tx1"/>
                </a:solidFill>
              </a:defRPr>
            </a:lvl5pPr>
          </a:lstStyle>
          <a:p>
            <a:pPr lvl="0"/>
            <a:r>
              <a:rPr lang="en-US" dirty="0" smtClean="0"/>
              <a:t>Click to add presenter</a:t>
            </a:r>
            <a:endParaRPr lang="en-US" dirty="0"/>
          </a:p>
        </p:txBody>
      </p:sp>
      <p:sp>
        <p:nvSpPr>
          <p:cNvPr id="5" name="Text Placeholder 4"/>
          <p:cNvSpPr>
            <a:spLocks noGrp="1"/>
          </p:cNvSpPr>
          <p:nvPr>
            <p:ph type="body" sz="quarter" idx="12" hasCustomPrompt="1"/>
          </p:nvPr>
        </p:nvSpPr>
        <p:spPr>
          <a:xfrm>
            <a:off x="5143500" y="3857626"/>
            <a:ext cx="3543300" cy="564444"/>
          </a:xfrm>
          <a:prstGeom prst="rect">
            <a:avLst/>
          </a:prstGeom>
        </p:spPr>
        <p:txBody>
          <a:bodyPr vert="horz" lIns="91433" tIns="45717" rIns="91433" bIns="45717"/>
          <a:lstStyle>
            <a:lvl1pPr marL="0" indent="0" algn="r">
              <a:buNone/>
              <a:defRPr sz="1800">
                <a:solidFill>
                  <a:schemeClr val="tx1"/>
                </a:solidFill>
              </a:defRPr>
            </a:lvl1pPr>
          </a:lstStyle>
          <a:p>
            <a:pPr lvl="0"/>
            <a:r>
              <a:rPr lang="en-US" dirty="0" smtClean="0"/>
              <a:t>Click to add date</a:t>
            </a:r>
            <a:endParaRPr lang="en-US" dirty="0"/>
          </a:p>
        </p:txBody>
      </p:sp>
      <p:sp>
        <p:nvSpPr>
          <p:cNvPr id="7" name="Text Placeholder 6"/>
          <p:cNvSpPr>
            <a:spLocks noGrp="1"/>
          </p:cNvSpPr>
          <p:nvPr>
            <p:ph type="body" sz="quarter" idx="13" hasCustomPrompt="1"/>
          </p:nvPr>
        </p:nvSpPr>
        <p:spPr>
          <a:xfrm>
            <a:off x="914400" y="1686280"/>
            <a:ext cx="7772400" cy="816681"/>
          </a:xfrm>
          <a:prstGeom prst="rect">
            <a:avLst/>
          </a:prstGeom>
        </p:spPr>
        <p:txBody>
          <a:bodyPr vert="horz" lIns="91433" tIns="45717" rIns="91433" bIns="45717"/>
          <a:lstStyle>
            <a:lvl1pPr marL="0" indent="0" algn="r">
              <a:buNone/>
              <a:defRPr sz="2400">
                <a:solidFill>
                  <a:schemeClr val="tx1"/>
                </a:solidFill>
              </a:defRPr>
            </a:lvl1pPr>
            <a:lvl2pPr marL="457164" indent="0" algn="r">
              <a:buNone/>
              <a:defRPr sz="3600"/>
            </a:lvl2pPr>
            <a:lvl3pPr marL="914327" indent="0" algn="r">
              <a:buNone/>
              <a:defRPr sz="3600"/>
            </a:lvl3pPr>
            <a:lvl4pPr marL="1371491" indent="0" algn="r">
              <a:buNone/>
              <a:defRPr sz="3600"/>
            </a:lvl4pPr>
            <a:lvl5pPr marL="1828654" indent="0" algn="r">
              <a:buNone/>
              <a:defRPr sz="3600"/>
            </a:lvl5pPr>
          </a:lstStyle>
          <a:p>
            <a:pPr lvl="0"/>
            <a:r>
              <a:rPr lang="en-US" dirty="0" smtClean="0"/>
              <a:t>Click to add subtitle</a:t>
            </a:r>
            <a:endParaRPr lang="en-US" dirty="0"/>
          </a:p>
        </p:txBody>
      </p:sp>
      <p:sp>
        <p:nvSpPr>
          <p:cNvPr id="16" name="TextBox 15"/>
          <p:cNvSpPr txBox="1"/>
          <p:nvPr userDrawn="1"/>
        </p:nvSpPr>
        <p:spPr>
          <a:xfrm>
            <a:off x="-1432560" y="0"/>
            <a:ext cx="1432560" cy="4893640"/>
          </a:xfrm>
          <a:prstGeom prst="rect">
            <a:avLst/>
          </a:prstGeom>
          <a:noFill/>
        </p:spPr>
        <p:txBody>
          <a:bodyPr wrap="square" lIns="91433" tIns="45717" rIns="91433" bIns="45717" rtlCol="0">
            <a:spAutoFit/>
          </a:bodyPr>
          <a:lstStyle/>
          <a:p>
            <a:r>
              <a:rPr lang="en-US" sz="1200" b="1" dirty="0" smtClean="0">
                <a:solidFill>
                  <a:srgbClr val="000000"/>
                </a:solidFill>
              </a:rPr>
              <a:t>NOTE</a:t>
            </a:r>
            <a:r>
              <a:rPr lang="en-US" sz="1200" b="0" dirty="0" smtClean="0">
                <a:solidFill>
                  <a:srgbClr val="000000"/>
                </a:solidFill>
              </a:rPr>
              <a:t>: THIS IS YOUR TITLE SLIDE. </a:t>
            </a:r>
          </a:p>
          <a:p>
            <a:endParaRPr lang="en-US" sz="1200" b="0" kern="1200" dirty="0" smtClean="0">
              <a:solidFill>
                <a:srgbClr val="000000"/>
              </a:solidFill>
              <a:effectLst/>
              <a:latin typeface="+mn-lt"/>
              <a:ea typeface="+mn-ea"/>
              <a:cs typeface="+mn-cs"/>
            </a:endParaRPr>
          </a:p>
          <a:p>
            <a:r>
              <a:rPr lang="en-US" sz="1200" kern="1200" dirty="0" smtClean="0">
                <a:solidFill>
                  <a:schemeClr val="tx1"/>
                </a:solidFill>
                <a:effectLst/>
                <a:latin typeface="+mn-lt"/>
                <a:ea typeface="+mn-ea"/>
                <a:cs typeface="+mn-cs"/>
              </a:rPr>
              <a:t>If you use the Walk-in Slide, you may replace the gray LANL logo on the Title Slide with your organization’s logo and delete the NNSA logo/management statement.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DO NOT use one of the two the Walk-in Slide</a:t>
            </a:r>
            <a:r>
              <a:rPr lang="en-US" sz="1200" kern="1200" baseline="0" dirty="0" smtClean="0">
                <a:solidFill>
                  <a:schemeClr val="tx1"/>
                </a:solidFill>
                <a:effectLst/>
                <a:latin typeface="+mn-lt"/>
                <a:ea typeface="+mn-ea"/>
                <a:cs typeface="+mn-cs"/>
              </a:rPr>
              <a:t> options</a:t>
            </a:r>
            <a:r>
              <a:rPr lang="en-US" sz="1200" kern="1200" dirty="0" smtClean="0">
                <a:solidFill>
                  <a:schemeClr val="tx1"/>
                </a:solidFill>
                <a:effectLst/>
                <a:latin typeface="+mn-lt"/>
                <a:ea typeface="+mn-ea"/>
                <a:cs typeface="+mn-cs"/>
              </a:rPr>
              <a:t>, you MUST keep the LANL and NNSA logos and management statement on this Title Slide.</a:t>
            </a:r>
            <a:endParaRPr lang="en-US" sz="1200" kern="1200" dirty="0">
              <a:solidFill>
                <a:schemeClr val="tx1"/>
              </a:solidFill>
              <a:effectLst/>
              <a:latin typeface="+mn-lt"/>
              <a:ea typeface="+mn-ea"/>
              <a:cs typeface="+mn-cs"/>
            </a:endParaRPr>
          </a:p>
        </p:txBody>
      </p:sp>
      <p:sp>
        <p:nvSpPr>
          <p:cNvPr id="4" name="Text Placeholder 3"/>
          <p:cNvSpPr>
            <a:spLocks noGrp="1"/>
          </p:cNvSpPr>
          <p:nvPr>
            <p:ph type="body" sz="quarter" idx="14" hasCustomPrompt="1"/>
          </p:nvPr>
        </p:nvSpPr>
        <p:spPr>
          <a:xfrm>
            <a:off x="7196667" y="0"/>
            <a:ext cx="1947333" cy="347663"/>
          </a:xfrm>
          <a:prstGeom prst="rect">
            <a:avLst/>
          </a:prstGeom>
        </p:spPr>
        <p:txBody>
          <a:bodyPr vert="horz"/>
          <a:lstStyle>
            <a:lvl1pPr marL="0" indent="0" algn="r">
              <a:buNone/>
              <a:defRPr sz="800" baseline="0">
                <a:solidFill>
                  <a:srgbClr val="FFFFFF"/>
                </a:solidFill>
              </a:defRPr>
            </a:lvl1pPr>
          </a:lstStyle>
          <a:p>
            <a:pPr lvl="0"/>
            <a:r>
              <a:rPr lang="en-US" dirty="0" smtClean="0"/>
              <a:t>Click to add LA-UR# </a:t>
            </a:r>
            <a:endParaRPr lang="en-US" dirty="0"/>
          </a:p>
        </p:txBody>
      </p:sp>
      <p:sp>
        <p:nvSpPr>
          <p:cNvPr id="13" name="TextBox 12"/>
          <p:cNvSpPr txBox="1"/>
          <p:nvPr userDrawn="1"/>
        </p:nvSpPr>
        <p:spPr>
          <a:xfrm>
            <a:off x="-1" y="0"/>
            <a:ext cx="2054087" cy="215438"/>
          </a:xfrm>
          <a:prstGeom prst="rect">
            <a:avLst/>
          </a:prstGeom>
          <a:noFill/>
        </p:spPr>
        <p:txBody>
          <a:bodyPr wrap="square" lIns="91433" tIns="45717" rIns="91433" bIns="45717" rtlCol="0">
            <a:spAutoFit/>
          </a:bodyPr>
          <a:lstStyle/>
          <a:p>
            <a:pPr marL="0" marR="0" lvl="0" indent="0" algn="l" defTabSz="457164" rtl="0" eaLnBrk="1" fontAlgn="auto" latinLnBrk="0" hangingPunct="1">
              <a:lnSpc>
                <a:spcPct val="100000"/>
              </a:lnSpc>
              <a:spcBef>
                <a:spcPts val="0"/>
              </a:spcBef>
              <a:spcAft>
                <a:spcPts val="0"/>
              </a:spcAft>
              <a:buClrTx/>
              <a:buSzTx/>
              <a:buFontTx/>
              <a:buNone/>
              <a:tabLst/>
              <a:defRPr/>
            </a:pPr>
            <a:r>
              <a:rPr lang="en-US" sz="800" b="0" dirty="0" smtClean="0">
                <a:solidFill>
                  <a:srgbClr val="FFFFFF"/>
                </a:solidFill>
              </a:rPr>
              <a:t>Los Alamos National Laboratory</a:t>
            </a:r>
          </a:p>
        </p:txBody>
      </p:sp>
    </p:spTree>
    <p:extLst>
      <p:ext uri="{BB962C8B-B14F-4D97-AF65-F5344CB8AC3E}">
        <p14:creationId xmlns:p14="http://schemas.microsoft.com/office/powerpoint/2010/main" val="132230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Agenda">
    <p:spTree>
      <p:nvGrpSpPr>
        <p:cNvPr id="1" name=""/>
        <p:cNvGrpSpPr/>
        <p:nvPr/>
      </p:nvGrpSpPr>
      <p:grpSpPr>
        <a:xfrm>
          <a:off x="0" y="0"/>
          <a:ext cx="0" cy="0"/>
          <a:chOff x="0" y="0"/>
          <a:chExt cx="0" cy="0"/>
        </a:xfrm>
      </p:grpSpPr>
      <p:sp>
        <p:nvSpPr>
          <p:cNvPr id="2" name="Rectangle 1"/>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 Placeholder 19"/>
          <p:cNvSpPr>
            <a:spLocks noGrp="1"/>
          </p:cNvSpPr>
          <p:nvPr>
            <p:ph type="body" sz="quarter" idx="12" hasCustomPrompt="1"/>
          </p:nvPr>
        </p:nvSpPr>
        <p:spPr>
          <a:xfrm>
            <a:off x="474872" y="488601"/>
            <a:ext cx="8136043" cy="809624"/>
          </a:xfrm>
          <a:prstGeom prst="rect">
            <a:avLst/>
          </a:prstGeom>
        </p:spPr>
        <p:txBody>
          <a:bodyPr vert="horz" lIns="91433" tIns="45717" rIns="91433" bIns="45717"/>
          <a:lstStyle>
            <a:lvl1pPr marL="0" indent="0">
              <a:buNone/>
              <a:defRPr sz="2400" b="1">
                <a:solidFill>
                  <a:srgbClr val="3C3C3B"/>
                </a:solidFill>
              </a:defRPr>
            </a:lvl1pPr>
            <a:lvl2pPr marL="457164" indent="0">
              <a:buNone/>
              <a:defRPr sz="3600" b="1">
                <a:solidFill>
                  <a:srgbClr val="FFFFFF"/>
                </a:solidFill>
              </a:defRPr>
            </a:lvl2pPr>
            <a:lvl3pPr marL="914327" indent="0">
              <a:buNone/>
              <a:defRPr sz="3600" b="1">
                <a:solidFill>
                  <a:srgbClr val="FFFFFF"/>
                </a:solidFill>
              </a:defRPr>
            </a:lvl3pPr>
            <a:lvl4pPr marL="1371491" indent="0">
              <a:buNone/>
              <a:defRPr sz="3600" b="1">
                <a:solidFill>
                  <a:srgbClr val="FFFFFF"/>
                </a:solidFill>
              </a:defRPr>
            </a:lvl4pPr>
            <a:lvl5pPr marL="1828654" indent="0">
              <a:buNone/>
              <a:defRPr sz="3600" b="1">
                <a:solidFill>
                  <a:srgbClr val="FFFFFF"/>
                </a:solidFill>
              </a:defRPr>
            </a:lvl5pPr>
          </a:lstStyle>
          <a:p>
            <a:pPr lvl="0"/>
            <a:r>
              <a:rPr lang="en-US" dirty="0" smtClean="0"/>
              <a:t>Agenda</a:t>
            </a:r>
            <a:endParaRPr lang="en-US" dirty="0"/>
          </a:p>
        </p:txBody>
      </p:sp>
      <p:sp>
        <p:nvSpPr>
          <p:cNvPr id="22" name="Text Placeholder 21"/>
          <p:cNvSpPr>
            <a:spLocks noGrp="1"/>
          </p:cNvSpPr>
          <p:nvPr>
            <p:ph type="body" sz="quarter" idx="13" hasCustomPrompt="1"/>
          </p:nvPr>
        </p:nvSpPr>
        <p:spPr>
          <a:xfrm>
            <a:off x="474872" y="1317626"/>
            <a:ext cx="8136043" cy="4157486"/>
          </a:xfrm>
          <a:prstGeom prst="rect">
            <a:avLst/>
          </a:prstGeom>
        </p:spPr>
        <p:txBody>
          <a:bodyPr vert="horz" lIns="91433" tIns="45717" rIns="91433" bIns="45717"/>
          <a:lstStyle>
            <a:lvl1pPr marL="228600" indent="-228600">
              <a:buFont typeface="Arial"/>
              <a:buChar char="•"/>
              <a:defRPr lang="en-US" sz="1800" b="1" smtClean="0"/>
            </a:lvl1pPr>
            <a:lvl2pPr marL="457200" indent="-228600">
              <a:buFont typeface="Arial"/>
              <a:buChar char="•"/>
              <a:defRPr sz="1800"/>
            </a:lvl2pPr>
            <a:lvl3pPr marL="693738" indent="-227013">
              <a:defRPr sz="1800"/>
            </a:lvl3pPr>
          </a:lstStyle>
          <a:p>
            <a:pPr lvl="0"/>
            <a:r>
              <a:rPr lang="en-US" dirty="0" smtClean="0"/>
              <a:t>Click to add agenda items</a:t>
            </a:r>
          </a:p>
          <a:p>
            <a:pPr lvl="1"/>
            <a:r>
              <a:rPr lang="en-US" dirty="0" smtClean="0"/>
              <a:t>Tab to indent</a:t>
            </a:r>
          </a:p>
          <a:p>
            <a:pPr lvl="2"/>
            <a:endParaRPr lang="en-US" dirty="0"/>
          </a:p>
        </p:txBody>
      </p:sp>
    </p:spTree>
    <p:extLst>
      <p:ext uri="{BB962C8B-B14F-4D97-AF65-F5344CB8AC3E}">
        <p14:creationId xmlns:p14="http://schemas.microsoft.com/office/powerpoint/2010/main" val="252889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a Photo">
    <p:spTree>
      <p:nvGrpSpPr>
        <p:cNvPr id="1" name=""/>
        <p:cNvGrpSpPr/>
        <p:nvPr/>
      </p:nvGrpSpPr>
      <p:grpSpPr>
        <a:xfrm>
          <a:off x="0" y="0"/>
          <a:ext cx="0" cy="0"/>
          <a:chOff x="0" y="0"/>
          <a:chExt cx="0" cy="0"/>
        </a:xfrm>
      </p:grpSpPr>
      <p:sp>
        <p:nvSpPr>
          <p:cNvPr id="2" name="Rectangle 1"/>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Picture Placeholder 13"/>
          <p:cNvSpPr>
            <a:spLocks noGrp="1"/>
          </p:cNvSpPr>
          <p:nvPr>
            <p:ph type="pic" sz="quarter" idx="11" hasCustomPrompt="1"/>
          </p:nvPr>
        </p:nvSpPr>
        <p:spPr>
          <a:xfrm>
            <a:off x="1" y="229306"/>
            <a:ext cx="4792133" cy="5245806"/>
          </a:xfrm>
          <a:prstGeom prst="rect">
            <a:avLst/>
          </a:prstGeom>
        </p:spPr>
        <p:txBody>
          <a:bodyPr vert="horz" lIns="91433" tIns="45717" rIns="91433" bIns="45717"/>
          <a:lstStyle>
            <a:lvl1pPr>
              <a:defRPr lang="en-US" sz="1500" smtClean="0"/>
            </a:lvl1pPr>
          </a:lstStyle>
          <a:p>
            <a:r>
              <a:rPr lang="en-US" sz="1500" dirty="0" smtClean="0">
                <a:solidFill>
                  <a:prstClr val="black"/>
                </a:solidFill>
                <a:latin typeface="Helvetica"/>
              </a:rPr>
              <a:t>Click icon to insert photo</a:t>
            </a:r>
            <a:endParaRPr lang="en-US" dirty="0"/>
          </a:p>
        </p:txBody>
      </p:sp>
      <p:sp>
        <p:nvSpPr>
          <p:cNvPr id="20" name="Text Placeholder 19"/>
          <p:cNvSpPr>
            <a:spLocks noGrp="1"/>
          </p:cNvSpPr>
          <p:nvPr>
            <p:ph type="body" sz="quarter" idx="12" hasCustomPrompt="1"/>
          </p:nvPr>
        </p:nvSpPr>
        <p:spPr>
          <a:xfrm>
            <a:off x="4960938" y="488601"/>
            <a:ext cx="3979862" cy="809624"/>
          </a:xfrm>
          <a:prstGeom prst="rect">
            <a:avLst/>
          </a:prstGeom>
        </p:spPr>
        <p:txBody>
          <a:bodyPr vert="horz" lIns="91433" tIns="45717" rIns="91433" bIns="45717"/>
          <a:lstStyle>
            <a:lvl1pPr marL="0" indent="0">
              <a:buNone/>
              <a:defRPr sz="2400" b="1">
                <a:solidFill>
                  <a:srgbClr val="3C3C3B"/>
                </a:solidFill>
              </a:defRPr>
            </a:lvl1pPr>
            <a:lvl2pPr marL="457164" indent="0">
              <a:buNone/>
              <a:defRPr sz="3600" b="1">
                <a:solidFill>
                  <a:srgbClr val="FFFFFF"/>
                </a:solidFill>
              </a:defRPr>
            </a:lvl2pPr>
            <a:lvl3pPr marL="914327" indent="0">
              <a:buNone/>
              <a:defRPr sz="3600" b="1">
                <a:solidFill>
                  <a:srgbClr val="FFFFFF"/>
                </a:solidFill>
              </a:defRPr>
            </a:lvl3pPr>
            <a:lvl4pPr marL="1371491" indent="0">
              <a:buNone/>
              <a:defRPr sz="3600" b="1">
                <a:solidFill>
                  <a:srgbClr val="FFFFFF"/>
                </a:solidFill>
              </a:defRPr>
            </a:lvl4pPr>
            <a:lvl5pPr marL="1828654" indent="0">
              <a:buNone/>
              <a:defRPr sz="3600" b="1">
                <a:solidFill>
                  <a:srgbClr val="FFFFFF"/>
                </a:solidFill>
              </a:defRPr>
            </a:lvl5pPr>
          </a:lstStyle>
          <a:p>
            <a:pPr lvl="0"/>
            <a:r>
              <a:rPr lang="en-US" dirty="0" smtClean="0"/>
              <a:t>Agenda</a:t>
            </a:r>
            <a:endParaRPr lang="en-US" dirty="0"/>
          </a:p>
        </p:txBody>
      </p:sp>
      <p:sp>
        <p:nvSpPr>
          <p:cNvPr id="22" name="Text Placeholder 21"/>
          <p:cNvSpPr>
            <a:spLocks noGrp="1"/>
          </p:cNvSpPr>
          <p:nvPr>
            <p:ph type="body" sz="quarter" idx="13" hasCustomPrompt="1"/>
          </p:nvPr>
        </p:nvSpPr>
        <p:spPr>
          <a:xfrm>
            <a:off x="4960938" y="1317626"/>
            <a:ext cx="3979862" cy="4157486"/>
          </a:xfrm>
          <a:prstGeom prst="rect">
            <a:avLst/>
          </a:prstGeom>
        </p:spPr>
        <p:txBody>
          <a:bodyPr vert="horz" lIns="91433" tIns="45717" rIns="91433" bIns="45717"/>
          <a:lstStyle>
            <a:lvl1pPr marL="228600" indent="-228600">
              <a:buFont typeface="Arial"/>
              <a:buChar char="•"/>
              <a:defRPr lang="en-US" sz="1800" b="1" smtClean="0"/>
            </a:lvl1pPr>
            <a:lvl2pPr marL="457200" indent="-228600">
              <a:buFont typeface="Arial"/>
              <a:buChar char="•"/>
              <a:defRPr sz="1800"/>
            </a:lvl2pPr>
            <a:lvl3pPr marL="693738" indent="-227013">
              <a:defRPr sz="1800"/>
            </a:lvl3pPr>
          </a:lstStyle>
          <a:p>
            <a:pPr lvl="0"/>
            <a:r>
              <a:rPr lang="en-US" dirty="0" smtClean="0"/>
              <a:t>Click to add agenda items</a:t>
            </a:r>
          </a:p>
          <a:p>
            <a:pPr lvl="1"/>
            <a:r>
              <a:rPr lang="en-US" dirty="0" smtClean="0"/>
              <a:t>Tab to indent</a:t>
            </a:r>
          </a:p>
          <a:p>
            <a:pPr lvl="2"/>
            <a:endParaRPr lang="en-US" dirty="0"/>
          </a:p>
        </p:txBody>
      </p:sp>
    </p:spTree>
    <p:extLst>
      <p:ext uri="{BB962C8B-B14F-4D97-AF65-F5344CB8AC3E}">
        <p14:creationId xmlns:p14="http://schemas.microsoft.com/office/powerpoint/2010/main" val="373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p:spTree>
      <p:nvGrpSpPr>
        <p:cNvPr id="1" name=""/>
        <p:cNvGrpSpPr/>
        <p:nvPr/>
      </p:nvGrpSpPr>
      <p:grpSpPr>
        <a:xfrm>
          <a:off x="0" y="0"/>
          <a:ext cx="0" cy="0"/>
          <a:chOff x="0" y="0"/>
          <a:chExt cx="0" cy="0"/>
        </a:xfrm>
      </p:grpSpPr>
      <p:sp>
        <p:nvSpPr>
          <p:cNvPr id="25" name="Rectangle 24"/>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hasCustomPrompt="1"/>
          </p:nvPr>
        </p:nvSpPr>
        <p:spPr>
          <a:xfrm>
            <a:off x="457200" y="228866"/>
            <a:ext cx="8229600" cy="952500"/>
          </a:xfrm>
          <a:prstGeom prst="rect">
            <a:avLst/>
          </a:prstGeom>
        </p:spPr>
        <p:txBody>
          <a:bodyPr lIns="91433" tIns="45717" rIns="91433" bIns="45717"/>
          <a:lstStyle>
            <a:lvl1pPr algn="l">
              <a:defRPr sz="2400" b="1"/>
            </a:lvl1pPr>
          </a:lstStyle>
          <a:p>
            <a:r>
              <a:rPr lang="en-US" dirty="0" smtClean="0"/>
              <a:t>Click to add title</a:t>
            </a:r>
            <a:endParaRPr lang="en-US" dirty="0"/>
          </a:p>
        </p:txBody>
      </p:sp>
      <p:sp>
        <p:nvSpPr>
          <p:cNvPr id="4" name="Content Placeholder 3"/>
          <p:cNvSpPr>
            <a:spLocks noGrp="1"/>
          </p:cNvSpPr>
          <p:nvPr>
            <p:ph sz="quarter" idx="13" hasCustomPrompt="1"/>
          </p:nvPr>
        </p:nvSpPr>
        <p:spPr>
          <a:xfrm>
            <a:off x="457200" y="1333501"/>
            <a:ext cx="8229600" cy="3802944"/>
          </a:xfrm>
          <a:prstGeom prst="rect">
            <a:avLst/>
          </a:prstGeom>
        </p:spPr>
        <p:txBody>
          <a:bodyPr vert="horz" lIns="91433" tIns="45717" rIns="91433" bIns="45717"/>
          <a:lstStyle>
            <a:lvl1pPr marL="231775" indent="-231775">
              <a:spcBef>
                <a:spcPts val="0"/>
              </a:spcBef>
              <a:spcAft>
                <a:spcPts val="600"/>
              </a:spcAft>
              <a:buFont typeface="Arial"/>
              <a:buChar char="•"/>
              <a:defRPr sz="1800" b="1"/>
            </a:lvl1pPr>
            <a:lvl2pPr marL="452438" indent="-220663" defTabSz="574675">
              <a:spcBef>
                <a:spcPts val="0"/>
              </a:spcBef>
              <a:spcAft>
                <a:spcPts val="600"/>
              </a:spcAft>
              <a:buFont typeface="Arial"/>
              <a:buChar char="•"/>
              <a:defRPr sz="1800"/>
            </a:lvl2pPr>
            <a:lvl3pPr marL="687388" indent="-227013">
              <a:spcBef>
                <a:spcPts val="0"/>
              </a:spcBef>
              <a:spcAft>
                <a:spcPts val="600"/>
              </a:spcAft>
              <a:buFont typeface="Arial"/>
              <a:buChar char="•"/>
              <a:defRPr sz="1400"/>
            </a:lvl3pPr>
            <a:lvl4pPr marL="912813" indent="-227013">
              <a:spcBef>
                <a:spcPts val="0"/>
              </a:spcBef>
              <a:spcAft>
                <a:spcPts val="600"/>
              </a:spcAft>
              <a:buFont typeface="Arial"/>
              <a:buChar char="•"/>
              <a:defRPr sz="1400"/>
            </a:lvl4pPr>
            <a:lvl5pPr marL="922337" indent="0">
              <a:spcBef>
                <a:spcPts val="0"/>
              </a:spcBef>
              <a:spcAft>
                <a:spcPts val="600"/>
              </a:spcAft>
              <a:buFont typeface="Arial"/>
              <a:buNone/>
              <a:defRPr sz="1100"/>
            </a:lvl5pPr>
            <a:lvl6pPr marL="1370013" indent="-227013">
              <a:tabLst/>
              <a:defRPr sz="1100"/>
            </a:lvl6pPr>
          </a:lstStyle>
          <a:p>
            <a:pPr lvl="0"/>
            <a:r>
              <a:rPr lang="en-US" dirty="0" smtClean="0"/>
              <a:t>Click to add content</a:t>
            </a:r>
          </a:p>
          <a:p>
            <a:pPr lvl="1"/>
            <a:r>
              <a:rPr lang="en-US" dirty="0" smtClean="0"/>
              <a:t>Second level</a:t>
            </a:r>
          </a:p>
          <a:p>
            <a:pPr lvl="2"/>
            <a:r>
              <a:rPr lang="en-US" dirty="0" smtClean="0"/>
              <a:t>Third level</a:t>
            </a:r>
          </a:p>
          <a:p>
            <a:pPr lvl="3"/>
            <a:endParaRPr lang="en-US" dirty="0" smtClean="0"/>
          </a:p>
        </p:txBody>
      </p:sp>
      <p:sp>
        <p:nvSpPr>
          <p:cNvPr id="26" name="Rectangle 25"/>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TextBox 32"/>
          <p:cNvSpPr txBox="1"/>
          <p:nvPr userDrawn="1"/>
        </p:nvSpPr>
        <p:spPr>
          <a:xfrm>
            <a:off x="-1046480" y="-2"/>
            <a:ext cx="929410" cy="830997"/>
          </a:xfrm>
          <a:prstGeom prst="rect">
            <a:avLst/>
          </a:prstGeom>
          <a:noFill/>
        </p:spPr>
        <p:txBody>
          <a:bodyPr wrap="square" rtlCol="0">
            <a:spAutoFit/>
          </a:bodyPr>
          <a:lstStyle/>
          <a:p>
            <a:r>
              <a:rPr lang="en-US" sz="1200" b="1" dirty="0" smtClean="0">
                <a:solidFill>
                  <a:srgbClr val="0D0C2E"/>
                </a:solidFill>
              </a:rPr>
              <a:t>NOTE:</a:t>
            </a:r>
          </a:p>
          <a:p>
            <a:r>
              <a:rPr lang="en-US" sz="1200" dirty="0" smtClean="0">
                <a:solidFill>
                  <a:srgbClr val="0D0C2E"/>
                </a:solidFill>
              </a:rPr>
              <a:t>This is</a:t>
            </a:r>
            <a:r>
              <a:rPr lang="en-US" sz="1200" baseline="0" dirty="0" smtClean="0">
                <a:solidFill>
                  <a:srgbClr val="0D0C2E"/>
                </a:solidFill>
              </a:rPr>
              <a:t> the lab color palette. </a:t>
            </a:r>
            <a:r>
              <a:rPr lang="en-US" sz="1200" baseline="0" dirty="0" smtClean="0">
                <a:solidFill>
                  <a:srgbClr val="0D0C2E"/>
                </a:solidFill>
                <a:latin typeface="Wingdings"/>
                <a:ea typeface="Wingdings"/>
                <a:cs typeface="Wingdings"/>
                <a:sym typeface="Wingdings"/>
              </a:rPr>
              <a:t></a:t>
            </a:r>
          </a:p>
        </p:txBody>
      </p:sp>
    </p:spTree>
    <p:extLst>
      <p:ext uri="{BB962C8B-B14F-4D97-AF65-F5344CB8AC3E}">
        <p14:creationId xmlns:p14="http://schemas.microsoft.com/office/powerpoint/2010/main" val="304611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content slide">
    <p:spTree>
      <p:nvGrpSpPr>
        <p:cNvPr id="1" name=""/>
        <p:cNvGrpSpPr/>
        <p:nvPr/>
      </p:nvGrpSpPr>
      <p:grpSpPr>
        <a:xfrm>
          <a:off x="0" y="0"/>
          <a:ext cx="0" cy="0"/>
          <a:chOff x="0" y="0"/>
          <a:chExt cx="0" cy="0"/>
        </a:xfrm>
      </p:grpSpPr>
      <p:sp>
        <p:nvSpPr>
          <p:cNvPr id="29" name="Rectangle 28"/>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add title</a:t>
            </a:r>
            <a:endParaRPr lang="en-US" dirty="0"/>
          </a:p>
        </p:txBody>
      </p:sp>
      <p:sp>
        <p:nvSpPr>
          <p:cNvPr id="3" name="Content Placeholder 3"/>
          <p:cNvSpPr>
            <a:spLocks noGrp="1"/>
          </p:cNvSpPr>
          <p:nvPr>
            <p:ph sz="quarter" idx="13" hasCustomPrompt="1"/>
          </p:nvPr>
        </p:nvSpPr>
        <p:spPr>
          <a:xfrm>
            <a:off x="457200" y="1333501"/>
            <a:ext cx="4019550" cy="3802944"/>
          </a:xfrm>
          <a:prstGeom prst="rect">
            <a:avLst/>
          </a:prstGeom>
        </p:spPr>
        <p:txBody>
          <a:bodyPr vert="horz" lIns="91433" tIns="45717" rIns="91433" bIns="45717"/>
          <a:lstStyle>
            <a:lvl1pPr marL="342873" indent="-342873">
              <a:buFont typeface="Arial"/>
              <a:buChar char="•"/>
              <a:defRPr lang="en-US" sz="1800" b="1" dirty="0" smtClean="0"/>
            </a:lvl1pPr>
            <a:lvl2pPr marL="517525" indent="-285750">
              <a:buFont typeface="Arial"/>
              <a:buChar char="•"/>
              <a:defRPr lang="en-US" sz="1800" dirty="0" smtClean="0"/>
            </a:lvl2pPr>
            <a:lvl3pPr marL="744538" indent="-227013">
              <a:buFont typeface="Arial"/>
              <a:buChar char="•"/>
              <a:tabLst/>
              <a:defRPr lang="en-US" sz="1400" dirty="0" smtClean="0"/>
            </a:lvl3pPr>
            <a:lvl4pPr marL="741362" indent="0">
              <a:buFont typeface="Arial"/>
              <a:buNone/>
              <a:defRPr sz="1400"/>
            </a:lvl4pPr>
            <a:lvl5pPr marL="1374702" indent="0">
              <a:buNone/>
              <a:defRPr/>
            </a:lvl5pPr>
            <a:lvl6pPr marL="1831865" indent="0">
              <a:buNone/>
              <a:defRPr/>
            </a:lvl6pPr>
            <a:lvl7pPr marL="2289029" indent="0">
              <a:buNone/>
              <a:defRPr/>
            </a:lvl7pPr>
          </a:lstStyle>
          <a:p>
            <a:pPr marL="231775" marR="0" lvl="0" indent="-231775" algn="l" defTabSz="457164" rtl="0" eaLnBrk="1" fontAlgn="auto" latinLnBrk="0" hangingPunct="1">
              <a:lnSpc>
                <a:spcPct val="100000"/>
              </a:lnSpc>
              <a:spcBef>
                <a:spcPts val="0"/>
              </a:spcBef>
              <a:spcAft>
                <a:spcPts val="600"/>
              </a:spcAft>
              <a:buClrTx/>
              <a:buSzTx/>
              <a:buFont typeface="Arial"/>
              <a:buChar char="•"/>
              <a:tabLst/>
              <a:defRPr/>
            </a:pPr>
            <a:r>
              <a:rPr lang="en-US" dirty="0" smtClean="0"/>
              <a:t>Click to add content</a:t>
            </a:r>
          </a:p>
          <a:p>
            <a:pPr lvl="1"/>
            <a:r>
              <a:rPr lang="en-US" dirty="0" smtClean="0"/>
              <a:t>Second level</a:t>
            </a:r>
          </a:p>
          <a:p>
            <a:pPr lvl="2"/>
            <a:r>
              <a:rPr lang="en-US" dirty="0" smtClean="0"/>
              <a:t>Third level</a:t>
            </a:r>
          </a:p>
          <a:p>
            <a:pPr lvl="3"/>
            <a:endParaRPr lang="en-US" dirty="0" smtClean="0"/>
          </a:p>
          <a:p>
            <a:pPr lvl="3"/>
            <a:endParaRPr lang="en-US" dirty="0" smtClean="0"/>
          </a:p>
        </p:txBody>
      </p:sp>
      <p:sp>
        <p:nvSpPr>
          <p:cNvPr id="4" name="Content Placeholder 3"/>
          <p:cNvSpPr>
            <a:spLocks noGrp="1"/>
          </p:cNvSpPr>
          <p:nvPr>
            <p:ph sz="quarter" idx="14" hasCustomPrompt="1"/>
          </p:nvPr>
        </p:nvSpPr>
        <p:spPr>
          <a:xfrm>
            <a:off x="4667250" y="1333501"/>
            <a:ext cx="4019550" cy="3802944"/>
          </a:xfrm>
          <a:prstGeom prst="rect">
            <a:avLst/>
          </a:prstGeom>
        </p:spPr>
        <p:txBody>
          <a:bodyPr vert="horz" lIns="91433" tIns="45717" rIns="91433" bIns="45717"/>
          <a:lstStyle>
            <a:lvl1pPr marL="231775" marR="0" indent="-231775" algn="l" defTabSz="457164" rtl="0" eaLnBrk="1" fontAlgn="auto" latinLnBrk="0" hangingPunct="1">
              <a:lnSpc>
                <a:spcPct val="100000"/>
              </a:lnSpc>
              <a:spcBef>
                <a:spcPts val="0"/>
              </a:spcBef>
              <a:spcAft>
                <a:spcPts val="600"/>
              </a:spcAft>
              <a:buClrTx/>
              <a:buSzTx/>
              <a:buFont typeface="Arial"/>
              <a:buChar char="•"/>
              <a:tabLst/>
              <a:defRPr lang="en-US" sz="1800" b="1" kern="1200" dirty="0" smtClean="0">
                <a:solidFill>
                  <a:schemeClr val="tx1"/>
                </a:solidFill>
                <a:latin typeface="+mn-lt"/>
                <a:ea typeface="+mn-ea"/>
                <a:cs typeface="+mn-cs"/>
              </a:defRPr>
            </a:lvl1pPr>
            <a:lvl2pPr marL="517525" indent="-285750">
              <a:buFont typeface="Arial"/>
              <a:buChar char="•"/>
              <a:defRPr lang="en-US" sz="1800" kern="1200" dirty="0" smtClean="0">
                <a:solidFill>
                  <a:schemeClr val="tx1"/>
                </a:solidFill>
                <a:latin typeface="+mn-lt"/>
                <a:ea typeface="+mn-ea"/>
                <a:cs typeface="+mn-cs"/>
              </a:defRPr>
            </a:lvl2pPr>
            <a:lvl3pPr marL="744538" indent="-227013" defTabSz="458788">
              <a:buFont typeface="Arial"/>
              <a:buChar char="•"/>
              <a:defRPr lang="en-US" sz="1400" kern="1200" dirty="0" smtClean="0">
                <a:solidFill>
                  <a:schemeClr val="tx1"/>
                </a:solidFill>
                <a:latin typeface="+mn-lt"/>
                <a:ea typeface="+mn-ea"/>
                <a:cs typeface="+mn-cs"/>
              </a:defRPr>
            </a:lvl3pPr>
            <a:lvl4pPr marL="977900" indent="-227013">
              <a:buFont typeface="Arial"/>
              <a:buChar char="•"/>
              <a:tabLst/>
              <a:defRPr sz="1400"/>
            </a:lvl4pPr>
          </a:lstStyle>
          <a:p>
            <a:pPr marL="231775" marR="0" lvl="0" indent="-231775" algn="l" defTabSz="457164" rtl="0" eaLnBrk="1" fontAlgn="auto" latinLnBrk="0" hangingPunct="1">
              <a:lnSpc>
                <a:spcPct val="100000"/>
              </a:lnSpc>
              <a:spcBef>
                <a:spcPts val="0"/>
              </a:spcBef>
              <a:spcAft>
                <a:spcPts val="600"/>
              </a:spcAft>
              <a:buClrTx/>
              <a:buSzTx/>
              <a:buFont typeface="Arial"/>
              <a:buChar char="•"/>
              <a:tabLst/>
              <a:defRPr/>
            </a:pPr>
            <a:r>
              <a:rPr lang="en-US" dirty="0" smtClean="0"/>
              <a:t>Click to add content</a:t>
            </a:r>
          </a:p>
          <a:p>
            <a:pPr marL="517525" lvl="1" indent="-285750" algn="l" defTabSz="457164" rtl="0" eaLnBrk="1" latinLnBrk="0" hangingPunct="1">
              <a:spcBef>
                <a:spcPct val="20000"/>
              </a:spcBef>
              <a:buFont typeface="Arial"/>
              <a:buChar char="•"/>
            </a:pPr>
            <a:r>
              <a:rPr lang="en-US" dirty="0" smtClean="0"/>
              <a:t>Second level</a:t>
            </a:r>
          </a:p>
          <a:p>
            <a:pPr lvl="2"/>
            <a:r>
              <a:rPr lang="en-US" dirty="0" smtClean="0"/>
              <a:t>Third level</a:t>
            </a:r>
          </a:p>
          <a:p>
            <a:pPr lvl="3"/>
            <a:endParaRPr lang="en-US" dirty="0" smtClean="0"/>
          </a:p>
        </p:txBody>
      </p:sp>
      <p:sp>
        <p:nvSpPr>
          <p:cNvPr id="30" name="Rectangle 29"/>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2660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sual data slide">
    <p:spTree>
      <p:nvGrpSpPr>
        <p:cNvPr id="1" name=""/>
        <p:cNvGrpSpPr/>
        <p:nvPr/>
      </p:nvGrpSpPr>
      <p:grpSpPr>
        <a:xfrm>
          <a:off x="0" y="0"/>
          <a:ext cx="0" cy="0"/>
          <a:chOff x="0" y="0"/>
          <a:chExt cx="0" cy="0"/>
        </a:xfrm>
      </p:grpSpPr>
      <p:sp>
        <p:nvSpPr>
          <p:cNvPr id="36" name="Rectangle 35"/>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userDrawn="1"/>
        </p:nvSpPr>
        <p:spPr>
          <a:xfrm>
            <a:off x="4792137" y="1354671"/>
            <a:ext cx="4351865" cy="3857623"/>
          </a:xfrm>
          <a:prstGeom prst="rect">
            <a:avLst/>
          </a:prstGeom>
          <a:gradFill flip="none" rotWithShape="1">
            <a:gsLst>
              <a:gs pos="0">
                <a:schemeClr val="accent1"/>
              </a:gs>
              <a:gs pos="100000">
                <a:schemeClr val="accent1">
                  <a:lumMod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3" tIns="45717" rIns="91433" bIns="45717" rtlCol="0" anchor="ctr"/>
          <a:lstStyle/>
          <a:p>
            <a:pPr lvl="0" algn="ctr"/>
            <a:endParaRPr lang="en-US" dirty="0"/>
          </a:p>
        </p:txBody>
      </p:sp>
      <p:sp>
        <p:nvSpPr>
          <p:cNvPr id="37" name="Rectangle 36"/>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Rectangle 42"/>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Content Placeholder 3"/>
          <p:cNvSpPr>
            <a:spLocks noGrp="1"/>
          </p:cNvSpPr>
          <p:nvPr>
            <p:ph sz="quarter" idx="13" hasCustomPrompt="1"/>
          </p:nvPr>
        </p:nvSpPr>
        <p:spPr>
          <a:xfrm>
            <a:off x="457200" y="1333501"/>
            <a:ext cx="4019550" cy="3802944"/>
          </a:xfrm>
          <a:prstGeom prst="rect">
            <a:avLst/>
          </a:prstGeom>
        </p:spPr>
        <p:txBody>
          <a:bodyPr vert="horz" lIns="91433" tIns="45717" rIns="91433" bIns="45717"/>
          <a:lstStyle>
            <a:lvl1pPr marL="342900" indent="-342900">
              <a:buFont typeface="Arial"/>
              <a:buChar char="•"/>
              <a:defRPr lang="en-US" sz="2400" b="1" smtClean="0"/>
            </a:lvl1pPr>
            <a:lvl2pPr marL="174625" indent="0">
              <a:buFont typeface="Arial"/>
              <a:buNone/>
              <a:defRPr lang="en-US" sz="2000" dirty="0" smtClean="0"/>
            </a:lvl2pPr>
            <a:lvl3pPr marL="685800" indent="-231775">
              <a:defRPr lang="en-US" sz="1800" dirty="0" smtClean="0"/>
            </a:lvl3pPr>
            <a:lvl4pPr marL="577904" indent="-342900">
              <a:buFont typeface="Arial"/>
              <a:buChar char="•"/>
              <a:defRPr/>
            </a:lvl4pPr>
            <a:lvl5pPr marL="1374702" indent="0">
              <a:buNone/>
              <a:defRPr/>
            </a:lvl5pPr>
            <a:lvl6pPr marL="1831865" indent="0">
              <a:buNone/>
              <a:defRPr/>
            </a:lvl6pPr>
            <a:lvl7pPr marL="2289029" indent="0">
              <a:buNone/>
              <a:defRPr/>
            </a:lvl7pPr>
          </a:lstStyle>
          <a:p>
            <a:pPr marL="231775" lvl="0" indent="-231775">
              <a:spcBef>
                <a:spcPts val="0"/>
              </a:spcBef>
              <a:spcAft>
                <a:spcPts val="600"/>
              </a:spcAft>
            </a:pPr>
            <a:r>
              <a:rPr lang="en-US" dirty="0" smtClean="0"/>
              <a:t>Click icon to insert chart, graph, table, or SmartArt</a:t>
            </a:r>
          </a:p>
          <a:p>
            <a:pPr marL="406400" lvl="1" indent="-231775">
              <a:spcBef>
                <a:spcPts val="0"/>
              </a:spcBef>
              <a:spcAft>
                <a:spcPts val="600"/>
              </a:spcAft>
            </a:pPr>
            <a:endParaRPr lang="en-US" dirty="0" smtClean="0"/>
          </a:p>
          <a:p>
            <a:pPr marL="1031784" lvl="2" indent="-231775">
              <a:spcBef>
                <a:spcPts val="0"/>
              </a:spcBef>
              <a:spcAft>
                <a:spcPts val="600"/>
              </a:spcAft>
            </a:pPr>
            <a:endParaRPr lang="en-US" dirty="0" smtClean="0"/>
          </a:p>
          <a:p>
            <a:pPr marL="457140" lvl="0" indent="-231775">
              <a:spcBef>
                <a:spcPts val="0"/>
              </a:spcBef>
              <a:spcAft>
                <a:spcPts val="600"/>
              </a:spcAft>
            </a:pPr>
            <a:endParaRPr lang="en-US" dirty="0" smtClean="0"/>
          </a:p>
        </p:txBody>
      </p:sp>
      <p:sp>
        <p:nvSpPr>
          <p:cNvPr id="17"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edit title</a:t>
            </a:r>
            <a:endParaRPr lang="en-US" dirty="0"/>
          </a:p>
        </p:txBody>
      </p:sp>
      <p:sp>
        <p:nvSpPr>
          <p:cNvPr id="15" name="Content Placeholder 3"/>
          <p:cNvSpPr>
            <a:spLocks noGrp="1"/>
          </p:cNvSpPr>
          <p:nvPr>
            <p:ph sz="quarter" idx="14" hasCustomPrompt="1"/>
          </p:nvPr>
        </p:nvSpPr>
        <p:spPr>
          <a:xfrm>
            <a:off x="4890770" y="1450790"/>
            <a:ext cx="3796030" cy="3685655"/>
          </a:xfrm>
          <a:prstGeom prst="rect">
            <a:avLst/>
          </a:prstGeom>
        </p:spPr>
        <p:txBody>
          <a:bodyPr vert="horz" lIns="91433" tIns="45717" rIns="91433" bIns="45717"/>
          <a:lstStyle>
            <a:lvl1pPr marL="231775" marR="0" indent="-231775" algn="l" defTabSz="457164" rtl="0" eaLnBrk="1" fontAlgn="auto" latinLnBrk="0" hangingPunct="1">
              <a:lnSpc>
                <a:spcPct val="100000"/>
              </a:lnSpc>
              <a:spcBef>
                <a:spcPts val="0"/>
              </a:spcBef>
              <a:spcAft>
                <a:spcPts val="600"/>
              </a:spcAft>
              <a:buClrTx/>
              <a:buSzTx/>
              <a:buFont typeface="Arial"/>
              <a:buChar char="•"/>
              <a:tabLst/>
              <a:defRPr lang="en-US" sz="1800" b="1" kern="1200" dirty="0" smtClean="0">
                <a:solidFill>
                  <a:srgbClr val="FFFFFF"/>
                </a:solidFill>
                <a:latin typeface="+mn-lt"/>
                <a:ea typeface="+mn-ea"/>
                <a:cs typeface="+mn-cs"/>
              </a:defRPr>
            </a:lvl1pPr>
            <a:lvl2pPr marL="517525" indent="-285750">
              <a:buFont typeface="Arial"/>
              <a:buChar char="•"/>
              <a:defRPr lang="en-US" sz="1800" kern="1200" dirty="0" smtClean="0">
                <a:solidFill>
                  <a:srgbClr val="FFFFFF"/>
                </a:solidFill>
                <a:latin typeface="+mn-lt"/>
                <a:ea typeface="+mn-ea"/>
                <a:cs typeface="+mn-cs"/>
              </a:defRPr>
            </a:lvl2pPr>
            <a:lvl3pPr marL="744538" indent="-227013" defTabSz="458788">
              <a:buFont typeface="Arial"/>
              <a:buChar char="•"/>
              <a:defRPr lang="en-US" sz="1400" kern="1200" dirty="0" smtClean="0">
                <a:solidFill>
                  <a:srgbClr val="FFFFFF"/>
                </a:solidFill>
                <a:latin typeface="+mn-lt"/>
                <a:ea typeface="+mn-ea"/>
                <a:cs typeface="+mn-cs"/>
              </a:defRPr>
            </a:lvl3pPr>
            <a:lvl4pPr marL="977900" indent="-227013">
              <a:buFont typeface="Arial"/>
              <a:buChar char="•"/>
              <a:tabLst/>
              <a:defRPr sz="1400">
                <a:solidFill>
                  <a:srgbClr val="FFFFFF"/>
                </a:solidFill>
              </a:defRPr>
            </a:lvl4pPr>
          </a:lstStyle>
          <a:p>
            <a:pPr marL="231775" marR="0" lvl="0" indent="-231775" algn="l" defTabSz="457164" rtl="0" eaLnBrk="1" fontAlgn="auto" latinLnBrk="0" hangingPunct="1">
              <a:lnSpc>
                <a:spcPct val="100000"/>
              </a:lnSpc>
              <a:spcBef>
                <a:spcPts val="0"/>
              </a:spcBef>
              <a:spcAft>
                <a:spcPts val="600"/>
              </a:spcAft>
              <a:buClrTx/>
              <a:buSzTx/>
              <a:buFont typeface="Arial"/>
              <a:buChar char="•"/>
              <a:tabLst/>
              <a:defRPr/>
            </a:pPr>
            <a:r>
              <a:rPr lang="en-US" dirty="0" smtClean="0"/>
              <a:t>Click to add content</a:t>
            </a:r>
          </a:p>
          <a:p>
            <a:pPr marL="517525" lvl="1" indent="-285750" algn="l" defTabSz="457164" rtl="0" eaLnBrk="1" latinLnBrk="0" hangingPunct="1">
              <a:spcBef>
                <a:spcPct val="20000"/>
              </a:spcBef>
              <a:buFont typeface="Arial"/>
              <a:buChar char="•"/>
            </a:pPr>
            <a:r>
              <a:rPr lang="en-US" dirty="0" smtClean="0"/>
              <a:t>Second level</a:t>
            </a:r>
          </a:p>
          <a:p>
            <a:pPr lvl="2"/>
            <a:r>
              <a:rPr lang="en-US" dirty="0" smtClean="0"/>
              <a:t>Third level</a:t>
            </a:r>
          </a:p>
          <a:p>
            <a:pPr lvl="3"/>
            <a:endParaRPr lang="en-US" dirty="0" smtClean="0"/>
          </a:p>
        </p:txBody>
      </p:sp>
    </p:spTree>
    <p:extLst>
      <p:ext uri="{BB962C8B-B14F-4D97-AF65-F5344CB8AC3E}">
        <p14:creationId xmlns:p14="http://schemas.microsoft.com/office/powerpoint/2010/main" val="363093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line-up slide">
    <p:spTree>
      <p:nvGrpSpPr>
        <p:cNvPr id="1" name=""/>
        <p:cNvGrpSpPr/>
        <p:nvPr/>
      </p:nvGrpSpPr>
      <p:grpSpPr>
        <a:xfrm>
          <a:off x="0" y="0"/>
          <a:ext cx="0" cy="0"/>
          <a:chOff x="0" y="0"/>
          <a:chExt cx="0" cy="0"/>
        </a:xfrm>
      </p:grpSpPr>
      <p:sp>
        <p:nvSpPr>
          <p:cNvPr id="35" name="Rectangle 34"/>
          <p:cNvSpPr/>
          <p:nvPr userDrawn="1"/>
        </p:nvSpPr>
        <p:spPr>
          <a:xfrm>
            <a:off x="0" y="228866"/>
            <a:ext cx="9144000" cy="52462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p:cNvSpPr>
            <a:spLocks noGrp="1"/>
          </p:cNvSpPr>
          <p:nvPr>
            <p:ph type="title" hasCustomPrompt="1"/>
          </p:nvPr>
        </p:nvSpPr>
        <p:spPr>
          <a:xfrm>
            <a:off x="457200" y="229306"/>
            <a:ext cx="8229600" cy="952500"/>
          </a:xfrm>
          <a:prstGeom prst="rect">
            <a:avLst/>
          </a:prstGeom>
        </p:spPr>
        <p:txBody>
          <a:bodyPr vert="horz" lIns="91433" tIns="45717" rIns="91433" bIns="45717"/>
          <a:lstStyle>
            <a:lvl1pPr algn="l">
              <a:defRPr sz="2400" b="1"/>
            </a:lvl1pPr>
          </a:lstStyle>
          <a:p>
            <a:r>
              <a:rPr lang="en-US" dirty="0" smtClean="0"/>
              <a:t>Click to add title</a:t>
            </a:r>
            <a:endParaRPr lang="en-US" dirty="0"/>
          </a:p>
        </p:txBody>
      </p:sp>
      <p:sp>
        <p:nvSpPr>
          <p:cNvPr id="15" name="Picture Placeholder 14"/>
          <p:cNvSpPr>
            <a:spLocks noGrp="1"/>
          </p:cNvSpPr>
          <p:nvPr>
            <p:ph type="pic" sz="quarter" idx="15" hasCustomPrompt="1"/>
          </p:nvPr>
        </p:nvSpPr>
        <p:spPr>
          <a:xfrm>
            <a:off x="0" y="1181807"/>
            <a:ext cx="3009900" cy="3439583"/>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17" name="Text Placeholder 16"/>
          <p:cNvSpPr>
            <a:spLocks noGrp="1"/>
          </p:cNvSpPr>
          <p:nvPr>
            <p:ph type="body" sz="quarter" idx="16" hasCustomPrompt="1"/>
          </p:nvPr>
        </p:nvSpPr>
        <p:spPr>
          <a:xfrm>
            <a:off x="457200" y="4621390"/>
            <a:ext cx="2552700" cy="684389"/>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20" name="Picture Placeholder 14"/>
          <p:cNvSpPr>
            <a:spLocks noGrp="1"/>
          </p:cNvSpPr>
          <p:nvPr>
            <p:ph type="pic" sz="quarter" idx="17" hasCustomPrompt="1"/>
          </p:nvPr>
        </p:nvSpPr>
        <p:spPr>
          <a:xfrm>
            <a:off x="3073400" y="1181807"/>
            <a:ext cx="3009900" cy="3439583"/>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21" name="Picture Placeholder 14"/>
          <p:cNvSpPr>
            <a:spLocks noGrp="1"/>
          </p:cNvSpPr>
          <p:nvPr>
            <p:ph type="pic" sz="quarter" idx="18" hasCustomPrompt="1"/>
          </p:nvPr>
        </p:nvSpPr>
        <p:spPr>
          <a:xfrm>
            <a:off x="6140450" y="1181807"/>
            <a:ext cx="3009900" cy="3439583"/>
          </a:xfrm>
          <a:prstGeom prst="rect">
            <a:avLst/>
          </a:prstGeom>
        </p:spPr>
        <p:txBody>
          <a:bodyPr vert="horz" lIns="91433" tIns="45717" rIns="91433" bIns="45717"/>
          <a:lstStyle>
            <a:lvl1pPr marL="342873" marR="0" indent="-342873" algn="l" defTabSz="457164" rtl="0" eaLnBrk="1" fontAlgn="auto" latinLnBrk="0" hangingPunct="1">
              <a:lnSpc>
                <a:spcPct val="100000"/>
              </a:lnSpc>
              <a:spcBef>
                <a:spcPct val="20000"/>
              </a:spcBef>
              <a:spcAft>
                <a:spcPts val="0"/>
              </a:spcAft>
              <a:buClrTx/>
              <a:buSzTx/>
              <a:buFont typeface="Arial"/>
              <a:buChar char="•"/>
              <a:tabLst/>
              <a:defRPr lang="en-US" sz="1500" smtClean="0"/>
            </a:lvl1pPr>
          </a:lstStyle>
          <a:p>
            <a:r>
              <a:rPr lang="en-US" sz="1500" dirty="0" smtClean="0">
                <a:solidFill>
                  <a:prstClr val="black"/>
                </a:solidFill>
                <a:latin typeface="Helvetica"/>
              </a:rPr>
              <a:t>Click icon to insert photo</a:t>
            </a:r>
            <a:endParaRPr lang="en-US" dirty="0"/>
          </a:p>
        </p:txBody>
      </p:sp>
      <p:sp>
        <p:nvSpPr>
          <p:cNvPr id="36" name="Rectangle 35"/>
          <p:cNvSpPr/>
          <p:nvPr userDrawn="1"/>
        </p:nvSpPr>
        <p:spPr>
          <a:xfrm>
            <a:off x="-117070" y="1114869"/>
            <a:ext cx="101168" cy="335921"/>
          </a:xfrm>
          <a:prstGeom prst="rect">
            <a:avLst/>
          </a:prstGeom>
          <a:solidFill>
            <a:srgbClr val="2682C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userDrawn="1"/>
        </p:nvSpPr>
        <p:spPr>
          <a:xfrm>
            <a:off x="-117070" y="1450790"/>
            <a:ext cx="101168" cy="335921"/>
          </a:xfrm>
          <a:prstGeom prst="rect">
            <a:avLst/>
          </a:prstGeom>
          <a:solidFill>
            <a:srgbClr val="EA772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userDrawn="1"/>
        </p:nvSpPr>
        <p:spPr>
          <a:xfrm>
            <a:off x="-117070" y="1786710"/>
            <a:ext cx="101168" cy="335921"/>
          </a:xfrm>
          <a:prstGeom prst="rect">
            <a:avLst/>
          </a:prstGeom>
          <a:solidFill>
            <a:srgbClr val="F448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userDrawn="1"/>
        </p:nvSpPr>
        <p:spPr>
          <a:xfrm>
            <a:off x="-117070" y="2122631"/>
            <a:ext cx="101168" cy="335921"/>
          </a:xfrm>
          <a:prstGeom prst="rect">
            <a:avLst/>
          </a:prstGeom>
          <a:solidFill>
            <a:srgbClr val="22935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userDrawn="1"/>
        </p:nvSpPr>
        <p:spPr>
          <a:xfrm>
            <a:off x="-117070" y="0"/>
            <a:ext cx="101168" cy="335921"/>
          </a:xfrm>
          <a:prstGeom prst="rect">
            <a:avLst/>
          </a:prstGeom>
          <a:solidFill>
            <a:srgbClr val="0D0E2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userDrawn="1"/>
        </p:nvSpPr>
        <p:spPr>
          <a:xfrm>
            <a:off x="-117070" y="335920"/>
            <a:ext cx="101168" cy="335921"/>
          </a:xfrm>
          <a:prstGeom prst="rect">
            <a:avLst/>
          </a:prstGeom>
          <a:solidFill>
            <a:srgbClr val="F8B6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userDrawn="1"/>
        </p:nvSpPr>
        <p:spPr>
          <a:xfrm>
            <a:off x="-117070" y="727308"/>
            <a:ext cx="101168" cy="335921"/>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Text Placeholder 16"/>
          <p:cNvSpPr>
            <a:spLocks noGrp="1"/>
          </p:cNvSpPr>
          <p:nvPr>
            <p:ph type="body" sz="quarter" idx="19" hasCustomPrompt="1"/>
          </p:nvPr>
        </p:nvSpPr>
        <p:spPr>
          <a:xfrm>
            <a:off x="3530600" y="4621390"/>
            <a:ext cx="2552700" cy="684389"/>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
        <p:nvSpPr>
          <p:cNvPr id="19" name="Text Placeholder 16"/>
          <p:cNvSpPr>
            <a:spLocks noGrp="1"/>
          </p:cNvSpPr>
          <p:nvPr>
            <p:ph type="body" sz="quarter" idx="20" hasCustomPrompt="1"/>
          </p:nvPr>
        </p:nvSpPr>
        <p:spPr>
          <a:xfrm>
            <a:off x="6490238" y="4621390"/>
            <a:ext cx="2552700" cy="684389"/>
          </a:xfrm>
          <a:prstGeom prst="rect">
            <a:avLst/>
          </a:prstGeom>
        </p:spPr>
        <p:txBody>
          <a:bodyPr vert="horz" lIns="91433" tIns="45717" rIns="91433" bIns="45717"/>
          <a:lstStyle>
            <a:lvl1pPr marL="0" indent="0" algn="r">
              <a:buNone/>
              <a:defRPr sz="1400" i="1"/>
            </a:lvl1pPr>
            <a:lvl2pPr marL="457164" indent="0">
              <a:buNone/>
              <a:defRPr sz="1800" i="1"/>
            </a:lvl2pPr>
            <a:lvl3pPr marL="914327" indent="0">
              <a:buNone/>
              <a:defRPr sz="1800" i="1"/>
            </a:lvl3pPr>
            <a:lvl4pPr marL="1371491" indent="0">
              <a:buNone/>
              <a:defRPr sz="1800" i="1"/>
            </a:lvl4pPr>
            <a:lvl5pPr marL="1828654" indent="0">
              <a:buNone/>
              <a:defRPr sz="1800" i="1"/>
            </a:lvl5pPr>
          </a:lstStyle>
          <a:p>
            <a:pPr lvl="0"/>
            <a:r>
              <a:rPr lang="en-US" dirty="0" smtClean="0"/>
              <a:t>Click to add caption</a:t>
            </a:r>
            <a:endParaRPr lang="en-US" dirty="0"/>
          </a:p>
        </p:txBody>
      </p:sp>
    </p:spTree>
    <p:extLst>
      <p:ext uri="{BB962C8B-B14F-4D97-AF65-F5344CB8AC3E}">
        <p14:creationId xmlns:p14="http://schemas.microsoft.com/office/powerpoint/2010/main" val="425075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0"/>
              </a:schemeClr>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p:cNvSpPr txBox="1"/>
          <p:nvPr/>
        </p:nvSpPr>
        <p:spPr>
          <a:xfrm>
            <a:off x="-1" y="0"/>
            <a:ext cx="2054087" cy="215438"/>
          </a:xfrm>
          <a:prstGeom prst="rect">
            <a:avLst/>
          </a:prstGeom>
          <a:noFill/>
        </p:spPr>
        <p:txBody>
          <a:bodyPr wrap="square" lIns="91433" tIns="45717" rIns="91433" bIns="45717" rtlCol="0">
            <a:spAutoFit/>
          </a:bodyPr>
          <a:lstStyle/>
          <a:p>
            <a:pPr marL="0" marR="0" lvl="0" indent="0" algn="l" defTabSz="457164" rtl="0" eaLnBrk="1" fontAlgn="auto" latinLnBrk="0" hangingPunct="1">
              <a:lnSpc>
                <a:spcPct val="100000"/>
              </a:lnSpc>
              <a:spcBef>
                <a:spcPts val="0"/>
              </a:spcBef>
              <a:spcAft>
                <a:spcPts val="0"/>
              </a:spcAft>
              <a:buClrTx/>
              <a:buSzTx/>
              <a:buFontTx/>
              <a:buNone/>
              <a:tabLst/>
              <a:defRPr/>
            </a:pPr>
            <a:r>
              <a:rPr lang="en-US" sz="800" b="0" dirty="0" smtClean="0">
                <a:solidFill>
                  <a:srgbClr val="FFFFFF"/>
                </a:solidFill>
              </a:rPr>
              <a:t>Los Alamos National Laboratory</a:t>
            </a:r>
          </a:p>
        </p:txBody>
      </p:sp>
      <p:sp>
        <p:nvSpPr>
          <p:cNvPr id="7" name="TextBox 6"/>
          <p:cNvSpPr txBox="1"/>
          <p:nvPr/>
        </p:nvSpPr>
        <p:spPr>
          <a:xfrm>
            <a:off x="7089913" y="5503333"/>
            <a:ext cx="2054087" cy="215438"/>
          </a:xfrm>
          <a:prstGeom prst="rect">
            <a:avLst/>
          </a:prstGeom>
          <a:noFill/>
        </p:spPr>
        <p:txBody>
          <a:bodyPr wrap="square" lIns="91433" tIns="45717" rIns="91433" bIns="45717" rtlCol="0">
            <a:spAutoFit/>
          </a:bodyPr>
          <a:lstStyle/>
          <a:p>
            <a:pPr marL="0" marR="0" lvl="0" indent="0" algn="r" defTabSz="457164" rtl="0" eaLnBrk="1" fontAlgn="auto" latinLnBrk="0" hangingPunct="1">
              <a:lnSpc>
                <a:spcPct val="100000"/>
              </a:lnSpc>
              <a:spcBef>
                <a:spcPts val="0"/>
              </a:spcBef>
              <a:spcAft>
                <a:spcPts val="0"/>
              </a:spcAft>
              <a:buClrTx/>
              <a:buSzTx/>
              <a:buFontTx/>
              <a:buNone/>
              <a:tabLst/>
              <a:defRPr/>
            </a:pPr>
            <a:r>
              <a:rPr lang="en-US" sz="800" b="0" dirty="0" smtClean="0">
                <a:solidFill>
                  <a:srgbClr val="FFFFFF"/>
                </a:solidFill>
              </a:rPr>
              <a:t>2/9/16   |   </a:t>
            </a:r>
            <a:fld id="{0E3383A8-03A5-2C4C-8EDC-330FC6B2C51C}" type="slidenum">
              <a:rPr lang="en-US" sz="800" b="0" smtClean="0">
                <a:solidFill>
                  <a:srgbClr val="FFFFFF"/>
                </a:solidFill>
              </a:rPr>
              <a:pPr marL="0" marR="0" lvl="0" indent="0" algn="r" defTabSz="457164" rtl="0" eaLnBrk="1" fontAlgn="auto" latinLnBrk="0" hangingPunct="1">
                <a:lnSpc>
                  <a:spcPct val="100000"/>
                </a:lnSpc>
                <a:spcBef>
                  <a:spcPts val="0"/>
                </a:spcBef>
                <a:spcAft>
                  <a:spcPts val="0"/>
                </a:spcAft>
                <a:buClrTx/>
                <a:buSzTx/>
                <a:buFontTx/>
                <a:buNone/>
                <a:tabLst/>
                <a:defRPr/>
              </a:pPr>
              <a:t>‹#›</a:t>
            </a:fld>
            <a:endParaRPr lang="en-US" sz="800" b="0" dirty="0" smtClean="0">
              <a:solidFill>
                <a:srgbClr val="FFFFFF"/>
              </a:solidFill>
            </a:endParaRPr>
          </a:p>
        </p:txBody>
      </p:sp>
    </p:spTree>
    <p:extLst>
      <p:ext uri="{BB962C8B-B14F-4D97-AF65-F5344CB8AC3E}">
        <p14:creationId xmlns:p14="http://schemas.microsoft.com/office/powerpoint/2010/main" val="3418086257"/>
      </p:ext>
    </p:extLst>
  </p:cSld>
  <p:clrMap bg1="lt1" tx1="dk1" bg2="lt2" tx2="dk2" accent1="accent1" accent2="accent2" accent3="accent3" accent4="accent4" accent5="accent5" accent6="accent6" hlink="hlink" folHlink="folHlink"/>
  <p:sldLayoutIdLst>
    <p:sldLayoutId id="2147483651" r:id="rId1"/>
    <p:sldLayoutId id="2147483674" r:id="rId2"/>
    <p:sldLayoutId id="2147483649" r:id="rId3"/>
    <p:sldLayoutId id="2147483676" r:id="rId4"/>
    <p:sldLayoutId id="2147483657" r:id="rId5"/>
    <p:sldLayoutId id="2147483650" r:id="rId6"/>
    <p:sldLayoutId id="2147483652" r:id="rId7"/>
    <p:sldLayoutId id="2147483658" r:id="rId8"/>
    <p:sldLayoutId id="2147483653" r:id="rId9"/>
    <p:sldLayoutId id="2147483673" r:id="rId10"/>
    <p:sldLayoutId id="2147483655" r:id="rId11"/>
    <p:sldLayoutId id="2147483654" r:id="rId12"/>
    <p:sldLayoutId id="2147483656" r:id="rId13"/>
    <p:sldLayoutId id="2147483675" r:id="rId1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p:txStyles>
    <p:titleStyle>
      <a:lvl1pPr algn="ctr" defTabSz="457164" rtl="0" eaLnBrk="1" latinLnBrk="0" hangingPunct="1">
        <a:spcBef>
          <a:spcPct val="0"/>
        </a:spcBef>
        <a:buNone/>
        <a:defRPr sz="4400" kern="1200">
          <a:solidFill>
            <a:schemeClr val="tx1"/>
          </a:solidFill>
          <a:latin typeface="+mj-lt"/>
          <a:ea typeface="+mj-ea"/>
          <a:cs typeface="+mj-cs"/>
        </a:defRPr>
      </a:lvl1pPr>
    </p:titleStyle>
    <p:bodyStyle>
      <a:lvl1pPr marL="342873" indent="-342873" algn="l" defTabSz="457164" rtl="0" eaLnBrk="1" latinLnBrk="0" hangingPunct="1">
        <a:spcBef>
          <a:spcPct val="20000"/>
        </a:spcBef>
        <a:buFont typeface="Arial"/>
        <a:buChar char="•"/>
        <a:defRPr sz="3200" kern="1200">
          <a:solidFill>
            <a:schemeClr val="tx1"/>
          </a:solidFill>
          <a:latin typeface="+mn-lt"/>
          <a:ea typeface="+mn-ea"/>
          <a:cs typeface="+mn-cs"/>
        </a:defRPr>
      </a:lvl1pPr>
      <a:lvl2pPr marL="742890" indent="-285727" algn="l" defTabSz="457164" rtl="0" eaLnBrk="1" latinLnBrk="0" hangingPunct="1">
        <a:spcBef>
          <a:spcPct val="20000"/>
        </a:spcBef>
        <a:buFont typeface="Arial"/>
        <a:buChar char="–"/>
        <a:defRPr sz="2800" kern="1200">
          <a:solidFill>
            <a:schemeClr val="tx1"/>
          </a:solidFill>
          <a:latin typeface="+mn-lt"/>
          <a:ea typeface="+mn-ea"/>
          <a:cs typeface="+mn-cs"/>
        </a:defRPr>
      </a:lvl2pPr>
      <a:lvl3pPr marL="1142909" indent="-228582" algn="l" defTabSz="457164" rtl="0" eaLnBrk="1" latinLnBrk="0" hangingPunct="1">
        <a:spcBef>
          <a:spcPct val="20000"/>
        </a:spcBef>
        <a:buFont typeface="Arial"/>
        <a:buChar char="•"/>
        <a:defRPr sz="2400" kern="1200">
          <a:solidFill>
            <a:schemeClr val="tx1"/>
          </a:solidFill>
          <a:latin typeface="+mn-lt"/>
          <a:ea typeface="+mn-ea"/>
          <a:cs typeface="+mn-cs"/>
        </a:defRPr>
      </a:lvl3pPr>
      <a:lvl4pPr marL="1600072" indent="-228582" algn="l" defTabSz="457164" rtl="0" eaLnBrk="1" latinLnBrk="0" hangingPunct="1">
        <a:spcBef>
          <a:spcPct val="20000"/>
        </a:spcBef>
        <a:buFont typeface="Arial"/>
        <a:buChar char="–"/>
        <a:defRPr sz="2000" kern="1200">
          <a:solidFill>
            <a:schemeClr val="tx1"/>
          </a:solidFill>
          <a:latin typeface="+mn-lt"/>
          <a:ea typeface="+mn-ea"/>
          <a:cs typeface="+mn-cs"/>
        </a:defRPr>
      </a:lvl4pPr>
      <a:lvl5pPr marL="2057236" indent="-228582" algn="l" defTabSz="457164" rtl="0" eaLnBrk="1" latinLnBrk="0" hangingPunct="1">
        <a:spcBef>
          <a:spcPct val="20000"/>
        </a:spcBef>
        <a:buFont typeface="Arial"/>
        <a:buChar char="»"/>
        <a:defRPr sz="2000" kern="1200">
          <a:solidFill>
            <a:schemeClr val="tx1"/>
          </a:solidFill>
          <a:latin typeface="+mn-lt"/>
          <a:ea typeface="+mn-ea"/>
          <a:cs typeface="+mn-cs"/>
        </a:defRPr>
      </a:lvl5pPr>
      <a:lvl6pPr marL="2514399" indent="-228582" algn="l" defTabSz="457164" rtl="0" eaLnBrk="1" latinLnBrk="0" hangingPunct="1">
        <a:spcBef>
          <a:spcPct val="20000"/>
        </a:spcBef>
        <a:buFont typeface="Arial"/>
        <a:buChar char="•"/>
        <a:defRPr sz="2000" kern="1200">
          <a:solidFill>
            <a:schemeClr val="tx1"/>
          </a:solidFill>
          <a:latin typeface="+mn-lt"/>
          <a:ea typeface="+mn-ea"/>
          <a:cs typeface="+mn-cs"/>
        </a:defRPr>
      </a:lvl6pPr>
      <a:lvl7pPr marL="2971563" indent="-228582" algn="l" defTabSz="457164" rtl="0" eaLnBrk="1" latinLnBrk="0" hangingPunct="1">
        <a:spcBef>
          <a:spcPct val="20000"/>
        </a:spcBef>
        <a:buFont typeface="Arial"/>
        <a:buChar char="•"/>
        <a:defRPr sz="2000" kern="1200">
          <a:solidFill>
            <a:schemeClr val="tx1"/>
          </a:solidFill>
          <a:latin typeface="+mn-lt"/>
          <a:ea typeface="+mn-ea"/>
          <a:cs typeface="+mn-cs"/>
        </a:defRPr>
      </a:lvl7pPr>
      <a:lvl8pPr marL="3428727" indent="-228582" algn="l" defTabSz="457164" rtl="0" eaLnBrk="1" latinLnBrk="0" hangingPunct="1">
        <a:spcBef>
          <a:spcPct val="20000"/>
        </a:spcBef>
        <a:buFont typeface="Arial"/>
        <a:buChar char="•"/>
        <a:defRPr sz="2000" kern="1200">
          <a:solidFill>
            <a:schemeClr val="tx1"/>
          </a:solidFill>
          <a:latin typeface="+mn-lt"/>
          <a:ea typeface="+mn-ea"/>
          <a:cs typeface="+mn-cs"/>
        </a:defRPr>
      </a:lvl8pPr>
      <a:lvl9pPr marL="3885890" indent="-228582" algn="l" defTabSz="45716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4" rtl="0" eaLnBrk="1" latinLnBrk="0" hangingPunct="1">
        <a:defRPr sz="1800" kern="1200">
          <a:solidFill>
            <a:schemeClr val="tx1"/>
          </a:solidFill>
          <a:latin typeface="+mn-lt"/>
          <a:ea typeface="+mn-ea"/>
          <a:cs typeface="+mn-cs"/>
        </a:defRPr>
      </a:lvl1pPr>
      <a:lvl2pPr marL="457164" algn="l" defTabSz="457164" rtl="0" eaLnBrk="1" latinLnBrk="0" hangingPunct="1">
        <a:defRPr sz="1800" kern="1200">
          <a:solidFill>
            <a:schemeClr val="tx1"/>
          </a:solidFill>
          <a:latin typeface="+mn-lt"/>
          <a:ea typeface="+mn-ea"/>
          <a:cs typeface="+mn-cs"/>
        </a:defRPr>
      </a:lvl2pPr>
      <a:lvl3pPr marL="914327" algn="l" defTabSz="457164" rtl="0" eaLnBrk="1" latinLnBrk="0" hangingPunct="1">
        <a:defRPr sz="1800" kern="1200">
          <a:solidFill>
            <a:schemeClr val="tx1"/>
          </a:solidFill>
          <a:latin typeface="+mn-lt"/>
          <a:ea typeface="+mn-ea"/>
          <a:cs typeface="+mn-cs"/>
        </a:defRPr>
      </a:lvl3pPr>
      <a:lvl4pPr marL="1371491" algn="l" defTabSz="457164" rtl="0" eaLnBrk="1" latinLnBrk="0" hangingPunct="1">
        <a:defRPr sz="1800" kern="1200">
          <a:solidFill>
            <a:schemeClr val="tx1"/>
          </a:solidFill>
          <a:latin typeface="+mn-lt"/>
          <a:ea typeface="+mn-ea"/>
          <a:cs typeface="+mn-cs"/>
        </a:defRPr>
      </a:lvl4pPr>
      <a:lvl5pPr marL="1828654" algn="l" defTabSz="457164" rtl="0" eaLnBrk="1" latinLnBrk="0" hangingPunct="1">
        <a:defRPr sz="1800" kern="1200">
          <a:solidFill>
            <a:schemeClr val="tx1"/>
          </a:solidFill>
          <a:latin typeface="+mn-lt"/>
          <a:ea typeface="+mn-ea"/>
          <a:cs typeface="+mn-cs"/>
        </a:defRPr>
      </a:lvl5pPr>
      <a:lvl6pPr marL="2285817" algn="l" defTabSz="457164" rtl="0" eaLnBrk="1" latinLnBrk="0" hangingPunct="1">
        <a:defRPr sz="1800" kern="1200">
          <a:solidFill>
            <a:schemeClr val="tx1"/>
          </a:solidFill>
          <a:latin typeface="+mn-lt"/>
          <a:ea typeface="+mn-ea"/>
          <a:cs typeface="+mn-cs"/>
        </a:defRPr>
      </a:lvl6pPr>
      <a:lvl7pPr marL="2742981" algn="l" defTabSz="457164" rtl="0" eaLnBrk="1" latinLnBrk="0" hangingPunct="1">
        <a:defRPr sz="1800" kern="1200">
          <a:solidFill>
            <a:schemeClr val="tx1"/>
          </a:solidFill>
          <a:latin typeface="+mn-lt"/>
          <a:ea typeface="+mn-ea"/>
          <a:cs typeface="+mn-cs"/>
        </a:defRPr>
      </a:lvl7pPr>
      <a:lvl8pPr marL="3200145" algn="l" defTabSz="457164" rtl="0" eaLnBrk="1" latinLnBrk="0" hangingPunct="1">
        <a:defRPr sz="1800" kern="1200">
          <a:solidFill>
            <a:schemeClr val="tx1"/>
          </a:solidFill>
          <a:latin typeface="+mn-lt"/>
          <a:ea typeface="+mn-ea"/>
          <a:cs typeface="+mn-cs"/>
        </a:defRPr>
      </a:lvl8pPr>
      <a:lvl9pPr marL="3657308" algn="l" defTabSz="4571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4.xml"/><Relationship Id="rId5" Type="http://schemas.openxmlformats.org/officeDocument/2006/relationships/hyperlink" Target="http://int.lanl.gov/library/scholarly/rassti-info.shtml" TargetMode="External"/><Relationship Id="rId6"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emf"/><Relationship Id="rId5" Type="http://schemas.openxmlformats.org/officeDocument/2006/relationships/oleObject" Target="../embeddings/oleObject1.bin"/><Relationship Id="rId6"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28866"/>
            <a:ext cx="8229600" cy="952500"/>
          </a:xfrm>
          <a:prstGeom prst="rect">
            <a:avLst/>
          </a:prstGeom>
        </p:spPr>
        <p:txBody>
          <a:bodyPr anchor="ctr"/>
          <a:lstStyle>
            <a:lvl1pPr algn="ctr" defTabSz="457164"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Welcome to LANL’s new template!</a:t>
            </a:r>
            <a:endParaRPr lang="en-US" sz="2400" b="1" dirty="0"/>
          </a:p>
        </p:txBody>
      </p:sp>
      <p:sp>
        <p:nvSpPr>
          <p:cNvPr id="7" name="Content Placeholder 2"/>
          <p:cNvSpPr txBox="1">
            <a:spLocks/>
          </p:cNvSpPr>
          <p:nvPr/>
        </p:nvSpPr>
        <p:spPr>
          <a:xfrm>
            <a:off x="457200" y="1028701"/>
            <a:ext cx="7806267" cy="3802944"/>
          </a:xfrm>
          <a:prstGeom prst="rect">
            <a:avLst/>
          </a:prstGeom>
          <a:solidFill>
            <a:srgbClr val="FFFFFE"/>
          </a:solidFill>
        </p:spPr>
        <p:txBody>
          <a:bodyPr/>
          <a:lstStyle>
            <a:lvl1pPr marL="342873" indent="-342873" algn="l" defTabSz="457164" rtl="0" eaLnBrk="1" latinLnBrk="0" hangingPunct="1">
              <a:spcBef>
                <a:spcPct val="20000"/>
              </a:spcBef>
              <a:buFont typeface="Arial"/>
              <a:buChar char="•"/>
              <a:defRPr sz="3200" kern="1200">
                <a:solidFill>
                  <a:schemeClr val="tx1"/>
                </a:solidFill>
                <a:latin typeface="+mn-lt"/>
                <a:ea typeface="+mn-ea"/>
                <a:cs typeface="+mn-cs"/>
              </a:defRPr>
            </a:lvl1pPr>
            <a:lvl2pPr marL="742890" indent="-285727" algn="l" defTabSz="457164" rtl="0" eaLnBrk="1" latinLnBrk="0" hangingPunct="1">
              <a:spcBef>
                <a:spcPct val="20000"/>
              </a:spcBef>
              <a:buFont typeface="Arial"/>
              <a:buChar char="–"/>
              <a:defRPr sz="2800" kern="1200">
                <a:solidFill>
                  <a:schemeClr val="tx1"/>
                </a:solidFill>
                <a:latin typeface="+mn-lt"/>
                <a:ea typeface="+mn-ea"/>
                <a:cs typeface="+mn-cs"/>
              </a:defRPr>
            </a:lvl2pPr>
            <a:lvl3pPr marL="1142909" indent="-228582" algn="l" defTabSz="457164" rtl="0" eaLnBrk="1" latinLnBrk="0" hangingPunct="1">
              <a:spcBef>
                <a:spcPct val="20000"/>
              </a:spcBef>
              <a:buFont typeface="Arial"/>
              <a:buChar char="•"/>
              <a:defRPr sz="2400" kern="1200">
                <a:solidFill>
                  <a:schemeClr val="tx1"/>
                </a:solidFill>
                <a:latin typeface="+mn-lt"/>
                <a:ea typeface="+mn-ea"/>
                <a:cs typeface="+mn-cs"/>
              </a:defRPr>
            </a:lvl3pPr>
            <a:lvl4pPr marL="1600072" indent="-228582" algn="l" defTabSz="457164" rtl="0" eaLnBrk="1" latinLnBrk="0" hangingPunct="1">
              <a:spcBef>
                <a:spcPct val="20000"/>
              </a:spcBef>
              <a:buFont typeface="Arial"/>
              <a:buChar char="–"/>
              <a:defRPr sz="2000" kern="1200">
                <a:solidFill>
                  <a:schemeClr val="tx1"/>
                </a:solidFill>
                <a:latin typeface="+mn-lt"/>
                <a:ea typeface="+mn-ea"/>
                <a:cs typeface="+mn-cs"/>
              </a:defRPr>
            </a:lvl4pPr>
            <a:lvl5pPr marL="2057236" indent="-228582" algn="l" defTabSz="457164" rtl="0" eaLnBrk="1" latinLnBrk="0" hangingPunct="1">
              <a:spcBef>
                <a:spcPct val="20000"/>
              </a:spcBef>
              <a:buFont typeface="Arial"/>
              <a:buChar char="»"/>
              <a:defRPr sz="2000" kern="1200">
                <a:solidFill>
                  <a:schemeClr val="tx1"/>
                </a:solidFill>
                <a:latin typeface="+mn-lt"/>
                <a:ea typeface="+mn-ea"/>
                <a:cs typeface="+mn-cs"/>
              </a:defRPr>
            </a:lvl5pPr>
            <a:lvl6pPr marL="2514399" indent="-228582" algn="l" defTabSz="457164" rtl="0" eaLnBrk="1" latinLnBrk="0" hangingPunct="1">
              <a:spcBef>
                <a:spcPct val="20000"/>
              </a:spcBef>
              <a:buFont typeface="Arial"/>
              <a:buChar char="•"/>
              <a:defRPr sz="2000" kern="1200">
                <a:solidFill>
                  <a:schemeClr val="tx1"/>
                </a:solidFill>
                <a:latin typeface="+mn-lt"/>
                <a:ea typeface="+mn-ea"/>
                <a:cs typeface="+mn-cs"/>
              </a:defRPr>
            </a:lvl6pPr>
            <a:lvl7pPr marL="2971563" indent="-228582" algn="l" defTabSz="457164" rtl="0" eaLnBrk="1" latinLnBrk="0" hangingPunct="1">
              <a:spcBef>
                <a:spcPct val="20000"/>
              </a:spcBef>
              <a:buFont typeface="Arial"/>
              <a:buChar char="•"/>
              <a:defRPr sz="2000" kern="1200">
                <a:solidFill>
                  <a:schemeClr val="tx1"/>
                </a:solidFill>
                <a:latin typeface="+mn-lt"/>
                <a:ea typeface="+mn-ea"/>
                <a:cs typeface="+mn-cs"/>
              </a:defRPr>
            </a:lvl7pPr>
            <a:lvl8pPr marL="3428727" indent="-228582" algn="l" defTabSz="457164" rtl="0" eaLnBrk="1" latinLnBrk="0" hangingPunct="1">
              <a:spcBef>
                <a:spcPct val="20000"/>
              </a:spcBef>
              <a:buFont typeface="Arial"/>
              <a:buChar char="•"/>
              <a:defRPr sz="2000" kern="1200">
                <a:solidFill>
                  <a:schemeClr val="tx1"/>
                </a:solidFill>
                <a:latin typeface="+mn-lt"/>
                <a:ea typeface="+mn-ea"/>
                <a:cs typeface="+mn-cs"/>
              </a:defRPr>
            </a:lvl8pPr>
            <a:lvl9pPr marL="3885890" indent="-228582" algn="l" defTabSz="457164" rtl="0" eaLnBrk="1" latinLnBrk="0" hangingPunct="1">
              <a:spcBef>
                <a:spcPct val="20000"/>
              </a:spcBef>
              <a:buFont typeface="Arial"/>
              <a:buChar char="•"/>
              <a:defRPr sz="2000" kern="1200">
                <a:solidFill>
                  <a:schemeClr val="tx1"/>
                </a:solidFill>
                <a:latin typeface="+mn-lt"/>
                <a:ea typeface="+mn-ea"/>
                <a:cs typeface="+mn-cs"/>
              </a:defRPr>
            </a:lvl9pPr>
          </a:lstStyle>
          <a:p>
            <a:pPr marL="233363" indent="-233363">
              <a:spcAft>
                <a:spcPts val="1200"/>
              </a:spcAft>
            </a:pPr>
            <a:r>
              <a:rPr lang="en-US" sz="1000" b="1" dirty="0" smtClean="0"/>
              <a:t>How to Use the LANL PowerPoint Templates</a:t>
            </a:r>
            <a:r>
              <a:rPr lang="en-US" sz="1000" b="1" dirty="0"/>
              <a:t> </a:t>
            </a:r>
            <a:r>
              <a:rPr lang="en-US" sz="1000" b="1" dirty="0" smtClean="0"/>
              <a:t>- </a:t>
            </a:r>
            <a:r>
              <a:rPr lang="en-US" sz="1000" dirty="0" smtClean="0"/>
              <a:t>The LANL PowerPoint templates have been developed to help users easily create professional-looking slide presentations that meet the Lab’s brand and identity standards. The template designs are available in two display formats: standard and widescreen. The template you choose depends on your design preference and whether the projector at your venue is standard or widescreen display.</a:t>
            </a:r>
          </a:p>
          <a:p>
            <a:pPr marL="233363" indent="-233363">
              <a:spcAft>
                <a:spcPts val="1200"/>
              </a:spcAft>
            </a:pPr>
            <a:r>
              <a:rPr lang="en-US" sz="1000" b="1" dirty="0" smtClean="0"/>
              <a:t>Classification - </a:t>
            </a:r>
            <a:r>
              <a:rPr lang="en-US" sz="1000" dirty="0" smtClean="0"/>
              <a:t>Unclassified </a:t>
            </a:r>
            <a:r>
              <a:rPr lang="en-US" sz="1000" dirty="0"/>
              <a:t>LANL presentations do </a:t>
            </a:r>
            <a:r>
              <a:rPr lang="en-US" sz="1000" b="1" dirty="0"/>
              <a:t>not</a:t>
            </a:r>
            <a:r>
              <a:rPr lang="en-US" sz="1000" dirty="0"/>
              <a:t> require </a:t>
            </a:r>
            <a:r>
              <a:rPr lang="en-US" sz="1000" dirty="0" smtClean="0"/>
              <a:t>labeling. </a:t>
            </a:r>
            <a:r>
              <a:rPr lang="en-US" sz="1000" dirty="0"/>
              <a:t>The label is only necessary if a presentation is CLASSIFIED</a:t>
            </a:r>
            <a:r>
              <a:rPr lang="en-US" sz="1000" dirty="0" smtClean="0"/>
              <a:t>. A placeholder text box is located in the top right corner of the title slide for classification labeling if necessary.</a:t>
            </a:r>
            <a:endParaRPr lang="en-US" sz="1000" b="1" dirty="0" smtClean="0"/>
          </a:p>
          <a:p>
            <a:pPr marL="233363" indent="-233363">
              <a:spcAft>
                <a:spcPts val="1200"/>
              </a:spcAft>
            </a:pPr>
            <a:r>
              <a:rPr lang="en-US" sz="1000" b="1" dirty="0" smtClean="0"/>
              <a:t>LA-UR # - </a:t>
            </a:r>
            <a:r>
              <a:rPr lang="en-US" sz="1000" dirty="0"/>
              <a:t>All LANL presentations intended for external use must have an LA-UR #. </a:t>
            </a:r>
            <a:r>
              <a:rPr lang="en-US" sz="1000" dirty="0" smtClean="0"/>
              <a:t>For </a:t>
            </a:r>
            <a:r>
              <a:rPr lang="en-US" sz="1000" dirty="0"/>
              <a:t>more information on the LA-UR process, visit </a:t>
            </a:r>
            <a:r>
              <a:rPr lang="en-US" sz="1000" dirty="0">
                <a:hlinkClick r:id="rId5"/>
              </a:rPr>
              <a:t>http://int.lanl.gov/library/scholarly/rassti-</a:t>
            </a:r>
            <a:r>
              <a:rPr lang="en-US" sz="1000" dirty="0" smtClean="0">
                <a:hlinkClick r:id="rId5"/>
              </a:rPr>
              <a:t>info.shtml</a:t>
            </a:r>
            <a:r>
              <a:rPr lang="en-US" sz="1000" dirty="0" smtClean="0"/>
              <a:t>. </a:t>
            </a:r>
            <a:r>
              <a:rPr lang="en-US" sz="1000" dirty="0"/>
              <a:t>A </a:t>
            </a:r>
            <a:r>
              <a:rPr lang="en-US" sz="1000" dirty="0" smtClean="0"/>
              <a:t>placeholder </a:t>
            </a:r>
            <a:r>
              <a:rPr lang="en-US" sz="1000" dirty="0"/>
              <a:t>text box is located in the top right corner of the title slide for </a:t>
            </a:r>
            <a:r>
              <a:rPr lang="en-US" sz="1000" dirty="0" smtClean="0"/>
              <a:t>an LA-UR # if necessary.</a:t>
            </a:r>
            <a:endParaRPr lang="en-US" sz="1000" dirty="0"/>
          </a:p>
          <a:p>
            <a:pPr marL="233363" indent="-233363">
              <a:spcAft>
                <a:spcPts val="1200"/>
              </a:spcAft>
            </a:pPr>
            <a:r>
              <a:rPr lang="en-US" sz="1000" b="1" dirty="0" smtClean="0"/>
              <a:t>Date – </a:t>
            </a:r>
            <a:r>
              <a:rPr lang="en-US" sz="1000" dirty="0" smtClean="0"/>
              <a:t>The date is automatically set for your presentation in the footer of each slide. If you wish to enter a different date, </a:t>
            </a:r>
            <a:br>
              <a:rPr lang="en-US" sz="1000" dirty="0" smtClean="0"/>
            </a:br>
            <a:r>
              <a:rPr lang="en-US" sz="1000" dirty="0" smtClean="0"/>
              <a:t>you can do so by entering the Master View (View </a:t>
            </a:r>
            <a:r>
              <a:rPr lang="en-US" sz="1000" dirty="0"/>
              <a:t>&gt; </a:t>
            </a:r>
            <a:r>
              <a:rPr lang="en-US" sz="1000" dirty="0" smtClean="0"/>
              <a:t>Master &gt; Slide </a:t>
            </a:r>
            <a:r>
              <a:rPr lang="en-US" sz="1000" dirty="0"/>
              <a:t>Master</a:t>
            </a:r>
            <a:r>
              <a:rPr lang="en-US" sz="1000" dirty="0" smtClean="0"/>
              <a:t>). If you select the first slide in </a:t>
            </a:r>
            <a:br>
              <a:rPr lang="en-US" sz="1000" dirty="0" smtClean="0"/>
            </a:br>
            <a:r>
              <a:rPr lang="en-US" sz="1000" dirty="0" smtClean="0"/>
              <a:t>the left navigation panel, you can enter the new date in the text box and it will then automatically </a:t>
            </a:r>
            <a:br>
              <a:rPr lang="en-US" sz="1000" dirty="0" smtClean="0"/>
            </a:br>
            <a:r>
              <a:rPr lang="en-US" sz="1000" dirty="0" smtClean="0"/>
              <a:t>change the date on the footer of each slide. You can then close the</a:t>
            </a:r>
            <a:r>
              <a:rPr lang="en-US" sz="1000" dirty="0"/>
              <a:t> </a:t>
            </a:r>
            <a:r>
              <a:rPr lang="en-US" sz="1000" dirty="0" smtClean="0"/>
              <a:t>Master View to return to your </a:t>
            </a:r>
            <a:br>
              <a:rPr lang="en-US" sz="1000" dirty="0" smtClean="0"/>
            </a:br>
            <a:r>
              <a:rPr lang="en-US" sz="1000" dirty="0" smtClean="0"/>
              <a:t>presentation. NOTE: Do not delete the # symbol you see after the </a:t>
            </a:r>
            <a:r>
              <a:rPr lang="en-US" sz="1000" dirty="0"/>
              <a:t>date—this </a:t>
            </a:r>
            <a:r>
              <a:rPr lang="en-US" sz="1000" dirty="0" smtClean="0"/>
              <a:t>automatically inserts </a:t>
            </a:r>
            <a:br>
              <a:rPr lang="en-US" sz="1000" dirty="0" smtClean="0"/>
            </a:br>
            <a:r>
              <a:rPr lang="en-US" sz="1000" dirty="0" smtClean="0"/>
              <a:t>the slide number for the footer. </a:t>
            </a:r>
          </a:p>
          <a:p>
            <a:pPr marL="233363" indent="-233363">
              <a:spcAft>
                <a:spcPts val="1200"/>
              </a:spcAft>
            </a:pPr>
            <a:r>
              <a:rPr lang="en-US" sz="1000" b="1" dirty="0" smtClean="0"/>
              <a:t>Layouts - </a:t>
            </a:r>
            <a:r>
              <a:rPr lang="en-US" sz="1000" dirty="0" smtClean="0"/>
              <a:t>The template contains a wide selection of slide layouts for your convenience. Layouts are </a:t>
            </a:r>
            <a:br>
              <a:rPr lang="en-US" sz="1000" dirty="0" smtClean="0"/>
            </a:br>
            <a:r>
              <a:rPr lang="en-US" sz="1000" dirty="0" smtClean="0"/>
              <a:t>easily changed by clicking the “Layout” drop-down arrow (Home tab, Slides section). </a:t>
            </a:r>
          </a:p>
          <a:p>
            <a:pPr marL="233363" indent="-233363">
              <a:spcAft>
                <a:spcPts val="1200"/>
              </a:spcAft>
            </a:pPr>
            <a:r>
              <a:rPr lang="en-US" sz="1000" b="1" dirty="0" smtClean="0"/>
              <a:t>Color palette</a:t>
            </a:r>
            <a:r>
              <a:rPr lang="en-US" sz="1000" dirty="0"/>
              <a:t> </a:t>
            </a:r>
            <a:r>
              <a:rPr lang="en-US" sz="1000" dirty="0" smtClean="0"/>
              <a:t>- The official LANL color palette is provided on the left side of each slide. Use these colors </a:t>
            </a:r>
            <a:br>
              <a:rPr lang="en-US" sz="1000" dirty="0" smtClean="0"/>
            </a:br>
            <a:r>
              <a:rPr lang="en-US" sz="1000" dirty="0" smtClean="0"/>
              <a:t>for any charts and graphs. The color palette is also automatically set for this template.</a:t>
            </a:r>
          </a:p>
        </p:txBody>
      </p:sp>
      <p:grpSp>
        <p:nvGrpSpPr>
          <p:cNvPr id="8" name="Gruppieren 33"/>
          <p:cNvGrpSpPr/>
          <p:nvPr>
            <p:custDataLst>
              <p:tags r:id="rId1"/>
            </p:custDataLst>
          </p:nvPr>
        </p:nvGrpSpPr>
        <p:grpSpPr>
          <a:xfrm rot="20567693">
            <a:off x="6631364" y="2919534"/>
            <a:ext cx="2596550" cy="2657167"/>
            <a:chOff x="5049797" y="7130946"/>
            <a:chExt cx="1883925" cy="1460738"/>
          </a:xfrm>
        </p:grpSpPr>
        <p:pic>
          <p:nvPicPr>
            <p:cNvPr id="9" name="Grafik 5" descr="PostIt.png"/>
            <p:cNvPicPr>
              <a:picLocks noChangeAspect="1"/>
            </p:cNvPicPr>
            <p:nvPr>
              <p:custDataLst>
                <p:tags r:id="rId2"/>
              </p:custDataLst>
            </p:nvPr>
          </p:nvPicPr>
          <p:blipFill>
            <a:blip r:embed="rId6" cstate="print"/>
            <a:stretch>
              <a:fillRect/>
            </a:stretch>
          </p:blipFill>
          <p:spPr>
            <a:xfrm rot="388300">
              <a:off x="5049797" y="7136206"/>
              <a:ext cx="1858386" cy="1455478"/>
            </a:xfrm>
            <a:prstGeom prst="rect">
              <a:avLst/>
            </a:prstGeom>
          </p:spPr>
        </p:pic>
        <p:sp>
          <p:nvSpPr>
            <p:cNvPr id="10" name="Rectangle 15"/>
            <p:cNvSpPr>
              <a:spLocks noChangeArrowheads="1"/>
            </p:cNvSpPr>
            <p:nvPr>
              <p:custDataLst>
                <p:tags r:id="rId3"/>
              </p:custDataLst>
            </p:nvPr>
          </p:nvSpPr>
          <p:spPr bwMode="auto">
            <a:xfrm rot="360376">
              <a:off x="5264026" y="7130946"/>
              <a:ext cx="1669696" cy="1153339"/>
            </a:xfrm>
            <a:prstGeom prst="rect">
              <a:avLst/>
            </a:prstGeom>
            <a:noFill/>
            <a:ln w="9525" algn="ctr">
              <a:noFill/>
              <a:miter lim="800000"/>
              <a:headEnd/>
              <a:tailEnd/>
            </a:ln>
          </p:spPr>
          <p:txBody>
            <a:bodyPr wrap="square" lIns="70239" tIns="35120" rIns="70239" bIns="35120" anchor="ctr">
              <a:noAutofit/>
            </a:bodyPr>
            <a:lstStyle/>
            <a:p>
              <a:r>
                <a:rPr lang="en-US" b="1" i="1" dirty="0"/>
                <a:t>Look for more tips </a:t>
              </a:r>
              <a:endParaRPr lang="en-US" b="1" i="1" dirty="0" smtClean="0"/>
            </a:p>
            <a:p>
              <a:r>
                <a:rPr lang="en-US" sz="1100" b="1" i="1" dirty="0" smtClean="0"/>
                <a:t>on </a:t>
              </a:r>
              <a:r>
                <a:rPr lang="en-US" sz="1100" b="1" i="1" dirty="0"/>
                <a:t>the sides of each layout </a:t>
              </a:r>
              <a:endParaRPr lang="en-US" sz="1100" b="1" i="1" dirty="0" smtClean="0"/>
            </a:p>
            <a:p>
              <a:r>
                <a:rPr lang="en-US" sz="1100" b="1" i="1" dirty="0" smtClean="0"/>
                <a:t>by </a:t>
              </a:r>
              <a:r>
                <a:rPr lang="en-US" sz="1100" b="1" i="1" dirty="0"/>
                <a:t>zooming out </a:t>
              </a:r>
              <a:r>
                <a:rPr lang="en-US" sz="1100" b="1" i="1" dirty="0" smtClean="0"/>
                <a:t>or </a:t>
              </a:r>
              <a:r>
                <a:rPr lang="en-US" sz="1100" b="1" i="1" dirty="0"/>
                <a:t>scrolling </a:t>
              </a:r>
              <a:r>
                <a:rPr lang="en-US" sz="1100" b="1" i="1" dirty="0" smtClean="0"/>
                <a:t/>
              </a:r>
              <a:br>
                <a:rPr lang="en-US" sz="1100" b="1" i="1" dirty="0" smtClean="0"/>
              </a:br>
              <a:r>
                <a:rPr lang="en-US" sz="1100" b="1" i="1" dirty="0" smtClean="0"/>
                <a:t>left </a:t>
              </a:r>
              <a:r>
                <a:rPr lang="en-US" sz="1100" b="1" i="1" dirty="0"/>
                <a:t>and right. </a:t>
              </a:r>
              <a:r>
                <a:rPr lang="en-US" sz="1100" i="1" dirty="0"/>
                <a:t/>
              </a:r>
              <a:br>
                <a:rPr lang="en-US" sz="1100" i="1" dirty="0"/>
              </a:br>
              <a:endParaRPr lang="en-US" sz="1100" i="1" dirty="0" smtClean="0"/>
            </a:p>
            <a:p>
              <a:r>
                <a:rPr lang="en-US" sz="1100" i="1" dirty="0" smtClean="0"/>
                <a:t>Don’t </a:t>
              </a:r>
              <a:r>
                <a:rPr lang="en-US" sz="1100" i="1" dirty="0"/>
                <a:t>worry—any outside text won’t print or show when viewing </a:t>
              </a:r>
              <a:r>
                <a:rPr lang="en-US" sz="1100" i="1" dirty="0" smtClean="0"/>
                <a:t>your presentation</a:t>
              </a:r>
              <a:r>
                <a:rPr lang="en-US" sz="1100" i="1" dirty="0"/>
                <a:t>!</a:t>
              </a:r>
              <a:endParaRPr lang="en-US" sz="1100" dirty="0"/>
            </a:p>
          </p:txBody>
        </p:sp>
      </p:grpSp>
    </p:spTree>
    <p:extLst>
      <p:ext uri="{BB962C8B-B14F-4D97-AF65-F5344CB8AC3E}">
        <p14:creationId xmlns:p14="http://schemas.microsoft.com/office/powerpoint/2010/main" val="220345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EOSlib</a:t>
            </a:r>
            <a:r>
              <a:rPr lang="en-US" dirty="0" smtClean="0"/>
              <a:t> – A reference implementation for analytic equation-of-state models</a:t>
            </a:r>
            <a:endParaRPr lang="en-US" dirty="0"/>
          </a:p>
        </p:txBody>
      </p:sp>
      <p:sp>
        <p:nvSpPr>
          <p:cNvPr id="5" name="Content Placeholder 4"/>
          <p:cNvSpPr>
            <a:spLocks noGrp="1"/>
          </p:cNvSpPr>
          <p:nvPr>
            <p:ph sz="quarter" idx="13"/>
          </p:nvPr>
        </p:nvSpPr>
        <p:spPr/>
        <p:txBody>
          <a:bodyPr/>
          <a:lstStyle/>
          <a:p>
            <a:r>
              <a:rPr lang="en-US" dirty="0" smtClean="0"/>
              <a:t>Extensible, stand-alone code for analytic EOS models.</a:t>
            </a:r>
          </a:p>
          <a:p>
            <a:r>
              <a:rPr lang="en-US" dirty="0" smtClean="0"/>
              <a:t>Provides a single target for verification and validation work.</a:t>
            </a:r>
          </a:p>
          <a:p>
            <a:r>
              <a:rPr lang="en-US" dirty="0" smtClean="0"/>
              <a:t>Provides tools for managing databases of EOS parameters.</a:t>
            </a:r>
          </a:p>
          <a:p>
            <a:r>
              <a:rPr lang="en-US" dirty="0" smtClean="0"/>
              <a:t>Facilitates EOS computations:</a:t>
            </a:r>
          </a:p>
          <a:p>
            <a:pPr lvl="1"/>
            <a:r>
              <a:rPr lang="en-US" dirty="0" err="1" smtClean="0"/>
              <a:t>Hugoniot</a:t>
            </a:r>
            <a:r>
              <a:rPr lang="en-US" dirty="0" smtClean="0"/>
              <a:t> curves</a:t>
            </a:r>
          </a:p>
          <a:p>
            <a:pPr lvl="1"/>
            <a:r>
              <a:rPr lang="en-US" dirty="0" smtClean="0"/>
              <a:t>Detonation profiles (see figure</a:t>
            </a:r>
            <a:r>
              <a:rPr lang="en-US" baseline="30000" dirty="0" smtClean="0"/>
              <a:t>1</a:t>
            </a:r>
            <a:r>
              <a:rPr lang="en-US" dirty="0" smtClean="0"/>
              <a:t>)</a:t>
            </a:r>
          </a:p>
          <a:p>
            <a:pPr lvl="1"/>
            <a:r>
              <a:rPr lang="en-US" dirty="0" smtClean="0"/>
              <a:t>Simple plastic deformation</a:t>
            </a:r>
          </a:p>
          <a:p>
            <a:endParaRPr lang="en-US" dirty="0" smtClean="0"/>
          </a:p>
          <a:p>
            <a:pPr marL="0" indent="0">
              <a:buNone/>
            </a:pPr>
            <a:r>
              <a:rPr lang="en-US" sz="1100" b="0" baseline="30000" dirty="0">
                <a:solidFill>
                  <a:srgbClr val="000000"/>
                </a:solidFill>
                <a:latin typeface="Lucida Grande"/>
                <a:ea typeface="Lucida Grande"/>
                <a:cs typeface="Lucida Grande"/>
              </a:rPr>
              <a:t>1</a:t>
            </a:r>
            <a:r>
              <a:rPr lang="en-US" sz="1100" b="0" dirty="0">
                <a:solidFill>
                  <a:srgbClr val="000000"/>
                </a:solidFill>
                <a:latin typeface="Lucida Grande"/>
                <a:ea typeface="Lucida Grande"/>
                <a:cs typeface="Lucida Grande"/>
              </a:rPr>
              <a:t> </a:t>
            </a:r>
            <a:r>
              <a:rPr lang="en-US" sz="1100" b="0" dirty="0" err="1">
                <a:solidFill>
                  <a:srgbClr val="000000"/>
                </a:solidFill>
                <a:latin typeface="Lucida Grande"/>
                <a:ea typeface="Lucida Grande"/>
                <a:cs typeface="Lucida Grande"/>
              </a:rPr>
              <a:t>Menikoff</a:t>
            </a:r>
            <a:r>
              <a:rPr lang="en-US" sz="1100" b="0" dirty="0">
                <a:solidFill>
                  <a:srgbClr val="000000"/>
                </a:solidFill>
                <a:latin typeface="Lucida Grande"/>
                <a:ea typeface="Lucida Grande"/>
                <a:cs typeface="Lucida Grande"/>
              </a:rPr>
              <a:t>, </a:t>
            </a:r>
            <a:r>
              <a:rPr lang="en-US" sz="1100" b="0" i="1" dirty="0">
                <a:solidFill>
                  <a:srgbClr val="000000"/>
                </a:solidFill>
                <a:latin typeface="Lucida Grande"/>
                <a:ea typeface="Lucida Grande"/>
                <a:cs typeface="Lucida Grande"/>
              </a:rPr>
              <a:t>Detonation Wave Profile</a:t>
            </a:r>
            <a:r>
              <a:rPr lang="en-US" sz="1100" b="0" dirty="0">
                <a:solidFill>
                  <a:srgbClr val="000000"/>
                </a:solidFill>
                <a:latin typeface="Lucida Grande"/>
                <a:ea typeface="Lucida Grande"/>
                <a:cs typeface="Lucida Grande"/>
              </a:rPr>
              <a:t>, LA-UR-15-29498</a:t>
            </a:r>
            <a:endParaRPr lang="en-US" sz="1100" dirty="0"/>
          </a:p>
        </p:txBody>
      </p:sp>
      <p:sp>
        <p:nvSpPr>
          <p:cNvPr id="6" name="Content Placeholder 5"/>
          <p:cNvSpPr>
            <a:spLocks noGrp="1"/>
          </p:cNvSpPr>
          <p:nvPr>
            <p:ph sz="quarter" idx="14"/>
          </p:nvPr>
        </p:nvSpPr>
        <p:spPr>
          <a:xfrm>
            <a:off x="4667249" y="1333501"/>
            <a:ext cx="4719462" cy="3802944"/>
          </a:xfrm>
        </p:spPr>
        <p:txBody>
          <a:bodyPr/>
          <a:lstStyle/>
          <a:p>
            <a:pPr marL="0" indent="0">
              <a:lnSpc>
                <a:spcPct val="80000"/>
              </a:lnSpc>
              <a:buNone/>
            </a:pPr>
            <a:r>
              <a:rPr lang="en-US" sz="800" dirty="0">
                <a:latin typeface="Courier"/>
                <a:cs typeface="Courier"/>
              </a:rPr>
              <a:t>EOS:DavisProducts=PBX9501;  units=hydro::</a:t>
            </a:r>
            <a:r>
              <a:rPr lang="en-US" sz="800" dirty="0" err="1" smtClean="0">
                <a:latin typeface="Courier"/>
                <a:cs typeface="Courier"/>
              </a:rPr>
              <a:t>std</a:t>
            </a:r>
            <a:r>
              <a:rPr lang="en-US" sz="800" dirty="0" smtClean="0">
                <a:latin typeface="Courier"/>
                <a:cs typeface="Courier"/>
              </a:rPr>
              <a:t/>
            </a:r>
            <a:br>
              <a:rPr lang="en-US" sz="800" dirty="0" smtClean="0">
                <a:latin typeface="Courier"/>
                <a:cs typeface="Courier"/>
              </a:rPr>
            </a:br>
            <a:r>
              <a:rPr lang="cs-CZ" sz="800" dirty="0" smtClean="0">
                <a:latin typeface="Courier"/>
                <a:cs typeface="Courier"/>
              </a:rPr>
              <a:t>{</a:t>
            </a:r>
            <a:br>
              <a:rPr lang="cs-CZ" sz="800" dirty="0" smtClean="0">
                <a:latin typeface="Courier"/>
                <a:cs typeface="Courier"/>
              </a:rPr>
            </a:br>
            <a:r>
              <a:rPr lang="cs-CZ" sz="800" dirty="0" smtClean="0">
                <a:latin typeface="Courier"/>
                <a:cs typeface="Courier"/>
              </a:rPr>
              <a:t># </a:t>
            </a:r>
            <a:r>
              <a:rPr lang="cs-CZ" sz="800" dirty="0">
                <a:latin typeface="Courier"/>
                <a:cs typeface="Courier"/>
              </a:rPr>
              <a:t>ref: "Experimental Validation </a:t>
            </a:r>
            <a:r>
              <a:rPr lang="cs-CZ" sz="800" dirty="0" err="1">
                <a:latin typeface="Courier"/>
                <a:cs typeface="Courier"/>
              </a:rPr>
              <a:t>of</a:t>
            </a:r>
            <a:r>
              <a:rPr lang="cs-CZ" sz="800" dirty="0">
                <a:latin typeface="Courier"/>
                <a:cs typeface="Courier"/>
              </a:rPr>
              <a:t> </a:t>
            </a:r>
            <a:r>
              <a:rPr lang="cs-CZ" sz="800" dirty="0" err="1" smtClean="0">
                <a:latin typeface="Courier"/>
                <a:cs typeface="Courier"/>
              </a:rPr>
              <a:t>Detonation</a:t>
            </a:r>
            <a:r>
              <a:rPr lang="cs-CZ" sz="800" dirty="0" smtClean="0">
                <a:latin typeface="Courier"/>
                <a:cs typeface="Courier"/>
              </a:rPr>
              <a:t> </a:t>
            </a:r>
            <a:r>
              <a:rPr lang="cs-CZ" sz="800" dirty="0" err="1" smtClean="0">
                <a:latin typeface="Courier"/>
                <a:cs typeface="Courier"/>
              </a:rPr>
              <a:t>Shock</a:t>
            </a:r>
            <a:r>
              <a:rPr lang="cs-CZ" sz="800" dirty="0" smtClean="0">
                <a:latin typeface="Courier"/>
                <a:cs typeface="Courier"/>
              </a:rPr>
              <a:t> Dynamics</a:t>
            </a:r>
            <a:br>
              <a:rPr lang="cs-CZ" sz="800" dirty="0" smtClean="0">
                <a:latin typeface="Courier"/>
                <a:cs typeface="Courier"/>
              </a:rPr>
            </a:br>
            <a:r>
              <a:rPr lang="cs-CZ" sz="800" dirty="0" smtClean="0">
                <a:latin typeface="Courier"/>
                <a:cs typeface="Courier"/>
              </a:rPr>
              <a:t>#       </a:t>
            </a:r>
            <a:r>
              <a:rPr lang="cs-CZ" sz="800" dirty="0">
                <a:latin typeface="Courier"/>
                <a:cs typeface="Courier"/>
              </a:rPr>
              <a:t>in </a:t>
            </a:r>
            <a:r>
              <a:rPr lang="cs-CZ" sz="800" dirty="0" err="1">
                <a:latin typeface="Courier"/>
                <a:cs typeface="Courier"/>
              </a:rPr>
              <a:t>Condensed</a:t>
            </a:r>
            <a:r>
              <a:rPr lang="cs-CZ" sz="800" dirty="0">
                <a:latin typeface="Courier"/>
                <a:cs typeface="Courier"/>
              </a:rPr>
              <a:t> </a:t>
            </a:r>
            <a:r>
              <a:rPr lang="cs-CZ" sz="800" dirty="0" err="1" smtClean="0">
                <a:latin typeface="Courier"/>
                <a:cs typeface="Courier"/>
              </a:rPr>
              <a:t>Explosives</a:t>
            </a:r>
            <a:r>
              <a:rPr lang="cs-CZ" sz="800" dirty="0" smtClean="0">
                <a:latin typeface="Courier"/>
                <a:cs typeface="Courier"/>
              </a:rPr>
              <a:t>“</a:t>
            </a:r>
            <a:br>
              <a:rPr lang="cs-CZ" sz="800" dirty="0" smtClean="0">
                <a:latin typeface="Courier"/>
                <a:cs typeface="Courier"/>
              </a:rPr>
            </a:br>
            <a:r>
              <a:rPr lang="cs-CZ" sz="800" dirty="0" smtClean="0">
                <a:latin typeface="Courier"/>
                <a:cs typeface="Courier"/>
              </a:rPr>
              <a:t>#       </a:t>
            </a:r>
            <a:r>
              <a:rPr lang="cs-CZ" sz="800" dirty="0">
                <a:latin typeface="Courier"/>
                <a:cs typeface="Courier"/>
              </a:rPr>
              <a:t>D. E. Lambert, D. S. Stewart, S. Yoo and B. L. </a:t>
            </a:r>
            <a:r>
              <a:rPr lang="cs-CZ" sz="800" dirty="0" err="1" smtClean="0">
                <a:latin typeface="Courier"/>
                <a:cs typeface="Courier"/>
              </a:rPr>
              <a:t>Wescott</a:t>
            </a:r>
            <a:r>
              <a:rPr lang="cs-CZ" sz="800" dirty="0" smtClean="0">
                <a:latin typeface="Courier"/>
                <a:cs typeface="Courier"/>
              </a:rPr>
              <a:t/>
            </a:r>
            <a:br>
              <a:rPr lang="cs-CZ" sz="800" dirty="0" smtClean="0">
                <a:latin typeface="Courier"/>
                <a:cs typeface="Courier"/>
              </a:rPr>
            </a:br>
            <a:r>
              <a:rPr lang="is-IS" sz="800" dirty="0" smtClean="0">
                <a:latin typeface="Courier"/>
                <a:cs typeface="Courier"/>
              </a:rPr>
              <a:t>#       </a:t>
            </a:r>
            <a:r>
              <a:rPr lang="is-IS" sz="800" dirty="0">
                <a:latin typeface="Courier"/>
                <a:cs typeface="Courier"/>
              </a:rPr>
              <a:t>J. Fluid Mech. 546 (2006) pp. 227-</a:t>
            </a:r>
            <a:r>
              <a:rPr lang="is-IS" sz="800" dirty="0" smtClean="0">
                <a:latin typeface="Courier"/>
                <a:cs typeface="Courier"/>
              </a:rPr>
              <a:t>253</a:t>
            </a:r>
            <a:br>
              <a:rPr lang="is-IS" sz="800" dirty="0" smtClean="0">
                <a:latin typeface="Courier"/>
                <a:cs typeface="Courier"/>
              </a:rPr>
            </a:br>
            <a:r>
              <a:rPr lang="de-DE" sz="800" dirty="0" smtClean="0">
                <a:latin typeface="Courier"/>
                <a:cs typeface="Courier"/>
              </a:rPr>
              <a:t>    </a:t>
            </a:r>
            <a:r>
              <a:rPr lang="de-DE" sz="800" dirty="0">
                <a:latin typeface="Courier"/>
                <a:cs typeface="Courier"/>
              </a:rPr>
              <a:t>rho0 = 1.844    # g/cm^</a:t>
            </a:r>
            <a:r>
              <a:rPr lang="de-DE" sz="800" dirty="0" smtClean="0">
                <a:latin typeface="Courier"/>
                <a:cs typeface="Courier"/>
              </a:rPr>
              <a:t>3</a:t>
            </a:r>
            <a:br>
              <a:rPr lang="de-DE" sz="800" dirty="0" smtClean="0">
                <a:latin typeface="Courier"/>
                <a:cs typeface="Courier"/>
              </a:rPr>
            </a:br>
            <a:r>
              <a:rPr lang="de-DE" sz="800" dirty="0" smtClean="0">
                <a:latin typeface="Courier"/>
                <a:cs typeface="Courier"/>
              </a:rPr>
              <a:t>    </a:t>
            </a:r>
            <a:r>
              <a:rPr lang="de-DE" sz="800" dirty="0">
                <a:latin typeface="Courier"/>
                <a:cs typeface="Courier"/>
              </a:rPr>
              <a:t>e0   = 5.85     # MJ/</a:t>
            </a:r>
            <a:r>
              <a:rPr lang="de-DE" sz="800" dirty="0" smtClean="0">
                <a:latin typeface="Courier"/>
                <a:cs typeface="Courier"/>
              </a:rPr>
              <a:t>kg</a:t>
            </a:r>
            <a:br>
              <a:rPr lang="de-DE" sz="800" dirty="0" smtClean="0">
                <a:latin typeface="Courier"/>
                <a:cs typeface="Courier"/>
              </a:rPr>
            </a:br>
            <a:r>
              <a:rPr lang="ro-RO" sz="800" dirty="0" smtClean="0">
                <a:latin typeface="Courier"/>
                <a:cs typeface="Courier"/>
              </a:rPr>
              <a:t>    </a:t>
            </a:r>
            <a:r>
              <a:rPr lang="ro-RO" sz="800" dirty="0">
                <a:latin typeface="Courier"/>
                <a:cs typeface="Courier"/>
              </a:rPr>
              <a:t>a    = </a:t>
            </a:r>
            <a:r>
              <a:rPr lang="ro-RO" sz="800" dirty="0" smtClean="0">
                <a:latin typeface="Courier"/>
                <a:cs typeface="Courier"/>
              </a:rPr>
              <a:t>0.7965</a:t>
            </a:r>
            <a:br>
              <a:rPr lang="ro-RO" sz="800" dirty="0" smtClean="0">
                <a:latin typeface="Courier"/>
                <a:cs typeface="Courier"/>
              </a:rPr>
            </a:br>
            <a:r>
              <a:rPr lang="de-DE" sz="800" dirty="0" smtClean="0">
                <a:latin typeface="Courier"/>
                <a:cs typeface="Courier"/>
              </a:rPr>
              <a:t>    </a:t>
            </a:r>
            <a:r>
              <a:rPr lang="de-DE" sz="800" dirty="0">
                <a:latin typeface="Courier"/>
                <a:cs typeface="Courier"/>
              </a:rPr>
              <a:t>n    = </a:t>
            </a:r>
            <a:r>
              <a:rPr lang="de-DE" sz="800" dirty="0" smtClean="0">
                <a:latin typeface="Courier"/>
                <a:cs typeface="Courier"/>
              </a:rPr>
              <a:t>1.758</a:t>
            </a:r>
            <a:br>
              <a:rPr lang="de-DE" sz="800" dirty="0" smtClean="0">
                <a:latin typeface="Courier"/>
                <a:cs typeface="Courier"/>
              </a:rPr>
            </a:br>
            <a:r>
              <a:rPr lang="de-DE" sz="800" dirty="0" smtClean="0">
                <a:latin typeface="Courier"/>
                <a:cs typeface="Courier"/>
              </a:rPr>
              <a:t>    </a:t>
            </a:r>
            <a:r>
              <a:rPr lang="de-DE" sz="800" dirty="0">
                <a:latin typeface="Courier"/>
                <a:cs typeface="Courier"/>
              </a:rPr>
              <a:t>Vc   = 0.8314   # cm^3/</a:t>
            </a:r>
            <a:r>
              <a:rPr lang="de-DE" sz="800" dirty="0" err="1" smtClean="0">
                <a:latin typeface="Courier"/>
                <a:cs typeface="Courier"/>
              </a:rPr>
              <a:t>g</a:t>
            </a:r>
            <a:r>
              <a:rPr lang="de-DE" sz="800" dirty="0" smtClean="0">
                <a:latin typeface="Courier"/>
                <a:cs typeface="Courier"/>
              </a:rPr>
              <a:t/>
            </a:r>
            <a:br>
              <a:rPr lang="de-DE" sz="800" dirty="0" smtClean="0">
                <a:latin typeface="Courier"/>
                <a:cs typeface="Courier"/>
              </a:rPr>
            </a:br>
            <a:r>
              <a:rPr lang="de-DE" sz="800" dirty="0" smtClean="0">
                <a:latin typeface="Courier"/>
                <a:cs typeface="Courier"/>
              </a:rPr>
              <a:t>    </a:t>
            </a:r>
            <a:r>
              <a:rPr lang="de-DE" sz="800" dirty="0">
                <a:latin typeface="Courier"/>
                <a:cs typeface="Courier"/>
              </a:rPr>
              <a:t>pc   = 3.738    # </a:t>
            </a:r>
            <a:r>
              <a:rPr lang="de-DE" sz="800" dirty="0" err="1" smtClean="0">
                <a:latin typeface="Courier"/>
                <a:cs typeface="Courier"/>
              </a:rPr>
              <a:t>Gpa</a:t>
            </a:r>
            <a:r>
              <a:rPr lang="de-DE" sz="800" dirty="0" smtClean="0">
                <a:latin typeface="Courier"/>
                <a:cs typeface="Courier"/>
              </a:rPr>
              <a:t/>
            </a:r>
            <a:br>
              <a:rPr lang="de-DE" sz="800" dirty="0" smtClean="0">
                <a:latin typeface="Courier"/>
                <a:cs typeface="Courier"/>
              </a:rPr>
            </a:br>
            <a:r>
              <a:rPr lang="de-DE" sz="800" dirty="0" smtClean="0">
                <a:latin typeface="Courier"/>
                <a:cs typeface="Courier"/>
              </a:rPr>
              <a:t>    </a:t>
            </a:r>
            <a:r>
              <a:rPr lang="de-DE" sz="800" dirty="0">
                <a:latin typeface="Courier"/>
                <a:cs typeface="Courier"/>
              </a:rPr>
              <a:t>b    = </a:t>
            </a:r>
            <a:r>
              <a:rPr lang="de-DE" sz="800" dirty="0" smtClean="0">
                <a:latin typeface="Courier"/>
                <a:cs typeface="Courier"/>
              </a:rPr>
              <a:t>0.7</a:t>
            </a:r>
            <a:br>
              <a:rPr lang="de-DE" sz="800" dirty="0" smtClean="0">
                <a:latin typeface="Courier"/>
                <a:cs typeface="Courier"/>
              </a:rPr>
            </a:br>
            <a:r>
              <a:rPr lang="de-DE" sz="800" dirty="0" smtClean="0">
                <a:latin typeface="Courier"/>
                <a:cs typeface="Courier"/>
              </a:rPr>
              <a:t>    </a:t>
            </a:r>
            <a:r>
              <a:rPr lang="de-DE" sz="800" dirty="0">
                <a:latin typeface="Courier"/>
                <a:cs typeface="Courier"/>
              </a:rPr>
              <a:t>k    = </a:t>
            </a:r>
            <a:r>
              <a:rPr lang="de-DE" sz="800" dirty="0" smtClean="0">
                <a:latin typeface="Courier"/>
                <a:cs typeface="Courier"/>
              </a:rPr>
              <a:t>1.3</a:t>
            </a:r>
            <a:br>
              <a:rPr lang="de-DE" sz="800" dirty="0" smtClean="0">
                <a:latin typeface="Courier"/>
                <a:cs typeface="Courier"/>
              </a:rPr>
            </a:br>
            <a:r>
              <a:rPr lang="de-DE" sz="800" dirty="0" smtClean="0">
                <a:latin typeface="Courier"/>
                <a:cs typeface="Courier"/>
              </a:rPr>
              <a:t>    </a:t>
            </a:r>
            <a:r>
              <a:rPr lang="de-DE" sz="800" dirty="0">
                <a:latin typeface="Courier"/>
                <a:cs typeface="Courier"/>
              </a:rPr>
              <a:t>Cv   = 0.945e-3 # (MJ/kg)/</a:t>
            </a:r>
            <a:r>
              <a:rPr lang="de-DE" sz="800" dirty="0" smtClean="0">
                <a:latin typeface="Courier"/>
                <a:cs typeface="Courier"/>
              </a:rPr>
              <a:t>K</a:t>
            </a:r>
            <a:br>
              <a:rPr lang="de-DE" sz="800" dirty="0" smtClean="0">
                <a:latin typeface="Courier"/>
                <a:cs typeface="Courier"/>
              </a:rPr>
            </a:br>
            <a:r>
              <a:rPr lang="ro-RO" sz="800" dirty="0" smtClean="0">
                <a:latin typeface="Courier"/>
                <a:cs typeface="Courier"/>
              </a:rPr>
              <a:t>    </a:t>
            </a:r>
            <a:r>
              <a:rPr lang="ro-RO" sz="800" dirty="0">
                <a:latin typeface="Courier"/>
                <a:cs typeface="Courier"/>
              </a:rPr>
              <a:t>Tc   = </a:t>
            </a:r>
            <a:r>
              <a:rPr lang="ro-RO" sz="800" dirty="0" smtClean="0">
                <a:latin typeface="Courier"/>
                <a:cs typeface="Courier"/>
              </a:rPr>
              <a:t>2407.34</a:t>
            </a:r>
            <a:r>
              <a:rPr lang="ro-RO" sz="800" dirty="0">
                <a:latin typeface="Courier"/>
                <a:cs typeface="Courier"/>
              </a:rPr>
              <a:t/>
            </a:r>
            <a:br>
              <a:rPr lang="ro-RO" sz="800" dirty="0">
                <a:latin typeface="Courier"/>
                <a:cs typeface="Courier"/>
              </a:rPr>
            </a:br>
            <a:r>
              <a:rPr lang="en-US" sz="800" dirty="0" smtClean="0">
                <a:latin typeface="Courier"/>
                <a:cs typeface="Courier"/>
              </a:rPr>
              <a:t>}</a:t>
            </a:r>
            <a:endParaRPr lang="en-US" sz="800" dirty="0">
              <a:latin typeface="Courier"/>
              <a:cs typeface="Courier"/>
            </a:endParaRPr>
          </a:p>
          <a:p>
            <a:pPr marL="0" indent="0">
              <a:buNone/>
            </a:pPr>
            <a:endParaRPr lang="en-US" sz="1200" dirty="0"/>
          </a:p>
        </p:txBody>
      </p:sp>
      <p:pic>
        <p:nvPicPr>
          <p:cNvPr id="9" name="Picture 8"/>
          <p:cNvPicPr>
            <a:picLocks noChangeAspect="1"/>
          </p:cNvPicPr>
          <p:nvPr/>
        </p:nvPicPr>
        <p:blipFill>
          <a:blip r:embed="rId3"/>
          <a:stretch>
            <a:fillRect/>
          </a:stretch>
        </p:blipFill>
        <p:spPr>
          <a:xfrm>
            <a:off x="5031880" y="3083422"/>
            <a:ext cx="2830832" cy="2120757"/>
          </a:xfrm>
          <a:prstGeom prst="rect">
            <a:avLst/>
          </a:prstGeom>
        </p:spPr>
      </p:pic>
    </p:spTree>
    <p:extLst>
      <p:ext uri="{BB962C8B-B14F-4D97-AF65-F5344CB8AC3E}">
        <p14:creationId xmlns:p14="http://schemas.microsoft.com/office/powerpoint/2010/main" val="388712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err="1" smtClean="0"/>
              <a:t>EOSlib</a:t>
            </a:r>
            <a:r>
              <a:rPr lang="en-US" dirty="0" smtClean="0"/>
              <a:t>: A Reference Implementation for Thermodynamic Models</a:t>
            </a:r>
            <a:endParaRPr lang="en-US" dirty="0"/>
          </a:p>
        </p:txBody>
      </p:sp>
      <p:sp>
        <p:nvSpPr>
          <p:cNvPr id="11" name="Text Placeholder 10"/>
          <p:cNvSpPr>
            <a:spLocks noGrp="1"/>
          </p:cNvSpPr>
          <p:nvPr>
            <p:ph type="body" sz="quarter" idx="11"/>
          </p:nvPr>
        </p:nvSpPr>
        <p:spPr>
          <a:xfrm>
            <a:off x="5143500" y="3166534"/>
            <a:ext cx="3543300" cy="690506"/>
          </a:xfrm>
        </p:spPr>
        <p:txBody>
          <a:bodyPr/>
          <a:lstStyle/>
          <a:p>
            <a:r>
              <a:rPr lang="en-US" dirty="0" smtClean="0"/>
              <a:t>C. Nathan </a:t>
            </a:r>
            <a:r>
              <a:rPr lang="en-US" dirty="0" smtClean="0"/>
              <a:t>Woods</a:t>
            </a:r>
          </a:p>
          <a:p>
            <a:r>
              <a:rPr lang="en-US" dirty="0" smtClean="0"/>
              <a:t>Ralph </a:t>
            </a:r>
            <a:r>
              <a:rPr lang="en-US" dirty="0" err="1" smtClean="0"/>
              <a:t>Menikoff</a:t>
            </a:r>
            <a:endParaRPr lang="en-US" dirty="0"/>
          </a:p>
          <a:p>
            <a:endParaRPr lang="en-US" dirty="0" smtClean="0"/>
          </a:p>
        </p:txBody>
      </p:sp>
      <p:sp>
        <p:nvSpPr>
          <p:cNvPr id="12" name="Text Placeholder 11"/>
          <p:cNvSpPr>
            <a:spLocks noGrp="1"/>
          </p:cNvSpPr>
          <p:nvPr>
            <p:ph type="body" sz="quarter" idx="12"/>
          </p:nvPr>
        </p:nvSpPr>
        <p:spPr/>
        <p:txBody>
          <a:bodyPr/>
          <a:lstStyle/>
          <a:p>
            <a:r>
              <a:rPr lang="en-US" smtClean="0"/>
              <a:t>May 4, 2017</a:t>
            </a:r>
            <a:endParaRPr lang="en-US"/>
          </a:p>
        </p:txBody>
      </p:sp>
      <p:sp>
        <p:nvSpPr>
          <p:cNvPr id="13" name="Text Placeholder 12"/>
          <p:cNvSpPr>
            <a:spLocks noGrp="1"/>
          </p:cNvSpPr>
          <p:nvPr>
            <p:ph type="body" sz="quarter" idx="13"/>
          </p:nvPr>
        </p:nvSpPr>
        <p:spPr/>
        <p:txBody>
          <a:bodyPr/>
          <a:lstStyle/>
          <a:p>
            <a:endParaRPr lang="en-US"/>
          </a:p>
        </p:txBody>
      </p:sp>
      <p:sp>
        <p:nvSpPr>
          <p:cNvPr id="14" name="Text Placeholder 13"/>
          <p:cNvSpPr>
            <a:spLocks noGrp="1"/>
          </p:cNvSpPr>
          <p:nvPr>
            <p:ph type="body" sz="quarter" idx="14"/>
          </p:nvPr>
        </p:nvSpPr>
        <p:spPr/>
        <p:txBody>
          <a:bodyPr/>
          <a:lstStyle/>
          <a:p>
            <a:endParaRPr lang="en-US" dirty="0"/>
          </a:p>
        </p:txBody>
      </p:sp>
      <p:pic>
        <p:nvPicPr>
          <p:cNvPr id="8" name="Picture 7" descr="Untitled-1.jpg"/>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143933" y="2988543"/>
            <a:ext cx="4351867" cy="2191209"/>
          </a:xfrm>
          <a:prstGeom prst="rect">
            <a:avLst/>
          </a:prstGeom>
        </p:spPr>
      </p:pic>
      <p:grpSp>
        <p:nvGrpSpPr>
          <p:cNvPr id="3" name="Group 2"/>
          <p:cNvGrpSpPr/>
          <p:nvPr/>
        </p:nvGrpSpPr>
        <p:grpSpPr>
          <a:xfrm>
            <a:off x="4572000" y="5026384"/>
            <a:ext cx="4572000" cy="452454"/>
            <a:chOff x="4572000" y="5026384"/>
            <a:chExt cx="4572000" cy="452454"/>
          </a:xfrm>
        </p:grpSpPr>
        <p:sp>
          <p:nvSpPr>
            <p:cNvPr id="7" name="Rectangle 6"/>
            <p:cNvSpPr>
              <a:spLocks noChangeArrowheads="1"/>
            </p:cNvSpPr>
            <p:nvPr/>
          </p:nvSpPr>
          <p:spPr bwMode="auto">
            <a:xfrm>
              <a:off x="4572000" y="5294172"/>
              <a:ext cx="457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600" b="0" i="0" u="none" strike="noStrike" kern="0" cap="none" spc="0" normalizeH="0" baseline="0" noProof="0" dirty="0" smtClean="0">
                  <a:ln>
                    <a:noFill/>
                  </a:ln>
                  <a:solidFill>
                    <a:srgbClr val="666666"/>
                  </a:solidFill>
                  <a:effectLst/>
                  <a:uLnTx/>
                  <a:uFillTx/>
                  <a:latin typeface="Arial" pitchFamily="34" charset="0"/>
                  <a:ea typeface="ＭＳ Ｐゴシック" pitchFamily="34" charset="-128"/>
                </a:rPr>
                <a:t>Operated by Los Alamos National Security, LLC for the U.S. Department of Energy's NNSA</a:t>
              </a:r>
            </a:p>
          </p:txBody>
        </p:sp>
        <p:pic>
          <p:nvPicPr>
            <p:cNvPr id="9" name="Picture 8" descr="NNSA_80%.ai"/>
            <p:cNvPicPr>
              <a:picLocks noChangeAspect="1"/>
            </p:cNvPicPr>
            <p:nvPr/>
          </p:nvPicPr>
          <p:blipFill rotWithShape="1">
            <a:blip r:embed="rId3" cstate="screen">
              <a:extLst>
                <a:ext uri="{28A0092B-C50C-407E-A947-70E740481C1C}">
                  <a14:useLocalDpi xmlns:a14="http://schemas.microsoft.com/office/drawing/2010/main"/>
                </a:ext>
              </a:extLst>
            </a:blip>
            <a:srcRect l="29116" t="44234" r="25200" b="40485"/>
            <a:stretch/>
          </p:blipFill>
          <p:spPr>
            <a:xfrm>
              <a:off x="8087551" y="5026384"/>
              <a:ext cx="961301" cy="321552"/>
            </a:xfrm>
            <a:prstGeom prst="rect">
              <a:avLst/>
            </a:prstGeom>
          </p:spPr>
        </p:pic>
      </p:grpSp>
    </p:spTree>
    <p:extLst>
      <p:ext uri="{BB962C8B-B14F-4D97-AF65-F5344CB8AC3E}">
        <p14:creationId xmlns:p14="http://schemas.microsoft.com/office/powerpoint/2010/main" val="598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Flows in </a:t>
            </a:r>
            <a:r>
              <a:rPr lang="en-US" dirty="0" err="1" smtClean="0"/>
              <a:t>ExactPack</a:t>
            </a:r>
            <a:endParaRPr lang="en-US" dirty="0"/>
          </a:p>
        </p:txBody>
      </p:sp>
      <p:sp>
        <p:nvSpPr>
          <p:cNvPr id="11" name="Text Placeholder 10"/>
          <p:cNvSpPr>
            <a:spLocks noGrp="1"/>
          </p:cNvSpPr>
          <p:nvPr>
            <p:ph sz="quarter" idx="13"/>
          </p:nvPr>
        </p:nvSpPr>
        <p:spPr/>
        <p:txBody>
          <a:bodyPr/>
          <a:lstStyle/>
          <a:p>
            <a:endParaRPr lang="en-US" dirty="0" smtClean="0"/>
          </a:p>
          <a:p>
            <a:endParaRPr lang="en-US" dirty="0" smtClean="0"/>
          </a:p>
          <a:p>
            <a:endParaRPr lang="en-US" dirty="0"/>
          </a:p>
          <a:p>
            <a:r>
              <a:rPr lang="en-US" dirty="0" err="1" smtClean="0"/>
              <a:t>ExactPack</a:t>
            </a:r>
            <a:r>
              <a:rPr lang="en-US" dirty="0" smtClean="0"/>
              <a:t> </a:t>
            </a:r>
          </a:p>
          <a:p>
            <a:r>
              <a:rPr lang="en-US" dirty="0" smtClean="0"/>
              <a:t>Chemically </a:t>
            </a:r>
            <a:r>
              <a:rPr lang="en-US" dirty="0"/>
              <a:t>reacting </a:t>
            </a:r>
            <a:r>
              <a:rPr lang="en-US" dirty="0" smtClean="0"/>
              <a:t>flow</a:t>
            </a:r>
          </a:p>
          <a:p>
            <a:r>
              <a:rPr lang="en-US" dirty="0" smtClean="0"/>
              <a:t>Reaction is initiated by a leading shock, and </a:t>
            </a:r>
            <a:r>
              <a:rPr lang="en-US" dirty="0" smtClean="0">
                <a:solidFill>
                  <a:srgbClr val="3C3C3B"/>
                </a:solidFill>
                <a:latin typeface="Arial"/>
                <a:cs typeface="Arial"/>
              </a:rPr>
              <a:t>proceeds at finite rate.</a:t>
            </a:r>
          </a:p>
          <a:p>
            <a:r>
              <a:rPr lang="en-US" dirty="0" smtClean="0">
                <a:solidFill>
                  <a:srgbClr val="3C3C3B"/>
                </a:solidFill>
                <a:latin typeface="Arial"/>
                <a:cs typeface="Arial"/>
              </a:rPr>
              <a:t>Flow exiting the reaction zone is at the Chapman-</a:t>
            </a:r>
            <a:r>
              <a:rPr lang="en-US" dirty="0" err="1" smtClean="0">
                <a:solidFill>
                  <a:srgbClr val="3C3C3B"/>
                </a:solidFill>
                <a:latin typeface="Arial"/>
                <a:cs typeface="Arial"/>
              </a:rPr>
              <a:t>Jouget</a:t>
            </a:r>
            <a:r>
              <a:rPr lang="en-US" dirty="0" smtClean="0">
                <a:solidFill>
                  <a:srgbClr val="3C3C3B"/>
                </a:solidFill>
                <a:latin typeface="Arial"/>
                <a:cs typeface="Arial"/>
              </a:rPr>
              <a:t> state</a:t>
            </a:r>
          </a:p>
          <a:p>
            <a:endParaRPr lang="en-US" dirty="0">
              <a:solidFill>
                <a:srgbClr val="3C3C3B"/>
              </a:solidFill>
              <a:latin typeface="Arial"/>
              <a:cs typeface="Arial"/>
            </a:endParaRPr>
          </a:p>
          <a:p>
            <a:pPr marL="0" indent="0">
              <a:buNone/>
            </a:pPr>
            <a:endParaRPr lang="en-US" dirty="0"/>
          </a:p>
        </p:txBody>
      </p:sp>
      <p:pic>
        <p:nvPicPr>
          <p:cNvPr id="4" name="Content Placeholder 3"/>
          <p:cNvPicPr>
            <a:picLocks noGrp="1" noChangeAspect="1"/>
          </p:cNvPicPr>
          <p:nvPr>
            <p:ph sz="quarter" idx="14"/>
          </p:nvPr>
        </p:nvPicPr>
        <p:blipFill rotWithShape="1">
          <a:blip r:embed="rId3"/>
          <a:srcRect b="-33840"/>
          <a:stretch/>
        </p:blipFill>
        <p:spPr/>
      </p:pic>
      <p:sp>
        <p:nvSpPr>
          <p:cNvPr id="5" name="TextBox 4"/>
          <p:cNvSpPr txBox="1"/>
          <p:nvPr/>
        </p:nvSpPr>
        <p:spPr>
          <a:xfrm>
            <a:off x="4667250" y="4199467"/>
            <a:ext cx="4019549" cy="1092607"/>
          </a:xfrm>
          <a:prstGeom prst="rect">
            <a:avLst/>
          </a:prstGeom>
          <a:noFill/>
        </p:spPr>
        <p:txBody>
          <a:bodyPr wrap="square" rtlCol="0">
            <a:spAutoFit/>
          </a:bodyPr>
          <a:lstStyle/>
          <a:p>
            <a:r>
              <a:rPr lang="en-US" dirty="0" smtClean="0"/>
              <a:t>Propagating ZND wave</a:t>
            </a:r>
            <a:r>
              <a:rPr lang="en-US" baseline="30000" dirty="0" smtClean="0"/>
              <a:t>2</a:t>
            </a:r>
            <a:r>
              <a:rPr lang="en-US" dirty="0" smtClean="0"/>
              <a:t/>
            </a:r>
            <a:br>
              <a:rPr lang="en-US" dirty="0" smtClean="0"/>
            </a:br>
            <a:r>
              <a:rPr lang="en-US" dirty="0" smtClean="0"/>
              <a:t/>
            </a:r>
            <a:br>
              <a:rPr lang="en-US" dirty="0" smtClean="0"/>
            </a:br>
            <a:r>
              <a:rPr lang="en-US" dirty="0" smtClean="0"/>
              <a:t/>
            </a:r>
            <a:br>
              <a:rPr lang="en-US" dirty="0" smtClean="0"/>
            </a:br>
            <a:r>
              <a:rPr lang="en-US" sz="1100" baseline="30000" dirty="0" smtClean="0">
                <a:solidFill>
                  <a:srgbClr val="000000"/>
                </a:solidFill>
                <a:latin typeface="Lucida Grande"/>
                <a:ea typeface="Lucida Grande"/>
                <a:cs typeface="Lucida Grande"/>
              </a:rPr>
              <a:t>2</a:t>
            </a:r>
            <a:r>
              <a:rPr lang="en-US" sz="1100" dirty="0" smtClean="0">
                <a:solidFill>
                  <a:srgbClr val="000000"/>
                </a:solidFill>
                <a:latin typeface="Lucida Grande"/>
                <a:ea typeface="Lucida Grande"/>
                <a:cs typeface="Lucida Grande"/>
              </a:rPr>
              <a:t> </a:t>
            </a:r>
            <a:r>
              <a:rPr lang="en-US" sz="1100" dirty="0" err="1">
                <a:solidFill>
                  <a:srgbClr val="000000"/>
                </a:solidFill>
                <a:latin typeface="Lucida Grande"/>
                <a:ea typeface="Lucida Grande"/>
                <a:cs typeface="Lucida Grande"/>
              </a:rPr>
              <a:t>Menikoff</a:t>
            </a:r>
            <a:r>
              <a:rPr lang="en-US" sz="1100" dirty="0">
                <a:solidFill>
                  <a:srgbClr val="000000"/>
                </a:solidFill>
                <a:latin typeface="Lucida Grande"/>
                <a:ea typeface="Lucida Grande"/>
                <a:cs typeface="Lucida Grande"/>
              </a:rPr>
              <a:t>, </a:t>
            </a:r>
            <a:r>
              <a:rPr lang="en-US" sz="1100" i="1" dirty="0">
                <a:solidFill>
                  <a:srgbClr val="000000"/>
                </a:solidFill>
                <a:latin typeface="Lucida Grande"/>
                <a:ea typeface="Lucida Grande"/>
                <a:cs typeface="Lucida Grande"/>
              </a:rPr>
              <a:t>Detonation Wave Profile</a:t>
            </a:r>
            <a:r>
              <a:rPr lang="en-US" sz="1100" dirty="0">
                <a:solidFill>
                  <a:srgbClr val="000000"/>
                </a:solidFill>
                <a:latin typeface="Lucida Grande"/>
                <a:ea typeface="Lucida Grande"/>
                <a:cs typeface="Lucida Grande"/>
              </a:rPr>
              <a:t>, LA-UR-15-</a:t>
            </a:r>
            <a:r>
              <a:rPr lang="en-US" sz="1100" dirty="0" smtClean="0">
                <a:solidFill>
                  <a:srgbClr val="000000"/>
                </a:solidFill>
                <a:latin typeface="Lucida Grande"/>
                <a:ea typeface="Lucida Grande"/>
                <a:cs typeface="Lucida Grande"/>
              </a:rPr>
              <a:t>29498</a:t>
            </a:r>
            <a:endParaRPr lang="en-US" sz="1100" dirty="0">
              <a:latin typeface="Lucida Grande"/>
              <a:cs typeface="Lucida Grande"/>
            </a:endParaRPr>
          </a:p>
        </p:txBody>
      </p:sp>
    </p:spTree>
    <p:extLst>
      <p:ext uri="{BB962C8B-B14F-4D97-AF65-F5344CB8AC3E}">
        <p14:creationId xmlns:p14="http://schemas.microsoft.com/office/powerpoint/2010/main" val="60849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ZND wave in </a:t>
            </a:r>
            <a:r>
              <a:rPr lang="en-US" dirty="0" err="1" smtClean="0"/>
              <a:t>ExactPack</a:t>
            </a:r>
            <a:r>
              <a:rPr lang="en-US" dirty="0" smtClean="0"/>
              <a:t>, </a:t>
            </a:r>
            <a:r>
              <a:rPr lang="en-US" dirty="0" err="1" smtClean="0"/>
              <a:t>con’t</a:t>
            </a:r>
            <a:r>
              <a:rPr lang="en-US" dirty="0"/>
              <a:t/>
            </a:r>
            <a:br>
              <a:rPr lang="en-US" dirty="0"/>
            </a:br>
            <a:endParaRPr lang="en-US" dirty="0"/>
          </a:p>
        </p:txBody>
      </p:sp>
      <p:sp>
        <p:nvSpPr>
          <p:cNvPr id="11" name="Text Placeholder 10"/>
          <p:cNvSpPr>
            <a:spLocks noGrp="1"/>
          </p:cNvSpPr>
          <p:nvPr>
            <p:ph sz="quarter" idx="13"/>
          </p:nvPr>
        </p:nvSpPr>
        <p:spPr/>
        <p:txBody>
          <a:bodyPr/>
          <a:lstStyle/>
          <a:p>
            <a:r>
              <a:rPr lang="en-US" dirty="0" smtClean="0"/>
              <a:t>Assumptions</a:t>
            </a:r>
            <a:r>
              <a:rPr lang="en-US" baseline="30000" dirty="0" smtClean="0"/>
              <a:t>1,2</a:t>
            </a:r>
            <a:r>
              <a:rPr lang="en-US" dirty="0" smtClean="0"/>
              <a:t>:</a:t>
            </a:r>
          </a:p>
          <a:p>
            <a:pPr lvl="1"/>
            <a:r>
              <a:rPr lang="en-US" dirty="0" smtClean="0"/>
              <a:t>1-D, steady-state, laminar flow</a:t>
            </a:r>
          </a:p>
          <a:p>
            <a:pPr lvl="1"/>
            <a:r>
              <a:rPr lang="en-US" dirty="0" smtClean="0"/>
              <a:t>Leading hydrodynamic shock</a:t>
            </a:r>
          </a:p>
          <a:p>
            <a:pPr lvl="1"/>
            <a:r>
              <a:rPr lang="en-US" dirty="0" smtClean="0"/>
              <a:t>Reaction rate is finite</a:t>
            </a:r>
          </a:p>
          <a:p>
            <a:pPr lvl="1"/>
            <a:r>
              <a:rPr lang="en-US" dirty="0" smtClean="0"/>
              <a:t>Consistent EOS for reactant/product mixture</a:t>
            </a:r>
          </a:p>
          <a:p>
            <a:pPr lvl="1"/>
            <a:r>
              <a:rPr lang="en-US" dirty="0" smtClean="0"/>
              <a:t>Thermodynamic equilibrium</a:t>
            </a:r>
          </a:p>
          <a:p>
            <a:r>
              <a:rPr lang="en-US" dirty="0" smtClean="0"/>
              <a:t>Essential physics:</a:t>
            </a:r>
          </a:p>
          <a:p>
            <a:pPr lvl="1"/>
            <a:r>
              <a:rPr lang="en-US" dirty="0" smtClean="0"/>
              <a:t>Well-defined reaction zone</a:t>
            </a:r>
          </a:p>
          <a:p>
            <a:pPr lvl="1"/>
            <a:r>
              <a:rPr lang="en-US" dirty="0" smtClean="0"/>
              <a:t>Reaction ends at CJ state</a:t>
            </a:r>
          </a:p>
          <a:p>
            <a:pPr marL="0" indent="0">
              <a:buNone/>
            </a:pPr>
            <a:r>
              <a:rPr lang="en-US" sz="1100" b="0" baseline="30000" dirty="0" smtClean="0">
                <a:solidFill>
                  <a:srgbClr val="000000"/>
                </a:solidFill>
                <a:latin typeface="Lucida Grande"/>
                <a:ea typeface="Lucida Grande"/>
                <a:cs typeface="Lucida Grande"/>
              </a:rPr>
              <a:t/>
            </a:r>
            <a:br>
              <a:rPr lang="en-US" sz="1100" b="0" baseline="30000" dirty="0" smtClean="0">
                <a:solidFill>
                  <a:srgbClr val="000000"/>
                </a:solidFill>
                <a:latin typeface="Lucida Grande"/>
                <a:ea typeface="Lucida Grande"/>
                <a:cs typeface="Lucida Grande"/>
              </a:rPr>
            </a:br>
            <a:r>
              <a:rPr lang="en-US" sz="1100" b="0" baseline="30000" dirty="0" smtClean="0">
                <a:solidFill>
                  <a:srgbClr val="000000"/>
                </a:solidFill>
                <a:latin typeface="Lucida Grande"/>
                <a:ea typeface="Lucida Grande"/>
                <a:cs typeface="Lucida Grande"/>
              </a:rPr>
              <a:t>1</a:t>
            </a:r>
            <a:r>
              <a:rPr lang="en-US" sz="1100" b="0" dirty="0" smtClean="0">
                <a:solidFill>
                  <a:srgbClr val="000000"/>
                </a:solidFill>
                <a:latin typeface="Lucida Grande"/>
                <a:ea typeface="Lucida Grande"/>
                <a:cs typeface="Lucida Grande"/>
              </a:rPr>
              <a:t> </a:t>
            </a:r>
            <a:r>
              <a:rPr lang="en-US" sz="1100" b="0" dirty="0" err="1" smtClean="0">
                <a:solidFill>
                  <a:srgbClr val="000000"/>
                </a:solidFill>
                <a:latin typeface="Lucida Grande"/>
                <a:ea typeface="Lucida Grande"/>
                <a:cs typeface="Lucida Grande"/>
              </a:rPr>
              <a:t>Fickett</a:t>
            </a:r>
            <a:r>
              <a:rPr lang="en-US" sz="1100" b="0" dirty="0" smtClean="0">
                <a:solidFill>
                  <a:srgbClr val="000000"/>
                </a:solidFill>
                <a:latin typeface="Lucida Grande"/>
                <a:ea typeface="Lucida Grande"/>
                <a:cs typeface="Lucida Grande"/>
              </a:rPr>
              <a:t> &amp; Davis, </a:t>
            </a:r>
            <a:r>
              <a:rPr lang="en-US" sz="1100" b="0" i="1" dirty="0" smtClean="0">
                <a:solidFill>
                  <a:srgbClr val="000000"/>
                </a:solidFill>
                <a:latin typeface="Lucida Grande"/>
                <a:ea typeface="Lucida Grande"/>
                <a:cs typeface="Lucida Grande"/>
              </a:rPr>
              <a:t>Detonation</a:t>
            </a:r>
            <a:r>
              <a:rPr lang="en-US" sz="1100" b="0" dirty="0" smtClean="0">
                <a:solidFill>
                  <a:srgbClr val="000000"/>
                </a:solidFill>
                <a:latin typeface="Lucida Grande"/>
                <a:ea typeface="Lucida Grande"/>
                <a:cs typeface="Lucida Grande"/>
              </a:rPr>
              <a:t>, 1979</a:t>
            </a:r>
            <a:endParaRPr lang="en-US" sz="1100" b="0" dirty="0">
              <a:solidFill>
                <a:srgbClr val="3C3C3B"/>
              </a:solidFill>
              <a:latin typeface="Lucida Grande"/>
              <a:cs typeface="Lucida Grande"/>
            </a:endParaRPr>
          </a:p>
          <a:p>
            <a:pPr marL="0" indent="0">
              <a:buNone/>
            </a:pPr>
            <a:endParaRPr lang="en-US" dirty="0"/>
          </a:p>
        </p:txBody>
      </p:sp>
      <p:pic>
        <p:nvPicPr>
          <p:cNvPr id="18" name="Content Placeholder 17"/>
          <p:cNvPicPr>
            <a:picLocks noGrp="1" noChangeAspect="1"/>
          </p:cNvPicPr>
          <p:nvPr>
            <p:ph sz="quarter" idx="14"/>
          </p:nvPr>
        </p:nvPicPr>
        <p:blipFill rotWithShape="1">
          <a:blip r:embed="rId3"/>
          <a:srcRect t="2242" b="-28116"/>
          <a:stretch/>
        </p:blipFill>
        <p:spPr/>
      </p:pic>
      <p:sp>
        <p:nvSpPr>
          <p:cNvPr id="17" name="TextBox 16"/>
          <p:cNvSpPr txBox="1"/>
          <p:nvPr/>
        </p:nvSpPr>
        <p:spPr>
          <a:xfrm>
            <a:off x="4667250" y="4199467"/>
            <a:ext cx="4019549" cy="1092607"/>
          </a:xfrm>
          <a:prstGeom prst="rect">
            <a:avLst/>
          </a:prstGeom>
          <a:noFill/>
        </p:spPr>
        <p:txBody>
          <a:bodyPr wrap="square" rtlCol="0">
            <a:spAutoFit/>
          </a:bodyPr>
          <a:lstStyle/>
          <a:p>
            <a:r>
              <a:rPr lang="en-US" dirty="0" smtClean="0"/>
              <a:t>The CJ-state for a mixture EOS</a:t>
            </a:r>
            <a:r>
              <a:rPr lang="en-US" baseline="30000" dirty="0" smtClean="0"/>
              <a:t>2</a:t>
            </a:r>
            <a:r>
              <a:rPr lang="en-US" dirty="0" smtClean="0"/>
              <a:t/>
            </a:r>
            <a:br>
              <a:rPr lang="en-US" dirty="0" smtClean="0"/>
            </a:br>
            <a:r>
              <a:rPr lang="en-US" dirty="0" smtClean="0"/>
              <a:t/>
            </a:r>
            <a:br>
              <a:rPr lang="en-US" dirty="0" smtClean="0"/>
            </a:br>
            <a:r>
              <a:rPr lang="en-US" dirty="0" smtClean="0"/>
              <a:t/>
            </a:r>
            <a:br>
              <a:rPr lang="en-US" dirty="0" smtClean="0"/>
            </a:br>
            <a:r>
              <a:rPr lang="en-US" sz="1100" baseline="30000" dirty="0" smtClean="0">
                <a:solidFill>
                  <a:srgbClr val="000000"/>
                </a:solidFill>
                <a:latin typeface="Lucida Grande"/>
                <a:ea typeface="Lucida Grande"/>
                <a:cs typeface="Lucida Grande"/>
              </a:rPr>
              <a:t>2</a:t>
            </a:r>
            <a:r>
              <a:rPr lang="en-US" sz="1100" dirty="0" smtClean="0">
                <a:solidFill>
                  <a:srgbClr val="000000"/>
                </a:solidFill>
                <a:latin typeface="Lucida Grande"/>
                <a:ea typeface="Lucida Grande"/>
                <a:cs typeface="Lucida Grande"/>
              </a:rPr>
              <a:t> </a:t>
            </a:r>
            <a:r>
              <a:rPr lang="en-US" sz="1100" dirty="0" err="1">
                <a:solidFill>
                  <a:srgbClr val="000000"/>
                </a:solidFill>
                <a:latin typeface="Lucida Grande"/>
                <a:ea typeface="Lucida Grande"/>
                <a:cs typeface="Lucida Grande"/>
              </a:rPr>
              <a:t>Menikoff</a:t>
            </a:r>
            <a:r>
              <a:rPr lang="en-US" sz="1100" dirty="0">
                <a:solidFill>
                  <a:srgbClr val="000000"/>
                </a:solidFill>
                <a:latin typeface="Lucida Grande"/>
                <a:ea typeface="Lucida Grande"/>
                <a:cs typeface="Lucida Grande"/>
              </a:rPr>
              <a:t>, </a:t>
            </a:r>
            <a:r>
              <a:rPr lang="en-US" sz="1100" i="1" dirty="0">
                <a:solidFill>
                  <a:srgbClr val="000000"/>
                </a:solidFill>
                <a:latin typeface="Lucida Grande"/>
                <a:ea typeface="Lucida Grande"/>
                <a:cs typeface="Lucida Grande"/>
              </a:rPr>
              <a:t>Detonation Wave Profile</a:t>
            </a:r>
            <a:r>
              <a:rPr lang="en-US" sz="1100" dirty="0">
                <a:solidFill>
                  <a:srgbClr val="000000"/>
                </a:solidFill>
                <a:latin typeface="Lucida Grande"/>
                <a:ea typeface="Lucida Grande"/>
                <a:cs typeface="Lucida Grande"/>
              </a:rPr>
              <a:t>, LA-UR-15-</a:t>
            </a:r>
            <a:r>
              <a:rPr lang="en-US" sz="1100" dirty="0" smtClean="0">
                <a:solidFill>
                  <a:srgbClr val="000000"/>
                </a:solidFill>
                <a:latin typeface="Lucida Grande"/>
                <a:ea typeface="Lucida Grande"/>
                <a:cs typeface="Lucida Grande"/>
              </a:rPr>
              <a:t>29498</a:t>
            </a:r>
            <a:endParaRPr lang="en-US" sz="1100" dirty="0">
              <a:latin typeface="Lucida Grande"/>
              <a:cs typeface="Lucida Grande"/>
            </a:endParaRPr>
          </a:p>
        </p:txBody>
      </p:sp>
    </p:spTree>
    <p:extLst>
      <p:ext uri="{BB962C8B-B14F-4D97-AF65-F5344CB8AC3E}">
        <p14:creationId xmlns:p14="http://schemas.microsoft.com/office/powerpoint/2010/main" val="173861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ZND wave in </a:t>
            </a:r>
            <a:r>
              <a:rPr lang="en-US" dirty="0" err="1" smtClean="0"/>
              <a:t>ExactPack</a:t>
            </a:r>
            <a:r>
              <a:rPr lang="en-US" dirty="0" smtClean="0"/>
              <a:t>, </a:t>
            </a:r>
            <a:r>
              <a:rPr lang="en-US" dirty="0" err="1" smtClean="0"/>
              <a:t>con’t</a:t>
            </a:r>
            <a:r>
              <a:rPr lang="en-US" dirty="0"/>
              <a:t/>
            </a:r>
            <a:br>
              <a:rPr lang="en-US" dirty="0"/>
            </a:br>
            <a:endParaRPr lang="en-US" dirty="0"/>
          </a:p>
        </p:txBody>
      </p:sp>
      <p:pic>
        <p:nvPicPr>
          <p:cNvPr id="18" name="Content Placeholder 17"/>
          <p:cNvPicPr>
            <a:picLocks noGrp="1" noChangeAspect="1"/>
          </p:cNvPicPr>
          <p:nvPr>
            <p:ph sz="quarter" idx="14"/>
          </p:nvPr>
        </p:nvPicPr>
        <p:blipFill rotWithShape="1">
          <a:blip r:embed="rId4"/>
          <a:srcRect t="2242" b="-28116"/>
          <a:stretch/>
        </p:blipFill>
        <p:spPr/>
      </p:pic>
      <p:sp>
        <p:nvSpPr>
          <p:cNvPr id="17" name="TextBox 16"/>
          <p:cNvSpPr txBox="1"/>
          <p:nvPr/>
        </p:nvSpPr>
        <p:spPr>
          <a:xfrm>
            <a:off x="4667250" y="4199467"/>
            <a:ext cx="4019549" cy="1092607"/>
          </a:xfrm>
          <a:prstGeom prst="rect">
            <a:avLst/>
          </a:prstGeom>
          <a:noFill/>
        </p:spPr>
        <p:txBody>
          <a:bodyPr wrap="square" rtlCol="0">
            <a:spAutoFit/>
          </a:bodyPr>
          <a:lstStyle/>
          <a:p>
            <a:r>
              <a:rPr lang="en-US" dirty="0" smtClean="0"/>
              <a:t>The CJ-state for a mixture EOS</a:t>
            </a:r>
            <a:r>
              <a:rPr lang="en-US" baseline="30000" dirty="0" smtClean="0"/>
              <a:t>2</a:t>
            </a:r>
            <a:r>
              <a:rPr lang="en-US" dirty="0" smtClean="0"/>
              <a:t/>
            </a:r>
            <a:br>
              <a:rPr lang="en-US" dirty="0" smtClean="0"/>
            </a:br>
            <a:r>
              <a:rPr lang="en-US" dirty="0" smtClean="0"/>
              <a:t/>
            </a:r>
            <a:br>
              <a:rPr lang="en-US" dirty="0" smtClean="0"/>
            </a:br>
            <a:r>
              <a:rPr lang="en-US" dirty="0" smtClean="0"/>
              <a:t/>
            </a:r>
            <a:br>
              <a:rPr lang="en-US" dirty="0" smtClean="0"/>
            </a:br>
            <a:r>
              <a:rPr lang="en-US" sz="1100" baseline="30000" dirty="0" smtClean="0">
                <a:solidFill>
                  <a:srgbClr val="000000"/>
                </a:solidFill>
                <a:latin typeface="Lucida Grande"/>
                <a:ea typeface="Lucida Grande"/>
                <a:cs typeface="Lucida Grande"/>
              </a:rPr>
              <a:t>2</a:t>
            </a:r>
            <a:r>
              <a:rPr lang="en-US" sz="1100" dirty="0" smtClean="0">
                <a:solidFill>
                  <a:srgbClr val="000000"/>
                </a:solidFill>
                <a:latin typeface="Lucida Grande"/>
                <a:ea typeface="Lucida Grande"/>
                <a:cs typeface="Lucida Grande"/>
              </a:rPr>
              <a:t> </a:t>
            </a:r>
            <a:r>
              <a:rPr lang="en-US" sz="1100" dirty="0" err="1">
                <a:solidFill>
                  <a:srgbClr val="000000"/>
                </a:solidFill>
                <a:latin typeface="Lucida Grande"/>
                <a:ea typeface="Lucida Grande"/>
                <a:cs typeface="Lucida Grande"/>
              </a:rPr>
              <a:t>Menikoff</a:t>
            </a:r>
            <a:r>
              <a:rPr lang="en-US" sz="1100" dirty="0">
                <a:solidFill>
                  <a:srgbClr val="000000"/>
                </a:solidFill>
                <a:latin typeface="Lucida Grande"/>
                <a:ea typeface="Lucida Grande"/>
                <a:cs typeface="Lucida Grande"/>
              </a:rPr>
              <a:t>, </a:t>
            </a:r>
            <a:r>
              <a:rPr lang="en-US" sz="1100" i="1" dirty="0">
                <a:solidFill>
                  <a:srgbClr val="000000"/>
                </a:solidFill>
                <a:latin typeface="Lucida Grande"/>
                <a:ea typeface="Lucida Grande"/>
                <a:cs typeface="Lucida Grande"/>
              </a:rPr>
              <a:t>Detonation Wave Profile</a:t>
            </a:r>
            <a:r>
              <a:rPr lang="en-US" sz="1100" dirty="0">
                <a:solidFill>
                  <a:srgbClr val="000000"/>
                </a:solidFill>
                <a:latin typeface="Lucida Grande"/>
                <a:ea typeface="Lucida Grande"/>
                <a:cs typeface="Lucida Grande"/>
              </a:rPr>
              <a:t>, LA-UR-15-</a:t>
            </a:r>
            <a:r>
              <a:rPr lang="en-US" sz="1100" dirty="0" smtClean="0">
                <a:solidFill>
                  <a:srgbClr val="000000"/>
                </a:solidFill>
                <a:latin typeface="Lucida Grande"/>
                <a:ea typeface="Lucida Grande"/>
                <a:cs typeface="Lucida Grande"/>
              </a:rPr>
              <a:t>29498</a:t>
            </a:r>
            <a:endParaRPr lang="en-US" sz="1100" dirty="0">
              <a:latin typeface="Lucida Grande"/>
              <a:cs typeface="Lucida Grande"/>
            </a:endParaRPr>
          </a:p>
        </p:txBody>
      </p:sp>
      <p:sp>
        <p:nvSpPr>
          <p:cNvPr id="3" name="Content Placeholder 2"/>
          <p:cNvSpPr>
            <a:spLocks noGrp="1"/>
          </p:cNvSpPr>
          <p:nvPr>
            <p:ph sz="quarter" idx="13"/>
          </p:nvPr>
        </p:nvSpPr>
        <p:spPr/>
        <p:txBody>
          <a:bodyPr/>
          <a:lstStyle/>
          <a:p>
            <a:r>
              <a:rPr lang="en-US" dirty="0" smtClean="0"/>
              <a:t>Fundamental equations: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Double implicit solve.</a:t>
            </a:r>
          </a:p>
          <a:p>
            <a:r>
              <a:rPr lang="en-US" dirty="0" smtClean="0"/>
              <a:t>Requires a specific EOS.</a:t>
            </a:r>
          </a:p>
        </p:txBody>
      </p:sp>
      <p:graphicFrame>
        <p:nvGraphicFramePr>
          <p:cNvPr id="10" name="Content Placeholder 2"/>
          <p:cNvGraphicFramePr>
            <a:graphicFrameLocks noChangeAspect="1"/>
          </p:cNvGraphicFramePr>
          <p:nvPr>
            <p:extLst>
              <p:ext uri="{D42A27DB-BD31-4B8C-83A1-F6EECF244321}">
                <p14:modId xmlns:p14="http://schemas.microsoft.com/office/powerpoint/2010/main" val="3196104443"/>
              </p:ext>
            </p:extLst>
          </p:nvPr>
        </p:nvGraphicFramePr>
        <p:xfrm>
          <a:off x="739314" y="1888066"/>
          <a:ext cx="3593502" cy="2243476"/>
        </p:xfrm>
        <a:graphic>
          <a:graphicData uri="http://schemas.openxmlformats.org/presentationml/2006/ole">
            <mc:AlternateContent xmlns:mc="http://schemas.openxmlformats.org/markup-compatibility/2006">
              <mc:Choice xmlns:v="urn:schemas-microsoft-com:vml" Requires="v">
                <p:oleObj spid="_x0000_s2052" name="Equation" r:id="rId5" imgW="2400300" imgH="1498600" progId="Equation.DSMT4">
                  <p:embed/>
                </p:oleObj>
              </mc:Choice>
              <mc:Fallback>
                <p:oleObj name="Equation" r:id="rId5" imgW="2400300" imgH="1498600" progId="Equation.DSMT4">
                  <p:embed/>
                  <p:pic>
                    <p:nvPicPr>
                      <p:cNvPr id="0" name=""/>
                      <p:cNvPicPr/>
                      <p:nvPr/>
                    </p:nvPicPr>
                    <p:blipFill>
                      <a:blip r:embed="rId6"/>
                      <a:stretch>
                        <a:fillRect/>
                      </a:stretch>
                    </p:blipFill>
                    <p:spPr>
                      <a:xfrm>
                        <a:off x="739314" y="1888066"/>
                        <a:ext cx="3593502" cy="2243476"/>
                      </a:xfrm>
                      <a:prstGeom prst="rect">
                        <a:avLst/>
                      </a:prstGeom>
                    </p:spPr>
                  </p:pic>
                </p:oleObj>
              </mc:Fallback>
            </mc:AlternateContent>
          </a:graphicData>
        </a:graphic>
      </p:graphicFrame>
    </p:spTree>
    <p:extLst>
      <p:ext uri="{BB962C8B-B14F-4D97-AF65-F5344CB8AC3E}">
        <p14:creationId xmlns:p14="http://schemas.microsoft.com/office/powerpoint/2010/main" val="131976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err="1" smtClean="0"/>
              <a:t>EOSlib</a:t>
            </a:r>
            <a:r>
              <a:rPr lang="en-US" dirty="0" smtClean="0"/>
              <a:t> – The Library</a:t>
            </a:r>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0548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err="1" smtClean="0"/>
              <a:t>EOSlib</a:t>
            </a:r>
            <a:r>
              <a:rPr lang="en-US" dirty="0" smtClean="0"/>
              <a:t> – The Database</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677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err="1" smtClean="0"/>
              <a:t>EOSlib</a:t>
            </a:r>
            <a:r>
              <a:rPr lang="en-US" dirty="0" smtClean="0"/>
              <a:t> – The Applications</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err="1" smtClean="0"/>
              <a:t>EOSlib</a:t>
            </a:r>
            <a:r>
              <a:rPr lang="en-US" dirty="0" smtClean="0"/>
              <a:t> – The Software (</a:t>
            </a:r>
            <a:r>
              <a:rPr lang="en-US" dirty="0" err="1" smtClean="0"/>
              <a:t>Cmake</a:t>
            </a:r>
            <a:r>
              <a:rPr lang="en-US" dirty="0" smtClean="0"/>
              <a:t>, </a:t>
            </a:r>
            <a:r>
              <a:rPr lang="en-US" dirty="0" err="1" smtClean="0"/>
              <a:t>GitHub</a:t>
            </a:r>
            <a:r>
              <a:rPr lang="en-US" dirty="0" smtClean="0"/>
              <a:t>, etc.)</a:t>
            </a:r>
            <a:endParaRPr lang="en-US" dirty="0"/>
          </a:p>
        </p:txBody>
      </p:sp>
      <p:sp>
        <p:nvSpPr>
          <p:cNvPr id="6" name="Text Placeholder 5"/>
          <p:cNvSpPr>
            <a:spLocks noGrp="1"/>
          </p:cNvSpPr>
          <p:nvPr>
            <p:ph type="body" sz="quarter" idx="13"/>
          </p:nvPr>
        </p:nvSpPr>
        <p:spPr/>
        <p:txBody>
          <a:bodyPr/>
          <a:lstStyle/>
          <a:p>
            <a:r>
              <a:rPr lang="en-US" dirty="0" smtClean="0"/>
              <a:t>Extensibility in data files</a:t>
            </a:r>
          </a:p>
          <a:p>
            <a:r>
              <a:rPr lang="en-US" dirty="0" smtClean="0"/>
              <a:t>ASCII data files</a:t>
            </a:r>
          </a:p>
          <a:p>
            <a:r>
              <a:rPr lang="en-US" dirty="0" smtClean="0"/>
              <a:t>Basic wave computations</a:t>
            </a:r>
          </a:p>
          <a:p>
            <a:r>
              <a:rPr lang="en-US" dirty="0" smtClean="0"/>
              <a:t>Default methods for EOS models</a:t>
            </a:r>
          </a:p>
          <a:p>
            <a:r>
              <a:rPr lang="en-US" dirty="0" err="1" smtClean="0"/>
              <a:t>Cmake</a:t>
            </a:r>
            <a:r>
              <a:rPr lang="en-US" dirty="0" smtClean="0"/>
              <a:t> install</a:t>
            </a:r>
          </a:p>
        </p:txBody>
      </p:sp>
    </p:spTree>
    <p:extLst>
      <p:ext uri="{BB962C8B-B14F-4D97-AF65-F5344CB8AC3E}">
        <p14:creationId xmlns:p14="http://schemas.microsoft.com/office/powerpoint/2010/main" val="4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GUID" val="d6641850-e3d7-48a8-92d9-6fcd04b7bbc3"/>
  <p:tag name="MIO_EK" val="647"/>
  <p:tag name="MIO_UPDATE" val="True"/>
  <p:tag name="MIO_VERSION" val="12.08.2015 10:09:50"/>
  <p:tag name="MIO_DBID" val="25C89224-3BD0-4DAE-9699-6AD9CAF4AB96"/>
  <p:tag name="MIO_LASTDOWNLOADED" val="03.12.2015 17:23:26"/>
  <p:tag name="MIO_OBJECTNAME" val="Post-it yellow"/>
  <p:tag name="MIO_LASTEDITORNAME" val="empower enterprise"/>
</p:tagLst>
</file>

<file path=ppt/tags/tag2.xml><?xml version="1.0" encoding="utf-8"?>
<p:tagLst xmlns:a="http://schemas.openxmlformats.org/drawingml/2006/main" xmlns:r="http://schemas.openxmlformats.org/officeDocument/2006/relationships" xmlns:p="http://schemas.openxmlformats.org/presentationml/2006/main">
  <p:tag name="MIO_GUID" val="e51c7a32-405e-4a0c-999e-8ae35c2c2723"/>
</p:tagLst>
</file>

<file path=ppt/tags/tag3.xml><?xml version="1.0" encoding="utf-8"?>
<p:tagLst xmlns:a="http://schemas.openxmlformats.org/drawingml/2006/main" xmlns:r="http://schemas.openxmlformats.org/officeDocument/2006/relationships" xmlns:p="http://schemas.openxmlformats.org/presentationml/2006/main">
  <p:tag name="MIO_GUID" val="e7efa935-ba3b-482f-8d28-015a3e86611a"/>
</p:tagLst>
</file>

<file path=ppt/theme/theme1.xml><?xml version="1.0" encoding="utf-8"?>
<a:theme xmlns:a="http://schemas.openxmlformats.org/drawingml/2006/main" name="beta-blue-wide">
  <a:themeElements>
    <a:clrScheme name="LANL2015">
      <a:dk1>
        <a:srgbClr val="3C3C3B"/>
      </a:dk1>
      <a:lt1>
        <a:sysClr val="window" lastClr="FFFFFF"/>
      </a:lt1>
      <a:dk2>
        <a:srgbClr val="636463"/>
      </a:dk2>
      <a:lt2>
        <a:srgbClr val="EFEEED"/>
      </a:lt2>
      <a:accent1>
        <a:srgbClr val="251D7C"/>
      </a:accent1>
      <a:accent2>
        <a:srgbClr val="F8B617"/>
      </a:accent2>
      <a:accent3>
        <a:srgbClr val="2682CF"/>
      </a:accent3>
      <a:accent4>
        <a:srgbClr val="EA7820"/>
      </a:accent4>
      <a:accent5>
        <a:srgbClr val="F4482D"/>
      </a:accent5>
      <a:accent6>
        <a:srgbClr val="229357"/>
      </a:accent6>
      <a:hlink>
        <a:srgbClr val="385AC7"/>
      </a:hlink>
      <a:folHlink>
        <a:srgbClr val="4E13D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ANL_BLUE_WIDE_15JAN2016 (002) [Read-Only]" id="{ED0731E9-7D3D-45CE-A037-E3A8D0080D83}" vid="{506EBD21-AEC2-4EE9-8215-013AB7E5DC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beta-blue-wide.potx</Template>
  <TotalTime>8916</TotalTime>
  <Words>1136</Words>
  <Application>Microsoft Macintosh PowerPoint</Application>
  <PresentationFormat>On-screen Show (16:10)</PresentationFormat>
  <Paragraphs>97</Paragraphs>
  <Slides>10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beta-blue-wide</vt:lpstr>
      <vt:lpstr>MathType 6.0 Equation</vt:lpstr>
      <vt:lpstr>PowerPoint Presentation</vt:lpstr>
      <vt:lpstr>EOSlib: A Reference Implementation for Thermodynamic Models</vt:lpstr>
      <vt:lpstr>Reactive Flows in ExactPack</vt:lpstr>
      <vt:lpstr>The ZND wave in ExactPack, con’t </vt:lpstr>
      <vt:lpstr>The ZND wave in ExactPack, con’t </vt:lpstr>
      <vt:lpstr>PowerPoint Presentation</vt:lpstr>
      <vt:lpstr>PowerPoint Presentation</vt:lpstr>
      <vt:lpstr>PowerPoint Presentation</vt:lpstr>
      <vt:lpstr>PowerPoint Presentation</vt:lpstr>
      <vt:lpstr>EOSlib – A reference implementation for analytic equation-of-state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 Kornmaier</dc:creator>
  <cp:lastModifiedBy>Nathan Woods</cp:lastModifiedBy>
  <cp:revision>70</cp:revision>
  <dcterms:created xsi:type="dcterms:W3CDTF">2015-12-09T13:24:45Z</dcterms:created>
  <dcterms:modified xsi:type="dcterms:W3CDTF">2017-04-20T23:15:34Z</dcterms:modified>
</cp:coreProperties>
</file>