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3" r:id="rId4"/>
    <p:sldId id="264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77723" autoAdjust="0"/>
  </p:normalViewPr>
  <p:slideViewPr>
    <p:cSldViewPr snapToGrid="0">
      <p:cViewPr varScale="1">
        <p:scale>
          <a:sx n="46" d="100"/>
          <a:sy n="46" d="100"/>
        </p:scale>
        <p:origin x="16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0D7F-288D-41DB-917D-12048E5C250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B2478-C2A7-48A9-9129-F67E76BDF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0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B2478-C2A7-48A9-9129-F67E76BDFC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B2478-C2A7-48A9-9129-F67E76BDFC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9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B2478-C2A7-48A9-9129-F67E76BDFC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24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27.5, 77.5, 67.5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57.5, 107.5, 67.5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57.5, 77.5, 67.5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57.5, 47.5, 67.5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B2478-C2A7-48A9-9129-F67E76BDFC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7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3587-9FB3-FEE0-8FD6-642492727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C5A3D-D4C1-B9D1-83A0-F079A80E0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7DD44-293C-A9C9-C334-CA2D55A8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49DB-90D0-4CC8-8473-EDA1BBFB7A5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E7C60-526D-242D-2966-984EC500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AA621-F9D2-66EA-CF76-32E1DF7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E406-98E3-4BD6-A89D-C3CB3D30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1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F57D-EE9B-05F0-4675-CC9357AE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C4E76-D40D-7DD3-E372-D65A792F5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7E439-B26E-2269-95A8-33A477CE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49DB-90D0-4CC8-8473-EDA1BBFB7A5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5FD8B-053C-34A5-9179-FAF0D586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825BD-B2CE-E5A3-FA03-3043BAD7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E406-98E3-4BD6-A89D-C3CB3D30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7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4FDB2-A779-D608-5068-4FF873FE1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9E656-F634-AD1A-ABE8-F393B2663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8569-F430-5347-BA61-0FAC19A7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49DB-90D0-4CC8-8473-EDA1BBFB7A5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2426E-B913-8D42-3D81-0F4B9218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A6F17-3CDD-AF97-00F8-0E909DAE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E406-98E3-4BD6-A89D-C3CB3D30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8F33-5144-713B-4C12-91AEC1C1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F4F4-73BF-5012-78CC-46FDB0E6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0679F-D57E-09A1-9E28-855F202E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49DB-90D0-4CC8-8473-EDA1BBFB7A5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FDC7-99FD-93E3-B021-95524ADC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8A6F4-EE8F-B11C-41A5-A664B7FF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E406-98E3-4BD6-A89D-C3CB3D30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3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8242-577B-1E3B-EE61-D88764D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DD38-0BD0-F567-F777-08214E2D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3147A-4949-BE5E-BB77-F67F7DCD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49DB-90D0-4CC8-8473-EDA1BBFB7A5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E533D-7108-1295-B541-C6889BA0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CB8F7-E9BE-1F9A-91DE-CBEC3E73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E406-98E3-4BD6-A89D-C3CB3D30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6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6291-5E04-3441-1A7C-4E06A4D1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98B53-9E44-69EC-2470-29E2D9E23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BFE96-EDC5-504F-0A31-859096198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718C1-E53A-8044-03BA-1445DD14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49DB-90D0-4CC8-8473-EDA1BBFB7A5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A90C8-5BFC-CF76-BBDF-8EB82C87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3DB2E-3835-260B-B205-8A0FF12A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E406-98E3-4BD6-A89D-C3CB3D30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B657-0A65-8387-0C44-1EB8711C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0F3FE-8475-CBAD-E430-5AB4CF7A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F047E-76EA-BAF5-8EA8-A10A857DB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B599F-7211-35E2-31F4-140D5E8BE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D2FC2-504B-22F5-C0EA-24DC791D1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ACCEA-77A0-7286-FEA9-687D15CE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49DB-90D0-4CC8-8473-EDA1BBFB7A5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4CE69-344E-1B36-DB8D-BA45561A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841CC-E90A-30DF-14FB-06E8E055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E406-98E3-4BD6-A89D-C3CB3D30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9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0B90-DEA5-8460-6346-B7EDC6E6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BCB51-74F7-D50A-9826-28BC4763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49DB-90D0-4CC8-8473-EDA1BBFB7A5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7AF8F-636F-9DDC-93B5-8D52C783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E0152-0BBF-4403-0622-7C522953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E406-98E3-4BD6-A89D-C3CB3D30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613B4-F4F7-6146-0FCA-454C0AAA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49DB-90D0-4CC8-8473-EDA1BBFB7A5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0C8C5-5619-304C-5F62-C2514576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D59F9-1960-648B-1347-9E4506FD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E406-98E3-4BD6-A89D-C3CB3D30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9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4DEF-A3E2-3E58-ED44-AB2E86F1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2557-8C47-C317-B224-73CADACE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63E-E039-21F4-3CF5-2FF9C7F16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51702-D40D-3417-8C6F-E9A160C8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49DB-90D0-4CC8-8473-EDA1BBFB7A5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A719D-956D-87F0-1B28-7ED5B1E7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5019C-CBAF-0AB1-62C3-28F5A919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E406-98E3-4BD6-A89D-C3CB3D30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3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C778-DD9D-BD27-F7E6-DB9D4177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E84C2-08F1-9C6D-DAAD-BBCE6FDFF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29EA1-958A-32A9-56A9-CD17B76B9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11104-6632-E710-C883-D9115554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49DB-90D0-4CC8-8473-EDA1BBFB7A5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85849-D453-A83C-B5F3-D5E5585B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A308F-35FD-4CB0-C827-D7F112B7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BE406-98E3-4BD6-A89D-C3CB3D30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0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E635C-A946-9481-61F3-15C649CB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5C8D3-68CF-E979-148C-2F1CE627A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CE43C-5225-681D-2EA5-7B8D063E2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0449DB-90D0-4CC8-8473-EDA1BBFB7A5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DACC-B846-0549-5F27-BFFAB6337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BF84-72D0-52CA-0905-6D9E7E55F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BE406-98E3-4BD6-A89D-C3CB3D30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81A74B-D823-917A-6216-6F752636B06B}"/>
              </a:ext>
            </a:extLst>
          </p:cNvPr>
          <p:cNvSpPr txBox="1"/>
          <p:nvPr/>
        </p:nvSpPr>
        <p:spPr>
          <a:xfrm>
            <a:off x="6264840" y="967303"/>
            <a:ext cx="591209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NimbusRomNo9L-Regu"/>
              </a:rPr>
              <a:t>15</a:t>
            </a:r>
            <a:r>
              <a:rPr lang="en-US" sz="2000" b="0" i="0" u="none" strike="noStrike" baseline="0" dirty="0">
                <a:latin typeface="NimbusRomNo9L-Regu"/>
              </a:rPr>
              <a:t> rows, </a:t>
            </a:r>
            <a:r>
              <a:rPr lang="en-US" sz="2000" dirty="0">
                <a:latin typeface="NimbusRomNo9L-Regu"/>
              </a:rPr>
              <a:t>21</a:t>
            </a:r>
            <a:r>
              <a:rPr lang="en-US" sz="2000" b="0" i="0" u="none" strike="noStrike" baseline="0" dirty="0">
                <a:latin typeface="NimbusRomNo9L-Regu"/>
              </a:rPr>
              <a:t> columns, 8 layers; grid spacing 10 m</a:t>
            </a:r>
          </a:p>
          <a:p>
            <a:pPr algn="l"/>
            <a:endParaRPr lang="en-US" sz="2000" b="0" i="0" u="none" strike="noStrike" baseline="0" dirty="0">
              <a:latin typeface="NimbusRomNo9L-Regu"/>
            </a:endParaRPr>
          </a:p>
          <a:p>
            <a:pPr algn="l"/>
            <a:r>
              <a:rPr lang="en-US" sz="2000" b="0" i="0" u="none" strike="noStrike" baseline="0" dirty="0">
                <a:latin typeface="NimbusRomNo9L-Regu"/>
              </a:rPr>
              <a:t>Effective porosity: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</a:t>
            </a:r>
            <a:endParaRPr lang="en-US" sz="2000" b="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NimbusRomNo9L-Regu"/>
              </a:rPr>
              <a:t>Hydraulic conductivity: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en-US" sz="2000" dirty="0">
                <a:solidFill>
                  <a:srgbClr val="FF0000"/>
                </a:solidFill>
                <a:latin typeface="CMR9"/>
              </a:rPr>
              <a:t> m/day</a:t>
            </a:r>
            <a:endParaRPr lang="en-US" sz="2000" b="0" i="0" u="none" strike="noStrike" baseline="0" dirty="0">
              <a:latin typeface="NimbusRomNo9L-Regu"/>
            </a:endParaRPr>
          </a:p>
          <a:p>
            <a:r>
              <a:rPr lang="en-US" sz="2000" dirty="0">
                <a:latin typeface="NimbusRomNo9L-Regu"/>
              </a:rPr>
              <a:t>Longitudinal dispersivity: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solidFill>
                  <a:srgbClr val="FF0000"/>
                </a:solidFill>
                <a:latin typeface="CMR9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MMI9"/>
              </a:rPr>
              <a:t>m</a:t>
            </a:r>
          </a:p>
          <a:p>
            <a:r>
              <a:rPr lang="en-US" dirty="0">
                <a:latin typeface="NimbusRomNo9L-Regu"/>
              </a:rPr>
              <a:t>Ratio of horizontal transverse to longitudinal dispersivity</a:t>
            </a:r>
            <a:r>
              <a:rPr lang="en-US" sz="2000" dirty="0">
                <a:latin typeface="NimbusRomNo9L-Regu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</a:p>
          <a:p>
            <a:r>
              <a:rPr lang="en-US" dirty="0">
                <a:latin typeface="NimbusRomNo9L-Regu"/>
              </a:rPr>
              <a:t>Ratio of vertical transverse to longitudinal dispersivity: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</a:p>
          <a:p>
            <a:endParaRPr lang="en-US" sz="2000" dirty="0">
              <a:latin typeface="NimbusRomNo9L-Regu"/>
            </a:endParaRPr>
          </a:p>
          <a:p>
            <a:r>
              <a:rPr lang="en-US" sz="2000" dirty="0">
                <a:latin typeface="NimbusRomNo9L-Regu"/>
              </a:rPr>
              <a:t>Volumetric injection rate: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sz="2000" dirty="0">
                <a:solidFill>
                  <a:srgbClr val="FF0000"/>
                </a:solidFill>
                <a:latin typeface="CMR9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MMI9"/>
              </a:rPr>
              <a:t>m3/day</a:t>
            </a:r>
          </a:p>
          <a:p>
            <a:r>
              <a:rPr lang="en-US" sz="2000" dirty="0">
                <a:latin typeface="NimbusRomNo9L-Regu"/>
              </a:rPr>
              <a:t>Concentration of the injected water: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US" sz="2000" dirty="0">
                <a:solidFill>
                  <a:srgbClr val="FF0000"/>
                </a:solidFill>
                <a:latin typeface="CMR9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MMI9"/>
              </a:rPr>
              <a:t>ppm</a:t>
            </a:r>
            <a:endParaRPr lang="en-US" sz="2000" b="0" i="0" u="none" strike="noStrike" baseline="0" dirty="0">
              <a:latin typeface="NimbusRomNo9L-Regu"/>
            </a:endParaRPr>
          </a:p>
          <a:p>
            <a:pPr algn="l"/>
            <a:r>
              <a:rPr lang="en-US" sz="2000" b="0" i="0" u="none" strike="noStrike" baseline="0" dirty="0">
                <a:latin typeface="CMR9"/>
              </a:rPr>
              <a:t>Darcy</a:t>
            </a:r>
            <a:r>
              <a:rPr lang="en-US" sz="2000" b="0" i="0" u="none" strike="noStrike" dirty="0">
                <a:latin typeface="CMR9"/>
              </a:rPr>
              <a:t> vol. fl</a:t>
            </a:r>
            <a:r>
              <a:rPr lang="en-US" sz="2000" b="0" i="0" u="none" strike="noStrike" baseline="0" dirty="0">
                <a:latin typeface="CMR9"/>
              </a:rPr>
              <a:t>ux: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(80-60)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(10*20)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1.0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CMR9"/>
              </a:rPr>
              <a:t>=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CMR9"/>
              </a:rPr>
              <a:t> m/day</a:t>
            </a:r>
          </a:p>
          <a:p>
            <a:r>
              <a:rPr lang="en-US" sz="2000" dirty="0">
                <a:latin typeface="NimbusRomNo9L-Regu"/>
              </a:rPr>
              <a:t>Seepage linear velocity: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0.1/0.2 =0.5 </a:t>
            </a:r>
            <a:r>
              <a:rPr lang="en-US" sz="2000" dirty="0">
                <a:solidFill>
                  <a:srgbClr val="FF0000"/>
                </a:solidFill>
                <a:latin typeface="CMMI9"/>
              </a:rPr>
              <a:t>m/day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B2E37-0AFD-899E-EE9C-9C91E5D98AE5}"/>
              </a:ext>
            </a:extLst>
          </p:cNvPr>
          <p:cNvSpPr txBox="1"/>
          <p:nvPr/>
        </p:nvSpPr>
        <p:spPr>
          <a:xfrm>
            <a:off x="6417263" y="4861858"/>
            <a:ext cx="49304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Injection well</a:t>
            </a:r>
            <a:r>
              <a:rPr lang="en-US" sz="2000" dirty="0"/>
              <a:t>: 8</a:t>
            </a:r>
            <a:r>
              <a:rPr lang="en-US" sz="2000" baseline="30000" dirty="0"/>
              <a:t>th</a:t>
            </a:r>
            <a:r>
              <a:rPr lang="en-US" sz="2000" dirty="0"/>
              <a:t> row, 3</a:t>
            </a:r>
            <a:r>
              <a:rPr lang="en-US" sz="2000" baseline="30000" dirty="0"/>
              <a:t>rd</a:t>
            </a:r>
            <a:r>
              <a:rPr lang="en-US" sz="2000" dirty="0"/>
              <a:t> column, 7</a:t>
            </a:r>
            <a:r>
              <a:rPr lang="en-US" sz="2000" baseline="30000" dirty="0"/>
              <a:t>th</a:t>
            </a:r>
            <a:r>
              <a:rPr lang="en-US" sz="2000" dirty="0"/>
              <a:t> layer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chemeClr val="accent5"/>
                </a:solidFill>
              </a:rPr>
              <a:t>Obs</a:t>
            </a:r>
            <a:r>
              <a:rPr lang="en-US" sz="2000" dirty="0">
                <a:solidFill>
                  <a:schemeClr val="accent5"/>
                </a:solidFill>
              </a:rPr>
              <a:t> wells:</a:t>
            </a:r>
          </a:p>
          <a:p>
            <a:r>
              <a:rPr lang="en-US" sz="2000" dirty="0"/>
              <a:t>          OBS #1:   8</a:t>
            </a:r>
            <a:r>
              <a:rPr lang="en-US" sz="2000" baseline="30000" dirty="0"/>
              <a:t>th</a:t>
            </a:r>
            <a:r>
              <a:rPr lang="en-US" sz="2000" dirty="0"/>
              <a:t> row, 6</a:t>
            </a:r>
            <a:r>
              <a:rPr lang="en-US" sz="2000" baseline="30000" dirty="0"/>
              <a:t>th</a:t>
            </a:r>
            <a:r>
              <a:rPr lang="en-US" sz="2000" dirty="0"/>
              <a:t> column, 7</a:t>
            </a:r>
            <a:r>
              <a:rPr lang="en-US" sz="2000" baseline="30000" dirty="0"/>
              <a:t>th</a:t>
            </a:r>
            <a:r>
              <a:rPr lang="en-US" sz="2000" dirty="0"/>
              <a:t> layer</a:t>
            </a:r>
          </a:p>
          <a:p>
            <a:r>
              <a:rPr lang="en-US" sz="2000" dirty="0"/>
              <a:t>          OBS #2: 11</a:t>
            </a:r>
            <a:r>
              <a:rPr lang="en-US" sz="2000" baseline="30000" dirty="0"/>
              <a:t>th</a:t>
            </a:r>
            <a:r>
              <a:rPr lang="en-US" sz="2000" dirty="0"/>
              <a:t> row, 6</a:t>
            </a:r>
            <a:r>
              <a:rPr lang="en-US" sz="2000" baseline="30000" dirty="0"/>
              <a:t>th</a:t>
            </a:r>
            <a:r>
              <a:rPr lang="en-US" sz="2000" dirty="0"/>
              <a:t> column, 7</a:t>
            </a:r>
            <a:r>
              <a:rPr lang="en-US" sz="2000" baseline="30000" dirty="0"/>
              <a:t>th</a:t>
            </a:r>
            <a:r>
              <a:rPr lang="en-US" sz="2000" dirty="0"/>
              <a:t> layer</a:t>
            </a:r>
          </a:p>
          <a:p>
            <a:r>
              <a:rPr lang="en-US" sz="2000" dirty="0"/>
              <a:t>          OBS #3:   5</a:t>
            </a:r>
            <a:r>
              <a:rPr lang="en-US" sz="2000" baseline="30000" dirty="0"/>
              <a:t>th</a:t>
            </a:r>
            <a:r>
              <a:rPr lang="en-US" sz="2000" dirty="0"/>
              <a:t> row, 6</a:t>
            </a:r>
            <a:r>
              <a:rPr lang="en-US" sz="2000" baseline="30000" dirty="0"/>
              <a:t>th</a:t>
            </a:r>
            <a:r>
              <a:rPr lang="en-US" sz="2000" dirty="0"/>
              <a:t> column, 7</a:t>
            </a:r>
            <a:r>
              <a:rPr lang="en-US" sz="2000" baseline="30000" dirty="0"/>
              <a:t>th</a:t>
            </a:r>
            <a:r>
              <a:rPr lang="en-US" sz="2000" dirty="0"/>
              <a:t>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7E49E-03DE-B639-916B-6E4403ED624E}"/>
              </a:ext>
            </a:extLst>
          </p:cNvPr>
          <p:cNvSpPr txBox="1"/>
          <p:nvPr/>
        </p:nvSpPr>
        <p:spPr>
          <a:xfrm>
            <a:off x="143692" y="250129"/>
            <a:ext cx="6439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ModFlow</a:t>
            </a:r>
            <a:r>
              <a:rPr lang="en-US" sz="2800" dirty="0"/>
              <a:t>/MT3DMS  3d transport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26" y="1600200"/>
            <a:ext cx="5643580" cy="40538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4716" y="374059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0.5 m3/day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54512" y="124254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80 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40229" y="124254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60 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394C18-3FB1-C1FE-1917-E23A5A9BB44C}"/>
              </a:ext>
            </a:extLst>
          </p:cNvPr>
          <p:cNvGrpSpPr/>
          <p:nvPr/>
        </p:nvGrpSpPr>
        <p:grpSpPr>
          <a:xfrm>
            <a:off x="-36813" y="1716970"/>
            <a:ext cx="541938" cy="3787140"/>
            <a:chOff x="-36813" y="1716970"/>
            <a:chExt cx="541938" cy="3787140"/>
          </a:xfrm>
        </p:grpSpPr>
        <p:sp>
          <p:nvSpPr>
            <p:cNvPr id="13" name="Rectangle 12"/>
            <p:cNvSpPr/>
            <p:nvPr/>
          </p:nvSpPr>
          <p:spPr>
            <a:xfrm rot="16200000">
              <a:off x="-233021" y="3231313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140 m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212382" y="5504110"/>
              <a:ext cx="246740" cy="0"/>
            </a:xfrm>
            <a:prstGeom prst="line">
              <a:avLst/>
            </a:prstGeom>
            <a:ln w="317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58385" y="1716970"/>
              <a:ext cx="246740" cy="0"/>
            </a:xfrm>
            <a:prstGeom prst="line">
              <a:avLst/>
            </a:prstGeom>
            <a:ln w="317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1275" y="1762690"/>
              <a:ext cx="0" cy="3617030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F6F097-6FAF-628A-BDBD-6196A421D25C}"/>
              </a:ext>
            </a:extLst>
          </p:cNvPr>
          <p:cNvGrpSpPr/>
          <p:nvPr/>
        </p:nvGrpSpPr>
        <p:grpSpPr>
          <a:xfrm>
            <a:off x="654702" y="5665435"/>
            <a:ext cx="5394960" cy="502624"/>
            <a:chOff x="654702" y="5665435"/>
            <a:chExt cx="5394960" cy="502624"/>
          </a:xfrm>
        </p:grpSpPr>
        <p:sp>
          <p:nvSpPr>
            <p:cNvPr id="12" name="Rectangle 11"/>
            <p:cNvSpPr/>
            <p:nvPr/>
          </p:nvSpPr>
          <p:spPr>
            <a:xfrm>
              <a:off x="2891794" y="5798727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200 m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4702" y="5665435"/>
              <a:ext cx="0" cy="249343"/>
            </a:xfrm>
            <a:prstGeom prst="line">
              <a:avLst/>
            </a:prstGeom>
            <a:ln w="317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49662" y="5665435"/>
              <a:ext cx="0" cy="249343"/>
            </a:xfrm>
            <a:prstGeom prst="line">
              <a:avLst/>
            </a:prstGeom>
            <a:ln w="317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90743" y="5790106"/>
              <a:ext cx="5144946" cy="0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1940560" y="4361698"/>
            <a:ext cx="157480" cy="1476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940560" y="3553275"/>
            <a:ext cx="157480" cy="1476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940560" y="2781020"/>
            <a:ext cx="157480" cy="1476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91794" y="1242544"/>
            <a:ext cx="942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4E657-923F-201E-55A7-D0E8069F321C}"/>
              </a:ext>
            </a:extLst>
          </p:cNvPr>
          <p:cNvSpPr txBox="1"/>
          <p:nvPr/>
        </p:nvSpPr>
        <p:spPr>
          <a:xfrm>
            <a:off x="2177874" y="3427521"/>
            <a:ext cx="942181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OBS #1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269D7F-64EE-6F5B-08EC-6FA2C0CB76DE}"/>
              </a:ext>
            </a:extLst>
          </p:cNvPr>
          <p:cNvSpPr txBox="1"/>
          <p:nvPr/>
        </p:nvSpPr>
        <p:spPr>
          <a:xfrm>
            <a:off x="2177874" y="2709166"/>
            <a:ext cx="942181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OBS #2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14CC0B-26E2-6380-1EDC-63F6850A01AF}"/>
              </a:ext>
            </a:extLst>
          </p:cNvPr>
          <p:cNvSpPr txBox="1"/>
          <p:nvPr/>
        </p:nvSpPr>
        <p:spPr>
          <a:xfrm>
            <a:off x="2210950" y="4154508"/>
            <a:ext cx="942181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OBS #</a:t>
            </a:r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198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557B09-3E9A-B337-61F4-C19F33C64FD1}"/>
              </a:ext>
            </a:extLst>
          </p:cNvPr>
          <p:cNvSpPr/>
          <p:nvPr/>
        </p:nvSpPr>
        <p:spPr>
          <a:xfrm rot="5400000">
            <a:off x="2324100" y="1326609"/>
            <a:ext cx="3276600" cy="4622800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C89238-46F0-BFA2-5B06-C0797EA30CE3}"/>
              </a:ext>
            </a:extLst>
          </p:cNvPr>
          <p:cNvSpPr txBox="1"/>
          <p:nvPr/>
        </p:nvSpPr>
        <p:spPr>
          <a:xfrm>
            <a:off x="1248203" y="5287465"/>
            <a:ext cx="9245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(5,5,5)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F9470-E0F6-6DA3-FC8C-E5D66EDDB580}"/>
              </a:ext>
            </a:extLst>
          </p:cNvPr>
          <p:cNvSpPr txBox="1"/>
          <p:nvPr/>
        </p:nvSpPr>
        <p:spPr>
          <a:xfrm>
            <a:off x="1666241" y="3168470"/>
            <a:ext cx="13217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0.78 MPa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8BBBC-9715-9A51-A2E9-C2CA202A04A2}"/>
              </a:ext>
            </a:extLst>
          </p:cNvPr>
          <p:cNvSpPr txBox="1"/>
          <p:nvPr/>
        </p:nvSpPr>
        <p:spPr>
          <a:xfrm>
            <a:off x="5663351" y="5300805"/>
            <a:ext cx="13217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(205,5,5)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61AE8D-BB0A-329D-2737-6E9A054FD837}"/>
              </a:ext>
            </a:extLst>
          </p:cNvPr>
          <p:cNvCxnSpPr>
            <a:cxnSpLocks/>
          </p:cNvCxnSpPr>
          <p:nvPr/>
        </p:nvCxnSpPr>
        <p:spPr>
          <a:xfrm>
            <a:off x="1047750" y="6666666"/>
            <a:ext cx="778933" cy="0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9F8F81-D67F-6473-A1CD-FAFA8561D118}"/>
              </a:ext>
            </a:extLst>
          </p:cNvPr>
          <p:cNvCxnSpPr>
            <a:cxnSpLocks/>
          </p:cNvCxnSpPr>
          <p:nvPr/>
        </p:nvCxnSpPr>
        <p:spPr>
          <a:xfrm flipV="1">
            <a:off x="1049867" y="5872400"/>
            <a:ext cx="0" cy="794266"/>
          </a:xfrm>
          <a:prstGeom prst="straightConnector1">
            <a:avLst/>
          </a:prstGeom>
          <a:ln w="22225">
            <a:headEnd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24C7C9-A66D-A110-AFE9-DECE1C6AE6A3}"/>
              </a:ext>
            </a:extLst>
          </p:cNvPr>
          <p:cNvSpPr txBox="1"/>
          <p:nvPr/>
        </p:nvSpPr>
        <p:spPr>
          <a:xfrm>
            <a:off x="1932517" y="6482000"/>
            <a:ext cx="480483" cy="400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20A6C-14D4-F464-BE40-A9BE67503C37}"/>
              </a:ext>
            </a:extLst>
          </p:cNvPr>
          <p:cNvSpPr txBox="1"/>
          <p:nvPr/>
        </p:nvSpPr>
        <p:spPr>
          <a:xfrm>
            <a:off x="895353" y="5501002"/>
            <a:ext cx="376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D5D505-23EC-282F-7AC7-D965A8ED7F73}"/>
              </a:ext>
            </a:extLst>
          </p:cNvPr>
          <p:cNvCxnSpPr>
            <a:cxnSpLocks/>
          </p:cNvCxnSpPr>
          <p:nvPr/>
        </p:nvCxnSpPr>
        <p:spPr>
          <a:xfrm rot="5400000">
            <a:off x="4635500" y="3638009"/>
            <a:ext cx="3276600" cy="0"/>
          </a:xfrm>
          <a:prstGeom prst="straightConnector1">
            <a:avLst/>
          </a:prstGeom>
          <a:ln w="762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A6594C-6426-8D03-A894-0FA0CE5A1446}"/>
              </a:ext>
            </a:extLst>
          </p:cNvPr>
          <p:cNvCxnSpPr>
            <a:cxnSpLocks/>
          </p:cNvCxnSpPr>
          <p:nvPr/>
        </p:nvCxnSpPr>
        <p:spPr>
          <a:xfrm rot="5400000">
            <a:off x="20320" y="3638009"/>
            <a:ext cx="3276600" cy="0"/>
          </a:xfrm>
          <a:prstGeom prst="straightConnector1">
            <a:avLst/>
          </a:prstGeom>
          <a:ln w="762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950CCC-56E6-C741-FFBD-626F5DC27FD4}"/>
              </a:ext>
            </a:extLst>
          </p:cNvPr>
          <p:cNvSpPr txBox="1"/>
          <p:nvPr/>
        </p:nvSpPr>
        <p:spPr>
          <a:xfrm>
            <a:off x="5110844" y="3168470"/>
            <a:ext cx="13217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0.58 MPa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C62F9D-5C92-CDE7-A4EE-98E7821EE409}"/>
              </a:ext>
            </a:extLst>
          </p:cNvPr>
          <p:cNvSpPr txBox="1"/>
          <p:nvPr/>
        </p:nvSpPr>
        <p:spPr>
          <a:xfrm>
            <a:off x="6591302" y="1722511"/>
            <a:ext cx="49148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Permeability:   1.157407e-12 m</a:t>
            </a:r>
            <a:r>
              <a:rPr lang="en-US" sz="2400" baseline="30000" dirty="0"/>
              <a:t>2</a:t>
            </a:r>
          </a:p>
          <a:p>
            <a:endParaRPr lang="en-US" sz="2400" dirty="0">
              <a:highlight>
                <a:srgbClr val="FFFF00"/>
              </a:highlight>
            </a:endParaRPr>
          </a:p>
          <a:p>
            <a:endParaRPr lang="en-US" sz="2400" dirty="0"/>
          </a:p>
          <a:p>
            <a:r>
              <a:rPr lang="en-US" sz="2400" dirty="0"/>
              <a:t>Injection rate:  </a:t>
            </a:r>
          </a:p>
          <a:p>
            <a:r>
              <a:rPr lang="en-US" sz="2400" dirty="0"/>
              <a:t>     0.5 m3/day = 500 kg/86400 s=</a:t>
            </a:r>
          </a:p>
          <a:p>
            <a:r>
              <a:rPr lang="en-US" sz="2400" dirty="0"/>
              <a:t>             5.787037e-3 kg/s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CDF087-4FD3-DA2E-D93F-9323E7CE26DF}"/>
              </a:ext>
            </a:extLst>
          </p:cNvPr>
          <p:cNvSpPr txBox="1"/>
          <p:nvPr/>
        </p:nvSpPr>
        <p:spPr>
          <a:xfrm>
            <a:off x="143692" y="250129"/>
            <a:ext cx="6439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FEHM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37E14F-FA43-AE18-EB37-D157848627C0}"/>
              </a:ext>
            </a:extLst>
          </p:cNvPr>
          <p:cNvSpPr txBox="1"/>
          <p:nvPr/>
        </p:nvSpPr>
        <p:spPr>
          <a:xfrm>
            <a:off x="1044632" y="1574254"/>
            <a:ext cx="1128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(5,145,5)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B0DC9D-ABCC-D8E1-7E70-EBF5CBB966A9}"/>
              </a:ext>
            </a:extLst>
          </p:cNvPr>
          <p:cNvSpPr txBox="1"/>
          <p:nvPr/>
        </p:nvSpPr>
        <p:spPr>
          <a:xfrm>
            <a:off x="6762808" y="5561087"/>
            <a:ext cx="49148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Z-direction</a:t>
            </a:r>
            <a:r>
              <a:rPr lang="en-US" sz="2400" dirty="0">
                <a:sym typeface="Wingdings" panose="05000000000000000000" pitchFamily="2" charset="2"/>
              </a:rPr>
              <a:t>: (5,5,5) to (5,5,75)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58308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3B11D-2CA2-C70A-3035-C0C737F17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41C3D-392B-55EC-E457-3A2E7EB81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191" y="228593"/>
            <a:ext cx="8229617" cy="64008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3B0AE8-E388-2900-B79E-9C6EFF036137}"/>
              </a:ext>
            </a:extLst>
          </p:cNvPr>
          <p:cNvSpPr txBox="1"/>
          <p:nvPr/>
        </p:nvSpPr>
        <p:spPr>
          <a:xfrm>
            <a:off x="105064" y="6293215"/>
            <a:ext cx="9413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Finer mesh (1layer/column/row to 2 layers/columns/rows)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0BF21-41B7-7EED-D0C4-EBF3F641420C}"/>
              </a:ext>
            </a:extLst>
          </p:cNvPr>
          <p:cNvSpPr txBox="1"/>
          <p:nvPr/>
        </p:nvSpPr>
        <p:spPr>
          <a:xfrm>
            <a:off x="8347363" y="117764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FEHM upstream weighting </a:t>
            </a:r>
            <a:r>
              <a:rPr lang="en-US"/>
              <a:t>=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3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9E894-25DA-49D0-0796-71263F466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B415D-2B82-FDAE-714D-4DB77669C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191" y="228593"/>
            <a:ext cx="8229617" cy="64008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5A2FC2-914D-5EAE-7265-6AD1C3A267EC}"/>
              </a:ext>
            </a:extLst>
          </p:cNvPr>
          <p:cNvSpPr txBox="1"/>
          <p:nvPr/>
        </p:nvSpPr>
        <p:spPr>
          <a:xfrm>
            <a:off x="105064" y="6293215"/>
            <a:ext cx="9413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Finer mesh (1layer/column/row to 2 layers/columns/rows)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1613D-B92D-3B87-737C-F757010EA0F7}"/>
              </a:ext>
            </a:extLst>
          </p:cNvPr>
          <p:cNvSpPr txBox="1"/>
          <p:nvPr/>
        </p:nvSpPr>
        <p:spPr>
          <a:xfrm>
            <a:off x="8347363" y="117764"/>
            <a:ext cx="6109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FEHM upstream weighting = 0.85</a:t>
            </a:r>
          </a:p>
        </p:txBody>
      </p:sp>
    </p:spTree>
    <p:extLst>
      <p:ext uri="{BB962C8B-B14F-4D97-AF65-F5344CB8AC3E}">
        <p14:creationId xmlns:p14="http://schemas.microsoft.com/office/powerpoint/2010/main" val="362511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A3FC5-39E7-9AD1-6C8A-2F04AFEFC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26" y="1600200"/>
            <a:ext cx="5643580" cy="40538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D0BC58-FE4E-E235-FE51-C476E5B56D56}"/>
              </a:ext>
            </a:extLst>
          </p:cNvPr>
          <p:cNvSpPr/>
          <p:nvPr/>
        </p:nvSpPr>
        <p:spPr>
          <a:xfrm>
            <a:off x="904716" y="3740590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0.5 m3/day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F9FCFC-88D4-B866-A20C-A45B54AA2966}"/>
              </a:ext>
            </a:extLst>
          </p:cNvPr>
          <p:cNvSpPr/>
          <p:nvPr/>
        </p:nvSpPr>
        <p:spPr>
          <a:xfrm>
            <a:off x="354512" y="124254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80 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EB9C5-B962-A681-CF3E-DB991F4E486A}"/>
              </a:ext>
            </a:extLst>
          </p:cNvPr>
          <p:cNvSpPr/>
          <p:nvPr/>
        </p:nvSpPr>
        <p:spPr>
          <a:xfrm>
            <a:off x="5640229" y="1242544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60 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13A927-0A94-DEAF-E259-DA2D66130928}"/>
              </a:ext>
            </a:extLst>
          </p:cNvPr>
          <p:cNvGrpSpPr/>
          <p:nvPr/>
        </p:nvGrpSpPr>
        <p:grpSpPr>
          <a:xfrm>
            <a:off x="-36813" y="1716970"/>
            <a:ext cx="541938" cy="3787140"/>
            <a:chOff x="-36813" y="1716970"/>
            <a:chExt cx="541938" cy="37871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84ECEC-7735-7E01-C965-D0A5F2995B98}"/>
                </a:ext>
              </a:extLst>
            </p:cNvPr>
            <p:cNvSpPr/>
            <p:nvPr/>
          </p:nvSpPr>
          <p:spPr>
            <a:xfrm rot="16200000">
              <a:off x="-233021" y="3231313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140 m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7E9312A-51E1-2187-3437-5AC7397BE5E0}"/>
                </a:ext>
              </a:extLst>
            </p:cNvPr>
            <p:cNvCxnSpPr/>
            <p:nvPr/>
          </p:nvCxnSpPr>
          <p:spPr>
            <a:xfrm flipH="1">
              <a:off x="212382" y="5504110"/>
              <a:ext cx="246740" cy="0"/>
            </a:xfrm>
            <a:prstGeom prst="line">
              <a:avLst/>
            </a:prstGeom>
            <a:ln w="317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FC4687-C320-4D7F-2D99-94F72CC42F12}"/>
                </a:ext>
              </a:extLst>
            </p:cNvPr>
            <p:cNvCxnSpPr/>
            <p:nvPr/>
          </p:nvCxnSpPr>
          <p:spPr>
            <a:xfrm flipH="1">
              <a:off x="258385" y="1716970"/>
              <a:ext cx="246740" cy="0"/>
            </a:xfrm>
            <a:prstGeom prst="line">
              <a:avLst/>
            </a:prstGeom>
            <a:ln w="317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6D72461-F279-A1FA-78AA-2336B1E38F92}"/>
                </a:ext>
              </a:extLst>
            </p:cNvPr>
            <p:cNvCxnSpPr/>
            <p:nvPr/>
          </p:nvCxnSpPr>
          <p:spPr>
            <a:xfrm>
              <a:off x="351275" y="1762690"/>
              <a:ext cx="0" cy="3617030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07391D-BDF2-3CDA-DE85-CC9942D65E3B}"/>
              </a:ext>
            </a:extLst>
          </p:cNvPr>
          <p:cNvGrpSpPr/>
          <p:nvPr/>
        </p:nvGrpSpPr>
        <p:grpSpPr>
          <a:xfrm>
            <a:off x="654702" y="5665435"/>
            <a:ext cx="5394960" cy="502624"/>
            <a:chOff x="654702" y="5665435"/>
            <a:chExt cx="5394960" cy="5026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27D759-5552-2F4C-CFDB-08E217D194AD}"/>
                </a:ext>
              </a:extLst>
            </p:cNvPr>
            <p:cNvSpPr/>
            <p:nvPr/>
          </p:nvSpPr>
          <p:spPr>
            <a:xfrm>
              <a:off x="2891794" y="5798727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200 m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EC1124-F6D0-7EB0-131D-2E809C21E322}"/>
                </a:ext>
              </a:extLst>
            </p:cNvPr>
            <p:cNvCxnSpPr/>
            <p:nvPr/>
          </p:nvCxnSpPr>
          <p:spPr>
            <a:xfrm>
              <a:off x="654702" y="5665435"/>
              <a:ext cx="0" cy="249343"/>
            </a:xfrm>
            <a:prstGeom prst="line">
              <a:avLst/>
            </a:prstGeom>
            <a:ln w="317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8397472-7136-0652-5C91-AE1F82407E97}"/>
                </a:ext>
              </a:extLst>
            </p:cNvPr>
            <p:cNvCxnSpPr/>
            <p:nvPr/>
          </p:nvCxnSpPr>
          <p:spPr>
            <a:xfrm>
              <a:off x="6049662" y="5665435"/>
              <a:ext cx="0" cy="249343"/>
            </a:xfrm>
            <a:prstGeom prst="line">
              <a:avLst/>
            </a:prstGeom>
            <a:ln w="317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7648A2-9115-AB41-6CC6-A77BB6E59EFE}"/>
                </a:ext>
              </a:extLst>
            </p:cNvPr>
            <p:cNvCxnSpPr/>
            <p:nvPr/>
          </p:nvCxnSpPr>
          <p:spPr>
            <a:xfrm>
              <a:off x="790743" y="5790106"/>
              <a:ext cx="5144946" cy="0"/>
            </a:xfrm>
            <a:prstGeom prst="straightConnector1">
              <a:avLst/>
            </a:prstGeom>
            <a:ln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BDB67CC1-BDC1-971B-7E79-20D093B3A85B}"/>
              </a:ext>
            </a:extLst>
          </p:cNvPr>
          <p:cNvSpPr/>
          <p:nvPr/>
        </p:nvSpPr>
        <p:spPr>
          <a:xfrm>
            <a:off x="1940560" y="4361698"/>
            <a:ext cx="157480" cy="1476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A8D8B7-418D-2701-D446-461470F8C425}"/>
              </a:ext>
            </a:extLst>
          </p:cNvPr>
          <p:cNvSpPr/>
          <p:nvPr/>
        </p:nvSpPr>
        <p:spPr>
          <a:xfrm>
            <a:off x="1940560" y="3553275"/>
            <a:ext cx="157480" cy="1476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D46F0A-816A-8701-4580-06C617B805B0}"/>
              </a:ext>
            </a:extLst>
          </p:cNvPr>
          <p:cNvSpPr/>
          <p:nvPr/>
        </p:nvSpPr>
        <p:spPr>
          <a:xfrm>
            <a:off x="1940560" y="2781020"/>
            <a:ext cx="157480" cy="1476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3A1FE2-62F3-322B-8443-B46C34029043}"/>
              </a:ext>
            </a:extLst>
          </p:cNvPr>
          <p:cNvSpPr/>
          <p:nvPr/>
        </p:nvSpPr>
        <p:spPr>
          <a:xfrm>
            <a:off x="2891794" y="1242544"/>
            <a:ext cx="942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1DA59B-CD7E-F3D1-4313-2BED36A330BA}"/>
              </a:ext>
            </a:extLst>
          </p:cNvPr>
          <p:cNvSpPr txBox="1"/>
          <p:nvPr/>
        </p:nvSpPr>
        <p:spPr>
          <a:xfrm>
            <a:off x="2177874" y="3427521"/>
            <a:ext cx="942181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OBS #1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12D89C-4357-D240-8610-4C5CF5077F21}"/>
              </a:ext>
            </a:extLst>
          </p:cNvPr>
          <p:cNvSpPr txBox="1"/>
          <p:nvPr/>
        </p:nvSpPr>
        <p:spPr>
          <a:xfrm>
            <a:off x="2177874" y="2709166"/>
            <a:ext cx="942181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OBS #2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80A384-A1FF-CEF1-491E-97414AAB874F}"/>
              </a:ext>
            </a:extLst>
          </p:cNvPr>
          <p:cNvSpPr txBox="1"/>
          <p:nvPr/>
        </p:nvSpPr>
        <p:spPr>
          <a:xfrm>
            <a:off x="2210950" y="4154508"/>
            <a:ext cx="942181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OBS #</a:t>
            </a:r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E52E43-74F2-EDE5-1AA7-05830068208D}"/>
              </a:ext>
            </a:extLst>
          </p:cNvPr>
          <p:cNvSpPr txBox="1"/>
          <p:nvPr/>
        </p:nvSpPr>
        <p:spPr>
          <a:xfrm>
            <a:off x="285178" y="273072"/>
            <a:ext cx="9413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Finer mesh (1layer/column/row to 2 layers/columns/rows)</a:t>
            </a:r>
          </a:p>
        </p:txBody>
      </p:sp>
    </p:spTree>
    <p:extLst>
      <p:ext uri="{BB962C8B-B14F-4D97-AF65-F5344CB8AC3E}">
        <p14:creationId xmlns:p14="http://schemas.microsoft.com/office/powerpoint/2010/main" val="156669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4662</TotalTime>
  <Words>326</Words>
  <Application>Microsoft Office PowerPoint</Application>
  <PresentationFormat>Widescreen</PresentationFormat>
  <Paragraphs>65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Aptos</vt:lpstr>
      <vt:lpstr>CMMI9</vt:lpstr>
      <vt:lpstr>CMR9</vt:lpstr>
      <vt:lpstr>NimbusRomNo9L-Regu</vt:lpstr>
      <vt:lpstr>Aptos Display</vt:lpstr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Xiang</dc:creator>
  <cp:lastModifiedBy>Huang, Xiang</cp:lastModifiedBy>
  <cp:revision>38</cp:revision>
  <dcterms:created xsi:type="dcterms:W3CDTF">2024-11-05T19:46:14Z</dcterms:created>
  <dcterms:modified xsi:type="dcterms:W3CDTF">2025-01-27T18:54:08Z</dcterms:modified>
</cp:coreProperties>
</file>