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8" r:id="rId2"/>
    <p:sldId id="261" r:id="rId3"/>
    <p:sldId id="262" r:id="rId4"/>
    <p:sldId id="263" r:id="rId5"/>
    <p:sldId id="264" r:id="rId6"/>
    <p:sldId id="279" r:id="rId7"/>
    <p:sldId id="265" r:id="rId8"/>
    <p:sldId id="266" r:id="rId9"/>
    <p:sldId id="269" r:id="rId10"/>
    <p:sldId id="280" r:id="rId11"/>
    <p:sldId id="267" r:id="rId12"/>
    <p:sldId id="272" r:id="rId13"/>
    <p:sldId id="268" r:id="rId14"/>
    <p:sldId id="270" r:id="rId15"/>
    <p:sldId id="271" r:id="rId16"/>
    <p:sldId id="275" r:id="rId17"/>
    <p:sldId id="276" r:id="rId18"/>
    <p:sldId id="274" r:id="rId19"/>
    <p:sldId id="277" r:id="rId20"/>
    <p:sldId id="273" r:id="rId21"/>
    <p:sldId id="278" r:id="rId2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1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27" autoAdjust="0"/>
    <p:restoredTop sz="94674"/>
  </p:normalViewPr>
  <p:slideViewPr>
    <p:cSldViewPr snapToGrid="0" snapToObjects="1">
      <p:cViewPr varScale="1">
        <p:scale>
          <a:sx n="143" d="100"/>
          <a:sy n="143" d="100"/>
        </p:scale>
        <p:origin x="1520" y="19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33F20-97B7-48EE-893E-332C675CF023}" type="datetime1">
              <a:rPr lang="en-US" smtClean="0"/>
              <a:t>4/20/20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Los Alamos National Laboratory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DA938-9C0B-3841-966A-9297D5C04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0931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FAE71-A250-4707-A92E-F20745E8E9F5}" type="datetime1">
              <a:rPr lang="en-US" smtClean="0"/>
              <a:t>4/20/20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Los Alamos National Laboratory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268CE-33B7-7549-BEF6-7F438D74A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3916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Need to correct for data shifting due to insertions and deletions</a:t>
            </a:r>
          </a:p>
          <a:p>
            <a:r>
              <a:rPr lang="en-US" dirty="0"/>
              <a:t>- Need to correct metadata errors within the oligo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FCFAE71-A250-4707-A92E-F20745E8E9F5}" type="datetime1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268CE-33B7-7549-BEF6-7F438D74AB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96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more analysis on how well the metadata alignment works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FCFAE71-A250-4707-A92E-F20745E8E9F5}" type="datetime1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268CE-33B7-7549-BEF6-7F438D74AB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52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-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-1371600" y="0"/>
            <a:ext cx="1371600" cy="2677650"/>
          </a:xfrm>
          <a:prstGeom prst="rect">
            <a:avLst/>
          </a:prstGeom>
          <a:noFill/>
        </p:spPr>
        <p:txBody>
          <a:bodyPr wrap="square" lIns="91433" tIns="45717" rIns="91433" bIns="45717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NOTE</a:t>
            </a:r>
            <a:r>
              <a:rPr lang="en-US" sz="1200" b="0" dirty="0">
                <a:solidFill>
                  <a:srgbClr val="000000"/>
                </a:solidFill>
              </a:rPr>
              <a:t>: THIS IS YOUR WALK-IN SLIDE OPTION #1.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the Title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Slide, display this slide on the venue screen while your audience is arriving.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</a:t>
            </a:r>
            <a:r>
              <a:rPr lang="en-US" sz="12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title slide.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5258058"/>
            <a:ext cx="9144000" cy="46631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D0C2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4572000" y="5539707"/>
            <a:ext cx="45720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rPr>
              <a:t>Managed by Triad National Security, LLC for the U.S. Department of Energy’s NNSA</a:t>
            </a:r>
          </a:p>
        </p:txBody>
      </p:sp>
      <p:pic>
        <p:nvPicPr>
          <p:cNvPr id="9" name="Picture 8" descr="LANL_allWHITE.ai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021" t="26248" r="27098" b="30198"/>
          <a:stretch/>
        </p:blipFill>
        <p:spPr>
          <a:xfrm>
            <a:off x="545314" y="321028"/>
            <a:ext cx="7542237" cy="3763219"/>
          </a:xfrm>
          <a:prstGeom prst="rect">
            <a:avLst/>
          </a:prstGeom>
        </p:spPr>
      </p:pic>
      <p:pic>
        <p:nvPicPr>
          <p:cNvPr id="13" name="Picture 12" descr="NNSA_80%.ai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116" t="44234" r="25200" b="40485"/>
          <a:stretch/>
        </p:blipFill>
        <p:spPr>
          <a:xfrm>
            <a:off x="8104485" y="5291926"/>
            <a:ext cx="961301" cy="32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1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-in slide - Photo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258058"/>
            <a:ext cx="9144000" cy="46631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D0C2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4572000" y="5539707"/>
            <a:ext cx="45720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rPr>
              <a:t>Managed by Triad National Security, LLC for the U.S. Department of Energy’s NNSA</a:t>
            </a:r>
          </a:p>
        </p:txBody>
      </p:sp>
      <p:pic>
        <p:nvPicPr>
          <p:cNvPr id="12" name="Picture 11" descr="NNSA_80%.ai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116" t="44234" r="25200" b="40485"/>
          <a:stretch/>
        </p:blipFill>
        <p:spPr>
          <a:xfrm>
            <a:off x="8087553" y="5271918"/>
            <a:ext cx="961301" cy="321552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8467"/>
            <a:ext cx="5334000" cy="526626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8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icon to insert photo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ight Triangle 4"/>
          <p:cNvSpPr/>
          <p:nvPr userDrawn="1"/>
        </p:nvSpPr>
        <p:spPr>
          <a:xfrm>
            <a:off x="5334000" y="-8467"/>
            <a:ext cx="3810000" cy="5257800"/>
          </a:xfrm>
          <a:custGeom>
            <a:avLst/>
            <a:gdLst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3810000 w 3810000"/>
              <a:gd name="connsiteY2" fmla="*/ 5257800 h 5257800"/>
              <a:gd name="connsiteX3" fmla="*/ 0 w 3810000"/>
              <a:gd name="connsiteY3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37733 w 3810000"/>
              <a:gd name="connsiteY2" fmla="*/ 3302000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37733 w 3810000"/>
              <a:gd name="connsiteY2" fmla="*/ 3302000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37733 w 3810000"/>
              <a:gd name="connsiteY2" fmla="*/ 3302000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46200 w 3810000"/>
              <a:gd name="connsiteY2" fmla="*/ 3852333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46200 w 3810000"/>
              <a:gd name="connsiteY2" fmla="*/ 3852333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5257800">
                <a:moveTo>
                  <a:pt x="0" y="5257800"/>
                </a:moveTo>
                <a:lnTo>
                  <a:pt x="0" y="0"/>
                </a:lnTo>
                <a:cubicBezTo>
                  <a:pt x="16933" y="708378"/>
                  <a:pt x="59269" y="2737554"/>
                  <a:pt x="1193801" y="3911599"/>
                </a:cubicBezTo>
                <a:cubicBezTo>
                  <a:pt x="1899356" y="4580464"/>
                  <a:pt x="2791178" y="5012267"/>
                  <a:pt x="3810000" y="5257800"/>
                </a:cubicBezTo>
                <a:lnTo>
                  <a:pt x="0" y="5257800"/>
                </a:lnTo>
                <a:close/>
              </a:path>
            </a:pathLst>
          </a:custGeom>
          <a:solidFill>
            <a:srgbClr val="080419">
              <a:alpha val="3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884335" y="2743202"/>
            <a:ext cx="29717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1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dirty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  <a:t>Delivering science and technology</a:t>
            </a:r>
            <a:br>
              <a:rPr lang="en-US" sz="1400" b="0" i="0" baseline="0" dirty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</a:br>
            <a:r>
              <a:rPr lang="en-US" sz="1400" b="0" i="0" baseline="0" dirty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  <a:t>to protect our nation</a:t>
            </a:r>
            <a:br>
              <a:rPr lang="en-US" sz="1400" b="0" i="0" baseline="0" dirty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</a:br>
            <a:r>
              <a:rPr lang="en-US" sz="1400" b="0" i="0" baseline="0" dirty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  <a:t>and promote world stability</a:t>
            </a:r>
          </a:p>
          <a:p>
            <a:pPr algn="ctr"/>
            <a:endParaRPr lang="en-US" sz="1400" dirty="0">
              <a:solidFill>
                <a:srgbClr val="FFFFFF">
                  <a:alpha val="75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439333" y="2"/>
            <a:ext cx="1439333" cy="3231647"/>
          </a:xfrm>
          <a:prstGeom prst="rect">
            <a:avLst/>
          </a:prstGeom>
          <a:noFill/>
        </p:spPr>
        <p:txBody>
          <a:bodyPr wrap="square" lIns="91433" tIns="45717" rIns="91433" bIns="45717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NOTE</a:t>
            </a:r>
            <a:r>
              <a:rPr lang="en-US" sz="1200" b="0" dirty="0">
                <a:solidFill>
                  <a:srgbClr val="000000"/>
                </a:solidFill>
              </a:rPr>
              <a:t>: THIS IS YOUR WALK</a:t>
            </a:r>
            <a:r>
              <a:rPr lang="en-US" sz="1200" b="0" baseline="0" dirty="0">
                <a:solidFill>
                  <a:srgbClr val="000000"/>
                </a:solidFill>
              </a:rPr>
              <a:t>-IN </a:t>
            </a:r>
            <a:r>
              <a:rPr lang="en-US" sz="1200" b="0" dirty="0">
                <a:solidFill>
                  <a:srgbClr val="000000"/>
                </a:solidFill>
              </a:rPr>
              <a:t>SLIDE OPTION #2.</a:t>
            </a:r>
            <a:r>
              <a:rPr lang="en-US" sz="1200" b="0" baseline="0" dirty="0">
                <a:solidFill>
                  <a:srgbClr val="000000"/>
                </a:solidFill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the Title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Slide, display this slide on the venue screen while your audience is arriving.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</a:t>
            </a:r>
            <a:r>
              <a:rPr lang="en-US" sz="12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title slide.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dirty="0">
                <a:effectLst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only a high-resolution photograph.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15" name="Picture 14" descr="LANL_allWHITE.ai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021" t="26248" r="27098" b="30198"/>
          <a:stretch/>
        </p:blipFill>
        <p:spPr>
          <a:xfrm>
            <a:off x="5582838" y="600428"/>
            <a:ext cx="3055811" cy="152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1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360360"/>
            <a:ext cx="9144000" cy="40812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"/>
            <a:ext cx="7772400" cy="1361134"/>
          </a:xfrm>
          <a:prstGeom prst="rect">
            <a:avLst/>
          </a:prstGeom>
        </p:spPr>
        <p:txBody>
          <a:bodyPr lIns="91433" tIns="45717" rIns="91433" bIns="45717" anchor="b"/>
          <a:lstStyle>
            <a:lvl1pPr algn="r">
              <a:defRPr sz="3200" b="0" i="0">
                <a:solidFill>
                  <a:srgbClr val="FFFFFF"/>
                </a:solidFill>
                <a:latin typeface="+mj-lt"/>
              </a:defRPr>
            </a:lvl1pPr>
          </a:lstStyle>
          <a:p>
            <a:pPr algn="r"/>
            <a:r>
              <a:rPr lang="en-US" b="1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143500" y="3165407"/>
            <a:ext cx="3543300" cy="606908"/>
          </a:xfrm>
          <a:prstGeom prst="rect">
            <a:avLst/>
          </a:prstGeom>
        </p:spPr>
        <p:txBody>
          <a:bodyPr vert="horz" lIns="91433" tIns="45717" rIns="91433" bIns="45717" anchor="b"/>
          <a:lstStyle>
            <a:lvl1pPr marL="0" indent="0" algn="r">
              <a:buNone/>
              <a:defRPr sz="2000" b="1">
                <a:solidFill>
                  <a:schemeClr val="tx1"/>
                </a:solidFill>
              </a:defRPr>
            </a:lvl1pPr>
            <a:lvl2pPr marL="457164" indent="0">
              <a:buNone/>
              <a:defRPr sz="2400" b="1">
                <a:solidFill>
                  <a:schemeClr val="tx1"/>
                </a:solidFill>
              </a:defRPr>
            </a:lvl2pPr>
            <a:lvl3pPr marL="914327" indent="0">
              <a:buNone/>
              <a:defRPr sz="2400" b="1">
                <a:solidFill>
                  <a:schemeClr val="tx1"/>
                </a:solidFill>
              </a:defRPr>
            </a:lvl3pPr>
            <a:lvl4pPr marL="1371491" indent="0">
              <a:buNone/>
              <a:defRPr sz="2400" b="1">
                <a:solidFill>
                  <a:schemeClr val="tx1"/>
                </a:solidFill>
              </a:defRPr>
            </a:lvl4pPr>
            <a:lvl5pPr marL="1828654" indent="0">
              <a:buNone/>
              <a:defRPr sz="24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presenter(s)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3772967"/>
            <a:ext cx="3543300" cy="627160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1360361"/>
            <a:ext cx="7772400" cy="907423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164" indent="0" algn="r">
              <a:buNone/>
              <a:defRPr sz="3600"/>
            </a:lvl2pPr>
            <a:lvl3pPr marL="914327" indent="0" algn="r">
              <a:buNone/>
              <a:defRPr sz="3600"/>
            </a:lvl3pPr>
            <a:lvl4pPr marL="1371491" indent="0" algn="r">
              <a:buNone/>
              <a:defRPr sz="3600"/>
            </a:lvl4pPr>
            <a:lvl5pPr marL="1828654" indent="0" algn="r">
              <a:buNone/>
              <a:defRPr sz="36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196668" y="5441602"/>
            <a:ext cx="1947333" cy="26340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add LA-UR# 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4572000" y="4989149"/>
            <a:ext cx="4572000" cy="452454"/>
            <a:chOff x="4572000" y="5026384"/>
            <a:chExt cx="4572000" cy="452454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572000" y="5294172"/>
              <a:ext cx="457200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Arial" pitchFamily="34" charset="0"/>
                  <a:ea typeface="ＭＳ Ｐゴシック" pitchFamily="34" charset="-128"/>
                </a:rPr>
                <a:t>Managed by Triad National Security, LLC for the U.S. Department of Energy’s NNSA</a:t>
              </a:r>
            </a:p>
          </p:txBody>
        </p:sp>
        <p:pic>
          <p:nvPicPr>
            <p:cNvPr id="21" name="Picture 20" descr="NNSA_80%.ai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9116" t="44234" r="25200" b="40485"/>
            <a:stretch/>
          </p:blipFill>
          <p:spPr>
            <a:xfrm>
              <a:off x="8087551" y="5026384"/>
              <a:ext cx="961301" cy="321552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1" y="2907926"/>
            <a:ext cx="4663440" cy="248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20911"/>
            <a:ext cx="9144000" cy="45898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229600" cy="820911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Click to edit agenda title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D9BA-8260-4DF0-A46D-BC11A792ABD4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31268" y="943030"/>
            <a:ext cx="0" cy="4328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895601" y="943031"/>
            <a:ext cx="1617663" cy="317562"/>
          </a:xfrm>
          <a:prstGeom prst="rect">
            <a:avLst/>
          </a:prstGeom>
        </p:spPr>
        <p:txBody>
          <a:bodyPr vert="horz"/>
          <a:lstStyle>
            <a:lvl1pPr marL="0" indent="0" algn="r" defTabSz="-741363">
              <a:buFont typeface="Arial"/>
              <a:buNone/>
              <a:tabLst/>
              <a:defRPr sz="1100" b="0"/>
            </a:lvl1pPr>
            <a:lvl2pPr marL="231775" indent="0" defTabSz="-741363">
              <a:buNone/>
              <a:tabLst/>
              <a:defRPr sz="1050"/>
            </a:lvl2pPr>
            <a:lvl3pPr marL="455612" indent="0" defTabSz="-741363">
              <a:buNone/>
              <a:tabLst/>
              <a:defRPr sz="1000"/>
            </a:lvl3pPr>
            <a:lvl4pPr marL="681037" indent="0" defTabSz="-741363">
              <a:buNone/>
              <a:tabLst/>
              <a:defRPr sz="900"/>
            </a:lvl4pPr>
            <a:lvl5pPr marL="912813" indent="0" defTabSz="-741363">
              <a:buNone/>
              <a:tabLst/>
              <a:defRPr sz="900"/>
            </a:lvl5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1" y="1568548"/>
            <a:ext cx="1617663" cy="317562"/>
          </a:xfrm>
          <a:prstGeom prst="rect">
            <a:avLst/>
          </a:prstGeom>
        </p:spPr>
        <p:txBody>
          <a:bodyPr vert="horz"/>
          <a:lstStyle>
            <a:lvl1pPr marL="0" indent="0" algn="r" defTabSz="-741363">
              <a:buFont typeface="Arial"/>
              <a:buNone/>
              <a:tabLst/>
              <a:defRPr sz="1100" b="0"/>
            </a:lvl1pPr>
            <a:lvl2pPr marL="231775" indent="0" defTabSz="-741363">
              <a:buNone/>
              <a:tabLst/>
              <a:defRPr sz="1050"/>
            </a:lvl2pPr>
            <a:lvl3pPr marL="455612" indent="0" defTabSz="-741363">
              <a:buNone/>
              <a:tabLst/>
              <a:defRPr sz="1000"/>
            </a:lvl3pPr>
            <a:lvl4pPr marL="681037" indent="0" defTabSz="-741363">
              <a:buNone/>
              <a:tabLst/>
              <a:defRPr sz="900"/>
            </a:lvl4pPr>
            <a:lvl5pPr marL="912813" indent="0" defTabSz="-741363">
              <a:buNone/>
              <a:tabLst/>
              <a:defRPr sz="900"/>
            </a:lvl5pPr>
          </a:lstStyle>
          <a:p>
            <a:pPr lvl="0"/>
            <a:r>
              <a:rPr lang="en-US" dirty="0"/>
              <a:t>Click to edit location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943030"/>
            <a:ext cx="3886200" cy="4328440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  <a:lvl2pPr marL="346075" indent="-171450">
              <a:defRPr sz="1800"/>
            </a:lvl2pPr>
            <a:lvl3pPr marL="515938" indent="-173038">
              <a:defRPr sz="1600"/>
            </a:lvl3pPr>
            <a:lvl4pPr marL="685800" indent="-173038">
              <a:defRPr sz="1400"/>
            </a:lvl4pPr>
            <a:lvl5pPr marL="855663" indent="-174625">
              <a:defRPr/>
            </a:lvl5pPr>
          </a:lstStyle>
          <a:p>
            <a:pPr lvl="0"/>
            <a:r>
              <a:rPr lang="en-US" dirty="0"/>
              <a:t>Click to edit agenda item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1" y="2907926"/>
            <a:ext cx="4663440" cy="2487168"/>
          </a:xfrm>
          <a:prstGeom prst="rect">
            <a:avLst/>
          </a:prstGeom>
        </p:spPr>
      </p:pic>
      <p:sp>
        <p:nvSpPr>
          <p:cNvPr id="1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78982" y="5409848"/>
            <a:ext cx="665018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59B6DBC4-DCF0-44E6-A1E9-8E19C8237A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5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20149"/>
            <a:ext cx="8229600" cy="820911"/>
          </a:xfrm>
          <a:prstGeom prst="rect">
            <a:avLst/>
          </a:prstGeom>
        </p:spPr>
        <p:txBody>
          <a:bodyPr anchor="ctr"/>
          <a:lstStyle>
            <a:lvl1pPr algn="ctr">
              <a:defRPr b="0"/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566E-D611-4B97-A0D7-924024ECDE00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78982" y="5409848"/>
            <a:ext cx="665018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59B6DBC4-DCF0-44E6-A1E9-8E19C8237A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2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20911"/>
            <a:ext cx="9144000" cy="45898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229600" cy="820911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Click to edit title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32BA-3C08-430A-98BF-4F2B13119D28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43030"/>
            <a:ext cx="8229600" cy="4328440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  <a:lvl2pPr marL="346075" indent="-171450">
              <a:defRPr sz="1800"/>
            </a:lvl2pPr>
            <a:lvl3pPr marL="515938" indent="-173038">
              <a:defRPr sz="1600"/>
            </a:lvl3pPr>
            <a:lvl4pPr marL="685800" indent="-173038">
              <a:defRPr sz="1400"/>
            </a:lvl4pPr>
            <a:lvl5pPr marL="855663" indent="-174625">
              <a:defRPr/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78982" y="5415043"/>
            <a:ext cx="665018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59B6DBC4-DCF0-44E6-A1E9-8E19C8237A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8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-9470"/>
            <a:ext cx="8229600" cy="952500"/>
          </a:xfrm>
          <a:prstGeom prst="rect">
            <a:avLst/>
          </a:prstGeom>
        </p:spPr>
        <p:txBody>
          <a:bodyPr vert="horz" anchor="ctr"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C581EF-C8FE-4DEF-9282-F131D099C63D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43030"/>
            <a:ext cx="8229600" cy="4328440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FFFFFF"/>
                </a:solidFill>
              </a:defRPr>
            </a:lvl1pPr>
            <a:lvl2pPr marL="346075" indent="-171450">
              <a:defRPr sz="1800">
                <a:solidFill>
                  <a:srgbClr val="FFFFFF"/>
                </a:solidFill>
              </a:defRPr>
            </a:lvl2pPr>
            <a:lvl3pPr marL="515938" indent="-173038">
              <a:defRPr sz="1600">
                <a:solidFill>
                  <a:srgbClr val="FFFFFF"/>
                </a:solidFill>
              </a:defRPr>
            </a:lvl3pPr>
            <a:lvl4pPr marL="685800" indent="-173038">
              <a:defRPr sz="1400">
                <a:solidFill>
                  <a:srgbClr val="FFFFFF"/>
                </a:solidFill>
              </a:defRPr>
            </a:lvl4pPr>
            <a:lvl5pPr marL="855663" indent="-174625"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78982" y="5409848"/>
            <a:ext cx="665018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59B6DBC4-DCF0-44E6-A1E9-8E19C8237A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2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19853"/>
            <a:ext cx="9144000" cy="50908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43ED-5442-4D26-8A4C-10072D89D6B9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19852"/>
            <a:ext cx="8229600" cy="50106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43030"/>
            <a:ext cx="8229600" cy="4328440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  <a:lvl2pPr marL="346075" indent="-171450">
              <a:defRPr sz="1800"/>
            </a:lvl2pPr>
            <a:lvl3pPr marL="515938" indent="-173038">
              <a:defRPr sz="1600"/>
            </a:lvl3pPr>
            <a:lvl4pPr marL="685800" indent="-173038">
              <a:defRPr sz="1400"/>
            </a:lvl4pPr>
            <a:lvl5pPr marL="855663" indent="-174625">
              <a:defRPr/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78982" y="5409848"/>
            <a:ext cx="665018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59B6DBC4-DCF0-44E6-A1E9-8E19C8237A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9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29309"/>
            <a:ext cx="9144000" cy="5256829"/>
          </a:xfrm>
          <a:prstGeom prst="rect">
            <a:avLst/>
          </a:prstGeom>
        </p:spPr>
        <p:txBody>
          <a:bodyPr vert="horz" lIns="91433" tIns="45717" rIns="91433" bIns="45717" anchor="ctr"/>
          <a:lstStyle>
            <a:lvl1pPr marL="0" marR="0" indent="0" algn="ctr" defTabSz="45716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500" smtClean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icon to insert photo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875329" y="3046995"/>
            <a:ext cx="5393342" cy="461659"/>
          </a:xfrm>
          <a:prstGeom prst="rect">
            <a:avLst/>
          </a:prstGeom>
          <a:noFill/>
        </p:spPr>
        <p:txBody>
          <a:bodyPr vert="horz" wrap="square" lIns="91433" tIns="45717" rIns="91433" bIns="45717">
            <a:sp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statement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-117070" y="1114871"/>
            <a:ext cx="101168" cy="335921"/>
          </a:xfrm>
          <a:prstGeom prst="rect">
            <a:avLst/>
          </a:prstGeom>
          <a:solidFill>
            <a:srgbClr val="2682C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-117070" y="1450791"/>
            <a:ext cx="101168" cy="335921"/>
          </a:xfrm>
          <a:prstGeom prst="rect">
            <a:avLst/>
          </a:prstGeom>
          <a:solidFill>
            <a:srgbClr val="EA77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-117070" y="1786711"/>
            <a:ext cx="101168" cy="335921"/>
          </a:xfrm>
          <a:prstGeom prst="rect">
            <a:avLst/>
          </a:prstGeom>
          <a:solidFill>
            <a:srgbClr val="F448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-117070" y="2122632"/>
            <a:ext cx="101168" cy="335921"/>
          </a:xfrm>
          <a:prstGeom prst="rect">
            <a:avLst/>
          </a:prstGeom>
          <a:solidFill>
            <a:srgbClr val="22935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-117070" y="1"/>
            <a:ext cx="101168" cy="335921"/>
          </a:xfrm>
          <a:prstGeom prst="rect">
            <a:avLst/>
          </a:prstGeom>
          <a:solidFill>
            <a:srgbClr val="0D0E2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-117070" y="335921"/>
            <a:ext cx="101168" cy="335921"/>
          </a:xfrm>
          <a:prstGeom prst="rect">
            <a:avLst/>
          </a:prstGeom>
          <a:solidFill>
            <a:srgbClr val="F8B6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-117070" y="727310"/>
            <a:ext cx="101168" cy="3359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78982" y="5409848"/>
            <a:ext cx="665018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59B6DBC4-DCF0-44E6-A1E9-8E19C8237A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8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1D7D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-1" y="5409848"/>
            <a:ext cx="3310467" cy="30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004050" y="5409848"/>
            <a:ext cx="1293091" cy="30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7BF1C8BB-7EBF-4DAF-8A78-7D8093218EE1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17070" y="1238744"/>
            <a:ext cx="101168" cy="373246"/>
          </a:xfrm>
          <a:prstGeom prst="rect">
            <a:avLst/>
          </a:prstGeom>
          <a:solidFill>
            <a:srgbClr val="2682C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-117070" y="1611989"/>
            <a:ext cx="101168" cy="373246"/>
          </a:xfrm>
          <a:prstGeom prst="rect">
            <a:avLst/>
          </a:prstGeom>
          <a:solidFill>
            <a:srgbClr val="EA77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-117070" y="1985234"/>
            <a:ext cx="101168" cy="373246"/>
          </a:xfrm>
          <a:prstGeom prst="rect">
            <a:avLst/>
          </a:prstGeom>
          <a:solidFill>
            <a:srgbClr val="F448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-117070" y="2358479"/>
            <a:ext cx="101168" cy="373246"/>
          </a:xfrm>
          <a:prstGeom prst="rect">
            <a:avLst/>
          </a:prstGeom>
          <a:solidFill>
            <a:srgbClr val="22935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-117070" y="0"/>
            <a:ext cx="101168" cy="373246"/>
          </a:xfrm>
          <a:prstGeom prst="rect">
            <a:avLst/>
          </a:prstGeom>
          <a:solidFill>
            <a:srgbClr val="0D0E2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-117070" y="373245"/>
            <a:ext cx="101168" cy="373246"/>
          </a:xfrm>
          <a:prstGeom prst="rect">
            <a:avLst/>
          </a:prstGeom>
          <a:solidFill>
            <a:srgbClr val="F8B6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-117070" y="808120"/>
            <a:ext cx="101168" cy="3732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635000" y="-2"/>
            <a:ext cx="517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solidFill>
                  <a:srgbClr val="0D0C2E"/>
                </a:solidFill>
              </a:rPr>
              <a:t>NOTE:</a:t>
            </a:r>
          </a:p>
          <a:p>
            <a:pPr algn="r"/>
            <a:r>
              <a:rPr lang="en-US" sz="800" dirty="0">
                <a:solidFill>
                  <a:srgbClr val="0D0C2E"/>
                </a:solidFill>
              </a:rPr>
              <a:t>This is</a:t>
            </a:r>
            <a:r>
              <a:rPr lang="en-US" sz="800" baseline="0" dirty="0">
                <a:solidFill>
                  <a:srgbClr val="0D0C2E"/>
                </a:solidFill>
              </a:rPr>
              <a:t> the lab color palette.</a:t>
            </a:r>
            <a:endParaRPr lang="en-US" sz="800" baseline="0" dirty="0">
              <a:solidFill>
                <a:srgbClr val="0D0C2E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78982" y="5409848"/>
            <a:ext cx="665018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59B6DBC4-DCF0-44E6-A1E9-8E19C8237A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9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49" r:id="rId3"/>
    <p:sldLayoutId id="2147483673" r:id="rId4"/>
    <p:sldLayoutId id="2147483671" r:id="rId5"/>
    <p:sldLayoutId id="2147483650" r:id="rId6"/>
    <p:sldLayoutId id="2147483660" r:id="rId7"/>
    <p:sldLayoutId id="2147483674" r:id="rId8"/>
    <p:sldLayoutId id="2147483677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1714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73038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73038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87438" indent="-174625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 lIns="91440"/>
          <a:lstStyle/>
          <a:p>
            <a:r>
              <a:rPr lang="en-US" sz="6600" b="1" dirty="0"/>
              <a:t>ACOMA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u="sng" dirty="0"/>
              <a:t>Latchesar Ionkov</a:t>
            </a:r>
          </a:p>
          <a:p>
            <a:r>
              <a:rPr lang="en-US" dirty="0"/>
              <a:t>Bradley </a:t>
            </a:r>
            <a:r>
              <a:rPr lang="en-US" dirty="0" err="1"/>
              <a:t>Settlemyer</a:t>
            </a:r>
            <a:endParaRPr lang="en-US" dirty="0"/>
          </a:p>
          <a:p>
            <a:r>
              <a:rPr lang="en-US" dirty="0"/>
              <a:t>Dominic </a:t>
            </a:r>
            <a:r>
              <a:rPr lang="en-US" dirty="0" err="1"/>
              <a:t>Manno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Adaptive Codec for Organic Molecular Archives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0" dirty="0"/>
              <a:t>LA-UR-20-21586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97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F10DD2-302D-7B4A-B79D-5B597EB25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3030"/>
            <a:ext cx="3442447" cy="4328440"/>
          </a:xfrm>
        </p:spPr>
        <p:txBody>
          <a:bodyPr/>
          <a:lstStyle/>
          <a:p>
            <a:pPr>
              <a:spcBef>
                <a:spcPts val="2000"/>
              </a:spcBef>
            </a:pPr>
            <a:endParaRPr lang="en-US" dirty="0"/>
          </a:p>
          <a:p>
            <a:pPr>
              <a:spcBef>
                <a:spcPts val="2000"/>
              </a:spcBef>
            </a:pPr>
            <a:r>
              <a:rPr lang="en-US" dirty="0"/>
              <a:t>Work in progress</a:t>
            </a:r>
          </a:p>
          <a:p>
            <a:pPr>
              <a:spcBef>
                <a:spcPts val="2000"/>
              </a:spcBef>
            </a:pPr>
            <a:r>
              <a:rPr lang="en-US" dirty="0"/>
              <a:t>Try to detect insertions and deletions by shifting the metadata blocks</a:t>
            </a:r>
          </a:p>
          <a:p>
            <a:pPr>
              <a:spcBef>
                <a:spcPts val="2000"/>
              </a:spcBef>
            </a:pPr>
            <a:r>
              <a:rPr lang="en-US" dirty="0"/>
              <a:t>Shift by 1 left/right and try to match the erasure code</a:t>
            </a:r>
          </a:p>
          <a:p>
            <a:pPr>
              <a:spcBef>
                <a:spcPts val="2000"/>
              </a:spcBef>
            </a:pPr>
            <a:r>
              <a:rPr lang="en-US" dirty="0"/>
              <a:t>Needs more analysis on how well it can align blocks </a:t>
            </a:r>
            <a:r>
              <a:rPr lang="en-US" i="1" dirty="0"/>
              <a:t>and</a:t>
            </a:r>
            <a:r>
              <a:rPr lang="en-US" dirty="0"/>
              <a:t> correct the metadata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8D63F-BF63-2C4E-A565-369B5BE9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Alignment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11FDF-7A62-D64E-B108-325F63A69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32BA-3C08-430A-98BF-4F2B13119D28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4F8A8-8BA2-0B4B-B98C-406E8331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B271F-FB47-9A48-B7F3-9BD1E7B54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B6DBC4-DCF0-44E6-A1E9-8E19C8237A2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764D25-8F84-2543-8626-E1DDB9EA0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624" y="1487064"/>
            <a:ext cx="4876800" cy="304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52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A3D1A-D5BE-2547-80A5-A5AF2D4C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ACOMA Erasure Coding (Level 2)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F34FC-60EA-FA48-B2AA-638251E9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32BA-3C08-430A-98BF-4F2B13119D28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28A03-93FC-BC49-AC42-8A8F2D8F5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CEA272-E89D-7746-9374-07323CFBE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43030"/>
            <a:ext cx="3310467" cy="4328440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sz="1800" dirty="0"/>
              <a:t>2D erasure encoding</a:t>
            </a:r>
          </a:p>
          <a:p>
            <a:pPr>
              <a:spcBef>
                <a:spcPts val="1000"/>
              </a:spcBef>
            </a:pPr>
            <a:r>
              <a:rPr lang="en-US" sz="1800" dirty="0"/>
              <a:t>Group </a:t>
            </a:r>
            <a:r>
              <a:rPr lang="en-US" sz="1800" i="1" dirty="0"/>
              <a:t>M </a:t>
            </a:r>
            <a:r>
              <a:rPr lang="en-US" sz="1800" dirty="0"/>
              <a:t>oligos together</a:t>
            </a:r>
          </a:p>
          <a:p>
            <a:pPr>
              <a:spcBef>
                <a:spcPts val="1000"/>
              </a:spcBef>
            </a:pPr>
            <a:r>
              <a:rPr lang="en-US" sz="1800" dirty="0"/>
              <a:t>Encode erasure codes for data blocks from different oligos</a:t>
            </a:r>
          </a:p>
          <a:p>
            <a:pPr>
              <a:spcBef>
                <a:spcPts val="1000"/>
              </a:spcBef>
            </a:pPr>
            <a:r>
              <a:rPr lang="en-US" sz="1800" dirty="0"/>
              <a:t>Columns consist of blocks from different positions (to correct for spatial bias of errors)</a:t>
            </a:r>
          </a:p>
          <a:p>
            <a:pPr>
              <a:spcBef>
                <a:spcPts val="1000"/>
              </a:spcBef>
            </a:pPr>
            <a:r>
              <a:rPr lang="en-US" sz="1800" dirty="0"/>
              <a:t>Reed-Solomon erasure coding</a:t>
            </a:r>
          </a:p>
          <a:p>
            <a:pPr>
              <a:spcBef>
                <a:spcPts val="1000"/>
              </a:spcBef>
            </a:pPr>
            <a:r>
              <a:rPr lang="en-US" sz="1800" dirty="0"/>
              <a:t>Parity bit in data blocks used to detect errors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C5770-96A5-7343-AD06-F5AEB40D9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B6DBC4-DCF0-44E6-A1E9-8E19C8237A2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820B9C-CA69-BF45-9213-57EED68C2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679" y="1050718"/>
            <a:ext cx="5155813" cy="411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05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B8A1-5A34-B245-B0AB-61F385C79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ACOMA Examples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FB71E-0F2F-944C-BD4D-A918147C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566E-D611-4B97-A0D7-924024ECDE00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29B12-2669-3341-8CA3-8279165AF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E99DC-93B7-4A4A-BBD8-A151285BD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B6DBC4-DCF0-44E6-A1E9-8E19C8237A2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15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0428-16B9-254B-AC31-983859A9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ACOMA Parameters for 107 </a:t>
            </a:r>
            <a:r>
              <a:rPr lang="en-US" dirty="0" err="1"/>
              <a:t>nt</a:t>
            </a:r>
            <a:r>
              <a:rPr lang="en-US" dirty="0"/>
              <a:t> oligos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5BF21-28DB-4346-8DF5-546B6B1B8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32BA-3C08-430A-98BF-4F2B13119D28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24EA2-6247-8C46-8007-E6E018E5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D5EABB-BA2F-F046-A752-2F052AB05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data blocks, 17 </a:t>
            </a:r>
            <a:r>
              <a:rPr lang="en-US" dirty="0" err="1"/>
              <a:t>nts</a:t>
            </a:r>
            <a:r>
              <a:rPr lang="en-US" dirty="0"/>
              <a:t> each = 85 </a:t>
            </a:r>
            <a:r>
              <a:rPr lang="en-US" dirty="0" err="1"/>
              <a:t>nts</a:t>
            </a:r>
            <a:r>
              <a:rPr lang="en-US" dirty="0"/>
              <a:t>: </a:t>
            </a:r>
            <a:r>
              <a:rPr lang="en-US" b="1" dirty="0"/>
              <a:t>1.94 b/</a:t>
            </a:r>
            <a:r>
              <a:rPr lang="en-US" b="1" dirty="0" err="1"/>
              <a:t>nt</a:t>
            </a:r>
            <a:endParaRPr lang="en-US" dirty="0"/>
          </a:p>
          <a:p>
            <a:r>
              <a:rPr lang="en-US" dirty="0"/>
              <a:t>3*4 </a:t>
            </a:r>
            <a:r>
              <a:rPr lang="en-US" dirty="0" err="1"/>
              <a:t>nts</a:t>
            </a:r>
            <a:r>
              <a:rPr lang="en-US" dirty="0"/>
              <a:t> metadata blocks + 2*5 </a:t>
            </a:r>
            <a:r>
              <a:rPr lang="en-US" dirty="0" err="1"/>
              <a:t>nts</a:t>
            </a:r>
            <a:r>
              <a:rPr lang="en-US" dirty="0"/>
              <a:t> RS blocks = 22 </a:t>
            </a:r>
            <a:r>
              <a:rPr lang="en-US" dirty="0" err="1"/>
              <a:t>nts</a:t>
            </a:r>
            <a:endParaRPr lang="en-US" dirty="0"/>
          </a:p>
          <a:p>
            <a:r>
              <a:rPr lang="en-US" dirty="0"/>
              <a:t>Metadata</a:t>
            </a:r>
          </a:p>
          <a:p>
            <a:pPr lvl="1"/>
            <a:r>
              <a:rPr lang="en-US" dirty="0"/>
              <a:t>4 </a:t>
            </a:r>
            <a:r>
              <a:rPr lang="en-US" dirty="0" err="1"/>
              <a:t>nts</a:t>
            </a:r>
            <a:r>
              <a:rPr lang="en-US" dirty="0"/>
              <a:t> -&gt; 186 values</a:t>
            </a:r>
          </a:p>
          <a:p>
            <a:pPr lvl="1"/>
            <a:r>
              <a:rPr lang="en-US" dirty="0"/>
              <a:t>186</a:t>
            </a:r>
            <a:r>
              <a:rPr lang="en-US" baseline="30000" dirty="0"/>
              <a:t>3</a:t>
            </a:r>
            <a:r>
              <a:rPr lang="en-US" dirty="0"/>
              <a:t> = 6,434,856 values</a:t>
            </a:r>
          </a:p>
          <a:p>
            <a:pPr lvl="1"/>
            <a:r>
              <a:rPr lang="en-US" dirty="0"/>
              <a:t>2 bits for High-CG and Erasure-Oligo flags</a:t>
            </a:r>
          </a:p>
          <a:p>
            <a:pPr lvl="1"/>
            <a:r>
              <a:rPr lang="en-US" dirty="0"/>
              <a:t>1608714 addresses/IDs left (30.7 MB)</a:t>
            </a:r>
          </a:p>
          <a:p>
            <a:r>
              <a:rPr lang="en-US" dirty="0"/>
              <a:t>Level 1: </a:t>
            </a:r>
            <a:r>
              <a:rPr lang="en-US" b="1" dirty="0"/>
              <a:t>1.50 b/</a:t>
            </a:r>
            <a:r>
              <a:rPr lang="en-US" b="1" dirty="0" err="1"/>
              <a:t>nt</a:t>
            </a:r>
            <a:endParaRPr lang="en-US" b="1" dirty="0"/>
          </a:p>
          <a:p>
            <a:r>
              <a:rPr lang="en-US" dirty="0"/>
              <a:t>Erasure Coding</a:t>
            </a:r>
          </a:p>
          <a:p>
            <a:pPr lvl="1"/>
            <a:r>
              <a:rPr lang="en-US" dirty="0"/>
              <a:t>2 (1) Erasure Oligos for every 4 data oligos</a:t>
            </a:r>
          </a:p>
          <a:p>
            <a:pPr lvl="1"/>
            <a:r>
              <a:rPr lang="en-US" dirty="0"/>
              <a:t>4*5*32 bits = 640 data bits per group for 606 (505) </a:t>
            </a:r>
            <a:r>
              <a:rPr lang="en-US" dirty="0" err="1"/>
              <a:t>nts</a:t>
            </a:r>
            <a:endParaRPr lang="en-US" dirty="0"/>
          </a:p>
          <a:p>
            <a:r>
              <a:rPr lang="en-US" dirty="0"/>
              <a:t>Level 2: </a:t>
            </a:r>
            <a:r>
              <a:rPr lang="en-US" b="1" dirty="0"/>
              <a:t>0.996 (1.196) b/</a:t>
            </a:r>
            <a:r>
              <a:rPr lang="en-US" b="1" dirty="0" err="1"/>
              <a:t>nt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C3C7F-962A-B54E-AA06-B09CA058E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B6DBC4-DCF0-44E6-A1E9-8E19C8237A2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39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0428-16B9-254B-AC31-983859A9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ACOMA Parameters for 110 </a:t>
            </a:r>
            <a:r>
              <a:rPr lang="en-US" dirty="0" err="1"/>
              <a:t>nt</a:t>
            </a:r>
            <a:r>
              <a:rPr lang="en-US" dirty="0"/>
              <a:t> oligos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5BF21-28DB-4346-8DF5-546B6B1B8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32BA-3C08-430A-98BF-4F2B13119D28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24EA2-6247-8C46-8007-E6E018E5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D5EABB-BA2F-F046-A752-2F052AB05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data blocks, 17 </a:t>
            </a:r>
            <a:r>
              <a:rPr lang="en-US" dirty="0" err="1"/>
              <a:t>nts</a:t>
            </a:r>
            <a:r>
              <a:rPr lang="en-US" dirty="0"/>
              <a:t> each = 85 </a:t>
            </a:r>
            <a:r>
              <a:rPr lang="en-US" dirty="0" err="1"/>
              <a:t>nts</a:t>
            </a:r>
            <a:r>
              <a:rPr lang="en-US" dirty="0"/>
              <a:t>: </a:t>
            </a:r>
            <a:r>
              <a:rPr lang="en-US" b="1" dirty="0"/>
              <a:t>1.94 b/</a:t>
            </a:r>
            <a:r>
              <a:rPr lang="en-US" b="1" dirty="0" err="1"/>
              <a:t>nt</a:t>
            </a:r>
            <a:endParaRPr lang="en-US" dirty="0"/>
          </a:p>
          <a:p>
            <a:r>
              <a:rPr lang="en-US" dirty="0"/>
              <a:t>3*5 </a:t>
            </a:r>
            <a:r>
              <a:rPr lang="en-US" dirty="0" err="1"/>
              <a:t>nts</a:t>
            </a:r>
            <a:r>
              <a:rPr lang="en-US" dirty="0"/>
              <a:t> metadata blocks + 2*5 </a:t>
            </a:r>
            <a:r>
              <a:rPr lang="en-US" dirty="0" err="1"/>
              <a:t>nts</a:t>
            </a:r>
            <a:r>
              <a:rPr lang="en-US" dirty="0"/>
              <a:t> RS block = 25 </a:t>
            </a:r>
            <a:r>
              <a:rPr lang="en-US" dirty="0" err="1"/>
              <a:t>nts</a:t>
            </a:r>
            <a:endParaRPr lang="en-US" dirty="0"/>
          </a:p>
          <a:p>
            <a:r>
              <a:rPr lang="en-US" dirty="0"/>
              <a:t>Metadata</a:t>
            </a:r>
          </a:p>
          <a:p>
            <a:pPr lvl="1"/>
            <a:r>
              <a:rPr lang="en-US" dirty="0"/>
              <a:t>5 </a:t>
            </a:r>
            <a:r>
              <a:rPr lang="en-US" dirty="0" err="1"/>
              <a:t>nts</a:t>
            </a:r>
            <a:r>
              <a:rPr lang="en-US" dirty="0"/>
              <a:t> -&gt; 733 values</a:t>
            </a:r>
          </a:p>
          <a:p>
            <a:pPr lvl="1"/>
            <a:r>
              <a:rPr lang="en-US" dirty="0"/>
              <a:t>733</a:t>
            </a:r>
            <a:r>
              <a:rPr lang="en-US" baseline="30000" dirty="0"/>
              <a:t>3</a:t>
            </a:r>
            <a:r>
              <a:rPr lang="en-US" dirty="0"/>
              <a:t> = 393,832,837 values</a:t>
            </a:r>
          </a:p>
          <a:p>
            <a:pPr lvl="1"/>
            <a:r>
              <a:rPr lang="en-US" dirty="0"/>
              <a:t>2 bits for High-CG and Erasure-Oligo flags</a:t>
            </a:r>
          </a:p>
          <a:p>
            <a:pPr lvl="1"/>
            <a:r>
              <a:rPr lang="en-US" dirty="0"/>
              <a:t>98,458,209 addresses/IDs left (1.8 GB)</a:t>
            </a:r>
          </a:p>
          <a:p>
            <a:r>
              <a:rPr lang="en-US" dirty="0"/>
              <a:t>Level 1: </a:t>
            </a:r>
            <a:r>
              <a:rPr lang="en-US" b="1" dirty="0"/>
              <a:t>1.45 b/</a:t>
            </a:r>
            <a:r>
              <a:rPr lang="en-US" b="1" dirty="0" err="1"/>
              <a:t>nt</a:t>
            </a:r>
            <a:endParaRPr lang="en-US" b="1" dirty="0"/>
          </a:p>
          <a:p>
            <a:r>
              <a:rPr lang="en-US" dirty="0"/>
              <a:t>Erasure Coding</a:t>
            </a:r>
          </a:p>
          <a:p>
            <a:pPr lvl="1"/>
            <a:r>
              <a:rPr lang="en-US" dirty="0"/>
              <a:t>2 (1) Erasure Oligos for every 4 data oligos</a:t>
            </a:r>
          </a:p>
          <a:p>
            <a:pPr lvl="1"/>
            <a:r>
              <a:rPr lang="en-US" dirty="0"/>
              <a:t>4*5*32 bits = 640 data bits per group for 630 (525) </a:t>
            </a:r>
            <a:r>
              <a:rPr lang="en-US" dirty="0" err="1"/>
              <a:t>nts</a:t>
            </a:r>
            <a:endParaRPr lang="en-US" dirty="0"/>
          </a:p>
          <a:p>
            <a:pPr lvl="1"/>
            <a:r>
              <a:rPr lang="en-US" dirty="0"/>
              <a:t>Level 2: </a:t>
            </a:r>
            <a:r>
              <a:rPr lang="en-US" b="1" dirty="0"/>
              <a:t>0.969 (1.163) b/</a:t>
            </a:r>
            <a:r>
              <a:rPr lang="en-US" b="1" dirty="0" err="1"/>
              <a:t>nt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C3C7F-962A-B54E-AA06-B09CA058E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B6DBC4-DCF0-44E6-A1E9-8E19C8237A2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38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0428-16B9-254B-AC31-983859A9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ACOMA Parameters for 204 </a:t>
            </a:r>
            <a:r>
              <a:rPr lang="en-US" dirty="0" err="1"/>
              <a:t>nt</a:t>
            </a:r>
            <a:r>
              <a:rPr lang="en-US" dirty="0"/>
              <a:t> oligos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5BF21-28DB-4346-8DF5-546B6B1B8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32BA-3C08-430A-98BF-4F2B13119D28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24EA2-6247-8C46-8007-E6E018E5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D5EABB-BA2F-F046-A752-2F052AB05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data blocks, 17 </a:t>
            </a:r>
            <a:r>
              <a:rPr lang="en-US" dirty="0" err="1"/>
              <a:t>nts</a:t>
            </a:r>
            <a:r>
              <a:rPr lang="en-US" dirty="0"/>
              <a:t> each = 170 </a:t>
            </a:r>
            <a:r>
              <a:rPr lang="en-US" dirty="0" err="1"/>
              <a:t>nts</a:t>
            </a:r>
            <a:r>
              <a:rPr lang="en-US" dirty="0"/>
              <a:t>: </a:t>
            </a:r>
            <a:r>
              <a:rPr lang="en-US" b="1" dirty="0"/>
              <a:t>1.94 b/</a:t>
            </a:r>
            <a:r>
              <a:rPr lang="en-US" b="1" dirty="0" err="1"/>
              <a:t>nt</a:t>
            </a:r>
            <a:endParaRPr lang="en-US" dirty="0"/>
          </a:p>
          <a:p>
            <a:r>
              <a:rPr lang="en-US" dirty="0"/>
              <a:t>8*3 </a:t>
            </a:r>
            <a:r>
              <a:rPr lang="en-US" dirty="0" err="1"/>
              <a:t>nts</a:t>
            </a:r>
            <a:r>
              <a:rPr lang="en-US" dirty="0"/>
              <a:t> metadata blocks + 2*5 </a:t>
            </a:r>
            <a:r>
              <a:rPr lang="en-US" dirty="0" err="1"/>
              <a:t>nts</a:t>
            </a:r>
            <a:r>
              <a:rPr lang="en-US" dirty="0"/>
              <a:t> RS blocks = 34 </a:t>
            </a:r>
            <a:r>
              <a:rPr lang="en-US" dirty="0" err="1"/>
              <a:t>nts</a:t>
            </a:r>
            <a:endParaRPr lang="en-US" dirty="0"/>
          </a:p>
          <a:p>
            <a:r>
              <a:rPr lang="en-US" dirty="0"/>
              <a:t>Metadata</a:t>
            </a:r>
          </a:p>
          <a:p>
            <a:pPr lvl="1"/>
            <a:r>
              <a:rPr lang="en-US" dirty="0"/>
              <a:t>3 </a:t>
            </a:r>
            <a:r>
              <a:rPr lang="en-US" dirty="0" err="1"/>
              <a:t>nts</a:t>
            </a:r>
            <a:r>
              <a:rPr lang="en-US" dirty="0"/>
              <a:t> -&gt; 47 values</a:t>
            </a:r>
          </a:p>
          <a:p>
            <a:pPr lvl="1"/>
            <a:r>
              <a:rPr lang="en-US" dirty="0"/>
              <a:t>47</a:t>
            </a:r>
            <a:r>
              <a:rPr lang="en-US" baseline="30000" dirty="0"/>
              <a:t>8</a:t>
            </a:r>
            <a:r>
              <a:rPr lang="en-US" dirty="0"/>
              <a:t> = 23,811,286,661,761 values</a:t>
            </a:r>
          </a:p>
          <a:p>
            <a:pPr lvl="1"/>
            <a:r>
              <a:rPr lang="en-US" dirty="0"/>
              <a:t>2 bits for High-CG and Erasure-Oligo flags</a:t>
            </a:r>
          </a:p>
          <a:p>
            <a:pPr lvl="1"/>
            <a:r>
              <a:rPr lang="en-US" dirty="0"/>
              <a:t>5,952,821,665,440 addresses/IDs left (216 TB)</a:t>
            </a:r>
          </a:p>
          <a:p>
            <a:r>
              <a:rPr lang="en-US" dirty="0"/>
              <a:t>Level 1: </a:t>
            </a:r>
            <a:r>
              <a:rPr lang="en-US" b="1" dirty="0"/>
              <a:t>1.57 b/</a:t>
            </a:r>
            <a:r>
              <a:rPr lang="en-US" b="1" dirty="0" err="1"/>
              <a:t>nt</a:t>
            </a:r>
            <a:endParaRPr lang="en-US" b="1" dirty="0"/>
          </a:p>
          <a:p>
            <a:r>
              <a:rPr lang="en-US" dirty="0"/>
              <a:t>Erasure Coding</a:t>
            </a:r>
          </a:p>
          <a:p>
            <a:pPr lvl="1"/>
            <a:r>
              <a:rPr lang="en-US" dirty="0"/>
              <a:t>2 (1) Erasure Oligos for every 4 data oligos</a:t>
            </a:r>
          </a:p>
          <a:p>
            <a:pPr lvl="1"/>
            <a:r>
              <a:rPr lang="en-US" dirty="0"/>
              <a:t>4*10*32 bits = 1280 data bits per group for 1182 (985) </a:t>
            </a:r>
            <a:r>
              <a:rPr lang="en-US" dirty="0" err="1"/>
              <a:t>nts</a:t>
            </a:r>
            <a:endParaRPr lang="en-US" dirty="0"/>
          </a:p>
          <a:p>
            <a:pPr lvl="1"/>
            <a:r>
              <a:rPr lang="en-US" dirty="0"/>
              <a:t>Level 2: </a:t>
            </a:r>
            <a:r>
              <a:rPr lang="en-US" b="1" dirty="0"/>
              <a:t>1.045 (1.254) b/</a:t>
            </a:r>
            <a:r>
              <a:rPr lang="en-US" b="1" dirty="0" err="1"/>
              <a:t>nt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C3C7F-962A-B54E-AA06-B09CA058E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B6DBC4-DCF0-44E6-A1E9-8E19C8237A2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90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3102-CC3B-CD41-9DDC-D7A88019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90157B-2BDA-374C-9FE6-605DE862D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32BA-3C08-430A-98BF-4F2B13119D28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17ED9-F242-2F48-B484-694916138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81E41F-DEC9-CA43-BF8D-1EBB82F75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Adaptive data packing</a:t>
            </a:r>
          </a:p>
          <a:p>
            <a:pPr lvl="1"/>
            <a:r>
              <a:rPr lang="en-US" dirty="0"/>
              <a:t>Can use any oligo acceptance criteria, as long is it has reasonable locality</a:t>
            </a:r>
          </a:p>
          <a:p>
            <a:pPr lvl="1"/>
            <a:r>
              <a:rPr lang="en-US" dirty="0"/>
              <a:t>Demonstrated good data density with homopolymer restrictions</a:t>
            </a:r>
          </a:p>
          <a:p>
            <a:pPr lvl="1"/>
            <a:endParaRPr lang="en-US" dirty="0"/>
          </a:p>
          <a:p>
            <a:r>
              <a:rPr lang="en-US" dirty="0"/>
              <a:t>Works with different oligo lengths</a:t>
            </a:r>
          </a:p>
          <a:p>
            <a:endParaRPr lang="en-US" dirty="0"/>
          </a:p>
          <a:p>
            <a:r>
              <a:rPr lang="en-US" dirty="0"/>
              <a:t>Detects deletions and insertions and can align data and metadata blocks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2D erasure coding that corrects for spatial error bias and allows multiple erasure oligos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88DC2-9B1F-D945-90EC-A038410BC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B6DBC4-DCF0-44E6-A1E9-8E19C8237A2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83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9E9C-62FD-0649-BBD8-45F080FC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E66B7-7036-7545-8037-0C92594D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566E-D611-4B97-A0D7-924024ECDE00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F77EC-E4F7-AD40-9230-C89B4A7A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69B67-B0CC-0D41-9BC6-8770B0077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B6DBC4-DCF0-44E6-A1E9-8E19C8237A2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62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4994-1DD1-AC4D-BB44-576924A3D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Fast Bit Packing/Unpacking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3C21E7-E34D-F140-9F42-5F161CE65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32BA-3C08-430A-98BF-4F2B13119D28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ADEB95-BF61-9D46-8E5E-7F5F6FE1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EF85DF-5CF7-EF48-B063-FB0DFF701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Oligo counting is not fast (and exponentially slower)</a:t>
            </a:r>
          </a:p>
          <a:p>
            <a:pPr lvl="1"/>
            <a:r>
              <a:rPr lang="en-US" dirty="0"/>
              <a:t>It takes 85 µs on average to encode 13 bit value</a:t>
            </a:r>
          </a:p>
          <a:p>
            <a:pPr lvl="1"/>
            <a:r>
              <a:rPr lang="en-US" dirty="0"/>
              <a:t>It takes 2 minutes on average to encode 33 bit value</a:t>
            </a:r>
          </a:p>
          <a:p>
            <a:endParaRPr lang="en-US" dirty="0"/>
          </a:p>
          <a:p>
            <a:r>
              <a:rPr lang="en-US" dirty="0"/>
              <a:t>Solution: lookup tables</a:t>
            </a:r>
          </a:p>
          <a:p>
            <a:pPr lvl="1"/>
            <a:r>
              <a:rPr lang="en-US" dirty="0"/>
              <a:t>For each 4 </a:t>
            </a:r>
            <a:r>
              <a:rPr lang="en-US" dirty="0" err="1"/>
              <a:t>nts</a:t>
            </a:r>
            <a:r>
              <a:rPr lang="en-US" dirty="0"/>
              <a:t> prefix (256 values) generate a table that has the encoding for the first 20 bits of the value (1,048,576 32-bit values, 4 MB)</a:t>
            </a:r>
          </a:p>
          <a:p>
            <a:pPr lvl="1"/>
            <a:r>
              <a:rPr lang="en-US" dirty="0"/>
              <a:t>Total space used 1 GB</a:t>
            </a:r>
          </a:p>
          <a:p>
            <a:pPr lvl="1"/>
            <a:r>
              <a:rPr lang="en-US" dirty="0"/>
              <a:t>Algorithm:</a:t>
            </a:r>
          </a:p>
          <a:p>
            <a:pPr marL="685800" lvl="2" indent="-342900">
              <a:buFont typeface="+mj-lt"/>
              <a:buAutoNum type="arabicPeriod"/>
            </a:pPr>
            <a:r>
              <a:rPr lang="en-US" dirty="0"/>
              <a:t>Pick table based on the previous 4 </a:t>
            </a:r>
            <a:r>
              <a:rPr lang="en-US" dirty="0" err="1"/>
              <a:t>nts</a:t>
            </a:r>
            <a:endParaRPr lang="en-US" dirty="0"/>
          </a:p>
          <a:p>
            <a:pPr marL="685800" lvl="2" indent="-342900">
              <a:buFont typeface="+mj-lt"/>
              <a:buAutoNum type="arabicPeriod"/>
            </a:pPr>
            <a:r>
              <a:rPr lang="en-US" dirty="0"/>
              <a:t>Lookup in the table the starting oligo using the first 20 bits</a:t>
            </a:r>
          </a:p>
          <a:p>
            <a:pPr marL="685800" lvl="2" indent="-342900">
              <a:buFont typeface="+mj-lt"/>
              <a:buAutoNum type="arabicPeriod"/>
            </a:pPr>
            <a:r>
              <a:rPr lang="en-US" dirty="0"/>
              <a:t>Count for the last 13 bits</a:t>
            </a:r>
          </a:p>
          <a:p>
            <a:pPr lvl="1"/>
            <a:r>
              <a:rPr lang="en-US" dirty="0"/>
              <a:t>It takes about 1 hour to generate tables, save to disk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79525-C591-B244-8E4B-78BD11395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B6DBC4-DCF0-44E6-A1E9-8E19C8237A2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03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1D1C-9841-E04F-B2BA-788E7E2D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Rosetta Stone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E8546-7A70-0943-AB9B-D9758A96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32BA-3C08-430A-98BF-4F2B13119D28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F54D9-85A4-5146-9AA2-DC08B4CA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863776-F89C-F141-A1C9-16369D130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long-term storage needs a way to bootstrap</a:t>
            </a:r>
          </a:p>
          <a:p>
            <a:r>
              <a:rPr lang="en-US" dirty="0"/>
              <a:t>Oligo(s) that define the ACOMA parameters:</a:t>
            </a:r>
          </a:p>
          <a:p>
            <a:pPr lvl="1"/>
            <a:r>
              <a:rPr lang="en-US" dirty="0"/>
              <a:t>Number data blocks per oligo</a:t>
            </a:r>
          </a:p>
          <a:p>
            <a:pPr lvl="1"/>
            <a:r>
              <a:rPr lang="en-US" dirty="0"/>
              <a:t>Length of data block (</a:t>
            </a:r>
            <a:r>
              <a:rPr lang="en-US" dirty="0" err="1"/>
              <a:t>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Length of metadata blocks (</a:t>
            </a:r>
            <a:r>
              <a:rPr lang="en-US" dirty="0" err="1"/>
              <a:t>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Number data oligos per erasure group</a:t>
            </a:r>
          </a:p>
          <a:p>
            <a:pPr lvl="1"/>
            <a:r>
              <a:rPr lang="en-US" dirty="0"/>
              <a:t>Number of erasure oligos per erasure group</a:t>
            </a:r>
          </a:p>
          <a:p>
            <a:pPr lvl="1"/>
            <a:r>
              <a:rPr lang="en-US" b="1" dirty="0"/>
              <a:t>Oligo admission/rejection criteria for bit packing!</a:t>
            </a:r>
          </a:p>
          <a:p>
            <a:pPr lvl="2"/>
            <a:r>
              <a:rPr lang="en-US" dirty="0"/>
              <a:t>Function that receives an oligo and returns true/false</a:t>
            </a:r>
          </a:p>
          <a:p>
            <a:pPr lvl="2"/>
            <a:r>
              <a:rPr lang="en-US" dirty="0" err="1"/>
              <a:t>Wasm</a:t>
            </a:r>
            <a:r>
              <a:rPr lang="en-US" dirty="0"/>
              <a:t> or Knuth’s (M)MIX?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Encoded with known ACOMA parameters</a:t>
            </a:r>
          </a:p>
          <a:p>
            <a:pPr lvl="1"/>
            <a:r>
              <a:rPr lang="en-US" dirty="0"/>
              <a:t>Would be great if it all fits into one oligo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73778-0BA8-2448-8789-7F1D725DD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B6DBC4-DCF0-44E6-A1E9-8E19C8237A2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1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0E37-B923-4BC3-BDDF-23C20BABB207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Provide high bit density</a:t>
            </a:r>
          </a:p>
          <a:p>
            <a:endParaRPr lang="en-US" dirty="0"/>
          </a:p>
          <a:p>
            <a:r>
              <a:rPr lang="en-US" dirty="0"/>
              <a:t>Adapt to oligos of different lengths</a:t>
            </a:r>
          </a:p>
          <a:p>
            <a:endParaRPr lang="en-US" dirty="0"/>
          </a:p>
          <a:p>
            <a:r>
              <a:rPr lang="en-US" dirty="0"/>
              <a:t>Adapt to different errors</a:t>
            </a:r>
          </a:p>
          <a:p>
            <a:pPr lvl="1"/>
            <a:r>
              <a:rPr lang="en-US" dirty="0"/>
              <a:t>Error types</a:t>
            </a:r>
          </a:p>
          <a:p>
            <a:pPr lvl="1"/>
            <a:r>
              <a:rPr lang="en-US" dirty="0"/>
              <a:t>Error rates for different types</a:t>
            </a:r>
          </a:p>
          <a:p>
            <a:pPr lvl="1"/>
            <a:r>
              <a:rPr lang="en-US" dirty="0"/>
              <a:t>Spatial distribution of errors</a:t>
            </a:r>
          </a:p>
          <a:p>
            <a:pPr lvl="1"/>
            <a:r>
              <a:rPr lang="en-US" dirty="0"/>
              <a:t>Missing whole oligos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820912"/>
            <a:ext cx="218831" cy="45889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B6DBC4-DCF0-44E6-A1E9-8E19C8237A2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34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BA44D-E127-A04C-9752-8337164D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6202F-20A1-3848-B300-BED6FBE8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32BA-3C08-430A-98BF-4F2B13119D28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C35FF-CF0D-204A-ADB1-8272827C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40F0CA-2AA6-1C4B-A388-472803C5C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 data in data block (can we use it for something?)</a:t>
            </a:r>
          </a:p>
          <a:p>
            <a:pPr lvl="1"/>
            <a:r>
              <a:rPr lang="en-US" sz="1600" dirty="0"/>
              <a:t>Actual data density is 1.96 b/</a:t>
            </a:r>
            <a:r>
              <a:rPr lang="en-US" sz="1600" dirty="0" err="1"/>
              <a:t>nt</a:t>
            </a:r>
            <a:r>
              <a:rPr lang="en-US" sz="1600" dirty="0"/>
              <a:t>, not 1.94 b/</a:t>
            </a:r>
            <a:r>
              <a:rPr lang="en-US" sz="1600" dirty="0" err="1"/>
              <a:t>nt</a:t>
            </a:r>
            <a:r>
              <a:rPr lang="en-US" sz="1600" dirty="0"/>
              <a:t> (log</a:t>
            </a:r>
            <a:r>
              <a:rPr lang="en-US" sz="1600" baseline="-25000" dirty="0"/>
              <a:t>2</a:t>
            </a:r>
            <a:r>
              <a:rPr lang="en-US" sz="1600" dirty="0"/>
              <a:t>(10315700031) = 33.26)</a:t>
            </a:r>
          </a:p>
          <a:p>
            <a:pPr lvl="1"/>
            <a:r>
              <a:rPr lang="en-US" sz="1600" dirty="0"/>
              <a:t>Depending on the 4 </a:t>
            </a:r>
            <a:r>
              <a:rPr lang="en-US" sz="1600" dirty="0" err="1"/>
              <a:t>nts</a:t>
            </a:r>
            <a:r>
              <a:rPr lang="en-US" sz="1600" dirty="0"/>
              <a:t> before the data block, there are some extra values that are lost per data block</a:t>
            </a:r>
          </a:p>
          <a:p>
            <a:pPr lvl="1"/>
            <a:r>
              <a:rPr lang="en-US" sz="1600" dirty="0"/>
              <a:t>There is at least an extra bit available for each 4 data blocks</a:t>
            </a:r>
          </a:p>
          <a:p>
            <a:pPr lvl="1"/>
            <a:r>
              <a:rPr lang="en-US" sz="1600" dirty="0"/>
              <a:t>Although the minimum number of values in 17 </a:t>
            </a:r>
            <a:r>
              <a:rPr lang="en-US" sz="1600" dirty="0" err="1"/>
              <a:t>nts</a:t>
            </a:r>
            <a:r>
              <a:rPr lang="en-US" sz="1600" dirty="0"/>
              <a:t> is 10,315,700,031 the average number is 13,388,713,708. Can we opportunistically use the extra values, if available?</a:t>
            </a:r>
            <a:endParaRPr lang="en-US" dirty="0"/>
          </a:p>
          <a:p>
            <a:pPr>
              <a:spcBef>
                <a:spcPts val="1500"/>
              </a:spcBef>
            </a:pPr>
            <a:r>
              <a:rPr lang="en-US" dirty="0"/>
              <a:t>Minimum metadata block length</a:t>
            </a:r>
          </a:p>
          <a:p>
            <a:pPr lvl="1"/>
            <a:r>
              <a:rPr lang="en-US" sz="1600" dirty="0"/>
              <a:t>3 </a:t>
            </a:r>
            <a:r>
              <a:rPr lang="en-US" sz="1600" dirty="0" err="1"/>
              <a:t>nts</a:t>
            </a:r>
            <a:r>
              <a:rPr lang="en-US" sz="1600" dirty="0"/>
              <a:t> probably the shortest reasonable length</a:t>
            </a:r>
          </a:p>
          <a:p>
            <a:pPr lvl="1"/>
            <a:r>
              <a:rPr lang="en-US" sz="1600" dirty="0"/>
              <a:t>For longer oligos (&gt; 200 </a:t>
            </a:r>
            <a:r>
              <a:rPr lang="en-US" sz="1600" dirty="0" err="1"/>
              <a:t>nt</a:t>
            </a:r>
            <a:r>
              <a:rPr lang="en-US" sz="1600" dirty="0"/>
              <a:t>), instead of making the metadata blocks too small, it may make more sense to add more RS blocks</a:t>
            </a:r>
          </a:p>
          <a:p>
            <a:pPr lvl="1"/>
            <a:r>
              <a:rPr lang="en-US" sz="1600" dirty="0"/>
              <a:t>Example: For the 197 </a:t>
            </a:r>
            <a:r>
              <a:rPr lang="en-US" sz="1600" dirty="0" err="1"/>
              <a:t>nt</a:t>
            </a:r>
            <a:r>
              <a:rPr lang="en-US" sz="1600" dirty="0"/>
              <a:t> oligo example, if we have 7 metadata blocks and 2 RS blocks, we’ll be able to address 4.6 TB of data.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296C1-095F-A24F-9595-B4AB5AA49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B6DBC4-DCF0-44E6-A1E9-8E19C8237A2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13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41E4-CF4B-0746-9E64-C9AEB61C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High CG bit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E484B0-EBB4-534D-B8D4-3702405B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32BA-3C08-430A-98BF-4F2B13119D28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CF192-946C-0540-B534-093DAA15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F2E2C-EDFD-EB44-8474-D10F35DD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H4G2 encoding is asymmetric, we can’t just use the complementary if high CG</a:t>
            </a:r>
          </a:p>
          <a:p>
            <a:endParaRPr lang="en-US" dirty="0"/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Encode twice and use the one that has low CG</a:t>
            </a:r>
          </a:p>
          <a:p>
            <a:pPr lvl="1"/>
            <a:r>
              <a:rPr lang="en-US" dirty="0"/>
              <a:t>Is it possible that both are high CG?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FA5FD-4649-D346-B73D-6A170D8ED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B6DBC4-DCF0-44E6-A1E9-8E19C8237A2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ECCFB-2C3A-AE42-8656-21A180E8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 Codec Challenges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68EFF1-9F7F-9547-8CBC-3648C96F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32BA-3C08-430A-98BF-4F2B13119D28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22A3D-A630-3B4B-931C-0758792B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BD48DD-738F-7042-BD93-E646A3507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Short sequences (at the moment)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Need for oligo identification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“Structural” oligo restrictions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Homopolymer length</a:t>
            </a:r>
          </a:p>
          <a:p>
            <a:pPr lvl="1"/>
            <a:r>
              <a:rPr lang="en-US" sz="1600" dirty="0"/>
              <a:t>CG Content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Sources of errors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Synthesis</a:t>
            </a:r>
          </a:p>
          <a:p>
            <a:pPr lvl="1"/>
            <a:r>
              <a:rPr lang="en-US" sz="1600" dirty="0"/>
              <a:t>Amplification</a:t>
            </a:r>
          </a:p>
          <a:p>
            <a:pPr lvl="1"/>
            <a:r>
              <a:rPr lang="en-US" sz="1600" dirty="0"/>
              <a:t>Sequencing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Types of errors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Substitutions</a:t>
            </a:r>
          </a:p>
          <a:p>
            <a:pPr lvl="1"/>
            <a:r>
              <a:rPr lang="en-US" sz="1600" dirty="0"/>
              <a:t>Deletions</a:t>
            </a:r>
          </a:p>
          <a:p>
            <a:pPr lvl="1"/>
            <a:r>
              <a:rPr lang="en-US" sz="1600" dirty="0"/>
              <a:t>Insertions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8AA1E-8850-884B-BD25-7CC0965DD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B6DBC4-DCF0-44E6-A1E9-8E19C8237A2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4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8C6F-C3B1-2E4B-B979-E460F16F4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Packing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FF3F62-D85B-C845-A613-383A891B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32BA-3C08-430A-98BF-4F2B13119D28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0E794-980A-A544-8FAB-29BFFA04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90C6C3-2529-4E41-8D44-62E13F104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How to encode as many bits as possible per nucleotide (</a:t>
            </a:r>
            <a:r>
              <a:rPr lang="en-US" dirty="0" err="1"/>
              <a:t>nt</a:t>
            </a:r>
            <a:r>
              <a:rPr lang="en-US" dirty="0"/>
              <a:t>)?</a:t>
            </a:r>
          </a:p>
          <a:p>
            <a:endParaRPr lang="en-US" dirty="0"/>
          </a:p>
          <a:p>
            <a:r>
              <a:rPr lang="en-US" dirty="0"/>
              <a:t>Deal with “structural” errors only</a:t>
            </a:r>
          </a:p>
          <a:p>
            <a:endParaRPr lang="en-US" dirty="0"/>
          </a:p>
          <a:p>
            <a:r>
              <a:rPr lang="en-US" dirty="0"/>
              <a:t>Theoretical maximum: 2 b/</a:t>
            </a:r>
            <a:r>
              <a:rPr lang="en-US" dirty="0" err="1"/>
              <a:t>nt</a:t>
            </a:r>
            <a:endParaRPr lang="en-US" dirty="0"/>
          </a:p>
          <a:p>
            <a:endParaRPr lang="en-US" dirty="0"/>
          </a:p>
          <a:p>
            <a:r>
              <a:rPr lang="en-US" dirty="0"/>
              <a:t>Existing methods:</a:t>
            </a:r>
          </a:p>
          <a:p>
            <a:pPr lvl="1"/>
            <a:r>
              <a:rPr lang="en-US" dirty="0"/>
              <a:t>Goldman et al.: 1.58 b/</a:t>
            </a:r>
            <a:r>
              <a:rPr lang="en-US" dirty="0" err="1"/>
              <a:t>nt</a:t>
            </a:r>
            <a:endParaRPr lang="en-US" dirty="0"/>
          </a:p>
          <a:p>
            <a:pPr lvl="1"/>
            <a:r>
              <a:rPr lang="en-US" dirty="0"/>
              <a:t>Grass et al.: 1.78 b/</a:t>
            </a:r>
            <a:r>
              <a:rPr lang="en-US" dirty="0" err="1"/>
              <a:t>nt</a:t>
            </a:r>
            <a:endParaRPr lang="en-US" dirty="0"/>
          </a:p>
          <a:p>
            <a:pPr lvl="1"/>
            <a:r>
              <a:rPr lang="en-US" dirty="0" err="1"/>
              <a:t>Erlich</a:t>
            </a:r>
            <a:r>
              <a:rPr lang="en-US" dirty="0"/>
              <a:t> et al.: 1.98 b/</a:t>
            </a:r>
            <a:r>
              <a:rPr lang="en-US" dirty="0" err="1"/>
              <a:t>nt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8C924-5ACA-E148-AA81-483A648C0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B6DBC4-DCF0-44E6-A1E9-8E19C8237A2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4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CF49-8C20-084F-A98A-E0C21603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Packing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572EDC-6F55-7E46-8740-B1A84C55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32BA-3C08-430A-98BF-4F2B13119D28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B5501-5F8B-AE41-878A-8284F495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9F53F9-26E4-2649-B86E-A7EE461FF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3030"/>
            <a:ext cx="3712128" cy="432844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Oligo counting</a:t>
            </a:r>
          </a:p>
          <a:p>
            <a:pPr lvl="1"/>
            <a:r>
              <a:rPr lang="en-US" sz="1600" dirty="0"/>
              <a:t>Order oligos</a:t>
            </a:r>
          </a:p>
          <a:p>
            <a:pPr lvl="1"/>
            <a:r>
              <a:rPr lang="en-US" sz="1600" dirty="0"/>
              <a:t>Reject the ones that fail criteria</a:t>
            </a:r>
          </a:p>
          <a:p>
            <a:pPr marL="0" indent="400050">
              <a:spcBef>
                <a:spcPts val="1000"/>
              </a:spcBef>
              <a:buNone/>
            </a:pPr>
            <a:r>
              <a:rPr lang="en-US" sz="1300" i="1" strike="sngStrik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AAAAA		  X </a:t>
            </a:r>
          </a:p>
          <a:p>
            <a:pPr marL="0" indent="400050">
              <a:buNone/>
            </a:pPr>
            <a:r>
              <a:rPr lang="en-US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AAAAT		  0</a:t>
            </a:r>
          </a:p>
          <a:p>
            <a:pPr marL="0" indent="400050">
              <a:buNone/>
            </a:pPr>
            <a:r>
              <a:rPr lang="en-US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AAAAC		  1</a:t>
            </a:r>
          </a:p>
          <a:p>
            <a:pPr marL="0" indent="400050">
              <a:buNone/>
            </a:pPr>
            <a:r>
              <a:rPr lang="en-US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  <a:p>
            <a:pPr marL="0" indent="400050">
              <a:buNone/>
            </a:pPr>
            <a:r>
              <a:rPr lang="en-US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AAGGC		 61</a:t>
            </a:r>
          </a:p>
          <a:p>
            <a:pPr marL="0" indent="400050">
              <a:buNone/>
            </a:pPr>
            <a:r>
              <a:rPr lang="en-US" sz="1300" i="1" strike="sngStrik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AAGGG		 XX</a:t>
            </a:r>
          </a:p>
          <a:p>
            <a:pPr marL="0" indent="400050">
              <a:buNone/>
            </a:pPr>
            <a:r>
              <a:rPr lang="en-US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ATAAA		 62</a:t>
            </a:r>
          </a:p>
          <a:p>
            <a:pPr marL="0" indent="400050">
              <a:buNone/>
            </a:pPr>
            <a:r>
              <a:rPr lang="en-US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  <a:p>
            <a:pPr marL="0" indent="400050">
              <a:buNone/>
            </a:pPr>
            <a:r>
              <a:rPr lang="en-US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GGCGG		980</a:t>
            </a:r>
          </a:p>
          <a:p>
            <a:pPr marL="0" indent="400050">
              <a:buNone/>
            </a:pPr>
            <a:r>
              <a:rPr lang="en-US" sz="1300" i="1" strike="sngStrik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GGGAA		XXX</a:t>
            </a:r>
          </a:p>
          <a:p>
            <a:pPr marL="0" indent="400050">
              <a:buNone/>
            </a:pPr>
            <a:r>
              <a:rPr lang="en-US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  <a:p>
            <a:pPr marL="0" indent="400050">
              <a:buNone/>
            </a:pPr>
            <a:r>
              <a:rPr lang="en-US" sz="1300" i="1" strike="sngStrik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GGGGG		XXX</a:t>
            </a:r>
            <a:endParaRPr lang="en-US" sz="13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174625">
              <a:spcBef>
                <a:spcPts val="1000"/>
              </a:spcBef>
              <a:buNone/>
            </a:pPr>
            <a:r>
              <a:rPr lang="en-US" sz="13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Total: 981 values (1.8 b/</a:t>
            </a:r>
            <a:r>
              <a:rPr lang="en-US" sz="13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nt</a:t>
            </a:r>
            <a:r>
              <a:rPr lang="en-US" sz="13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7D53B-7054-B146-8D56-DA11DD988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B6DBC4-DCF0-44E6-A1E9-8E19C8237A2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11FE47A-586B-5341-9F8C-9895A4BFB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425" y="911052"/>
            <a:ext cx="5124462" cy="439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05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F49F-0614-3D45-97B9-96E2FCC81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ACOMA Codec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CFA2F-D147-584A-8013-7E0CDE6F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32BA-3C08-430A-98BF-4F2B13119D28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13D9F-58FC-4749-8755-8919BCED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0421F5-A06F-E248-9EC1-F39495983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Level 0</a:t>
            </a:r>
            <a:r>
              <a:rPr lang="en-US" dirty="0"/>
              <a:t>: bit packing</a:t>
            </a:r>
          </a:p>
          <a:p>
            <a:pPr lvl="1"/>
            <a:r>
              <a:rPr lang="en-US" dirty="0"/>
              <a:t>How to convert between bits and </a:t>
            </a:r>
            <a:r>
              <a:rPr lang="en-US" dirty="0" err="1"/>
              <a:t>nts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Level 1</a:t>
            </a:r>
            <a:r>
              <a:rPr lang="en-US" dirty="0"/>
              <a:t>: single oligo layout</a:t>
            </a:r>
          </a:p>
          <a:p>
            <a:pPr lvl="1"/>
            <a:r>
              <a:rPr lang="en-US" dirty="0"/>
              <a:t>Oligo identification (+ metadata error correction)</a:t>
            </a:r>
          </a:p>
          <a:p>
            <a:pPr lvl="1"/>
            <a:r>
              <a:rPr lang="en-US" dirty="0"/>
              <a:t>Data</a:t>
            </a:r>
          </a:p>
          <a:p>
            <a:pPr lvl="1"/>
            <a:endParaRPr lang="en-US" dirty="0"/>
          </a:p>
          <a:p>
            <a:r>
              <a:rPr lang="en-US" b="1" dirty="0"/>
              <a:t>Level 2</a:t>
            </a:r>
            <a:r>
              <a:rPr lang="en-US" dirty="0"/>
              <a:t>: error correction with multiple oligos</a:t>
            </a:r>
          </a:p>
          <a:p>
            <a:pPr lvl="1"/>
            <a:r>
              <a:rPr lang="en-US" dirty="0"/>
              <a:t>Error correction for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470E1-E23A-A646-9BA9-D85A4E1EB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B6DBC4-DCF0-44E6-A1E9-8E19C8237A2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2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C0B0-574C-974C-955B-E16C38AC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ACOMA Bit Packing (Level 0)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D4E88F-1055-4E47-A73E-B14D08CE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32BA-3C08-430A-98BF-4F2B13119D28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41EF7-5987-FF48-A168-641E69425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318AB0-EA64-4047-BA22-13613E888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oligo counting</a:t>
            </a:r>
          </a:p>
          <a:p>
            <a:r>
              <a:rPr lang="en-US" dirty="0"/>
              <a:t>Homopolymer restrictions (H4G2):</a:t>
            </a:r>
          </a:p>
          <a:p>
            <a:pPr lvl="1"/>
            <a:r>
              <a:rPr lang="en-US" sz="1700" dirty="0"/>
              <a:t>Maximum 4 for A, T, and C</a:t>
            </a:r>
          </a:p>
          <a:p>
            <a:pPr lvl="1">
              <a:spcAft>
                <a:spcPts val="700"/>
              </a:spcAft>
            </a:pPr>
            <a:r>
              <a:rPr lang="en-US" sz="1700" dirty="0"/>
              <a:t>Maximum 2 for G</a:t>
            </a:r>
          </a:p>
          <a:p>
            <a:r>
              <a:rPr lang="en-US" dirty="0"/>
              <a:t>High CG content: handled at a higher codec level</a:t>
            </a:r>
          </a:p>
          <a:p>
            <a:r>
              <a:rPr lang="en-US" dirty="0"/>
              <a:t>It takes exponentially longer time to encode/decode</a:t>
            </a:r>
          </a:p>
          <a:p>
            <a:r>
              <a:rPr lang="en-US" dirty="0"/>
              <a:t>Limit up to 17 </a:t>
            </a:r>
            <a:r>
              <a:rPr lang="en-US" dirty="0" err="1"/>
              <a:t>nts</a:t>
            </a:r>
            <a:r>
              <a:rPr lang="en-US" dirty="0"/>
              <a:t> (32 bits data + 1 parity bit) </a:t>
            </a:r>
          </a:p>
          <a:p>
            <a:pPr lvl="1"/>
            <a:r>
              <a:rPr lang="en-US" sz="1700" dirty="0"/>
              <a:t>Minimum 10,315,700,031 values (&gt; 2</a:t>
            </a:r>
            <a:r>
              <a:rPr lang="en-US" sz="1700" baseline="30000" dirty="0"/>
              <a:t>33</a:t>
            </a:r>
            <a:r>
              <a:rPr lang="en-US" sz="1700" dirty="0"/>
              <a:t>)</a:t>
            </a:r>
          </a:p>
          <a:p>
            <a:pPr lvl="1">
              <a:spcAft>
                <a:spcPts val="700"/>
              </a:spcAft>
            </a:pPr>
            <a:r>
              <a:rPr lang="en-US" sz="1700" dirty="0"/>
              <a:t>Data density: 33/17 = </a:t>
            </a:r>
            <a:r>
              <a:rPr lang="en-US" sz="1700" b="1" dirty="0"/>
              <a:t>1.94 b/</a:t>
            </a:r>
            <a:r>
              <a:rPr lang="en-US" sz="1700" b="1" dirty="0" err="1"/>
              <a:t>nt</a:t>
            </a:r>
            <a:endParaRPr lang="en-US" sz="1700" dirty="0"/>
          </a:p>
          <a:p>
            <a:r>
              <a:rPr lang="en-US" dirty="0"/>
              <a:t>Oligo construction:</a:t>
            </a:r>
          </a:p>
          <a:p>
            <a:pPr lvl="1"/>
            <a:r>
              <a:rPr lang="en-US" sz="1700" dirty="0"/>
              <a:t>Allows adding up to 17 </a:t>
            </a:r>
            <a:r>
              <a:rPr lang="en-US" sz="1700" dirty="0" err="1"/>
              <a:t>nts</a:t>
            </a:r>
            <a:r>
              <a:rPr lang="en-US" sz="1700" dirty="0"/>
              <a:t> fragments at the end</a:t>
            </a:r>
          </a:p>
          <a:p>
            <a:pPr lvl="1"/>
            <a:r>
              <a:rPr lang="en-US" sz="1700" dirty="0"/>
              <a:t>Preserves the homopolymer length restrictions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FA467-6B01-7743-AD61-6F0800A9A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B6DBC4-DCF0-44E6-A1E9-8E19C8237A2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38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0DB4-8D77-A040-A4DE-899483749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ACOMA Oligo Layout (Level 1)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CE3F2-6113-FB49-80AE-432D3738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32BA-3C08-430A-98BF-4F2B13119D28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3A3064-0131-CC48-A379-A2BD51F08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AC8E6D-3A69-6C42-9F1A-261DBDCC0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600"/>
              </a:spcBef>
            </a:pPr>
            <a:r>
              <a:rPr lang="en-US" dirty="0"/>
              <a:t>Data</a:t>
            </a:r>
          </a:p>
          <a:p>
            <a:pPr lvl="1"/>
            <a:r>
              <a:rPr lang="en-US" b="1" i="1" dirty="0"/>
              <a:t>N</a:t>
            </a:r>
            <a:r>
              <a:rPr lang="en-US" dirty="0"/>
              <a:t> 33 bit blocks (32 bit + parity)</a:t>
            </a:r>
          </a:p>
          <a:p>
            <a:pPr>
              <a:spcBef>
                <a:spcPts val="2600"/>
              </a:spcBef>
            </a:pPr>
            <a:r>
              <a:rPr lang="en-US" dirty="0"/>
              <a:t>Metadata</a:t>
            </a:r>
          </a:p>
          <a:p>
            <a:pPr lvl="1"/>
            <a:r>
              <a:rPr lang="en-US" dirty="0"/>
              <a:t>High CG flag (1 bit)</a:t>
            </a:r>
          </a:p>
          <a:p>
            <a:pPr lvl="1"/>
            <a:r>
              <a:rPr lang="en-US" dirty="0"/>
              <a:t>Erasure Oligo flag for Level 2 (1 bit)</a:t>
            </a:r>
          </a:p>
          <a:p>
            <a:pPr lvl="1"/>
            <a:r>
              <a:rPr lang="en-US" dirty="0"/>
              <a:t>Address/ID</a:t>
            </a:r>
          </a:p>
          <a:p>
            <a:pPr>
              <a:spcBef>
                <a:spcPts val="2600"/>
              </a:spcBef>
            </a:pPr>
            <a:r>
              <a:rPr lang="en-US" dirty="0"/>
              <a:t>Distributed metadata</a:t>
            </a:r>
          </a:p>
          <a:p>
            <a:pPr lvl="1"/>
            <a:r>
              <a:rPr lang="en-US" dirty="0"/>
              <a:t>Split into </a:t>
            </a:r>
            <a:r>
              <a:rPr lang="en-US" b="1" i="1" dirty="0"/>
              <a:t>N-1</a:t>
            </a:r>
            <a:r>
              <a:rPr lang="en-US" dirty="0"/>
              <a:t> blocks and place between the data blocks</a:t>
            </a:r>
          </a:p>
          <a:p>
            <a:pPr lvl="1"/>
            <a:r>
              <a:rPr lang="en-US" dirty="0"/>
              <a:t>Additional block(s) with Reed-Solomon erasure at the end</a:t>
            </a:r>
          </a:p>
          <a:p>
            <a:pPr lvl="1"/>
            <a:r>
              <a:rPr lang="en-US" dirty="0"/>
              <a:t>Used to discover deletions/insertions and align data blocks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E6BAE-8EB7-124C-A33D-59BD279D0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B6DBC4-DCF0-44E6-A1E9-8E19C8237A2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53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5A24-1016-5C49-ACB6-65DDFECE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ACOMA Oligo Layout (Level 1)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164B39-4D8A-1D47-B152-6AB2F2CC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32BA-3C08-430A-98BF-4F2B13119D28}" type="datetime1">
              <a:rPr lang="en-US" smtClean="0"/>
              <a:t>4/20/20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C884A-8DB4-F44F-A025-879EAAF1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59FC7-220B-9045-9874-7CBCA4EB7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B6DBC4-DCF0-44E6-A1E9-8E19C8237A2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5007D7-62F9-664C-90A6-44CCB6785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1" y="1112753"/>
            <a:ext cx="8301691" cy="399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6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NL 1">
      <a:dk1>
        <a:srgbClr val="3C3C3B"/>
      </a:dk1>
      <a:lt1>
        <a:sysClr val="window" lastClr="FFFFFF"/>
      </a:lt1>
      <a:dk2>
        <a:srgbClr val="636463"/>
      </a:dk2>
      <a:lt2>
        <a:srgbClr val="EFEEED"/>
      </a:lt2>
      <a:accent1>
        <a:srgbClr val="130D1F"/>
      </a:accent1>
      <a:accent2>
        <a:srgbClr val="F8B617"/>
      </a:accent2>
      <a:accent3>
        <a:srgbClr val="2682CF"/>
      </a:accent3>
      <a:accent4>
        <a:srgbClr val="EA7820"/>
      </a:accent4>
      <a:accent5>
        <a:srgbClr val="F4482D"/>
      </a:accent5>
      <a:accent6>
        <a:srgbClr val="229357"/>
      </a:accent6>
      <a:hlink>
        <a:srgbClr val="385AC7"/>
      </a:hlink>
      <a:folHlink>
        <a:srgbClr val="4E13D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eta-blue-wide" id="{6FC44C02-A48C-4DCF-A29F-76C032796885}" vid="{AF4E490A-15E2-4B68-95B3-AFA87B3452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11607</TotalTime>
  <Words>1456</Words>
  <Application>Microsoft Macintosh PowerPoint</Application>
  <PresentationFormat>On-screen Show (16:10)</PresentationFormat>
  <Paragraphs>273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Verdana</vt:lpstr>
      <vt:lpstr>Wingdings</vt:lpstr>
      <vt:lpstr>Office Theme</vt:lpstr>
      <vt:lpstr>ACOMA</vt:lpstr>
      <vt:lpstr>Goals</vt:lpstr>
      <vt:lpstr>DNA Codec Challenges</vt:lpstr>
      <vt:lpstr>Bit Packing</vt:lpstr>
      <vt:lpstr>Bit Packing</vt:lpstr>
      <vt:lpstr>ACOMA Codec</vt:lpstr>
      <vt:lpstr>ACOMA Bit Packing (Level 0)</vt:lpstr>
      <vt:lpstr>ACOMA Oligo Layout (Level 1)</vt:lpstr>
      <vt:lpstr>ACOMA Oligo Layout (Level 1)</vt:lpstr>
      <vt:lpstr>Block Alignment</vt:lpstr>
      <vt:lpstr>ACOMA Erasure Coding (Level 2)</vt:lpstr>
      <vt:lpstr>ACOMA Examples</vt:lpstr>
      <vt:lpstr>ACOMA Parameters for 107 nt oligos</vt:lpstr>
      <vt:lpstr>ACOMA Parameters for 110 nt oligos</vt:lpstr>
      <vt:lpstr>ACOMA Parameters for 204 nt oligos</vt:lpstr>
      <vt:lpstr>Conclusions</vt:lpstr>
      <vt:lpstr>Extra</vt:lpstr>
      <vt:lpstr>Implementation: Fast Bit Packing/Unpacking</vt:lpstr>
      <vt:lpstr>Rosetta Stone</vt:lpstr>
      <vt:lpstr>Notes</vt:lpstr>
      <vt:lpstr>Implementation: High CG bit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LANL’s slide template!</dc:title>
  <dc:creator>Latchesar Ionkov</dc:creator>
  <cp:lastModifiedBy>Latchesar Ionkov</cp:lastModifiedBy>
  <cp:revision>105</cp:revision>
  <dcterms:created xsi:type="dcterms:W3CDTF">2020-02-16T21:41:30Z</dcterms:created>
  <dcterms:modified xsi:type="dcterms:W3CDTF">2020-04-24T13:21:23Z</dcterms:modified>
</cp:coreProperties>
</file>