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2" r:id="rId2"/>
    <p:sldId id="293" r:id="rId3"/>
    <p:sldId id="291" r:id="rId4"/>
    <p:sldId id="294" r:id="rId5"/>
    <p:sldId id="295" r:id="rId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1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34" autoAdjust="0"/>
    <p:restoredTop sz="94674"/>
  </p:normalViewPr>
  <p:slideViewPr>
    <p:cSldViewPr snapToGrid="0" snapToObjects="1">
      <p:cViewPr varScale="1">
        <p:scale>
          <a:sx n="143" d="100"/>
          <a:sy n="143" d="100"/>
        </p:scale>
        <p:origin x="1520" y="19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33F20-97B7-48EE-893E-332C675CF023}" type="datetime1">
              <a:rPr lang="en-US" smtClean="0"/>
              <a:t>8/9/20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Los Alamos National Laboratory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DA938-9C0B-3841-966A-9297D5C04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931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FAE71-A250-4707-A92E-F20745E8E9F5}" type="datetime1">
              <a:rPr lang="en-US" smtClean="0"/>
              <a:t>8/9/20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Los Alamos National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268CE-33B7-7549-BEF6-7F438D74A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3916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-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-1371600" y="0"/>
            <a:ext cx="1371600" cy="2677650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NOTE</a:t>
            </a:r>
            <a:r>
              <a:rPr lang="en-US" sz="1200" b="0" dirty="0">
                <a:solidFill>
                  <a:srgbClr val="000000"/>
                </a:solidFill>
              </a:rPr>
              <a:t>: THIS IS YOUR WALK-IN SLIDE OPTION #1.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the Title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Slide, display this slide on the venue screen while your audience is arriving.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title slide.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5258058"/>
            <a:ext cx="9144000" cy="466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D0C2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572000" y="5539707"/>
            <a:ext cx="4572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Managed by Triad National Security, LLC for the U.S. Department of Energy’s NNSA</a:t>
            </a:r>
          </a:p>
        </p:txBody>
      </p:sp>
      <p:pic>
        <p:nvPicPr>
          <p:cNvPr id="9" name="Picture 8" descr="LANL_allWHITE.ai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21" t="26248" r="27098" b="30198"/>
          <a:stretch/>
        </p:blipFill>
        <p:spPr>
          <a:xfrm>
            <a:off x="545314" y="321028"/>
            <a:ext cx="7542237" cy="3763219"/>
          </a:xfrm>
          <a:prstGeom prst="rect">
            <a:avLst/>
          </a:prstGeom>
        </p:spPr>
      </p:pic>
      <p:pic>
        <p:nvPicPr>
          <p:cNvPr id="13" name="Picture 12" descr="NNSA_80%.ai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116" t="44234" r="25200" b="40485"/>
          <a:stretch/>
        </p:blipFill>
        <p:spPr>
          <a:xfrm>
            <a:off x="8104485" y="5291926"/>
            <a:ext cx="961301" cy="3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1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-in slide - Photo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258058"/>
            <a:ext cx="9144000" cy="466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D0C2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572000" y="5539707"/>
            <a:ext cx="4572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Managed by Triad National Security, LLC for the U.S. Department of Energy’s NNSA</a:t>
            </a:r>
          </a:p>
        </p:txBody>
      </p:sp>
      <p:pic>
        <p:nvPicPr>
          <p:cNvPr id="12" name="Picture 11" descr="NNSA_80%.ai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116" t="44234" r="25200" b="40485"/>
          <a:stretch/>
        </p:blipFill>
        <p:spPr>
          <a:xfrm>
            <a:off x="8087553" y="5271918"/>
            <a:ext cx="961301" cy="321552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8467"/>
            <a:ext cx="5334000" cy="526626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8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>
            <a:off x="5334000" y="-8467"/>
            <a:ext cx="3810000" cy="5257800"/>
          </a:xfrm>
          <a:custGeom>
            <a:avLst/>
            <a:gdLst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3810000 w 3810000"/>
              <a:gd name="connsiteY2" fmla="*/ 5257800 h 5257800"/>
              <a:gd name="connsiteX3" fmla="*/ 0 w 3810000"/>
              <a:gd name="connsiteY3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46200 w 3810000"/>
              <a:gd name="connsiteY2" fmla="*/ 3852333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46200 w 3810000"/>
              <a:gd name="connsiteY2" fmla="*/ 3852333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5257800">
                <a:moveTo>
                  <a:pt x="0" y="5257800"/>
                </a:moveTo>
                <a:lnTo>
                  <a:pt x="0" y="0"/>
                </a:lnTo>
                <a:cubicBezTo>
                  <a:pt x="16933" y="708378"/>
                  <a:pt x="59269" y="2737554"/>
                  <a:pt x="1193801" y="3911599"/>
                </a:cubicBezTo>
                <a:cubicBezTo>
                  <a:pt x="1899356" y="4580464"/>
                  <a:pt x="2791178" y="5012267"/>
                  <a:pt x="3810000" y="5257800"/>
                </a:cubicBezTo>
                <a:lnTo>
                  <a:pt x="0" y="5257800"/>
                </a:lnTo>
                <a:close/>
              </a:path>
            </a:pathLst>
          </a:custGeom>
          <a:solidFill>
            <a:srgbClr val="080419">
              <a:alpha val="3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884335" y="2743202"/>
            <a:ext cx="2971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1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Delivering science and technology</a:t>
            </a:r>
            <a:b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</a:br>
            <a: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to protect our nation</a:t>
            </a:r>
            <a:b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</a:br>
            <a: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and promote world stability</a:t>
            </a:r>
          </a:p>
          <a:p>
            <a:pPr algn="ctr"/>
            <a:endParaRPr lang="en-US" sz="1400" dirty="0">
              <a:solidFill>
                <a:srgbClr val="FFFFFF">
                  <a:alpha val="7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439333" y="2"/>
            <a:ext cx="1439333" cy="3231647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NOTE</a:t>
            </a:r>
            <a:r>
              <a:rPr lang="en-US" sz="1200" b="0" dirty="0">
                <a:solidFill>
                  <a:srgbClr val="000000"/>
                </a:solidFill>
              </a:rPr>
              <a:t>: THIS IS YOUR WALK</a:t>
            </a:r>
            <a:r>
              <a:rPr lang="en-US" sz="1200" b="0" baseline="0" dirty="0">
                <a:solidFill>
                  <a:srgbClr val="000000"/>
                </a:solidFill>
              </a:rPr>
              <a:t>-IN </a:t>
            </a:r>
            <a:r>
              <a:rPr lang="en-US" sz="1200" b="0" dirty="0">
                <a:solidFill>
                  <a:srgbClr val="000000"/>
                </a:solidFill>
              </a:rPr>
              <a:t>SLIDE OPTION #2.</a:t>
            </a:r>
            <a:r>
              <a:rPr lang="en-US" sz="1200" b="0" baseline="0" dirty="0">
                <a:solidFill>
                  <a:srgbClr val="000000"/>
                </a:solidFill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the Title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Slide, display this slide on the venue screen while your audience is arriving.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title slide.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dirty="0">
                <a:effectLst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only a high-resolution photograph.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5" name="Picture 14" descr="LANL_allWHITE.ai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21" t="26248" r="27098" b="30198"/>
          <a:stretch/>
        </p:blipFill>
        <p:spPr>
          <a:xfrm>
            <a:off x="5582838" y="600428"/>
            <a:ext cx="3055811" cy="152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1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60360"/>
            <a:ext cx="9144000" cy="40812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"/>
            <a:ext cx="7772400" cy="1361134"/>
          </a:xfrm>
          <a:prstGeom prst="rect">
            <a:avLst/>
          </a:prstGeom>
        </p:spPr>
        <p:txBody>
          <a:bodyPr lIns="91433" tIns="45717" rIns="91433" bIns="45717" anchor="b"/>
          <a:lstStyle>
            <a:lvl1pPr algn="r">
              <a:defRPr sz="3200" b="0" i="0">
                <a:solidFill>
                  <a:srgbClr val="FFFFFF"/>
                </a:solidFill>
                <a:latin typeface="+mj-lt"/>
              </a:defRPr>
            </a:lvl1pPr>
          </a:lstStyle>
          <a:p>
            <a:pPr algn="r"/>
            <a:r>
              <a:rPr lang="en-US" b="1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143500" y="3165407"/>
            <a:ext cx="3543300" cy="606908"/>
          </a:xfrm>
          <a:prstGeom prst="rect">
            <a:avLst/>
          </a:prstGeom>
        </p:spPr>
        <p:txBody>
          <a:bodyPr vert="horz" lIns="91433" tIns="45717" rIns="91433" bIns="45717" anchor="b"/>
          <a:lstStyle>
            <a:lvl1pPr marL="0" indent="0" algn="r">
              <a:buNone/>
              <a:defRPr sz="2000" b="1">
                <a:solidFill>
                  <a:schemeClr val="tx1"/>
                </a:solidFill>
              </a:defRPr>
            </a:lvl1pPr>
            <a:lvl2pPr marL="457164" indent="0">
              <a:buNone/>
              <a:defRPr sz="2400" b="1">
                <a:solidFill>
                  <a:schemeClr val="tx1"/>
                </a:solidFill>
              </a:defRPr>
            </a:lvl2pPr>
            <a:lvl3pPr marL="914327" indent="0">
              <a:buNone/>
              <a:defRPr sz="2400" b="1">
                <a:solidFill>
                  <a:schemeClr val="tx1"/>
                </a:solidFill>
              </a:defRPr>
            </a:lvl3pPr>
            <a:lvl4pPr marL="1371491" indent="0">
              <a:buNone/>
              <a:defRPr sz="2400" b="1">
                <a:solidFill>
                  <a:schemeClr val="tx1"/>
                </a:solidFill>
              </a:defRPr>
            </a:lvl4pPr>
            <a:lvl5pPr marL="1828654" indent="0">
              <a:buNone/>
              <a:defRPr sz="24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presenter(s)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3772967"/>
            <a:ext cx="3543300" cy="627160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360361"/>
            <a:ext cx="7772400" cy="907423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164" indent="0" algn="r">
              <a:buNone/>
              <a:defRPr sz="3600"/>
            </a:lvl2pPr>
            <a:lvl3pPr marL="914327" indent="0" algn="r">
              <a:buNone/>
              <a:defRPr sz="3600"/>
            </a:lvl3pPr>
            <a:lvl4pPr marL="1371491" indent="0" algn="r">
              <a:buNone/>
              <a:defRPr sz="3600"/>
            </a:lvl4pPr>
            <a:lvl5pPr marL="1828654" indent="0" algn="r">
              <a:buNone/>
              <a:defRPr sz="36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196668" y="5441602"/>
            <a:ext cx="1947333" cy="26340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add LA-UR# 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4572000" y="4989149"/>
            <a:ext cx="4572000" cy="452454"/>
            <a:chOff x="4572000" y="5026384"/>
            <a:chExt cx="4572000" cy="452454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572000" y="5294172"/>
              <a:ext cx="457200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 pitchFamily="34" charset="0"/>
                  <a:ea typeface="ＭＳ Ｐゴシック" pitchFamily="34" charset="-128"/>
                </a:rPr>
                <a:t>Managed by Triad National Security, LLC for the U.S. Department of Energy’s NNSA</a:t>
              </a:r>
            </a:p>
          </p:txBody>
        </p:sp>
        <p:pic>
          <p:nvPicPr>
            <p:cNvPr id="21" name="Picture 20" descr="NNSA_80%.ai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116" t="44234" r="25200" b="40485"/>
            <a:stretch/>
          </p:blipFill>
          <p:spPr>
            <a:xfrm>
              <a:off x="8087551" y="5026384"/>
              <a:ext cx="961301" cy="321552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" y="2907926"/>
            <a:ext cx="4663440" cy="24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20911"/>
            <a:ext cx="9144000" cy="45898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820911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agenda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D9BA-8260-4DF0-A46D-BC11A792ABD4}" type="datetime1">
              <a:rPr lang="en-US" smtClean="0"/>
              <a:t>8/9/20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31268" y="943030"/>
            <a:ext cx="0" cy="4328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895601" y="943031"/>
            <a:ext cx="1617663" cy="317562"/>
          </a:xfrm>
          <a:prstGeom prst="rect">
            <a:avLst/>
          </a:prstGeom>
        </p:spPr>
        <p:txBody>
          <a:bodyPr vert="horz"/>
          <a:lstStyle>
            <a:lvl1pPr marL="0" indent="0" algn="r" defTabSz="-741363">
              <a:buFont typeface="Arial"/>
              <a:buNone/>
              <a:tabLst/>
              <a:defRPr sz="1100" b="0"/>
            </a:lvl1pPr>
            <a:lvl2pPr marL="231775" indent="0" defTabSz="-741363">
              <a:buNone/>
              <a:tabLst/>
              <a:defRPr sz="1050"/>
            </a:lvl2pPr>
            <a:lvl3pPr marL="455612" indent="0" defTabSz="-741363">
              <a:buNone/>
              <a:tabLst/>
              <a:defRPr sz="1000"/>
            </a:lvl3pPr>
            <a:lvl4pPr marL="681037" indent="0" defTabSz="-741363">
              <a:buNone/>
              <a:tabLst/>
              <a:defRPr sz="900"/>
            </a:lvl4pPr>
            <a:lvl5pPr marL="912813" indent="0" defTabSz="-741363">
              <a:buNone/>
              <a:tabLst/>
              <a:defRPr sz="900"/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1" y="1568548"/>
            <a:ext cx="1617663" cy="317562"/>
          </a:xfrm>
          <a:prstGeom prst="rect">
            <a:avLst/>
          </a:prstGeom>
        </p:spPr>
        <p:txBody>
          <a:bodyPr vert="horz"/>
          <a:lstStyle>
            <a:lvl1pPr marL="0" indent="0" algn="r" defTabSz="-741363">
              <a:buFont typeface="Arial"/>
              <a:buNone/>
              <a:tabLst/>
              <a:defRPr sz="1100" b="0"/>
            </a:lvl1pPr>
            <a:lvl2pPr marL="231775" indent="0" defTabSz="-741363">
              <a:buNone/>
              <a:tabLst/>
              <a:defRPr sz="1050"/>
            </a:lvl2pPr>
            <a:lvl3pPr marL="455612" indent="0" defTabSz="-741363">
              <a:buNone/>
              <a:tabLst/>
              <a:defRPr sz="1000"/>
            </a:lvl3pPr>
            <a:lvl4pPr marL="681037" indent="0" defTabSz="-741363">
              <a:buNone/>
              <a:tabLst/>
              <a:defRPr sz="900"/>
            </a:lvl4pPr>
            <a:lvl5pPr marL="912813" indent="0" defTabSz="-741363">
              <a:buNone/>
              <a:tabLst/>
              <a:defRPr sz="900"/>
            </a:lvl5pPr>
          </a:lstStyle>
          <a:p>
            <a:pPr lvl="0"/>
            <a:r>
              <a:rPr lang="en-US" dirty="0"/>
              <a:t>Click to edit location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43030"/>
            <a:ext cx="3886200" cy="432844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346075" indent="-171450">
              <a:defRPr sz="1800"/>
            </a:lvl2pPr>
            <a:lvl3pPr marL="515938" indent="-173038">
              <a:defRPr sz="1600"/>
            </a:lvl3pPr>
            <a:lvl4pPr marL="685800" indent="-173038">
              <a:defRPr sz="1400"/>
            </a:lvl4pPr>
            <a:lvl5pPr marL="855663" indent="-174625">
              <a:defRPr/>
            </a:lvl5pPr>
          </a:lstStyle>
          <a:p>
            <a:pPr lvl="0"/>
            <a:r>
              <a:rPr lang="en-US" dirty="0"/>
              <a:t>Click to edit agenda item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" y="2907926"/>
            <a:ext cx="4663440" cy="2487168"/>
          </a:xfrm>
          <a:prstGeom prst="rect">
            <a:avLst/>
          </a:prstGeom>
        </p:spPr>
      </p:pic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78982" y="5409848"/>
            <a:ext cx="665018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9B6DBC4-DCF0-44E6-A1E9-8E19C8237A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5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20149"/>
            <a:ext cx="8229600" cy="820911"/>
          </a:xfrm>
          <a:prstGeom prst="rect">
            <a:avLst/>
          </a:prstGeom>
        </p:spPr>
        <p:txBody>
          <a:bodyPr anchor="ctr"/>
          <a:lstStyle>
            <a:lvl1pPr algn="ctr">
              <a:defRPr b="0"/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566E-D611-4B97-A0D7-924024ECDE00}" type="datetime1">
              <a:rPr lang="en-US" smtClean="0"/>
              <a:t>8/9/20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78982" y="5409848"/>
            <a:ext cx="665018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9B6DBC4-DCF0-44E6-A1E9-8E19C8237A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2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20911"/>
            <a:ext cx="9144000" cy="45898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820911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2BA-3C08-430A-98BF-4F2B13119D28}" type="datetime1">
              <a:rPr lang="en-US" smtClean="0"/>
              <a:t>8/9/20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43030"/>
            <a:ext cx="8229600" cy="432844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346075" indent="-171450">
              <a:defRPr sz="1800"/>
            </a:lvl2pPr>
            <a:lvl3pPr marL="515938" indent="-173038">
              <a:defRPr sz="1600"/>
            </a:lvl3pPr>
            <a:lvl4pPr marL="685800" indent="-173038">
              <a:defRPr sz="1400"/>
            </a:lvl4pPr>
            <a:lvl5pPr marL="855663" indent="-174625">
              <a:defRPr/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78982" y="5415043"/>
            <a:ext cx="665018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9B6DBC4-DCF0-44E6-A1E9-8E19C8237A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8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9470"/>
            <a:ext cx="8229600" cy="952500"/>
          </a:xfrm>
          <a:prstGeom prst="rect">
            <a:avLst/>
          </a:prstGeom>
        </p:spPr>
        <p:txBody>
          <a:bodyPr vert="horz" anchor="ctr"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C581EF-C8FE-4DEF-9282-F131D099C63D}" type="datetime1">
              <a:rPr lang="en-US" smtClean="0"/>
              <a:t>8/9/20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43030"/>
            <a:ext cx="8229600" cy="4328440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FFFFFF"/>
                </a:solidFill>
              </a:defRPr>
            </a:lvl1pPr>
            <a:lvl2pPr marL="346075" indent="-171450">
              <a:defRPr sz="1800">
                <a:solidFill>
                  <a:srgbClr val="FFFFFF"/>
                </a:solidFill>
              </a:defRPr>
            </a:lvl2pPr>
            <a:lvl3pPr marL="515938" indent="-173038">
              <a:defRPr sz="1600">
                <a:solidFill>
                  <a:srgbClr val="FFFFFF"/>
                </a:solidFill>
              </a:defRPr>
            </a:lvl3pPr>
            <a:lvl4pPr marL="685800" indent="-173038">
              <a:defRPr sz="1400">
                <a:solidFill>
                  <a:srgbClr val="FFFFFF"/>
                </a:solidFill>
              </a:defRPr>
            </a:lvl4pPr>
            <a:lvl5pPr marL="855663" indent="-174625"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78982" y="5409848"/>
            <a:ext cx="665018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9B6DBC4-DCF0-44E6-A1E9-8E19C8237A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2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19853"/>
            <a:ext cx="9144000" cy="50908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43ED-5442-4D26-8A4C-10072D89D6B9}" type="datetime1">
              <a:rPr lang="en-US" smtClean="0"/>
              <a:t>8/9/20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19852"/>
            <a:ext cx="8229600" cy="50106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43030"/>
            <a:ext cx="8229600" cy="432844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346075" indent="-171450">
              <a:defRPr sz="1800"/>
            </a:lvl2pPr>
            <a:lvl3pPr marL="515938" indent="-173038">
              <a:defRPr sz="1600"/>
            </a:lvl3pPr>
            <a:lvl4pPr marL="685800" indent="-173038">
              <a:defRPr sz="1400"/>
            </a:lvl4pPr>
            <a:lvl5pPr marL="855663" indent="-174625">
              <a:defRPr/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78982" y="5409848"/>
            <a:ext cx="665018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9B6DBC4-DCF0-44E6-A1E9-8E19C8237A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9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29309"/>
            <a:ext cx="9144000" cy="5256829"/>
          </a:xfrm>
          <a:prstGeom prst="rect">
            <a:avLst/>
          </a:prstGeom>
        </p:spPr>
        <p:txBody>
          <a:bodyPr vert="horz" lIns="91433" tIns="45717" rIns="91433" bIns="45717" anchor="ctr"/>
          <a:lstStyle>
            <a:lvl1pPr marL="0" marR="0" indent="0" algn="ctr" defTabSz="4571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500" smtClean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875329" y="3046995"/>
            <a:ext cx="5393342" cy="461659"/>
          </a:xfrm>
          <a:prstGeom prst="rect">
            <a:avLst/>
          </a:prstGeom>
          <a:noFill/>
        </p:spPr>
        <p:txBody>
          <a:bodyPr vert="horz" wrap="square" lIns="91433" tIns="45717" rIns="91433" bIns="45717">
            <a:sp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statement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-117070" y="1114871"/>
            <a:ext cx="101168" cy="335921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-117070" y="1450791"/>
            <a:ext cx="101168" cy="335921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-117070" y="1786711"/>
            <a:ext cx="101168" cy="335921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17070" y="2122632"/>
            <a:ext cx="101168" cy="335921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-117070" y="1"/>
            <a:ext cx="101168" cy="335921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-117070" y="335921"/>
            <a:ext cx="101168" cy="335921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-117070" y="727310"/>
            <a:ext cx="101168" cy="3359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78982" y="5409848"/>
            <a:ext cx="665018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9B6DBC4-DCF0-44E6-A1E9-8E19C8237A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1D7D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-1" y="5409848"/>
            <a:ext cx="3310467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004050" y="5409848"/>
            <a:ext cx="1293091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7BF1C8BB-7EBF-4DAF-8A78-7D8093218EE1}" type="datetime1">
              <a:rPr lang="en-US" smtClean="0"/>
              <a:t>8/9/20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17070" y="1238744"/>
            <a:ext cx="101168" cy="373246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-117070" y="1611989"/>
            <a:ext cx="101168" cy="373246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-117070" y="1985234"/>
            <a:ext cx="101168" cy="373246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117070" y="2358479"/>
            <a:ext cx="101168" cy="373246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-117070" y="0"/>
            <a:ext cx="101168" cy="373246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-117070" y="373245"/>
            <a:ext cx="101168" cy="373246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-117070" y="808120"/>
            <a:ext cx="101168" cy="3732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635000" y="-2"/>
            <a:ext cx="51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solidFill>
                  <a:srgbClr val="0D0C2E"/>
                </a:solidFill>
              </a:rPr>
              <a:t>NOTE:</a:t>
            </a:r>
          </a:p>
          <a:p>
            <a:pPr algn="r"/>
            <a:r>
              <a:rPr lang="en-US" sz="800" dirty="0">
                <a:solidFill>
                  <a:srgbClr val="0D0C2E"/>
                </a:solidFill>
              </a:rPr>
              <a:t>This is</a:t>
            </a:r>
            <a:r>
              <a:rPr lang="en-US" sz="800" baseline="0" dirty="0">
                <a:solidFill>
                  <a:srgbClr val="0D0C2E"/>
                </a:solidFill>
              </a:rPr>
              <a:t> the lab color palette.</a:t>
            </a:r>
            <a:endParaRPr lang="en-US" sz="800" baseline="0" dirty="0">
              <a:solidFill>
                <a:srgbClr val="0D0C2E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78982" y="5409848"/>
            <a:ext cx="665018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9B6DBC4-DCF0-44E6-A1E9-8E19C8237A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9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49" r:id="rId3"/>
    <p:sldLayoutId id="2147483673" r:id="rId4"/>
    <p:sldLayoutId id="2147483671" r:id="rId5"/>
    <p:sldLayoutId id="2147483650" r:id="rId6"/>
    <p:sldLayoutId id="2147483660" r:id="rId7"/>
    <p:sldLayoutId id="2147483674" r:id="rId8"/>
    <p:sldLayoutId id="2147483677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1714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3038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73038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438" indent="-174625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BC32-A7F8-4041-B7BF-D40B3C93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ACOMA Level 1 Error Resiliency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228A4-E6D0-FE40-A053-CCDC55F4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566E-D611-4B97-A0D7-924024ECDE00}" type="datetime1">
              <a:rPr lang="en-US" smtClean="0"/>
              <a:t>8/9/20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3FB53-664C-7942-B5D9-56DEF520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21CE5-1C4E-E54A-BB1F-1BEE429F9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DBC4-DCF0-44E6-A1E9-8E19C8237A2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7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426E-B2E2-B34F-A735-1486D449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4E337-9DAD-5144-A0A7-3D440CC7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2BA-3C08-430A-98BF-4F2B13119D28}" type="datetime1">
              <a:rPr lang="en-US" smtClean="0"/>
              <a:t>8/9/20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B28E3-B590-3B48-A5D2-59DA1391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8351B0-E39C-8646-B86A-DE5D9EA54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levels of “difficulty”</a:t>
            </a:r>
          </a:p>
          <a:p>
            <a:pPr lvl="1"/>
            <a:r>
              <a:rPr lang="en-US" dirty="0"/>
              <a:t>No corrections</a:t>
            </a:r>
          </a:p>
          <a:p>
            <a:pPr lvl="1"/>
            <a:r>
              <a:rPr lang="en-US" dirty="0"/>
              <a:t>Indel corrections in data (0-2 errors per data block)</a:t>
            </a:r>
          </a:p>
          <a:p>
            <a:pPr lvl="1"/>
            <a:r>
              <a:rPr lang="en-US" dirty="0"/>
              <a:t>+ Insert corrections in metadata (0-1 errors per </a:t>
            </a:r>
            <a:r>
              <a:rPr lang="en-US" dirty="0" err="1"/>
              <a:t>medata</a:t>
            </a:r>
            <a:r>
              <a:rPr lang="en-US" dirty="0"/>
              <a:t> block)</a:t>
            </a:r>
          </a:p>
          <a:p>
            <a:r>
              <a:rPr lang="en-US" dirty="0"/>
              <a:t>Vary chance of error per nucleotide</a:t>
            </a:r>
          </a:p>
          <a:p>
            <a:r>
              <a:rPr lang="en-US" dirty="0"/>
              <a:t>100,000 runs</a:t>
            </a:r>
          </a:p>
          <a:p>
            <a:r>
              <a:rPr lang="en-US" dirty="0"/>
              <a:t>Collect:</a:t>
            </a:r>
          </a:p>
          <a:p>
            <a:pPr lvl="1"/>
            <a:r>
              <a:rPr lang="en-US" dirty="0"/>
              <a:t>Metadata errors</a:t>
            </a:r>
          </a:p>
          <a:p>
            <a:pPr lvl="2"/>
            <a:r>
              <a:rPr lang="en-US" dirty="0"/>
              <a:t>Reported</a:t>
            </a:r>
          </a:p>
          <a:p>
            <a:pPr lvl="2"/>
            <a:r>
              <a:rPr lang="en-US" dirty="0"/>
              <a:t>False positive</a:t>
            </a:r>
          </a:p>
          <a:p>
            <a:pPr lvl="1"/>
            <a:r>
              <a:rPr lang="en-US" dirty="0"/>
              <a:t>Data errors</a:t>
            </a:r>
          </a:p>
          <a:p>
            <a:pPr lvl="2"/>
            <a:r>
              <a:rPr lang="en-US" dirty="0"/>
              <a:t>Reported</a:t>
            </a:r>
          </a:p>
          <a:p>
            <a:pPr lvl="2"/>
            <a:r>
              <a:rPr lang="en-US" dirty="0"/>
              <a:t>False positive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F9BE-CDED-A140-AE47-78C88CDA8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DBC4-DCF0-44E6-A1E9-8E19C8237A2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E6A71E-4250-E341-BC1A-F455C13DC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781" y="2519082"/>
            <a:ext cx="4199069" cy="262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1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187C-9329-8D4B-9B20-51A1C268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107 </a:t>
            </a:r>
            <a:r>
              <a:rPr lang="en-US" dirty="0" err="1"/>
              <a:t>nt</a:t>
            </a:r>
            <a:r>
              <a:rPr lang="en-US" dirty="0"/>
              <a:t> oligo (5 data blocks, 4 </a:t>
            </a:r>
            <a:r>
              <a:rPr lang="en-US" dirty="0" err="1"/>
              <a:t>nt</a:t>
            </a:r>
            <a:r>
              <a:rPr lang="en-US" dirty="0"/>
              <a:t> md blocks, 2 md EC)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414C9-A525-904E-82CC-1D604E86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2BA-3C08-430A-98BF-4F2B13119D28}" type="datetime1">
              <a:rPr lang="en-US" smtClean="0"/>
              <a:t>8/9/20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3AF-94F0-FA4D-BE39-453D4A91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C34191-1CE8-1242-AA52-1FE6C2045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19892"/>
            <a:ext cx="4457252" cy="278578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3BE73-EED1-2346-ACE8-585867015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DBC4-DCF0-44E6-A1E9-8E19C8237A2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CF05EE-401A-4447-8ED9-88AE9BA8C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719892"/>
            <a:ext cx="4457250" cy="27857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5DB8F9-7A0D-264D-A923-9EAA043FDE68}"/>
              </a:ext>
            </a:extLst>
          </p:cNvPr>
          <p:cNvSpPr txBox="1"/>
          <p:nvPr/>
        </p:nvSpPr>
        <p:spPr>
          <a:xfrm>
            <a:off x="408737" y="104650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density: 1.50 b/</a:t>
            </a:r>
            <a:r>
              <a:rPr lang="en-US" dirty="0" err="1"/>
              <a:t>nt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159E0-51DF-AA4D-A8F8-DC57BFDD5762}"/>
              </a:ext>
            </a:extLst>
          </p:cNvPr>
          <p:cNvSpPr txBox="1"/>
          <p:nvPr/>
        </p:nvSpPr>
        <p:spPr>
          <a:xfrm>
            <a:off x="408737" y="4946156"/>
            <a:ext cx="3090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* Thickness shows false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180054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187C-9329-8D4B-9B20-51A1C268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66 </a:t>
            </a:r>
            <a:r>
              <a:rPr lang="en-US" dirty="0" err="1"/>
              <a:t>nt</a:t>
            </a:r>
            <a:r>
              <a:rPr lang="en-US" dirty="0"/>
              <a:t> oligo (3 data blocks, 5 </a:t>
            </a:r>
            <a:r>
              <a:rPr lang="en-US" dirty="0" err="1"/>
              <a:t>nt</a:t>
            </a:r>
            <a:r>
              <a:rPr lang="en-US" dirty="0"/>
              <a:t> md blocks, 1 md EC)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414C9-A525-904E-82CC-1D604E86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2BA-3C08-430A-98BF-4F2B13119D28}" type="datetime1">
              <a:rPr lang="en-US" smtClean="0"/>
              <a:t>8/9/20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3AF-94F0-FA4D-BE39-453D4A91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3BE73-EED1-2346-ACE8-585867015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DBC4-DCF0-44E6-A1E9-8E19C8237A2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409CFC-BF29-5047-82CA-B47B7789A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19892"/>
            <a:ext cx="4457250" cy="2785781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12CE2E2-CA54-C642-A2D2-6CF90400E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719893"/>
            <a:ext cx="4457250" cy="2785781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49F6BA-453E-B845-BDFC-FDD9259CEB35}"/>
              </a:ext>
            </a:extLst>
          </p:cNvPr>
          <p:cNvSpPr txBox="1"/>
          <p:nvPr/>
        </p:nvSpPr>
        <p:spPr>
          <a:xfrm>
            <a:off x="408737" y="104650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density: 1.45 b/</a:t>
            </a:r>
            <a:r>
              <a:rPr lang="en-US" dirty="0" err="1"/>
              <a:t>nt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423F-E417-E647-B535-83F3AB754034}"/>
              </a:ext>
            </a:extLst>
          </p:cNvPr>
          <p:cNvSpPr txBox="1"/>
          <p:nvPr/>
        </p:nvSpPr>
        <p:spPr>
          <a:xfrm>
            <a:off x="408737" y="4946156"/>
            <a:ext cx="3090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* Thickness shows false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383388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187C-9329-8D4B-9B20-51A1C268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55 </a:t>
            </a:r>
            <a:r>
              <a:rPr lang="en-US" dirty="0" err="1"/>
              <a:t>nt</a:t>
            </a:r>
            <a:r>
              <a:rPr lang="en-US" dirty="0"/>
              <a:t> oligo (1 data blocks, 9 </a:t>
            </a:r>
            <a:r>
              <a:rPr lang="en-US" dirty="0" err="1"/>
              <a:t>nt</a:t>
            </a:r>
            <a:r>
              <a:rPr lang="en-US" dirty="0"/>
              <a:t> md blocks, 1 md EC)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414C9-A525-904E-82CC-1D604E86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2BA-3C08-430A-98BF-4F2B13119D28}" type="datetime1">
              <a:rPr lang="en-US" smtClean="0"/>
              <a:t>8/9/20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3AF-94F0-FA4D-BE39-453D4A91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3BE73-EED1-2346-ACE8-585867015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DBC4-DCF0-44E6-A1E9-8E19C8237A2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8FAD1A3-EA31-9B4F-A48A-AC4520FAD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719892"/>
            <a:ext cx="4457249" cy="278578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A89FE1-2056-3748-B9F4-D359F2FB1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19892"/>
            <a:ext cx="4457250" cy="27857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9AB001-0400-BF40-AFAE-F42E9EEF2F1F}"/>
              </a:ext>
            </a:extLst>
          </p:cNvPr>
          <p:cNvSpPr txBox="1"/>
          <p:nvPr/>
        </p:nvSpPr>
        <p:spPr>
          <a:xfrm>
            <a:off x="408737" y="104650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density: 1.23 b/</a:t>
            </a:r>
            <a:r>
              <a:rPr lang="en-US" dirty="0" err="1"/>
              <a:t>nt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84366A-A26F-0449-ACB5-E88ADB631DBD}"/>
              </a:ext>
            </a:extLst>
          </p:cNvPr>
          <p:cNvSpPr txBox="1"/>
          <p:nvPr/>
        </p:nvSpPr>
        <p:spPr>
          <a:xfrm>
            <a:off x="408737" y="4946156"/>
            <a:ext cx="3090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* Thickness shows false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317824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NL 1">
      <a:dk1>
        <a:srgbClr val="3C3C3B"/>
      </a:dk1>
      <a:lt1>
        <a:sysClr val="window" lastClr="FFFFFF"/>
      </a:lt1>
      <a:dk2>
        <a:srgbClr val="636463"/>
      </a:dk2>
      <a:lt2>
        <a:srgbClr val="EFEEED"/>
      </a:lt2>
      <a:accent1>
        <a:srgbClr val="130D1F"/>
      </a:accent1>
      <a:accent2>
        <a:srgbClr val="F8B617"/>
      </a:accent2>
      <a:accent3>
        <a:srgbClr val="2682CF"/>
      </a:accent3>
      <a:accent4>
        <a:srgbClr val="EA7820"/>
      </a:accent4>
      <a:accent5>
        <a:srgbClr val="F4482D"/>
      </a:accent5>
      <a:accent6>
        <a:srgbClr val="229357"/>
      </a:accent6>
      <a:hlink>
        <a:srgbClr val="385AC7"/>
      </a:hlink>
      <a:folHlink>
        <a:srgbClr val="4E13D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eta-blue-wide" id="{6FC44C02-A48C-4DCF-A29F-76C032796885}" vid="{AF4E490A-15E2-4B68-95B3-AFA87B3452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18647</TotalTime>
  <Words>177</Words>
  <Application>Microsoft Macintosh PowerPoint</Application>
  <PresentationFormat>On-screen Show (16:10)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ACOMA Level 1 Error Resiliency</vt:lpstr>
      <vt:lpstr>Description</vt:lpstr>
      <vt:lpstr>107 nt oligo (5 data blocks, 4 nt md blocks, 2 md EC)</vt:lpstr>
      <vt:lpstr>66 nt oligo (3 data blocks, 5 nt md blocks, 1 md EC)</vt:lpstr>
      <vt:lpstr>55 nt oligo (1 data blocks, 9 nt md blocks, 1 md EC)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LANL’s slide template!</dc:title>
  <dc:creator>Latchesar Ionkov</dc:creator>
  <cp:lastModifiedBy>Latchesar Ionkov</cp:lastModifiedBy>
  <cp:revision>126</cp:revision>
  <dcterms:created xsi:type="dcterms:W3CDTF">2020-02-16T21:41:30Z</dcterms:created>
  <dcterms:modified xsi:type="dcterms:W3CDTF">2020-08-09T17:21:08Z</dcterms:modified>
</cp:coreProperties>
</file>