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E0D8C-1E07-4977-9C81-7BD33BEB06A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46FA0-81EB-4C18-BF9D-7EC1B84F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1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46FA0-81EB-4C18-BF9D-7EC1B84FA4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0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46FA0-81EB-4C18-BF9D-7EC1B84FA4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5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8AD19-E91F-D3DC-DD0A-13E0C4C2C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86F912-D2C4-370A-C508-D9443C5A5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F9044-30FF-9DC3-8473-EF55F18A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4EF-CC6D-4EBD-9332-FD2760800EB7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C9D41-369A-443D-EEE6-32AB25A7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D2915-A08A-F6CC-34E5-6332203A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AEB5-BC9A-45C7-B57A-C6B7476B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EDC9C-98D8-0650-D4E0-CFF270EE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AA2F6-0B94-A778-48C2-1E4EC2DFC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BA626-1908-7547-8E3F-41272D6C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4EF-CC6D-4EBD-9332-FD2760800EB7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B4EE5-1D48-CF5E-FA75-5A662727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8EDB5-DAFC-1657-83AD-2600E50F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AEB5-BC9A-45C7-B57A-C6B7476B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3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6E6682-DD0E-9295-C95D-A2D08A959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63531F-111A-94F3-D1C3-1E94F298D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54434-573B-7D82-FD15-8D0C628F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4EF-CC6D-4EBD-9332-FD2760800EB7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D9EFA-7F3B-CF74-9B33-9C2A3C83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D90A2-D09A-7B85-0195-D1720098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AEB5-BC9A-45C7-B57A-C6B7476B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C07CA-21B8-CA40-9512-11895A1E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DBA2D-BB99-FA7D-3395-7F12E9AC0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2A215-DE49-6CC6-F3CE-255789E1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4EF-CC6D-4EBD-9332-FD2760800EB7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5A12B-72E9-AD75-C4BD-3164B9D2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31340-AFF0-B5B2-97B4-D933AEC8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AEB5-BC9A-45C7-B57A-C6B7476B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3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0DFB1-DE17-8BF1-5116-365D750F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3F40AC-C099-3811-028D-AFFFF16C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ECF21-FCEF-D708-4178-8CBAB7A8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4EF-CC6D-4EBD-9332-FD2760800EB7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C540A-7AA8-5C79-BC33-1D215A44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4C164-17FC-AD26-EB61-28017458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AEB5-BC9A-45C7-B57A-C6B7476B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C627F-6D32-EC75-A7F9-29EA67E3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0C0D5-8781-20EA-C33F-7DE60499A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608DC-D0F4-C754-57DA-675D053CF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46AC98-F225-2C6F-F083-552FE6B7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4EF-CC6D-4EBD-9332-FD2760800EB7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BC9B7-3110-3F1E-D149-D3423DD3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2D448C-6962-E81B-0BC4-72B2AEDC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AEB5-BC9A-45C7-B57A-C6B7476B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7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A8250-6424-945B-5368-4F3572A5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F39CEA-9143-7700-882F-2C088590E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E7C72C-DAFF-C3BC-6281-E07FC7DE4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9FD2AD-D54C-CF3D-BC36-F01699191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44F106-5383-ABF2-FC05-B986860F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7F3D93-CFF2-3D8C-95EC-95C225A6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4EF-CC6D-4EBD-9332-FD2760800EB7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CA9D66-770D-AF05-D92E-600395D2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4D1CAD-35D3-D7A6-1912-94D2CD22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AEB5-BC9A-45C7-B57A-C6B7476B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0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E8D12-0BFA-D8CA-C2FA-522D2BCC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2BA71F-D208-F698-A7A3-9857D9C0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4EF-CC6D-4EBD-9332-FD2760800EB7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FB55DD-7832-D9C4-AF92-56EC7D80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311EE2-0F72-4C01-C837-3BD628A3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AEB5-BC9A-45C7-B57A-C6B7476B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6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164447-4D76-DC92-C53B-9AAADE68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4EF-CC6D-4EBD-9332-FD2760800EB7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91ADD9-8425-ECF8-8F70-727DD8E1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A9660-7305-3AE5-66D8-D1A1DE6A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AEB5-BC9A-45C7-B57A-C6B7476B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2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2BBC2-7E82-A9EE-33D2-70A278E7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D5B74-54FC-C88F-598F-D17712865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D0E87-3649-1EA7-6717-62EE1B17C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E64AF-E4F2-DFC8-2763-4786FED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4EF-CC6D-4EBD-9332-FD2760800EB7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2646E2-4CC0-9735-F6B1-AC0F47CF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B1544-E50B-243C-87C9-9DC03456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AEB5-BC9A-45C7-B57A-C6B7476B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2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7F954-C81E-89A5-FA42-7D3D3C96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054DCC-EC4A-3397-296D-DCA0F6ACB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418758-D4E7-6218-C8A9-1FD679D3A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F3AC3-BF0C-F2E1-72F0-DDE0B619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04EF-CC6D-4EBD-9332-FD2760800EB7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0D03F-27B0-8D88-B202-80241B58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75584-2EB6-C97A-FF43-D1ED72D0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AEB5-BC9A-45C7-B57A-C6B7476B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5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7E1A9E-1C72-345A-A703-BF514C23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88AF2-80B3-1D56-A58B-45D6CFAFB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00736-C762-01BC-FE92-667E629FD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304EF-CC6D-4EBD-9332-FD2760800EB7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054E8-A93A-37E3-17D2-83A9E1484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A96F7-5E3D-0FDB-E7B4-E95CB3980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AEB5-BC9A-45C7-B57A-C6B7476B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6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iaolan@kth.se" TargetMode="External"/><Relationship Id="rId2" Type="http://schemas.openxmlformats.org/officeDocument/2006/relationships/hyperlink" Target="mailto:zdo@kth.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75807-5810-471C-1137-2CD280C4A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altLang="zh-CN" dirty="0"/>
              <a:t>ab 2: SVM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B667E4-3D0F-C436-DE54-C8AF8D950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Zhicheng</a:t>
            </a:r>
            <a:r>
              <a:rPr lang="en-US" dirty="0"/>
              <a:t> Dong </a:t>
            </a:r>
            <a:r>
              <a:rPr lang="en-US" dirty="0">
                <a:hlinkClick r:id="rId2"/>
              </a:rPr>
              <a:t>zdo@kth.se</a:t>
            </a:r>
            <a:endParaRPr lang="en-US" dirty="0"/>
          </a:p>
          <a:p>
            <a:r>
              <a:rPr lang="en-US" dirty="0"/>
              <a:t>Qiaolan Luo </a:t>
            </a:r>
            <a:r>
              <a:rPr lang="en-US" dirty="0">
                <a:hlinkClick r:id="rId3"/>
              </a:rPr>
              <a:t>qiaolan@kth.se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5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D7C4E-B910-9B5C-5786-E5759051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7.5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9E988-0506-9CAB-7529-2721796F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an iterative strategy: </a:t>
            </a:r>
          </a:p>
          <a:p>
            <a:r>
              <a:rPr lang="en-US" dirty="0"/>
              <a:t>Try a simpler model and moderate relaxation</a:t>
            </a:r>
          </a:p>
          <a:p>
            <a:r>
              <a:rPr lang="en-US" dirty="0"/>
              <a:t>Adjust model according to its performance on the validation set</a:t>
            </a:r>
          </a:p>
          <a:p>
            <a:r>
              <a:rPr lang="en-US" dirty="0"/>
              <a:t>Adjust C and kernel parameters through cross-validation and grid search</a:t>
            </a:r>
          </a:p>
        </p:txBody>
      </p:sp>
    </p:spTree>
    <p:extLst>
      <p:ext uri="{BB962C8B-B14F-4D97-AF65-F5344CB8AC3E}">
        <p14:creationId xmlns:p14="http://schemas.microsoft.com/office/powerpoint/2010/main" val="289778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644E9-DDB3-D3C7-CB17-F5F741A7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19A54-862E-CC90-2363-5EB0919C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suitable kernel function</a:t>
            </a:r>
          </a:p>
          <a:p>
            <a:r>
              <a:rPr lang="en-US" dirty="0"/>
              <a:t>2. objective function and constraint function</a:t>
            </a:r>
          </a:p>
          <a:p>
            <a:r>
              <a:rPr lang="en-US" dirty="0"/>
              <a:t>3. pre-compute matrix P and train data function</a:t>
            </a:r>
          </a:p>
          <a:p>
            <a:r>
              <a:rPr lang="en-US" dirty="0"/>
              <a:t>4. compute b function: for bias of the model</a:t>
            </a:r>
          </a:p>
          <a:p>
            <a:r>
              <a:rPr lang="en-US" dirty="0"/>
              <a:t>5. indicator function: draw decision boundaries and categorize new input data</a:t>
            </a:r>
          </a:p>
        </p:txBody>
      </p:sp>
    </p:spTree>
    <p:extLst>
      <p:ext uri="{BB962C8B-B14F-4D97-AF65-F5344CB8AC3E}">
        <p14:creationId xmlns:p14="http://schemas.microsoft.com/office/powerpoint/2010/main" val="93110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14C1605-1675-512A-48F8-082FB9977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079" y="2101850"/>
            <a:ext cx="4619015" cy="36189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77DE25-BA9A-6B5D-6971-31C307365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1850"/>
            <a:ext cx="4712606" cy="359055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FB5557A-3C3D-FA2A-00C5-CDD1F2AC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BE2E7-A896-8512-1A04-F7B9F81A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the center of the data cluster: adjust the mean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B805BA-BCAA-EBE9-CA2B-29B93589A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47" y="5655741"/>
            <a:ext cx="5435879" cy="7048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BDE39EE-3C8F-9F5F-44ED-020F1DD0D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079" y="5668441"/>
            <a:ext cx="5359675" cy="6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7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17260-3FBF-34B7-6349-8C2803A78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6C7B163-DDFB-DED5-C63C-A0E355F19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2201576"/>
            <a:ext cx="4712606" cy="35905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70F5F3-CCDE-1800-54EA-27A2A472A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285" y="2313744"/>
            <a:ext cx="4555515" cy="34783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7DAAB2-27B6-396B-C9F9-DC13542B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05946-3972-7604-A3D7-BB4250AB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size of the data cluster: adjust the standard deviation</a:t>
            </a:r>
          </a:p>
          <a:p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FD762F-7CE1-3417-B907-8875F4116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335" y="5888510"/>
            <a:ext cx="5429529" cy="7048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5AB4F6C-4A5C-0044-E0BA-5BFAA0296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28" y="5888510"/>
            <a:ext cx="5435879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1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03BEAFD-3935-BB31-7F5A-7A2A7CF4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3" y="4059893"/>
            <a:ext cx="3819321" cy="267110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3423CC4-F9BB-D2EC-F228-17B565AF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E6825-1774-C250-1951-E45DAE739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69931" cy="1789113"/>
          </a:xfrm>
        </p:spPr>
        <p:txBody>
          <a:bodyPr/>
          <a:lstStyle/>
          <a:p>
            <a:r>
              <a:rPr lang="en-US" dirty="0"/>
              <a:t>When the optimizer is hard to find a clear boundary: The data set are very close together or overlap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F573F1-ADC0-8210-64DD-350135FE7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08" y="919965"/>
            <a:ext cx="4042705" cy="30849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2E8E21-CA09-DF92-646A-87C847A42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431" y="4004906"/>
            <a:ext cx="3922146" cy="27531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DBCE40-F11F-C0B8-E7E0-3A0BCF086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577" y="4086913"/>
            <a:ext cx="3836636" cy="26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A60BF56-F732-765B-A38E-C0EB75ED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52" y="2194560"/>
            <a:ext cx="4012017" cy="283832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D59355F-7820-E3D6-6328-751E4B8C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B7468-FA5E-2B4E-726E-1266A29C5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0177" cy="4351338"/>
          </a:xfrm>
        </p:spPr>
        <p:txBody>
          <a:bodyPr/>
          <a:lstStyle/>
          <a:p>
            <a:r>
              <a:rPr lang="en-US" dirty="0"/>
              <a:t>RBF kernel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3A2865-3699-7375-6751-E6CB946DB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552" y="5583018"/>
            <a:ext cx="3175163" cy="7810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06E288-7CA9-CFC9-5EB5-69E46C954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14" y="5620850"/>
            <a:ext cx="4549341" cy="743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9A72C4-893B-267D-3BAF-D37E8A45D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566" y="2298265"/>
            <a:ext cx="4010337" cy="27027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0180162-EB64-2EE2-27EA-95D0875AA2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820" y="2240823"/>
            <a:ext cx="3904066" cy="274580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C8881A3-3519-D910-EED8-2B263754EE76}"/>
              </a:ext>
            </a:extLst>
          </p:cNvPr>
          <p:cNvSpPr txBox="1"/>
          <p:nvPr/>
        </p:nvSpPr>
        <p:spPr>
          <a:xfrm>
            <a:off x="7145671" y="1795382"/>
            <a:ext cx="27820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 kernel</a:t>
            </a:r>
          </a:p>
          <a:p>
            <a:endParaRPr 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752FEC-37EB-C2C6-DED4-311C24B69A4A}"/>
              </a:ext>
            </a:extLst>
          </p:cNvPr>
          <p:cNvSpPr txBox="1"/>
          <p:nvPr/>
        </p:nvSpPr>
        <p:spPr>
          <a:xfrm>
            <a:off x="5828468" y="503500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2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7C45DF-ABDD-AA4E-1D20-1EE4D178B916}"/>
              </a:ext>
            </a:extLst>
          </p:cNvPr>
          <p:cNvSpPr txBox="1"/>
          <p:nvPr/>
        </p:nvSpPr>
        <p:spPr>
          <a:xfrm>
            <a:off x="9830199" y="502808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3</a:t>
            </a:r>
          </a:p>
        </p:txBody>
      </p:sp>
    </p:spTree>
    <p:extLst>
      <p:ext uri="{BB962C8B-B14F-4D97-AF65-F5344CB8AC3E}">
        <p14:creationId xmlns:p14="http://schemas.microsoft.com/office/powerpoint/2010/main" val="350737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E391B9C-96CC-1FF2-20DB-8798DC8C4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9" y="1739686"/>
            <a:ext cx="3773879" cy="26316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4F074DE-56DD-66F1-C5E8-FA4A9764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BFB24-E323-42FE-3BC4-20DE0B69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18"/>
            <a:ext cx="10515600" cy="5821898"/>
          </a:xfrm>
        </p:spPr>
        <p:txBody>
          <a:bodyPr>
            <a:normAutofit/>
          </a:bodyPr>
          <a:lstStyle/>
          <a:p>
            <a:r>
              <a:rPr lang="en-US" dirty="0"/>
              <a:t>RBF kernel: </a:t>
            </a:r>
            <a:r>
              <a:rPr lang="el-GR" dirty="0"/>
              <a:t>σ</a:t>
            </a:r>
            <a:r>
              <a:rPr lang="zh-CN" altLang="en-US" dirty="0"/>
              <a:t> </a:t>
            </a:r>
            <a:r>
              <a:rPr lang="en-US" altLang="zh-CN" dirty="0"/>
              <a:t>for control the smoothness of the boundary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l-GR" dirty="0"/>
              <a:t>σ</a:t>
            </a:r>
            <a:r>
              <a:rPr lang="en-US" dirty="0"/>
              <a:t> too small: boundary become complex and convoluted </a:t>
            </a:r>
          </a:p>
          <a:p>
            <a:r>
              <a:rPr lang="en-US" dirty="0"/>
              <a:t> overfitting, Low bias, high variance</a:t>
            </a:r>
          </a:p>
          <a:p>
            <a:r>
              <a:rPr lang="en-US" dirty="0"/>
              <a:t> </a:t>
            </a:r>
            <a:r>
              <a:rPr lang="el-GR" dirty="0"/>
              <a:t>σ</a:t>
            </a:r>
            <a:r>
              <a:rPr lang="en-US" dirty="0"/>
              <a:t> too large: boundary become smooth and wide </a:t>
            </a:r>
          </a:p>
          <a:p>
            <a:r>
              <a:rPr lang="en-US" dirty="0"/>
              <a:t>Underfitting, low variance, high bias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315A19-A25D-8D3E-A435-90CD92018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447" y="1805468"/>
            <a:ext cx="3664543" cy="25773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81A057-07BB-CC19-3CBD-4994AE8B4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714" y="1805468"/>
            <a:ext cx="3664543" cy="25658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737573E-7CEB-40CB-61BB-92083B98299E}"/>
              </a:ext>
            </a:extLst>
          </p:cNvPr>
          <p:cNvSpPr txBox="1"/>
          <p:nvPr/>
        </p:nvSpPr>
        <p:spPr>
          <a:xfrm>
            <a:off x="1507969" y="429278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l-GR" dirty="0"/>
              <a:t>σ</a:t>
            </a:r>
            <a:r>
              <a:rPr lang="en-US" dirty="0"/>
              <a:t> = 0.1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60851-5334-5E50-4C90-FCAA979ACA28}"/>
              </a:ext>
            </a:extLst>
          </p:cNvPr>
          <p:cNvSpPr txBox="1"/>
          <p:nvPr/>
        </p:nvSpPr>
        <p:spPr>
          <a:xfrm>
            <a:off x="5456464" y="43104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l-GR" dirty="0"/>
              <a:t>σ</a:t>
            </a:r>
            <a:r>
              <a:rPr lang="en-US" dirty="0"/>
              <a:t> = 0.5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E000E3-A043-FAF4-3339-0BC669BBB9EA}"/>
              </a:ext>
            </a:extLst>
          </p:cNvPr>
          <p:cNvSpPr txBox="1"/>
          <p:nvPr/>
        </p:nvSpPr>
        <p:spPr>
          <a:xfrm>
            <a:off x="9462122" y="430968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l-GR" dirty="0"/>
              <a:t>σ</a:t>
            </a:r>
            <a:r>
              <a:rPr lang="en-US" dirty="0"/>
              <a:t> = 1.0 </a:t>
            </a:r>
          </a:p>
        </p:txBody>
      </p:sp>
    </p:spTree>
    <p:extLst>
      <p:ext uri="{BB962C8B-B14F-4D97-AF65-F5344CB8AC3E}">
        <p14:creationId xmlns:p14="http://schemas.microsoft.com/office/powerpoint/2010/main" val="412600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2BAD4-67CA-1050-E0FE-F0CA6F92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F23D5-339D-97C1-DB61-281AEFDFC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458"/>
            <a:ext cx="10515600" cy="5506135"/>
          </a:xfrm>
        </p:spPr>
        <p:txBody>
          <a:bodyPr>
            <a:normAutofit/>
          </a:bodyPr>
          <a:lstStyle/>
          <a:p>
            <a:r>
              <a:rPr lang="en-US" dirty="0"/>
              <a:t>Polynomial kernel – p : controls the degree of the polynomials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 lower p: simple boundary, enough for simple dataset</a:t>
            </a:r>
          </a:p>
          <a:p>
            <a:r>
              <a:rPr lang="en-US" dirty="0"/>
              <a:t>High bias, low variance, underfitting</a:t>
            </a:r>
          </a:p>
          <a:p>
            <a:r>
              <a:rPr lang="en-US" dirty="0"/>
              <a:t>With higher p: more complex boundary</a:t>
            </a:r>
          </a:p>
          <a:p>
            <a:r>
              <a:rPr lang="en-US" dirty="0"/>
              <a:t>Low bias, high variance, overfitting</a:t>
            </a: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E8884B-3320-C80E-30E2-1537617E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50" y="1927497"/>
            <a:ext cx="3637268" cy="24513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C173D2-7034-44B5-B959-94417D972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241" y="1896868"/>
            <a:ext cx="3653807" cy="25849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C85092-85EA-270A-E700-123DC3030D39}"/>
              </a:ext>
            </a:extLst>
          </p:cNvPr>
          <p:cNvSpPr txBox="1"/>
          <p:nvPr/>
        </p:nvSpPr>
        <p:spPr>
          <a:xfrm>
            <a:off x="3067223" y="429711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7D8432-5314-D357-B018-A7330184318E}"/>
              </a:ext>
            </a:extLst>
          </p:cNvPr>
          <p:cNvSpPr txBox="1"/>
          <p:nvPr/>
        </p:nvSpPr>
        <p:spPr>
          <a:xfrm>
            <a:off x="7992383" y="437885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3</a:t>
            </a:r>
          </a:p>
        </p:txBody>
      </p:sp>
    </p:spTree>
    <p:extLst>
      <p:ext uri="{BB962C8B-B14F-4D97-AF65-F5344CB8AC3E}">
        <p14:creationId xmlns:p14="http://schemas.microsoft.com/office/powerpoint/2010/main" val="130397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9EF40969-15DF-78E6-DB18-9EB0C86DD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529" y="3429000"/>
            <a:ext cx="4202743" cy="29010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E6E8E8-7CA9-9E37-15D0-5ECF863A6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795" y="3308520"/>
            <a:ext cx="4377906" cy="29800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66C94E-6A98-F0D9-E0A7-4BB7E8CB0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361" y="3308520"/>
            <a:ext cx="4265030" cy="3021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1427F4-FB55-5928-6BA2-4837D8B6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F7996-876A-D36D-4346-C0623275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2586037"/>
          </a:xfrm>
        </p:spPr>
        <p:txBody>
          <a:bodyPr/>
          <a:lstStyle/>
          <a:p>
            <a:r>
              <a:rPr lang="en-US" dirty="0"/>
              <a:t>Slack parameter C: degree of penalization for classification error</a:t>
            </a:r>
          </a:p>
          <a:p>
            <a:r>
              <a:rPr lang="en-US" dirty="0"/>
              <a:t>Too large: try best efforts to reduce errors, may lead to overfitting</a:t>
            </a:r>
          </a:p>
          <a:p>
            <a:r>
              <a:rPr lang="en-US" dirty="0"/>
              <a:t>Too small: do not concern about errors, have a poor classification </a:t>
            </a:r>
            <a:r>
              <a:rPr lang="en-US" dirty="0" err="1"/>
              <a:t>performence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52CEBD-8BAD-91E1-AEC5-7D26BF07F606}"/>
              </a:ext>
            </a:extLst>
          </p:cNvPr>
          <p:cNvSpPr txBox="1"/>
          <p:nvPr/>
        </p:nvSpPr>
        <p:spPr>
          <a:xfrm>
            <a:off x="9885453" y="630820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5.0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258093-B4DA-507E-C780-EF43C6D2E4FF}"/>
              </a:ext>
            </a:extLst>
          </p:cNvPr>
          <p:cNvSpPr txBox="1"/>
          <p:nvPr/>
        </p:nvSpPr>
        <p:spPr>
          <a:xfrm>
            <a:off x="5836833" y="630820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2.0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931A42-D499-D805-9FFF-10F5C694231B}"/>
              </a:ext>
            </a:extLst>
          </p:cNvPr>
          <p:cNvSpPr txBox="1"/>
          <p:nvPr/>
        </p:nvSpPr>
        <p:spPr>
          <a:xfrm>
            <a:off x="1752399" y="630820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0.1</a:t>
            </a:r>
          </a:p>
        </p:txBody>
      </p:sp>
    </p:spTree>
    <p:extLst>
      <p:ext uri="{BB962C8B-B14F-4D97-AF65-F5344CB8AC3E}">
        <p14:creationId xmlns:p14="http://schemas.microsoft.com/office/powerpoint/2010/main" val="52781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313</Words>
  <Application>Microsoft Office PowerPoint</Application>
  <PresentationFormat>宽屏</PresentationFormat>
  <Paragraphs>61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主题​​</vt:lpstr>
      <vt:lpstr>Lab 2: SVM</vt:lpstr>
      <vt:lpstr>Implementation</vt:lpstr>
      <vt:lpstr>7.1</vt:lpstr>
      <vt:lpstr>7.1</vt:lpstr>
      <vt:lpstr>7.1</vt:lpstr>
      <vt:lpstr>7.2</vt:lpstr>
      <vt:lpstr>7.3</vt:lpstr>
      <vt:lpstr>7.3</vt:lpstr>
      <vt:lpstr>7.4</vt:lpstr>
      <vt:lpstr>7.5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SVM</dc:title>
  <dc:creator>Qiaolan Luo</dc:creator>
  <cp:lastModifiedBy>Qiaolan Luo</cp:lastModifiedBy>
  <cp:revision>5</cp:revision>
  <dcterms:created xsi:type="dcterms:W3CDTF">2024-02-02T13:04:45Z</dcterms:created>
  <dcterms:modified xsi:type="dcterms:W3CDTF">2024-02-02T20:01:38Z</dcterms:modified>
</cp:coreProperties>
</file>