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7" r:id="rId6"/>
    <p:sldId id="258" r:id="rId7"/>
    <p:sldId id="259" r:id="rId8"/>
    <p:sldId id="260" r:id="rId9"/>
    <p:sldId id="261"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93B72-A534-138B-F8C0-2F12C56E6C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A14E3A0-DAE2-5F83-1849-C2593BB38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E3185EE-8B86-96BA-F58A-C5A59671784D}"/>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5" name="页脚占位符 4">
            <a:extLst>
              <a:ext uri="{FF2B5EF4-FFF2-40B4-BE49-F238E27FC236}">
                <a16:creationId xmlns:a16="http://schemas.microsoft.com/office/drawing/2014/main" id="{FE13B413-3695-69EA-7DFD-B9B72C830D5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BEE5781-CD1B-C9EC-96AE-60648E3ADC52}"/>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259021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0A0E0-A370-DF96-8AFF-08C622207A42}"/>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3C401F2-6D7F-0CEF-D26C-D26C7E205B0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6C87E55-28BE-643B-80BB-9840A1B56001}"/>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5" name="页脚占位符 4">
            <a:extLst>
              <a:ext uri="{FF2B5EF4-FFF2-40B4-BE49-F238E27FC236}">
                <a16:creationId xmlns:a16="http://schemas.microsoft.com/office/drawing/2014/main" id="{3C0BB891-F0A2-73FA-68B3-F9F818707A1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7690C7-1392-2228-3243-E1B170D1E16F}"/>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262344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904DE6-9E77-5CEC-8EAC-5AE1F23DB9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4F1495A2-6816-55D4-274D-D6F83E8400B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0235F9F-55A7-1C81-DCA5-D14C5E58E9EE}"/>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5" name="页脚占位符 4">
            <a:extLst>
              <a:ext uri="{FF2B5EF4-FFF2-40B4-BE49-F238E27FC236}">
                <a16:creationId xmlns:a16="http://schemas.microsoft.com/office/drawing/2014/main" id="{A4C84E23-A293-6053-F1E8-5C8E54EF3F9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5D7278E-2932-CD43-1A9A-079796B6BDC2}"/>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107958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2CA73-3C04-6525-D08D-A4D0483ACC4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19CF0CC-26AD-F9AD-8D68-E383A3FF74F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411762A-B092-E989-8C11-85409E3C9417}"/>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5" name="页脚占位符 4">
            <a:extLst>
              <a:ext uri="{FF2B5EF4-FFF2-40B4-BE49-F238E27FC236}">
                <a16:creationId xmlns:a16="http://schemas.microsoft.com/office/drawing/2014/main" id="{77022E9F-D337-C24A-3685-DC41AAE90C0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CA11E96-AA3F-86E4-521F-DF1BB1F48BD4}"/>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28465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09AF3-6E7A-F466-99BB-06613D9DC0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7E12C4E-B03C-A4A6-C457-D4C51570E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B89947-D3BC-4C10-6FDB-545FEEF68DC3}"/>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5" name="页脚占位符 4">
            <a:extLst>
              <a:ext uri="{FF2B5EF4-FFF2-40B4-BE49-F238E27FC236}">
                <a16:creationId xmlns:a16="http://schemas.microsoft.com/office/drawing/2014/main" id="{9853D196-0019-BCD8-F5F3-A482BC4A126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C6B1982-6DB5-1509-A5E3-FA8E1CF2445B}"/>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420670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1B6E5-CF40-6450-B2CC-534E37F5DEA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3AB8D0F-F9B3-F91A-1486-41E5CBCC0A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BBF26246-E25F-BF21-85F7-A49B9A4030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0412997A-E8BA-F650-827B-FB0EDC53B30D}"/>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6" name="页脚占位符 5">
            <a:extLst>
              <a:ext uri="{FF2B5EF4-FFF2-40B4-BE49-F238E27FC236}">
                <a16:creationId xmlns:a16="http://schemas.microsoft.com/office/drawing/2014/main" id="{352620E6-2B9B-9EB5-D816-BF8A4F21A44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58F222E-EDB8-3DA9-EC4D-5D8341504D47}"/>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343894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D6C97-0701-C5D7-7267-FCC30430C657}"/>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C5E9DB2-A91E-0DFA-500F-C847BFC020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53A56B-6E44-B91A-FEB0-7291831FA18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599234E-4763-4C73-377F-EB6576D24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4780DE-AFA2-ED4D-000C-85C9ADDB0BA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55CD738-9A88-8B1C-8832-4540EE507E5A}"/>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8" name="页脚占位符 7">
            <a:extLst>
              <a:ext uri="{FF2B5EF4-FFF2-40B4-BE49-F238E27FC236}">
                <a16:creationId xmlns:a16="http://schemas.microsoft.com/office/drawing/2014/main" id="{CC9AC80E-FE61-F294-9A64-9BB46A7723B9}"/>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8A8C1571-86BF-B4D8-1F50-18A73F203F5D}"/>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355699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0878A-4EC2-9B6E-00C5-32B90794D80E}"/>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8254195-E31D-285D-3E3C-734D0878443F}"/>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4" name="页脚占位符 3">
            <a:extLst>
              <a:ext uri="{FF2B5EF4-FFF2-40B4-BE49-F238E27FC236}">
                <a16:creationId xmlns:a16="http://schemas.microsoft.com/office/drawing/2014/main" id="{0D6D0265-EE10-16A7-AF9B-7354B697510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0106101-F721-9770-2FFA-3151E6AC7460}"/>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443040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43752D0-8644-DDE3-32D9-90F7904F5AF4}"/>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3" name="页脚占位符 2">
            <a:extLst>
              <a:ext uri="{FF2B5EF4-FFF2-40B4-BE49-F238E27FC236}">
                <a16:creationId xmlns:a16="http://schemas.microsoft.com/office/drawing/2014/main" id="{0B52689D-6F69-FE6D-5286-EE5E481B6FF1}"/>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ACAECC61-F0B3-0A07-D7D1-5F59FCB7DF01}"/>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343847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98F5B-715F-AFC2-43D1-C64B5B6D5D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5DDE858-7E34-28BC-B727-22B19A1E1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75473FD9-2514-D72B-FE37-5583CB433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C24C80-813F-9334-E57E-05C109442517}"/>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6" name="页脚占位符 5">
            <a:extLst>
              <a:ext uri="{FF2B5EF4-FFF2-40B4-BE49-F238E27FC236}">
                <a16:creationId xmlns:a16="http://schemas.microsoft.com/office/drawing/2014/main" id="{1EAFF201-4386-2579-3D0A-BE7EC226823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B53200C-FFB1-D9B6-6549-4AD68EEFED1C}"/>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267018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516BC-CB50-A273-F18F-3919C615F9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AFD8141-4986-E3FF-4E7A-D20D963E3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3EDBFED-BB10-E208-B628-E3359AFF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A463D8-C3BD-3377-BEFD-3F35A5AC5ECD}"/>
              </a:ext>
            </a:extLst>
          </p:cNvPr>
          <p:cNvSpPr>
            <a:spLocks noGrp="1"/>
          </p:cNvSpPr>
          <p:nvPr>
            <p:ph type="dt" sz="half" idx="10"/>
          </p:nvPr>
        </p:nvSpPr>
        <p:spPr/>
        <p:txBody>
          <a:bodyPr/>
          <a:lstStyle/>
          <a:p>
            <a:fld id="{01EEE058-0742-40C9-8A2E-3E9716AC14F4}" type="datetimeFigureOut">
              <a:rPr lang="en-US" smtClean="0"/>
              <a:t>2/5/2024</a:t>
            </a:fld>
            <a:endParaRPr lang="en-US"/>
          </a:p>
        </p:txBody>
      </p:sp>
      <p:sp>
        <p:nvSpPr>
          <p:cNvPr id="6" name="页脚占位符 5">
            <a:extLst>
              <a:ext uri="{FF2B5EF4-FFF2-40B4-BE49-F238E27FC236}">
                <a16:creationId xmlns:a16="http://schemas.microsoft.com/office/drawing/2014/main" id="{0D889F5D-1D28-B464-CC72-1549EB9BBB5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7AA1560-18B0-E09A-3B4F-9F18B1B86E95}"/>
              </a:ext>
            </a:extLst>
          </p:cNvPr>
          <p:cNvSpPr>
            <a:spLocks noGrp="1"/>
          </p:cNvSpPr>
          <p:nvPr>
            <p:ph type="sldNum" sz="quarter" idx="12"/>
          </p:nvPr>
        </p:nvSpPr>
        <p:spPr/>
        <p:txBody>
          <a:bodyPr/>
          <a:lstStyle/>
          <a:p>
            <a:fld id="{295A5B10-6231-4732-967F-ADCE2AF1D01D}" type="slidenum">
              <a:rPr lang="en-US" smtClean="0"/>
              <a:t>‹#›</a:t>
            </a:fld>
            <a:endParaRPr lang="en-US"/>
          </a:p>
        </p:txBody>
      </p:sp>
    </p:spTree>
    <p:extLst>
      <p:ext uri="{BB962C8B-B14F-4D97-AF65-F5344CB8AC3E}">
        <p14:creationId xmlns:p14="http://schemas.microsoft.com/office/powerpoint/2010/main" val="17492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F89481-8A8C-C369-9F74-E39FB8435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CCA1BD7-87DC-6224-B2E3-ADF740336A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081BBD0-023B-B231-1C39-991CEC751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EE058-0742-40C9-8A2E-3E9716AC14F4}" type="datetimeFigureOut">
              <a:rPr lang="en-US" smtClean="0"/>
              <a:t>2/5/2024</a:t>
            </a:fld>
            <a:endParaRPr lang="en-US"/>
          </a:p>
        </p:txBody>
      </p:sp>
      <p:sp>
        <p:nvSpPr>
          <p:cNvPr id="5" name="页脚占位符 4">
            <a:extLst>
              <a:ext uri="{FF2B5EF4-FFF2-40B4-BE49-F238E27FC236}">
                <a16:creationId xmlns:a16="http://schemas.microsoft.com/office/drawing/2014/main" id="{B940755D-31A1-2D0E-3C19-63109B510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A1927D0F-8CEC-7F0B-DCAF-18652683C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A5B10-6231-4732-967F-ADCE2AF1D01D}" type="slidenum">
              <a:rPr lang="en-US" smtClean="0"/>
              <a:t>‹#›</a:t>
            </a:fld>
            <a:endParaRPr lang="en-US"/>
          </a:p>
        </p:txBody>
      </p:sp>
    </p:spTree>
    <p:extLst>
      <p:ext uri="{BB962C8B-B14F-4D97-AF65-F5344CB8AC3E}">
        <p14:creationId xmlns:p14="http://schemas.microsoft.com/office/powerpoint/2010/main" val="303986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iaolan@kth.se" TargetMode="External"/><Relationship Id="rId2" Type="http://schemas.openxmlformats.org/officeDocument/2006/relationships/hyperlink" Target="mailto:zdo@kth.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F3845-4E3D-04A4-74D4-60A1561BB682}"/>
              </a:ext>
            </a:extLst>
          </p:cNvPr>
          <p:cNvSpPr>
            <a:spLocks noGrp="1"/>
          </p:cNvSpPr>
          <p:nvPr>
            <p:ph type="ctrTitle"/>
          </p:nvPr>
        </p:nvSpPr>
        <p:spPr/>
        <p:txBody>
          <a:bodyPr>
            <a:normAutofit/>
          </a:bodyPr>
          <a:lstStyle/>
          <a:p>
            <a:r>
              <a:rPr lang="en-US" sz="4000" dirty="0"/>
              <a:t>Lab 3: BAYESIAN LEARNING AND BOOSTING</a:t>
            </a:r>
          </a:p>
        </p:txBody>
      </p:sp>
      <p:sp>
        <p:nvSpPr>
          <p:cNvPr id="3" name="副标题 2">
            <a:extLst>
              <a:ext uri="{FF2B5EF4-FFF2-40B4-BE49-F238E27FC236}">
                <a16:creationId xmlns:a16="http://schemas.microsoft.com/office/drawing/2014/main" id="{D9A689BC-06C3-8B51-71F1-9166174F733D}"/>
              </a:ext>
            </a:extLst>
          </p:cNvPr>
          <p:cNvSpPr>
            <a:spLocks noGrp="1"/>
          </p:cNvSpPr>
          <p:nvPr>
            <p:ph type="subTitle" idx="1"/>
          </p:nvPr>
        </p:nvSpPr>
        <p:spPr/>
        <p:txBody>
          <a:bodyPr/>
          <a:lstStyle/>
          <a:p>
            <a:r>
              <a:rPr lang="en-US" dirty="0" err="1"/>
              <a:t>Zhicheng</a:t>
            </a:r>
            <a:r>
              <a:rPr lang="en-US" dirty="0"/>
              <a:t> Dong </a:t>
            </a:r>
            <a:r>
              <a:rPr lang="en-US" dirty="0">
                <a:hlinkClick r:id="rId2"/>
              </a:rPr>
              <a:t>zdo@kth.se</a:t>
            </a:r>
            <a:endParaRPr lang="en-US" dirty="0"/>
          </a:p>
          <a:p>
            <a:r>
              <a:rPr lang="en-US" dirty="0"/>
              <a:t>Qiaolan Luo </a:t>
            </a:r>
            <a:r>
              <a:rPr lang="en-US" altLang="zh-CN" dirty="0">
                <a:hlinkClick r:id="rId3"/>
              </a:rPr>
              <a:t>q</a:t>
            </a:r>
            <a:r>
              <a:rPr lang="en-US" dirty="0">
                <a:hlinkClick r:id="rId3"/>
              </a:rPr>
              <a:t>iaolan@kth.se</a:t>
            </a:r>
            <a:endParaRPr lang="en-US" dirty="0"/>
          </a:p>
          <a:p>
            <a:endParaRPr lang="en-US" dirty="0"/>
          </a:p>
        </p:txBody>
      </p:sp>
    </p:spTree>
    <p:extLst>
      <p:ext uri="{BB962C8B-B14F-4D97-AF65-F5344CB8AC3E}">
        <p14:creationId xmlns:p14="http://schemas.microsoft.com/office/powerpoint/2010/main" val="83202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362B6-3047-9000-BA50-17E299832B18}"/>
              </a:ext>
            </a:extLst>
          </p:cNvPr>
          <p:cNvSpPr>
            <a:spLocks noGrp="1"/>
          </p:cNvSpPr>
          <p:nvPr>
            <p:ph type="title"/>
          </p:nvPr>
        </p:nvSpPr>
        <p:spPr/>
        <p:txBody>
          <a:bodyPr/>
          <a:lstStyle/>
          <a:p>
            <a:r>
              <a:rPr lang="en-US" dirty="0"/>
              <a:t>Assignment 5</a:t>
            </a:r>
          </a:p>
        </p:txBody>
      </p:sp>
      <p:sp>
        <p:nvSpPr>
          <p:cNvPr id="3" name="内容占位符 2">
            <a:extLst>
              <a:ext uri="{FF2B5EF4-FFF2-40B4-BE49-F238E27FC236}">
                <a16:creationId xmlns:a16="http://schemas.microsoft.com/office/drawing/2014/main" id="{8276568E-90A0-6B13-E6CC-EF929EE29463}"/>
              </a:ext>
            </a:extLst>
          </p:cNvPr>
          <p:cNvSpPr>
            <a:spLocks noGrp="1"/>
          </p:cNvSpPr>
          <p:nvPr>
            <p:ph idx="1"/>
          </p:nvPr>
        </p:nvSpPr>
        <p:spPr/>
        <p:txBody>
          <a:bodyPr/>
          <a:lstStyle/>
          <a:p>
            <a:endParaRPr lang="en-US" dirty="0"/>
          </a:p>
        </p:txBody>
      </p:sp>
      <p:pic>
        <p:nvPicPr>
          <p:cNvPr id="5" name="图片 4">
            <a:extLst>
              <a:ext uri="{FF2B5EF4-FFF2-40B4-BE49-F238E27FC236}">
                <a16:creationId xmlns:a16="http://schemas.microsoft.com/office/drawing/2014/main" id="{F6F89FBC-7FD5-A292-6A7B-F79BBD96F5A4}"/>
              </a:ext>
            </a:extLst>
          </p:cNvPr>
          <p:cNvPicPr>
            <a:picLocks noChangeAspect="1"/>
          </p:cNvPicPr>
          <p:nvPr/>
        </p:nvPicPr>
        <p:blipFill>
          <a:blip r:embed="rId2"/>
          <a:stretch>
            <a:fillRect/>
          </a:stretch>
        </p:blipFill>
        <p:spPr>
          <a:xfrm>
            <a:off x="6246019" y="95250"/>
            <a:ext cx="5829300" cy="6667500"/>
          </a:xfrm>
          <a:prstGeom prst="rect">
            <a:avLst/>
          </a:prstGeom>
        </p:spPr>
      </p:pic>
      <p:pic>
        <p:nvPicPr>
          <p:cNvPr id="7" name="图片 6">
            <a:extLst>
              <a:ext uri="{FF2B5EF4-FFF2-40B4-BE49-F238E27FC236}">
                <a16:creationId xmlns:a16="http://schemas.microsoft.com/office/drawing/2014/main" id="{02255F8F-18D5-1B9D-5941-21896D8339C1}"/>
              </a:ext>
            </a:extLst>
          </p:cNvPr>
          <p:cNvPicPr>
            <a:picLocks noChangeAspect="1"/>
          </p:cNvPicPr>
          <p:nvPr/>
        </p:nvPicPr>
        <p:blipFill>
          <a:blip r:embed="rId3"/>
          <a:stretch>
            <a:fillRect/>
          </a:stretch>
        </p:blipFill>
        <p:spPr>
          <a:xfrm>
            <a:off x="709613" y="1515269"/>
            <a:ext cx="5536406" cy="3351320"/>
          </a:xfrm>
          <a:prstGeom prst="rect">
            <a:avLst/>
          </a:prstGeom>
        </p:spPr>
      </p:pic>
    </p:spTree>
    <p:extLst>
      <p:ext uri="{BB962C8B-B14F-4D97-AF65-F5344CB8AC3E}">
        <p14:creationId xmlns:p14="http://schemas.microsoft.com/office/powerpoint/2010/main" val="186354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F005E16-BC95-BAA5-B1B6-09B5A4408C14}"/>
              </a:ext>
            </a:extLst>
          </p:cNvPr>
          <p:cNvPicPr>
            <a:picLocks noChangeAspect="1"/>
          </p:cNvPicPr>
          <p:nvPr/>
        </p:nvPicPr>
        <p:blipFill>
          <a:blip r:embed="rId2"/>
          <a:stretch>
            <a:fillRect/>
          </a:stretch>
        </p:blipFill>
        <p:spPr>
          <a:xfrm>
            <a:off x="468858" y="1690688"/>
            <a:ext cx="5953374" cy="2128838"/>
          </a:xfrm>
          <a:prstGeom prst="rect">
            <a:avLst/>
          </a:prstGeom>
        </p:spPr>
      </p:pic>
      <p:sp>
        <p:nvSpPr>
          <p:cNvPr id="2" name="标题 1">
            <a:extLst>
              <a:ext uri="{FF2B5EF4-FFF2-40B4-BE49-F238E27FC236}">
                <a16:creationId xmlns:a16="http://schemas.microsoft.com/office/drawing/2014/main" id="{019CF89D-2612-C20C-4141-CF3DED05E3BD}"/>
              </a:ext>
            </a:extLst>
          </p:cNvPr>
          <p:cNvSpPr>
            <a:spLocks noGrp="1"/>
          </p:cNvSpPr>
          <p:nvPr>
            <p:ph type="title"/>
          </p:nvPr>
        </p:nvSpPr>
        <p:spPr/>
        <p:txBody>
          <a:bodyPr/>
          <a:lstStyle/>
          <a:p>
            <a:r>
              <a:rPr lang="en-US" dirty="0"/>
              <a:t>Assignment 5</a:t>
            </a:r>
          </a:p>
        </p:txBody>
      </p:sp>
      <p:sp>
        <p:nvSpPr>
          <p:cNvPr id="3" name="内容占位符 2">
            <a:extLst>
              <a:ext uri="{FF2B5EF4-FFF2-40B4-BE49-F238E27FC236}">
                <a16:creationId xmlns:a16="http://schemas.microsoft.com/office/drawing/2014/main" id="{B62796A4-BAB5-6341-A316-F6BB457646D4}"/>
              </a:ext>
            </a:extLst>
          </p:cNvPr>
          <p:cNvSpPr>
            <a:spLocks noGrp="1"/>
          </p:cNvSpPr>
          <p:nvPr>
            <p:ph idx="1"/>
          </p:nvPr>
        </p:nvSpPr>
        <p:spPr/>
        <p:txBody>
          <a:bodyPr/>
          <a:lstStyle/>
          <a:p>
            <a:endParaRPr lang="en-US" dirty="0"/>
          </a:p>
          <a:p>
            <a:endParaRPr lang="en-US" dirty="0"/>
          </a:p>
        </p:txBody>
      </p:sp>
      <p:sp>
        <p:nvSpPr>
          <p:cNvPr id="10" name="文本框 9">
            <a:extLst>
              <a:ext uri="{FF2B5EF4-FFF2-40B4-BE49-F238E27FC236}">
                <a16:creationId xmlns:a16="http://schemas.microsoft.com/office/drawing/2014/main" id="{A9C69239-9C18-8BBA-DE53-DFBD90DCB655}"/>
              </a:ext>
            </a:extLst>
          </p:cNvPr>
          <p:cNvSpPr txBox="1"/>
          <p:nvPr/>
        </p:nvSpPr>
        <p:spPr>
          <a:xfrm>
            <a:off x="6257924" y="1557338"/>
            <a:ext cx="5317331" cy="2677656"/>
          </a:xfrm>
          <a:prstGeom prst="rect">
            <a:avLst/>
          </a:prstGeom>
          <a:noFill/>
        </p:spPr>
        <p:txBody>
          <a:bodyPr wrap="square" rtlCol="0">
            <a:spAutoFit/>
          </a:bodyPr>
          <a:lstStyle/>
          <a:p>
            <a:pPr algn="just"/>
            <a:r>
              <a:rPr lang="en-US" sz="2400" dirty="0"/>
              <a:t>Boosting methods improve performance by focusing on samples that were misclassified by previous classifiers. For the plain Bayes, it has already accurately classifies certain samples, focusing on misclassified samples may not result in much improvement.</a:t>
            </a:r>
          </a:p>
        </p:txBody>
      </p:sp>
    </p:spTree>
    <p:extLst>
      <p:ext uri="{BB962C8B-B14F-4D97-AF65-F5344CB8AC3E}">
        <p14:creationId xmlns:p14="http://schemas.microsoft.com/office/powerpoint/2010/main" val="138974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0D41E-16E1-D87B-BD80-E3B3CF4C8F40}"/>
              </a:ext>
            </a:extLst>
          </p:cNvPr>
          <p:cNvSpPr>
            <a:spLocks noGrp="1"/>
          </p:cNvSpPr>
          <p:nvPr>
            <p:ph type="title"/>
          </p:nvPr>
        </p:nvSpPr>
        <p:spPr/>
        <p:txBody>
          <a:bodyPr/>
          <a:lstStyle/>
          <a:p>
            <a:r>
              <a:rPr lang="en-US" dirty="0"/>
              <a:t>Assignment 5</a:t>
            </a:r>
          </a:p>
        </p:txBody>
      </p:sp>
      <p:pic>
        <p:nvPicPr>
          <p:cNvPr id="5" name="图片 4">
            <a:extLst>
              <a:ext uri="{FF2B5EF4-FFF2-40B4-BE49-F238E27FC236}">
                <a16:creationId xmlns:a16="http://schemas.microsoft.com/office/drawing/2014/main" id="{84A1DF48-3EC0-A652-47A6-E28E7502854F}"/>
              </a:ext>
            </a:extLst>
          </p:cNvPr>
          <p:cNvPicPr>
            <a:picLocks noChangeAspect="1"/>
          </p:cNvPicPr>
          <p:nvPr/>
        </p:nvPicPr>
        <p:blipFill>
          <a:blip r:embed="rId2"/>
          <a:stretch>
            <a:fillRect/>
          </a:stretch>
        </p:blipFill>
        <p:spPr>
          <a:xfrm>
            <a:off x="788194" y="1825625"/>
            <a:ext cx="5410200" cy="3886200"/>
          </a:xfrm>
          <a:prstGeom prst="rect">
            <a:avLst/>
          </a:prstGeom>
        </p:spPr>
      </p:pic>
      <p:pic>
        <p:nvPicPr>
          <p:cNvPr id="6" name="内容占位符 5">
            <a:extLst>
              <a:ext uri="{FF2B5EF4-FFF2-40B4-BE49-F238E27FC236}">
                <a16:creationId xmlns:a16="http://schemas.microsoft.com/office/drawing/2014/main" id="{2F8D8296-F2BC-277D-8239-4C63BD04EDDC}"/>
              </a:ext>
            </a:extLst>
          </p:cNvPr>
          <p:cNvPicPr>
            <a:picLocks noGrp="1" noChangeAspect="1"/>
          </p:cNvPicPr>
          <p:nvPr>
            <p:ph idx="1"/>
          </p:nvPr>
        </p:nvPicPr>
        <p:blipFill>
          <a:blip r:embed="rId3"/>
          <a:stretch>
            <a:fillRect/>
          </a:stretch>
        </p:blipFill>
        <p:spPr>
          <a:xfrm>
            <a:off x="6400800" y="1825625"/>
            <a:ext cx="5199401" cy="3782219"/>
          </a:xfrm>
          <a:prstGeom prst="rect">
            <a:avLst/>
          </a:prstGeom>
        </p:spPr>
      </p:pic>
      <p:sp>
        <p:nvSpPr>
          <p:cNvPr id="7" name="文本框 6">
            <a:extLst>
              <a:ext uri="{FF2B5EF4-FFF2-40B4-BE49-F238E27FC236}">
                <a16:creationId xmlns:a16="http://schemas.microsoft.com/office/drawing/2014/main" id="{2BD98429-FFEF-7D87-F332-067C1E5DF829}"/>
              </a:ext>
            </a:extLst>
          </p:cNvPr>
          <p:cNvSpPr txBox="1"/>
          <p:nvPr/>
        </p:nvSpPr>
        <p:spPr>
          <a:xfrm>
            <a:off x="1164430" y="5846762"/>
            <a:ext cx="7408070" cy="461665"/>
          </a:xfrm>
          <a:prstGeom prst="rect">
            <a:avLst/>
          </a:prstGeom>
          <a:noFill/>
        </p:spPr>
        <p:txBody>
          <a:bodyPr wrap="square" rtlCol="0">
            <a:spAutoFit/>
          </a:bodyPr>
          <a:lstStyle/>
          <a:p>
            <a:r>
              <a:rPr lang="en-US" sz="2400" dirty="0"/>
              <a:t>The boundary is not fitting after boosting</a:t>
            </a:r>
          </a:p>
        </p:txBody>
      </p:sp>
    </p:spTree>
    <p:extLst>
      <p:ext uri="{BB962C8B-B14F-4D97-AF65-F5344CB8AC3E}">
        <p14:creationId xmlns:p14="http://schemas.microsoft.com/office/powerpoint/2010/main" val="1862849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3FFCC4C-9B63-5D18-10D2-F3DC8B69F15F}"/>
              </a:ext>
            </a:extLst>
          </p:cNvPr>
          <p:cNvPicPr>
            <a:picLocks noChangeAspect="1"/>
          </p:cNvPicPr>
          <p:nvPr/>
        </p:nvPicPr>
        <p:blipFill>
          <a:blip r:embed="rId2"/>
          <a:stretch>
            <a:fillRect/>
          </a:stretch>
        </p:blipFill>
        <p:spPr>
          <a:xfrm>
            <a:off x="249471" y="1498600"/>
            <a:ext cx="7744386" cy="5005387"/>
          </a:xfrm>
          <a:prstGeom prst="rect">
            <a:avLst/>
          </a:prstGeom>
        </p:spPr>
      </p:pic>
      <p:sp>
        <p:nvSpPr>
          <p:cNvPr id="2" name="标题 1">
            <a:extLst>
              <a:ext uri="{FF2B5EF4-FFF2-40B4-BE49-F238E27FC236}">
                <a16:creationId xmlns:a16="http://schemas.microsoft.com/office/drawing/2014/main" id="{3EC03B6C-92BD-FA0B-6E98-02A565A7B474}"/>
              </a:ext>
            </a:extLst>
          </p:cNvPr>
          <p:cNvSpPr>
            <a:spLocks noGrp="1"/>
          </p:cNvSpPr>
          <p:nvPr>
            <p:ph type="title"/>
          </p:nvPr>
        </p:nvSpPr>
        <p:spPr/>
        <p:txBody>
          <a:bodyPr/>
          <a:lstStyle/>
          <a:p>
            <a:r>
              <a:rPr lang="en-US" dirty="0"/>
              <a:t>Assignment 6</a:t>
            </a:r>
          </a:p>
        </p:txBody>
      </p:sp>
      <p:sp>
        <p:nvSpPr>
          <p:cNvPr id="3" name="内容占位符 2">
            <a:extLst>
              <a:ext uri="{FF2B5EF4-FFF2-40B4-BE49-F238E27FC236}">
                <a16:creationId xmlns:a16="http://schemas.microsoft.com/office/drawing/2014/main" id="{45203ED8-330D-191D-E106-E8FA5E39BE4D}"/>
              </a:ext>
            </a:extLst>
          </p:cNvPr>
          <p:cNvSpPr>
            <a:spLocks noGrp="1"/>
          </p:cNvSpPr>
          <p:nvPr>
            <p:ph idx="1"/>
          </p:nvPr>
        </p:nvSpPr>
        <p:spPr>
          <a:xfrm>
            <a:off x="6607969" y="577057"/>
            <a:ext cx="4916091" cy="3616324"/>
          </a:xfrm>
        </p:spPr>
        <p:txBody>
          <a:bodyPr>
            <a:noAutofit/>
          </a:bodyPr>
          <a:lstStyle/>
          <a:p>
            <a:pPr marL="0" indent="0" algn="just">
              <a:buNone/>
            </a:pPr>
            <a:r>
              <a:rPr lang="en-US" dirty="0"/>
              <a:t>For decision trees, Boosting usually improves model complexity and performance because individual decision trees may be underfitted due to tree depth limitations.</a:t>
            </a:r>
          </a:p>
        </p:txBody>
      </p:sp>
    </p:spTree>
    <p:extLst>
      <p:ext uri="{BB962C8B-B14F-4D97-AF65-F5344CB8AC3E}">
        <p14:creationId xmlns:p14="http://schemas.microsoft.com/office/powerpoint/2010/main" val="2235121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F3110-C4C3-666F-CF05-80CD76A53914}"/>
              </a:ext>
            </a:extLst>
          </p:cNvPr>
          <p:cNvSpPr>
            <a:spLocks noGrp="1"/>
          </p:cNvSpPr>
          <p:nvPr>
            <p:ph type="title"/>
          </p:nvPr>
        </p:nvSpPr>
        <p:spPr/>
        <p:txBody>
          <a:bodyPr/>
          <a:lstStyle/>
          <a:p>
            <a:r>
              <a:rPr lang="en-US" dirty="0"/>
              <a:t>Assignment 6</a:t>
            </a:r>
          </a:p>
        </p:txBody>
      </p:sp>
      <p:sp>
        <p:nvSpPr>
          <p:cNvPr id="3" name="内容占位符 2">
            <a:extLst>
              <a:ext uri="{FF2B5EF4-FFF2-40B4-BE49-F238E27FC236}">
                <a16:creationId xmlns:a16="http://schemas.microsoft.com/office/drawing/2014/main" id="{7E894520-B64A-558A-D8B8-79551EC777F4}"/>
              </a:ext>
            </a:extLst>
          </p:cNvPr>
          <p:cNvSpPr>
            <a:spLocks noGrp="1"/>
          </p:cNvSpPr>
          <p:nvPr>
            <p:ph idx="1"/>
          </p:nvPr>
        </p:nvSpPr>
        <p:spPr/>
        <p:txBody>
          <a:bodyPr/>
          <a:lstStyle/>
          <a:p>
            <a:endParaRPr lang="en-US"/>
          </a:p>
        </p:txBody>
      </p:sp>
      <p:pic>
        <p:nvPicPr>
          <p:cNvPr id="7" name="图片 6">
            <a:extLst>
              <a:ext uri="{FF2B5EF4-FFF2-40B4-BE49-F238E27FC236}">
                <a16:creationId xmlns:a16="http://schemas.microsoft.com/office/drawing/2014/main" id="{C93A91B5-7417-9583-E0AA-60B5E8726048}"/>
              </a:ext>
            </a:extLst>
          </p:cNvPr>
          <p:cNvPicPr>
            <a:picLocks noChangeAspect="1"/>
          </p:cNvPicPr>
          <p:nvPr/>
        </p:nvPicPr>
        <p:blipFill>
          <a:blip r:embed="rId2"/>
          <a:stretch>
            <a:fillRect/>
          </a:stretch>
        </p:blipFill>
        <p:spPr>
          <a:xfrm>
            <a:off x="2226469" y="1507331"/>
            <a:ext cx="7979506" cy="5064125"/>
          </a:xfrm>
          <a:prstGeom prst="rect">
            <a:avLst/>
          </a:prstGeom>
        </p:spPr>
      </p:pic>
    </p:spTree>
    <p:extLst>
      <p:ext uri="{BB962C8B-B14F-4D97-AF65-F5344CB8AC3E}">
        <p14:creationId xmlns:p14="http://schemas.microsoft.com/office/powerpoint/2010/main" val="244439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3A2DB-A0D3-4CFB-DD63-8BBA6777F6F3}"/>
              </a:ext>
            </a:extLst>
          </p:cNvPr>
          <p:cNvSpPr>
            <a:spLocks noGrp="1"/>
          </p:cNvSpPr>
          <p:nvPr>
            <p:ph type="title"/>
          </p:nvPr>
        </p:nvSpPr>
        <p:spPr/>
        <p:txBody>
          <a:bodyPr/>
          <a:lstStyle/>
          <a:p>
            <a:r>
              <a:rPr lang="en-US" dirty="0"/>
              <a:t>Assignment6</a:t>
            </a:r>
          </a:p>
        </p:txBody>
      </p:sp>
      <p:sp>
        <p:nvSpPr>
          <p:cNvPr id="3" name="内容占位符 2">
            <a:extLst>
              <a:ext uri="{FF2B5EF4-FFF2-40B4-BE49-F238E27FC236}">
                <a16:creationId xmlns:a16="http://schemas.microsoft.com/office/drawing/2014/main" id="{E136DB05-1771-C80C-EE71-D9707D06B161}"/>
              </a:ext>
            </a:extLst>
          </p:cNvPr>
          <p:cNvSpPr>
            <a:spLocks noGrp="1"/>
          </p:cNvSpPr>
          <p:nvPr>
            <p:ph idx="1"/>
          </p:nvPr>
        </p:nvSpPr>
        <p:spPr>
          <a:xfrm>
            <a:off x="838200" y="1825624"/>
            <a:ext cx="10515600" cy="4760913"/>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boundary is more complex. </a:t>
            </a:r>
          </a:p>
        </p:txBody>
      </p:sp>
      <p:pic>
        <p:nvPicPr>
          <p:cNvPr id="5" name="图片 4">
            <a:extLst>
              <a:ext uri="{FF2B5EF4-FFF2-40B4-BE49-F238E27FC236}">
                <a16:creationId xmlns:a16="http://schemas.microsoft.com/office/drawing/2014/main" id="{7D2490F2-BE42-7885-327D-3733D6035FBF}"/>
              </a:ext>
            </a:extLst>
          </p:cNvPr>
          <p:cNvPicPr>
            <a:picLocks noChangeAspect="1"/>
          </p:cNvPicPr>
          <p:nvPr/>
        </p:nvPicPr>
        <p:blipFill>
          <a:blip r:embed="rId2"/>
          <a:stretch>
            <a:fillRect/>
          </a:stretch>
        </p:blipFill>
        <p:spPr>
          <a:xfrm>
            <a:off x="564355" y="1475298"/>
            <a:ext cx="5531645" cy="4203008"/>
          </a:xfrm>
          <a:prstGeom prst="rect">
            <a:avLst/>
          </a:prstGeom>
        </p:spPr>
      </p:pic>
      <p:pic>
        <p:nvPicPr>
          <p:cNvPr id="7" name="图片 6">
            <a:extLst>
              <a:ext uri="{FF2B5EF4-FFF2-40B4-BE49-F238E27FC236}">
                <a16:creationId xmlns:a16="http://schemas.microsoft.com/office/drawing/2014/main" id="{ACDDCC9B-EFD1-7445-9085-AE238677D04B}"/>
              </a:ext>
            </a:extLst>
          </p:cNvPr>
          <p:cNvPicPr>
            <a:picLocks noChangeAspect="1"/>
          </p:cNvPicPr>
          <p:nvPr/>
        </p:nvPicPr>
        <p:blipFill>
          <a:blip r:embed="rId3"/>
          <a:stretch>
            <a:fillRect/>
          </a:stretch>
        </p:blipFill>
        <p:spPr>
          <a:xfrm>
            <a:off x="5843588" y="1475298"/>
            <a:ext cx="6188869" cy="4120094"/>
          </a:xfrm>
          <a:prstGeom prst="rect">
            <a:avLst/>
          </a:prstGeom>
        </p:spPr>
      </p:pic>
    </p:spTree>
    <p:extLst>
      <p:ext uri="{BB962C8B-B14F-4D97-AF65-F5344CB8AC3E}">
        <p14:creationId xmlns:p14="http://schemas.microsoft.com/office/powerpoint/2010/main" val="38555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0D4EC-15C6-7F02-9C58-72644442818A}"/>
              </a:ext>
            </a:extLst>
          </p:cNvPr>
          <p:cNvSpPr>
            <a:spLocks noGrp="1"/>
          </p:cNvSpPr>
          <p:nvPr>
            <p:ph type="title"/>
          </p:nvPr>
        </p:nvSpPr>
        <p:spPr/>
        <p:txBody>
          <a:bodyPr/>
          <a:lstStyle/>
          <a:p>
            <a:r>
              <a:rPr lang="en-US" dirty="0"/>
              <a:t>Assignment 7</a:t>
            </a:r>
          </a:p>
        </p:txBody>
      </p:sp>
      <p:sp>
        <p:nvSpPr>
          <p:cNvPr id="3" name="内容占位符 2">
            <a:extLst>
              <a:ext uri="{FF2B5EF4-FFF2-40B4-BE49-F238E27FC236}">
                <a16:creationId xmlns:a16="http://schemas.microsoft.com/office/drawing/2014/main" id="{279880EB-0B6C-9DFC-436A-6E852ED660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14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4D803-601E-7DED-2464-562F70870CB3}"/>
              </a:ext>
            </a:extLst>
          </p:cNvPr>
          <p:cNvSpPr>
            <a:spLocks noGrp="1"/>
          </p:cNvSpPr>
          <p:nvPr>
            <p:ph type="title"/>
          </p:nvPr>
        </p:nvSpPr>
        <p:spPr/>
        <p:txBody>
          <a:bodyPr/>
          <a:lstStyle/>
          <a:p>
            <a:r>
              <a:rPr lang="en-US" dirty="0"/>
              <a:t>Assignment 1</a:t>
            </a:r>
          </a:p>
        </p:txBody>
      </p:sp>
      <p:pic>
        <p:nvPicPr>
          <p:cNvPr id="9" name="内容占位符 8">
            <a:extLst>
              <a:ext uri="{FF2B5EF4-FFF2-40B4-BE49-F238E27FC236}">
                <a16:creationId xmlns:a16="http://schemas.microsoft.com/office/drawing/2014/main" id="{BE12F79A-30DA-4FA5-427A-731179997267}"/>
              </a:ext>
            </a:extLst>
          </p:cNvPr>
          <p:cNvPicPr>
            <a:picLocks noGrp="1" noChangeAspect="1"/>
          </p:cNvPicPr>
          <p:nvPr>
            <p:ph idx="1"/>
          </p:nvPr>
        </p:nvPicPr>
        <p:blipFill>
          <a:blip r:embed="rId2"/>
          <a:stretch>
            <a:fillRect/>
          </a:stretch>
        </p:blipFill>
        <p:spPr>
          <a:xfrm>
            <a:off x="1133474" y="1896269"/>
            <a:ext cx="5210175" cy="1952625"/>
          </a:xfrm>
        </p:spPr>
      </p:pic>
      <p:pic>
        <p:nvPicPr>
          <p:cNvPr id="7" name="图片 6">
            <a:extLst>
              <a:ext uri="{FF2B5EF4-FFF2-40B4-BE49-F238E27FC236}">
                <a16:creationId xmlns:a16="http://schemas.microsoft.com/office/drawing/2014/main" id="{3493F928-144B-8A3F-9A3B-365A7967BF0A}"/>
              </a:ext>
            </a:extLst>
          </p:cNvPr>
          <p:cNvPicPr>
            <a:picLocks noChangeAspect="1"/>
          </p:cNvPicPr>
          <p:nvPr/>
        </p:nvPicPr>
        <p:blipFill>
          <a:blip r:embed="rId3"/>
          <a:stretch>
            <a:fillRect/>
          </a:stretch>
        </p:blipFill>
        <p:spPr>
          <a:xfrm>
            <a:off x="6531768" y="1686719"/>
            <a:ext cx="5143500" cy="4629150"/>
          </a:xfrm>
          <a:prstGeom prst="rect">
            <a:avLst/>
          </a:prstGeom>
        </p:spPr>
      </p:pic>
    </p:spTree>
    <p:extLst>
      <p:ext uri="{BB962C8B-B14F-4D97-AF65-F5344CB8AC3E}">
        <p14:creationId xmlns:p14="http://schemas.microsoft.com/office/powerpoint/2010/main" val="44900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387A6-A06A-3D1C-B5F0-4DAAF024C51F}"/>
              </a:ext>
            </a:extLst>
          </p:cNvPr>
          <p:cNvSpPr>
            <a:spLocks noGrp="1"/>
          </p:cNvSpPr>
          <p:nvPr>
            <p:ph type="title"/>
          </p:nvPr>
        </p:nvSpPr>
        <p:spPr/>
        <p:txBody>
          <a:bodyPr/>
          <a:lstStyle/>
          <a:p>
            <a:r>
              <a:rPr lang="en-US" dirty="0"/>
              <a:t>Assignment 2 </a:t>
            </a:r>
          </a:p>
        </p:txBody>
      </p:sp>
      <p:sp>
        <p:nvSpPr>
          <p:cNvPr id="3" name="内容占位符 2">
            <a:extLst>
              <a:ext uri="{FF2B5EF4-FFF2-40B4-BE49-F238E27FC236}">
                <a16:creationId xmlns:a16="http://schemas.microsoft.com/office/drawing/2014/main" id="{2BA24404-6E40-75BB-8C57-9429131E5841}"/>
              </a:ext>
            </a:extLst>
          </p:cNvPr>
          <p:cNvSpPr>
            <a:spLocks noGrp="1"/>
          </p:cNvSpPr>
          <p:nvPr>
            <p:ph idx="1"/>
          </p:nvPr>
        </p:nvSpPr>
        <p:spPr/>
        <p:txBody>
          <a:bodyPr/>
          <a:lstStyle/>
          <a:p>
            <a:endParaRPr lang="en-US" dirty="0"/>
          </a:p>
        </p:txBody>
      </p:sp>
      <p:pic>
        <p:nvPicPr>
          <p:cNvPr id="5" name="图片 4">
            <a:extLst>
              <a:ext uri="{FF2B5EF4-FFF2-40B4-BE49-F238E27FC236}">
                <a16:creationId xmlns:a16="http://schemas.microsoft.com/office/drawing/2014/main" id="{C5151E8F-D138-7439-E5B1-107E02C7D3D9}"/>
              </a:ext>
            </a:extLst>
          </p:cNvPr>
          <p:cNvPicPr>
            <a:picLocks noChangeAspect="1"/>
          </p:cNvPicPr>
          <p:nvPr/>
        </p:nvPicPr>
        <p:blipFill>
          <a:blip r:embed="rId2"/>
          <a:stretch>
            <a:fillRect/>
          </a:stretch>
        </p:blipFill>
        <p:spPr>
          <a:xfrm>
            <a:off x="3505199" y="1736128"/>
            <a:ext cx="5919788" cy="4530331"/>
          </a:xfrm>
          <a:prstGeom prst="rect">
            <a:avLst/>
          </a:prstGeom>
        </p:spPr>
      </p:pic>
    </p:spTree>
    <p:extLst>
      <p:ext uri="{BB962C8B-B14F-4D97-AF65-F5344CB8AC3E}">
        <p14:creationId xmlns:p14="http://schemas.microsoft.com/office/powerpoint/2010/main" val="39900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B01D-72D8-74D2-09B1-93A034EC535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C249C52-C5B1-D694-4190-D4754886F5D1}"/>
              </a:ext>
            </a:extLst>
          </p:cNvPr>
          <p:cNvSpPr>
            <a:spLocks noGrp="1"/>
          </p:cNvSpPr>
          <p:nvPr>
            <p:ph type="title"/>
          </p:nvPr>
        </p:nvSpPr>
        <p:spPr/>
        <p:txBody>
          <a:bodyPr/>
          <a:lstStyle/>
          <a:p>
            <a:r>
              <a:rPr lang="en-US" dirty="0"/>
              <a:t>Assignment 2 </a:t>
            </a:r>
          </a:p>
        </p:txBody>
      </p:sp>
      <p:sp>
        <p:nvSpPr>
          <p:cNvPr id="3" name="内容占位符 2">
            <a:extLst>
              <a:ext uri="{FF2B5EF4-FFF2-40B4-BE49-F238E27FC236}">
                <a16:creationId xmlns:a16="http://schemas.microsoft.com/office/drawing/2014/main" id="{F3CFD347-0CCC-8365-E6E2-B3BF222C0FA2}"/>
              </a:ext>
            </a:extLst>
          </p:cNvPr>
          <p:cNvSpPr>
            <a:spLocks noGrp="1"/>
          </p:cNvSpPr>
          <p:nvPr>
            <p:ph idx="1"/>
          </p:nvPr>
        </p:nvSpPr>
        <p:spPr/>
        <p:txBody>
          <a:bodyPr/>
          <a:lstStyle/>
          <a:p>
            <a:endParaRPr lang="en-US" dirty="0"/>
          </a:p>
        </p:txBody>
      </p:sp>
      <p:pic>
        <p:nvPicPr>
          <p:cNvPr id="6" name="图片 5">
            <a:extLst>
              <a:ext uri="{FF2B5EF4-FFF2-40B4-BE49-F238E27FC236}">
                <a16:creationId xmlns:a16="http://schemas.microsoft.com/office/drawing/2014/main" id="{69F0028B-9687-6CAF-7431-93283372AC0B}"/>
              </a:ext>
            </a:extLst>
          </p:cNvPr>
          <p:cNvPicPr>
            <a:picLocks noChangeAspect="1"/>
          </p:cNvPicPr>
          <p:nvPr/>
        </p:nvPicPr>
        <p:blipFill>
          <a:blip r:embed="rId2"/>
          <a:stretch>
            <a:fillRect/>
          </a:stretch>
        </p:blipFill>
        <p:spPr>
          <a:xfrm>
            <a:off x="781050" y="1413659"/>
            <a:ext cx="7812881" cy="1777216"/>
          </a:xfrm>
          <a:prstGeom prst="rect">
            <a:avLst/>
          </a:prstGeom>
        </p:spPr>
      </p:pic>
      <p:pic>
        <p:nvPicPr>
          <p:cNvPr id="11" name="图片 10">
            <a:extLst>
              <a:ext uri="{FF2B5EF4-FFF2-40B4-BE49-F238E27FC236}">
                <a16:creationId xmlns:a16="http://schemas.microsoft.com/office/drawing/2014/main" id="{2D15183C-7D71-3B0C-66FB-8E977F88C6DF}"/>
              </a:ext>
            </a:extLst>
          </p:cNvPr>
          <p:cNvPicPr>
            <a:picLocks noChangeAspect="1"/>
          </p:cNvPicPr>
          <p:nvPr/>
        </p:nvPicPr>
        <p:blipFill>
          <a:blip r:embed="rId3"/>
          <a:stretch>
            <a:fillRect/>
          </a:stretch>
        </p:blipFill>
        <p:spPr>
          <a:xfrm>
            <a:off x="6272212" y="2813517"/>
            <a:ext cx="5691187" cy="3837315"/>
          </a:xfrm>
          <a:prstGeom prst="rect">
            <a:avLst/>
          </a:prstGeom>
        </p:spPr>
      </p:pic>
    </p:spTree>
    <p:extLst>
      <p:ext uri="{BB962C8B-B14F-4D97-AF65-F5344CB8AC3E}">
        <p14:creationId xmlns:p14="http://schemas.microsoft.com/office/powerpoint/2010/main" val="223162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3B882-734A-A4F6-540D-39732896F657}"/>
              </a:ext>
            </a:extLst>
          </p:cNvPr>
          <p:cNvSpPr>
            <a:spLocks noGrp="1"/>
          </p:cNvSpPr>
          <p:nvPr>
            <p:ph type="title"/>
          </p:nvPr>
        </p:nvSpPr>
        <p:spPr/>
        <p:txBody>
          <a:bodyPr/>
          <a:lstStyle/>
          <a:p>
            <a:r>
              <a:rPr lang="en-US" dirty="0"/>
              <a:t>Assignment 3</a:t>
            </a:r>
          </a:p>
        </p:txBody>
      </p:sp>
      <p:pic>
        <p:nvPicPr>
          <p:cNvPr id="5" name="内容占位符 4">
            <a:extLst>
              <a:ext uri="{FF2B5EF4-FFF2-40B4-BE49-F238E27FC236}">
                <a16:creationId xmlns:a16="http://schemas.microsoft.com/office/drawing/2014/main" id="{0B39C05A-91AD-9D7D-9AEA-EB741A2012C6}"/>
              </a:ext>
            </a:extLst>
          </p:cNvPr>
          <p:cNvPicPr>
            <a:picLocks noGrp="1" noChangeAspect="1"/>
          </p:cNvPicPr>
          <p:nvPr>
            <p:ph idx="1"/>
          </p:nvPr>
        </p:nvPicPr>
        <p:blipFill>
          <a:blip r:embed="rId2"/>
          <a:stretch>
            <a:fillRect/>
          </a:stretch>
        </p:blipFill>
        <p:spPr>
          <a:xfrm>
            <a:off x="617443" y="1550901"/>
            <a:ext cx="5379400" cy="4941974"/>
          </a:xfrm>
        </p:spPr>
      </p:pic>
      <p:pic>
        <p:nvPicPr>
          <p:cNvPr id="7" name="图片 6">
            <a:extLst>
              <a:ext uri="{FF2B5EF4-FFF2-40B4-BE49-F238E27FC236}">
                <a16:creationId xmlns:a16="http://schemas.microsoft.com/office/drawing/2014/main" id="{41AA40A0-DBD7-8C95-5856-D9559C539214}"/>
              </a:ext>
            </a:extLst>
          </p:cNvPr>
          <p:cNvPicPr>
            <a:picLocks noChangeAspect="1"/>
          </p:cNvPicPr>
          <p:nvPr/>
        </p:nvPicPr>
        <p:blipFill>
          <a:blip r:embed="rId3"/>
          <a:stretch>
            <a:fillRect/>
          </a:stretch>
        </p:blipFill>
        <p:spPr>
          <a:xfrm>
            <a:off x="5996843" y="1550901"/>
            <a:ext cx="5581650" cy="4467225"/>
          </a:xfrm>
          <a:prstGeom prst="rect">
            <a:avLst/>
          </a:prstGeom>
        </p:spPr>
      </p:pic>
    </p:spTree>
    <p:extLst>
      <p:ext uri="{BB962C8B-B14F-4D97-AF65-F5344CB8AC3E}">
        <p14:creationId xmlns:p14="http://schemas.microsoft.com/office/powerpoint/2010/main" val="250252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8FCB6-78DD-585A-0980-9415D60A6BB0}"/>
              </a:ext>
            </a:extLst>
          </p:cNvPr>
          <p:cNvSpPr>
            <a:spLocks noGrp="1"/>
          </p:cNvSpPr>
          <p:nvPr>
            <p:ph type="title"/>
          </p:nvPr>
        </p:nvSpPr>
        <p:spPr/>
        <p:txBody>
          <a:bodyPr/>
          <a:lstStyle/>
          <a:p>
            <a:r>
              <a:rPr lang="en-US" dirty="0"/>
              <a:t>Assignment 3</a:t>
            </a:r>
          </a:p>
        </p:txBody>
      </p:sp>
      <p:sp>
        <p:nvSpPr>
          <p:cNvPr id="3" name="内容占位符 2">
            <a:extLst>
              <a:ext uri="{FF2B5EF4-FFF2-40B4-BE49-F238E27FC236}">
                <a16:creationId xmlns:a16="http://schemas.microsoft.com/office/drawing/2014/main" id="{FA2F8AFB-8136-ECA7-143C-2333C025E870}"/>
              </a:ext>
            </a:extLst>
          </p:cNvPr>
          <p:cNvSpPr>
            <a:spLocks noGrp="1"/>
          </p:cNvSpPr>
          <p:nvPr>
            <p:ph idx="1"/>
          </p:nvPr>
        </p:nvSpPr>
        <p:spPr/>
        <p:txBody>
          <a:bodyPr/>
          <a:lstStyle/>
          <a:p>
            <a:endParaRPr lang="en-US" dirty="0"/>
          </a:p>
        </p:txBody>
      </p:sp>
      <p:pic>
        <p:nvPicPr>
          <p:cNvPr id="6" name="图片 5">
            <a:extLst>
              <a:ext uri="{FF2B5EF4-FFF2-40B4-BE49-F238E27FC236}">
                <a16:creationId xmlns:a16="http://schemas.microsoft.com/office/drawing/2014/main" id="{40962807-E91E-9B87-134E-99A1495EF8BA}"/>
              </a:ext>
            </a:extLst>
          </p:cNvPr>
          <p:cNvPicPr>
            <a:picLocks noChangeAspect="1"/>
          </p:cNvPicPr>
          <p:nvPr/>
        </p:nvPicPr>
        <p:blipFill>
          <a:blip r:embed="rId2"/>
          <a:stretch>
            <a:fillRect/>
          </a:stretch>
        </p:blipFill>
        <p:spPr>
          <a:xfrm>
            <a:off x="3671888" y="1797844"/>
            <a:ext cx="6315075" cy="4593798"/>
          </a:xfrm>
          <a:prstGeom prst="rect">
            <a:avLst/>
          </a:prstGeom>
        </p:spPr>
      </p:pic>
    </p:spTree>
    <p:extLst>
      <p:ext uri="{BB962C8B-B14F-4D97-AF65-F5344CB8AC3E}">
        <p14:creationId xmlns:p14="http://schemas.microsoft.com/office/powerpoint/2010/main" val="118405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6FEE8-C0A7-76C2-CFC6-EC818A55AE69}"/>
              </a:ext>
            </a:extLst>
          </p:cNvPr>
          <p:cNvSpPr>
            <a:spLocks noGrp="1"/>
          </p:cNvSpPr>
          <p:nvPr>
            <p:ph type="title"/>
          </p:nvPr>
        </p:nvSpPr>
        <p:spPr/>
        <p:txBody>
          <a:bodyPr/>
          <a:lstStyle/>
          <a:p>
            <a:r>
              <a:rPr lang="en-US" dirty="0"/>
              <a:t>Q</a:t>
            </a:r>
            <a:r>
              <a:rPr lang="en-US" altLang="zh-CN" dirty="0"/>
              <a:t>1</a:t>
            </a:r>
            <a:endParaRPr lang="en-US" dirty="0"/>
          </a:p>
        </p:txBody>
      </p:sp>
      <p:sp>
        <p:nvSpPr>
          <p:cNvPr id="3" name="内容占位符 2">
            <a:extLst>
              <a:ext uri="{FF2B5EF4-FFF2-40B4-BE49-F238E27FC236}">
                <a16:creationId xmlns:a16="http://schemas.microsoft.com/office/drawing/2014/main" id="{73A73686-E285-C83C-BD4A-897F749CF6E2}"/>
              </a:ext>
            </a:extLst>
          </p:cNvPr>
          <p:cNvSpPr>
            <a:spLocks noGrp="1"/>
          </p:cNvSpPr>
          <p:nvPr>
            <p:ph idx="1"/>
          </p:nvPr>
        </p:nvSpPr>
        <p:spPr/>
        <p:txBody>
          <a:bodyPr/>
          <a:lstStyle/>
          <a:p>
            <a:endParaRPr lang="en-US" dirty="0"/>
          </a:p>
          <a:p>
            <a:r>
              <a:rPr lang="en-US" sz="2400" dirty="0"/>
              <a:t>a) Features represent distinct properties that do not influence each other or the dataset is large enough to smooth out any dependencies that might exist between features. </a:t>
            </a:r>
          </a:p>
          <a:p>
            <a:r>
              <a:rPr lang="en-US" altLang="zh-CN" sz="2400" dirty="0"/>
              <a:t>b</a:t>
            </a:r>
            <a:r>
              <a:rPr lang="en-US" sz="2400" dirty="0"/>
              <a:t>) Features are known to be related. The dataset is small and the dependencies between features are significant. </a:t>
            </a:r>
          </a:p>
        </p:txBody>
      </p:sp>
      <p:pic>
        <p:nvPicPr>
          <p:cNvPr id="5" name="图片 4">
            <a:extLst>
              <a:ext uri="{FF2B5EF4-FFF2-40B4-BE49-F238E27FC236}">
                <a16:creationId xmlns:a16="http://schemas.microsoft.com/office/drawing/2014/main" id="{7B2739F6-A839-53B1-0A73-32F3BF158701}"/>
              </a:ext>
            </a:extLst>
          </p:cNvPr>
          <p:cNvPicPr>
            <a:picLocks noChangeAspect="1"/>
          </p:cNvPicPr>
          <p:nvPr/>
        </p:nvPicPr>
        <p:blipFill>
          <a:blip r:embed="rId2"/>
          <a:stretch>
            <a:fillRect/>
          </a:stretch>
        </p:blipFill>
        <p:spPr>
          <a:xfrm>
            <a:off x="664123" y="1690688"/>
            <a:ext cx="10863754" cy="585167"/>
          </a:xfrm>
          <a:prstGeom prst="rect">
            <a:avLst/>
          </a:prstGeom>
        </p:spPr>
      </p:pic>
    </p:spTree>
    <p:extLst>
      <p:ext uri="{BB962C8B-B14F-4D97-AF65-F5344CB8AC3E}">
        <p14:creationId xmlns:p14="http://schemas.microsoft.com/office/powerpoint/2010/main" val="67588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52348-C657-EC9C-449D-81E9561D6EDB}"/>
              </a:ext>
            </a:extLst>
          </p:cNvPr>
          <p:cNvSpPr>
            <a:spLocks noGrp="1"/>
          </p:cNvSpPr>
          <p:nvPr>
            <p:ph type="title"/>
          </p:nvPr>
        </p:nvSpPr>
        <p:spPr/>
        <p:txBody>
          <a:bodyPr/>
          <a:lstStyle/>
          <a:p>
            <a:r>
              <a:rPr lang="en-US" dirty="0"/>
              <a:t>Q2</a:t>
            </a:r>
          </a:p>
        </p:txBody>
      </p:sp>
      <p:sp>
        <p:nvSpPr>
          <p:cNvPr id="3" name="内容占位符 2">
            <a:extLst>
              <a:ext uri="{FF2B5EF4-FFF2-40B4-BE49-F238E27FC236}">
                <a16:creationId xmlns:a16="http://schemas.microsoft.com/office/drawing/2014/main" id="{EF9374CD-5AF7-3EB0-6E6B-956918C951B7}"/>
              </a:ext>
            </a:extLst>
          </p:cNvPr>
          <p:cNvSpPr>
            <a:spLocks noGrp="1"/>
          </p:cNvSpPr>
          <p:nvPr>
            <p:ph idx="1"/>
          </p:nvPr>
        </p:nvSpPr>
        <p:spPr/>
        <p:txBody>
          <a:bodyPr/>
          <a:lstStyle/>
          <a:p>
            <a:endParaRPr lang="en-US" dirty="0"/>
          </a:p>
          <a:p>
            <a:endParaRPr lang="en-US" dirty="0"/>
          </a:p>
          <a:p>
            <a:r>
              <a:rPr lang="en-US" dirty="0"/>
              <a:t>It use PCA to downscale the feature space to 2 dimensions and classify the dataset.</a:t>
            </a:r>
          </a:p>
          <a:p>
            <a:endParaRPr lang="en-US" dirty="0"/>
          </a:p>
        </p:txBody>
      </p:sp>
      <p:pic>
        <p:nvPicPr>
          <p:cNvPr id="5" name="图片 4">
            <a:extLst>
              <a:ext uri="{FF2B5EF4-FFF2-40B4-BE49-F238E27FC236}">
                <a16:creationId xmlns:a16="http://schemas.microsoft.com/office/drawing/2014/main" id="{AE8E1B98-28CA-8794-022A-468F3B25002E}"/>
              </a:ext>
            </a:extLst>
          </p:cNvPr>
          <p:cNvPicPr>
            <a:picLocks noChangeAspect="1"/>
          </p:cNvPicPr>
          <p:nvPr/>
        </p:nvPicPr>
        <p:blipFill>
          <a:blip r:embed="rId2"/>
          <a:stretch>
            <a:fillRect/>
          </a:stretch>
        </p:blipFill>
        <p:spPr>
          <a:xfrm>
            <a:off x="838200" y="1704975"/>
            <a:ext cx="10549410" cy="1238250"/>
          </a:xfrm>
          <a:prstGeom prst="rect">
            <a:avLst/>
          </a:prstGeom>
        </p:spPr>
      </p:pic>
    </p:spTree>
    <p:extLst>
      <p:ext uri="{BB962C8B-B14F-4D97-AF65-F5344CB8AC3E}">
        <p14:creationId xmlns:p14="http://schemas.microsoft.com/office/powerpoint/2010/main" val="233296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947F96F-C576-17AE-781B-B0C7D8B0BBAA}"/>
              </a:ext>
            </a:extLst>
          </p:cNvPr>
          <p:cNvPicPr>
            <a:picLocks noChangeAspect="1"/>
          </p:cNvPicPr>
          <p:nvPr/>
        </p:nvPicPr>
        <p:blipFill>
          <a:blip r:embed="rId2"/>
          <a:stretch>
            <a:fillRect/>
          </a:stretch>
        </p:blipFill>
        <p:spPr>
          <a:xfrm>
            <a:off x="838200" y="1404728"/>
            <a:ext cx="6103144" cy="5453272"/>
          </a:xfrm>
          <a:prstGeom prst="rect">
            <a:avLst/>
          </a:prstGeom>
        </p:spPr>
      </p:pic>
      <p:sp>
        <p:nvSpPr>
          <p:cNvPr id="2" name="标题 1">
            <a:extLst>
              <a:ext uri="{FF2B5EF4-FFF2-40B4-BE49-F238E27FC236}">
                <a16:creationId xmlns:a16="http://schemas.microsoft.com/office/drawing/2014/main" id="{3B0A4FA4-888D-8E7B-82A6-BC68C60658E4}"/>
              </a:ext>
            </a:extLst>
          </p:cNvPr>
          <p:cNvSpPr>
            <a:spLocks noGrp="1"/>
          </p:cNvSpPr>
          <p:nvPr>
            <p:ph type="title"/>
          </p:nvPr>
        </p:nvSpPr>
        <p:spPr/>
        <p:txBody>
          <a:bodyPr/>
          <a:lstStyle/>
          <a:p>
            <a:r>
              <a:rPr lang="en-US" dirty="0"/>
              <a:t>Assignment 4 </a:t>
            </a:r>
          </a:p>
        </p:txBody>
      </p:sp>
      <p:pic>
        <p:nvPicPr>
          <p:cNvPr id="5" name="图片 4">
            <a:extLst>
              <a:ext uri="{FF2B5EF4-FFF2-40B4-BE49-F238E27FC236}">
                <a16:creationId xmlns:a16="http://schemas.microsoft.com/office/drawing/2014/main" id="{1B759186-5A3A-D498-7226-4C860E5E4924}"/>
              </a:ext>
            </a:extLst>
          </p:cNvPr>
          <p:cNvPicPr>
            <a:picLocks noChangeAspect="1"/>
          </p:cNvPicPr>
          <p:nvPr/>
        </p:nvPicPr>
        <p:blipFill>
          <a:blip r:embed="rId3"/>
          <a:stretch>
            <a:fillRect/>
          </a:stretch>
        </p:blipFill>
        <p:spPr>
          <a:xfrm>
            <a:off x="4217194" y="514348"/>
            <a:ext cx="7310438" cy="1939341"/>
          </a:xfrm>
          <a:prstGeom prst="rect">
            <a:avLst/>
          </a:prstGeom>
        </p:spPr>
      </p:pic>
    </p:spTree>
    <p:extLst>
      <p:ext uri="{BB962C8B-B14F-4D97-AF65-F5344CB8AC3E}">
        <p14:creationId xmlns:p14="http://schemas.microsoft.com/office/powerpoint/2010/main" val="1387460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190</Words>
  <Application>Microsoft Office PowerPoint</Application>
  <PresentationFormat>宽屏</PresentationFormat>
  <Paragraphs>38</Paragraphs>
  <Slides>16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Arial</vt:lpstr>
      <vt:lpstr>Calibri</vt:lpstr>
      <vt:lpstr>Calibri Light</vt:lpstr>
      <vt:lpstr>Office 主题​​</vt:lpstr>
      <vt:lpstr>Lab 3: BAYESIAN LEARNING AND BOOSTING</vt:lpstr>
      <vt:lpstr>Assignment 1</vt:lpstr>
      <vt:lpstr>Assignment 2 </vt:lpstr>
      <vt:lpstr>Assignment 2 </vt:lpstr>
      <vt:lpstr>Assignment 3</vt:lpstr>
      <vt:lpstr>Assignment 3</vt:lpstr>
      <vt:lpstr>Q1</vt:lpstr>
      <vt:lpstr>Q2</vt:lpstr>
      <vt:lpstr>Assignment 4 </vt:lpstr>
      <vt:lpstr>Assignment 5</vt:lpstr>
      <vt:lpstr>Assignment 5</vt:lpstr>
      <vt:lpstr>Assignment 5</vt:lpstr>
      <vt:lpstr>Assignment 6</vt:lpstr>
      <vt:lpstr>Assignment 6</vt:lpstr>
      <vt:lpstr>Assignment6</vt:lpstr>
      <vt:lpstr>Assignment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 BAYESIAN LEARNING AND BOOSTING</dc:title>
  <dc:creator>Qiaolan Luo</dc:creator>
  <cp:lastModifiedBy>Qiaolan Luo</cp:lastModifiedBy>
  <cp:revision>2</cp:revision>
  <dcterms:created xsi:type="dcterms:W3CDTF">2024-02-04T20:45:01Z</dcterms:created>
  <dcterms:modified xsi:type="dcterms:W3CDTF">2024-02-05T22:53:19Z</dcterms:modified>
</cp:coreProperties>
</file>