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3558"/>
            <a:ext cx="7766936" cy="1010653"/>
          </a:xfrm>
        </p:spPr>
        <p:txBody>
          <a:bodyPr/>
          <a:lstStyle/>
          <a:p>
            <a:r>
              <a:rPr lang="en-US" dirty="0" smtClean="0"/>
              <a:t>NHÓM 9</a:t>
            </a:r>
            <a:endParaRPr lang="en-US" dirty="0"/>
          </a:p>
        </p:txBody>
      </p:sp>
      <p:sp>
        <p:nvSpPr>
          <p:cNvPr id="3" name="Subtitle 2"/>
          <p:cNvSpPr>
            <a:spLocks noGrp="1"/>
          </p:cNvSpPr>
          <p:nvPr>
            <p:ph type="subTitle" idx="1"/>
          </p:nvPr>
        </p:nvSpPr>
        <p:spPr>
          <a:xfrm>
            <a:off x="1507067" y="2141622"/>
            <a:ext cx="7766936" cy="1676400"/>
          </a:xfrm>
        </p:spPr>
        <p:txBody>
          <a:bodyPr/>
          <a:lstStyle/>
          <a:p>
            <a:pPr algn="ctr"/>
            <a:r>
              <a:rPr lang="en-US"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BÀI TẬP </a:t>
            </a:r>
          </a:p>
          <a:p>
            <a:pPr algn="ctr"/>
            <a:r>
              <a:rPr lang="en-US" sz="3000" dirty="0" smtClean="0">
                <a:latin typeface="Times New Roman" panose="02020603050405020304" pitchFamily="18" charset="0"/>
                <a:cs typeface="Times New Roman" panose="02020603050405020304" pitchFamily="18" charset="0"/>
              </a:rPr>
              <a:t>CHƯƠNG TRÌNH PHÂN CÔNG HƯỚNG DẪN ĐỒ ÁN TỐT NGHIỆP TẠI KHOA CNTT</a:t>
            </a:r>
          </a:p>
          <a:p>
            <a:endParaRPr lang="en-US" sz="3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507067" y="3994485"/>
            <a:ext cx="7766936" cy="16764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3000" dirty="0" smtClean="0">
                <a:latin typeface="Times New Roman" panose="02020603050405020304" pitchFamily="18" charset="0"/>
                <a:cs typeface="Times New Roman" panose="02020603050405020304" pitchFamily="18" charset="0"/>
              </a:rPr>
              <a:t>GIẢNG VIÊN HƯỚNG DẪN</a:t>
            </a:r>
          </a:p>
          <a:p>
            <a:pPr algn="ctr"/>
            <a:r>
              <a:rPr lang="en-US" sz="3000" dirty="0" smtClean="0">
                <a:latin typeface="Times New Roman" panose="02020603050405020304" pitchFamily="18" charset="0"/>
                <a:cs typeface="Times New Roman" panose="02020603050405020304" pitchFamily="18" charset="0"/>
              </a:rPr>
              <a:t>THẠC SĨ NGUYÊN VĂN NGUYÊN</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95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lưu</a:t>
            </a:r>
            <a:r>
              <a:rPr lang="en-US" dirty="0" smtClean="0"/>
              <a:t> </a:t>
            </a:r>
            <a:r>
              <a:rPr lang="en-US" dirty="0" err="1" smtClean="0"/>
              <a:t>vào</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4" name="Content Placeholder 3"/>
          <p:cNvPicPr>
            <a:picLocks noGrp="1" noChangeAspect="1"/>
          </p:cNvPicPr>
          <p:nvPr>
            <p:ph idx="1"/>
          </p:nvPr>
        </p:nvPicPr>
        <p:blipFill>
          <a:blip r:embed="rId2"/>
          <a:stretch>
            <a:fillRect/>
          </a:stretch>
        </p:blipFill>
        <p:spPr>
          <a:xfrm>
            <a:off x="1068653" y="2160588"/>
            <a:ext cx="6900332" cy="3881437"/>
          </a:xfrm>
          <a:prstGeom prst="rect">
            <a:avLst/>
          </a:prstGeom>
        </p:spPr>
      </p:pic>
    </p:spTree>
    <p:extLst>
      <p:ext uri="{BB962C8B-B14F-4D97-AF65-F5344CB8AC3E}">
        <p14:creationId xmlns:p14="http://schemas.microsoft.com/office/powerpoint/2010/main" val="326138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Xuất</a:t>
            </a:r>
            <a:r>
              <a:rPr lang="en-US" dirty="0" smtClean="0"/>
              <a:t> excel </a:t>
            </a:r>
            <a:r>
              <a:rPr lang="en-US" dirty="0" err="1" smtClean="0"/>
              <a:t>theo</a:t>
            </a:r>
            <a:r>
              <a:rPr lang="en-US" dirty="0" smtClean="0"/>
              <a:t> </a:t>
            </a:r>
            <a:r>
              <a:rPr lang="en-US" dirty="0" err="1" smtClean="0"/>
              <a:t>nhiều</a:t>
            </a:r>
            <a:r>
              <a:rPr lang="en-US" dirty="0" smtClean="0"/>
              <a:t> sheet </a:t>
            </a:r>
            <a:r>
              <a:rPr lang="en-US" dirty="0" err="1" smtClean="0"/>
              <a:t>khác</a:t>
            </a:r>
            <a:r>
              <a:rPr lang="en-US" dirty="0" smtClean="0"/>
              <a:t> </a:t>
            </a:r>
            <a:r>
              <a:rPr lang="en-US" dirty="0" err="1" smtClean="0"/>
              <a:t>nhau</a:t>
            </a:r>
            <a:endParaRPr lang="en-US" dirty="0"/>
          </a:p>
        </p:txBody>
      </p:sp>
      <p:pic>
        <p:nvPicPr>
          <p:cNvPr id="4" name="Content Placeholder 3"/>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414797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Mở</a:t>
            </a:r>
            <a:r>
              <a:rPr lang="en-US" dirty="0" smtClean="0"/>
              <a:t> excel </a:t>
            </a:r>
            <a:r>
              <a:rPr lang="en-US" dirty="0" err="1" smtClean="0"/>
              <a:t>theo</a:t>
            </a:r>
            <a:r>
              <a:rPr lang="en-US" dirty="0" smtClean="0"/>
              <a:t> </a:t>
            </a:r>
            <a:r>
              <a:rPr lang="en-US" dirty="0" err="1" smtClean="0"/>
              <a:t>nhiều</a:t>
            </a:r>
            <a:r>
              <a:rPr lang="en-US" dirty="0" smtClean="0"/>
              <a:t> sheet </a:t>
            </a:r>
            <a:r>
              <a:rPr lang="en-US" dirty="0" err="1" smtClean="0"/>
              <a:t>khác</a:t>
            </a:r>
            <a:r>
              <a:rPr lang="en-US" dirty="0" smtClean="0"/>
              <a:t> </a:t>
            </a:r>
            <a:r>
              <a:rPr lang="en-US" dirty="0" err="1" smtClean="0"/>
              <a:t>nhau</a:t>
            </a:r>
            <a:endParaRPr lang="en-US" dirty="0"/>
          </a:p>
        </p:txBody>
      </p:sp>
      <p:pic>
        <p:nvPicPr>
          <p:cNvPr id="4" name="Content Placeholder 3"/>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153056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379147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Xem</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endParaRPr lang="en-US" dirty="0"/>
          </a:p>
        </p:txBody>
      </p:sp>
      <p:pic>
        <p:nvPicPr>
          <p:cNvPr id="7" name="Content Placeholder 6"/>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198637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a:t>
            </a:r>
            <a:r>
              <a:rPr lang="en-US" dirty="0" err="1" smtClean="0"/>
              <a:t>sửa</a:t>
            </a:r>
            <a:r>
              <a:rPr lang="en-US" dirty="0" smtClean="0"/>
              <a:t> </a:t>
            </a:r>
            <a:r>
              <a:rPr lang="en-US" dirty="0" err="1" smtClean="0"/>
              <a:t>xóa</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endParaRPr lang="en-US" dirty="0"/>
          </a:p>
        </p:txBody>
      </p:sp>
      <p:pic>
        <p:nvPicPr>
          <p:cNvPr id="4" name="Content Placeholder 3"/>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152676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31768" y="753979"/>
            <a:ext cx="8545391" cy="4806783"/>
          </a:xfrm>
          <a:prstGeom prst="rect">
            <a:avLst/>
          </a:prstGeom>
        </p:spPr>
      </p:pic>
    </p:spTree>
    <p:extLst>
      <p:ext uri="{BB962C8B-B14F-4D97-AF65-F5344CB8AC3E}">
        <p14:creationId xmlns:p14="http://schemas.microsoft.com/office/powerpoint/2010/main" val="163874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Xem</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giảng</a:t>
            </a:r>
            <a:r>
              <a:rPr lang="en-US" dirty="0" smtClean="0"/>
              <a:t> </a:t>
            </a:r>
            <a:r>
              <a:rPr lang="en-US" dirty="0" err="1" smtClean="0"/>
              <a:t>viên</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26969" y="1644317"/>
            <a:ext cx="8474094" cy="4766678"/>
          </a:xfrm>
          <a:prstGeom prst="rect">
            <a:avLst/>
          </a:prstGeom>
        </p:spPr>
      </p:pic>
    </p:spTree>
    <p:extLst>
      <p:ext uri="{BB962C8B-B14F-4D97-AF65-F5344CB8AC3E}">
        <p14:creationId xmlns:p14="http://schemas.microsoft.com/office/powerpoint/2010/main" val="168145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a:t>
            </a:r>
            <a:r>
              <a:rPr lang="en-US" dirty="0" err="1" smtClean="0"/>
              <a:t>sửa</a:t>
            </a:r>
            <a:r>
              <a:rPr lang="en-US" dirty="0" smtClean="0"/>
              <a:t> </a:t>
            </a:r>
            <a:r>
              <a:rPr lang="en-US" dirty="0" err="1" smtClean="0"/>
              <a:t>xóa</a:t>
            </a:r>
            <a:r>
              <a:rPr lang="en-US" dirty="0" smtClean="0"/>
              <a:t> </a:t>
            </a:r>
            <a:r>
              <a:rPr lang="en-US" dirty="0" err="1" smtClean="0"/>
              <a:t>các</a:t>
            </a:r>
            <a:r>
              <a:rPr lang="en-US" dirty="0" smtClean="0"/>
              <a:t> </a:t>
            </a:r>
            <a:r>
              <a:rPr lang="en-US" dirty="0" err="1" smtClean="0"/>
              <a:t>giảng</a:t>
            </a:r>
            <a:r>
              <a:rPr lang="en-US" dirty="0" smtClean="0"/>
              <a:t> </a:t>
            </a:r>
            <a:r>
              <a:rPr lang="en-US" dirty="0" err="1" smtClean="0"/>
              <a:t>viên</a:t>
            </a:r>
            <a:endParaRPr lang="en-US" dirty="0"/>
          </a:p>
        </p:txBody>
      </p:sp>
      <p:pic>
        <p:nvPicPr>
          <p:cNvPr id="4" name="Content Placeholder 3"/>
          <p:cNvPicPr>
            <a:picLocks noGrp="1" noChangeAspect="1"/>
          </p:cNvPicPr>
          <p:nvPr>
            <p:ph idx="1"/>
          </p:nvPr>
        </p:nvPicPr>
        <p:blipFill>
          <a:blip r:embed="rId2"/>
          <a:stretch>
            <a:fillRect/>
          </a:stretch>
        </p:blipFill>
        <p:spPr>
          <a:xfrm>
            <a:off x="860106" y="1748590"/>
            <a:ext cx="7789630" cy="4381667"/>
          </a:xfrm>
          <a:prstGeom prst="rect">
            <a:avLst/>
          </a:prstGeom>
        </p:spPr>
      </p:pic>
    </p:spTree>
    <p:extLst>
      <p:ext uri="{BB962C8B-B14F-4D97-AF65-F5344CB8AC3E}">
        <p14:creationId xmlns:p14="http://schemas.microsoft.com/office/powerpoint/2010/main" val="88530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334" y="1138989"/>
            <a:ext cx="8816325" cy="4959183"/>
          </a:xfrm>
          <a:prstGeom prst="rect">
            <a:avLst/>
          </a:prstGeom>
        </p:spPr>
      </p:pic>
    </p:spTree>
    <p:extLst>
      <p:ext uri="{BB962C8B-B14F-4D97-AF65-F5344CB8AC3E}">
        <p14:creationId xmlns:p14="http://schemas.microsoft.com/office/powerpoint/2010/main" val="9652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503" y="1190042"/>
            <a:ext cx="8596668" cy="3880773"/>
          </a:xfrm>
        </p:spPr>
        <p:txBody>
          <a:bodyPr/>
          <a:lstStyle/>
          <a:p>
            <a:r>
              <a:rPr lang="en-US" b="1" dirty="0"/>
              <a:t>LỜI CÁM ƠN</a:t>
            </a:r>
            <a:endParaRPr lang="en-US" dirty="0"/>
          </a:p>
          <a:p>
            <a:r>
              <a:rPr lang="en-US" dirty="0" err="1"/>
              <a:t>Trước</a:t>
            </a:r>
            <a:r>
              <a:rPr lang="en-US" dirty="0"/>
              <a:t> </a:t>
            </a:r>
            <a:r>
              <a:rPr lang="en-US" dirty="0" err="1"/>
              <a:t>tiên</a:t>
            </a:r>
            <a:r>
              <a:rPr lang="en-US" dirty="0"/>
              <a:t> </a:t>
            </a:r>
            <a:r>
              <a:rPr lang="en-US" dirty="0" err="1"/>
              <a:t>em</a:t>
            </a:r>
            <a:r>
              <a:rPr lang="en-US" dirty="0"/>
              <a:t> </a:t>
            </a:r>
            <a:r>
              <a:rPr lang="en-US" dirty="0" err="1"/>
              <a:t>xin</a:t>
            </a:r>
            <a:r>
              <a:rPr lang="en-US" dirty="0"/>
              <a:t> </a:t>
            </a:r>
            <a:r>
              <a:rPr lang="en-US" dirty="0" err="1"/>
              <a:t>bày</a:t>
            </a:r>
            <a:r>
              <a:rPr lang="en-US" dirty="0"/>
              <a:t> </a:t>
            </a:r>
            <a:r>
              <a:rPr lang="en-US" dirty="0" err="1"/>
              <a:t>tỏ</a:t>
            </a:r>
            <a:r>
              <a:rPr lang="en-US" dirty="0"/>
              <a:t> </a:t>
            </a:r>
            <a:r>
              <a:rPr lang="en-US" dirty="0" err="1"/>
              <a:t>lòng</a:t>
            </a:r>
            <a:r>
              <a:rPr lang="en-US" dirty="0"/>
              <a:t> </a:t>
            </a:r>
            <a:r>
              <a:rPr lang="en-US" dirty="0" err="1"/>
              <a:t>biết</a:t>
            </a:r>
            <a:r>
              <a:rPr lang="en-US" dirty="0"/>
              <a:t> </a:t>
            </a:r>
            <a:r>
              <a:rPr lang="en-US" dirty="0" err="1"/>
              <a:t>ơn</a:t>
            </a:r>
            <a:r>
              <a:rPr lang="en-US" dirty="0"/>
              <a:t> </a:t>
            </a:r>
            <a:r>
              <a:rPr lang="en-US" dirty="0" err="1"/>
              <a:t>sâu</a:t>
            </a:r>
            <a:r>
              <a:rPr lang="en-US" dirty="0"/>
              <a:t> </a:t>
            </a:r>
            <a:r>
              <a:rPr lang="en-US" dirty="0" err="1"/>
              <a:t>sắc</a:t>
            </a:r>
            <a:r>
              <a:rPr lang="en-US" dirty="0"/>
              <a:t> </a:t>
            </a:r>
            <a:r>
              <a:rPr lang="en-US" dirty="0" err="1"/>
              <a:t>của</a:t>
            </a:r>
            <a:r>
              <a:rPr lang="en-US" dirty="0"/>
              <a:t> </a:t>
            </a:r>
            <a:r>
              <a:rPr lang="en-US" dirty="0" err="1"/>
              <a:t>em</a:t>
            </a:r>
            <a:r>
              <a:rPr lang="en-US" dirty="0"/>
              <a:t> </a:t>
            </a:r>
            <a:r>
              <a:rPr lang="en-US" dirty="0" err="1"/>
              <a:t>đến</a:t>
            </a:r>
            <a:r>
              <a:rPr lang="en-US" dirty="0"/>
              <a:t> </a:t>
            </a:r>
            <a:r>
              <a:rPr lang="en-US" dirty="0" err="1"/>
              <a:t>thầy</a:t>
            </a:r>
            <a:r>
              <a:rPr lang="en-US" dirty="0"/>
              <a:t> (</a:t>
            </a:r>
            <a:r>
              <a:rPr lang="en-US" dirty="0" err="1"/>
              <a:t>thạc</a:t>
            </a:r>
            <a:r>
              <a:rPr lang="en-US" dirty="0"/>
              <a:t> </a:t>
            </a:r>
            <a:r>
              <a:rPr lang="en-US" dirty="0" err="1"/>
              <a:t>sĩ</a:t>
            </a:r>
            <a:r>
              <a:rPr lang="en-US" dirty="0"/>
              <a:t>)</a:t>
            </a:r>
            <a:r>
              <a:rPr lang="vi-VN" dirty="0"/>
              <a:t> Nguyễn Văn Nguyên</a:t>
            </a:r>
            <a:r>
              <a:rPr lang="en-US" dirty="0"/>
              <a:t>– </a:t>
            </a:r>
            <a:r>
              <a:rPr lang="en-US" dirty="0" err="1"/>
              <a:t>Bộ</a:t>
            </a:r>
            <a:r>
              <a:rPr lang="en-US" dirty="0"/>
              <a:t> </a:t>
            </a:r>
            <a:r>
              <a:rPr lang="en-US" dirty="0" err="1"/>
              <a:t>môn</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Trường</a:t>
            </a:r>
            <a:r>
              <a:rPr lang="en-US" dirty="0"/>
              <a:t> </a:t>
            </a:r>
            <a:r>
              <a:rPr lang="en-US" dirty="0" err="1"/>
              <a:t>đại</a:t>
            </a:r>
            <a:r>
              <a:rPr lang="en-US" dirty="0"/>
              <a:t> </a:t>
            </a:r>
            <a:r>
              <a:rPr lang="en-US" dirty="0" err="1"/>
              <a:t>học</a:t>
            </a:r>
            <a:r>
              <a:rPr lang="en-US" dirty="0"/>
              <a:t> </a:t>
            </a:r>
            <a:r>
              <a:rPr lang="vi-VN" dirty="0"/>
              <a:t>Bách Khoa,Đại học Đà Nẵng</a:t>
            </a:r>
            <a:r>
              <a:rPr lang="en-US" dirty="0"/>
              <a:t>– </a:t>
            </a:r>
            <a:r>
              <a:rPr lang="en-US" dirty="0" err="1"/>
              <a:t>người</a:t>
            </a:r>
            <a:r>
              <a:rPr lang="en-US" dirty="0"/>
              <a:t> </a:t>
            </a:r>
            <a:r>
              <a:rPr lang="en-US" dirty="0" err="1"/>
              <a:t>đã</a:t>
            </a:r>
            <a:r>
              <a:rPr lang="en-US" dirty="0"/>
              <a:t> </a:t>
            </a:r>
            <a:r>
              <a:rPr lang="en-US" dirty="0" err="1"/>
              <a:t>trực</a:t>
            </a:r>
            <a:r>
              <a:rPr lang="en-US" dirty="0"/>
              <a:t> </a:t>
            </a:r>
            <a:r>
              <a:rPr lang="en-US" dirty="0" err="1"/>
              <a:t>tiếp</a:t>
            </a:r>
            <a:r>
              <a:rPr lang="en-US" dirty="0"/>
              <a:t> </a:t>
            </a:r>
            <a:r>
              <a:rPr lang="en-US" dirty="0" err="1"/>
              <a:t>hướng</a:t>
            </a:r>
            <a:r>
              <a:rPr lang="en-US" dirty="0"/>
              <a:t> </a:t>
            </a:r>
            <a:r>
              <a:rPr lang="en-US" dirty="0" err="1"/>
              <a:t>dẫn</a:t>
            </a:r>
            <a:r>
              <a:rPr lang="en-US" dirty="0"/>
              <a:t>, </a:t>
            </a:r>
            <a:r>
              <a:rPr lang="en-US" dirty="0" err="1"/>
              <a:t>giúp</a:t>
            </a:r>
            <a:r>
              <a:rPr lang="en-US" dirty="0"/>
              <a:t> </a:t>
            </a:r>
            <a:r>
              <a:rPr lang="en-US" dirty="0" err="1"/>
              <a:t>đỡ</a:t>
            </a:r>
            <a:r>
              <a:rPr lang="en-US" dirty="0"/>
              <a:t> </a:t>
            </a:r>
            <a:r>
              <a:rPr lang="en-US" dirty="0" err="1"/>
              <a:t>em</a:t>
            </a:r>
            <a:r>
              <a:rPr lang="en-US" dirty="0"/>
              <a:t> </a:t>
            </a:r>
            <a:r>
              <a:rPr lang="en-US" dirty="0" err="1"/>
              <a:t>hoàn</a:t>
            </a:r>
            <a:r>
              <a:rPr lang="en-US" dirty="0"/>
              <a:t> </a:t>
            </a:r>
            <a:r>
              <a:rPr lang="en-US" dirty="0" err="1"/>
              <a:t>thành</a:t>
            </a:r>
            <a:r>
              <a:rPr lang="en-US" dirty="0"/>
              <a:t> </a:t>
            </a:r>
            <a:r>
              <a:rPr lang="vi-VN" dirty="0"/>
              <a:t>bài tập </a:t>
            </a:r>
            <a:r>
              <a:rPr lang="en-US" dirty="0" err="1"/>
              <a:t>của</a:t>
            </a:r>
            <a:r>
              <a:rPr lang="en-US" dirty="0"/>
              <a:t> </a:t>
            </a:r>
            <a:r>
              <a:rPr lang="en-US" dirty="0" err="1"/>
              <a:t>mình</a:t>
            </a:r>
            <a:r>
              <a:rPr lang="en-US" dirty="0"/>
              <a:t>. T</a:t>
            </a:r>
            <a:r>
              <a:rPr lang="vi-VN" dirty="0"/>
              <a:t>hầy</a:t>
            </a:r>
            <a:r>
              <a:rPr lang="en-US" dirty="0"/>
              <a:t> </a:t>
            </a:r>
            <a:r>
              <a:rPr lang="en-US" dirty="0" err="1"/>
              <a:t>tận</a:t>
            </a:r>
            <a:r>
              <a:rPr lang="en-US" dirty="0"/>
              <a:t> </a:t>
            </a:r>
            <a:r>
              <a:rPr lang="en-US" dirty="0" err="1"/>
              <a:t>tình</a:t>
            </a:r>
            <a:r>
              <a:rPr lang="en-US" dirty="0"/>
              <a:t> </a:t>
            </a:r>
            <a:r>
              <a:rPr lang="en-US" dirty="0" err="1"/>
              <a:t>chỉ</a:t>
            </a:r>
            <a:r>
              <a:rPr lang="en-US" dirty="0"/>
              <a:t> </a:t>
            </a:r>
            <a:r>
              <a:rPr lang="en-US" dirty="0" err="1"/>
              <a:t>bảo</a:t>
            </a:r>
            <a:r>
              <a:rPr lang="en-US" dirty="0"/>
              <a:t>, </a:t>
            </a:r>
            <a:r>
              <a:rPr lang="en-US" dirty="0" err="1"/>
              <a:t>giúp</a:t>
            </a:r>
            <a:r>
              <a:rPr lang="en-US" dirty="0"/>
              <a:t> </a:t>
            </a:r>
            <a:r>
              <a:rPr lang="en-US" dirty="0" err="1"/>
              <a:t>đỡ</a:t>
            </a:r>
            <a:r>
              <a:rPr lang="en-US" dirty="0"/>
              <a:t> </a:t>
            </a:r>
            <a:r>
              <a:rPr lang="en-US" dirty="0" err="1"/>
              <a:t>em</a:t>
            </a:r>
            <a:r>
              <a:rPr lang="en-US" dirty="0"/>
              <a:t> </a:t>
            </a:r>
            <a:r>
              <a:rPr lang="en-US" dirty="0" err="1"/>
              <a:t>tìm</a:t>
            </a:r>
            <a:r>
              <a:rPr lang="en-US" dirty="0"/>
              <a:t> </a:t>
            </a:r>
            <a:r>
              <a:rPr lang="en-US" dirty="0" err="1"/>
              <a:t>hiểu</a:t>
            </a:r>
            <a:r>
              <a:rPr lang="en-US" dirty="0"/>
              <a:t>, </a:t>
            </a:r>
            <a:r>
              <a:rPr lang="en-US" dirty="0" err="1"/>
              <a:t>nghiên</a:t>
            </a:r>
            <a:r>
              <a:rPr lang="en-US" dirty="0"/>
              <a:t> </a:t>
            </a:r>
            <a:r>
              <a:rPr lang="en-US" dirty="0" err="1"/>
              <a:t>cứu</a:t>
            </a:r>
            <a:r>
              <a:rPr lang="en-US" dirty="0"/>
              <a:t> </a:t>
            </a:r>
            <a:r>
              <a:rPr lang="en-US" dirty="0" err="1"/>
              <a:t>kiến</a:t>
            </a:r>
            <a:r>
              <a:rPr lang="en-US" dirty="0"/>
              <a:t> </a:t>
            </a:r>
            <a:r>
              <a:rPr lang="en-US" dirty="0" err="1"/>
              <a:t>thức</a:t>
            </a:r>
            <a:r>
              <a:rPr lang="en-US" dirty="0"/>
              <a:t> </a:t>
            </a:r>
            <a:r>
              <a:rPr lang="en-US" dirty="0" err="1"/>
              <a:t>chuyên</a:t>
            </a:r>
            <a:r>
              <a:rPr lang="en-US" dirty="0"/>
              <a:t> </a:t>
            </a:r>
            <a:r>
              <a:rPr lang="en-US" dirty="0" err="1"/>
              <a:t>môn</a:t>
            </a:r>
            <a:r>
              <a:rPr lang="en-US" dirty="0"/>
              <a:t> </a:t>
            </a:r>
            <a:r>
              <a:rPr lang="en-US" dirty="0" err="1"/>
              <a:t>và</a:t>
            </a:r>
            <a:r>
              <a:rPr lang="en-US" dirty="0"/>
              <a:t> </a:t>
            </a:r>
            <a:r>
              <a:rPr lang="en-US" dirty="0" err="1"/>
              <a:t>hoàn</a:t>
            </a:r>
            <a:r>
              <a:rPr lang="en-US" dirty="0"/>
              <a:t> </a:t>
            </a:r>
            <a:r>
              <a:rPr lang="en-US" dirty="0" err="1"/>
              <a:t>thành</a:t>
            </a:r>
            <a:r>
              <a:rPr lang="en-US" dirty="0"/>
              <a:t> </a:t>
            </a:r>
            <a:r>
              <a:rPr lang="en-US" dirty="0" err="1"/>
              <a:t>chương</a:t>
            </a:r>
            <a:r>
              <a:rPr lang="en-US" dirty="0"/>
              <a:t> </a:t>
            </a:r>
            <a:r>
              <a:rPr lang="en-US" dirty="0" err="1"/>
              <a:t>trình</a:t>
            </a:r>
            <a:r>
              <a:rPr lang="en-US" dirty="0"/>
              <a:t> demo </a:t>
            </a:r>
            <a:r>
              <a:rPr lang="en-US" dirty="0" err="1"/>
              <a:t>của</a:t>
            </a:r>
            <a:r>
              <a:rPr lang="vi-VN" dirty="0"/>
              <a:t> bài tập lớn</a:t>
            </a:r>
            <a:r>
              <a:rPr lang="en-US" dirty="0"/>
              <a:t>.</a:t>
            </a:r>
          </a:p>
          <a:p>
            <a:r>
              <a:rPr lang="vi-VN" dirty="0"/>
              <a:t>	Tuy có nhiều cố gắng trong quá trình học tập và trong thời gian làm bài tập lớn nhưng không thể tránh khỏi những thiếu sót, em rất mong nhận được sự góp ý của thầy và các bạn để kết quả của em được hoàn thiện hơn.</a:t>
            </a:r>
            <a:endParaRPr lang="en-US" dirty="0"/>
          </a:p>
          <a:p>
            <a:r>
              <a:rPr lang="vi-VN" dirty="0"/>
              <a:t>	Em xin chân thành cảm ơn!</a:t>
            </a:r>
            <a:endParaRPr lang="en-US" dirty="0"/>
          </a:p>
          <a:p>
            <a:endParaRPr lang="en-US" dirty="0"/>
          </a:p>
        </p:txBody>
      </p:sp>
    </p:spTree>
    <p:extLst>
      <p:ext uri="{BB962C8B-B14F-4D97-AF65-F5344CB8AC3E}">
        <p14:creationId xmlns:p14="http://schemas.microsoft.com/office/powerpoint/2010/main" val="1802758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Xuất</a:t>
            </a:r>
            <a:r>
              <a:rPr lang="en-US" dirty="0" smtClean="0"/>
              <a:t> file </a:t>
            </a:r>
            <a:r>
              <a:rPr lang="en-US" dirty="0" err="1" smtClean="0"/>
              <a:t>ra</a:t>
            </a:r>
            <a:r>
              <a:rPr lang="en-US" dirty="0" smtClean="0"/>
              <a:t> pdf (</a:t>
            </a:r>
            <a:r>
              <a:rPr lang="en-US" dirty="0" err="1" smtClean="0"/>
              <a:t>chức</a:t>
            </a:r>
            <a:r>
              <a:rPr lang="en-US" dirty="0" smtClean="0"/>
              <a:t> </a:t>
            </a:r>
            <a:r>
              <a:rPr lang="en-US" dirty="0" err="1" smtClean="0"/>
              <a:t>năng</a:t>
            </a:r>
            <a:r>
              <a:rPr lang="en-US" dirty="0" smtClean="0"/>
              <a:t> in)</a:t>
            </a:r>
            <a:endParaRPr lang="en-US" dirty="0"/>
          </a:p>
        </p:txBody>
      </p:sp>
      <p:pic>
        <p:nvPicPr>
          <p:cNvPr id="4" name="Content Placeholder 3"/>
          <p:cNvPicPr>
            <a:picLocks noGrp="1" noChangeAspect="1"/>
          </p:cNvPicPr>
          <p:nvPr>
            <p:ph idx="1"/>
          </p:nvPr>
        </p:nvPicPr>
        <p:blipFill>
          <a:blip r:embed="rId2"/>
          <a:stretch>
            <a:fillRect/>
          </a:stretch>
        </p:blipFill>
        <p:spPr>
          <a:xfrm>
            <a:off x="677334" y="1604212"/>
            <a:ext cx="8830584" cy="4967204"/>
          </a:xfrm>
          <a:prstGeom prst="rect">
            <a:avLst/>
          </a:prstGeom>
        </p:spPr>
      </p:pic>
    </p:spTree>
    <p:extLst>
      <p:ext uri="{BB962C8B-B14F-4D97-AF65-F5344CB8AC3E}">
        <p14:creationId xmlns:p14="http://schemas.microsoft.com/office/powerpoint/2010/main" val="70040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47285" y="513348"/>
            <a:ext cx="9101518" cy="5119604"/>
          </a:xfrm>
          <a:prstGeom prst="rect">
            <a:avLst/>
          </a:prstGeom>
        </p:spPr>
      </p:pic>
    </p:spTree>
    <p:extLst>
      <p:ext uri="{BB962C8B-B14F-4D97-AF65-F5344CB8AC3E}">
        <p14:creationId xmlns:p14="http://schemas.microsoft.com/office/powerpoint/2010/main" val="69005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kiếm</a:t>
            </a:r>
            <a:r>
              <a:rPr lang="en-US" dirty="0" smtClean="0"/>
              <a:t> </a:t>
            </a:r>
            <a:r>
              <a:rPr lang="en-US" dirty="0" err="1" smtClean="0"/>
              <a:t>tên</a:t>
            </a:r>
            <a:r>
              <a:rPr lang="en-US" dirty="0" smtClean="0"/>
              <a:t> </a:t>
            </a:r>
            <a:r>
              <a:rPr lang="en-US" dirty="0" err="1" smtClean="0"/>
              <a:t>sinh</a:t>
            </a:r>
            <a:r>
              <a:rPr lang="en-US" dirty="0" smtClean="0"/>
              <a:t> </a:t>
            </a:r>
            <a:r>
              <a:rPr lang="en-US" dirty="0" err="1" smtClean="0"/>
              <a:t>viên</a:t>
            </a:r>
            <a:endParaRPr lang="en-US" dirty="0"/>
          </a:p>
        </p:txBody>
      </p:sp>
      <p:pic>
        <p:nvPicPr>
          <p:cNvPr id="4" name="Content Placeholder 3"/>
          <p:cNvPicPr>
            <a:picLocks noGrp="1" noChangeAspect="1"/>
          </p:cNvPicPr>
          <p:nvPr>
            <p:ph idx="1"/>
          </p:nvPr>
        </p:nvPicPr>
        <p:blipFill>
          <a:blip r:embed="rId2"/>
          <a:stretch>
            <a:fillRect/>
          </a:stretch>
        </p:blipFill>
        <p:spPr>
          <a:xfrm>
            <a:off x="587390" y="1676400"/>
            <a:ext cx="8602430" cy="4838867"/>
          </a:xfrm>
          <a:prstGeom prst="rect">
            <a:avLst/>
          </a:prstGeom>
        </p:spPr>
      </p:pic>
    </p:spTree>
    <p:extLst>
      <p:ext uri="{BB962C8B-B14F-4D97-AF65-F5344CB8AC3E}">
        <p14:creationId xmlns:p14="http://schemas.microsoft.com/office/powerpoint/2010/main" val="4280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CHƯƠNG III. KẾT LUẬN</a:t>
            </a:r>
            <a:endParaRPr lang="en-US" dirty="0"/>
          </a:p>
        </p:txBody>
      </p:sp>
      <p:sp>
        <p:nvSpPr>
          <p:cNvPr id="3" name="Content Placeholder 2"/>
          <p:cNvSpPr>
            <a:spLocks noGrp="1"/>
          </p:cNvSpPr>
          <p:nvPr>
            <p:ph idx="1"/>
          </p:nvPr>
        </p:nvSpPr>
        <p:spPr/>
        <p:txBody>
          <a:bodyPr>
            <a:normAutofit fontScale="92500" lnSpcReduction="10000"/>
          </a:bodyPr>
          <a:lstStyle/>
          <a:p>
            <a:r>
              <a:rPr lang="en-US" dirty="0"/>
              <a:t>Qua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dirty="0" err="1"/>
              <a:t>với</a:t>
            </a:r>
            <a:r>
              <a:rPr lang="en-US" dirty="0"/>
              <a:t> </a:t>
            </a:r>
            <a:r>
              <a:rPr lang="en-US" dirty="0" err="1"/>
              <a:t>đề</a:t>
            </a:r>
            <a:r>
              <a:rPr lang="en-US" dirty="0"/>
              <a:t> </a:t>
            </a:r>
            <a:r>
              <a:rPr lang="en-US" dirty="0" err="1"/>
              <a:t>tài</a:t>
            </a:r>
            <a:r>
              <a:rPr lang="en-US" dirty="0"/>
              <a:t> </a:t>
            </a:r>
            <a:r>
              <a:rPr lang="en-US" dirty="0" smtClean="0"/>
              <a:t>“</a:t>
            </a:r>
            <a:r>
              <a:rPr lang="en-US" dirty="0" err="1" smtClean="0"/>
              <a:t>chương</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công</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đồ</a:t>
            </a:r>
            <a:r>
              <a:rPr lang="en-US" dirty="0" smtClean="0"/>
              <a:t> </a:t>
            </a:r>
            <a:r>
              <a:rPr lang="en-US" dirty="0" err="1" smtClean="0"/>
              <a:t>án</a:t>
            </a:r>
            <a:r>
              <a:rPr lang="en-US" dirty="0" smtClean="0"/>
              <a:t> </a:t>
            </a:r>
            <a:r>
              <a:rPr lang="en-US" dirty="0" err="1" smtClean="0"/>
              <a:t>tốt</a:t>
            </a:r>
            <a:r>
              <a:rPr lang="en-US" dirty="0" smtClean="0"/>
              <a:t> </a:t>
            </a:r>
            <a:r>
              <a:rPr lang="en-US" dirty="0" err="1" smtClean="0"/>
              <a:t>nghiệp</a:t>
            </a:r>
            <a:r>
              <a:rPr lang="en-US" dirty="0"/>
              <a:t> </a:t>
            </a:r>
            <a:r>
              <a:rPr lang="en-US" dirty="0" err="1" smtClean="0"/>
              <a:t>tại</a:t>
            </a:r>
            <a:r>
              <a:rPr lang="en-US" dirty="0" smtClean="0"/>
              <a:t> </a:t>
            </a:r>
            <a:r>
              <a:rPr lang="en-US" dirty="0" err="1" smtClean="0"/>
              <a:t>khoa</a:t>
            </a:r>
            <a:r>
              <a:rPr lang="en-US" dirty="0" smtClean="0"/>
              <a:t> CNTT” </a:t>
            </a:r>
            <a:r>
              <a:rPr lang="en-US" dirty="0" err="1"/>
              <a:t>bản</a:t>
            </a:r>
            <a:r>
              <a:rPr lang="en-US" dirty="0"/>
              <a:t> </a:t>
            </a:r>
            <a:r>
              <a:rPr lang="en-US" dirty="0" err="1"/>
              <a:t>thân</a:t>
            </a:r>
            <a:r>
              <a:rPr lang="en-US" dirty="0"/>
              <a:t> </a:t>
            </a:r>
            <a:r>
              <a:rPr lang="en-US" dirty="0" err="1"/>
              <a:t>em</a:t>
            </a:r>
            <a:r>
              <a:rPr lang="en-US" dirty="0"/>
              <a:t> </a:t>
            </a:r>
            <a:r>
              <a:rPr lang="en-US" dirty="0" err="1"/>
              <a:t>tự</a:t>
            </a:r>
            <a:r>
              <a:rPr lang="en-US" dirty="0"/>
              <a:t> </a:t>
            </a:r>
            <a:r>
              <a:rPr lang="en-US" dirty="0" err="1"/>
              <a:t>thấy</a:t>
            </a:r>
            <a:r>
              <a:rPr lang="en-US" dirty="0"/>
              <a:t> </a:t>
            </a:r>
            <a:r>
              <a:rPr lang="en-US" dirty="0" err="1"/>
              <a:t>đã</a:t>
            </a:r>
            <a:r>
              <a:rPr lang="en-US" dirty="0"/>
              <a:t> </a:t>
            </a:r>
            <a:r>
              <a:rPr lang="en-US" dirty="0" err="1"/>
              <a:t>thu</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sau</a:t>
            </a:r>
            <a:r>
              <a:rPr lang="en-US" dirty="0"/>
              <a:t>:</a:t>
            </a:r>
          </a:p>
          <a:p>
            <a:r>
              <a:rPr lang="en-US" dirty="0"/>
              <a:t>1. </a:t>
            </a:r>
            <a:r>
              <a:rPr lang="en-US" dirty="0" err="1"/>
              <a:t>Hiểu</a:t>
            </a:r>
            <a:r>
              <a:rPr lang="en-US" dirty="0"/>
              <a:t> </a:t>
            </a:r>
            <a:r>
              <a:rPr lang="en-US" dirty="0" err="1"/>
              <a:t>biết</a:t>
            </a:r>
            <a:r>
              <a:rPr lang="en-US" dirty="0"/>
              <a:t> </a:t>
            </a:r>
            <a:r>
              <a:rPr lang="en-US" dirty="0" err="1"/>
              <a:t>thêm</a:t>
            </a:r>
            <a:r>
              <a:rPr lang="en-US" dirty="0"/>
              <a:t> </a:t>
            </a:r>
            <a:r>
              <a:rPr lang="en-US" dirty="0" err="1"/>
              <a:t>về</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hướng</a:t>
            </a:r>
            <a:r>
              <a:rPr lang="en-US" dirty="0"/>
              <a:t> </a:t>
            </a:r>
            <a:r>
              <a:rPr lang="en-US" dirty="0" err="1"/>
              <a:t>cấu</a:t>
            </a:r>
            <a:r>
              <a:rPr lang="en-US" dirty="0"/>
              <a:t> </a:t>
            </a:r>
            <a:r>
              <a:rPr lang="en-US" dirty="0" err="1"/>
              <a:t>trúc</a:t>
            </a:r>
            <a:r>
              <a:rPr lang="en-US" dirty="0"/>
              <a:t>. </a:t>
            </a:r>
            <a:r>
              <a:rPr lang="en-US" dirty="0" err="1"/>
              <a:t>Từ</a:t>
            </a:r>
            <a:r>
              <a:rPr lang="en-US" dirty="0"/>
              <a:t> </a:t>
            </a:r>
            <a:r>
              <a:rPr lang="en-US" dirty="0" err="1"/>
              <a:t>đó</a:t>
            </a:r>
            <a:r>
              <a:rPr lang="en-US" dirty="0"/>
              <a:t> </a:t>
            </a:r>
            <a:r>
              <a:rPr lang="en-US" dirty="0" err="1"/>
              <a:t>đã</a:t>
            </a:r>
            <a:r>
              <a:rPr lang="en-US" dirty="0"/>
              <a:t> </a:t>
            </a:r>
            <a:r>
              <a:rPr lang="en-US" dirty="0" err="1"/>
              <a:t>áp</a:t>
            </a:r>
            <a:r>
              <a:rPr lang="en-US" dirty="0"/>
              <a:t> </a:t>
            </a:r>
            <a:r>
              <a:rPr lang="en-US" dirty="0" err="1"/>
              <a:t>dụng</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chương</a:t>
            </a:r>
            <a:r>
              <a:rPr lang="en-US" dirty="0"/>
              <a:t> </a:t>
            </a:r>
            <a:r>
              <a:rPr lang="en-US" dirty="0" err="1"/>
              <a:t>trình</a:t>
            </a:r>
            <a:r>
              <a:rPr lang="en-US" dirty="0"/>
              <a:t> </a:t>
            </a:r>
            <a:r>
              <a:rPr lang="en-US" dirty="0" err="1"/>
              <a:t>phân</a:t>
            </a:r>
            <a:r>
              <a:rPr lang="en-US" dirty="0"/>
              <a:t> </a:t>
            </a:r>
            <a:r>
              <a:rPr lang="en-US" dirty="0" err="1" smtClean="0"/>
              <a:t>công</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đồ</a:t>
            </a:r>
            <a:r>
              <a:rPr lang="en-US" dirty="0" smtClean="0"/>
              <a:t> </a:t>
            </a:r>
            <a:r>
              <a:rPr lang="en-US" dirty="0" err="1" smtClean="0"/>
              <a:t>án</a:t>
            </a:r>
            <a:r>
              <a:rPr lang="en-US" dirty="0" smtClean="0"/>
              <a:t>.</a:t>
            </a:r>
            <a:endParaRPr lang="en-US" dirty="0"/>
          </a:p>
          <a:p>
            <a:r>
              <a:rPr lang="en-US" dirty="0"/>
              <a:t>2. </a:t>
            </a:r>
            <a:r>
              <a:rPr lang="en-US" dirty="0" err="1"/>
              <a:t>Có</a:t>
            </a:r>
            <a:r>
              <a:rPr lang="en-US" dirty="0"/>
              <a:t> </a:t>
            </a:r>
            <a:r>
              <a:rPr lang="en-US" dirty="0" err="1"/>
              <a:t>được</a:t>
            </a:r>
            <a:r>
              <a:rPr lang="en-US" dirty="0"/>
              <a:t> </a:t>
            </a:r>
            <a:r>
              <a:rPr lang="en-US" dirty="0" err="1"/>
              <a:t>kinh</a:t>
            </a:r>
            <a:r>
              <a:rPr lang="en-US" dirty="0"/>
              <a:t> </a:t>
            </a:r>
            <a:r>
              <a:rPr lang="en-US" dirty="0" err="1"/>
              <a:t>nghiệm</a:t>
            </a:r>
            <a:r>
              <a:rPr lang="en-US" dirty="0"/>
              <a:t> </a:t>
            </a:r>
            <a:r>
              <a:rPr lang="en-US" dirty="0" err="1"/>
              <a:t>thực</a:t>
            </a:r>
            <a:r>
              <a:rPr lang="en-US" dirty="0"/>
              <a:t> </a:t>
            </a:r>
            <a:r>
              <a:rPr lang="en-US" dirty="0" err="1"/>
              <a:t>tế</a:t>
            </a:r>
            <a:r>
              <a:rPr lang="en-US" dirty="0"/>
              <a:t> </a:t>
            </a:r>
            <a:r>
              <a:rPr lang="en-US" dirty="0" err="1"/>
              <a:t>khi</a:t>
            </a:r>
            <a:r>
              <a:rPr lang="en-US" dirty="0"/>
              <a:t> </a:t>
            </a:r>
            <a:r>
              <a:rPr lang="en-US" dirty="0" err="1"/>
              <a:t>được</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kiến</a:t>
            </a:r>
            <a:r>
              <a:rPr lang="en-US" dirty="0"/>
              <a:t> </a:t>
            </a:r>
            <a:r>
              <a:rPr lang="en-US" dirty="0" err="1"/>
              <a:t>thức</a:t>
            </a:r>
            <a:r>
              <a:rPr lang="en-US" dirty="0"/>
              <a:t> </a:t>
            </a:r>
            <a:r>
              <a:rPr lang="en-US" dirty="0" err="1"/>
              <a:t>đã</a:t>
            </a:r>
            <a:r>
              <a:rPr lang="en-US" dirty="0"/>
              <a:t> </a:t>
            </a:r>
            <a:r>
              <a:rPr lang="en-US" dirty="0" err="1"/>
              <a:t>học</a:t>
            </a:r>
            <a:r>
              <a:rPr lang="en-US" dirty="0"/>
              <a:t> </a:t>
            </a:r>
            <a:r>
              <a:rPr lang="en-US" dirty="0" err="1"/>
              <a:t>vào</a:t>
            </a:r>
            <a:r>
              <a:rPr lang="en-US" dirty="0"/>
              <a:t> </a:t>
            </a:r>
            <a:r>
              <a:rPr lang="en-US" dirty="0" err="1"/>
              <a:t>thực</a:t>
            </a:r>
            <a:r>
              <a:rPr lang="en-US" dirty="0"/>
              <a:t> </a:t>
            </a:r>
            <a:r>
              <a:rPr lang="en-US" dirty="0" err="1"/>
              <a:t>tiễn</a:t>
            </a:r>
            <a:r>
              <a:rPr lang="en-US" dirty="0"/>
              <a:t>, </a:t>
            </a:r>
            <a:r>
              <a:rPr lang="en-US" dirty="0" err="1"/>
              <a:t>đồng</a:t>
            </a:r>
            <a:r>
              <a:rPr lang="en-US" dirty="0"/>
              <a:t> </a:t>
            </a:r>
            <a:r>
              <a:rPr lang="en-US" dirty="0" err="1"/>
              <a:t>thời</a:t>
            </a:r>
            <a:r>
              <a:rPr lang="en-US" dirty="0"/>
              <a:t> </a:t>
            </a:r>
            <a:r>
              <a:rPr lang="en-US" dirty="0" err="1"/>
              <a:t>cũng</a:t>
            </a:r>
            <a:r>
              <a:rPr lang="en-US" dirty="0"/>
              <a:t> </a:t>
            </a:r>
            <a:r>
              <a:rPr lang="en-US" dirty="0" err="1"/>
              <a:t>thu</a:t>
            </a:r>
            <a:r>
              <a:rPr lang="en-US" dirty="0"/>
              <a:t> </a:t>
            </a:r>
            <a:r>
              <a:rPr lang="en-US" dirty="0" err="1"/>
              <a:t>về</a:t>
            </a:r>
            <a:r>
              <a:rPr lang="en-US" dirty="0"/>
              <a:t> </a:t>
            </a:r>
            <a:r>
              <a:rPr lang="en-US" dirty="0" err="1"/>
              <a:t>rất</a:t>
            </a:r>
            <a:r>
              <a:rPr lang="en-US" dirty="0"/>
              <a:t> </a:t>
            </a:r>
            <a:r>
              <a:rPr lang="en-US" dirty="0" err="1"/>
              <a:t>nhiều</a:t>
            </a:r>
            <a:r>
              <a:rPr lang="en-US" dirty="0"/>
              <a:t> </a:t>
            </a:r>
            <a:r>
              <a:rPr lang="en-US" dirty="0" err="1"/>
              <a:t>kiến</a:t>
            </a:r>
            <a:r>
              <a:rPr lang="en-US" dirty="0"/>
              <a:t> </a:t>
            </a:r>
            <a:r>
              <a:rPr lang="en-US" dirty="0" err="1"/>
              <a:t>thức</a:t>
            </a:r>
            <a:r>
              <a:rPr lang="en-US" dirty="0"/>
              <a:t> </a:t>
            </a:r>
            <a:r>
              <a:rPr lang="en-US" dirty="0" err="1"/>
              <a:t>khác</a:t>
            </a:r>
            <a:r>
              <a:rPr lang="en-US" dirty="0"/>
              <a:t> </a:t>
            </a:r>
            <a:r>
              <a:rPr lang="en-US" dirty="0" err="1"/>
              <a:t>từ</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r>
              <a:rPr lang="en-US" dirty="0"/>
              <a:t>.</a:t>
            </a:r>
          </a:p>
          <a:p>
            <a:r>
              <a:rPr lang="en-US" dirty="0"/>
              <a:t>3. </a:t>
            </a:r>
            <a:r>
              <a:rPr lang="en-US" dirty="0" err="1"/>
              <a:t>Tiến</a:t>
            </a:r>
            <a:r>
              <a:rPr lang="en-US" dirty="0"/>
              <a:t> </a:t>
            </a:r>
            <a:r>
              <a:rPr lang="en-US" dirty="0" err="1"/>
              <a:t>hành</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hoàn</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một</a:t>
            </a:r>
            <a:r>
              <a:rPr lang="en-US" dirty="0"/>
              <a:t> </a:t>
            </a:r>
            <a:r>
              <a:rPr lang="en-US" dirty="0" err="1"/>
              <a:t>cách</a:t>
            </a:r>
            <a:r>
              <a:rPr lang="en-US" dirty="0"/>
              <a:t> </a:t>
            </a:r>
            <a:r>
              <a:rPr lang="en-US" dirty="0" err="1"/>
              <a:t>đầy</a:t>
            </a:r>
            <a:r>
              <a:rPr lang="en-US" dirty="0"/>
              <a:t> </a:t>
            </a:r>
            <a:r>
              <a:rPr lang="en-US" dirty="0" err="1"/>
              <a:t>đủ</a:t>
            </a:r>
            <a:r>
              <a:rPr lang="en-US" dirty="0"/>
              <a:t>.</a:t>
            </a:r>
          </a:p>
          <a:p>
            <a:r>
              <a:rPr lang="en-US" dirty="0"/>
              <a:t>Do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hạn</a:t>
            </a:r>
            <a:r>
              <a:rPr lang="en-US" dirty="0"/>
              <a:t> </a:t>
            </a:r>
            <a:r>
              <a:rPr lang="en-US" dirty="0" err="1"/>
              <a:t>và</a:t>
            </a:r>
            <a:r>
              <a:rPr lang="en-US" dirty="0"/>
              <a:t> </a:t>
            </a:r>
            <a:r>
              <a:rPr lang="en-US" dirty="0" err="1"/>
              <a:t>kiến</a:t>
            </a:r>
            <a:r>
              <a:rPr lang="en-US" dirty="0"/>
              <a:t> </a:t>
            </a:r>
            <a:r>
              <a:rPr lang="en-US" dirty="0" err="1"/>
              <a:t>thức</a:t>
            </a:r>
            <a:r>
              <a:rPr lang="en-US" dirty="0"/>
              <a:t> </a:t>
            </a:r>
            <a:r>
              <a:rPr lang="en-US" dirty="0" err="1"/>
              <a:t>còn</a:t>
            </a:r>
            <a:r>
              <a:rPr lang="en-US" dirty="0"/>
              <a:t> </a:t>
            </a:r>
            <a:r>
              <a:rPr lang="en-US" dirty="0" err="1"/>
              <a:t>ít</a:t>
            </a:r>
            <a:r>
              <a:rPr lang="en-US" dirty="0"/>
              <a:t> </a:t>
            </a:r>
            <a:r>
              <a:rPr lang="en-US" dirty="0" err="1"/>
              <a:t>ỏi</a:t>
            </a:r>
            <a:r>
              <a:rPr lang="en-US" dirty="0"/>
              <a:t> </a:t>
            </a:r>
            <a:r>
              <a:rPr lang="en-US" dirty="0" err="1"/>
              <a:t>nên</a:t>
            </a:r>
            <a:r>
              <a:rPr lang="en-US" dirty="0"/>
              <a:t> </a:t>
            </a:r>
            <a:r>
              <a:rPr lang="en-US" dirty="0" err="1"/>
              <a:t>không</a:t>
            </a:r>
            <a:r>
              <a:rPr lang="en-US" dirty="0"/>
              <a:t> </a:t>
            </a:r>
            <a:r>
              <a:rPr lang="en-US" dirty="0" err="1"/>
              <a:t>thể</a:t>
            </a:r>
            <a:r>
              <a:rPr lang="en-US" dirty="0"/>
              <a:t> </a:t>
            </a:r>
            <a:r>
              <a:rPr lang="en-US" dirty="0" err="1"/>
              <a:t>tránh</a:t>
            </a:r>
            <a:r>
              <a:rPr lang="en-US" dirty="0"/>
              <a:t> </a:t>
            </a:r>
            <a:r>
              <a:rPr lang="en-US" dirty="0" err="1"/>
              <a:t>được</a:t>
            </a:r>
            <a:r>
              <a:rPr lang="en-US" dirty="0"/>
              <a:t> </a:t>
            </a:r>
            <a:r>
              <a:rPr lang="en-US" dirty="0" err="1"/>
              <a:t>sai</a:t>
            </a:r>
            <a:r>
              <a:rPr lang="en-US" dirty="0"/>
              <a:t> </a:t>
            </a:r>
            <a:r>
              <a:rPr lang="en-US" dirty="0" err="1"/>
              <a:t>sót</a:t>
            </a:r>
            <a:r>
              <a:rPr lang="en-US" dirty="0"/>
              <a:t>, </a:t>
            </a:r>
            <a:r>
              <a:rPr lang="en-US" dirty="0" err="1"/>
              <a:t>em</a:t>
            </a:r>
            <a:r>
              <a:rPr lang="en-US" dirty="0"/>
              <a:t> </a:t>
            </a:r>
            <a:r>
              <a:rPr lang="en-US" dirty="0" err="1"/>
              <a:t>rất</a:t>
            </a:r>
            <a:r>
              <a:rPr lang="en-US" dirty="0"/>
              <a:t> </a:t>
            </a:r>
            <a:r>
              <a:rPr lang="en-US" dirty="0" err="1"/>
              <a:t>mong</a:t>
            </a:r>
            <a:r>
              <a:rPr lang="en-US" dirty="0"/>
              <a:t> </a:t>
            </a:r>
            <a:r>
              <a:rPr lang="en-US" dirty="0" err="1"/>
              <a:t>nhận</a:t>
            </a:r>
            <a:r>
              <a:rPr lang="en-US" dirty="0"/>
              <a:t> </a:t>
            </a:r>
            <a:r>
              <a:rPr lang="en-US" dirty="0" err="1"/>
              <a:t>được</a:t>
            </a:r>
            <a:r>
              <a:rPr lang="en-US" dirty="0"/>
              <a:t> </a:t>
            </a:r>
            <a:r>
              <a:rPr lang="en-US" dirty="0" err="1"/>
              <a:t>các</a:t>
            </a:r>
            <a:r>
              <a:rPr lang="en-US" dirty="0"/>
              <a:t> ý </a:t>
            </a:r>
            <a:r>
              <a:rPr lang="en-US" dirty="0" err="1"/>
              <a:t>kiến</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để</a:t>
            </a:r>
            <a:r>
              <a:rPr lang="en-US" dirty="0"/>
              <a:t> </a:t>
            </a:r>
            <a:r>
              <a:rPr lang="en-US" dirty="0" err="1"/>
              <a:t>chương</a:t>
            </a:r>
            <a:r>
              <a:rPr lang="en-US" dirty="0"/>
              <a:t> </a:t>
            </a:r>
            <a:r>
              <a:rPr lang="en-US" dirty="0" err="1"/>
              <a:t>trình</a:t>
            </a:r>
            <a:r>
              <a:rPr lang="en-US" dirty="0"/>
              <a:t> </a:t>
            </a:r>
            <a:r>
              <a:rPr lang="en-US" dirty="0" err="1"/>
              <a:t>của</a:t>
            </a:r>
            <a:r>
              <a:rPr lang="en-US" dirty="0"/>
              <a:t> </a:t>
            </a:r>
            <a:r>
              <a:rPr lang="en-US" dirty="0" err="1"/>
              <a:t>em</a:t>
            </a:r>
            <a:r>
              <a:rPr lang="en-US" dirty="0"/>
              <a:t> </a:t>
            </a:r>
            <a:r>
              <a:rPr lang="en-US" dirty="0" err="1"/>
              <a:t>được</a:t>
            </a:r>
            <a:r>
              <a:rPr lang="en-US" dirty="0"/>
              <a:t> </a:t>
            </a:r>
            <a:r>
              <a:rPr lang="en-US" dirty="0" err="1"/>
              <a:t>hoàn</a:t>
            </a:r>
            <a:r>
              <a:rPr lang="en-US" dirty="0"/>
              <a:t> </a:t>
            </a:r>
            <a:r>
              <a:rPr lang="en-US" dirty="0" err="1"/>
              <a:t>thiện</a:t>
            </a:r>
            <a:r>
              <a:rPr lang="en-US" dirty="0"/>
              <a:t> </a:t>
            </a:r>
            <a:r>
              <a:rPr lang="en-US" dirty="0" err="1"/>
              <a:t>hơn</a:t>
            </a:r>
            <a:r>
              <a:rPr lang="en-US" dirty="0"/>
              <a:t>.</a:t>
            </a:r>
          </a:p>
          <a:p>
            <a:r>
              <a:rPr lang="en-US" dirty="0" err="1"/>
              <a:t>Một</a:t>
            </a:r>
            <a:r>
              <a:rPr lang="en-US" dirty="0"/>
              <a:t> </a:t>
            </a:r>
            <a:r>
              <a:rPr lang="en-US" dirty="0" err="1"/>
              <a:t>lần</a:t>
            </a:r>
            <a:r>
              <a:rPr lang="en-US" dirty="0"/>
              <a:t> </a:t>
            </a:r>
            <a:r>
              <a:rPr lang="en-US" dirty="0" err="1"/>
              <a:t>nữa</a:t>
            </a:r>
            <a:r>
              <a:rPr lang="en-US" dirty="0"/>
              <a:t> </a:t>
            </a:r>
            <a:r>
              <a:rPr lang="en-US" dirty="0" err="1"/>
              <a:t>em</a:t>
            </a:r>
            <a:r>
              <a:rPr lang="en-US" dirty="0"/>
              <a:t> </a:t>
            </a:r>
            <a:r>
              <a:rPr lang="en-US" dirty="0" err="1"/>
              <a:t>xin</a:t>
            </a:r>
            <a:r>
              <a:rPr lang="en-US" dirty="0"/>
              <a:t> </a:t>
            </a:r>
            <a:r>
              <a:rPr lang="en-US" dirty="0" err="1"/>
              <a:t>chân</a:t>
            </a:r>
            <a:r>
              <a:rPr lang="en-US" dirty="0"/>
              <a:t> </a:t>
            </a:r>
            <a:r>
              <a:rPr lang="en-US" dirty="0" err="1"/>
              <a:t>thành</a:t>
            </a:r>
            <a:r>
              <a:rPr lang="en-US" dirty="0"/>
              <a:t> </a:t>
            </a:r>
            <a:r>
              <a:rPr lang="en-US" dirty="0" err="1"/>
              <a:t>cảm</a:t>
            </a:r>
            <a:r>
              <a:rPr lang="en-US" dirty="0"/>
              <a:t> </a:t>
            </a:r>
            <a:r>
              <a:rPr lang="en-US" dirty="0" err="1"/>
              <a:t>ơn</a:t>
            </a:r>
            <a:r>
              <a:rPr lang="en-US" dirty="0"/>
              <a:t>!</a:t>
            </a:r>
          </a:p>
          <a:p>
            <a:endParaRPr lang="en-US" dirty="0"/>
          </a:p>
        </p:txBody>
      </p:sp>
    </p:spTree>
    <p:extLst>
      <p:ext uri="{BB962C8B-B14F-4D97-AF65-F5344CB8AC3E}">
        <p14:creationId xmlns:p14="http://schemas.microsoft.com/office/powerpoint/2010/main" val="192756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CHƯƠNG I. THIẾT KẾ CƠ SỞ DỮ LIỆU</a:t>
            </a:r>
            <a:endParaRPr lang="en-US" dirty="0"/>
          </a:p>
        </p:txBody>
      </p:sp>
      <p:sp>
        <p:nvSpPr>
          <p:cNvPr id="3" name="Content Placeholder 2"/>
          <p:cNvSpPr>
            <a:spLocks noGrp="1"/>
          </p:cNvSpPr>
          <p:nvPr>
            <p:ph idx="1"/>
          </p:nvPr>
        </p:nvSpPr>
        <p:spPr>
          <a:xfrm>
            <a:off x="677334" y="1852863"/>
            <a:ext cx="8596668" cy="4188499"/>
          </a:xfrm>
        </p:spPr>
        <p:txBody>
          <a:bodyPr>
            <a:normAutofit fontScale="92500"/>
          </a:bodyPr>
          <a:lstStyle/>
          <a:p>
            <a:r>
              <a:rPr lang="vi-VN" b="1" dirty="0"/>
              <a:t>Mô hình thực thể kết hợp</a:t>
            </a:r>
            <a:r>
              <a:rPr lang="vi-VN" dirty="0"/>
              <a:t> (</a:t>
            </a:r>
            <a:r>
              <a:rPr lang="vi-VN" i="1" dirty="0"/>
              <a:t>Entity Relationshop Model</a:t>
            </a:r>
            <a:r>
              <a:rPr lang="vi-VN" dirty="0"/>
              <a:t>) viết tắt là (</a:t>
            </a:r>
            <a:r>
              <a:rPr lang="vi-VN" i="1" dirty="0"/>
              <a:t>ER</a:t>
            </a:r>
            <a:r>
              <a:rPr lang="vi-VN" dirty="0"/>
              <a:t>)  là một mô tả  logic chi tiết dữ liệu của một tổ chức hay lĩnh vực nghiệp vụ.</a:t>
            </a:r>
            <a:endParaRPr lang="en-US" dirty="0"/>
          </a:p>
          <a:p>
            <a:r>
              <a:rPr lang="vi-VN" dirty="0"/>
              <a:t>	Mô hình E-R được diễn tả bằng các thuật ngữ của các thực thể trong môi trường nghiệp vụ, các thuộc tính của thực thể và mối quan hệ giữa các thực thể đó.</a:t>
            </a:r>
            <a:endParaRPr lang="en-US" dirty="0"/>
          </a:p>
          <a:p>
            <a:r>
              <a:rPr lang="vi-VN" dirty="0"/>
              <a:t>	Mô hình thực thể mang tính trực quan cao, có khả năng mô tả thế giới thực tốt với các khái niệm và kí pháp sử dụng là ít nhất. Và cũng là phương tiện quan trọng hữu hiệu để các nhà phân tích giao tiếp với người dung.</a:t>
            </a:r>
            <a:endParaRPr lang="en-US" dirty="0"/>
          </a:p>
          <a:p>
            <a:r>
              <a:rPr lang="vi-VN" dirty="0"/>
              <a:t>	</a:t>
            </a:r>
            <a:r>
              <a:rPr lang="vi-VN" b="1" dirty="0"/>
              <a:t>Thành phần cơ bản của mô hình E – R </a:t>
            </a:r>
            <a:r>
              <a:rPr lang="vi-VN" dirty="0"/>
              <a:t>bao gồm:</a:t>
            </a:r>
            <a:endParaRPr lang="en-US" dirty="0"/>
          </a:p>
          <a:p>
            <a:r>
              <a:rPr lang="vi-VN" dirty="0"/>
              <a:t>-Các thực thể, kiểu dữ liệu.</a:t>
            </a:r>
            <a:endParaRPr lang="en-US" dirty="0"/>
          </a:p>
          <a:p>
            <a:r>
              <a:rPr lang="vi-VN" dirty="0"/>
              <a:t>-Các mối quan hệ.</a:t>
            </a:r>
            <a:endParaRPr lang="en-US" dirty="0"/>
          </a:p>
          <a:p>
            <a:r>
              <a:rPr lang="vi-VN" dirty="0"/>
              <a:t>-Các thuộc tính của kiểu thực thể và mối quan hệ.</a:t>
            </a:r>
            <a:endParaRPr lang="en-US" dirty="0"/>
          </a:p>
          <a:p>
            <a:r>
              <a:rPr lang="vi-VN" dirty="0"/>
              <a:t>-Các đường liên kết.</a:t>
            </a:r>
            <a:endParaRPr lang="en-US" dirty="0"/>
          </a:p>
          <a:p>
            <a:endParaRPr lang="en-US" dirty="0"/>
          </a:p>
        </p:txBody>
      </p:sp>
    </p:spTree>
    <p:extLst>
      <p:ext uri="{BB962C8B-B14F-4D97-AF65-F5344CB8AC3E}">
        <p14:creationId xmlns:p14="http://schemas.microsoft.com/office/powerpoint/2010/main" val="383714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HỆ QUẢN TRỊ CƠ SỞ DỮ LIỆU SQL SERVER 2017</a:t>
            </a:r>
            <a:endParaRPr lang="en-US" sz="2800" dirty="0"/>
          </a:p>
        </p:txBody>
      </p:sp>
      <p:sp>
        <p:nvSpPr>
          <p:cNvPr id="3" name="Content Placeholder 2"/>
          <p:cNvSpPr>
            <a:spLocks noGrp="1"/>
          </p:cNvSpPr>
          <p:nvPr>
            <p:ph idx="1"/>
          </p:nvPr>
        </p:nvSpPr>
        <p:spPr/>
        <p:txBody>
          <a:bodyPr>
            <a:normAutofit lnSpcReduction="10000"/>
          </a:bodyPr>
          <a:lstStyle/>
          <a:p>
            <a:r>
              <a:rPr lang="vi-VN" dirty="0"/>
              <a:t>Trong tháng 10/2016, tập đoàn Microsoft đã tuyên bố phiên bản Microsoft SQL Server 2017, nền tảng dữ liệu đã sẵn sàng trên thị trường. Microsoft SQL Server 2017 đảm bảo cho các tác vụ quan trọng luôn được bảo mật, thời gian hệ thống hoạt động nhiều hơn, các tính năng bảo mật được tăng cường kèm khả năng đột phá trong cung cấp thông tin chuyên sâu. Và những điểm nổi bật được giới thiệu trong các phòng hội nghị ảo hóa có thể tóm tắt như sau:</a:t>
            </a:r>
            <a:endParaRPr lang="en-US" dirty="0"/>
          </a:p>
          <a:p>
            <a:r>
              <a:rPr lang="vi-VN" dirty="0"/>
              <a:t>• Cải thiện xử lý truy vấn thích ứng</a:t>
            </a:r>
            <a:endParaRPr lang="en-US" dirty="0"/>
          </a:p>
          <a:p>
            <a:r>
              <a:rPr lang="vi-VN" dirty="0"/>
              <a:t>• Automatic Tuning</a:t>
            </a:r>
            <a:endParaRPr lang="en-US" dirty="0"/>
          </a:p>
          <a:p>
            <a:r>
              <a:rPr lang="vi-VN" dirty="0"/>
              <a:t>• Truy cập dữ liệu chéo</a:t>
            </a:r>
            <a:endParaRPr lang="en-US" dirty="0"/>
          </a:p>
          <a:p>
            <a:r>
              <a:rPr lang="vi-VN" dirty="0"/>
              <a:t>• Hàm chuỗi mới</a:t>
            </a:r>
            <a:endParaRPr lang="en-US" dirty="0"/>
          </a:p>
          <a:p>
            <a:r>
              <a:rPr lang="vi-VN" dirty="0"/>
              <a:t>• CSDL ít bị xâm nhập</a:t>
            </a:r>
            <a:endParaRPr lang="en-US" dirty="0"/>
          </a:p>
          <a:p>
            <a:r>
              <a:rPr lang="vi-VN" dirty="0"/>
              <a:t>• Trí tuệ trong thời gian thực.</a:t>
            </a:r>
            <a:endParaRPr lang="en-US" dirty="0"/>
          </a:p>
          <a:p>
            <a:endParaRPr lang="en-US" dirty="0"/>
          </a:p>
        </p:txBody>
      </p:sp>
    </p:spTree>
    <p:extLst>
      <p:ext uri="{BB962C8B-B14F-4D97-AF65-F5344CB8AC3E}">
        <p14:creationId xmlns:p14="http://schemas.microsoft.com/office/powerpoint/2010/main" val="85838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1579"/>
            <a:ext cx="8596668" cy="1320800"/>
          </a:xfrm>
        </p:spPr>
        <p:txBody>
          <a:bodyPr/>
          <a:lstStyle/>
          <a:p>
            <a:r>
              <a:rPr lang="en-US" dirty="0" smtClean="0"/>
              <a:t>MÔ HÌNH QUAN HỆ</a:t>
            </a:r>
            <a:endParaRPr lang="en-US" dirty="0"/>
          </a:p>
        </p:txBody>
      </p:sp>
      <p:sp>
        <p:nvSpPr>
          <p:cNvPr id="3" name="Content Placeholder 2"/>
          <p:cNvSpPr>
            <a:spLocks noGrp="1"/>
          </p:cNvSpPr>
          <p:nvPr>
            <p:ph idx="1"/>
          </p:nvPr>
        </p:nvSpPr>
        <p:spPr/>
        <p:txBody>
          <a:bodyPr/>
          <a:lstStyle/>
          <a:p>
            <a:r>
              <a:rPr lang="en-US" dirty="0" smtClean="0"/>
              <a:t>CÁC QUAN HỆ</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0518870"/>
              </p:ext>
            </p:extLst>
          </p:nvPr>
        </p:nvGraphicFramePr>
        <p:xfrm>
          <a:off x="1146002" y="3400926"/>
          <a:ext cx="3522251" cy="1988329"/>
        </p:xfrm>
        <a:graphic>
          <a:graphicData uri="http://schemas.openxmlformats.org/drawingml/2006/table">
            <a:tbl>
              <a:tblPr firstRow="1" bandRow="1">
                <a:tableStyleId>{5C22544A-7EE6-4342-B048-85BDC9FD1C3A}</a:tableStyleId>
              </a:tblPr>
              <a:tblGrid>
                <a:gridCol w="3522251"/>
              </a:tblGrid>
              <a:tr h="504969">
                <a:tc>
                  <a:txBody>
                    <a:bodyPr/>
                    <a:lstStyle/>
                    <a:p>
                      <a:r>
                        <a:rPr lang="en-US" dirty="0" smtClean="0"/>
                        <a:t>SINH</a:t>
                      </a:r>
                      <a:r>
                        <a:rPr lang="en-US" baseline="0" dirty="0" smtClean="0"/>
                        <a:t> VIÊN</a:t>
                      </a:r>
                      <a:endParaRPr lang="en-US" dirty="0"/>
                    </a:p>
                  </a:txBody>
                  <a:tcPr/>
                </a:tc>
              </a:tr>
              <a:tr h="370840">
                <a:tc>
                  <a:txBody>
                    <a:bodyPr/>
                    <a:lstStyle/>
                    <a:p>
                      <a:r>
                        <a:rPr lang="en-US" dirty="0" smtClean="0"/>
                        <a:t>MSSV</a:t>
                      </a:r>
                      <a:endParaRPr lang="en-US" dirty="0"/>
                    </a:p>
                  </a:txBody>
                  <a:tcPr/>
                </a:tc>
              </a:tr>
              <a:tr h="370840">
                <a:tc>
                  <a:txBody>
                    <a:bodyPr/>
                    <a:lstStyle/>
                    <a:p>
                      <a:r>
                        <a:rPr lang="en-US" dirty="0" smtClean="0"/>
                        <a:t>TÊN SV</a:t>
                      </a:r>
                      <a:endParaRPr lang="en-US" dirty="0"/>
                    </a:p>
                  </a:txBody>
                  <a:tcPr/>
                </a:tc>
              </a:tr>
              <a:tr h="370840">
                <a:tc>
                  <a:txBody>
                    <a:bodyPr/>
                    <a:lstStyle/>
                    <a:p>
                      <a:r>
                        <a:rPr lang="en-US" dirty="0" smtClean="0"/>
                        <a:t>NGÀY</a:t>
                      </a:r>
                      <a:r>
                        <a:rPr lang="en-US" baseline="0" dirty="0" smtClean="0"/>
                        <a:t> </a:t>
                      </a:r>
                      <a:r>
                        <a:rPr lang="en-US" dirty="0" smtClean="0"/>
                        <a:t>SINH</a:t>
                      </a:r>
                      <a:endParaRPr lang="en-US" dirty="0"/>
                    </a:p>
                  </a:txBody>
                  <a:tcPr/>
                </a:tc>
              </a:tr>
              <a:tr h="370840">
                <a:tc>
                  <a:txBody>
                    <a:bodyPr/>
                    <a:lstStyle/>
                    <a:p>
                      <a:r>
                        <a:rPr lang="en-US" dirty="0" smtClean="0"/>
                        <a:t>MSGV</a:t>
                      </a:r>
                      <a:endParaRPr lang="en-US" dirty="0"/>
                    </a:p>
                  </a:txBody>
                  <a:tcPr/>
                </a:tc>
              </a:tr>
            </a:tbl>
          </a:graphicData>
        </a:graphic>
      </p:graphicFrame>
    </p:spTree>
    <p:extLst>
      <p:ext uri="{BB962C8B-B14F-4D97-AF65-F5344CB8AC3E}">
        <p14:creationId xmlns:p14="http://schemas.microsoft.com/office/powerpoint/2010/main" val="14033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43105878"/>
              </p:ext>
            </p:extLst>
          </p:nvPr>
        </p:nvGraphicFramePr>
        <p:xfrm>
          <a:off x="806200" y="716799"/>
          <a:ext cx="2843379" cy="1483360"/>
        </p:xfrm>
        <a:graphic>
          <a:graphicData uri="http://schemas.openxmlformats.org/drawingml/2006/table">
            <a:tbl>
              <a:tblPr firstRow="1" bandRow="1">
                <a:tableStyleId>{5C22544A-7EE6-4342-B048-85BDC9FD1C3A}</a:tableStyleId>
              </a:tblPr>
              <a:tblGrid>
                <a:gridCol w="2843379"/>
              </a:tblGrid>
              <a:tr h="370840">
                <a:tc>
                  <a:txBody>
                    <a:bodyPr/>
                    <a:lstStyle/>
                    <a:p>
                      <a:r>
                        <a:rPr lang="en-US" dirty="0" smtClean="0"/>
                        <a:t>KẾT</a:t>
                      </a:r>
                      <a:r>
                        <a:rPr lang="en-US" baseline="0" dirty="0" smtClean="0"/>
                        <a:t> QUẢ</a:t>
                      </a:r>
                      <a:endParaRPr lang="en-US" dirty="0"/>
                    </a:p>
                  </a:txBody>
                  <a:tcPr/>
                </a:tc>
              </a:tr>
              <a:tr h="370840">
                <a:tc>
                  <a:txBody>
                    <a:bodyPr/>
                    <a:lstStyle/>
                    <a:p>
                      <a:r>
                        <a:rPr lang="en-US" dirty="0" smtClean="0"/>
                        <a:t>MSSV</a:t>
                      </a:r>
                      <a:endParaRPr lang="en-US" dirty="0"/>
                    </a:p>
                  </a:txBody>
                  <a:tcPr/>
                </a:tc>
              </a:tr>
              <a:tr h="370840">
                <a:tc>
                  <a:txBody>
                    <a:bodyPr/>
                    <a:lstStyle/>
                    <a:p>
                      <a:r>
                        <a:rPr lang="en-US" dirty="0" smtClean="0"/>
                        <a:t>MSGV1</a:t>
                      </a:r>
                      <a:endParaRPr lang="en-US" dirty="0"/>
                    </a:p>
                  </a:txBody>
                  <a:tcPr/>
                </a:tc>
              </a:tr>
              <a:tr h="370840">
                <a:tc>
                  <a:txBody>
                    <a:bodyPr/>
                    <a:lstStyle/>
                    <a:p>
                      <a:r>
                        <a:rPr lang="en-US" dirty="0" smtClean="0"/>
                        <a:t>MSGV2</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36834681"/>
              </p:ext>
            </p:extLst>
          </p:nvPr>
        </p:nvGraphicFramePr>
        <p:xfrm>
          <a:off x="4711032" y="711645"/>
          <a:ext cx="3334084" cy="1112520"/>
        </p:xfrm>
        <a:graphic>
          <a:graphicData uri="http://schemas.openxmlformats.org/drawingml/2006/table">
            <a:tbl>
              <a:tblPr firstRow="1" bandRow="1">
                <a:tableStyleId>{5C22544A-7EE6-4342-B048-85BDC9FD1C3A}</a:tableStyleId>
              </a:tblPr>
              <a:tblGrid>
                <a:gridCol w="3334084"/>
              </a:tblGrid>
              <a:tr h="370840">
                <a:tc>
                  <a:txBody>
                    <a:bodyPr/>
                    <a:lstStyle/>
                    <a:p>
                      <a:r>
                        <a:rPr lang="en-US" dirty="0" smtClean="0"/>
                        <a:t>NGHIÊN</a:t>
                      </a:r>
                      <a:r>
                        <a:rPr lang="en-US" baseline="0" dirty="0" smtClean="0"/>
                        <a:t> CỨU KHOA HỌC</a:t>
                      </a:r>
                      <a:endParaRPr lang="en-US" dirty="0"/>
                    </a:p>
                  </a:txBody>
                  <a:tcPr/>
                </a:tc>
              </a:tr>
              <a:tr h="370840">
                <a:tc>
                  <a:txBody>
                    <a:bodyPr/>
                    <a:lstStyle/>
                    <a:p>
                      <a:r>
                        <a:rPr lang="en-US" dirty="0" smtClean="0"/>
                        <a:t>ĐIỂM</a:t>
                      </a:r>
                      <a:r>
                        <a:rPr lang="en-US" baseline="0" dirty="0" smtClean="0"/>
                        <a:t> NCKH</a:t>
                      </a:r>
                      <a:endParaRPr lang="en-US" dirty="0"/>
                    </a:p>
                  </a:txBody>
                  <a:tcPr/>
                </a:tc>
              </a:tr>
              <a:tr h="370840">
                <a:tc>
                  <a:txBody>
                    <a:bodyPr/>
                    <a:lstStyle/>
                    <a:p>
                      <a:r>
                        <a:rPr lang="en-US" dirty="0" smtClean="0"/>
                        <a:t>HỆ</a:t>
                      </a:r>
                      <a:r>
                        <a:rPr lang="en-US" baseline="0" dirty="0" smtClean="0"/>
                        <a:t> SỐ NCKH</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34741738"/>
              </p:ext>
            </p:extLst>
          </p:nvPr>
        </p:nvGraphicFramePr>
        <p:xfrm>
          <a:off x="1021348" y="2748992"/>
          <a:ext cx="2740526" cy="3337560"/>
        </p:xfrm>
        <a:graphic>
          <a:graphicData uri="http://schemas.openxmlformats.org/drawingml/2006/table">
            <a:tbl>
              <a:tblPr firstRow="1" bandRow="1">
                <a:tableStyleId>{5C22544A-7EE6-4342-B048-85BDC9FD1C3A}</a:tableStyleId>
              </a:tblPr>
              <a:tblGrid>
                <a:gridCol w="2740526"/>
              </a:tblGrid>
              <a:tr h="370840">
                <a:tc>
                  <a:txBody>
                    <a:bodyPr/>
                    <a:lstStyle/>
                    <a:p>
                      <a:r>
                        <a:rPr lang="en-US" dirty="0" smtClean="0"/>
                        <a:t>GIẢNG</a:t>
                      </a:r>
                      <a:r>
                        <a:rPr lang="en-US" baseline="0" dirty="0" smtClean="0"/>
                        <a:t> VIÊN</a:t>
                      </a:r>
                      <a:endParaRPr lang="en-US" dirty="0"/>
                    </a:p>
                  </a:txBody>
                  <a:tcPr/>
                </a:tc>
              </a:tr>
              <a:tr h="370840">
                <a:tc>
                  <a:txBody>
                    <a:bodyPr/>
                    <a:lstStyle/>
                    <a:p>
                      <a:r>
                        <a:rPr lang="en-US" dirty="0" smtClean="0"/>
                        <a:t>MSGV</a:t>
                      </a:r>
                      <a:endParaRPr lang="en-US" dirty="0"/>
                    </a:p>
                  </a:txBody>
                  <a:tcPr/>
                </a:tc>
              </a:tr>
              <a:tr h="370840">
                <a:tc>
                  <a:txBody>
                    <a:bodyPr/>
                    <a:lstStyle/>
                    <a:p>
                      <a:r>
                        <a:rPr lang="en-US" dirty="0" smtClean="0"/>
                        <a:t>TÊN GV</a:t>
                      </a:r>
                      <a:endParaRPr lang="en-US" dirty="0"/>
                    </a:p>
                  </a:txBody>
                  <a:tcPr/>
                </a:tc>
              </a:tr>
              <a:tr h="370840">
                <a:tc>
                  <a:txBody>
                    <a:bodyPr/>
                    <a:lstStyle/>
                    <a:p>
                      <a:r>
                        <a:rPr lang="en-US" dirty="0" smtClean="0"/>
                        <a:t>SDT</a:t>
                      </a:r>
                      <a:endParaRPr lang="en-US" dirty="0"/>
                    </a:p>
                  </a:txBody>
                  <a:tcPr/>
                </a:tc>
              </a:tr>
              <a:tr h="370840">
                <a:tc>
                  <a:txBody>
                    <a:bodyPr/>
                    <a:lstStyle/>
                    <a:p>
                      <a:r>
                        <a:rPr lang="en-US" dirty="0" smtClean="0"/>
                        <a:t>EMAIL</a:t>
                      </a:r>
                      <a:endParaRPr lang="en-US" dirty="0"/>
                    </a:p>
                  </a:txBody>
                  <a:tcPr/>
                </a:tc>
              </a:tr>
              <a:tr h="370840">
                <a:tc>
                  <a:txBody>
                    <a:bodyPr/>
                    <a:lstStyle/>
                    <a:p>
                      <a:r>
                        <a:rPr lang="en-US" dirty="0" smtClean="0"/>
                        <a:t>NĂM BẮT ĐẦU</a:t>
                      </a:r>
                      <a:endParaRPr lang="en-US" dirty="0"/>
                    </a:p>
                  </a:txBody>
                  <a:tcPr/>
                </a:tc>
              </a:tr>
              <a:tr h="370840">
                <a:tc>
                  <a:txBody>
                    <a:bodyPr/>
                    <a:lstStyle/>
                    <a:p>
                      <a:r>
                        <a:rPr lang="en-US" dirty="0" smtClean="0"/>
                        <a:t>HỆ</a:t>
                      </a:r>
                      <a:r>
                        <a:rPr lang="en-US" baseline="0" dirty="0" smtClean="0"/>
                        <a:t> </a:t>
                      </a:r>
                      <a:r>
                        <a:rPr lang="en-US" dirty="0" smtClean="0"/>
                        <a:t>SỐ</a:t>
                      </a:r>
                      <a:r>
                        <a:rPr lang="en-US" baseline="0" dirty="0" smtClean="0"/>
                        <a:t> </a:t>
                      </a:r>
                      <a:r>
                        <a:rPr lang="en-US" dirty="0" smtClean="0"/>
                        <a:t>THÂM NIÊN</a:t>
                      </a:r>
                      <a:endParaRPr lang="en-US" dirty="0"/>
                    </a:p>
                  </a:txBody>
                  <a:tcPr/>
                </a:tc>
              </a:tr>
              <a:tr h="370840">
                <a:tc>
                  <a:txBody>
                    <a:bodyPr/>
                    <a:lstStyle/>
                    <a:p>
                      <a:r>
                        <a:rPr lang="en-US" dirty="0" smtClean="0"/>
                        <a:t>HỆ</a:t>
                      </a:r>
                      <a:r>
                        <a:rPr lang="en-US" baseline="0" dirty="0" smtClean="0"/>
                        <a:t> </a:t>
                      </a:r>
                      <a:r>
                        <a:rPr lang="en-US" dirty="0" smtClean="0"/>
                        <a:t>SỐ</a:t>
                      </a:r>
                      <a:r>
                        <a:rPr lang="en-US" baseline="0" dirty="0" smtClean="0"/>
                        <a:t> </a:t>
                      </a:r>
                      <a:r>
                        <a:rPr lang="en-US" dirty="0" smtClean="0"/>
                        <a:t>CHUYÊN MÔN</a:t>
                      </a:r>
                      <a:endParaRPr lang="en-US" dirty="0"/>
                    </a:p>
                  </a:txBody>
                  <a:tcPr/>
                </a:tc>
              </a:tr>
              <a:tr h="370840">
                <a:tc>
                  <a:txBody>
                    <a:bodyPr/>
                    <a:lstStyle/>
                    <a:p>
                      <a:r>
                        <a:rPr lang="en-US" dirty="0" smtClean="0"/>
                        <a:t>HSNCKH</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47444904"/>
              </p:ext>
            </p:extLst>
          </p:nvPr>
        </p:nvGraphicFramePr>
        <p:xfrm>
          <a:off x="4727073" y="2099287"/>
          <a:ext cx="2852821" cy="1854200"/>
        </p:xfrm>
        <a:graphic>
          <a:graphicData uri="http://schemas.openxmlformats.org/drawingml/2006/table">
            <a:tbl>
              <a:tblPr firstRow="1" bandRow="1">
                <a:tableStyleId>{5C22544A-7EE6-4342-B048-85BDC9FD1C3A}</a:tableStyleId>
              </a:tblPr>
              <a:tblGrid>
                <a:gridCol w="2852821"/>
              </a:tblGrid>
              <a:tr h="370840">
                <a:tc>
                  <a:txBody>
                    <a:bodyPr/>
                    <a:lstStyle/>
                    <a:p>
                      <a:r>
                        <a:rPr lang="en-US" dirty="0" smtClean="0"/>
                        <a:t>THÂM</a:t>
                      </a:r>
                      <a:r>
                        <a:rPr lang="en-US" baseline="0" dirty="0" smtClean="0"/>
                        <a:t> NIÊN CÔNG TÁC</a:t>
                      </a:r>
                      <a:endParaRPr lang="en-US" dirty="0"/>
                    </a:p>
                  </a:txBody>
                  <a:tcPr/>
                </a:tc>
              </a:tr>
              <a:tr h="370840">
                <a:tc>
                  <a:txBody>
                    <a:bodyPr/>
                    <a:lstStyle/>
                    <a:p>
                      <a:r>
                        <a:rPr lang="en-US" dirty="0" smtClean="0"/>
                        <a:t>HỆ</a:t>
                      </a:r>
                      <a:r>
                        <a:rPr lang="en-US" baseline="0" dirty="0" smtClean="0"/>
                        <a:t> </a:t>
                      </a:r>
                      <a:r>
                        <a:rPr lang="en-US" dirty="0" smtClean="0"/>
                        <a:t>SỐ</a:t>
                      </a:r>
                      <a:r>
                        <a:rPr lang="en-US" baseline="0" dirty="0" smtClean="0"/>
                        <a:t> </a:t>
                      </a:r>
                      <a:r>
                        <a:rPr lang="en-US" dirty="0" smtClean="0"/>
                        <a:t>THÂM NIÊN</a:t>
                      </a:r>
                      <a:endParaRPr lang="en-US" dirty="0"/>
                    </a:p>
                  </a:txBody>
                  <a:tcPr/>
                </a:tc>
              </a:tr>
              <a:tr h="370840">
                <a:tc>
                  <a:txBody>
                    <a:bodyPr/>
                    <a:lstStyle/>
                    <a:p>
                      <a:r>
                        <a:rPr lang="en-US" dirty="0" smtClean="0"/>
                        <a:t>MIN</a:t>
                      </a:r>
                      <a:endParaRPr lang="en-US" dirty="0"/>
                    </a:p>
                  </a:txBody>
                  <a:tcPr/>
                </a:tc>
              </a:tr>
              <a:tr h="370840">
                <a:tc>
                  <a:txBody>
                    <a:bodyPr/>
                    <a:lstStyle/>
                    <a:p>
                      <a:r>
                        <a:rPr lang="en-US" dirty="0" smtClean="0"/>
                        <a:t>MAX</a:t>
                      </a:r>
                      <a:endParaRPr lang="en-US" dirty="0"/>
                    </a:p>
                  </a:txBody>
                  <a:tcPr/>
                </a:tc>
              </a:tr>
              <a:tr h="370840">
                <a:tc>
                  <a:txBody>
                    <a:bodyPr/>
                    <a:lstStyle/>
                    <a:p>
                      <a:r>
                        <a:rPr lang="en-US" dirty="0" smtClean="0"/>
                        <a:t>KHOẢNG</a:t>
                      </a:r>
                      <a:r>
                        <a:rPr lang="en-US" baseline="0" dirty="0" smtClean="0"/>
                        <a:t> THỜI GIAN</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61311787"/>
              </p:ext>
            </p:extLst>
          </p:nvPr>
        </p:nvGraphicFramePr>
        <p:xfrm>
          <a:off x="4711031" y="4593834"/>
          <a:ext cx="2981158" cy="1483360"/>
        </p:xfrm>
        <a:graphic>
          <a:graphicData uri="http://schemas.openxmlformats.org/drawingml/2006/table">
            <a:tbl>
              <a:tblPr firstRow="1" bandRow="1">
                <a:tableStyleId>{5C22544A-7EE6-4342-B048-85BDC9FD1C3A}</a:tableStyleId>
              </a:tblPr>
              <a:tblGrid>
                <a:gridCol w="2981158"/>
              </a:tblGrid>
              <a:tr h="370840">
                <a:tc>
                  <a:txBody>
                    <a:bodyPr/>
                    <a:lstStyle/>
                    <a:p>
                      <a:r>
                        <a:rPr lang="en-US" dirty="0" smtClean="0"/>
                        <a:t>HỆ</a:t>
                      </a:r>
                      <a:r>
                        <a:rPr lang="en-US" baseline="0" dirty="0" smtClean="0"/>
                        <a:t> SỐ CHUYÊN MÔN</a:t>
                      </a:r>
                      <a:endParaRPr lang="en-US" dirty="0"/>
                    </a:p>
                  </a:txBody>
                  <a:tcPr/>
                </a:tc>
              </a:tr>
              <a:tr h="370840">
                <a:tc>
                  <a:txBody>
                    <a:bodyPr/>
                    <a:lstStyle/>
                    <a:p>
                      <a:r>
                        <a:rPr lang="en-US" dirty="0" smtClean="0"/>
                        <a:t>HỆ</a:t>
                      </a:r>
                      <a:r>
                        <a:rPr lang="en-US" baseline="0" dirty="0" smtClean="0"/>
                        <a:t> SỐ CHUYÊN MÔN</a:t>
                      </a:r>
                      <a:endParaRPr lang="en-US" dirty="0"/>
                    </a:p>
                  </a:txBody>
                  <a:tcPr/>
                </a:tc>
              </a:tr>
              <a:tr h="370840">
                <a:tc>
                  <a:txBody>
                    <a:bodyPr/>
                    <a:lstStyle/>
                    <a:p>
                      <a:r>
                        <a:rPr lang="en-US" dirty="0" smtClean="0"/>
                        <a:t>CHUYÊN</a:t>
                      </a:r>
                      <a:r>
                        <a:rPr lang="en-US" baseline="0" dirty="0" smtClean="0"/>
                        <a:t> MÔN</a:t>
                      </a:r>
                      <a:endParaRPr lang="en-US" dirty="0"/>
                    </a:p>
                  </a:txBody>
                  <a:tcPr/>
                </a:tc>
              </a:tr>
              <a:tr h="370840">
                <a:tc>
                  <a:txBody>
                    <a:bodyPr/>
                    <a:lstStyle/>
                    <a:p>
                      <a:r>
                        <a:rPr lang="en-US" dirty="0" smtClean="0"/>
                        <a:t>KÝ</a:t>
                      </a:r>
                      <a:r>
                        <a:rPr lang="en-US" baseline="0" dirty="0" smtClean="0"/>
                        <a:t> HIỆU</a:t>
                      </a:r>
                      <a:endParaRPr lang="en-US" dirty="0"/>
                    </a:p>
                  </a:txBody>
                  <a:tcPr/>
                </a:tc>
              </a:tr>
            </a:tbl>
          </a:graphicData>
        </a:graphic>
      </p:graphicFrame>
    </p:spTree>
    <p:extLst>
      <p:ext uri="{BB962C8B-B14F-4D97-AF65-F5344CB8AC3E}">
        <p14:creationId xmlns:p14="http://schemas.microsoft.com/office/powerpoint/2010/main" val="170669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74" y="609600"/>
            <a:ext cx="8864928" cy="1320800"/>
          </a:xfrm>
        </p:spPr>
        <p:txBody>
          <a:bodyPr/>
          <a:lstStyle/>
          <a:p>
            <a:r>
              <a:rPr lang="en-US" dirty="0" smtClean="0"/>
              <a:t>THIẾT KẾ MÔ HÌNH TRONG SQL SERVER</a:t>
            </a:r>
            <a:endParaRPr lang="en-US" dirty="0"/>
          </a:p>
        </p:txBody>
      </p:sp>
      <p:pic>
        <p:nvPicPr>
          <p:cNvPr id="4" name="Content Placeholder 3"/>
          <p:cNvPicPr>
            <a:picLocks noGrp="1" noChangeAspect="1"/>
          </p:cNvPicPr>
          <p:nvPr>
            <p:ph idx="1"/>
          </p:nvPr>
        </p:nvPicPr>
        <p:blipFill>
          <a:blip r:embed="rId2"/>
          <a:stretch>
            <a:fillRect/>
          </a:stretch>
        </p:blipFill>
        <p:spPr>
          <a:xfrm>
            <a:off x="589020" y="1831725"/>
            <a:ext cx="8356902" cy="3881437"/>
          </a:xfrm>
          <a:prstGeom prst="rect">
            <a:avLst/>
          </a:prstGeom>
        </p:spPr>
      </p:pic>
    </p:spTree>
    <p:extLst>
      <p:ext uri="{BB962C8B-B14F-4D97-AF65-F5344CB8AC3E}">
        <p14:creationId xmlns:p14="http://schemas.microsoft.com/office/powerpoint/2010/main" val="207074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CHƯƠNG II. THIẾT KẾ GIAO DIỆN VÀ XỬ LÝ CÁC CHỨC NĂNG</a:t>
            </a:r>
            <a:endParaRPr lang="en-US" dirty="0"/>
          </a:p>
        </p:txBody>
      </p:sp>
      <p:pic>
        <p:nvPicPr>
          <p:cNvPr id="6" name="Content Placeholder 5"/>
          <p:cNvPicPr>
            <a:picLocks noGrp="1" noChangeAspect="1"/>
          </p:cNvPicPr>
          <p:nvPr>
            <p:ph idx="1"/>
          </p:nvPr>
        </p:nvPicPr>
        <p:blipFill>
          <a:blip r:embed="rId2"/>
          <a:stretch>
            <a:fillRect/>
          </a:stretch>
        </p:blipFill>
        <p:spPr>
          <a:xfrm>
            <a:off x="1525853" y="2505783"/>
            <a:ext cx="6286652" cy="3536242"/>
          </a:xfrm>
          <a:prstGeom prst="rect">
            <a:avLst/>
          </a:prstGeom>
        </p:spPr>
      </p:pic>
      <p:sp>
        <p:nvSpPr>
          <p:cNvPr id="7" name="Title 1"/>
          <p:cNvSpPr txBox="1">
            <a:spLocks/>
          </p:cNvSpPr>
          <p:nvPr/>
        </p:nvSpPr>
        <p:spPr>
          <a:xfrm>
            <a:off x="677334" y="1964091"/>
            <a:ext cx="5242203" cy="254000"/>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GIAO DIỆN CHÍNH CỦA PHẦN MỀM</a:t>
            </a:r>
            <a:endParaRPr lang="en-US" dirty="0"/>
          </a:p>
        </p:txBody>
      </p:sp>
    </p:spTree>
    <p:extLst>
      <p:ext uri="{BB962C8B-B14F-4D97-AF65-F5344CB8AC3E}">
        <p14:creationId xmlns:p14="http://schemas.microsoft.com/office/powerpoint/2010/main" val="200818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phân</a:t>
            </a:r>
            <a:r>
              <a:rPr lang="en-US" dirty="0" smtClean="0"/>
              <a:t> </a:t>
            </a:r>
            <a:r>
              <a:rPr lang="en-US" dirty="0" err="1" smtClean="0"/>
              <a:t>công</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884169" y="1687346"/>
            <a:ext cx="7295740" cy="4103854"/>
          </a:xfrm>
          <a:prstGeom prst="rect">
            <a:avLst/>
          </a:prstGeom>
        </p:spPr>
      </p:pic>
    </p:spTree>
    <p:extLst>
      <p:ext uri="{BB962C8B-B14F-4D97-AF65-F5344CB8AC3E}">
        <p14:creationId xmlns:p14="http://schemas.microsoft.com/office/powerpoint/2010/main" val="3733885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428</TotalTime>
  <Words>636</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Wingdings 3</vt:lpstr>
      <vt:lpstr>Facet</vt:lpstr>
      <vt:lpstr>NHÓM 9</vt:lpstr>
      <vt:lpstr>PowerPoint Presentation</vt:lpstr>
      <vt:lpstr>CHƯƠNG I. THIẾT KẾ CƠ SỞ DỮ LIỆU</vt:lpstr>
      <vt:lpstr>HỆ QUẢN TRỊ CƠ SỞ DỮ LIỆU SQL SERVER 2017</vt:lpstr>
      <vt:lpstr>MÔ HÌNH QUAN HỆ</vt:lpstr>
      <vt:lpstr>PowerPoint Presentation</vt:lpstr>
      <vt:lpstr>THIẾT KẾ MÔ HÌNH TRONG SQL SERVER</vt:lpstr>
      <vt:lpstr>CHƯƠNG II. THIẾT KẾ GIAO DIỆN VÀ XỬ LÝ CÁC CHỨC NĂNG</vt:lpstr>
      <vt:lpstr>Chức năng phân công </vt:lpstr>
      <vt:lpstr>Chức năng lưu vào trong cơ sở dữ liệu</vt:lpstr>
      <vt:lpstr>Xuất excel theo nhiều sheet khác nhau</vt:lpstr>
      <vt:lpstr>Mở excel theo nhiều sheet khác nhau</vt:lpstr>
      <vt:lpstr>PowerPoint Presentation</vt:lpstr>
      <vt:lpstr>Xem danh sách các sinh viên</vt:lpstr>
      <vt:lpstr>Thêm sửa xóa các sinh viên</vt:lpstr>
      <vt:lpstr>PowerPoint Presentation</vt:lpstr>
      <vt:lpstr>Xem danh sách các giảng viên </vt:lpstr>
      <vt:lpstr>Thêm sửa xóa các giảng viên</vt:lpstr>
      <vt:lpstr>PowerPoint Presentation</vt:lpstr>
      <vt:lpstr>Xuất file ra pdf (chức năng in)</vt:lpstr>
      <vt:lpstr>PowerPoint Presentation</vt:lpstr>
      <vt:lpstr>Tìm kiếm tên sinh viên</vt:lpstr>
      <vt:lpstr>CHƯƠNG III. KẾT LUẬN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9</dc:title>
  <dc:creator>Lan Le</dc:creator>
  <cp:lastModifiedBy>Lan Le</cp:lastModifiedBy>
  <cp:revision>12</cp:revision>
  <dcterms:created xsi:type="dcterms:W3CDTF">2019-01-09T05:17:31Z</dcterms:created>
  <dcterms:modified xsi:type="dcterms:W3CDTF">2019-01-09T12:25:50Z</dcterms:modified>
</cp:coreProperties>
</file>