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71" r:id="rId4"/>
    <p:sldId id="266" r:id="rId5"/>
    <p:sldId id="267" r:id="rId6"/>
    <p:sldId id="268" r:id="rId7"/>
    <p:sldId id="258" r:id="rId8"/>
    <p:sldId id="272" r:id="rId9"/>
    <p:sldId id="269" r:id="rId10"/>
    <p:sldId id="260" r:id="rId11"/>
    <p:sldId id="270" r:id="rId12"/>
    <p:sldId id="263"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021C60-2946-4228-931F-D0BAC326C4F4}" v="10" dt="2020-09-02T17:23:50.5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27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E5BBC-8679-4CAB-ADA3-E82FD780B0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423BA8-8C29-4C64-AD10-1959DBE1A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E87AA2-F5E5-4930-9BE3-CC05B3AF118D}"/>
              </a:ext>
            </a:extLst>
          </p:cNvPr>
          <p:cNvSpPr>
            <a:spLocks noGrp="1"/>
          </p:cNvSpPr>
          <p:nvPr>
            <p:ph type="dt" sz="half" idx="10"/>
          </p:nvPr>
        </p:nvSpPr>
        <p:spPr/>
        <p:txBody>
          <a:bodyPr/>
          <a:lstStyle/>
          <a:p>
            <a:fld id="{CE5FBA02-4C9A-4007-80C3-18ADCA6FA882}" type="datetimeFigureOut">
              <a:rPr lang="en-US" smtClean="0"/>
              <a:t>9/3/2020</a:t>
            </a:fld>
            <a:endParaRPr lang="en-US"/>
          </a:p>
        </p:txBody>
      </p:sp>
      <p:sp>
        <p:nvSpPr>
          <p:cNvPr id="5" name="Footer Placeholder 4">
            <a:extLst>
              <a:ext uri="{FF2B5EF4-FFF2-40B4-BE49-F238E27FC236}">
                <a16:creationId xmlns:a16="http://schemas.microsoft.com/office/drawing/2014/main" id="{60A6912B-0169-4CC0-9784-AEE7032A7A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83307B-F85F-4006-B81E-CDAB23DCFF2F}"/>
              </a:ext>
            </a:extLst>
          </p:cNvPr>
          <p:cNvSpPr>
            <a:spLocks noGrp="1"/>
          </p:cNvSpPr>
          <p:nvPr>
            <p:ph type="sldNum" sz="quarter" idx="12"/>
          </p:nvPr>
        </p:nvSpPr>
        <p:spPr/>
        <p:txBody>
          <a:bodyPr/>
          <a:lstStyle/>
          <a:p>
            <a:fld id="{81D47B24-E6ED-4CB3-8487-98114BAFFB97}" type="slidenum">
              <a:rPr lang="en-US" smtClean="0"/>
              <a:t>‹#›</a:t>
            </a:fld>
            <a:endParaRPr lang="en-US"/>
          </a:p>
        </p:txBody>
      </p:sp>
    </p:spTree>
    <p:extLst>
      <p:ext uri="{BB962C8B-B14F-4D97-AF65-F5344CB8AC3E}">
        <p14:creationId xmlns:p14="http://schemas.microsoft.com/office/powerpoint/2010/main" val="286712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634BF-6FC9-4C39-8871-9B4AD20A53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DB868B-9AF3-4DB1-8398-BAA8C08114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EAF1E5-24EE-4519-A844-EC9AA6F448BE}"/>
              </a:ext>
            </a:extLst>
          </p:cNvPr>
          <p:cNvSpPr>
            <a:spLocks noGrp="1"/>
          </p:cNvSpPr>
          <p:nvPr>
            <p:ph type="dt" sz="half" idx="10"/>
          </p:nvPr>
        </p:nvSpPr>
        <p:spPr/>
        <p:txBody>
          <a:bodyPr/>
          <a:lstStyle/>
          <a:p>
            <a:fld id="{CE5FBA02-4C9A-4007-80C3-18ADCA6FA882}" type="datetimeFigureOut">
              <a:rPr lang="en-US" smtClean="0"/>
              <a:t>9/3/2020</a:t>
            </a:fld>
            <a:endParaRPr lang="en-US"/>
          </a:p>
        </p:txBody>
      </p:sp>
      <p:sp>
        <p:nvSpPr>
          <p:cNvPr id="5" name="Footer Placeholder 4">
            <a:extLst>
              <a:ext uri="{FF2B5EF4-FFF2-40B4-BE49-F238E27FC236}">
                <a16:creationId xmlns:a16="http://schemas.microsoft.com/office/drawing/2014/main" id="{D8881E09-021C-472B-AF26-9A4EF6B7B4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BEC48-7435-4ADF-8A88-52134D478303}"/>
              </a:ext>
            </a:extLst>
          </p:cNvPr>
          <p:cNvSpPr>
            <a:spLocks noGrp="1"/>
          </p:cNvSpPr>
          <p:nvPr>
            <p:ph type="sldNum" sz="quarter" idx="12"/>
          </p:nvPr>
        </p:nvSpPr>
        <p:spPr/>
        <p:txBody>
          <a:bodyPr/>
          <a:lstStyle/>
          <a:p>
            <a:fld id="{81D47B24-E6ED-4CB3-8487-98114BAFFB97}" type="slidenum">
              <a:rPr lang="en-US" smtClean="0"/>
              <a:t>‹#›</a:t>
            </a:fld>
            <a:endParaRPr lang="en-US"/>
          </a:p>
        </p:txBody>
      </p:sp>
    </p:spTree>
    <p:extLst>
      <p:ext uri="{BB962C8B-B14F-4D97-AF65-F5344CB8AC3E}">
        <p14:creationId xmlns:p14="http://schemas.microsoft.com/office/powerpoint/2010/main" val="3714770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6A7924-95E1-4016-B152-3DC640AF04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3EA662-18D2-46B8-A31B-0B5C158898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78274F-956F-49E8-A272-7AB252B50042}"/>
              </a:ext>
            </a:extLst>
          </p:cNvPr>
          <p:cNvSpPr>
            <a:spLocks noGrp="1"/>
          </p:cNvSpPr>
          <p:nvPr>
            <p:ph type="dt" sz="half" idx="10"/>
          </p:nvPr>
        </p:nvSpPr>
        <p:spPr/>
        <p:txBody>
          <a:bodyPr/>
          <a:lstStyle/>
          <a:p>
            <a:fld id="{CE5FBA02-4C9A-4007-80C3-18ADCA6FA882}" type="datetimeFigureOut">
              <a:rPr lang="en-US" smtClean="0"/>
              <a:t>9/3/2020</a:t>
            </a:fld>
            <a:endParaRPr lang="en-US"/>
          </a:p>
        </p:txBody>
      </p:sp>
      <p:sp>
        <p:nvSpPr>
          <p:cNvPr id="5" name="Footer Placeholder 4">
            <a:extLst>
              <a:ext uri="{FF2B5EF4-FFF2-40B4-BE49-F238E27FC236}">
                <a16:creationId xmlns:a16="http://schemas.microsoft.com/office/drawing/2014/main" id="{F01C5228-1BC4-49A5-A77B-EE901A3A5B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07DE84-88DE-4091-8471-A95709D81DCB}"/>
              </a:ext>
            </a:extLst>
          </p:cNvPr>
          <p:cNvSpPr>
            <a:spLocks noGrp="1"/>
          </p:cNvSpPr>
          <p:nvPr>
            <p:ph type="sldNum" sz="quarter" idx="12"/>
          </p:nvPr>
        </p:nvSpPr>
        <p:spPr/>
        <p:txBody>
          <a:bodyPr/>
          <a:lstStyle/>
          <a:p>
            <a:fld id="{81D47B24-E6ED-4CB3-8487-98114BAFFB97}" type="slidenum">
              <a:rPr lang="en-US" smtClean="0"/>
              <a:t>‹#›</a:t>
            </a:fld>
            <a:endParaRPr lang="en-US"/>
          </a:p>
        </p:txBody>
      </p:sp>
    </p:spTree>
    <p:extLst>
      <p:ext uri="{BB962C8B-B14F-4D97-AF65-F5344CB8AC3E}">
        <p14:creationId xmlns:p14="http://schemas.microsoft.com/office/powerpoint/2010/main" val="256170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EAACD-AC22-4E4D-92C6-9D8ACD362D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95CC02-3DAA-4FDB-A858-C849CABED1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2CE80B-9298-4E75-AAF1-6A242C0701E5}"/>
              </a:ext>
            </a:extLst>
          </p:cNvPr>
          <p:cNvSpPr>
            <a:spLocks noGrp="1"/>
          </p:cNvSpPr>
          <p:nvPr>
            <p:ph type="dt" sz="half" idx="10"/>
          </p:nvPr>
        </p:nvSpPr>
        <p:spPr/>
        <p:txBody>
          <a:bodyPr/>
          <a:lstStyle/>
          <a:p>
            <a:fld id="{CE5FBA02-4C9A-4007-80C3-18ADCA6FA882}" type="datetimeFigureOut">
              <a:rPr lang="en-US" smtClean="0"/>
              <a:t>9/3/2020</a:t>
            </a:fld>
            <a:endParaRPr lang="en-US"/>
          </a:p>
        </p:txBody>
      </p:sp>
      <p:sp>
        <p:nvSpPr>
          <p:cNvPr id="5" name="Footer Placeholder 4">
            <a:extLst>
              <a:ext uri="{FF2B5EF4-FFF2-40B4-BE49-F238E27FC236}">
                <a16:creationId xmlns:a16="http://schemas.microsoft.com/office/drawing/2014/main" id="{9F069C18-FF55-4F5A-90C6-76400473B2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3C462A-778B-4E12-8B75-4C13FF489E10}"/>
              </a:ext>
            </a:extLst>
          </p:cNvPr>
          <p:cNvSpPr>
            <a:spLocks noGrp="1"/>
          </p:cNvSpPr>
          <p:nvPr>
            <p:ph type="sldNum" sz="quarter" idx="12"/>
          </p:nvPr>
        </p:nvSpPr>
        <p:spPr/>
        <p:txBody>
          <a:bodyPr/>
          <a:lstStyle/>
          <a:p>
            <a:fld id="{81D47B24-E6ED-4CB3-8487-98114BAFFB97}" type="slidenum">
              <a:rPr lang="en-US" smtClean="0"/>
              <a:t>‹#›</a:t>
            </a:fld>
            <a:endParaRPr lang="en-US"/>
          </a:p>
        </p:txBody>
      </p:sp>
    </p:spTree>
    <p:extLst>
      <p:ext uri="{BB962C8B-B14F-4D97-AF65-F5344CB8AC3E}">
        <p14:creationId xmlns:p14="http://schemas.microsoft.com/office/powerpoint/2010/main" val="2614346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AB03A-5163-4DB5-BACE-7BD77DEE55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B9DE6B-B594-42E2-AE30-81693CBFFB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988C1A-6AD0-4567-82A4-4900F87F74C1}"/>
              </a:ext>
            </a:extLst>
          </p:cNvPr>
          <p:cNvSpPr>
            <a:spLocks noGrp="1"/>
          </p:cNvSpPr>
          <p:nvPr>
            <p:ph type="dt" sz="half" idx="10"/>
          </p:nvPr>
        </p:nvSpPr>
        <p:spPr/>
        <p:txBody>
          <a:bodyPr/>
          <a:lstStyle/>
          <a:p>
            <a:fld id="{CE5FBA02-4C9A-4007-80C3-18ADCA6FA882}" type="datetimeFigureOut">
              <a:rPr lang="en-US" smtClean="0"/>
              <a:t>9/3/2020</a:t>
            </a:fld>
            <a:endParaRPr lang="en-US"/>
          </a:p>
        </p:txBody>
      </p:sp>
      <p:sp>
        <p:nvSpPr>
          <p:cNvPr id="5" name="Footer Placeholder 4">
            <a:extLst>
              <a:ext uri="{FF2B5EF4-FFF2-40B4-BE49-F238E27FC236}">
                <a16:creationId xmlns:a16="http://schemas.microsoft.com/office/drawing/2014/main" id="{2B5337A4-4F51-4DF4-AD0F-71F5A11AE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DFB646-4790-41FE-8982-E6D240B24875}"/>
              </a:ext>
            </a:extLst>
          </p:cNvPr>
          <p:cNvSpPr>
            <a:spLocks noGrp="1"/>
          </p:cNvSpPr>
          <p:nvPr>
            <p:ph type="sldNum" sz="quarter" idx="12"/>
          </p:nvPr>
        </p:nvSpPr>
        <p:spPr/>
        <p:txBody>
          <a:bodyPr/>
          <a:lstStyle/>
          <a:p>
            <a:fld id="{81D47B24-E6ED-4CB3-8487-98114BAFFB97}" type="slidenum">
              <a:rPr lang="en-US" smtClean="0"/>
              <a:t>‹#›</a:t>
            </a:fld>
            <a:endParaRPr lang="en-US"/>
          </a:p>
        </p:txBody>
      </p:sp>
    </p:spTree>
    <p:extLst>
      <p:ext uri="{BB962C8B-B14F-4D97-AF65-F5344CB8AC3E}">
        <p14:creationId xmlns:p14="http://schemas.microsoft.com/office/powerpoint/2010/main" val="4064226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DFC26-8597-4C51-A46D-AF7DEB51A1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CDE896-C6A8-4479-B467-9A0EF68EF3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314CA3-D4D8-4BD4-9CE5-BA07A11FEA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25C7E1-B72E-47B7-B24D-609059B4DA5A}"/>
              </a:ext>
            </a:extLst>
          </p:cNvPr>
          <p:cNvSpPr>
            <a:spLocks noGrp="1"/>
          </p:cNvSpPr>
          <p:nvPr>
            <p:ph type="dt" sz="half" idx="10"/>
          </p:nvPr>
        </p:nvSpPr>
        <p:spPr/>
        <p:txBody>
          <a:bodyPr/>
          <a:lstStyle/>
          <a:p>
            <a:fld id="{CE5FBA02-4C9A-4007-80C3-18ADCA6FA882}" type="datetimeFigureOut">
              <a:rPr lang="en-US" smtClean="0"/>
              <a:t>9/3/2020</a:t>
            </a:fld>
            <a:endParaRPr lang="en-US"/>
          </a:p>
        </p:txBody>
      </p:sp>
      <p:sp>
        <p:nvSpPr>
          <p:cNvPr id="6" name="Footer Placeholder 5">
            <a:extLst>
              <a:ext uri="{FF2B5EF4-FFF2-40B4-BE49-F238E27FC236}">
                <a16:creationId xmlns:a16="http://schemas.microsoft.com/office/drawing/2014/main" id="{3E87C878-6957-4EDF-B126-BEB3FE72AA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8BCF6-DDBE-4490-92D2-63CBDC546A9F}"/>
              </a:ext>
            </a:extLst>
          </p:cNvPr>
          <p:cNvSpPr>
            <a:spLocks noGrp="1"/>
          </p:cNvSpPr>
          <p:nvPr>
            <p:ph type="sldNum" sz="quarter" idx="12"/>
          </p:nvPr>
        </p:nvSpPr>
        <p:spPr/>
        <p:txBody>
          <a:bodyPr/>
          <a:lstStyle/>
          <a:p>
            <a:fld id="{81D47B24-E6ED-4CB3-8487-98114BAFFB97}" type="slidenum">
              <a:rPr lang="en-US" smtClean="0"/>
              <a:t>‹#›</a:t>
            </a:fld>
            <a:endParaRPr lang="en-US"/>
          </a:p>
        </p:txBody>
      </p:sp>
    </p:spTree>
    <p:extLst>
      <p:ext uri="{BB962C8B-B14F-4D97-AF65-F5344CB8AC3E}">
        <p14:creationId xmlns:p14="http://schemas.microsoft.com/office/powerpoint/2010/main" val="312441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3022A-6DAE-4ADD-A989-4CB40E72D6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90BFD6-1D2B-4F3B-BD02-B2E958E41E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E1DCFD-A632-4D46-82CF-8027FDBB30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CCC86D-ADE8-4EB1-A070-AFF7D6FAFD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BD03A3-BBA4-492D-A3D6-9F610EAD73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4C47B5-8D83-49A3-A157-B336F5830E5F}"/>
              </a:ext>
            </a:extLst>
          </p:cNvPr>
          <p:cNvSpPr>
            <a:spLocks noGrp="1"/>
          </p:cNvSpPr>
          <p:nvPr>
            <p:ph type="dt" sz="half" idx="10"/>
          </p:nvPr>
        </p:nvSpPr>
        <p:spPr/>
        <p:txBody>
          <a:bodyPr/>
          <a:lstStyle/>
          <a:p>
            <a:fld id="{CE5FBA02-4C9A-4007-80C3-18ADCA6FA882}" type="datetimeFigureOut">
              <a:rPr lang="en-US" smtClean="0"/>
              <a:t>9/3/2020</a:t>
            </a:fld>
            <a:endParaRPr lang="en-US"/>
          </a:p>
        </p:txBody>
      </p:sp>
      <p:sp>
        <p:nvSpPr>
          <p:cNvPr id="8" name="Footer Placeholder 7">
            <a:extLst>
              <a:ext uri="{FF2B5EF4-FFF2-40B4-BE49-F238E27FC236}">
                <a16:creationId xmlns:a16="http://schemas.microsoft.com/office/drawing/2014/main" id="{D5FFE58A-7B02-4CDB-B365-7B4F94813F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BE2945-1ACD-4EA5-BDB1-B692C475DAFD}"/>
              </a:ext>
            </a:extLst>
          </p:cNvPr>
          <p:cNvSpPr>
            <a:spLocks noGrp="1"/>
          </p:cNvSpPr>
          <p:nvPr>
            <p:ph type="sldNum" sz="quarter" idx="12"/>
          </p:nvPr>
        </p:nvSpPr>
        <p:spPr/>
        <p:txBody>
          <a:bodyPr/>
          <a:lstStyle/>
          <a:p>
            <a:fld id="{81D47B24-E6ED-4CB3-8487-98114BAFFB97}" type="slidenum">
              <a:rPr lang="en-US" smtClean="0"/>
              <a:t>‹#›</a:t>
            </a:fld>
            <a:endParaRPr lang="en-US"/>
          </a:p>
        </p:txBody>
      </p:sp>
    </p:spTree>
    <p:extLst>
      <p:ext uri="{BB962C8B-B14F-4D97-AF65-F5344CB8AC3E}">
        <p14:creationId xmlns:p14="http://schemas.microsoft.com/office/powerpoint/2010/main" val="1020621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84472-5283-4757-A32A-8097260A39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CB462C-3820-4073-99E3-A207C18FE9D7}"/>
              </a:ext>
            </a:extLst>
          </p:cNvPr>
          <p:cNvSpPr>
            <a:spLocks noGrp="1"/>
          </p:cNvSpPr>
          <p:nvPr>
            <p:ph type="dt" sz="half" idx="10"/>
          </p:nvPr>
        </p:nvSpPr>
        <p:spPr/>
        <p:txBody>
          <a:bodyPr/>
          <a:lstStyle/>
          <a:p>
            <a:fld id="{CE5FBA02-4C9A-4007-80C3-18ADCA6FA882}" type="datetimeFigureOut">
              <a:rPr lang="en-US" smtClean="0"/>
              <a:t>9/3/2020</a:t>
            </a:fld>
            <a:endParaRPr lang="en-US"/>
          </a:p>
        </p:txBody>
      </p:sp>
      <p:sp>
        <p:nvSpPr>
          <p:cNvPr id="4" name="Footer Placeholder 3">
            <a:extLst>
              <a:ext uri="{FF2B5EF4-FFF2-40B4-BE49-F238E27FC236}">
                <a16:creationId xmlns:a16="http://schemas.microsoft.com/office/drawing/2014/main" id="{1A25B9C8-21EE-4307-A932-02079C96F9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26FA60-9BF0-440B-8344-4D259393FE7F}"/>
              </a:ext>
            </a:extLst>
          </p:cNvPr>
          <p:cNvSpPr>
            <a:spLocks noGrp="1"/>
          </p:cNvSpPr>
          <p:nvPr>
            <p:ph type="sldNum" sz="quarter" idx="12"/>
          </p:nvPr>
        </p:nvSpPr>
        <p:spPr/>
        <p:txBody>
          <a:bodyPr/>
          <a:lstStyle/>
          <a:p>
            <a:fld id="{81D47B24-E6ED-4CB3-8487-98114BAFFB97}" type="slidenum">
              <a:rPr lang="en-US" smtClean="0"/>
              <a:t>‹#›</a:t>
            </a:fld>
            <a:endParaRPr lang="en-US"/>
          </a:p>
        </p:txBody>
      </p:sp>
    </p:spTree>
    <p:extLst>
      <p:ext uri="{BB962C8B-B14F-4D97-AF65-F5344CB8AC3E}">
        <p14:creationId xmlns:p14="http://schemas.microsoft.com/office/powerpoint/2010/main" val="654186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B9CD3C-573E-4184-BAAC-5D6B25B06EE2}"/>
              </a:ext>
            </a:extLst>
          </p:cNvPr>
          <p:cNvSpPr>
            <a:spLocks noGrp="1"/>
          </p:cNvSpPr>
          <p:nvPr>
            <p:ph type="dt" sz="half" idx="10"/>
          </p:nvPr>
        </p:nvSpPr>
        <p:spPr/>
        <p:txBody>
          <a:bodyPr/>
          <a:lstStyle/>
          <a:p>
            <a:fld id="{CE5FBA02-4C9A-4007-80C3-18ADCA6FA882}" type="datetimeFigureOut">
              <a:rPr lang="en-US" smtClean="0"/>
              <a:t>9/3/2020</a:t>
            </a:fld>
            <a:endParaRPr lang="en-US"/>
          </a:p>
        </p:txBody>
      </p:sp>
      <p:sp>
        <p:nvSpPr>
          <p:cNvPr id="3" name="Footer Placeholder 2">
            <a:extLst>
              <a:ext uri="{FF2B5EF4-FFF2-40B4-BE49-F238E27FC236}">
                <a16:creationId xmlns:a16="http://schemas.microsoft.com/office/drawing/2014/main" id="{7703D78E-02FF-4530-8C2C-EB3FB95534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E00EF9-6964-472E-9451-D32A18FA5631}"/>
              </a:ext>
            </a:extLst>
          </p:cNvPr>
          <p:cNvSpPr>
            <a:spLocks noGrp="1"/>
          </p:cNvSpPr>
          <p:nvPr>
            <p:ph type="sldNum" sz="quarter" idx="12"/>
          </p:nvPr>
        </p:nvSpPr>
        <p:spPr/>
        <p:txBody>
          <a:bodyPr/>
          <a:lstStyle/>
          <a:p>
            <a:fld id="{81D47B24-E6ED-4CB3-8487-98114BAFFB97}" type="slidenum">
              <a:rPr lang="en-US" smtClean="0"/>
              <a:t>‹#›</a:t>
            </a:fld>
            <a:endParaRPr lang="en-US"/>
          </a:p>
        </p:txBody>
      </p:sp>
    </p:spTree>
    <p:extLst>
      <p:ext uri="{BB962C8B-B14F-4D97-AF65-F5344CB8AC3E}">
        <p14:creationId xmlns:p14="http://schemas.microsoft.com/office/powerpoint/2010/main" val="4012914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D81D7-629D-421E-9A84-E68E936F0B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5367A1-2AB2-4CAE-9CEB-806A9D9FBA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F97228-B34E-4449-8A2D-CF7AC215E5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4639D6-D865-44E6-B8D0-6FF5CE28CF00}"/>
              </a:ext>
            </a:extLst>
          </p:cNvPr>
          <p:cNvSpPr>
            <a:spLocks noGrp="1"/>
          </p:cNvSpPr>
          <p:nvPr>
            <p:ph type="dt" sz="half" idx="10"/>
          </p:nvPr>
        </p:nvSpPr>
        <p:spPr/>
        <p:txBody>
          <a:bodyPr/>
          <a:lstStyle/>
          <a:p>
            <a:fld id="{CE5FBA02-4C9A-4007-80C3-18ADCA6FA882}" type="datetimeFigureOut">
              <a:rPr lang="en-US" smtClean="0"/>
              <a:t>9/3/2020</a:t>
            </a:fld>
            <a:endParaRPr lang="en-US"/>
          </a:p>
        </p:txBody>
      </p:sp>
      <p:sp>
        <p:nvSpPr>
          <p:cNvPr id="6" name="Footer Placeholder 5">
            <a:extLst>
              <a:ext uri="{FF2B5EF4-FFF2-40B4-BE49-F238E27FC236}">
                <a16:creationId xmlns:a16="http://schemas.microsoft.com/office/drawing/2014/main" id="{3F9DDC88-A6B0-481F-97D0-2033BF0207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DCFA2-4984-459E-9507-050EA6575098}"/>
              </a:ext>
            </a:extLst>
          </p:cNvPr>
          <p:cNvSpPr>
            <a:spLocks noGrp="1"/>
          </p:cNvSpPr>
          <p:nvPr>
            <p:ph type="sldNum" sz="quarter" idx="12"/>
          </p:nvPr>
        </p:nvSpPr>
        <p:spPr/>
        <p:txBody>
          <a:bodyPr/>
          <a:lstStyle/>
          <a:p>
            <a:fld id="{81D47B24-E6ED-4CB3-8487-98114BAFFB97}" type="slidenum">
              <a:rPr lang="en-US" smtClean="0"/>
              <a:t>‹#›</a:t>
            </a:fld>
            <a:endParaRPr lang="en-US"/>
          </a:p>
        </p:txBody>
      </p:sp>
    </p:spTree>
    <p:extLst>
      <p:ext uri="{BB962C8B-B14F-4D97-AF65-F5344CB8AC3E}">
        <p14:creationId xmlns:p14="http://schemas.microsoft.com/office/powerpoint/2010/main" val="1850034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A6640-DB08-415B-9E88-CA7A34042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343371-609E-4D5D-B910-DF5764C99F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077FDD-B719-4E73-8598-F8ADBA9F1C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8F11EB-C52A-43E3-A749-48A52ECB57E7}"/>
              </a:ext>
            </a:extLst>
          </p:cNvPr>
          <p:cNvSpPr>
            <a:spLocks noGrp="1"/>
          </p:cNvSpPr>
          <p:nvPr>
            <p:ph type="dt" sz="half" idx="10"/>
          </p:nvPr>
        </p:nvSpPr>
        <p:spPr/>
        <p:txBody>
          <a:bodyPr/>
          <a:lstStyle/>
          <a:p>
            <a:fld id="{CE5FBA02-4C9A-4007-80C3-18ADCA6FA882}" type="datetimeFigureOut">
              <a:rPr lang="en-US" smtClean="0"/>
              <a:t>9/3/2020</a:t>
            </a:fld>
            <a:endParaRPr lang="en-US"/>
          </a:p>
        </p:txBody>
      </p:sp>
      <p:sp>
        <p:nvSpPr>
          <p:cNvPr id="6" name="Footer Placeholder 5">
            <a:extLst>
              <a:ext uri="{FF2B5EF4-FFF2-40B4-BE49-F238E27FC236}">
                <a16:creationId xmlns:a16="http://schemas.microsoft.com/office/drawing/2014/main" id="{95E53AFD-6BF0-4AD4-BAAB-1601B9CA07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B106A4-B317-4650-936D-746E66BF47B7}"/>
              </a:ext>
            </a:extLst>
          </p:cNvPr>
          <p:cNvSpPr>
            <a:spLocks noGrp="1"/>
          </p:cNvSpPr>
          <p:nvPr>
            <p:ph type="sldNum" sz="quarter" idx="12"/>
          </p:nvPr>
        </p:nvSpPr>
        <p:spPr/>
        <p:txBody>
          <a:bodyPr/>
          <a:lstStyle/>
          <a:p>
            <a:fld id="{81D47B24-E6ED-4CB3-8487-98114BAFFB97}" type="slidenum">
              <a:rPr lang="en-US" smtClean="0"/>
              <a:t>‹#›</a:t>
            </a:fld>
            <a:endParaRPr lang="en-US"/>
          </a:p>
        </p:txBody>
      </p:sp>
    </p:spTree>
    <p:extLst>
      <p:ext uri="{BB962C8B-B14F-4D97-AF65-F5344CB8AC3E}">
        <p14:creationId xmlns:p14="http://schemas.microsoft.com/office/powerpoint/2010/main" val="1112596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37EC8F-DDFC-4E6B-9427-5958FEB819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507C0A-20B0-4700-A2B7-4A3FEAD839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CC83EA-98AA-4507-B323-A3EE4DA5D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5FBA02-4C9A-4007-80C3-18ADCA6FA882}" type="datetimeFigureOut">
              <a:rPr lang="en-US" smtClean="0"/>
              <a:t>9/3/2020</a:t>
            </a:fld>
            <a:endParaRPr lang="en-US"/>
          </a:p>
        </p:txBody>
      </p:sp>
      <p:sp>
        <p:nvSpPr>
          <p:cNvPr id="5" name="Footer Placeholder 4">
            <a:extLst>
              <a:ext uri="{FF2B5EF4-FFF2-40B4-BE49-F238E27FC236}">
                <a16:creationId xmlns:a16="http://schemas.microsoft.com/office/drawing/2014/main" id="{4327E618-AB88-4343-A7A0-DFA5373F80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BB8A04-3323-466A-B057-0A128B13D7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D47B24-E6ED-4CB3-8487-98114BAFFB97}" type="slidenum">
              <a:rPr lang="en-US" smtClean="0"/>
              <a:t>‹#›</a:t>
            </a:fld>
            <a:endParaRPr lang="en-US"/>
          </a:p>
        </p:txBody>
      </p:sp>
    </p:spTree>
    <p:extLst>
      <p:ext uri="{BB962C8B-B14F-4D97-AF65-F5344CB8AC3E}">
        <p14:creationId xmlns:p14="http://schemas.microsoft.com/office/powerpoint/2010/main" val="2562043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4.xml"/><Relationship Id="rId5" Type="http://schemas.openxmlformats.org/officeDocument/2006/relationships/image" Target="../media/image6.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2A5D3-4780-447A-8363-BE34D4C9F320}"/>
              </a:ext>
            </a:extLst>
          </p:cNvPr>
          <p:cNvSpPr>
            <a:spLocks noGrp="1"/>
          </p:cNvSpPr>
          <p:nvPr>
            <p:ph type="ctrTitle"/>
          </p:nvPr>
        </p:nvSpPr>
        <p:spPr/>
        <p:txBody>
          <a:bodyPr>
            <a:normAutofit/>
          </a:bodyPr>
          <a:lstStyle/>
          <a:p>
            <a:r>
              <a:rPr lang="en-US" sz="4400" dirty="0"/>
              <a:t>Inter-individual vs inter-area difference in rapid visual adaptation in naïve mice</a:t>
            </a:r>
          </a:p>
        </p:txBody>
      </p:sp>
      <p:sp>
        <p:nvSpPr>
          <p:cNvPr id="3" name="Subtitle 2">
            <a:extLst>
              <a:ext uri="{FF2B5EF4-FFF2-40B4-BE49-F238E27FC236}">
                <a16:creationId xmlns:a16="http://schemas.microsoft.com/office/drawing/2014/main" id="{0321455D-274D-48E8-A110-52137E159514}"/>
              </a:ext>
            </a:extLst>
          </p:cNvPr>
          <p:cNvSpPr>
            <a:spLocks noGrp="1"/>
          </p:cNvSpPr>
          <p:nvPr>
            <p:ph type="subTitle" idx="1"/>
          </p:nvPr>
        </p:nvSpPr>
        <p:spPr>
          <a:xfrm>
            <a:off x="1524000" y="4015818"/>
            <a:ext cx="9144000" cy="1241981"/>
          </a:xfrm>
        </p:spPr>
        <p:txBody>
          <a:bodyPr/>
          <a:lstStyle/>
          <a:p>
            <a:r>
              <a:rPr lang="en-US" dirty="0"/>
              <a:t>Lan Luo</a:t>
            </a:r>
          </a:p>
          <a:p>
            <a:r>
              <a:rPr lang="en-US" dirty="0"/>
              <a:t>2020-09-03</a:t>
            </a:r>
          </a:p>
        </p:txBody>
      </p:sp>
    </p:spTree>
    <p:extLst>
      <p:ext uri="{BB962C8B-B14F-4D97-AF65-F5344CB8AC3E}">
        <p14:creationId xmlns:p14="http://schemas.microsoft.com/office/powerpoint/2010/main" val="4206782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Adaptation index across mice</a:t>
            </a:r>
          </a:p>
        </p:txBody>
      </p:sp>
      <p:sp>
        <p:nvSpPr>
          <p:cNvPr id="5" name="Content Placeholder 4">
            <a:extLst>
              <a:ext uri="{FF2B5EF4-FFF2-40B4-BE49-F238E27FC236}">
                <a16:creationId xmlns:a16="http://schemas.microsoft.com/office/drawing/2014/main" id="{651AA642-F5D3-4D8D-B57B-999EF546112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26832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2109F9-4249-4B8A-9EAD-6207C1C528BE}"/>
              </a:ext>
            </a:extLst>
          </p:cNvPr>
          <p:cNvSpPr>
            <a:spLocks noGrp="1"/>
          </p:cNvSpPr>
          <p:nvPr>
            <p:ph type="title"/>
          </p:nvPr>
        </p:nvSpPr>
        <p:spPr/>
        <p:txBody>
          <a:bodyPr/>
          <a:lstStyle/>
          <a:p>
            <a:r>
              <a:rPr lang="en-US" sz="3200" dirty="0"/>
              <a:t>Trace of trials average across areas by mice</a:t>
            </a:r>
          </a:p>
        </p:txBody>
      </p:sp>
      <p:sp>
        <p:nvSpPr>
          <p:cNvPr id="6" name="Content Placeholder 5">
            <a:extLst>
              <a:ext uri="{FF2B5EF4-FFF2-40B4-BE49-F238E27FC236}">
                <a16:creationId xmlns:a16="http://schemas.microsoft.com/office/drawing/2014/main" id="{C0970A76-60FA-40D0-836D-B4A9D5D330B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99101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Adaptation index across areas by mice</a:t>
            </a:r>
          </a:p>
        </p:txBody>
      </p:sp>
      <p:sp>
        <p:nvSpPr>
          <p:cNvPr id="5" name="Content Placeholder 4">
            <a:extLst>
              <a:ext uri="{FF2B5EF4-FFF2-40B4-BE49-F238E27FC236}">
                <a16:creationId xmlns:a16="http://schemas.microsoft.com/office/drawing/2014/main" id="{6083003E-26CC-4E77-85A0-B1F05D6875E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6959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a:t>Conclusion</a:t>
            </a:r>
            <a:endParaRPr lang="en-US" sz="3200"/>
          </a:p>
        </p:txBody>
      </p:sp>
      <p:sp>
        <p:nvSpPr>
          <p:cNvPr id="3" name="内容占位符 2"/>
          <p:cNvSpPr>
            <a:spLocks noGrp="1"/>
          </p:cNvSpPr>
          <p:nvPr>
            <p:ph idx="1"/>
          </p:nvPr>
        </p:nvSpPr>
        <p:spPr/>
        <p:txBody>
          <a:bodyPr/>
          <a:lstStyle/>
          <a:p>
            <a:endParaRPr lang="en-US"/>
          </a:p>
        </p:txBody>
      </p:sp>
    </p:spTree>
    <p:extLst>
      <p:ext uri="{BB962C8B-B14F-4D97-AF65-F5344CB8AC3E}">
        <p14:creationId xmlns:p14="http://schemas.microsoft.com/office/powerpoint/2010/main" val="1943492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a:t>F</a:t>
            </a:r>
            <a:r>
              <a:rPr lang="en-US" sz="3200" smtClean="0"/>
              <a:t>uture </a:t>
            </a:r>
            <a:r>
              <a:rPr lang="en-US" sz="3200"/>
              <a:t>directions for analysis and experiments </a:t>
            </a:r>
          </a:p>
        </p:txBody>
      </p:sp>
      <p:sp>
        <p:nvSpPr>
          <p:cNvPr id="3" name="内容占位符 2"/>
          <p:cNvSpPr>
            <a:spLocks noGrp="1"/>
          </p:cNvSpPr>
          <p:nvPr>
            <p:ph idx="1"/>
          </p:nvPr>
        </p:nvSpPr>
        <p:spPr/>
        <p:txBody>
          <a:bodyPr/>
          <a:lstStyle/>
          <a:p>
            <a:endParaRPr lang="en-US"/>
          </a:p>
        </p:txBody>
      </p:sp>
    </p:spTree>
    <p:extLst>
      <p:ext uri="{BB962C8B-B14F-4D97-AF65-F5344CB8AC3E}">
        <p14:creationId xmlns:p14="http://schemas.microsoft.com/office/powerpoint/2010/main" val="1452522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sz="3200" dirty="0"/>
              <a:t>Inter-individual vs inter-area difference in rapid visual adaptation in naïve mice</a:t>
            </a:r>
          </a:p>
        </p:txBody>
      </p:sp>
      <p:sp>
        <p:nvSpPr>
          <p:cNvPr id="5" name="内容占位符 4"/>
          <p:cNvSpPr>
            <a:spLocks noGrp="1"/>
          </p:cNvSpPr>
          <p:nvPr>
            <p:ph idx="1"/>
          </p:nvPr>
        </p:nvSpPr>
        <p:spPr/>
        <p:txBody>
          <a:bodyPr>
            <a:normAutofit/>
          </a:bodyPr>
          <a:lstStyle/>
          <a:p>
            <a:r>
              <a:rPr lang="en-US" sz="2400" dirty="0"/>
              <a:t>Jin et al (2020) suggests that adaptation magnitude is similar across some visual areas (V1, SC, LM, AL, PM). However, the dataset has been pooled over multiple mice trained to discern </a:t>
            </a:r>
            <a:r>
              <a:rPr lang="en-US" sz="2400"/>
              <a:t>orientation </a:t>
            </a:r>
            <a:r>
              <a:rPr lang="en-US" sz="2400" smtClean="0"/>
              <a:t>changes</a:t>
            </a:r>
          </a:p>
          <a:p>
            <a:r>
              <a:rPr lang="en-US" sz="2400">
                <a:solidFill>
                  <a:srgbClr val="FF0000"/>
                </a:solidFill>
              </a:rPr>
              <a:t>V1 is significantly different from the other areas- HVAs and SC are not different from each other.</a:t>
            </a:r>
            <a:endParaRPr lang="en-US" sz="2400" dirty="0">
              <a:solidFill>
                <a:srgbClr val="FF0000"/>
              </a:solidFill>
            </a:endParaRPr>
          </a:p>
          <a:p>
            <a:r>
              <a:rPr lang="en-US" sz="2400" dirty="0"/>
              <a:t>Does the magnitude of adaptation vary across naïve individuals as well as areas?</a:t>
            </a:r>
          </a:p>
        </p:txBody>
      </p:sp>
      <p:grpSp>
        <p:nvGrpSpPr>
          <p:cNvPr id="9" name="组合 8"/>
          <p:cNvGrpSpPr/>
          <p:nvPr/>
        </p:nvGrpSpPr>
        <p:grpSpPr>
          <a:xfrm>
            <a:off x="3429000" y="4001294"/>
            <a:ext cx="5334000" cy="2567760"/>
            <a:chOff x="3156036" y="3480246"/>
            <a:chExt cx="5879928" cy="3109399"/>
          </a:xfrm>
        </p:grpSpPr>
        <p:pic>
          <p:nvPicPr>
            <p:cNvPr id="7" name="图片 6"/>
            <p:cNvPicPr>
              <a:picLocks noChangeAspect="1"/>
            </p:cNvPicPr>
            <p:nvPr/>
          </p:nvPicPr>
          <p:blipFill>
            <a:blip r:embed="rId2"/>
            <a:stretch>
              <a:fillRect/>
            </a:stretch>
          </p:blipFill>
          <p:spPr>
            <a:xfrm>
              <a:off x="3156036" y="3508513"/>
              <a:ext cx="5879928" cy="3081132"/>
            </a:xfrm>
            <a:prstGeom prst="rect">
              <a:avLst/>
            </a:prstGeom>
          </p:spPr>
        </p:pic>
        <p:sp>
          <p:nvSpPr>
            <p:cNvPr id="8" name="矩形 7"/>
            <p:cNvSpPr/>
            <p:nvPr/>
          </p:nvSpPr>
          <p:spPr>
            <a:xfrm>
              <a:off x="3156036" y="3480246"/>
              <a:ext cx="372355" cy="4373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4605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Q1</a:t>
            </a:r>
            <a:endParaRPr lang="en-US"/>
          </a:p>
        </p:txBody>
      </p:sp>
      <p:sp>
        <p:nvSpPr>
          <p:cNvPr id="3" name="内容占位符 2"/>
          <p:cNvSpPr>
            <a:spLocks noGrp="1"/>
          </p:cNvSpPr>
          <p:nvPr>
            <p:ph idx="1"/>
          </p:nvPr>
        </p:nvSpPr>
        <p:spPr/>
        <p:txBody>
          <a:bodyPr/>
          <a:lstStyle/>
          <a:p>
            <a:r>
              <a:rPr lang="en-US" smtClean="0"/>
              <a:t>expand </a:t>
            </a:r>
            <a:r>
              <a:rPr lang="en-US"/>
              <a:t>the question to cover some of the ideas that you’re integrating into your grant proposal- how does coding change in the HVAs (you’re not going to get there today, but eventually). </a:t>
            </a:r>
            <a:r>
              <a:rPr lang="en-US"/>
              <a:t> </a:t>
            </a:r>
            <a:endParaRPr lang="en-US" smtClean="0"/>
          </a:p>
          <a:p>
            <a:r>
              <a:rPr lang="en-US" smtClean="0"/>
              <a:t>Make </a:t>
            </a:r>
            <a:r>
              <a:rPr lang="en-US"/>
              <a:t>it more clear what the richness of the questions you can address </a:t>
            </a:r>
            <a:r>
              <a:rPr lang="en-US"/>
              <a:t>are</a:t>
            </a:r>
            <a:r>
              <a:rPr lang="en-US" smtClean="0"/>
              <a:t>.</a:t>
            </a:r>
          </a:p>
          <a:p>
            <a:endParaRPr lang="en-US" smtClean="0"/>
          </a:p>
          <a:p>
            <a:r>
              <a:rPr lang="en-US" smtClean="0"/>
              <a:t>whether </a:t>
            </a:r>
            <a:r>
              <a:rPr lang="en-US"/>
              <a:t>there is a difference in the amount of adaptation across areas.  Show the grand average traces across areas, and the quantification of the adaptation index. </a:t>
            </a:r>
            <a:endParaRPr lang="en-US"/>
          </a:p>
        </p:txBody>
      </p:sp>
    </p:spTree>
    <p:extLst>
      <p:ext uri="{BB962C8B-B14F-4D97-AF65-F5344CB8AC3E}">
        <p14:creationId xmlns:p14="http://schemas.microsoft.com/office/powerpoint/2010/main" val="1674904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内容占位符 9"/>
          <p:cNvPicPr>
            <a:picLocks noGrp="1" noChangeAspect="1"/>
          </p:cNvPicPr>
          <p:nvPr>
            <p:ph sz="half" idx="2"/>
          </p:nvPr>
        </p:nvPicPr>
        <p:blipFill>
          <a:blip r:embed="rId2"/>
          <a:stretch>
            <a:fillRect/>
          </a:stretch>
        </p:blipFill>
        <p:spPr>
          <a:xfrm>
            <a:off x="6172200" y="2812773"/>
            <a:ext cx="5181600" cy="1686689"/>
          </a:xfrm>
          <a:prstGeom prst="rect">
            <a:avLst/>
          </a:prstGeom>
        </p:spPr>
      </p:pic>
      <p:sp>
        <p:nvSpPr>
          <p:cNvPr id="4" name="标题 3"/>
          <p:cNvSpPr>
            <a:spLocks noGrp="1"/>
          </p:cNvSpPr>
          <p:nvPr>
            <p:ph type="title"/>
          </p:nvPr>
        </p:nvSpPr>
        <p:spPr/>
        <p:txBody>
          <a:bodyPr>
            <a:normAutofit/>
          </a:bodyPr>
          <a:lstStyle/>
          <a:p>
            <a:r>
              <a:rPr lang="en-US" sz="3200" dirty="0"/>
              <a:t>Experiment protocol</a:t>
            </a:r>
          </a:p>
        </p:txBody>
      </p:sp>
      <p:sp>
        <p:nvSpPr>
          <p:cNvPr id="3" name="内容占位符 2"/>
          <p:cNvSpPr>
            <a:spLocks noGrp="1"/>
          </p:cNvSpPr>
          <p:nvPr>
            <p:ph sz="half" idx="1"/>
          </p:nvPr>
        </p:nvSpPr>
        <p:spPr>
          <a:xfrm>
            <a:off x="838200" y="1923068"/>
            <a:ext cx="5017316" cy="4298623"/>
          </a:xfrm>
        </p:spPr>
        <p:txBody>
          <a:bodyPr>
            <a:normAutofit/>
          </a:bodyPr>
          <a:lstStyle/>
          <a:p>
            <a:r>
              <a:rPr lang="en-US" sz="2000" dirty="0"/>
              <a:t>Ca imaging from V1 &amp; higher visual areas (LM, LI) of </a:t>
            </a:r>
            <a:r>
              <a:rPr lang="en-US" sz="2000"/>
              <a:t>3 </a:t>
            </a:r>
            <a:r>
              <a:rPr lang="en-US" sz="2000" smtClean="0"/>
              <a:t>mice</a:t>
            </a:r>
          </a:p>
          <a:p>
            <a:r>
              <a:rPr lang="en-US" sz="2000" smtClean="0">
                <a:solidFill>
                  <a:srgbClr val="FF0000"/>
                </a:solidFill>
              </a:rPr>
              <a:t>why LI?</a:t>
            </a:r>
            <a:endParaRPr lang="en-US" sz="2000" dirty="0">
              <a:solidFill>
                <a:srgbClr val="FF0000"/>
              </a:solidFill>
            </a:endParaRPr>
          </a:p>
          <a:p>
            <a:r>
              <a:rPr lang="en-US" sz="2000">
                <a:solidFill>
                  <a:srgbClr val="FF0000"/>
                </a:solidFill>
              </a:rPr>
              <a:t>explain why you chose these stimulus conditions</a:t>
            </a:r>
            <a:endParaRPr lang="en-US" sz="2000" dirty="0">
              <a:solidFill>
                <a:srgbClr val="FF0000"/>
              </a:solidFill>
            </a:endParaRPr>
          </a:p>
          <a:p>
            <a:r>
              <a:rPr lang="en-US" sz="2000" dirty="0"/>
              <a:t>adapter: </a:t>
            </a:r>
          </a:p>
          <a:p>
            <a:pPr lvl="1"/>
            <a:r>
              <a:rPr lang="en-US" sz="1800" dirty="0"/>
              <a:t>1 orientation</a:t>
            </a:r>
          </a:p>
          <a:p>
            <a:pPr lvl="1"/>
            <a:r>
              <a:rPr lang="en-US" sz="1800" dirty="0"/>
              <a:t>30% no adapter (0 contrast)</a:t>
            </a:r>
          </a:p>
          <a:p>
            <a:pPr marL="0" indent="0">
              <a:buNone/>
            </a:pPr>
            <a:endParaRPr lang="en-US" sz="2000" dirty="0"/>
          </a:p>
          <a:p>
            <a:r>
              <a:rPr lang="en-US" sz="2000" dirty="0"/>
              <a:t>target stimulus: </a:t>
            </a:r>
          </a:p>
          <a:p>
            <a:pPr lvl="1"/>
            <a:r>
              <a:rPr lang="en-US" sz="1800" dirty="0"/>
              <a:t>8 orientations</a:t>
            </a:r>
          </a:p>
          <a:p>
            <a:pPr lvl="1"/>
            <a:r>
              <a:rPr lang="en-US" sz="1800" dirty="0"/>
              <a:t>2 ISI (inter stimulus interval)</a:t>
            </a:r>
          </a:p>
          <a:p>
            <a:endParaRPr lang="en-US" sz="2000" dirty="0"/>
          </a:p>
        </p:txBody>
      </p:sp>
      <p:sp>
        <p:nvSpPr>
          <p:cNvPr id="7" name="矩形 6"/>
          <p:cNvSpPr/>
          <p:nvPr/>
        </p:nvSpPr>
        <p:spPr>
          <a:xfrm>
            <a:off x="10528851" y="3725692"/>
            <a:ext cx="795132" cy="3023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~6.5 s</a:t>
            </a:r>
          </a:p>
        </p:txBody>
      </p:sp>
    </p:spTree>
    <p:extLst>
      <p:ext uri="{BB962C8B-B14F-4D97-AF65-F5344CB8AC3E}">
        <p14:creationId xmlns:p14="http://schemas.microsoft.com/office/powerpoint/2010/main" val="2672769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5">
            <a:extLst>
              <a:ext uri="{FF2B5EF4-FFF2-40B4-BE49-F238E27FC236}">
                <a16:creationId xmlns:a16="http://schemas.microsoft.com/office/drawing/2014/main" id="{0715C85C-7636-474D-9B38-E7C45EEC999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79729" y="1825625"/>
            <a:ext cx="4298541" cy="4351338"/>
          </a:xfrm>
        </p:spPr>
      </p:pic>
      <p:sp>
        <p:nvSpPr>
          <p:cNvPr id="2" name="Title 1"/>
          <p:cNvSpPr>
            <a:spLocks noGrp="1"/>
          </p:cNvSpPr>
          <p:nvPr>
            <p:ph type="title"/>
          </p:nvPr>
        </p:nvSpPr>
        <p:spPr/>
        <p:txBody>
          <a:bodyPr>
            <a:normAutofit/>
          </a:bodyPr>
          <a:lstStyle/>
          <a:p>
            <a:r>
              <a:rPr lang="en-US" sz="3200" dirty="0"/>
              <a:t>dF/F trace &amp; orientation tuning without vs with adaptation</a:t>
            </a:r>
          </a:p>
        </p:txBody>
      </p:sp>
      <p:pic>
        <p:nvPicPr>
          <p:cNvPr id="3" name="图片 2"/>
          <p:cNvPicPr>
            <a:picLocks noChangeAspect="1"/>
          </p:cNvPicPr>
          <p:nvPr/>
        </p:nvPicPr>
        <p:blipFill>
          <a:blip r:embed="rId3"/>
          <a:stretch>
            <a:fillRect/>
          </a:stretch>
        </p:blipFill>
        <p:spPr>
          <a:xfrm>
            <a:off x="1279729" y="2112089"/>
            <a:ext cx="322568" cy="3640397"/>
          </a:xfrm>
          <a:prstGeom prst="rect">
            <a:avLst/>
          </a:prstGeom>
        </p:spPr>
      </p:pic>
      <p:pic>
        <p:nvPicPr>
          <p:cNvPr id="4" name="图片 3"/>
          <p:cNvPicPr>
            <a:picLocks noChangeAspect="1"/>
          </p:cNvPicPr>
          <p:nvPr/>
        </p:nvPicPr>
        <p:blipFill>
          <a:blip r:embed="rId4"/>
          <a:stretch>
            <a:fillRect/>
          </a:stretch>
        </p:blipFill>
        <p:spPr>
          <a:xfrm>
            <a:off x="2167155" y="1437165"/>
            <a:ext cx="2673294" cy="464224"/>
          </a:xfrm>
          <a:prstGeom prst="rect">
            <a:avLst/>
          </a:prstGeom>
        </p:spPr>
      </p:pic>
      <p:pic>
        <p:nvPicPr>
          <p:cNvPr id="12" name="Content Placeholder 4">
            <a:extLst>
              <a:ext uri="{FF2B5EF4-FFF2-40B4-BE49-F238E27FC236}">
                <a16:creationId xmlns:a16="http://schemas.microsoft.com/office/drawing/2014/main" id="{D09B38A8-9B46-44FE-A4C8-28F285E75E07}"/>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6613729" y="1825625"/>
            <a:ext cx="4298541" cy="4351338"/>
          </a:xfrm>
        </p:spPr>
      </p:pic>
      <p:sp>
        <p:nvSpPr>
          <p:cNvPr id="5" name="文本框 4"/>
          <p:cNvSpPr txBox="1"/>
          <p:nvPr/>
        </p:nvSpPr>
        <p:spPr>
          <a:xfrm>
            <a:off x="373190" y="5734585"/>
            <a:ext cx="10920554" cy="923330"/>
          </a:xfrm>
          <a:prstGeom prst="rect">
            <a:avLst/>
          </a:prstGeom>
          <a:noFill/>
        </p:spPr>
        <p:txBody>
          <a:bodyPr wrap="none" rtlCol="0">
            <a:spAutoFit/>
          </a:bodyPr>
          <a:lstStyle/>
          <a:p>
            <a:r>
              <a:rPr lang="en-US">
                <a:solidFill>
                  <a:srgbClr val="FF0000"/>
                </a:solidFill>
              </a:rPr>
              <a:t>mismatch between the quantification and the traces. For instance, the 45 deg stimulus after a 750 ms ISI seems </a:t>
            </a:r>
            <a:r>
              <a:rPr lang="en-US">
                <a:solidFill>
                  <a:srgbClr val="FF0000"/>
                </a:solidFill>
              </a:rPr>
              <a:t>to </a:t>
            </a:r>
            <a:endParaRPr lang="en-US" smtClean="0">
              <a:solidFill>
                <a:srgbClr val="FF0000"/>
              </a:solidFill>
            </a:endParaRPr>
          </a:p>
          <a:p>
            <a:r>
              <a:rPr lang="en-US" smtClean="0">
                <a:solidFill>
                  <a:srgbClr val="FF0000"/>
                </a:solidFill>
              </a:rPr>
              <a:t>have </a:t>
            </a:r>
            <a:r>
              <a:rPr lang="en-US">
                <a:solidFill>
                  <a:srgbClr val="FF0000"/>
                </a:solidFill>
              </a:rPr>
              <a:t>a large facilitation of the response- but this doesn’t appear in the mean+/-sem on the right</a:t>
            </a:r>
            <a:r>
              <a:rPr lang="en-US">
                <a:solidFill>
                  <a:srgbClr val="FF0000"/>
                </a:solidFill>
              </a:rPr>
              <a:t>. </a:t>
            </a:r>
            <a:endParaRPr lang="en-US" smtClean="0">
              <a:solidFill>
                <a:srgbClr val="FF0000"/>
              </a:solidFill>
            </a:endParaRPr>
          </a:p>
          <a:p>
            <a:r>
              <a:rPr lang="en-US" smtClean="0">
                <a:solidFill>
                  <a:srgbClr val="FF0000"/>
                </a:solidFill>
              </a:rPr>
              <a:t>Also- </a:t>
            </a:r>
            <a:r>
              <a:rPr lang="en-US">
                <a:solidFill>
                  <a:srgbClr val="FF0000"/>
                </a:solidFill>
              </a:rPr>
              <a:t>doesn’t seem like there’s much adaptation at all- and this cell doesn’t really respond much to the adapter.</a:t>
            </a:r>
            <a:endParaRPr lang="en-US">
              <a:solidFill>
                <a:srgbClr val="FF0000"/>
              </a:solidFill>
            </a:endParaRPr>
          </a:p>
        </p:txBody>
      </p:sp>
    </p:spTree>
    <p:extLst>
      <p:ext uri="{BB962C8B-B14F-4D97-AF65-F5344CB8AC3E}">
        <p14:creationId xmlns:p14="http://schemas.microsoft.com/office/powerpoint/2010/main" val="2648570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2109F9-4249-4B8A-9EAD-6207C1C528BE}"/>
              </a:ext>
            </a:extLst>
          </p:cNvPr>
          <p:cNvSpPr>
            <a:spLocks noGrp="1"/>
          </p:cNvSpPr>
          <p:nvPr>
            <p:ph type="title"/>
          </p:nvPr>
        </p:nvSpPr>
        <p:spPr/>
        <p:txBody>
          <a:bodyPr/>
          <a:lstStyle/>
          <a:p>
            <a:r>
              <a:rPr lang="en-US" sz="3200" dirty="0"/>
              <a:t>Trace of trials average across areas</a:t>
            </a:r>
          </a:p>
        </p:txBody>
      </p:sp>
      <p:sp>
        <p:nvSpPr>
          <p:cNvPr id="6" name="Content Placeholder 5">
            <a:extLst>
              <a:ext uri="{FF2B5EF4-FFF2-40B4-BE49-F238E27FC236}">
                <a16:creationId xmlns:a16="http://schemas.microsoft.com/office/drawing/2014/main" id="{C0970A76-60FA-40D0-836D-B4A9D5D330B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12719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t>Adaptation index across areas</a:t>
            </a:r>
          </a:p>
        </p:txBody>
      </p:sp>
      <p:sp>
        <p:nvSpPr>
          <p:cNvPr id="3" name="Content Placeholder 2">
            <a:extLst>
              <a:ext uri="{FF2B5EF4-FFF2-40B4-BE49-F238E27FC236}">
                <a16:creationId xmlns:a16="http://schemas.microsoft.com/office/drawing/2014/main" id="{D2658404-F2EF-43E6-A645-03AD07F11A9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75168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Q2</a:t>
            </a:r>
            <a:endParaRPr lang="en-US"/>
          </a:p>
        </p:txBody>
      </p:sp>
      <p:sp>
        <p:nvSpPr>
          <p:cNvPr id="3" name="内容占位符 2"/>
          <p:cNvSpPr>
            <a:spLocks noGrp="1"/>
          </p:cNvSpPr>
          <p:nvPr>
            <p:ph idx="1"/>
          </p:nvPr>
        </p:nvSpPr>
        <p:spPr/>
        <p:txBody>
          <a:bodyPr/>
          <a:lstStyle/>
          <a:p>
            <a:r>
              <a:rPr lang="en-US"/>
              <a:t>motivation for inter-individual variability.</a:t>
            </a:r>
            <a:endParaRPr lang="en-US"/>
          </a:p>
        </p:txBody>
      </p:sp>
    </p:spTree>
    <p:extLst>
      <p:ext uri="{BB962C8B-B14F-4D97-AF65-F5344CB8AC3E}">
        <p14:creationId xmlns:p14="http://schemas.microsoft.com/office/powerpoint/2010/main" val="3082718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2109F9-4249-4B8A-9EAD-6207C1C528BE}"/>
              </a:ext>
            </a:extLst>
          </p:cNvPr>
          <p:cNvSpPr>
            <a:spLocks noGrp="1"/>
          </p:cNvSpPr>
          <p:nvPr>
            <p:ph type="title"/>
          </p:nvPr>
        </p:nvSpPr>
        <p:spPr/>
        <p:txBody>
          <a:bodyPr/>
          <a:lstStyle/>
          <a:p>
            <a:r>
              <a:rPr lang="en-US" sz="3200" dirty="0"/>
              <a:t>Trace of trials average across mice</a:t>
            </a:r>
          </a:p>
        </p:txBody>
      </p:sp>
      <p:sp>
        <p:nvSpPr>
          <p:cNvPr id="6" name="Content Placeholder 5">
            <a:extLst>
              <a:ext uri="{FF2B5EF4-FFF2-40B4-BE49-F238E27FC236}">
                <a16:creationId xmlns:a16="http://schemas.microsoft.com/office/drawing/2014/main" id="{C0970A76-60FA-40D0-836D-B4A9D5D330B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38117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308</Words>
  <Application>Microsoft Office PowerPoint</Application>
  <PresentationFormat>宽屏</PresentationFormat>
  <Paragraphs>38</Paragraphs>
  <Slides>14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Arial</vt:lpstr>
      <vt:lpstr>Calibri</vt:lpstr>
      <vt:lpstr>Calibri Light</vt:lpstr>
      <vt:lpstr>Office Theme</vt:lpstr>
      <vt:lpstr>Inter-individual vs inter-area difference in rapid visual adaptation in naïve mice</vt:lpstr>
      <vt:lpstr>Inter-individual vs inter-area difference in rapid visual adaptation in naïve mice</vt:lpstr>
      <vt:lpstr>Q1</vt:lpstr>
      <vt:lpstr>Experiment protocol</vt:lpstr>
      <vt:lpstr>dF/F trace &amp; orientation tuning without vs with adaptation</vt:lpstr>
      <vt:lpstr>Trace of trials average across areas</vt:lpstr>
      <vt:lpstr>Adaptation index across areas</vt:lpstr>
      <vt:lpstr>Q2</vt:lpstr>
      <vt:lpstr>Trace of trials average across mice</vt:lpstr>
      <vt:lpstr>Adaptation index across mice</vt:lpstr>
      <vt:lpstr>Trace of trials average across areas by mice</vt:lpstr>
      <vt:lpstr>Adaptation index across areas by mice</vt:lpstr>
      <vt:lpstr>Conclusion</vt:lpstr>
      <vt:lpstr>Future directions for analysis and experiments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Inter-individual vs inter-area difference in rapid visual adaptation in naïve mice</dc:title>
  <dc:creator>S W</dc:creator>
  <cp:lastModifiedBy>S</cp:lastModifiedBy>
  <cp:revision>12</cp:revision>
  <dcterms:created xsi:type="dcterms:W3CDTF">2020-09-02T17:05:09Z</dcterms:created>
  <dcterms:modified xsi:type="dcterms:W3CDTF">2020-09-03T04:31:25Z</dcterms:modified>
</cp:coreProperties>
</file>