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7"/>
  </p:notesMasterIdLst>
  <p:handoutMasterIdLst>
    <p:handoutMasterId r:id="rId48"/>
  </p:handoutMasterIdLst>
  <p:sldIdLst>
    <p:sldId id="256" r:id="rId2"/>
    <p:sldId id="405" r:id="rId3"/>
    <p:sldId id="404" r:id="rId4"/>
    <p:sldId id="279" r:id="rId5"/>
    <p:sldId id="446" r:id="rId6"/>
    <p:sldId id="372" r:id="rId7"/>
    <p:sldId id="445" r:id="rId8"/>
    <p:sldId id="416" r:id="rId9"/>
    <p:sldId id="417" r:id="rId10"/>
    <p:sldId id="418" r:id="rId11"/>
    <p:sldId id="419" r:id="rId12"/>
    <p:sldId id="420" r:id="rId13"/>
    <p:sldId id="421" r:id="rId14"/>
    <p:sldId id="422" r:id="rId15"/>
    <p:sldId id="447" r:id="rId16"/>
    <p:sldId id="415" r:id="rId17"/>
    <p:sldId id="443" r:id="rId18"/>
    <p:sldId id="406" r:id="rId19"/>
    <p:sldId id="442" r:id="rId20"/>
    <p:sldId id="407" r:id="rId21"/>
    <p:sldId id="448" r:id="rId22"/>
    <p:sldId id="428" r:id="rId23"/>
    <p:sldId id="429" r:id="rId24"/>
    <p:sldId id="430" r:id="rId25"/>
    <p:sldId id="449" r:id="rId26"/>
    <p:sldId id="450" r:id="rId27"/>
    <p:sldId id="451" r:id="rId28"/>
    <p:sldId id="434" r:id="rId29"/>
    <p:sldId id="444" r:id="rId30"/>
    <p:sldId id="408" r:id="rId31"/>
    <p:sldId id="435" r:id="rId32"/>
    <p:sldId id="409" r:id="rId33"/>
    <p:sldId id="452" r:id="rId34"/>
    <p:sldId id="453" r:id="rId35"/>
    <p:sldId id="454" r:id="rId36"/>
    <p:sldId id="455" r:id="rId37"/>
    <p:sldId id="456" r:id="rId38"/>
    <p:sldId id="457" r:id="rId39"/>
    <p:sldId id="458" r:id="rId40"/>
    <p:sldId id="459" r:id="rId41"/>
    <p:sldId id="460" r:id="rId42"/>
    <p:sldId id="461" r:id="rId43"/>
    <p:sldId id="462" r:id="rId44"/>
    <p:sldId id="464" r:id="rId45"/>
    <p:sldId id="259" r:id="rId4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userDrawn="1">
          <p15:clr>
            <a:srgbClr val="A4A3A4"/>
          </p15:clr>
        </p15:guide>
        <p15:guide id="2" orient="horz" pos="164" userDrawn="1">
          <p15:clr>
            <a:srgbClr val="A4A3A4"/>
          </p15:clr>
        </p15:guide>
        <p15:guide id="3" orient="horz" pos="4110" userDrawn="1">
          <p15:clr>
            <a:srgbClr val="A4A3A4"/>
          </p15:clr>
        </p15:guide>
        <p15:guide id="4" orient="horz" pos="709"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8000"/>
    <a:srgbClr val="FF5050"/>
    <a:srgbClr val="FFCC66"/>
    <a:srgbClr val="FFCC00"/>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7" autoAdjust="0"/>
    <p:restoredTop sz="94270" autoAdjust="0"/>
  </p:normalViewPr>
  <p:slideViewPr>
    <p:cSldViewPr>
      <p:cViewPr>
        <p:scale>
          <a:sx n="95" d="100"/>
          <a:sy n="95" d="100"/>
        </p:scale>
        <p:origin x="-336" y="-643"/>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dirty="0"/>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2019/9/28</a:t>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dirty="0"/>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a:ln/>
        </p:spPr>
      </p:sp>
      <p:sp>
        <p:nvSpPr>
          <p:cNvPr id="7171" name="备注占位符 2"/>
          <p:cNvSpPr>
            <a:spLocks noGrp="1" noChangeArrowheads="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pPr>
                <a:spcBef>
                  <a:spcPct val="0"/>
                </a:spcBef>
              </a:pPr>
              <a:t>2</a:t>
            </a:fld>
            <a:endParaRPr lang="en-US"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24</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25</a:t>
            </a:fld>
            <a:endParaRPr lang="en-US" altLang="zh-CN" dirty="0"/>
          </a:p>
        </p:txBody>
      </p:sp>
    </p:spTree>
    <p:extLst>
      <p:ext uri="{BB962C8B-B14F-4D97-AF65-F5344CB8AC3E}">
        <p14:creationId xmlns:p14="http://schemas.microsoft.com/office/powerpoint/2010/main" val="151018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26</a:t>
            </a:fld>
            <a:endParaRPr lang="en-US" altLang="zh-CN" dirty="0"/>
          </a:p>
        </p:txBody>
      </p:sp>
    </p:spTree>
    <p:extLst>
      <p:ext uri="{BB962C8B-B14F-4D97-AF65-F5344CB8AC3E}">
        <p14:creationId xmlns:p14="http://schemas.microsoft.com/office/powerpoint/2010/main" val="373641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27</a:t>
            </a:fld>
            <a:endParaRPr lang="en-US" altLang="zh-CN" dirty="0"/>
          </a:p>
        </p:txBody>
      </p:sp>
    </p:spTree>
    <p:extLst>
      <p:ext uri="{BB962C8B-B14F-4D97-AF65-F5344CB8AC3E}">
        <p14:creationId xmlns:p14="http://schemas.microsoft.com/office/powerpoint/2010/main" val="1931366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dirty="0"/>
          </a:p>
        </p:txBody>
      </p:sp>
    </p:spTree>
    <p:extLst>
      <p:ext uri="{BB962C8B-B14F-4D97-AF65-F5344CB8AC3E}">
        <p14:creationId xmlns:p14="http://schemas.microsoft.com/office/powerpoint/2010/main" val="121127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a:ln/>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pPr>
                <a:spcBef>
                  <a:spcPct val="0"/>
                </a:spcBef>
              </a:pPr>
              <a:t>8</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a:ln/>
        </p:spPr>
      </p:sp>
      <p:sp>
        <p:nvSpPr>
          <p:cNvPr id="16387" name="备注占位符 2"/>
          <p:cNvSpPr>
            <a:spLocks noGrp="1" noChangeArrowheads="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a:ln/>
        </p:spPr>
      </p:sp>
      <p:sp>
        <p:nvSpPr>
          <p:cNvPr id="18435" name="备注占位符 2"/>
          <p:cNvSpPr>
            <a:spLocks noGrp="1" noChangeArrowheads="1"/>
          </p:cNvSpPr>
          <p:nvPr>
            <p:ph type="body" idx="1"/>
          </p:nvPr>
        </p:nvSpPr>
        <p:spPr>
          <a:noFill/>
        </p:spPr>
        <p:txBody>
          <a:bodyPr/>
          <a:lstStyle/>
          <a:p>
            <a:endParaRPr lang="zh-CN" altLang="en-US" b="1">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a:ln/>
        </p:spPr>
      </p:sp>
      <p:sp>
        <p:nvSpPr>
          <p:cNvPr id="20483" name="备注占位符 2"/>
          <p:cNvSpPr>
            <a:spLocks noGrp="1" noChangeArrowheads="1"/>
          </p:cNvSpPr>
          <p:nvPr>
            <p:ph type="body" idx="1"/>
          </p:nvPr>
        </p:nvSpPr>
        <p:spPr>
          <a:noFill/>
        </p:spPr>
        <p:txBody>
          <a:bodyPr/>
          <a:lstStyle/>
          <a:p>
            <a:endParaRPr lang="zh-CN" altLang="en-US"/>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a:ln/>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a:ln/>
        </p:spPr>
      </p:sp>
      <p:sp>
        <p:nvSpPr>
          <p:cNvPr id="24579" name="备注占位符 2"/>
          <p:cNvSpPr>
            <a:spLocks noGrp="1" noChangeArrowheads="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21</a:t>
            </a:fld>
            <a:endParaRPr lang="zh-CN" altLang="en-US">
              <a:latin typeface="Arial" panose="020B0604020202020204" pitchFamily="34" charset="0"/>
            </a:endParaRPr>
          </a:p>
        </p:txBody>
      </p:sp>
    </p:spTree>
    <p:extLst>
      <p:ext uri="{BB962C8B-B14F-4D97-AF65-F5344CB8AC3E}">
        <p14:creationId xmlns:p14="http://schemas.microsoft.com/office/powerpoint/2010/main" val="2361016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3" name="Rectangle 9"/>
          <p:cNvSpPr>
            <a:spLocks noChangeArrowheads="1"/>
          </p:cNvSpPr>
          <p:nvPr/>
        </p:nvSpPr>
        <p:spPr bwMode="black">
          <a:xfrm>
            <a:off x="1559496" y="299695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计算机概述</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42E3E66-5868-4B48-903F-AD7BD15410BB}"/>
              </a:ext>
            </a:extLst>
          </p:cNvPr>
          <p:cNvSpPr>
            <a:spLocks noGrp="1" noChangeArrowheads="1"/>
          </p:cNvSpPr>
          <p:nvPr>
            <p:ph type="title"/>
          </p:nvPr>
        </p:nvSpPr>
        <p:spPr/>
        <p:txBody>
          <a:bodyPr/>
          <a:lstStyle/>
          <a:p>
            <a:pPr>
              <a:defRPr/>
            </a:pPr>
            <a:r>
              <a:rPr lang="zh-CN" altLang="en-US" dirty="0">
                <a:latin typeface="+mj-ea"/>
              </a:rPr>
              <a:t>电子管计算机时代</a:t>
            </a: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p>
          </p:txBody>
        </p:sp>
        <p:pic>
          <p:nvPicPr>
            <p:cNvPr id="8" name="Picture 6" descr="Fig08-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p>
        </p:txBody>
      </p:sp>
      <p:sp>
        <p:nvSpPr>
          <p:cNvPr id="12" name="右箭头 11">
            <a:extLst>
              <a:ext uri="{FF2B5EF4-FFF2-40B4-BE49-F238E27FC236}">
                <a16:creationId xmlns:a16="http://schemas.microsoft.com/office/drawing/2014/main" id="{C315F75D-F042-4019-914B-AA5156B91F17}"/>
              </a:ext>
            </a:extLst>
          </p:cNvPr>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9DFD92D-8CFF-4476-83EA-1F283871914B}"/>
              </a:ext>
            </a:extLst>
          </p:cNvPr>
          <p:cNvSpPr>
            <a:spLocks noGrp="1" noChangeArrowheads="1"/>
          </p:cNvSpPr>
          <p:nvPr>
            <p:ph type="title"/>
          </p:nvPr>
        </p:nvSpPr>
        <p:spPr/>
        <p:txBody>
          <a:bodyPr/>
          <a:lstStyle/>
          <a:p>
            <a:pPr>
              <a:defRPr/>
            </a:pPr>
            <a:r>
              <a:rPr lang="zh-CN" altLang="en-US" dirty="0">
                <a:latin typeface="+mj-ea"/>
              </a:rPr>
              <a:t>晶体管计算机时代</a:t>
            </a: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可使用高级语言编写程序，出现了管理程序</a:t>
            </a:r>
          </a:p>
        </p:txBody>
      </p:sp>
      <p:sp>
        <p:nvSpPr>
          <p:cNvPr id="15" name="右箭头 14">
            <a:extLst>
              <a:ext uri="{FF2B5EF4-FFF2-40B4-BE49-F238E27FC236}">
                <a16:creationId xmlns:a16="http://schemas.microsoft.com/office/drawing/2014/main" id="{C315F75D-F042-4019-914B-AA5156B91F17}"/>
              </a:ext>
            </a:extLst>
          </p:cNvPr>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6E99346-3D60-4626-AF93-A8BB254F9529}"/>
              </a:ext>
            </a:extLst>
          </p:cNvPr>
          <p:cNvSpPr>
            <a:spLocks noGrp="1" noChangeArrowheads="1"/>
          </p:cNvSpPr>
          <p:nvPr>
            <p:ph type="title"/>
          </p:nvPr>
        </p:nvSpPr>
        <p:spPr/>
        <p:txBody>
          <a:bodyPr/>
          <a:lstStyle/>
          <a:p>
            <a:pPr>
              <a:defRPr/>
            </a:pPr>
            <a:r>
              <a:rPr lang="zh-CN" altLang="en-US" dirty="0">
                <a:latin typeface="+mj-ea"/>
              </a:rPr>
              <a:t>小、中规模集成电路时代</a:t>
            </a: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p>
          </p:txBody>
        </p:sp>
        <p:pic>
          <p:nvPicPr>
            <p:cNvPr id="21514" name="Picture 8" descr="http://tbn0.google.cn/images?q=tbn:cNMsWi8F6UObz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p>
        </p:txBody>
      </p:sp>
      <p:sp>
        <p:nvSpPr>
          <p:cNvPr id="12" name="右箭头 11">
            <a:extLst>
              <a:ext uri="{FF2B5EF4-FFF2-40B4-BE49-F238E27FC236}">
                <a16:creationId xmlns:a16="http://schemas.microsoft.com/office/drawing/2014/main" id="{C315F75D-F042-4019-914B-AA5156B91F17}"/>
              </a:ext>
            </a:extLst>
          </p:cNvPr>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50EDE-6B30-49ED-A8AC-27E32F1355AB}"/>
              </a:ext>
            </a:extLst>
          </p:cNvPr>
          <p:cNvSpPr>
            <a:spLocks noGrp="1" noChangeArrowheads="1"/>
          </p:cNvSpPr>
          <p:nvPr>
            <p:ph type="title"/>
          </p:nvPr>
        </p:nvSpPr>
        <p:spPr/>
        <p:txBody>
          <a:bodyPr/>
          <a:lstStyle/>
          <a:p>
            <a:pPr>
              <a:defRPr/>
            </a:pPr>
            <a:r>
              <a:rPr lang="zh-CN" altLang="en-US" dirty="0">
                <a:latin typeface="+mj-ea"/>
              </a:rPr>
              <a:t>大、超大规模、甚大、极大规模</a:t>
            </a: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mj-ea"/>
              </a:rPr>
              <a:t>计算机分类</a:t>
            </a: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p>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笔记本计算机</a:t>
            </a:r>
            <a:endParaRPr lang="zh-CN" altLang="en-US" sz="36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615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5520" y="1268760"/>
            <a:ext cx="9073008" cy="5400600"/>
          </a:xfrm>
          <a:prstGeom prst="rect">
            <a:avLst/>
          </a:prstGeom>
        </p:spPr>
      </p:pic>
      <p:sp>
        <p:nvSpPr>
          <p:cNvPr id="28674" name="标题 1"/>
          <p:cNvSpPr>
            <a:spLocks noGrp="1" noChangeArrowheads="1"/>
          </p:cNvSpPr>
          <p:nvPr>
            <p:ph type="title"/>
          </p:nvPr>
        </p:nvSpPr>
        <p:spPr/>
        <p:txBody>
          <a:bodyPr/>
          <a:lstStyle/>
          <a:p>
            <a:r>
              <a:rPr lang="zh-CN" altLang="en-US"/>
              <a:t>计算机系统</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计算机系统</a:t>
            </a:r>
          </a:p>
        </p:txBody>
      </p:sp>
      <p:pic>
        <p:nvPicPr>
          <p:cNvPr id="4" name="图片 3"/>
          <p:cNvPicPr>
            <a:picLocks noChangeAspect="1"/>
          </p:cNvPicPr>
          <p:nvPr/>
        </p:nvPicPr>
        <p:blipFill>
          <a:blip r:embed="rId2"/>
          <a:stretch>
            <a:fillRect/>
          </a:stretch>
        </p:blipFill>
        <p:spPr>
          <a:xfrm>
            <a:off x="1559497" y="1988840"/>
            <a:ext cx="9217023" cy="3638393"/>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a:t>计算机软件</a:t>
            </a:r>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公文制作</a:t>
                </a: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计算</a:t>
                </a: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会计</a:t>
                </a: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信息检索</a:t>
                </a: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数据管理</a:t>
                </a: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文件压缩和解压</a:t>
                </a: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网页制作</a:t>
                </a: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幻灯演示</a:t>
                </a: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其它系统软件</a:t>
                  </a: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a:t>
                  </a: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图形包</a:t>
                  </a: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软件包</a:t>
                  </a: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微软雅黑" panose="020B0503020204020204" pitchFamily="34" charset="-122"/>
                      <a:ea typeface="微软雅黑" panose="020B0503020204020204" pitchFamily="34" charset="-122"/>
                    </a:rPr>
                    <a:t>硬件系统</a:t>
                  </a: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计算机软件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a:t>引子</a:t>
            </a:r>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数值计算，又可以进行逻辑计算，还具有存储记忆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a:t>计算机硬件</a:t>
            </a:r>
          </a:p>
        </p:txBody>
      </p:sp>
      <p:pic>
        <p:nvPicPr>
          <p:cNvPr id="3277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lvl="1" indent="720000" eaLnBrk="1" hangingPunct="1">
              <a:buFont typeface="Verdana" panose="020B0604030504040204" pitchFamily="34" charset="0"/>
              <a:buNone/>
              <a:defRPr/>
            </a:pPr>
            <a:r>
              <a:rPr lang="en-US" altLang="zh-CN" sz="2800" dirty="0">
                <a:solidFill>
                  <a:srgbClr val="C00000"/>
                </a:solidFill>
                <a:latin typeface="微软雅黑" panose="020B0503020204020204" pitchFamily="34" charset="-122"/>
                <a:ea typeface="微软雅黑" panose="020B0503020204020204" pitchFamily="34" charset="-122"/>
              </a:rPr>
              <a:t>CPU =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p>
          <a:p>
            <a:pPr marL="720000" lvl="1" indent="72000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p>
          <a:p>
            <a:pPr marL="720000" lvl="1" indent="720000" eaLnBrk="1" hangingPunct="1">
              <a:lnSpc>
                <a:spcPct val="150000"/>
              </a:lnSpc>
              <a:spcBef>
                <a:spcPts val="0"/>
              </a:spcBef>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除去主机以外的硬件装置（如输入设备、输出设备、辅助存储器等）</a:t>
            </a:r>
          </a:p>
        </p:txBody>
      </p:sp>
    </p:spTree>
    <p:extLst>
      <p:ext uri="{BB962C8B-B14F-4D97-AF65-F5344CB8AC3E}">
        <p14:creationId xmlns:p14="http://schemas.microsoft.com/office/powerpoint/2010/main" val="2276216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1555" name="Rectangle 3">
            <a:extLst>
              <a:ext uri="{FF2B5EF4-FFF2-40B4-BE49-F238E27FC236}">
                <a16:creationId xmlns:a16="http://schemas.microsoft.com/office/drawing/2014/main" id="{4C52981F-473D-4B09-96BB-CDDE906E69E3}"/>
              </a:ext>
            </a:extLst>
          </p:cNvPr>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输入设备的任务是把人们编好的程序和原始数据送到计算机中去，并且将它们转换成计算机内部所能识别和接受的信息方式。常用的有键盘、鼠标、扫描仪等。</a:t>
            </a: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存储器是用来存放程序和数据的部件，它是一个记忆装置，也是计算机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能够实现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存储程序控制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36675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graphicFrame>
        <p:nvGraphicFramePr>
          <p:cNvPr id="2" name="表格 1"/>
          <p:cNvGraphicFramePr>
            <a:graphicFrameLocks noGrp="1"/>
          </p:cNvGraphicFramePr>
          <p:nvPr>
            <p:extLst>
              <p:ext uri="{D42A27DB-BD31-4B8C-83A1-F6EECF244321}">
                <p14:modId xmlns:p14="http://schemas.microsoft.com/office/powerpoint/2010/main" val="1279037282"/>
              </p:ext>
            </p:extLst>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extLst>
                    <a:ext uri="{9D8B030D-6E8A-4147-A177-3AD203B41FA5}">
                      <a16:colId xmlns:a16="http://schemas.microsoft.com/office/drawing/2014/main" val="1772489044"/>
                    </a:ext>
                  </a:extLst>
                </a:gridCol>
                <a:gridCol w="1165630">
                  <a:extLst>
                    <a:ext uri="{9D8B030D-6E8A-4147-A177-3AD203B41FA5}">
                      <a16:colId xmlns:a16="http://schemas.microsoft.com/office/drawing/2014/main" val="2611716983"/>
                    </a:ext>
                  </a:extLst>
                </a:gridCol>
                <a:gridCol w="1165630">
                  <a:extLst>
                    <a:ext uri="{9D8B030D-6E8A-4147-A177-3AD203B41FA5}">
                      <a16:colId xmlns:a16="http://schemas.microsoft.com/office/drawing/2014/main" val="619635928"/>
                    </a:ext>
                  </a:extLst>
                </a:gridCol>
                <a:gridCol w="1165630">
                  <a:extLst>
                    <a:ext uri="{9D8B030D-6E8A-4147-A177-3AD203B41FA5}">
                      <a16:colId xmlns:a16="http://schemas.microsoft.com/office/drawing/2014/main" val="494815306"/>
                    </a:ext>
                  </a:extLst>
                </a:gridCol>
                <a:gridCol w="1165630">
                  <a:extLst>
                    <a:ext uri="{9D8B030D-6E8A-4147-A177-3AD203B41FA5}">
                      <a16:colId xmlns:a16="http://schemas.microsoft.com/office/drawing/2014/main" val="4233217286"/>
                    </a:ext>
                  </a:extLst>
                </a:gridCol>
                <a:gridCol w="1165630">
                  <a:extLst>
                    <a:ext uri="{9D8B030D-6E8A-4147-A177-3AD203B41FA5}">
                      <a16:colId xmlns:a16="http://schemas.microsoft.com/office/drawing/2014/main" val="1850083778"/>
                    </a:ext>
                  </a:extLst>
                </a:gridCol>
                <a:gridCol w="1165630">
                  <a:extLst>
                    <a:ext uri="{9D8B030D-6E8A-4147-A177-3AD203B41FA5}">
                      <a16:colId xmlns:a16="http://schemas.microsoft.com/office/drawing/2014/main" val="4055257713"/>
                    </a:ext>
                  </a:extLst>
                </a:gridCol>
                <a:gridCol w="1165630">
                  <a:extLst>
                    <a:ext uri="{9D8B030D-6E8A-4147-A177-3AD203B41FA5}">
                      <a16:colId xmlns:a16="http://schemas.microsoft.com/office/drawing/2014/main" val="3934785206"/>
                    </a:ext>
                  </a:extLst>
                </a:gridCol>
              </a:tblGrid>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913850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59295835"/>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16923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2719391"/>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339841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785963"/>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03799418"/>
                  </a:ext>
                </a:extLst>
              </a:tr>
            </a:tbl>
          </a:graphicData>
        </a:graphic>
      </p:graphicFrame>
      <p:sp>
        <p:nvSpPr>
          <p:cNvPr id="8" name="矩形 7">
            <a:extLst>
              <a:ext uri="{FF2B5EF4-FFF2-40B4-BE49-F238E27FC236}">
                <a16:creationId xmlns:a16="http://schemas.microsoft.com/office/drawing/2014/main" id="{20696AD8-ECD0-48AD-8F51-D73D7DF9A94A}"/>
              </a:ext>
            </a:extLst>
          </p:cNvPr>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0322D81-42EF-493B-BBBE-2279CD4B76F5}"/>
              </a:ext>
            </a:extLst>
          </p:cNvPr>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a:extLst>
              <a:ext uri="{FF2B5EF4-FFF2-40B4-BE49-F238E27FC236}">
                <a16:creationId xmlns:a16="http://schemas.microsoft.com/office/drawing/2014/main" id="{AA886C9E-D3C9-484D-8E8B-0B1330B60D41}"/>
              </a:ext>
            </a:extLst>
          </p:cNvPr>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p>
        </p:txBody>
      </p:sp>
      <p:sp>
        <p:nvSpPr>
          <p:cNvPr id="7" name="矩形标注 6">
            <a:extLst>
              <a:ext uri="{FF2B5EF4-FFF2-40B4-BE49-F238E27FC236}">
                <a16:creationId xmlns:a16="http://schemas.microsoft.com/office/drawing/2014/main" id="{CFCFBA3E-A5B0-4791-A820-3D133179145D}"/>
              </a:ext>
            </a:extLst>
          </p:cNvPr>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35317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p>
        </p:txBody>
      </p:sp>
    </p:spTree>
    <p:extLst>
      <p:ext uri="{BB962C8B-B14F-4D97-AF65-F5344CB8AC3E}">
        <p14:creationId xmlns:p14="http://schemas.microsoft.com/office/powerpoint/2010/main" val="4088741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F4F95BAC-550A-4566-9424-4393F598371B}"/>
              </a:ext>
            </a:extLst>
          </p:cNvPr>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运算器中有若干个寄存器（如累加寄存器、暂存器等）。</a:t>
            </a: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DB2881EF-86EB-4AB0-BFB7-27612489627D}"/>
              </a:ext>
            </a:extLst>
          </p:cNvPr>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控制器</a:t>
            </a: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课程目标</a:t>
            </a:r>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冯诺依曼体系结构</a:t>
            </a:r>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内存储器</a:t>
                  </a: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外存储器</a:t>
              </a: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诺依曼结构</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a:t>冯诺依曼计算机</a:t>
            </a:r>
          </a:p>
        </p:txBody>
      </p:sp>
      <p:sp>
        <p:nvSpPr>
          <p:cNvPr id="4" name="Rectangle 2"/>
          <p:cNvSpPr txBox="1">
            <a:spLocks/>
          </p:cNvSpPr>
          <p:nvPr/>
        </p:nvSpPr>
        <p:spPr bwMode="auto">
          <a:xfrm>
            <a:off x="609600" y="1556792"/>
            <a:ext cx="1052696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计算机（指硬件）应由运算器、存储器、 控制器、输入设备和输出设备五大基本部件组成；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rgbClr val="C00000"/>
                </a:solidFill>
                <a:latin typeface="微软雅黑" panose="020B0503020204020204" pitchFamily="34" charset="-122"/>
                <a:ea typeface="微软雅黑" panose="020B0503020204020204" pitchFamily="34" charset="-122"/>
              </a:rPr>
              <a:t>将编好的程序和原始数据事先存入存储器中，然后再启动计算机工作，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a:t>计算机层次</a:t>
            </a:r>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2" name="矩形: 圆角 1">
            <a:extLst>
              <a:ext uri="{FF2B5EF4-FFF2-40B4-BE49-F238E27FC236}">
                <a16:creationId xmlns:a16="http://schemas.microsoft.com/office/drawing/2014/main" id="{9827E038-415A-4410-9ABE-C9ADB6796084}"/>
              </a:ext>
            </a:extLst>
          </p:cNvPr>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p>
        </p:txBody>
      </p:sp>
      <p:sp>
        <p:nvSpPr>
          <p:cNvPr id="6" name="矩形: 圆角 5">
            <a:extLst>
              <a:ext uri="{FF2B5EF4-FFF2-40B4-BE49-F238E27FC236}">
                <a16:creationId xmlns:a16="http://schemas.microsoft.com/office/drawing/2014/main" id="{96650C90-511F-4AFB-B6AF-7212DAE2B120}"/>
              </a:ext>
            </a:extLst>
          </p:cNvPr>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1ABD17AA-8F06-4E9F-BE9C-7F9621D90247}"/>
              </a:ext>
            </a:extLst>
          </p:cNvPr>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环境数据库等</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092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机器字长</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机器字长是指参与运算的数的基本位数，它是由加法器、寄存器、数据总线的位数决定的。</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p>
        </p:txBody>
      </p:sp>
    </p:spTree>
    <p:extLst>
      <p:ext uri="{BB962C8B-B14F-4D97-AF65-F5344CB8AC3E}">
        <p14:creationId xmlns:p14="http://schemas.microsoft.com/office/powerpoint/2010/main" val="1760067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数据总线一次所能并行传送信息的位数，称为数据通路宽度。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817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主存容量</a:t>
            </a:r>
          </a:p>
          <a:p>
            <a:pPr marL="720000" indent="720000" eaLnBrk="1" hangingPunct="1">
              <a:lnSpc>
                <a:spcPct val="120000"/>
              </a:lnSpc>
              <a:spcBef>
                <a:spcPts val="60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一个主存储器所能存储的全部信息量称为主存容量。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字长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表示存储器有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位。</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313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1391056" cy="5112568"/>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运算速度</a:t>
            </a:r>
          </a:p>
          <a:p>
            <a:pPr marL="720000" indent="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p>
          <a:p>
            <a:pPr marL="720000" indent="0" eaLnBrk="1" hangingPunct="1">
              <a:lnSpc>
                <a:spcPct val="120000"/>
              </a:lnSpc>
              <a:spcBef>
                <a:spcPts val="30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p>
          <a:p>
            <a:pPr marL="72000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600"/>
              </a:spcBef>
              <a:buNone/>
              <a:defRPr/>
            </a:pP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表示每秒百万</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次浮点运算。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p>
          <a:p>
            <a:pPr marL="720000" indent="72000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也可以用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是指：执行一条指令所需时钟周期数。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92144" y="2563316"/>
                <a:ext cx="2560322" cy="10097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1582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9FBE1E0-3745-4297-A910-93B828AF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152" y="5377227"/>
            <a:ext cx="3312368" cy="2412268"/>
          </a:xfrm>
          <a:prstGeom prst="rect">
            <a:avLst/>
          </a:prstGeom>
        </p:spPr>
      </p:pic>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如下表所示。（提示：计算机主频：计算机时钟周期的倒数）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数是：（</a:t>
            </a:r>
            <a:r>
              <a:rPr lang="en-US" altLang="zh-CN" dirty="0">
                <a:solidFill>
                  <a:srgbClr val="FF0000"/>
                </a:solidFill>
                <a:latin typeface="微软雅黑" panose="020B0503020204020204" pitchFamily="34" charset="-122"/>
                <a:ea typeface="微软雅黑" panose="020B0503020204020204" pitchFamily="34" charset="-122"/>
              </a:rPr>
              <a:t>C</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11026905"/>
              </p:ext>
            </p:extLst>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1097886201"/>
                    </a:ext>
                  </a:extLst>
                </a:gridCol>
                <a:gridCol w="2568285">
                  <a:extLst>
                    <a:ext uri="{9D8B030D-6E8A-4147-A177-3AD203B41FA5}">
                      <a16:colId xmlns:a16="http://schemas.microsoft.com/office/drawing/2014/main" val="136141941"/>
                    </a:ext>
                  </a:extLst>
                </a:gridCol>
                <a:gridCol w="2568285">
                  <a:extLst>
                    <a:ext uri="{9D8B030D-6E8A-4147-A177-3AD203B41FA5}">
                      <a16:colId xmlns:a16="http://schemas.microsoft.com/office/drawing/2014/main" val="976808463"/>
                    </a:ext>
                  </a:extLst>
                </a:gridCol>
              </a:tblGrid>
              <a:tr h="370840">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1092962"/>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040238"/>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836225"/>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2711319"/>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5120991"/>
                  </a:ext>
                </a:extLst>
              </a:tr>
            </a:tbl>
          </a:graphicData>
        </a:graphic>
      </p:graphicFrame>
    </p:spTree>
    <p:extLst>
      <p:ext uri="{BB962C8B-B14F-4D97-AF65-F5344CB8AC3E}">
        <p14:creationId xmlns:p14="http://schemas.microsoft.com/office/powerpoint/2010/main" val="18657498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8668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课程考核</a:t>
            </a:r>
          </a:p>
        </p:txBody>
      </p:sp>
      <p:sp>
        <p:nvSpPr>
          <p:cNvPr id="9219" name="内容占位符 2"/>
          <p:cNvSpPr txBox="1">
            <a:spLocks/>
          </p:cNvSpPr>
          <p:nvPr/>
        </p:nvSpPr>
        <p:spPr bwMode="auto">
          <a:xfrm>
            <a:off x="609600" y="1556792"/>
            <a:ext cx="1045495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学分。</a:t>
            </a: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成绩由三部分</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组成：</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平时表现：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雪梨作业：</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a:p>
        </p:txBody>
      </p:sp>
      <p:sp>
        <p:nvSpPr>
          <p:cNvPr id="46083" name="内容占位符 2"/>
          <p:cNvSpPr>
            <a:spLocks noGrp="1" noChangeArrowheads="1"/>
          </p:cNvSpPr>
          <p:nvPr>
            <p:ph idx="1"/>
          </p:nvPr>
        </p:nvSpPr>
        <p:spPr>
          <a:xfrm>
            <a:off x="609600" y="1340768"/>
            <a:ext cx="455029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人工智能</a:t>
            </a:r>
          </a:p>
        </p:txBody>
      </p:sp>
      <p:pic>
        <p:nvPicPr>
          <p:cNvPr id="5" name="Picture 4" descr="C:\Documents and Settings\wonder\桌面\3_clip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13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a:p>
        </p:txBody>
      </p:sp>
      <p:sp>
        <p:nvSpPr>
          <p:cNvPr id="46083" name="内容占位符 2"/>
          <p:cNvSpPr>
            <a:spLocks noGrp="1" noChangeArrowheads="1"/>
          </p:cNvSpPr>
          <p:nvPr>
            <p:ph idx="1"/>
          </p:nvPr>
        </p:nvSpPr>
        <p:spPr>
          <a:xfrm>
            <a:off x="609600" y="1340768"/>
            <a:ext cx="383021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p>
        </p:txBody>
      </p:sp>
      <p:pic>
        <p:nvPicPr>
          <p:cNvPr id="9" name="Picture 1" descr="C:\Documents and Settings\wonder\桌面\53770164801042169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36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p>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是指无法在可承受的时间范围内用常规软件工具进行捕捉、管理和处理的数据集合。</a:t>
            </a:r>
          </a:p>
          <a:p>
            <a:pPr marL="720000" indent="720000" eaLnBrk="1" hangingPunct="1">
              <a:lnSpc>
                <a:spcPct val="120000"/>
              </a:lnSpc>
              <a:spcBef>
                <a:spcPts val="18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是需要新处理模式才能具有更强的决策力、洞察发现力和流程优化能力的海量、高增长率和多样化的信息资产。</a:t>
            </a:r>
          </a:p>
          <a:p>
            <a:pPr marL="720000" indent="72000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大数据的特点：</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64014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412776"/>
            <a:ext cx="10814992" cy="5085184"/>
          </a:xfrm>
        </p:spPr>
        <p:txBody>
          <a:bodyPr/>
          <a:lstStyle/>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p>
          <a:p>
            <a:pPr marL="720000" indent="720000" eaLnBrk="1" hangingPunct="1">
              <a:lnSpc>
                <a:spcPct val="120000"/>
              </a:lnSpc>
              <a:spcBef>
                <a:spcPts val="12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大数据应用：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商业中的大数据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05190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p>
        </p:txBody>
      </p:sp>
      <p:sp>
        <p:nvSpPr>
          <p:cNvPr id="46083" name="内容占位符 2"/>
          <p:cNvSpPr>
            <a:spLocks noGrp="1" noChangeArrowheads="1"/>
          </p:cNvSpPr>
          <p:nvPr>
            <p:ph idx="1"/>
          </p:nvPr>
        </p:nvSpPr>
        <p:spPr>
          <a:xfrm>
            <a:off x="983432" y="1340768"/>
            <a:ext cx="10297144" cy="5517232"/>
          </a:xfrm>
        </p:spPr>
        <p:txBody>
          <a:bodyPr/>
          <a:lstStyle/>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云计算特点：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p>
          <a:p>
            <a:pPr marL="0" indent="72000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p>
        </p:txBody>
      </p:sp>
    </p:spTree>
    <p:extLst>
      <p:ext uri="{BB962C8B-B14F-4D97-AF65-F5344CB8AC3E}">
        <p14:creationId xmlns:p14="http://schemas.microsoft.com/office/powerpoint/2010/main" val="11424340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dirty="0">
                <a:solidFill>
                  <a:schemeClr val="bg1"/>
                </a:solidFil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课程概述</a:t>
            </a:r>
          </a:p>
        </p:txBody>
      </p:sp>
      <p:sp>
        <p:nvSpPr>
          <p:cNvPr id="9219" name="内容占位符 2"/>
          <p:cNvSpPr txBox="1">
            <a:spLocks/>
          </p:cNvSpPr>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计算机中的数据</a:t>
            </a: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语言及应用</a:t>
            </a: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程序设计导引</a:t>
            </a: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算法</a:t>
            </a: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网络和物联网</a:t>
            </a: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3078147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latin typeface="微软雅黑" panose="020B0503020204020204" pitchFamily="34" charset="-122"/>
                <a:ea typeface="微软雅黑" panose="020B0503020204020204" pitchFamily="34" charset="-122"/>
              </a:rPr>
              <a:t> </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2267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A3FC12-A37D-475D-95A4-F998C3134B55}"/>
              </a:ext>
            </a:extLst>
          </p:cNvPr>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至今）</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81695C9-EE00-47A5-B0D6-854233A14796}"/>
              </a:ext>
            </a:extLst>
          </p:cNvPr>
          <p:cNvSpPr>
            <a:spLocks noGrp="1" noChangeArrowheads="1"/>
          </p:cNvSpPr>
          <p:nvPr>
            <p:ph type="title"/>
          </p:nvPr>
        </p:nvSpPr>
        <p:spPr/>
        <p:txBody>
          <a:bodyPr/>
          <a:lstStyle/>
          <a:p>
            <a:pPr>
              <a:defRPr/>
            </a:pPr>
            <a:r>
              <a:rPr lang="zh-CN" altLang="en-US" dirty="0">
                <a:latin typeface="+mj-ea"/>
              </a:rPr>
              <a:t>历史上的计算器</a:t>
            </a:r>
          </a:p>
        </p:txBody>
      </p:sp>
      <p:sp>
        <p:nvSpPr>
          <p:cNvPr id="6" name="右箭头 5">
            <a:extLst>
              <a:ext uri="{FF2B5EF4-FFF2-40B4-BE49-F238E27FC236}">
                <a16:creationId xmlns:a16="http://schemas.microsoft.com/office/drawing/2014/main" id="{C315F75D-F042-4019-914B-AA5156B91F17}"/>
              </a:ext>
            </a:extLst>
          </p:cNvPr>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a:extLst>
              <a:ext uri="{FF2B5EF4-FFF2-40B4-BE49-F238E27FC236}">
                <a16:creationId xmlns:a16="http://schemas.microsoft.com/office/drawing/2014/main" id="{3AE1DBD6-9299-4E14-92E4-3FB2808B259D}"/>
              </a:ext>
            </a:extLst>
          </p:cNvPr>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p>
          </p:txBody>
        </p:sp>
      </p:grpSp>
      <p:sp>
        <p:nvSpPr>
          <p:cNvPr id="12" name="右箭头 11">
            <a:extLst>
              <a:ext uri="{FF2B5EF4-FFF2-40B4-BE49-F238E27FC236}">
                <a16:creationId xmlns:a16="http://schemas.microsoft.com/office/drawing/2014/main" id="{E93DBAFA-15FE-4FEC-A873-B0476913D832}"/>
              </a:ext>
            </a:extLst>
          </p:cNvPr>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p>
          </p:txBody>
        </p:sp>
        <p:pic>
          <p:nvPicPr>
            <p:cNvPr id="23" name="Picture 4" descr="http://www.audit.yn.gov.cn/image20010518/4680.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4465</TotalTime>
  <Words>1940</Words>
  <Application>Microsoft Office PowerPoint</Application>
  <PresentationFormat>宽屏</PresentationFormat>
  <Paragraphs>372</Paragraphs>
  <Slides>45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Cambria Math</vt:lpstr>
      <vt:lpstr>Times New Roman</vt:lpstr>
      <vt:lpstr>Verdana</vt:lpstr>
      <vt:lpstr>Wingdings</vt:lpstr>
      <vt:lpstr>Wingdings 3</vt:lpstr>
      <vt:lpstr>上海Nordri专业商务幻灯演示设计</vt:lpstr>
      <vt:lpstr>PowerPoint 演示文稿</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计算机层次</vt:lpstr>
      <vt:lpstr>本章内容</vt:lpstr>
      <vt:lpstr>计算机的性能指标</vt:lpstr>
      <vt:lpstr>计算机的性能指标</vt:lpstr>
      <vt:lpstr>计算机的性能指标</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桑 昕晰</cp:lastModifiedBy>
  <cp:revision>342</cp:revision>
  <dcterms:created xsi:type="dcterms:W3CDTF">2007-10-21T01:27:31Z</dcterms:created>
  <dcterms:modified xsi:type="dcterms:W3CDTF">2019-09-28T10:37:53Z</dcterms:modified>
  <cp:category/>
</cp:coreProperties>
</file>