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B4910-696C-4F6C-9EE5-D4B01FFC5B76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7AFD-D042-4216-86F3-DC2F07186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7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7AFD-D042-4216-86F3-DC2F071862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8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61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88136" y="1188719"/>
            <a:ext cx="5743956" cy="1994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426" y="1428699"/>
            <a:ext cx="8915146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61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261365"/>
            <a:ext cx="108153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9456" y="1381480"/>
            <a:ext cx="10193655" cy="236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426" y="1428699"/>
            <a:ext cx="4599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计算机导论</a:t>
            </a:r>
            <a:endParaRPr sz="72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4063" y="3121151"/>
            <a:ext cx="1399794" cy="1338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3664" y="3121151"/>
            <a:ext cx="1399793" cy="1338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3264" y="3121151"/>
            <a:ext cx="1399793" cy="1338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5576" y="3121151"/>
            <a:ext cx="2009394" cy="1338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426" y="3280359"/>
            <a:ext cx="3436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4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第八</a:t>
            </a:r>
            <a:r>
              <a:rPr sz="4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章	</a:t>
            </a:r>
            <a:r>
              <a:rPr sz="4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算法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分治算法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544068" y="3174479"/>
            <a:ext cx="1744218" cy="895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454" y="3369945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原始问题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2547" y="1837944"/>
            <a:ext cx="1573529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0159" y="2033727"/>
            <a:ext cx="1128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子问题</a:t>
            </a: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2547" y="2903220"/>
            <a:ext cx="1573529" cy="896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0159" y="3099638"/>
            <a:ext cx="1128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子问题</a:t>
            </a: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22547" y="5064252"/>
            <a:ext cx="1573529" cy="8968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0159" y="5260289"/>
            <a:ext cx="1128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子问题</a:t>
            </a: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7302" y="4053662"/>
            <a:ext cx="697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252525"/>
                </a:solidFill>
                <a:latin typeface="Consolas" panose="020B0609020204030204"/>
                <a:cs typeface="Consolas" panose="020B0609020204030204"/>
              </a:rPr>
              <a:t>...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87084" y="1837944"/>
            <a:ext cx="1879854" cy="896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85584" y="2033727"/>
            <a:ext cx="1433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子问</a:t>
            </a: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24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87084" y="2903220"/>
            <a:ext cx="1879854" cy="8968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85584" y="3099638"/>
            <a:ext cx="1433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子问</a:t>
            </a: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24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87084" y="5064252"/>
            <a:ext cx="1879854" cy="8968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85584" y="5260289"/>
            <a:ext cx="1433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子问</a:t>
            </a: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2400" b="1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3250" y="4053662"/>
            <a:ext cx="698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252525"/>
                </a:solidFill>
                <a:latin typeface="Consolas" panose="020B0609020204030204"/>
                <a:cs typeface="Consolas" panose="020B0609020204030204"/>
              </a:rPr>
              <a:t>...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32619" y="3174479"/>
            <a:ext cx="2064257" cy="8953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764014" y="3369945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原始问题解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0364" y="2142744"/>
            <a:ext cx="1741932" cy="15270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76779" y="2283714"/>
            <a:ext cx="1524635" cy="1310640"/>
          </a:xfrm>
          <a:custGeom>
            <a:avLst/>
            <a:gdLst/>
            <a:ahLst/>
            <a:cxnLst/>
            <a:rect l="l" t="t" r="r" b="b"/>
            <a:pathLst>
              <a:path w="1524635" h="1310639">
                <a:moveTo>
                  <a:pt x="1425450" y="59904"/>
                </a:moveTo>
                <a:lnTo>
                  <a:pt x="0" y="1281684"/>
                </a:lnTo>
                <a:lnTo>
                  <a:pt x="24892" y="1310639"/>
                </a:lnTo>
                <a:lnTo>
                  <a:pt x="1450237" y="88843"/>
                </a:lnTo>
                <a:lnTo>
                  <a:pt x="1425450" y="59904"/>
                </a:lnTo>
                <a:close/>
              </a:path>
              <a:path w="1524635" h="1310639">
                <a:moveTo>
                  <a:pt x="1504600" y="47498"/>
                </a:moveTo>
                <a:lnTo>
                  <a:pt x="1439925" y="47498"/>
                </a:lnTo>
                <a:lnTo>
                  <a:pt x="1464691" y="76453"/>
                </a:lnTo>
                <a:lnTo>
                  <a:pt x="1450237" y="88843"/>
                </a:lnTo>
                <a:lnTo>
                  <a:pt x="1474978" y="117728"/>
                </a:lnTo>
                <a:lnTo>
                  <a:pt x="1504600" y="47498"/>
                </a:lnTo>
                <a:close/>
              </a:path>
              <a:path w="1524635" h="1310639">
                <a:moveTo>
                  <a:pt x="1439925" y="47498"/>
                </a:moveTo>
                <a:lnTo>
                  <a:pt x="1425450" y="59904"/>
                </a:lnTo>
                <a:lnTo>
                  <a:pt x="1450237" y="88843"/>
                </a:lnTo>
                <a:lnTo>
                  <a:pt x="1464691" y="76453"/>
                </a:lnTo>
                <a:lnTo>
                  <a:pt x="1439925" y="47498"/>
                </a:lnTo>
                <a:close/>
              </a:path>
              <a:path w="1524635" h="1310639">
                <a:moveTo>
                  <a:pt x="1524634" y="0"/>
                </a:moveTo>
                <a:lnTo>
                  <a:pt x="1400683" y="30987"/>
                </a:lnTo>
                <a:lnTo>
                  <a:pt x="1425450" y="59904"/>
                </a:lnTo>
                <a:lnTo>
                  <a:pt x="1439925" y="47498"/>
                </a:lnTo>
                <a:lnTo>
                  <a:pt x="1504600" y="47498"/>
                </a:lnTo>
                <a:lnTo>
                  <a:pt x="1524634" y="0"/>
                </a:lnTo>
                <a:close/>
              </a:path>
            </a:pathLst>
          </a:custGeom>
          <a:solidFill>
            <a:srgbClr val="3B8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9507" y="3151606"/>
            <a:ext cx="1732788" cy="5227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5670" y="3257803"/>
            <a:ext cx="1515745" cy="341630"/>
          </a:xfrm>
          <a:custGeom>
            <a:avLst/>
            <a:gdLst/>
            <a:ahLst/>
            <a:cxnLst/>
            <a:rect l="l" t="t" r="r" b="b"/>
            <a:pathLst>
              <a:path w="1515745" h="341629">
                <a:moveTo>
                  <a:pt x="1399928" y="37464"/>
                </a:moveTo>
                <a:lnTo>
                  <a:pt x="0" y="304165"/>
                </a:lnTo>
                <a:lnTo>
                  <a:pt x="7112" y="341503"/>
                </a:lnTo>
                <a:lnTo>
                  <a:pt x="1407048" y="74926"/>
                </a:lnTo>
                <a:lnTo>
                  <a:pt x="1399928" y="37464"/>
                </a:lnTo>
                <a:close/>
              </a:path>
              <a:path w="1515745" h="341629">
                <a:moveTo>
                  <a:pt x="1512604" y="33909"/>
                </a:moveTo>
                <a:lnTo>
                  <a:pt x="1418590" y="33909"/>
                </a:lnTo>
                <a:lnTo>
                  <a:pt x="1425702" y="71374"/>
                </a:lnTo>
                <a:lnTo>
                  <a:pt x="1407048" y="74926"/>
                </a:lnTo>
                <a:lnTo>
                  <a:pt x="1414145" y="112268"/>
                </a:lnTo>
                <a:lnTo>
                  <a:pt x="1515745" y="34798"/>
                </a:lnTo>
                <a:lnTo>
                  <a:pt x="1512604" y="33909"/>
                </a:lnTo>
                <a:close/>
              </a:path>
              <a:path w="1515745" h="341629">
                <a:moveTo>
                  <a:pt x="1418590" y="33909"/>
                </a:moveTo>
                <a:lnTo>
                  <a:pt x="1399928" y="37464"/>
                </a:lnTo>
                <a:lnTo>
                  <a:pt x="1407048" y="74926"/>
                </a:lnTo>
                <a:lnTo>
                  <a:pt x="1425702" y="71374"/>
                </a:lnTo>
                <a:lnTo>
                  <a:pt x="1418590" y="33909"/>
                </a:lnTo>
                <a:close/>
              </a:path>
              <a:path w="1515745" h="341629">
                <a:moveTo>
                  <a:pt x="1392808" y="0"/>
                </a:moveTo>
                <a:lnTo>
                  <a:pt x="1399928" y="37464"/>
                </a:lnTo>
                <a:lnTo>
                  <a:pt x="1418590" y="33909"/>
                </a:lnTo>
                <a:lnTo>
                  <a:pt x="1512604" y="33909"/>
                </a:lnTo>
                <a:lnTo>
                  <a:pt x="1392808" y="0"/>
                </a:lnTo>
                <a:close/>
              </a:path>
            </a:pathLst>
          </a:custGeom>
          <a:solidFill>
            <a:srgbClr val="3B8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47316" y="3543300"/>
            <a:ext cx="1744980" cy="2171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4239" y="3568953"/>
            <a:ext cx="1527175" cy="1956435"/>
          </a:xfrm>
          <a:custGeom>
            <a:avLst/>
            <a:gdLst/>
            <a:ahLst/>
            <a:cxnLst/>
            <a:rect l="l" t="t" r="r" b="b"/>
            <a:pathLst>
              <a:path w="1527175" h="1956435">
                <a:moveTo>
                  <a:pt x="1441939" y="1877380"/>
                </a:moveTo>
                <a:lnTo>
                  <a:pt x="1411859" y="1900809"/>
                </a:lnTo>
                <a:lnTo>
                  <a:pt x="1527175" y="1955927"/>
                </a:lnTo>
                <a:lnTo>
                  <a:pt x="1514436" y="1892427"/>
                </a:lnTo>
                <a:lnTo>
                  <a:pt x="1453642" y="1892427"/>
                </a:lnTo>
                <a:lnTo>
                  <a:pt x="1441939" y="1877380"/>
                </a:lnTo>
                <a:close/>
              </a:path>
              <a:path w="1527175" h="1956435">
                <a:moveTo>
                  <a:pt x="1472001" y="1853965"/>
                </a:moveTo>
                <a:lnTo>
                  <a:pt x="1441939" y="1877380"/>
                </a:lnTo>
                <a:lnTo>
                  <a:pt x="1453642" y="1892427"/>
                </a:lnTo>
                <a:lnTo>
                  <a:pt x="1483740" y="1869059"/>
                </a:lnTo>
                <a:lnTo>
                  <a:pt x="1472001" y="1853965"/>
                </a:lnTo>
                <a:close/>
              </a:path>
              <a:path w="1527175" h="1956435">
                <a:moveTo>
                  <a:pt x="1502029" y="1830578"/>
                </a:moveTo>
                <a:lnTo>
                  <a:pt x="1472001" y="1853965"/>
                </a:lnTo>
                <a:lnTo>
                  <a:pt x="1483740" y="1869059"/>
                </a:lnTo>
                <a:lnTo>
                  <a:pt x="1453642" y="1892427"/>
                </a:lnTo>
                <a:lnTo>
                  <a:pt x="1514436" y="1892427"/>
                </a:lnTo>
                <a:lnTo>
                  <a:pt x="1502029" y="1830578"/>
                </a:lnTo>
                <a:close/>
              </a:path>
              <a:path w="1527175" h="1956435">
                <a:moveTo>
                  <a:pt x="29972" y="0"/>
                </a:moveTo>
                <a:lnTo>
                  <a:pt x="0" y="23368"/>
                </a:lnTo>
                <a:lnTo>
                  <a:pt x="1441939" y="1877380"/>
                </a:lnTo>
                <a:lnTo>
                  <a:pt x="1472001" y="1853965"/>
                </a:lnTo>
                <a:lnTo>
                  <a:pt x="29972" y="0"/>
                </a:lnTo>
                <a:close/>
              </a:path>
            </a:pathLst>
          </a:custGeom>
          <a:solidFill>
            <a:srgbClr val="3B8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64252" y="2142718"/>
            <a:ext cx="1563624" cy="3322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90921" y="2226564"/>
            <a:ext cx="1346200" cy="114300"/>
          </a:xfrm>
          <a:custGeom>
            <a:avLst/>
            <a:gdLst/>
            <a:ahLst/>
            <a:cxnLst/>
            <a:rect l="l" t="t" r="r" b="b"/>
            <a:pathLst>
              <a:path w="1346200" h="114300">
                <a:moveTo>
                  <a:pt x="1231900" y="0"/>
                </a:moveTo>
                <a:lnTo>
                  <a:pt x="1231900" y="114300"/>
                </a:lnTo>
                <a:lnTo>
                  <a:pt x="1308100" y="76200"/>
                </a:lnTo>
                <a:lnTo>
                  <a:pt x="1250950" y="76200"/>
                </a:lnTo>
                <a:lnTo>
                  <a:pt x="1250950" y="38100"/>
                </a:lnTo>
                <a:lnTo>
                  <a:pt x="1308100" y="38100"/>
                </a:lnTo>
                <a:lnTo>
                  <a:pt x="1231900" y="0"/>
                </a:lnTo>
                <a:close/>
              </a:path>
              <a:path w="1346200" h="114300">
                <a:moveTo>
                  <a:pt x="1231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231900" y="76200"/>
                </a:lnTo>
                <a:lnTo>
                  <a:pt x="1231900" y="38100"/>
                </a:lnTo>
                <a:close/>
              </a:path>
              <a:path w="1346200" h="114300">
                <a:moveTo>
                  <a:pt x="1308100" y="38100"/>
                </a:moveTo>
                <a:lnTo>
                  <a:pt x="1250950" y="38100"/>
                </a:lnTo>
                <a:lnTo>
                  <a:pt x="1250950" y="76200"/>
                </a:lnTo>
                <a:lnTo>
                  <a:pt x="1308100" y="76200"/>
                </a:lnTo>
                <a:lnTo>
                  <a:pt x="1346200" y="57150"/>
                </a:lnTo>
                <a:lnTo>
                  <a:pt x="1308100" y="381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4252" y="3151606"/>
            <a:ext cx="1563624" cy="3322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90921" y="3235451"/>
            <a:ext cx="1346200" cy="114300"/>
          </a:xfrm>
          <a:custGeom>
            <a:avLst/>
            <a:gdLst/>
            <a:ahLst/>
            <a:cxnLst/>
            <a:rect l="l" t="t" r="r" b="b"/>
            <a:pathLst>
              <a:path w="1346200" h="114300">
                <a:moveTo>
                  <a:pt x="1231900" y="0"/>
                </a:moveTo>
                <a:lnTo>
                  <a:pt x="1231900" y="114300"/>
                </a:lnTo>
                <a:lnTo>
                  <a:pt x="1308100" y="76200"/>
                </a:lnTo>
                <a:lnTo>
                  <a:pt x="1250950" y="76200"/>
                </a:lnTo>
                <a:lnTo>
                  <a:pt x="1250950" y="38100"/>
                </a:lnTo>
                <a:lnTo>
                  <a:pt x="1308100" y="38100"/>
                </a:lnTo>
                <a:lnTo>
                  <a:pt x="1231900" y="0"/>
                </a:lnTo>
                <a:close/>
              </a:path>
              <a:path w="1346200" h="114300">
                <a:moveTo>
                  <a:pt x="1231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231900" y="76200"/>
                </a:lnTo>
                <a:lnTo>
                  <a:pt x="1231900" y="38100"/>
                </a:lnTo>
                <a:close/>
              </a:path>
              <a:path w="1346200" h="114300">
                <a:moveTo>
                  <a:pt x="1308100" y="38100"/>
                </a:moveTo>
                <a:lnTo>
                  <a:pt x="1250950" y="38100"/>
                </a:lnTo>
                <a:lnTo>
                  <a:pt x="1250950" y="76200"/>
                </a:lnTo>
                <a:lnTo>
                  <a:pt x="1308100" y="76200"/>
                </a:lnTo>
                <a:lnTo>
                  <a:pt x="1346200" y="57150"/>
                </a:lnTo>
                <a:lnTo>
                  <a:pt x="1308100" y="381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4252" y="5344667"/>
            <a:ext cx="1563624" cy="3322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90795" y="5429377"/>
            <a:ext cx="1346835" cy="114300"/>
          </a:xfrm>
          <a:custGeom>
            <a:avLst/>
            <a:gdLst/>
            <a:ahLst/>
            <a:cxnLst/>
            <a:rect l="l" t="t" r="r" b="b"/>
            <a:pathLst>
              <a:path w="1346835" h="114300">
                <a:moveTo>
                  <a:pt x="1309007" y="37973"/>
                </a:moveTo>
                <a:lnTo>
                  <a:pt x="1250950" y="37973"/>
                </a:lnTo>
                <a:lnTo>
                  <a:pt x="1251203" y="76073"/>
                </a:lnTo>
                <a:lnTo>
                  <a:pt x="1232111" y="76228"/>
                </a:lnTo>
                <a:lnTo>
                  <a:pt x="1232407" y="114300"/>
                </a:lnTo>
                <a:lnTo>
                  <a:pt x="1346327" y="56261"/>
                </a:lnTo>
                <a:lnTo>
                  <a:pt x="1309007" y="37973"/>
                </a:lnTo>
                <a:close/>
              </a:path>
              <a:path w="1346835" h="114300">
                <a:moveTo>
                  <a:pt x="1231815" y="38128"/>
                </a:moveTo>
                <a:lnTo>
                  <a:pt x="0" y="48133"/>
                </a:lnTo>
                <a:lnTo>
                  <a:pt x="253" y="86233"/>
                </a:lnTo>
                <a:lnTo>
                  <a:pt x="1232111" y="76228"/>
                </a:lnTo>
                <a:lnTo>
                  <a:pt x="1231815" y="38128"/>
                </a:lnTo>
                <a:close/>
              </a:path>
              <a:path w="1346835" h="114300">
                <a:moveTo>
                  <a:pt x="1250950" y="37973"/>
                </a:moveTo>
                <a:lnTo>
                  <a:pt x="1231815" y="38128"/>
                </a:lnTo>
                <a:lnTo>
                  <a:pt x="1232111" y="76228"/>
                </a:lnTo>
                <a:lnTo>
                  <a:pt x="1251203" y="76073"/>
                </a:lnTo>
                <a:lnTo>
                  <a:pt x="1250950" y="37973"/>
                </a:lnTo>
                <a:close/>
              </a:path>
              <a:path w="1346835" h="114300">
                <a:moveTo>
                  <a:pt x="1231518" y="0"/>
                </a:moveTo>
                <a:lnTo>
                  <a:pt x="1231815" y="38128"/>
                </a:lnTo>
                <a:lnTo>
                  <a:pt x="1309007" y="37973"/>
                </a:lnTo>
                <a:lnTo>
                  <a:pt x="123151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4443" y="2220467"/>
            <a:ext cx="1598676" cy="15514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51621" y="2247138"/>
            <a:ext cx="1381760" cy="1334135"/>
          </a:xfrm>
          <a:custGeom>
            <a:avLst/>
            <a:gdLst/>
            <a:ahLst/>
            <a:cxnLst/>
            <a:rect l="l" t="t" r="r" b="b"/>
            <a:pathLst>
              <a:path w="1381759" h="1334135">
                <a:moveTo>
                  <a:pt x="1285867" y="1268062"/>
                </a:moveTo>
                <a:lnTo>
                  <a:pt x="1259458" y="1295400"/>
                </a:lnTo>
                <a:lnTo>
                  <a:pt x="1381378" y="1333627"/>
                </a:lnTo>
                <a:lnTo>
                  <a:pt x="1362888" y="1281302"/>
                </a:lnTo>
                <a:lnTo>
                  <a:pt x="1299591" y="1281302"/>
                </a:lnTo>
                <a:lnTo>
                  <a:pt x="1285867" y="1268062"/>
                </a:lnTo>
                <a:close/>
              </a:path>
              <a:path w="1381759" h="1334135">
                <a:moveTo>
                  <a:pt x="1312326" y="1240671"/>
                </a:moveTo>
                <a:lnTo>
                  <a:pt x="1285867" y="1268062"/>
                </a:lnTo>
                <a:lnTo>
                  <a:pt x="1299591" y="1281302"/>
                </a:lnTo>
                <a:lnTo>
                  <a:pt x="1326006" y="1253871"/>
                </a:lnTo>
                <a:lnTo>
                  <a:pt x="1312326" y="1240671"/>
                </a:lnTo>
                <a:close/>
              </a:path>
              <a:path w="1381759" h="1334135">
                <a:moveTo>
                  <a:pt x="1338833" y="1213231"/>
                </a:moveTo>
                <a:lnTo>
                  <a:pt x="1312326" y="1240671"/>
                </a:lnTo>
                <a:lnTo>
                  <a:pt x="1326006" y="1253871"/>
                </a:lnTo>
                <a:lnTo>
                  <a:pt x="1299591" y="1281302"/>
                </a:lnTo>
                <a:lnTo>
                  <a:pt x="1362888" y="1281302"/>
                </a:lnTo>
                <a:lnTo>
                  <a:pt x="1338833" y="1213231"/>
                </a:lnTo>
                <a:close/>
              </a:path>
              <a:path w="1381759" h="1334135">
                <a:moveTo>
                  <a:pt x="26416" y="0"/>
                </a:moveTo>
                <a:lnTo>
                  <a:pt x="0" y="27432"/>
                </a:lnTo>
                <a:lnTo>
                  <a:pt x="1285867" y="1268062"/>
                </a:lnTo>
                <a:lnTo>
                  <a:pt x="1312326" y="1240671"/>
                </a:lnTo>
                <a:lnTo>
                  <a:pt x="264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7971" y="3281159"/>
            <a:ext cx="1565148" cy="5059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83880" y="3307460"/>
            <a:ext cx="1349375" cy="322580"/>
          </a:xfrm>
          <a:custGeom>
            <a:avLst/>
            <a:gdLst/>
            <a:ahLst/>
            <a:cxnLst/>
            <a:rect l="l" t="t" r="r" b="b"/>
            <a:pathLst>
              <a:path w="1349375" h="322579">
                <a:moveTo>
                  <a:pt x="1233047" y="284798"/>
                </a:moveTo>
                <a:lnTo>
                  <a:pt x="1225550" y="322199"/>
                </a:lnTo>
                <a:lnTo>
                  <a:pt x="1348867" y="288543"/>
                </a:lnTo>
                <a:lnTo>
                  <a:pt x="1251712" y="288543"/>
                </a:lnTo>
                <a:lnTo>
                  <a:pt x="1233047" y="284798"/>
                </a:lnTo>
                <a:close/>
              </a:path>
              <a:path w="1349375" h="322579">
                <a:moveTo>
                  <a:pt x="1240531" y="247458"/>
                </a:moveTo>
                <a:lnTo>
                  <a:pt x="1233047" y="284798"/>
                </a:lnTo>
                <a:lnTo>
                  <a:pt x="1251712" y="288543"/>
                </a:lnTo>
                <a:lnTo>
                  <a:pt x="1259204" y="251205"/>
                </a:lnTo>
                <a:lnTo>
                  <a:pt x="1240531" y="247458"/>
                </a:lnTo>
                <a:close/>
              </a:path>
              <a:path w="1349375" h="322579">
                <a:moveTo>
                  <a:pt x="1248028" y="210058"/>
                </a:moveTo>
                <a:lnTo>
                  <a:pt x="1240531" y="247458"/>
                </a:lnTo>
                <a:lnTo>
                  <a:pt x="1259204" y="251205"/>
                </a:lnTo>
                <a:lnTo>
                  <a:pt x="1251712" y="288543"/>
                </a:lnTo>
                <a:lnTo>
                  <a:pt x="1348867" y="288543"/>
                </a:lnTo>
                <a:lnTo>
                  <a:pt x="1248028" y="210058"/>
                </a:lnTo>
                <a:close/>
              </a:path>
              <a:path w="1349375" h="322579">
                <a:moveTo>
                  <a:pt x="7493" y="0"/>
                </a:moveTo>
                <a:lnTo>
                  <a:pt x="0" y="37337"/>
                </a:lnTo>
                <a:lnTo>
                  <a:pt x="1233047" y="284798"/>
                </a:lnTo>
                <a:lnTo>
                  <a:pt x="1240531" y="247458"/>
                </a:lnTo>
                <a:lnTo>
                  <a:pt x="749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70164" y="3454908"/>
            <a:ext cx="1554479" cy="2118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96453" y="3595878"/>
            <a:ext cx="1337945" cy="1901189"/>
          </a:xfrm>
          <a:custGeom>
            <a:avLst/>
            <a:gdLst/>
            <a:ahLst/>
            <a:cxnLst/>
            <a:rect l="l" t="t" r="r" b="b"/>
            <a:pathLst>
              <a:path w="1337945" h="1901189">
                <a:moveTo>
                  <a:pt x="1256429" y="82774"/>
                </a:moveTo>
                <a:lnTo>
                  <a:pt x="0" y="1879346"/>
                </a:lnTo>
                <a:lnTo>
                  <a:pt x="31242" y="1901190"/>
                </a:lnTo>
                <a:lnTo>
                  <a:pt x="1287691" y="104589"/>
                </a:lnTo>
                <a:lnTo>
                  <a:pt x="1256429" y="82774"/>
                </a:lnTo>
                <a:close/>
              </a:path>
              <a:path w="1337945" h="1901189">
                <a:moveTo>
                  <a:pt x="1327638" y="67183"/>
                </a:moveTo>
                <a:lnTo>
                  <a:pt x="1267332" y="67183"/>
                </a:lnTo>
                <a:lnTo>
                  <a:pt x="1298575" y="89027"/>
                </a:lnTo>
                <a:lnTo>
                  <a:pt x="1287691" y="104589"/>
                </a:lnTo>
                <a:lnTo>
                  <a:pt x="1318895" y="126365"/>
                </a:lnTo>
                <a:lnTo>
                  <a:pt x="1327638" y="67183"/>
                </a:lnTo>
                <a:close/>
              </a:path>
              <a:path w="1337945" h="1901189">
                <a:moveTo>
                  <a:pt x="1267332" y="67183"/>
                </a:moveTo>
                <a:lnTo>
                  <a:pt x="1256429" y="82774"/>
                </a:lnTo>
                <a:lnTo>
                  <a:pt x="1287691" y="104589"/>
                </a:lnTo>
                <a:lnTo>
                  <a:pt x="1298575" y="89027"/>
                </a:lnTo>
                <a:lnTo>
                  <a:pt x="1267332" y="67183"/>
                </a:lnTo>
                <a:close/>
              </a:path>
              <a:path w="1337945" h="1901189">
                <a:moveTo>
                  <a:pt x="1337564" y="0"/>
                </a:moveTo>
                <a:lnTo>
                  <a:pt x="1225169" y="60960"/>
                </a:lnTo>
                <a:lnTo>
                  <a:pt x="1256429" y="82774"/>
                </a:lnTo>
                <a:lnTo>
                  <a:pt x="1267332" y="67183"/>
                </a:lnTo>
                <a:lnTo>
                  <a:pt x="1327638" y="67183"/>
                </a:lnTo>
                <a:lnTo>
                  <a:pt x="13375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755138" y="3722623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8B92"/>
                </a:solidFill>
                <a:latin typeface="微软雅黑" panose="020B0503020204020204" charset="-122"/>
                <a:cs typeface="微软雅黑" panose="020B0503020204020204" charset="-122"/>
              </a:rPr>
              <a:t>划分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5633" y="3722623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微软雅黑" panose="020B0503020204020204" charset="-122"/>
                <a:cs typeface="微软雅黑" panose="020B0503020204020204" charset="-122"/>
              </a:rPr>
              <a:t>求解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16290" y="3722623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合并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2936" y="261365"/>
            <a:ext cx="5530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分治算法所解决问题的特征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52524"/>
            <a:ext cx="10756265" cy="44094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分治算法所能解决的问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一般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具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有以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下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几个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特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征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984885" lvl="1" indent="-515620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98488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该问题的规模缩小到一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定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就可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容易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地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解决；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8488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该问题可以分解为若干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规模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较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小的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同问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即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该问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题具有最优子结构性质；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984885" marR="410210" lvl="1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8488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利用该问题分解出的子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可以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合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并为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该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问题的 解；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98488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该问题所分解出的各个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相互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独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立的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即子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 之间不包含公共的子子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归并排序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81480"/>
            <a:ext cx="10749280" cy="363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归并排序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（MERGE-SORT）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建立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归并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作上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一种有 效的排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算法，该算法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采用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治算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非常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典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型的 应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219075" indent="-342900" algn="just">
              <a:lnSpc>
                <a:spcPct val="12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将已有序的子序列合并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得到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全有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的序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；即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先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使每 个子序列有序，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使合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并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后的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列有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。若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两个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序表 合并成一个有序表，称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二路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归</a:t>
            </a:r>
            <a:r>
              <a:rPr sz="3200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并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归并排序示意图</a:t>
            </a:r>
          </a:p>
        </p:txBody>
      </p:sp>
      <p:sp>
        <p:nvSpPr>
          <p:cNvPr id="3" name="object 3"/>
          <p:cNvSpPr/>
          <p:nvPr/>
        </p:nvSpPr>
        <p:spPr>
          <a:xfrm>
            <a:off x="4549140" y="1389875"/>
            <a:ext cx="547890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9784" y="1389875"/>
            <a:ext cx="547890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8903" y="1389875"/>
            <a:ext cx="547890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9547" y="1389875"/>
            <a:ext cx="546366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18684" y="1438732"/>
            <a:ext cx="1953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  <a:tab pos="1171575" algn="l"/>
                <a:tab pos="1751330" algn="l"/>
              </a:tabLst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4	1	3	2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65576" y="2447531"/>
            <a:ext cx="547890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6220" y="2447531"/>
            <a:ext cx="546353" cy="547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34485" y="2497582"/>
            <a:ext cx="79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455" algn="l"/>
              </a:tabLst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4	1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7040" y="2447531"/>
            <a:ext cx="547890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159" y="2447531"/>
            <a:ext cx="547890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66331" y="2497582"/>
            <a:ext cx="79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3	2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61132" y="3454895"/>
            <a:ext cx="547890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30423" y="3504438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49140" y="3454895"/>
            <a:ext cx="547890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18430" y="3504438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9547" y="3454895"/>
            <a:ext cx="546366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58203" y="3504438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0604" y="3454895"/>
            <a:ext cx="547890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50148" y="3504438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70147" y="4599419"/>
            <a:ext cx="547890" cy="547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9267" y="4599419"/>
            <a:ext cx="547890" cy="547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38550" y="4649851"/>
            <a:ext cx="79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455" algn="l"/>
              </a:tabLst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	4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92468" y="4599419"/>
            <a:ext cx="547890" cy="547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73111" y="4599419"/>
            <a:ext cx="547890" cy="547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62393" y="4649851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	3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49140" y="5853684"/>
            <a:ext cx="547890" cy="547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9784" y="5853684"/>
            <a:ext cx="547890" cy="547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8903" y="5853684"/>
            <a:ext cx="547890" cy="547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89547" y="5853684"/>
            <a:ext cx="546366" cy="547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18684" y="5904382"/>
            <a:ext cx="1953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  <a:tab pos="1171575" algn="l"/>
                <a:tab pos="1751330" algn="l"/>
              </a:tabLst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	2	3	4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67911" y="1946173"/>
            <a:ext cx="1304543" cy="665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08882" y="1971929"/>
            <a:ext cx="1087755" cy="460375"/>
          </a:xfrm>
          <a:custGeom>
            <a:avLst/>
            <a:gdLst/>
            <a:ahLst/>
            <a:cxnLst/>
            <a:rect l="l" t="t" r="r" b="b"/>
            <a:pathLst>
              <a:path w="1087754" h="460375">
                <a:moveTo>
                  <a:pt x="84835" y="354203"/>
                </a:moveTo>
                <a:lnTo>
                  <a:pt x="0" y="449707"/>
                </a:lnTo>
                <a:lnTo>
                  <a:pt x="127380" y="460375"/>
                </a:lnTo>
                <a:lnTo>
                  <a:pt x="116032" y="432054"/>
                </a:lnTo>
                <a:lnTo>
                  <a:pt x="95503" y="432054"/>
                </a:lnTo>
                <a:lnTo>
                  <a:pt x="81406" y="396621"/>
                </a:lnTo>
                <a:lnTo>
                  <a:pt x="99011" y="389579"/>
                </a:lnTo>
                <a:lnTo>
                  <a:pt x="84835" y="354203"/>
                </a:lnTo>
                <a:close/>
              </a:path>
              <a:path w="1087754" h="460375">
                <a:moveTo>
                  <a:pt x="99011" y="389579"/>
                </a:moveTo>
                <a:lnTo>
                  <a:pt x="81406" y="396621"/>
                </a:lnTo>
                <a:lnTo>
                  <a:pt x="95503" y="432054"/>
                </a:lnTo>
                <a:lnTo>
                  <a:pt x="113196" y="424976"/>
                </a:lnTo>
                <a:lnTo>
                  <a:pt x="99011" y="389579"/>
                </a:lnTo>
                <a:close/>
              </a:path>
              <a:path w="1087754" h="460375">
                <a:moveTo>
                  <a:pt x="113196" y="424976"/>
                </a:moveTo>
                <a:lnTo>
                  <a:pt x="95503" y="432054"/>
                </a:lnTo>
                <a:lnTo>
                  <a:pt x="116032" y="432054"/>
                </a:lnTo>
                <a:lnTo>
                  <a:pt x="113196" y="424976"/>
                </a:lnTo>
                <a:close/>
              </a:path>
              <a:path w="1087754" h="460375">
                <a:moveTo>
                  <a:pt x="1073022" y="0"/>
                </a:moveTo>
                <a:lnTo>
                  <a:pt x="99011" y="389579"/>
                </a:lnTo>
                <a:lnTo>
                  <a:pt x="113196" y="424976"/>
                </a:lnTo>
                <a:lnTo>
                  <a:pt x="1087246" y="35306"/>
                </a:lnTo>
                <a:lnTo>
                  <a:pt x="107302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47060" y="2958083"/>
            <a:ext cx="733056" cy="662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88029" y="2983992"/>
            <a:ext cx="516890" cy="447040"/>
          </a:xfrm>
          <a:custGeom>
            <a:avLst/>
            <a:gdLst/>
            <a:ahLst/>
            <a:cxnLst/>
            <a:rect l="l" t="t" r="r" b="b"/>
            <a:pathLst>
              <a:path w="516889" h="447039">
                <a:moveTo>
                  <a:pt x="49530" y="328803"/>
                </a:moveTo>
                <a:lnTo>
                  <a:pt x="0" y="446532"/>
                </a:lnTo>
                <a:lnTo>
                  <a:pt x="123952" y="415544"/>
                </a:lnTo>
                <a:lnTo>
                  <a:pt x="109786" y="399034"/>
                </a:lnTo>
                <a:lnTo>
                  <a:pt x="84709" y="399034"/>
                </a:lnTo>
                <a:lnTo>
                  <a:pt x="59944" y="370078"/>
                </a:lnTo>
                <a:lnTo>
                  <a:pt x="74348" y="357729"/>
                </a:lnTo>
                <a:lnTo>
                  <a:pt x="49530" y="328803"/>
                </a:lnTo>
                <a:close/>
              </a:path>
              <a:path w="516889" h="447039">
                <a:moveTo>
                  <a:pt x="74348" y="357729"/>
                </a:moveTo>
                <a:lnTo>
                  <a:pt x="59944" y="370078"/>
                </a:lnTo>
                <a:lnTo>
                  <a:pt x="84709" y="399034"/>
                </a:lnTo>
                <a:lnTo>
                  <a:pt x="99160" y="386648"/>
                </a:lnTo>
                <a:lnTo>
                  <a:pt x="74348" y="357729"/>
                </a:lnTo>
                <a:close/>
              </a:path>
              <a:path w="516889" h="447039">
                <a:moveTo>
                  <a:pt x="99160" y="386648"/>
                </a:moveTo>
                <a:lnTo>
                  <a:pt x="84709" y="399034"/>
                </a:lnTo>
                <a:lnTo>
                  <a:pt x="109786" y="399034"/>
                </a:lnTo>
                <a:lnTo>
                  <a:pt x="99160" y="386648"/>
                </a:lnTo>
                <a:close/>
              </a:path>
              <a:path w="516889" h="447039">
                <a:moveTo>
                  <a:pt x="491617" y="0"/>
                </a:moveTo>
                <a:lnTo>
                  <a:pt x="74348" y="357729"/>
                </a:lnTo>
                <a:lnTo>
                  <a:pt x="99160" y="386648"/>
                </a:lnTo>
                <a:lnTo>
                  <a:pt x="516509" y="28956"/>
                </a:lnTo>
                <a:lnTo>
                  <a:pt x="49161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8159" y="2958083"/>
            <a:ext cx="662939" cy="662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55084" y="2985007"/>
            <a:ext cx="445770" cy="445770"/>
          </a:xfrm>
          <a:custGeom>
            <a:avLst/>
            <a:gdLst/>
            <a:ahLst/>
            <a:cxnLst/>
            <a:rect l="l" t="t" r="r" b="b"/>
            <a:pathLst>
              <a:path w="445770" h="445770">
                <a:moveTo>
                  <a:pt x="351218" y="378142"/>
                </a:moveTo>
                <a:lnTo>
                  <a:pt x="324230" y="405129"/>
                </a:lnTo>
                <a:lnTo>
                  <a:pt x="445515" y="445515"/>
                </a:lnTo>
                <a:lnTo>
                  <a:pt x="427585" y="391667"/>
                </a:lnTo>
                <a:lnTo>
                  <a:pt x="364743" y="391667"/>
                </a:lnTo>
                <a:lnTo>
                  <a:pt x="351218" y="378142"/>
                </a:lnTo>
                <a:close/>
              </a:path>
              <a:path w="445770" h="445770">
                <a:moveTo>
                  <a:pt x="378142" y="351218"/>
                </a:moveTo>
                <a:lnTo>
                  <a:pt x="351218" y="378142"/>
                </a:lnTo>
                <a:lnTo>
                  <a:pt x="364743" y="391667"/>
                </a:lnTo>
                <a:lnTo>
                  <a:pt x="391667" y="364743"/>
                </a:lnTo>
                <a:lnTo>
                  <a:pt x="378142" y="351218"/>
                </a:lnTo>
                <a:close/>
              </a:path>
              <a:path w="445770" h="445770">
                <a:moveTo>
                  <a:pt x="405129" y="324230"/>
                </a:moveTo>
                <a:lnTo>
                  <a:pt x="378142" y="351218"/>
                </a:lnTo>
                <a:lnTo>
                  <a:pt x="391667" y="364743"/>
                </a:lnTo>
                <a:lnTo>
                  <a:pt x="364743" y="391667"/>
                </a:lnTo>
                <a:lnTo>
                  <a:pt x="427585" y="391667"/>
                </a:lnTo>
                <a:lnTo>
                  <a:pt x="405129" y="324230"/>
                </a:lnTo>
                <a:close/>
              </a:path>
              <a:path w="445770" h="445770">
                <a:moveTo>
                  <a:pt x="26924" y="0"/>
                </a:moveTo>
                <a:lnTo>
                  <a:pt x="0" y="26924"/>
                </a:lnTo>
                <a:lnTo>
                  <a:pt x="351218" y="378142"/>
                </a:lnTo>
                <a:lnTo>
                  <a:pt x="378142" y="351218"/>
                </a:lnTo>
                <a:lnTo>
                  <a:pt x="2692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0235" y="2958083"/>
            <a:ext cx="733056" cy="662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01206" y="2983992"/>
            <a:ext cx="516890" cy="447040"/>
          </a:xfrm>
          <a:custGeom>
            <a:avLst/>
            <a:gdLst/>
            <a:ahLst/>
            <a:cxnLst/>
            <a:rect l="l" t="t" r="r" b="b"/>
            <a:pathLst>
              <a:path w="516890" h="447039">
                <a:moveTo>
                  <a:pt x="49529" y="328803"/>
                </a:moveTo>
                <a:lnTo>
                  <a:pt x="0" y="446532"/>
                </a:lnTo>
                <a:lnTo>
                  <a:pt x="123951" y="415544"/>
                </a:lnTo>
                <a:lnTo>
                  <a:pt x="109786" y="399034"/>
                </a:lnTo>
                <a:lnTo>
                  <a:pt x="84709" y="399034"/>
                </a:lnTo>
                <a:lnTo>
                  <a:pt x="59944" y="370078"/>
                </a:lnTo>
                <a:lnTo>
                  <a:pt x="74348" y="357729"/>
                </a:lnTo>
                <a:lnTo>
                  <a:pt x="49529" y="328803"/>
                </a:lnTo>
                <a:close/>
              </a:path>
              <a:path w="516890" h="447039">
                <a:moveTo>
                  <a:pt x="74348" y="357729"/>
                </a:moveTo>
                <a:lnTo>
                  <a:pt x="59944" y="370078"/>
                </a:lnTo>
                <a:lnTo>
                  <a:pt x="84709" y="399034"/>
                </a:lnTo>
                <a:lnTo>
                  <a:pt x="99160" y="386648"/>
                </a:lnTo>
                <a:lnTo>
                  <a:pt x="74348" y="357729"/>
                </a:lnTo>
                <a:close/>
              </a:path>
              <a:path w="516890" h="447039">
                <a:moveTo>
                  <a:pt x="99160" y="386648"/>
                </a:moveTo>
                <a:lnTo>
                  <a:pt x="84709" y="399034"/>
                </a:lnTo>
                <a:lnTo>
                  <a:pt x="109786" y="399034"/>
                </a:lnTo>
                <a:lnTo>
                  <a:pt x="99160" y="386648"/>
                </a:lnTo>
                <a:close/>
              </a:path>
              <a:path w="516890" h="447039">
                <a:moveTo>
                  <a:pt x="491617" y="0"/>
                </a:moveTo>
                <a:lnTo>
                  <a:pt x="74348" y="357729"/>
                </a:lnTo>
                <a:lnTo>
                  <a:pt x="99160" y="386648"/>
                </a:lnTo>
                <a:lnTo>
                  <a:pt x="516509" y="28956"/>
                </a:lnTo>
                <a:lnTo>
                  <a:pt x="49161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9811" y="2958083"/>
            <a:ext cx="662940" cy="662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6735" y="2985007"/>
            <a:ext cx="445770" cy="445770"/>
          </a:xfrm>
          <a:custGeom>
            <a:avLst/>
            <a:gdLst/>
            <a:ahLst/>
            <a:cxnLst/>
            <a:rect l="l" t="t" r="r" b="b"/>
            <a:pathLst>
              <a:path w="445770" h="445770">
                <a:moveTo>
                  <a:pt x="351218" y="378142"/>
                </a:moveTo>
                <a:lnTo>
                  <a:pt x="324231" y="405129"/>
                </a:lnTo>
                <a:lnTo>
                  <a:pt x="445516" y="445515"/>
                </a:lnTo>
                <a:lnTo>
                  <a:pt x="427585" y="391667"/>
                </a:lnTo>
                <a:lnTo>
                  <a:pt x="364744" y="391667"/>
                </a:lnTo>
                <a:lnTo>
                  <a:pt x="351218" y="378142"/>
                </a:lnTo>
                <a:close/>
              </a:path>
              <a:path w="445770" h="445770">
                <a:moveTo>
                  <a:pt x="378142" y="351218"/>
                </a:moveTo>
                <a:lnTo>
                  <a:pt x="351218" y="378142"/>
                </a:lnTo>
                <a:lnTo>
                  <a:pt x="364744" y="391667"/>
                </a:lnTo>
                <a:lnTo>
                  <a:pt x="391668" y="364743"/>
                </a:lnTo>
                <a:lnTo>
                  <a:pt x="378142" y="351218"/>
                </a:lnTo>
                <a:close/>
              </a:path>
              <a:path w="445770" h="445770">
                <a:moveTo>
                  <a:pt x="405130" y="324230"/>
                </a:moveTo>
                <a:lnTo>
                  <a:pt x="378142" y="351218"/>
                </a:lnTo>
                <a:lnTo>
                  <a:pt x="391668" y="364743"/>
                </a:lnTo>
                <a:lnTo>
                  <a:pt x="364744" y="391667"/>
                </a:lnTo>
                <a:lnTo>
                  <a:pt x="427585" y="391667"/>
                </a:lnTo>
                <a:lnTo>
                  <a:pt x="405130" y="324230"/>
                </a:lnTo>
                <a:close/>
              </a:path>
              <a:path w="445770" h="445770">
                <a:moveTo>
                  <a:pt x="26924" y="0"/>
                </a:moveTo>
                <a:lnTo>
                  <a:pt x="0" y="26924"/>
                </a:lnTo>
                <a:lnTo>
                  <a:pt x="351218" y="378142"/>
                </a:lnTo>
                <a:lnTo>
                  <a:pt x="378142" y="351218"/>
                </a:lnTo>
                <a:lnTo>
                  <a:pt x="2692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04203" y="1944598"/>
            <a:ext cx="1383792" cy="667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30365" y="1971675"/>
            <a:ext cx="1166495" cy="463550"/>
          </a:xfrm>
          <a:custGeom>
            <a:avLst/>
            <a:gdLst/>
            <a:ahLst/>
            <a:cxnLst/>
            <a:rect l="l" t="t" r="r" b="b"/>
            <a:pathLst>
              <a:path w="1166495" h="463550">
                <a:moveTo>
                  <a:pt x="1052377" y="427942"/>
                </a:moveTo>
                <a:lnTo>
                  <a:pt x="1039113" y="463550"/>
                </a:lnTo>
                <a:lnTo>
                  <a:pt x="1166240" y="449961"/>
                </a:lnTo>
                <a:lnTo>
                  <a:pt x="1151897" y="434594"/>
                </a:lnTo>
                <a:lnTo>
                  <a:pt x="1070229" y="434594"/>
                </a:lnTo>
                <a:lnTo>
                  <a:pt x="1052377" y="427942"/>
                </a:lnTo>
                <a:close/>
              </a:path>
              <a:path w="1166495" h="463550">
                <a:moveTo>
                  <a:pt x="1065675" y="392240"/>
                </a:moveTo>
                <a:lnTo>
                  <a:pt x="1052377" y="427942"/>
                </a:lnTo>
                <a:lnTo>
                  <a:pt x="1070229" y="434594"/>
                </a:lnTo>
                <a:lnTo>
                  <a:pt x="1083564" y="398907"/>
                </a:lnTo>
                <a:lnTo>
                  <a:pt x="1065675" y="392240"/>
                </a:lnTo>
                <a:close/>
              </a:path>
              <a:path w="1166495" h="463550">
                <a:moveTo>
                  <a:pt x="1078991" y="356488"/>
                </a:moveTo>
                <a:lnTo>
                  <a:pt x="1065675" y="392240"/>
                </a:lnTo>
                <a:lnTo>
                  <a:pt x="1083564" y="398907"/>
                </a:lnTo>
                <a:lnTo>
                  <a:pt x="1070229" y="434594"/>
                </a:lnTo>
                <a:lnTo>
                  <a:pt x="1151897" y="434594"/>
                </a:lnTo>
                <a:lnTo>
                  <a:pt x="1078991" y="356488"/>
                </a:lnTo>
                <a:close/>
              </a:path>
              <a:path w="1166495" h="463550">
                <a:moveTo>
                  <a:pt x="13208" y="0"/>
                </a:moveTo>
                <a:lnTo>
                  <a:pt x="0" y="35813"/>
                </a:lnTo>
                <a:lnTo>
                  <a:pt x="1052377" y="427942"/>
                </a:lnTo>
                <a:lnTo>
                  <a:pt x="1065675" y="392240"/>
                </a:lnTo>
                <a:lnTo>
                  <a:pt x="1320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80332" y="3991343"/>
            <a:ext cx="723912" cy="780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1302" y="4017517"/>
            <a:ext cx="507365" cy="563880"/>
          </a:xfrm>
          <a:custGeom>
            <a:avLst/>
            <a:gdLst/>
            <a:ahLst/>
            <a:cxnLst/>
            <a:rect l="l" t="t" r="r" b="b"/>
            <a:pathLst>
              <a:path w="507364" h="563879">
                <a:moveTo>
                  <a:pt x="33655" y="440435"/>
                </a:moveTo>
                <a:lnTo>
                  <a:pt x="0" y="563625"/>
                </a:lnTo>
                <a:lnTo>
                  <a:pt x="118745" y="516635"/>
                </a:lnTo>
                <a:lnTo>
                  <a:pt x="106265" y="505459"/>
                </a:lnTo>
                <a:lnTo>
                  <a:pt x="77724" y="505459"/>
                </a:lnTo>
                <a:lnTo>
                  <a:pt x="49275" y="480059"/>
                </a:lnTo>
                <a:lnTo>
                  <a:pt x="62009" y="465828"/>
                </a:lnTo>
                <a:lnTo>
                  <a:pt x="33655" y="440435"/>
                </a:lnTo>
                <a:close/>
              </a:path>
              <a:path w="507364" h="563879">
                <a:moveTo>
                  <a:pt x="62009" y="465828"/>
                </a:moveTo>
                <a:lnTo>
                  <a:pt x="49275" y="480059"/>
                </a:lnTo>
                <a:lnTo>
                  <a:pt x="77724" y="505459"/>
                </a:lnTo>
                <a:lnTo>
                  <a:pt x="90419" y="491270"/>
                </a:lnTo>
                <a:lnTo>
                  <a:pt x="62009" y="465828"/>
                </a:lnTo>
                <a:close/>
              </a:path>
              <a:path w="507364" h="563879">
                <a:moveTo>
                  <a:pt x="90419" y="491270"/>
                </a:moveTo>
                <a:lnTo>
                  <a:pt x="77724" y="505459"/>
                </a:lnTo>
                <a:lnTo>
                  <a:pt x="106265" y="505459"/>
                </a:lnTo>
                <a:lnTo>
                  <a:pt x="90419" y="491270"/>
                </a:lnTo>
                <a:close/>
              </a:path>
              <a:path w="507364" h="563879">
                <a:moveTo>
                  <a:pt x="478789" y="0"/>
                </a:moveTo>
                <a:lnTo>
                  <a:pt x="62009" y="465828"/>
                </a:lnTo>
                <a:lnTo>
                  <a:pt x="90419" y="491270"/>
                </a:lnTo>
                <a:lnTo>
                  <a:pt x="507238" y="25399"/>
                </a:lnTo>
                <a:lnTo>
                  <a:pt x="47878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47644" y="3966959"/>
            <a:ext cx="734580" cy="806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3678" y="3993260"/>
            <a:ext cx="518795" cy="588645"/>
          </a:xfrm>
          <a:custGeom>
            <a:avLst/>
            <a:gdLst/>
            <a:ahLst/>
            <a:cxnLst/>
            <a:rect l="l" t="t" r="r" b="b"/>
            <a:pathLst>
              <a:path w="518795" h="588645">
                <a:moveTo>
                  <a:pt x="428817" y="515170"/>
                </a:moveTo>
                <a:lnTo>
                  <a:pt x="400176" y="540257"/>
                </a:lnTo>
                <a:lnTo>
                  <a:pt x="518413" y="588644"/>
                </a:lnTo>
                <a:lnTo>
                  <a:pt x="502980" y="529463"/>
                </a:lnTo>
                <a:lnTo>
                  <a:pt x="441325" y="529463"/>
                </a:lnTo>
                <a:lnTo>
                  <a:pt x="428817" y="515170"/>
                </a:lnTo>
                <a:close/>
              </a:path>
              <a:path w="518795" h="588645">
                <a:moveTo>
                  <a:pt x="457461" y="490081"/>
                </a:moveTo>
                <a:lnTo>
                  <a:pt x="428817" y="515170"/>
                </a:lnTo>
                <a:lnTo>
                  <a:pt x="441325" y="529463"/>
                </a:lnTo>
                <a:lnTo>
                  <a:pt x="470026" y="504444"/>
                </a:lnTo>
                <a:lnTo>
                  <a:pt x="457461" y="490081"/>
                </a:lnTo>
                <a:close/>
              </a:path>
              <a:path w="518795" h="588645">
                <a:moveTo>
                  <a:pt x="486156" y="464946"/>
                </a:moveTo>
                <a:lnTo>
                  <a:pt x="457461" y="490081"/>
                </a:lnTo>
                <a:lnTo>
                  <a:pt x="470026" y="504444"/>
                </a:lnTo>
                <a:lnTo>
                  <a:pt x="441325" y="529463"/>
                </a:lnTo>
                <a:lnTo>
                  <a:pt x="502980" y="529463"/>
                </a:lnTo>
                <a:lnTo>
                  <a:pt x="486156" y="464946"/>
                </a:lnTo>
                <a:close/>
              </a:path>
              <a:path w="518795" h="588645">
                <a:moveTo>
                  <a:pt x="28701" y="0"/>
                </a:moveTo>
                <a:lnTo>
                  <a:pt x="0" y="25145"/>
                </a:lnTo>
                <a:lnTo>
                  <a:pt x="428817" y="515170"/>
                </a:lnTo>
                <a:lnTo>
                  <a:pt x="457461" y="490081"/>
                </a:lnTo>
                <a:lnTo>
                  <a:pt x="2870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81316" y="3991343"/>
            <a:ext cx="723912" cy="780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22285" y="4017517"/>
            <a:ext cx="507365" cy="563880"/>
          </a:xfrm>
          <a:custGeom>
            <a:avLst/>
            <a:gdLst/>
            <a:ahLst/>
            <a:cxnLst/>
            <a:rect l="l" t="t" r="r" b="b"/>
            <a:pathLst>
              <a:path w="507365" h="563879">
                <a:moveTo>
                  <a:pt x="33655" y="440435"/>
                </a:moveTo>
                <a:lnTo>
                  <a:pt x="0" y="563625"/>
                </a:lnTo>
                <a:lnTo>
                  <a:pt x="118745" y="516635"/>
                </a:lnTo>
                <a:lnTo>
                  <a:pt x="106265" y="505459"/>
                </a:lnTo>
                <a:lnTo>
                  <a:pt x="77724" y="505459"/>
                </a:lnTo>
                <a:lnTo>
                  <a:pt x="49275" y="480059"/>
                </a:lnTo>
                <a:lnTo>
                  <a:pt x="62009" y="465828"/>
                </a:lnTo>
                <a:lnTo>
                  <a:pt x="33655" y="440435"/>
                </a:lnTo>
                <a:close/>
              </a:path>
              <a:path w="507365" h="563879">
                <a:moveTo>
                  <a:pt x="62009" y="465828"/>
                </a:moveTo>
                <a:lnTo>
                  <a:pt x="49275" y="480059"/>
                </a:lnTo>
                <a:lnTo>
                  <a:pt x="77724" y="505459"/>
                </a:lnTo>
                <a:lnTo>
                  <a:pt x="90419" y="491270"/>
                </a:lnTo>
                <a:lnTo>
                  <a:pt x="62009" y="465828"/>
                </a:lnTo>
                <a:close/>
              </a:path>
              <a:path w="507365" h="563879">
                <a:moveTo>
                  <a:pt x="90419" y="491270"/>
                </a:moveTo>
                <a:lnTo>
                  <a:pt x="77724" y="505459"/>
                </a:lnTo>
                <a:lnTo>
                  <a:pt x="106265" y="505459"/>
                </a:lnTo>
                <a:lnTo>
                  <a:pt x="90419" y="491270"/>
                </a:lnTo>
                <a:close/>
              </a:path>
              <a:path w="507365" h="563879">
                <a:moveTo>
                  <a:pt x="478790" y="0"/>
                </a:moveTo>
                <a:lnTo>
                  <a:pt x="62009" y="465828"/>
                </a:lnTo>
                <a:lnTo>
                  <a:pt x="90419" y="491270"/>
                </a:lnTo>
                <a:lnTo>
                  <a:pt x="507238" y="25399"/>
                </a:lnTo>
                <a:lnTo>
                  <a:pt x="47879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48628" y="3966959"/>
            <a:ext cx="734580" cy="806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4663" y="3993260"/>
            <a:ext cx="518795" cy="588645"/>
          </a:xfrm>
          <a:custGeom>
            <a:avLst/>
            <a:gdLst/>
            <a:ahLst/>
            <a:cxnLst/>
            <a:rect l="l" t="t" r="r" b="b"/>
            <a:pathLst>
              <a:path w="518795" h="588645">
                <a:moveTo>
                  <a:pt x="428817" y="515170"/>
                </a:moveTo>
                <a:lnTo>
                  <a:pt x="400176" y="540257"/>
                </a:lnTo>
                <a:lnTo>
                  <a:pt x="518413" y="588644"/>
                </a:lnTo>
                <a:lnTo>
                  <a:pt x="502980" y="529463"/>
                </a:lnTo>
                <a:lnTo>
                  <a:pt x="441325" y="529463"/>
                </a:lnTo>
                <a:lnTo>
                  <a:pt x="428817" y="515170"/>
                </a:lnTo>
                <a:close/>
              </a:path>
              <a:path w="518795" h="588645">
                <a:moveTo>
                  <a:pt x="457461" y="490081"/>
                </a:moveTo>
                <a:lnTo>
                  <a:pt x="428817" y="515170"/>
                </a:lnTo>
                <a:lnTo>
                  <a:pt x="441325" y="529463"/>
                </a:lnTo>
                <a:lnTo>
                  <a:pt x="470026" y="504444"/>
                </a:lnTo>
                <a:lnTo>
                  <a:pt x="457461" y="490081"/>
                </a:lnTo>
                <a:close/>
              </a:path>
              <a:path w="518795" h="588645">
                <a:moveTo>
                  <a:pt x="486155" y="464946"/>
                </a:moveTo>
                <a:lnTo>
                  <a:pt x="457461" y="490081"/>
                </a:lnTo>
                <a:lnTo>
                  <a:pt x="470026" y="504444"/>
                </a:lnTo>
                <a:lnTo>
                  <a:pt x="441325" y="529463"/>
                </a:lnTo>
                <a:lnTo>
                  <a:pt x="502980" y="529463"/>
                </a:lnTo>
                <a:lnTo>
                  <a:pt x="486155" y="464946"/>
                </a:lnTo>
                <a:close/>
              </a:path>
              <a:path w="518795" h="588645">
                <a:moveTo>
                  <a:pt x="28701" y="0"/>
                </a:moveTo>
                <a:lnTo>
                  <a:pt x="0" y="25145"/>
                </a:lnTo>
                <a:lnTo>
                  <a:pt x="428817" y="515170"/>
                </a:lnTo>
                <a:lnTo>
                  <a:pt x="457461" y="490081"/>
                </a:lnTo>
                <a:lnTo>
                  <a:pt x="2870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72200" y="5132832"/>
            <a:ext cx="1271016" cy="8336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13170" y="5159755"/>
            <a:ext cx="1054100" cy="616585"/>
          </a:xfrm>
          <a:custGeom>
            <a:avLst/>
            <a:gdLst/>
            <a:ahLst/>
            <a:cxnLst/>
            <a:rect l="l" t="t" r="r" b="b"/>
            <a:pathLst>
              <a:path w="1054100" h="616585">
                <a:moveTo>
                  <a:pt x="70612" y="509562"/>
                </a:moveTo>
                <a:lnTo>
                  <a:pt x="0" y="616038"/>
                </a:lnTo>
                <a:lnTo>
                  <a:pt x="127634" y="608685"/>
                </a:lnTo>
                <a:lnTo>
                  <a:pt x="114082" y="585127"/>
                </a:lnTo>
                <a:lnTo>
                  <a:pt x="92075" y="585127"/>
                </a:lnTo>
                <a:lnTo>
                  <a:pt x="73151" y="552081"/>
                </a:lnTo>
                <a:lnTo>
                  <a:pt x="89629" y="542620"/>
                </a:lnTo>
                <a:lnTo>
                  <a:pt x="70612" y="509562"/>
                </a:lnTo>
                <a:close/>
              </a:path>
              <a:path w="1054100" h="616585">
                <a:moveTo>
                  <a:pt x="89629" y="542620"/>
                </a:moveTo>
                <a:lnTo>
                  <a:pt x="73151" y="552081"/>
                </a:lnTo>
                <a:lnTo>
                  <a:pt x="92075" y="585127"/>
                </a:lnTo>
                <a:lnTo>
                  <a:pt x="108617" y="575628"/>
                </a:lnTo>
                <a:lnTo>
                  <a:pt x="89629" y="542620"/>
                </a:lnTo>
                <a:close/>
              </a:path>
              <a:path w="1054100" h="616585">
                <a:moveTo>
                  <a:pt x="108617" y="575628"/>
                </a:moveTo>
                <a:lnTo>
                  <a:pt x="92075" y="585127"/>
                </a:lnTo>
                <a:lnTo>
                  <a:pt x="114082" y="585127"/>
                </a:lnTo>
                <a:lnTo>
                  <a:pt x="108617" y="575628"/>
                </a:lnTo>
                <a:close/>
              </a:path>
              <a:path w="1054100" h="616585">
                <a:moveTo>
                  <a:pt x="1034669" y="0"/>
                </a:moveTo>
                <a:lnTo>
                  <a:pt x="89629" y="542620"/>
                </a:lnTo>
                <a:lnTo>
                  <a:pt x="108617" y="575628"/>
                </a:lnTo>
                <a:lnTo>
                  <a:pt x="1053591" y="33020"/>
                </a:lnTo>
                <a:lnTo>
                  <a:pt x="103466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73067" y="5132832"/>
            <a:ext cx="1371600" cy="8336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99991" y="5159375"/>
            <a:ext cx="1153795" cy="616585"/>
          </a:xfrm>
          <a:custGeom>
            <a:avLst/>
            <a:gdLst/>
            <a:ahLst/>
            <a:cxnLst/>
            <a:rect l="l" t="t" r="r" b="b"/>
            <a:pathLst>
              <a:path w="1153795" h="616585">
                <a:moveTo>
                  <a:pt x="1043466" y="580273"/>
                </a:moveTo>
                <a:lnTo>
                  <a:pt x="1025779" y="614006"/>
                </a:lnTo>
                <a:lnTo>
                  <a:pt x="1153541" y="616419"/>
                </a:lnTo>
                <a:lnTo>
                  <a:pt x="1133861" y="589102"/>
                </a:lnTo>
                <a:lnTo>
                  <a:pt x="1060323" y="589102"/>
                </a:lnTo>
                <a:lnTo>
                  <a:pt x="1043466" y="580273"/>
                </a:lnTo>
                <a:close/>
              </a:path>
              <a:path w="1153795" h="616585">
                <a:moveTo>
                  <a:pt x="1061156" y="546535"/>
                </a:moveTo>
                <a:lnTo>
                  <a:pt x="1043466" y="580273"/>
                </a:lnTo>
                <a:lnTo>
                  <a:pt x="1060323" y="589102"/>
                </a:lnTo>
                <a:lnTo>
                  <a:pt x="1077976" y="555345"/>
                </a:lnTo>
                <a:lnTo>
                  <a:pt x="1061156" y="546535"/>
                </a:lnTo>
                <a:close/>
              </a:path>
              <a:path w="1153795" h="616585">
                <a:moveTo>
                  <a:pt x="1078865" y="512762"/>
                </a:moveTo>
                <a:lnTo>
                  <a:pt x="1061156" y="546535"/>
                </a:lnTo>
                <a:lnTo>
                  <a:pt x="1077976" y="555345"/>
                </a:lnTo>
                <a:lnTo>
                  <a:pt x="1060323" y="589102"/>
                </a:lnTo>
                <a:lnTo>
                  <a:pt x="1133861" y="589102"/>
                </a:lnTo>
                <a:lnTo>
                  <a:pt x="1078865" y="512762"/>
                </a:lnTo>
                <a:close/>
              </a:path>
              <a:path w="1153795" h="616585">
                <a:moveTo>
                  <a:pt x="17780" y="0"/>
                </a:moveTo>
                <a:lnTo>
                  <a:pt x="0" y="33781"/>
                </a:lnTo>
                <a:lnTo>
                  <a:pt x="1043466" y="580273"/>
                </a:lnTo>
                <a:lnTo>
                  <a:pt x="1061156" y="546535"/>
                </a:lnTo>
                <a:lnTo>
                  <a:pt x="1778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6136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合并有序序列</a:t>
            </a:r>
          </a:p>
        </p:txBody>
      </p:sp>
      <p:sp>
        <p:nvSpPr>
          <p:cNvPr id="3" name="object 3"/>
          <p:cNvSpPr/>
          <p:nvPr/>
        </p:nvSpPr>
        <p:spPr>
          <a:xfrm>
            <a:off x="1897379" y="1894319"/>
            <a:ext cx="546354" cy="5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6500" y="1894319"/>
            <a:ext cx="547890" cy="547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20" y="1894319"/>
            <a:ext cx="547890" cy="547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6264" y="1894319"/>
            <a:ext cx="547890" cy="547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5147" y="1944370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  <a:tab pos="1172210" algn="l"/>
                <a:tab pos="1751330" algn="l"/>
              </a:tabLst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	4	7	8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7379" y="4486643"/>
            <a:ext cx="546354" cy="546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6500" y="4486643"/>
            <a:ext cx="547890" cy="546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5620" y="4486643"/>
            <a:ext cx="547890" cy="546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6264" y="4486643"/>
            <a:ext cx="547890" cy="546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65147" y="4536440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  <a:tab pos="1172210" algn="l"/>
                <a:tab pos="1751330" algn="l"/>
              </a:tabLst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	3	5	6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6500" y="1981276"/>
            <a:ext cx="34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2291" y="4552315"/>
            <a:ext cx="321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B: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07558" y="3234690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C: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16396" y="3147047"/>
            <a:ext cx="547890" cy="547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7040" y="3147047"/>
            <a:ext cx="547890" cy="547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6159" y="3147047"/>
            <a:ext cx="547890" cy="547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56804" y="3147047"/>
            <a:ext cx="547890" cy="547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923" y="3147047"/>
            <a:ext cx="547890" cy="547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16568" y="3147047"/>
            <a:ext cx="546353" cy="5478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95688" y="3147047"/>
            <a:ext cx="547890" cy="547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76331" y="3147047"/>
            <a:ext cx="546366" cy="547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86321" y="3197478"/>
            <a:ext cx="427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  <a:tab pos="1172210" algn="l"/>
                <a:tab pos="1751330" algn="l"/>
                <a:tab pos="2331720" algn="l"/>
                <a:tab pos="2911475" algn="l"/>
                <a:tab pos="3491865" algn="l"/>
                <a:tab pos="4070985" algn="l"/>
              </a:tabLst>
            </a:pPr>
            <a:r>
              <a:rPr sz="24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	2	3	4	5	6	7	8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20239" y="2542019"/>
            <a:ext cx="553212" cy="723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92629" y="2594610"/>
            <a:ext cx="360045" cy="576580"/>
          </a:xfrm>
          <a:custGeom>
            <a:avLst/>
            <a:gdLst/>
            <a:ahLst/>
            <a:cxnLst/>
            <a:rect l="l" t="t" r="r" b="b"/>
            <a:pathLst>
              <a:path w="360044" h="576580">
                <a:moveTo>
                  <a:pt x="269747" y="179831"/>
                </a:moveTo>
                <a:lnTo>
                  <a:pt x="89915" y="179831"/>
                </a:lnTo>
                <a:lnTo>
                  <a:pt x="89915" y="576072"/>
                </a:lnTo>
                <a:lnTo>
                  <a:pt x="269747" y="576072"/>
                </a:lnTo>
                <a:lnTo>
                  <a:pt x="269747" y="179831"/>
                </a:lnTo>
                <a:close/>
              </a:path>
              <a:path w="360044" h="576580">
                <a:moveTo>
                  <a:pt x="179831" y="0"/>
                </a:moveTo>
                <a:lnTo>
                  <a:pt x="0" y="179831"/>
                </a:lnTo>
                <a:lnTo>
                  <a:pt x="359663" y="179831"/>
                </a:lnTo>
                <a:lnTo>
                  <a:pt x="1798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92629" y="2594610"/>
            <a:ext cx="360045" cy="576580"/>
          </a:xfrm>
          <a:custGeom>
            <a:avLst/>
            <a:gdLst/>
            <a:ahLst/>
            <a:cxnLst/>
            <a:rect l="l" t="t" r="r" b="b"/>
            <a:pathLst>
              <a:path w="360044" h="576580">
                <a:moveTo>
                  <a:pt x="359663" y="179831"/>
                </a:moveTo>
                <a:lnTo>
                  <a:pt x="269747" y="179831"/>
                </a:lnTo>
                <a:lnTo>
                  <a:pt x="269747" y="576072"/>
                </a:lnTo>
                <a:lnTo>
                  <a:pt x="89915" y="576072"/>
                </a:lnTo>
                <a:lnTo>
                  <a:pt x="89915" y="179831"/>
                </a:lnTo>
                <a:lnTo>
                  <a:pt x="0" y="179831"/>
                </a:lnTo>
                <a:lnTo>
                  <a:pt x="179831" y="0"/>
                </a:lnTo>
                <a:lnTo>
                  <a:pt x="359663" y="179831"/>
                </a:lnTo>
                <a:close/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0239" y="5173979"/>
            <a:ext cx="553212" cy="723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92629" y="5226558"/>
            <a:ext cx="360045" cy="576580"/>
          </a:xfrm>
          <a:custGeom>
            <a:avLst/>
            <a:gdLst/>
            <a:ahLst/>
            <a:cxnLst/>
            <a:rect l="l" t="t" r="r" b="b"/>
            <a:pathLst>
              <a:path w="360044" h="576579">
                <a:moveTo>
                  <a:pt x="269747" y="179832"/>
                </a:moveTo>
                <a:lnTo>
                  <a:pt x="89915" y="179832"/>
                </a:lnTo>
                <a:lnTo>
                  <a:pt x="89915" y="576072"/>
                </a:lnTo>
                <a:lnTo>
                  <a:pt x="269747" y="576072"/>
                </a:lnTo>
                <a:lnTo>
                  <a:pt x="269747" y="179832"/>
                </a:lnTo>
                <a:close/>
              </a:path>
              <a:path w="360044" h="576579">
                <a:moveTo>
                  <a:pt x="179831" y="0"/>
                </a:moveTo>
                <a:lnTo>
                  <a:pt x="0" y="179832"/>
                </a:lnTo>
                <a:lnTo>
                  <a:pt x="359663" y="179832"/>
                </a:lnTo>
                <a:lnTo>
                  <a:pt x="1798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92629" y="5226558"/>
            <a:ext cx="360045" cy="576580"/>
          </a:xfrm>
          <a:custGeom>
            <a:avLst/>
            <a:gdLst/>
            <a:ahLst/>
            <a:cxnLst/>
            <a:rect l="l" t="t" r="r" b="b"/>
            <a:pathLst>
              <a:path w="360044" h="576579">
                <a:moveTo>
                  <a:pt x="359663" y="179832"/>
                </a:moveTo>
                <a:lnTo>
                  <a:pt x="269747" y="179832"/>
                </a:lnTo>
                <a:lnTo>
                  <a:pt x="269747" y="576072"/>
                </a:lnTo>
                <a:lnTo>
                  <a:pt x="89915" y="576072"/>
                </a:lnTo>
                <a:lnTo>
                  <a:pt x="89915" y="179832"/>
                </a:lnTo>
                <a:lnTo>
                  <a:pt x="0" y="179832"/>
                </a:lnTo>
                <a:lnTo>
                  <a:pt x="179831" y="0"/>
                </a:lnTo>
                <a:lnTo>
                  <a:pt x="359663" y="179832"/>
                </a:lnTo>
                <a:close/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6136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归并排序实现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8071" y="1478407"/>
            <a:ext cx="2809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归并排序实现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9" y="1438655"/>
            <a:ext cx="6423660" cy="5006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356" y="1465707"/>
            <a:ext cx="0" cy="4885055"/>
          </a:xfrm>
          <a:custGeom>
            <a:avLst/>
            <a:gdLst/>
            <a:ahLst/>
            <a:cxnLst/>
            <a:rect l="l" t="t" r="r" b="b"/>
            <a:pathLst>
              <a:path h="4885055">
                <a:moveTo>
                  <a:pt x="0" y="0"/>
                </a:moveTo>
                <a:lnTo>
                  <a:pt x="0" y="488444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0063" y="1465707"/>
            <a:ext cx="0" cy="4885055"/>
          </a:xfrm>
          <a:custGeom>
            <a:avLst/>
            <a:gdLst/>
            <a:ahLst/>
            <a:cxnLst/>
            <a:rect l="l" t="t" r="r" b="b"/>
            <a:pathLst>
              <a:path h="4885055">
                <a:moveTo>
                  <a:pt x="0" y="0"/>
                </a:moveTo>
                <a:lnTo>
                  <a:pt x="0" y="488444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306" y="1484757"/>
            <a:ext cx="6303010" cy="0"/>
          </a:xfrm>
          <a:custGeom>
            <a:avLst/>
            <a:gdLst/>
            <a:ahLst/>
            <a:cxnLst/>
            <a:rect l="l" t="t" r="r" b="b"/>
            <a:pathLst>
              <a:path w="6303009">
                <a:moveTo>
                  <a:pt x="0" y="0"/>
                </a:moveTo>
                <a:lnTo>
                  <a:pt x="630280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306" y="6331102"/>
            <a:ext cx="6303010" cy="0"/>
          </a:xfrm>
          <a:custGeom>
            <a:avLst/>
            <a:gdLst/>
            <a:ahLst/>
            <a:cxnLst/>
            <a:rect l="l" t="t" r="r" b="b"/>
            <a:pathLst>
              <a:path w="6303009">
                <a:moveTo>
                  <a:pt x="0" y="0"/>
                </a:moveTo>
                <a:lnTo>
                  <a:pt x="6302806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4406" y="1503807"/>
            <a:ext cx="6226810" cy="48088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160" rIns="0" bIns="0" rtlCol="0">
            <a:spAutoFit/>
          </a:bodyPr>
          <a:lstStyle/>
          <a:p>
            <a:pPr marL="744220" marR="3454400" indent="-672465">
              <a:lnSpc>
                <a:spcPct val="100000"/>
              </a:lnSpc>
              <a:spcBef>
                <a:spcPts val="80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 </a:t>
            </a:r>
            <a:r>
              <a:rPr sz="2400" b="1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merge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(a,</a:t>
            </a:r>
            <a:r>
              <a:rPr sz="2400" b="1" spc="-4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b)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: 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c =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[]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44220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i, j = </a:t>
            </a:r>
            <a:r>
              <a:rPr sz="2400" b="1" spc="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417955" marR="89535" indent="-67373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while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i &lt;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len(a) </a:t>
            </a: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and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j &lt; len(b):  </a:t>
            </a:r>
            <a:r>
              <a:rPr sz="2400" b="1" spc="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a[i]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&lt;=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b[j]: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2091690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c.append(a[i])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2091690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i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+=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417955">
              <a:lnSpc>
                <a:spcPct val="100000"/>
              </a:lnSpc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: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2091690" marR="1773555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c.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a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p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pe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nd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b[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j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])   j +=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c.extend(a[i:])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44220" marR="2950845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c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.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e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xt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en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d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(b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[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j</a:t>
            </a:r>
            <a:r>
              <a:rPr sz="2400" b="1" spc="10" dirty="0">
                <a:latin typeface="Consolas" panose="020B0609020204030204"/>
                <a:cs typeface="Consolas" panose="020B0609020204030204"/>
              </a:rPr>
              <a:t>:]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  </a:t>
            </a: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4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c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7980" y="2519172"/>
            <a:ext cx="5294376" cy="3177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4081" y="2545842"/>
            <a:ext cx="0" cy="3056255"/>
          </a:xfrm>
          <a:custGeom>
            <a:avLst/>
            <a:gdLst/>
            <a:ahLst/>
            <a:cxnLst/>
            <a:rect l="l" t="t" r="r" b="b"/>
            <a:pathLst>
              <a:path h="3056254">
                <a:moveTo>
                  <a:pt x="0" y="0"/>
                </a:moveTo>
                <a:lnTo>
                  <a:pt x="0" y="30556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78818" y="2545842"/>
            <a:ext cx="0" cy="3056255"/>
          </a:xfrm>
          <a:custGeom>
            <a:avLst/>
            <a:gdLst/>
            <a:ahLst/>
            <a:cxnLst/>
            <a:rect l="l" t="t" r="r" b="b"/>
            <a:pathLst>
              <a:path h="3056254">
                <a:moveTo>
                  <a:pt x="0" y="0"/>
                </a:moveTo>
                <a:lnTo>
                  <a:pt x="0" y="30556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25031" y="2564892"/>
            <a:ext cx="5173345" cy="0"/>
          </a:xfrm>
          <a:custGeom>
            <a:avLst/>
            <a:gdLst/>
            <a:ahLst/>
            <a:cxnLst/>
            <a:rect l="l" t="t" r="r" b="b"/>
            <a:pathLst>
              <a:path w="5173345">
                <a:moveTo>
                  <a:pt x="0" y="0"/>
                </a:moveTo>
                <a:lnTo>
                  <a:pt x="51728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25031" y="5582411"/>
            <a:ext cx="5173345" cy="0"/>
          </a:xfrm>
          <a:custGeom>
            <a:avLst/>
            <a:gdLst/>
            <a:ahLst/>
            <a:cxnLst/>
            <a:rect l="l" t="t" r="r" b="b"/>
            <a:pathLst>
              <a:path w="5173345">
                <a:moveTo>
                  <a:pt x="0" y="0"/>
                </a:moveTo>
                <a:lnTo>
                  <a:pt x="5172837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3131" y="2583942"/>
            <a:ext cx="5097145" cy="29794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16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80"/>
              </a:spcBef>
            </a:pPr>
            <a:r>
              <a:rPr sz="24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400" b="1" spc="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merge_sort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(lists)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: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419225" marR="1145540" indent="-67373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len(lists) ==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:  </a:t>
            </a:r>
            <a:r>
              <a:rPr sz="24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lists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45490" marR="302895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middle = len(lists) // </a:t>
            </a:r>
            <a:r>
              <a:rPr sz="24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2 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left = lists[:middle]  right =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lists[middle:]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45490">
              <a:lnSpc>
                <a:spcPct val="100000"/>
              </a:lnSpc>
              <a:spcBef>
                <a:spcPts val="15"/>
              </a:spcBef>
            </a:pPr>
            <a:r>
              <a:rPr sz="2400" b="1" spc="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merge(left,</a:t>
            </a:r>
            <a:r>
              <a:rPr sz="24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right)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343453"/>
            <a:ext cx="10563225" cy="303339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全排列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41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排列是从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个元素中任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取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个元素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并按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照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一定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顺序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进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行排列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，称为排列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；而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n==m时，称为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排列。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编写函数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perm(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打印数列的全排列，并统计全排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数量。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lvl="1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比如：集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合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{1,2,3}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的全排列为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分治练习</a:t>
            </a:r>
          </a:p>
        </p:txBody>
      </p:sp>
      <p:sp>
        <p:nvSpPr>
          <p:cNvPr id="4" name="object 4"/>
          <p:cNvSpPr/>
          <p:nvPr/>
        </p:nvSpPr>
        <p:spPr>
          <a:xfrm>
            <a:off x="6699504" y="3909059"/>
            <a:ext cx="2156459" cy="2802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2447" y="3870964"/>
            <a:ext cx="228600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5411" y="3954017"/>
          <a:ext cx="2016124" cy="266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775"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404040"/>
                      </a:solidFill>
                      <a:prstDash val="solid"/>
                    </a:lnL>
                    <a:lnT w="38100">
                      <a:solidFill>
                        <a:srgbClr val="40404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T w="38100">
                      <a:solidFill>
                        <a:srgbClr val="40404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T w="38100">
                      <a:solidFill>
                        <a:srgbClr val="40404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T w="38100">
                      <a:solidFill>
                        <a:srgbClr val="40404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0480" marB="0">
                    <a:lnR w="38100">
                      <a:solidFill>
                        <a:srgbClr val="404040"/>
                      </a:solidFill>
                      <a:prstDash val="solid"/>
                    </a:lnR>
                    <a:lnT w="38100">
                      <a:solidFill>
                        <a:srgbClr val="40404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0">
                <a:tc>
                  <a:txBody>
                    <a:bodyPr/>
                    <a:lstStyle/>
                    <a:p>
                      <a:pPr marL="31115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97">
                <a:tc>
                  <a:txBody>
                    <a:bodyPr/>
                    <a:lstStyle/>
                    <a:p>
                      <a:pPr marL="31115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94">
                <a:tc>
                  <a:txBody>
                    <a:bodyPr/>
                    <a:lstStyle/>
                    <a:p>
                      <a:pPr marL="31115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24">
                <a:tc>
                  <a:txBody>
                    <a:bodyPr/>
                    <a:lstStyle/>
                    <a:p>
                      <a:pPr marL="31750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225">
                <a:tc>
                  <a:txBody>
                    <a:bodyPr/>
                    <a:lstStyle/>
                    <a:p>
                      <a:pPr marL="31115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  <a:lnB w="38100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B w="38100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B w="38100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B w="38100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  <a:lnB w="38100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本章内容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1243552"/>
            <a:ext cx="2460625" cy="258572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1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递归函数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分治算法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动态规划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数字三角形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4385" y="1773586"/>
            <a:ext cx="3615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572" y="2560066"/>
            <a:ext cx="1145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8685" algn="l"/>
              </a:tabLst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3	8</a:t>
            </a:r>
            <a:endParaRPr sz="32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9041" y="3242818"/>
            <a:ext cx="2038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6780" algn="l"/>
                <a:tab pos="1802130" algn="l"/>
              </a:tabLst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8	1	0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8001" y="3942283"/>
            <a:ext cx="293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6780" algn="l"/>
                <a:tab pos="1803400" algn="l"/>
                <a:tab pos="2697480" algn="l"/>
              </a:tabLst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2	7	4	4</a:t>
            </a:r>
            <a:endParaRPr sz="32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2929" y="4608398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8050" algn="l"/>
                <a:tab pos="1802130" algn="l"/>
                <a:tab pos="2698115" algn="l"/>
                <a:tab pos="3594100" algn="l"/>
              </a:tabLst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4	5	2	6	5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1668627"/>
            <a:ext cx="572516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0725" algn="just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在数字三角形中寻找一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条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从 顶部到底边的路径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路径上 所经过的数字之和最大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路径上 的每一步都只能往左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右下走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0000"/>
              </a:lnSpc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。只需要求出这个最大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即可， 不必给出具体路径。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BAEA8E8-C1E2-492C-8CBF-80FFB682125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365170" y="2287301"/>
            <a:ext cx="385001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E3BC0E-4310-45BB-9D8D-5A4CAE39445B}"/>
              </a:ext>
            </a:extLst>
          </p:cNvPr>
          <p:cNvCxnSpPr>
            <a:cxnSpLocks/>
          </p:cNvCxnSpPr>
          <p:nvPr/>
        </p:nvCxnSpPr>
        <p:spPr>
          <a:xfrm flipH="1">
            <a:off x="9519031" y="2971800"/>
            <a:ext cx="231140" cy="40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D434C9-DFD6-46CD-9A52-29759F62A2C6}"/>
              </a:ext>
            </a:extLst>
          </p:cNvPr>
          <p:cNvCxnSpPr/>
          <p:nvPr/>
        </p:nvCxnSpPr>
        <p:spPr>
          <a:xfrm flipH="1">
            <a:off x="8991600" y="36576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0A2181-2479-42F6-BAD4-3836935C20AE}"/>
              </a:ext>
            </a:extLst>
          </p:cNvPr>
          <p:cNvCxnSpPr/>
          <p:nvPr/>
        </p:nvCxnSpPr>
        <p:spPr>
          <a:xfrm flipH="1">
            <a:off x="8534400" y="4455998"/>
            <a:ext cx="241172" cy="26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4385" y="261365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数字三角形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73032"/>
            <a:ext cx="6824980" cy="482473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解题思路：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13385" marR="1349375">
              <a:lnSpc>
                <a:spcPct val="140000"/>
              </a:lnSpc>
              <a:spcBef>
                <a:spcPts val="60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用矩阵</a:t>
            </a:r>
            <a:r>
              <a:rPr sz="28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nums</a:t>
            </a:r>
            <a:r>
              <a:rPr sz="28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存放数字三角形。 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nums[i,</a:t>
            </a:r>
            <a:r>
              <a:rPr sz="2800" spc="-2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j]</a:t>
            </a:r>
            <a:r>
              <a:rPr sz="28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8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表示矩阵中相应数字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marL="413385" marR="5080">
              <a:lnSpc>
                <a:spcPct val="120000"/>
              </a:lnSpc>
            </a:pPr>
            <a:r>
              <a:rPr sz="28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max_sum(i,</a:t>
            </a:r>
            <a:r>
              <a:rPr sz="2800" spc="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j)</a:t>
            </a:r>
            <a:r>
              <a:rPr sz="28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从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nums[i, j]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到底边的各 条路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径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中，最佳路径的数字之和。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250">
              <a:latin typeface="Times New Roman" panose="02020603050405020304"/>
              <a:cs typeface="Times New Roman" panose="02020603050405020304"/>
            </a:endParaRPr>
          </a:p>
          <a:p>
            <a:pPr marL="413385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：求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max_sum(0,</a:t>
            </a:r>
            <a:r>
              <a:rPr sz="2800" spc="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0)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90789" y="1431163"/>
          <a:ext cx="3455668" cy="3801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3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3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02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02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本章内容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1243552"/>
            <a:ext cx="2460625" cy="258572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1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递归函数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分治算法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动态规划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0811" y="261365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456" y="1284395"/>
            <a:ext cx="947293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780" marR="5080" indent="-513715">
              <a:lnSpc>
                <a:spcPct val="140000"/>
              </a:lnSpc>
              <a:spcBef>
                <a:spcPts val="95"/>
              </a:spcBef>
              <a:tabLst>
                <a:tab pos="490474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求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max_sum(0,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0)	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——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典型的递归问题。 nums[i,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j]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出发，下一步只能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走</a:t>
            </a:r>
            <a:r>
              <a:rPr sz="3200" spc="-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nums[i+1,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j]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或者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nums[i+1,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j+1]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。故对于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行的三角形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7447" y="3456432"/>
            <a:ext cx="7290816" cy="2732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772" y="3581400"/>
            <a:ext cx="7368540" cy="2570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68005" y="2702560"/>
          <a:ext cx="3455668" cy="3802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729">
                <a:tc>
                  <a:txBody>
                    <a:bodyPr/>
                    <a:lstStyle/>
                    <a:p>
                      <a:pPr marR="22098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：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03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602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91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marR="205105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62405" y="3501390"/>
            <a:ext cx="7150734" cy="2592705"/>
          </a:xfrm>
          <a:prstGeom prst="rect">
            <a:avLst/>
          </a:prstGeom>
          <a:solidFill>
            <a:srgbClr val="F1F1F1"/>
          </a:solidFill>
          <a:ln w="38100">
            <a:solidFill>
              <a:srgbClr val="40404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35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if(i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n-1)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62000">
              <a:lnSpc>
                <a:spcPct val="100000"/>
              </a:lnSpc>
            </a:pP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max_sum(i,j)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nums[i,j]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else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62000">
              <a:lnSpc>
                <a:spcPct val="100000"/>
              </a:lnSpc>
            </a:pP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max_sum(i,j)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max(max_sum(i+1,j),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959860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max_sum(i+1,j+1))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287395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+ nums[i,j]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5661" y="26136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递归存在问题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1284395"/>
            <a:ext cx="6173470" cy="256159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630"/>
              </a:spcBef>
              <a:buChar char="•"/>
              <a:tabLst>
                <a:tab pos="3810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存在问题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38785" marR="30480" indent="513080">
              <a:lnSpc>
                <a:spcPct val="120000"/>
              </a:lnSpc>
              <a:spcBef>
                <a:spcPts val="77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如果采用递规的方法，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深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度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遍历每条路径，存在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重复计 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。则时间复杂度为</a:t>
            </a:r>
            <a:r>
              <a:rPr sz="3200" spc="-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O(2</a:t>
            </a:r>
            <a:r>
              <a:rPr sz="3150" spc="7" baseline="25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6818" y="1915159"/>
            <a:ext cx="472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5421" y="2682951"/>
            <a:ext cx="1670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0310" algn="l"/>
              </a:tabLst>
            </a:pPr>
            <a:r>
              <a:rPr sz="3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8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3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4026" y="3451605"/>
            <a:ext cx="287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0310" algn="l"/>
                <a:tab pos="2409825" algn="l"/>
              </a:tabLst>
            </a:pPr>
            <a:r>
              <a:rPr sz="36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8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3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8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3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0980" y="3999474"/>
            <a:ext cx="5267960" cy="156337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835"/>
              </a:spcBef>
              <a:tabLst>
                <a:tab pos="1713230" algn="l"/>
                <a:tab pos="2911475" algn="l"/>
                <a:tab pos="4109720" algn="l"/>
              </a:tabLst>
            </a:pPr>
            <a:r>
              <a:rPr sz="3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1	</a:t>
            </a:r>
            <a:r>
              <a:rPr sz="3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3	</a:t>
            </a:r>
            <a:r>
              <a:rPr sz="3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4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3	</a:t>
            </a:r>
            <a:r>
              <a:rPr sz="3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4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1210310" algn="l"/>
                <a:tab pos="2410460" algn="l"/>
                <a:tab pos="3608070" algn="l"/>
                <a:tab pos="4807585" algn="l"/>
              </a:tabLst>
            </a:pPr>
            <a:r>
              <a:rPr sz="3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4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1	</a:t>
            </a:r>
            <a:r>
              <a:rPr sz="3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4	</a:t>
            </a:r>
            <a:r>
              <a:rPr sz="36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6</a:t>
            </a:r>
            <a:r>
              <a:rPr sz="28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3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6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4</a:t>
            </a:r>
            <a:r>
              <a:rPr sz="28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3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递归型动态规划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1284395"/>
            <a:ext cx="10236835" cy="314706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630"/>
              </a:spcBef>
              <a:buChar char="•"/>
              <a:tabLst>
                <a:tab pos="3810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改进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38785" marR="30480" indent="718820">
              <a:lnSpc>
                <a:spcPct val="120000"/>
              </a:lnSpc>
              <a:spcBef>
                <a:spcPts val="77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如果每算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max_sum(i, j)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就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保存起来，下次 用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其值的时候直接取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，则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免去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复计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那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么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用O(n</a:t>
            </a:r>
            <a:r>
              <a:rPr sz="3150" baseline="25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)时间完成计算。因为三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角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形的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总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 n(n+1)/2。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079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递归型动态规划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456" y="1237081"/>
            <a:ext cx="10191750" cy="539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8820" algn="just">
              <a:lnSpc>
                <a:spcPct val="12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动态规划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与分治相似，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都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是通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组合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解来求 解原问题，与之区别在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动态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规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划算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应用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子问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重叠 的情</a:t>
            </a:r>
            <a:r>
              <a:rPr sz="3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况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，即不同的子问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拥有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共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同的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子问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。这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情况 分治算法会重复的求解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而动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态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规划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法对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个子 问题只求解一次，将其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保存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格中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从而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无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需重 复求解。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350" indent="718820">
              <a:lnSpc>
                <a:spcPct val="120000"/>
              </a:lnSpc>
              <a:spcBef>
                <a:spcPts val="770"/>
              </a:spcBef>
            </a:pP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动态规划通常用来求解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最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优化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类问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可以有 很多可行解，而希望寻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找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的只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最优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（最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值或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小值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）。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2936" y="261365"/>
            <a:ext cx="5530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递归到动规的一般转化方法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97101" y="3352291"/>
          <a:ext cx="3455668" cy="3240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004">
                <a:tc>
                  <a:txBody>
                    <a:bodyPr/>
                    <a:lstStyle/>
                    <a:p>
                      <a:pPr>
                        <a:lnSpc>
                          <a:spcPts val="2965"/>
                        </a:lnSpc>
                      </a:pPr>
                      <a:r>
                        <a:rPr sz="32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31"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31"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29"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54"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8820" algn="just">
              <a:lnSpc>
                <a:spcPct val="120000"/>
              </a:lnSpc>
              <a:spcBef>
                <a:spcPts val="100"/>
              </a:spcBef>
            </a:pPr>
            <a:r>
              <a:rPr dirty="0"/>
              <a:t>递归函数有</a:t>
            </a:r>
            <a:r>
              <a:rPr spc="5" dirty="0"/>
              <a:t>n</a:t>
            </a:r>
            <a:r>
              <a:rPr dirty="0"/>
              <a:t>个索引参</a:t>
            </a:r>
            <a:r>
              <a:rPr spc="-10" dirty="0"/>
              <a:t>数</a:t>
            </a:r>
            <a:r>
              <a:rPr dirty="0"/>
              <a:t>，就</a:t>
            </a:r>
            <a:r>
              <a:rPr spc="-15" dirty="0"/>
              <a:t>定</a:t>
            </a:r>
            <a:r>
              <a:rPr dirty="0"/>
              <a:t>义一</a:t>
            </a:r>
            <a:r>
              <a:rPr spc="-10" dirty="0"/>
              <a:t>个</a:t>
            </a:r>
            <a:r>
              <a:rPr spc="5" dirty="0"/>
              <a:t>n</a:t>
            </a:r>
            <a:r>
              <a:rPr dirty="0"/>
              <a:t>维</a:t>
            </a:r>
            <a:r>
              <a:rPr spc="-15" dirty="0"/>
              <a:t>的</a:t>
            </a:r>
            <a:r>
              <a:rPr dirty="0"/>
              <a:t>数组</a:t>
            </a:r>
            <a:r>
              <a:rPr spc="-15" dirty="0"/>
              <a:t>，</a:t>
            </a:r>
            <a:r>
              <a:rPr dirty="0"/>
              <a:t>数 组</a:t>
            </a:r>
            <a:r>
              <a:rPr spc="-5" dirty="0"/>
              <a:t>的</a:t>
            </a:r>
            <a:r>
              <a:rPr dirty="0"/>
              <a:t>下标是递归函数参</a:t>
            </a:r>
            <a:r>
              <a:rPr spc="-15" dirty="0"/>
              <a:t>数</a:t>
            </a:r>
            <a:r>
              <a:rPr dirty="0"/>
              <a:t>的取</a:t>
            </a:r>
            <a:r>
              <a:rPr spc="-15" dirty="0"/>
              <a:t>值</a:t>
            </a:r>
            <a:r>
              <a:rPr dirty="0"/>
              <a:t>范围</a:t>
            </a:r>
            <a:r>
              <a:rPr spc="-15" dirty="0"/>
              <a:t>，</a:t>
            </a:r>
            <a:r>
              <a:rPr dirty="0"/>
              <a:t>数组</a:t>
            </a:r>
            <a:r>
              <a:rPr spc="-15" dirty="0"/>
              <a:t>元</a:t>
            </a:r>
            <a:r>
              <a:rPr dirty="0"/>
              <a:t>素</a:t>
            </a:r>
            <a:r>
              <a:rPr spc="10" dirty="0"/>
              <a:t>的</a:t>
            </a:r>
            <a:r>
              <a:rPr spc="-10" dirty="0"/>
              <a:t>值</a:t>
            </a:r>
            <a:r>
              <a:rPr spc="-5" dirty="0"/>
              <a:t>是</a:t>
            </a:r>
            <a:r>
              <a:rPr dirty="0"/>
              <a:t>递 归函数的返回值，这样</a:t>
            </a:r>
            <a:r>
              <a:rPr spc="-15" dirty="0"/>
              <a:t>就</a:t>
            </a:r>
            <a:r>
              <a:rPr dirty="0"/>
              <a:t>可以</a:t>
            </a:r>
            <a:r>
              <a:rPr spc="-15" dirty="0"/>
              <a:t>从</a:t>
            </a:r>
            <a:r>
              <a:rPr dirty="0"/>
              <a:t>边界</a:t>
            </a:r>
            <a:r>
              <a:rPr spc="-15" dirty="0"/>
              <a:t>值</a:t>
            </a:r>
            <a:r>
              <a:rPr dirty="0"/>
              <a:t>开</a:t>
            </a:r>
            <a:r>
              <a:rPr spc="10" dirty="0"/>
              <a:t>始</a:t>
            </a:r>
            <a:r>
              <a:rPr spc="-15" dirty="0"/>
              <a:t>，</a:t>
            </a:r>
            <a:r>
              <a:rPr dirty="0"/>
              <a:t>逐步</a:t>
            </a:r>
            <a:r>
              <a:rPr spc="-10" dirty="0"/>
              <a:t>填</a:t>
            </a:r>
            <a:r>
              <a:rPr spc="-5" dirty="0"/>
              <a:t>充</a:t>
            </a:r>
            <a:r>
              <a:rPr dirty="0"/>
              <a:t>数 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190" y="4558814"/>
            <a:ext cx="73596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数据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数组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21704" y="3349497"/>
          <a:ext cx="3455668" cy="3240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795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1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1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13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50220" y="4291091"/>
            <a:ext cx="1369695" cy="122174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sum_arr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30530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数组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动态规划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771" y="1467463"/>
            <a:ext cx="2784475" cy="5372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•</a:t>
            </a:r>
            <a:r>
              <a:rPr sz="3200" spc="27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归并排序实现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9" y="1438655"/>
            <a:ext cx="11753088" cy="512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356" y="1484782"/>
            <a:ext cx="11593830" cy="4968240"/>
          </a:xfrm>
          <a:custGeom>
            <a:avLst/>
            <a:gdLst/>
            <a:ahLst/>
            <a:cxnLst/>
            <a:rect l="l" t="t" r="r" b="b"/>
            <a:pathLst>
              <a:path w="11593830" h="4968240">
                <a:moveTo>
                  <a:pt x="0" y="4968240"/>
                </a:moveTo>
                <a:lnTo>
                  <a:pt x="11593322" y="4968240"/>
                </a:lnTo>
                <a:lnTo>
                  <a:pt x="11593322" y="0"/>
                </a:lnTo>
                <a:lnTo>
                  <a:pt x="0" y="0"/>
                </a:lnTo>
                <a:lnTo>
                  <a:pt x="0" y="496824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56" y="1465707"/>
            <a:ext cx="0" cy="5006975"/>
          </a:xfrm>
          <a:custGeom>
            <a:avLst/>
            <a:gdLst/>
            <a:ahLst/>
            <a:cxnLst/>
            <a:rect l="l" t="t" r="r" b="b"/>
            <a:pathLst>
              <a:path h="5006975">
                <a:moveTo>
                  <a:pt x="0" y="0"/>
                </a:moveTo>
                <a:lnTo>
                  <a:pt x="0" y="50063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28602" y="1465707"/>
            <a:ext cx="0" cy="5006975"/>
          </a:xfrm>
          <a:custGeom>
            <a:avLst/>
            <a:gdLst/>
            <a:ahLst/>
            <a:cxnLst/>
            <a:rect l="l" t="t" r="r" b="b"/>
            <a:pathLst>
              <a:path h="5006975">
                <a:moveTo>
                  <a:pt x="0" y="0"/>
                </a:moveTo>
                <a:lnTo>
                  <a:pt x="0" y="50063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306" y="1484757"/>
            <a:ext cx="11631930" cy="0"/>
          </a:xfrm>
          <a:custGeom>
            <a:avLst/>
            <a:gdLst/>
            <a:ahLst/>
            <a:cxnLst/>
            <a:rect l="l" t="t" r="r" b="b"/>
            <a:pathLst>
              <a:path w="11631930">
                <a:moveTo>
                  <a:pt x="0" y="0"/>
                </a:moveTo>
                <a:lnTo>
                  <a:pt x="1163134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306" y="6453022"/>
            <a:ext cx="11631930" cy="0"/>
          </a:xfrm>
          <a:custGeom>
            <a:avLst/>
            <a:gdLst/>
            <a:ahLst/>
            <a:cxnLst/>
            <a:rect l="l" t="t" r="r" b="b"/>
            <a:pathLst>
              <a:path w="11631930">
                <a:moveTo>
                  <a:pt x="0" y="0"/>
                </a:moveTo>
                <a:lnTo>
                  <a:pt x="11631345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019" y="1503045"/>
            <a:ext cx="1148143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135" marR="8943975" indent="-56007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 </a:t>
            </a:r>
            <a:r>
              <a:rPr sz="2000" b="1" spc="-5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max_sum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(i,</a:t>
            </a:r>
            <a:r>
              <a:rPr sz="2000" b="1" spc="-60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j)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global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nums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global</a:t>
            </a:r>
            <a:r>
              <a:rPr sz="2000" b="1" spc="-9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sum_arr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131570" marR="6849745" indent="-559435">
              <a:lnSpc>
                <a:spcPct val="100000"/>
              </a:lnSpc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not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sum_arr[i][j] </a:t>
            </a: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is None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 </a:t>
            </a: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spc="-1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sum_arr[i][j]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131570" marR="6711315" indent="-559435">
              <a:lnSpc>
                <a:spcPct val="100000"/>
              </a:lnSpc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==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len(nums) -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 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sum_arr[i][j]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nums[i][j]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2135" marR="5080" indent="558800">
              <a:lnSpc>
                <a:spcPct val="100000"/>
              </a:lnSpc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sum_arr[i][j]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max(max_sum(i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j), max_sum(i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, j +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)) +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nums[i][j]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spc="-2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sum_arr[i][j]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nums =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[[</a:t>
            </a:r>
            <a:r>
              <a:rPr sz="2000" b="1" spc="-10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],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], [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], [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4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10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4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],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4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6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]]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7546975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sum_arr =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spc="-1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None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]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 len(nums)  </a:t>
            </a:r>
            <a:r>
              <a:rPr sz="2000" b="1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</a:t>
            </a: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spc="-1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range(len(nums)):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sum_arr[i]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None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len(nums)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print(max_sum(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动态规划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8733" y="1478407"/>
            <a:ext cx="9225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递归函数有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个参数，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就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定值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始，逐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步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填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充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数组。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4623" y="2532185"/>
            <a:ext cx="224154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6567" y="3214937"/>
            <a:ext cx="224154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3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2759" y="3214937"/>
            <a:ext cx="224154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0035" y="3897943"/>
            <a:ext cx="224154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4012" y="3897943"/>
            <a:ext cx="224154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9290" y="3897943"/>
            <a:ext cx="224154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1979" y="4580468"/>
            <a:ext cx="224154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6705" y="4580468"/>
            <a:ext cx="224154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2653" y="4580468"/>
            <a:ext cx="224154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4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8601" y="4580468"/>
            <a:ext cx="224154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0"/>
              </a:lnSpc>
            </a:pPr>
            <a:r>
              <a:rPr sz="3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4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96155" y="4436364"/>
            <a:ext cx="410209" cy="585470"/>
          </a:xfrm>
          <a:custGeom>
            <a:avLst/>
            <a:gdLst/>
            <a:ahLst/>
            <a:cxnLst/>
            <a:rect l="l" t="t" r="r" b="b"/>
            <a:pathLst>
              <a:path w="410210" h="585470">
                <a:moveTo>
                  <a:pt x="0" y="585216"/>
                </a:moveTo>
                <a:lnTo>
                  <a:pt x="409955" y="585216"/>
                </a:lnTo>
                <a:lnTo>
                  <a:pt x="409955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8635" y="4436364"/>
            <a:ext cx="635635" cy="585470"/>
          </a:xfrm>
          <a:custGeom>
            <a:avLst/>
            <a:gdLst/>
            <a:ahLst/>
            <a:cxnLst/>
            <a:rect l="l" t="t" r="r" b="b"/>
            <a:pathLst>
              <a:path w="635635" h="585470">
                <a:moveTo>
                  <a:pt x="0" y="585216"/>
                </a:moveTo>
                <a:lnTo>
                  <a:pt x="635508" y="585216"/>
                </a:lnTo>
                <a:lnTo>
                  <a:pt x="635508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52744" y="4436364"/>
            <a:ext cx="635635" cy="585470"/>
          </a:xfrm>
          <a:custGeom>
            <a:avLst/>
            <a:gdLst/>
            <a:ahLst/>
            <a:cxnLst/>
            <a:rect l="l" t="t" r="r" b="b"/>
            <a:pathLst>
              <a:path w="635634" h="585470">
                <a:moveTo>
                  <a:pt x="0" y="585216"/>
                </a:moveTo>
                <a:lnTo>
                  <a:pt x="635507" y="585216"/>
                </a:lnTo>
                <a:lnTo>
                  <a:pt x="635507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42759" y="4436364"/>
            <a:ext cx="635635" cy="585470"/>
          </a:xfrm>
          <a:custGeom>
            <a:avLst/>
            <a:gdLst/>
            <a:ahLst/>
            <a:cxnLst/>
            <a:rect l="l" t="t" r="r" b="b"/>
            <a:pathLst>
              <a:path w="635634" h="585470">
                <a:moveTo>
                  <a:pt x="0" y="585216"/>
                </a:moveTo>
                <a:lnTo>
                  <a:pt x="635507" y="585216"/>
                </a:lnTo>
                <a:lnTo>
                  <a:pt x="635507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5820" y="3744467"/>
            <a:ext cx="637540" cy="585470"/>
          </a:xfrm>
          <a:custGeom>
            <a:avLst/>
            <a:gdLst/>
            <a:ahLst/>
            <a:cxnLst/>
            <a:rect l="l" t="t" r="r" b="b"/>
            <a:pathLst>
              <a:path w="637539" h="585470">
                <a:moveTo>
                  <a:pt x="0" y="585216"/>
                </a:moveTo>
                <a:lnTo>
                  <a:pt x="637031" y="585216"/>
                </a:lnTo>
                <a:lnTo>
                  <a:pt x="637031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9928" y="3744467"/>
            <a:ext cx="637540" cy="585470"/>
          </a:xfrm>
          <a:custGeom>
            <a:avLst/>
            <a:gdLst/>
            <a:ahLst/>
            <a:cxnLst/>
            <a:rect l="l" t="t" r="r" b="b"/>
            <a:pathLst>
              <a:path w="637539" h="585470">
                <a:moveTo>
                  <a:pt x="0" y="585216"/>
                </a:moveTo>
                <a:lnTo>
                  <a:pt x="637031" y="585216"/>
                </a:lnTo>
                <a:lnTo>
                  <a:pt x="637031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4035" y="3744467"/>
            <a:ext cx="637540" cy="585470"/>
          </a:xfrm>
          <a:custGeom>
            <a:avLst/>
            <a:gdLst/>
            <a:ahLst/>
            <a:cxnLst/>
            <a:rect l="l" t="t" r="r" b="b"/>
            <a:pathLst>
              <a:path w="637540" h="585470">
                <a:moveTo>
                  <a:pt x="0" y="585216"/>
                </a:moveTo>
                <a:lnTo>
                  <a:pt x="637032" y="585216"/>
                </a:lnTo>
                <a:lnTo>
                  <a:pt x="637032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1684" y="3080004"/>
            <a:ext cx="637540" cy="585470"/>
          </a:xfrm>
          <a:custGeom>
            <a:avLst/>
            <a:gdLst/>
            <a:ahLst/>
            <a:cxnLst/>
            <a:rect l="l" t="t" r="r" b="b"/>
            <a:pathLst>
              <a:path w="637539" h="585470">
                <a:moveTo>
                  <a:pt x="0" y="585216"/>
                </a:moveTo>
                <a:lnTo>
                  <a:pt x="637032" y="585216"/>
                </a:lnTo>
                <a:lnTo>
                  <a:pt x="637032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52744" y="3080004"/>
            <a:ext cx="635635" cy="585470"/>
          </a:xfrm>
          <a:custGeom>
            <a:avLst/>
            <a:gdLst/>
            <a:ahLst/>
            <a:cxnLst/>
            <a:rect l="l" t="t" r="r" b="b"/>
            <a:pathLst>
              <a:path w="635634" h="585470">
                <a:moveTo>
                  <a:pt x="0" y="585216"/>
                </a:moveTo>
                <a:lnTo>
                  <a:pt x="635507" y="585216"/>
                </a:lnTo>
                <a:lnTo>
                  <a:pt x="635507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931920" y="3080004"/>
          <a:ext cx="3905250" cy="256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363"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120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23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21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20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6476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13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7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12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3495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0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4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1206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6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32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3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5519928" y="2386583"/>
            <a:ext cx="63754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32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30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343453"/>
            <a:ext cx="10685780" cy="294767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01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背包问题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74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有n</a:t>
            </a:r>
            <a:r>
              <a:rPr sz="2800" spc="-7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个物品，它们有各自的重量和价值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现有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给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定容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的背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包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 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如何让背包里装入的物品具有最大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价值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总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83185" lvl="1" indent="-287020">
              <a:lnSpc>
                <a:spcPct val="12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如下表，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表示物品重量列表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表示物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品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价值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表，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背包容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量为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10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时，背包最大价值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为15。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5661" y="26136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动态规划练习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41344" y="4502784"/>
          <a:ext cx="3455665" cy="1620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W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V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585" y="1694179"/>
            <a:ext cx="2814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 panose="020B0604020202020204"/>
                <a:cs typeface="Arial" panose="020B0604020202020204"/>
              </a:rPr>
              <a:t>Questio</a:t>
            </a:r>
            <a:r>
              <a:rPr sz="4000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4000" spc="-5" dirty="0">
                <a:latin typeface="Arial" panose="020B0604020202020204"/>
                <a:cs typeface="Arial" panose="020B0604020202020204"/>
              </a:rPr>
              <a:t>s?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354420"/>
            <a:ext cx="11348085" cy="139255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4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果一个函数在内部调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自身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本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身，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个函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就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递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归函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例子：计算阶乘，用</a:t>
            </a:r>
            <a:r>
              <a:rPr sz="3200" spc="-5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fact(n)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表示求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n!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递归函数</a:t>
            </a:r>
          </a:p>
        </p:txBody>
      </p:sp>
      <p:sp>
        <p:nvSpPr>
          <p:cNvPr id="4" name="object 4"/>
          <p:cNvSpPr/>
          <p:nvPr/>
        </p:nvSpPr>
        <p:spPr>
          <a:xfrm>
            <a:off x="938783" y="2808732"/>
            <a:ext cx="10244328" cy="150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152" y="2764535"/>
            <a:ext cx="8926068" cy="1702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3741" y="2853689"/>
            <a:ext cx="10104120" cy="1369060"/>
          </a:xfrm>
          <a:prstGeom prst="rect">
            <a:avLst/>
          </a:prstGeom>
          <a:solidFill>
            <a:srgbClr val="F1F1F1"/>
          </a:solidFill>
          <a:ln w="38100">
            <a:solidFill>
              <a:srgbClr val="40404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5"/>
              </a:spcBef>
            </a:pPr>
            <a:r>
              <a:rPr sz="2800" b="1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fact(n)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n! = 1 x 2 x 3 x ... x (n-1) x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6289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(n-1)! x</a:t>
            </a:r>
            <a:r>
              <a:rPr sz="28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2628900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= fact(n-1) x</a:t>
            </a:r>
            <a:r>
              <a:rPr sz="2800" b="1" spc="-1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n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8783" y="4465307"/>
            <a:ext cx="10244328" cy="2156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152" y="4454648"/>
            <a:ext cx="5606796" cy="2282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3741" y="4510278"/>
            <a:ext cx="10104120" cy="2016760"/>
          </a:xfrm>
          <a:custGeom>
            <a:avLst/>
            <a:gdLst/>
            <a:ahLst/>
            <a:cxnLst/>
            <a:rect l="l" t="t" r="r" b="b"/>
            <a:pathLst>
              <a:path w="10104120" h="2016759">
                <a:moveTo>
                  <a:pt x="0" y="2016252"/>
                </a:moveTo>
                <a:lnTo>
                  <a:pt x="10104120" y="2016252"/>
                </a:lnTo>
                <a:lnTo>
                  <a:pt x="10104120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3741" y="4510278"/>
            <a:ext cx="10104120" cy="2016760"/>
          </a:xfrm>
          <a:custGeom>
            <a:avLst/>
            <a:gdLst/>
            <a:ahLst/>
            <a:cxnLst/>
            <a:rect l="l" t="t" r="r" b="b"/>
            <a:pathLst>
              <a:path w="10104120" h="2016759">
                <a:moveTo>
                  <a:pt x="0" y="2016252"/>
                </a:moveTo>
                <a:lnTo>
                  <a:pt x="10104120" y="2016252"/>
                </a:lnTo>
                <a:lnTo>
                  <a:pt x="10104120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5029" y="4556252"/>
            <a:ext cx="2355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800" b="1" spc="-7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270AD"/>
                </a:solidFill>
                <a:latin typeface="Consolas" panose="020B0609020204030204"/>
                <a:cs typeface="Consolas" panose="020B0609020204030204"/>
              </a:rPr>
              <a:t>fact</a:t>
            </a:r>
            <a:r>
              <a:rPr sz="28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(n)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6222" y="4990338"/>
            <a:ext cx="2737485" cy="887094"/>
          </a:xfrm>
          <a:prstGeom prst="rect">
            <a:avLst/>
          </a:prstGeom>
          <a:solidFill>
            <a:srgbClr val="F1F1F1"/>
          </a:solidFill>
          <a:ln w="38100">
            <a:solidFill>
              <a:srgbClr val="C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35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n ==</a:t>
            </a:r>
            <a:r>
              <a:rPr sz="28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86106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800" b="1" spc="-2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5342" y="5990335"/>
            <a:ext cx="4352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8858A8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n * fact(n -</a:t>
            </a:r>
            <a:r>
              <a:rPr sz="2800" b="1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F5861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78879" y="5670803"/>
            <a:ext cx="4455414" cy="852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59803" y="5781243"/>
            <a:ext cx="3209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递归调用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继</a:t>
            </a:r>
            <a:r>
              <a:rPr sz="28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续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的过程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24755" y="4579607"/>
            <a:ext cx="4615434" cy="852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65698" y="4690109"/>
            <a:ext cx="3209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递归调用</a:t>
            </a:r>
            <a:r>
              <a:rPr sz="28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结束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的过程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7832" y="261365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递归函数调用过程</a:t>
            </a:r>
          </a:p>
        </p:txBody>
      </p:sp>
      <p:sp>
        <p:nvSpPr>
          <p:cNvPr id="3" name="object 3"/>
          <p:cNvSpPr/>
          <p:nvPr/>
        </p:nvSpPr>
        <p:spPr>
          <a:xfrm>
            <a:off x="938783" y="2161032"/>
            <a:ext cx="10244328" cy="453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152" y="2135120"/>
            <a:ext cx="7168896" cy="4689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2205989"/>
            <a:ext cx="10104120" cy="4392295"/>
          </a:xfrm>
          <a:custGeom>
            <a:avLst/>
            <a:gdLst/>
            <a:ahLst/>
            <a:cxnLst/>
            <a:rect l="l" t="t" r="r" b="b"/>
            <a:pathLst>
              <a:path w="10104120" h="4392295">
                <a:moveTo>
                  <a:pt x="0" y="4392168"/>
                </a:moveTo>
                <a:lnTo>
                  <a:pt x="10104120" y="4392168"/>
                </a:lnTo>
                <a:lnTo>
                  <a:pt x="10104120" y="0"/>
                </a:lnTo>
                <a:lnTo>
                  <a:pt x="0" y="0"/>
                </a:lnTo>
                <a:lnTo>
                  <a:pt x="0" y="43921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3741" y="2205989"/>
            <a:ext cx="10104120" cy="4392295"/>
          </a:xfrm>
          <a:custGeom>
            <a:avLst/>
            <a:gdLst/>
            <a:ahLst/>
            <a:cxnLst/>
            <a:rect l="l" t="t" r="r" b="b"/>
            <a:pathLst>
              <a:path w="10104120" h="4392295">
                <a:moveTo>
                  <a:pt x="0" y="4392168"/>
                </a:moveTo>
                <a:lnTo>
                  <a:pt x="10104120" y="4392168"/>
                </a:lnTo>
                <a:lnTo>
                  <a:pt x="10104120" y="0"/>
                </a:lnTo>
                <a:lnTo>
                  <a:pt x="0" y="0"/>
                </a:lnTo>
                <a:lnTo>
                  <a:pt x="0" y="4392168"/>
                </a:lnTo>
                <a:close/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1323461"/>
            <a:ext cx="9859645" cy="2644140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8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3200" spc="-7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fact(5)，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可以根据函数定义看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程如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下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86080">
              <a:lnSpc>
                <a:spcPct val="100000"/>
              </a:lnSpc>
              <a:spcBef>
                <a:spcPts val="1550"/>
              </a:spcBef>
            </a:pPr>
            <a:r>
              <a:rPr sz="2800" b="1" spc="-5" dirty="0">
                <a:solidFill>
                  <a:srgbClr val="45969F"/>
                </a:solidFill>
                <a:latin typeface="Consolas" panose="020B0609020204030204"/>
                <a:cs typeface="Consolas" panose="020B0609020204030204"/>
              </a:rPr>
              <a:t>===&gt;</a:t>
            </a:r>
            <a:r>
              <a:rPr sz="2800" b="1" spc="-15" dirty="0">
                <a:solidFill>
                  <a:srgbClr val="45969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fact(5)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38608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45969F"/>
                </a:solidFill>
                <a:latin typeface="Consolas" panose="020B0609020204030204"/>
                <a:cs typeface="Consolas" panose="020B0609020204030204"/>
              </a:rPr>
              <a:t>===&gt;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5 *</a:t>
            </a:r>
            <a:r>
              <a:rPr sz="28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fact(4)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386080">
              <a:lnSpc>
                <a:spcPct val="100000"/>
              </a:lnSpc>
            </a:pPr>
            <a:r>
              <a:rPr sz="2800" b="1" spc="-10" dirty="0">
                <a:solidFill>
                  <a:srgbClr val="45969F"/>
                </a:solidFill>
                <a:latin typeface="Consolas" panose="020B0609020204030204"/>
                <a:cs typeface="Consolas" panose="020B0609020204030204"/>
              </a:rPr>
              <a:t>===&gt;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5 * (4 *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fact(3)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386080">
              <a:lnSpc>
                <a:spcPct val="100000"/>
              </a:lnSpc>
            </a:pPr>
            <a:r>
              <a:rPr sz="2800" b="1" spc="-5" dirty="0">
                <a:solidFill>
                  <a:srgbClr val="45969F"/>
                </a:solidFill>
                <a:latin typeface="Consolas" panose="020B0609020204030204"/>
                <a:cs typeface="Consolas" panose="020B0609020204030204"/>
              </a:rPr>
              <a:t>===&gt;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5 * (4 * (3 *</a:t>
            </a:r>
            <a:r>
              <a:rPr sz="28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fact(2)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43279" y="4047042"/>
          <a:ext cx="6701785" cy="237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5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0906">
                <a:tc>
                  <a:txBody>
                    <a:bodyPr/>
                    <a:lstStyle/>
                    <a:p>
                      <a:pPr marL="31750">
                        <a:lnSpc>
                          <a:spcPts val="2635"/>
                        </a:lnSpc>
                      </a:pPr>
                      <a:r>
                        <a:rPr sz="2800" b="1" spc="-10" dirty="0">
                          <a:solidFill>
                            <a:srgbClr val="45969F"/>
                          </a:solidFill>
                          <a:latin typeface="Consolas" panose="020B0609020204030204"/>
                          <a:cs typeface="Consolas" panose="020B0609020204030204"/>
                        </a:rPr>
                        <a:t>===&gt;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(4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635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r>
                        <a:rPr sz="2800" b="1" spc="-7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fact(1)</a:t>
                      </a: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)))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0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b="1" spc="-10" dirty="0">
                          <a:solidFill>
                            <a:srgbClr val="45969F"/>
                          </a:solidFill>
                          <a:latin typeface="Consolas" panose="020B0609020204030204"/>
                          <a:cs typeface="Consolas" panose="020B0609020204030204"/>
                        </a:rPr>
                        <a:t>===&gt;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(4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(2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1)))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85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b="1" spc="-10" dirty="0">
                          <a:solidFill>
                            <a:srgbClr val="45969F"/>
                          </a:solidFill>
                          <a:latin typeface="Consolas" panose="020B0609020204030204"/>
                          <a:cs typeface="Consolas" panose="020B0609020204030204"/>
                        </a:rPr>
                        <a:t>===&gt;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(4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(3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2800" b="1" spc="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81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b="1" spc="-10" dirty="0">
                          <a:solidFill>
                            <a:srgbClr val="45969F"/>
                          </a:solidFill>
                          <a:latin typeface="Consolas" panose="020B0609020204030204"/>
                          <a:cs typeface="Consolas" panose="020B0609020204030204"/>
                        </a:rPr>
                        <a:t>===&gt;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(4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6)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097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b="1" spc="-10" dirty="0">
                          <a:solidFill>
                            <a:srgbClr val="45969F"/>
                          </a:solidFill>
                          <a:latin typeface="Consolas" panose="020B0609020204030204"/>
                          <a:cs typeface="Consolas" panose="020B0609020204030204"/>
                        </a:rPr>
                        <a:t>===&gt;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*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24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62329" y="6077203"/>
            <a:ext cx="1587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5969F"/>
                </a:solidFill>
                <a:latin typeface="Consolas" panose="020B0609020204030204"/>
                <a:cs typeface="Consolas" panose="020B0609020204030204"/>
              </a:rPr>
              <a:t>===&gt;</a:t>
            </a:r>
            <a:r>
              <a:rPr sz="2800" b="1" spc="-75" dirty="0">
                <a:solidFill>
                  <a:srgbClr val="45969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120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401700"/>
            <a:ext cx="10650855" cy="47459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6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递归原理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8255" indent="577215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问题的求解可通过降低问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规模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实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现，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小规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的问 题求解方式与原问题的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样，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规模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决导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致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问题 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的最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终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解决。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217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递归调用应该能够在有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限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次数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内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终止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递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归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876935" lvl="1" indent="-407670">
              <a:lnSpc>
                <a:spcPct val="100000"/>
              </a:lnSpc>
              <a:spcBef>
                <a:spcPts val="1165"/>
              </a:spcBef>
              <a:buChar char="–"/>
              <a:tabLst>
                <a:tab pos="876935" algn="l"/>
                <a:tab pos="876935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递归调用如果不加以限制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无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次的</a:t>
            </a:r>
            <a:r>
              <a:rPr sz="3200" spc="-1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循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环调用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70"/>
              </a:spcBef>
              <a:buClr>
                <a:srgbClr val="404040"/>
              </a:buClr>
              <a:buFont typeface="΢"/>
              <a:buChar char="–"/>
              <a:tabLst>
                <a:tab pos="876935" algn="l"/>
                <a:tab pos="876935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必须在函数内部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加控制语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句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，只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当满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足</a:t>
            </a:r>
            <a:r>
              <a:rPr sz="3200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一定</a:t>
            </a:r>
            <a:r>
              <a:rPr sz="3200" spc="-1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条件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时， 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递归终止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5661" y="261365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递归函数原理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378406"/>
            <a:ext cx="10409555" cy="457771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50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斐波那契数列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217805" indent="577215">
              <a:lnSpc>
                <a:spcPct val="124000"/>
              </a:lnSpc>
              <a:spcBef>
                <a:spcPts val="35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指这样一个数列：1、1、2、3、5、8、13、...</a:t>
            </a:r>
            <a:r>
              <a:rPr sz="2800" spc="-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，编写函数 fib(n)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求第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n项的斐波那契数，如</a:t>
            </a:r>
            <a:r>
              <a:rPr sz="2800" spc="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fib(4)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9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角</a:t>
            </a:r>
            <a:r>
              <a:rPr sz="32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谷</a:t>
            </a: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猜想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26670" indent="456565">
              <a:lnSpc>
                <a:spcPct val="120000"/>
              </a:lnSpc>
              <a:spcBef>
                <a:spcPts val="60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输入一个自然数，若为偶数，则把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它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除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2，若为奇数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则把 它乘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3加1。经过有限次运算后，总可以得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自然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5080" indent="456565">
              <a:lnSpc>
                <a:spcPts val="4030"/>
              </a:lnSpc>
              <a:spcBef>
                <a:spcPts val="250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编写函数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jiaogu(n)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求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经过转换的次数，如：输</a:t>
            </a:r>
            <a:r>
              <a:rPr sz="28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10，需经 过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10-&gt;5-&gt;16-&gt;8-&gt;4-&gt;2-&gt;1，共6次转换。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递归练习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441324"/>
            <a:ext cx="10441940" cy="21672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Char char="•"/>
              <a:tabLst>
                <a:tab pos="355600" algn="l"/>
              </a:tabLst>
            </a:pP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汉诺塔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编写函数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move(n,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a,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b,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c)，求解汉诺塔移动步骤，其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a、b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1909445" indent="-457200">
              <a:lnSpc>
                <a:spcPts val="4030"/>
              </a:lnSpc>
              <a:spcBef>
                <a:spcPts val="245"/>
              </a:spcBef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表示三根柱子的名称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，n表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示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a柱子上圆盘数量。 如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：move(3,</a:t>
            </a:r>
            <a:r>
              <a:rPr sz="28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"A",</a:t>
            </a:r>
            <a:r>
              <a:rPr sz="2800" spc="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"B",</a:t>
            </a:r>
            <a:r>
              <a:rPr sz="2800" spc="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"C")，应输出：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递归练习</a:t>
            </a:r>
          </a:p>
        </p:txBody>
      </p:sp>
      <p:sp>
        <p:nvSpPr>
          <p:cNvPr id="4" name="object 4"/>
          <p:cNvSpPr/>
          <p:nvPr/>
        </p:nvSpPr>
        <p:spPr>
          <a:xfrm>
            <a:off x="8313419" y="3313176"/>
            <a:ext cx="2156460" cy="3179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9788" y="3250692"/>
            <a:ext cx="2090927" cy="3409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8378" y="3358134"/>
            <a:ext cx="2016760" cy="3039110"/>
          </a:xfrm>
          <a:custGeom>
            <a:avLst/>
            <a:gdLst/>
            <a:ahLst/>
            <a:cxnLst/>
            <a:rect l="l" t="t" r="r" b="b"/>
            <a:pathLst>
              <a:path w="2016759" h="3039110">
                <a:moveTo>
                  <a:pt x="0" y="3038855"/>
                </a:moveTo>
                <a:lnTo>
                  <a:pt x="2016252" y="3038855"/>
                </a:lnTo>
                <a:lnTo>
                  <a:pt x="2016252" y="0"/>
                </a:lnTo>
                <a:lnTo>
                  <a:pt x="0" y="0"/>
                </a:lnTo>
                <a:lnTo>
                  <a:pt x="0" y="30388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39328" y="3358134"/>
          <a:ext cx="2016758" cy="303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715" marB="0">
                    <a:lnL w="38100">
                      <a:solidFill>
                        <a:srgbClr val="404040"/>
                      </a:solidFill>
                      <a:prstDash val="solid"/>
                    </a:lnL>
                    <a:lnT w="38100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800" b="1" spc="-10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---&gt;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715" marB="0">
                    <a:lnT w="38100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C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715" marB="0">
                    <a:lnR w="38100">
                      <a:solidFill>
                        <a:srgbClr val="404040"/>
                      </a:solidFill>
                      <a:prstDash val="solid"/>
                    </a:lnR>
                    <a:lnT w="38100">
                      <a:solidFill>
                        <a:srgbClr val="40404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06">
                <a:tc>
                  <a:txBody>
                    <a:bodyPr/>
                    <a:lstStyle/>
                    <a:p>
                      <a:pPr marL="9144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10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---&gt;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B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99">
                <a:tc>
                  <a:txBody>
                    <a:bodyPr/>
                    <a:lstStyle/>
                    <a:p>
                      <a:pPr marL="9144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C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---&gt;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B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07">
                <a:tc>
                  <a:txBody>
                    <a:bodyPr/>
                    <a:lstStyle/>
                    <a:p>
                      <a:pPr marL="9144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10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---&gt;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C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06">
                <a:tc>
                  <a:txBody>
                    <a:bodyPr/>
                    <a:lstStyle/>
                    <a:p>
                      <a:pPr marL="9144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B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10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---&gt;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24">
                <a:tc>
                  <a:txBody>
                    <a:bodyPr/>
                    <a:lstStyle/>
                    <a:p>
                      <a:pPr marL="9144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B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5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---&gt;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C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6">
                <a:tc>
                  <a:txBody>
                    <a:bodyPr/>
                    <a:lstStyle/>
                    <a:p>
                      <a:pPr marL="9144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404040"/>
                      </a:solidFill>
                      <a:prstDash val="solid"/>
                    </a:lnL>
                    <a:lnB w="381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b="1" spc="-10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---&gt;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B w="381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920"/>
                        </a:lnSpc>
                      </a:pPr>
                      <a:r>
                        <a:rPr sz="2800" b="1" dirty="0">
                          <a:solidFill>
                            <a:srgbClr val="404040"/>
                          </a:solidFill>
                          <a:latin typeface="Consolas" panose="020B0609020204030204"/>
                          <a:cs typeface="Consolas" panose="020B0609020204030204"/>
                        </a:rPr>
                        <a:t>C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R w="38100">
                      <a:solidFill>
                        <a:srgbClr val="404040"/>
                      </a:solidFill>
                      <a:prstDash val="solid"/>
                    </a:lnR>
                    <a:lnB w="381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597152" y="4059935"/>
            <a:ext cx="1921764" cy="1760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4401" y="4095750"/>
            <a:ext cx="157480" cy="1506220"/>
          </a:xfrm>
          <a:custGeom>
            <a:avLst/>
            <a:gdLst/>
            <a:ahLst/>
            <a:cxnLst/>
            <a:rect l="l" t="t" r="r" b="b"/>
            <a:pathLst>
              <a:path w="157480" h="1506220">
                <a:moveTo>
                  <a:pt x="0" y="1505712"/>
                </a:moveTo>
                <a:lnTo>
                  <a:pt x="156972" y="1505712"/>
                </a:lnTo>
                <a:lnTo>
                  <a:pt x="156972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4401" y="4095750"/>
            <a:ext cx="157480" cy="1567180"/>
          </a:xfrm>
          <a:custGeom>
            <a:avLst/>
            <a:gdLst/>
            <a:ahLst/>
            <a:cxnLst/>
            <a:rect l="l" t="t" r="r" b="b"/>
            <a:pathLst>
              <a:path w="157480" h="1567179">
                <a:moveTo>
                  <a:pt x="0" y="1566672"/>
                </a:moveTo>
                <a:lnTo>
                  <a:pt x="156972" y="1566672"/>
                </a:lnTo>
                <a:lnTo>
                  <a:pt x="156972" y="0"/>
                </a:lnTo>
                <a:lnTo>
                  <a:pt x="0" y="0"/>
                </a:lnTo>
                <a:lnTo>
                  <a:pt x="0" y="1566672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2966" y="5601461"/>
            <a:ext cx="1800225" cy="132715"/>
          </a:xfrm>
          <a:custGeom>
            <a:avLst/>
            <a:gdLst/>
            <a:ahLst/>
            <a:cxnLst/>
            <a:rect l="l" t="t" r="r" b="b"/>
            <a:pathLst>
              <a:path w="1800225" h="132714">
                <a:moveTo>
                  <a:pt x="0" y="132587"/>
                </a:moveTo>
                <a:lnTo>
                  <a:pt x="1799844" y="132587"/>
                </a:lnTo>
                <a:lnTo>
                  <a:pt x="1799844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2966" y="5601461"/>
            <a:ext cx="1800225" cy="132715"/>
          </a:xfrm>
          <a:custGeom>
            <a:avLst/>
            <a:gdLst/>
            <a:ahLst/>
            <a:cxnLst/>
            <a:rect l="l" t="t" r="r" b="b"/>
            <a:pathLst>
              <a:path w="1800225" h="132714">
                <a:moveTo>
                  <a:pt x="0" y="132587"/>
                </a:moveTo>
                <a:lnTo>
                  <a:pt x="1799844" y="132587"/>
                </a:lnTo>
                <a:lnTo>
                  <a:pt x="1799844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3757" y="5334761"/>
            <a:ext cx="1316990" cy="231775"/>
          </a:xfrm>
          <a:custGeom>
            <a:avLst/>
            <a:gdLst/>
            <a:ahLst/>
            <a:cxnLst/>
            <a:rect l="l" t="t" r="r" b="b"/>
            <a:pathLst>
              <a:path w="1316989" h="231775">
                <a:moveTo>
                  <a:pt x="1278128" y="0"/>
                </a:moveTo>
                <a:lnTo>
                  <a:pt x="38608" y="0"/>
                </a:lnTo>
                <a:lnTo>
                  <a:pt x="23574" y="3032"/>
                </a:lnTo>
                <a:lnTo>
                  <a:pt x="11303" y="11303"/>
                </a:lnTo>
                <a:lnTo>
                  <a:pt x="3032" y="23574"/>
                </a:lnTo>
                <a:lnTo>
                  <a:pt x="0" y="38607"/>
                </a:lnTo>
                <a:lnTo>
                  <a:pt x="0" y="193040"/>
                </a:lnTo>
                <a:lnTo>
                  <a:pt x="3032" y="208073"/>
                </a:lnTo>
                <a:lnTo>
                  <a:pt x="11303" y="220344"/>
                </a:lnTo>
                <a:lnTo>
                  <a:pt x="23574" y="228615"/>
                </a:lnTo>
                <a:lnTo>
                  <a:pt x="38608" y="231647"/>
                </a:lnTo>
                <a:lnTo>
                  <a:pt x="1278128" y="231647"/>
                </a:lnTo>
                <a:lnTo>
                  <a:pt x="1293161" y="228615"/>
                </a:lnTo>
                <a:lnTo>
                  <a:pt x="1305433" y="220344"/>
                </a:lnTo>
                <a:lnTo>
                  <a:pt x="1313703" y="208073"/>
                </a:lnTo>
                <a:lnTo>
                  <a:pt x="1316736" y="193040"/>
                </a:lnTo>
                <a:lnTo>
                  <a:pt x="1316736" y="38607"/>
                </a:lnTo>
                <a:lnTo>
                  <a:pt x="1313703" y="23574"/>
                </a:lnTo>
                <a:lnTo>
                  <a:pt x="1305433" y="11303"/>
                </a:lnTo>
                <a:lnTo>
                  <a:pt x="1293161" y="3032"/>
                </a:lnTo>
                <a:lnTo>
                  <a:pt x="1278128" y="0"/>
                </a:lnTo>
                <a:close/>
              </a:path>
            </a:pathLst>
          </a:custGeom>
          <a:solidFill>
            <a:srgbClr val="00C5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3757" y="5334761"/>
            <a:ext cx="1316990" cy="231775"/>
          </a:xfrm>
          <a:custGeom>
            <a:avLst/>
            <a:gdLst/>
            <a:ahLst/>
            <a:cxnLst/>
            <a:rect l="l" t="t" r="r" b="b"/>
            <a:pathLst>
              <a:path w="1316989" h="231775">
                <a:moveTo>
                  <a:pt x="0" y="38607"/>
                </a:moveTo>
                <a:lnTo>
                  <a:pt x="3032" y="23574"/>
                </a:lnTo>
                <a:lnTo>
                  <a:pt x="11303" y="11303"/>
                </a:lnTo>
                <a:lnTo>
                  <a:pt x="23574" y="3032"/>
                </a:lnTo>
                <a:lnTo>
                  <a:pt x="38608" y="0"/>
                </a:lnTo>
                <a:lnTo>
                  <a:pt x="1278128" y="0"/>
                </a:lnTo>
                <a:lnTo>
                  <a:pt x="1293161" y="3032"/>
                </a:lnTo>
                <a:lnTo>
                  <a:pt x="1305433" y="11303"/>
                </a:lnTo>
                <a:lnTo>
                  <a:pt x="1313703" y="23574"/>
                </a:lnTo>
                <a:lnTo>
                  <a:pt x="1316736" y="38607"/>
                </a:lnTo>
                <a:lnTo>
                  <a:pt x="1316736" y="193040"/>
                </a:lnTo>
                <a:lnTo>
                  <a:pt x="1313703" y="208073"/>
                </a:lnTo>
                <a:lnTo>
                  <a:pt x="1305433" y="220344"/>
                </a:lnTo>
                <a:lnTo>
                  <a:pt x="1293161" y="228615"/>
                </a:lnTo>
                <a:lnTo>
                  <a:pt x="1278128" y="231647"/>
                </a:lnTo>
                <a:lnTo>
                  <a:pt x="38608" y="231647"/>
                </a:lnTo>
                <a:lnTo>
                  <a:pt x="23574" y="228615"/>
                </a:lnTo>
                <a:lnTo>
                  <a:pt x="11303" y="220344"/>
                </a:lnTo>
                <a:lnTo>
                  <a:pt x="3032" y="208073"/>
                </a:lnTo>
                <a:lnTo>
                  <a:pt x="0" y="193040"/>
                </a:lnTo>
                <a:lnTo>
                  <a:pt x="0" y="38607"/>
                </a:lnTo>
                <a:close/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4257" y="5065014"/>
            <a:ext cx="935990" cy="231775"/>
          </a:xfrm>
          <a:custGeom>
            <a:avLst/>
            <a:gdLst/>
            <a:ahLst/>
            <a:cxnLst/>
            <a:rect l="l" t="t" r="r" b="b"/>
            <a:pathLst>
              <a:path w="935989" h="231775">
                <a:moveTo>
                  <a:pt x="897128" y="0"/>
                </a:moveTo>
                <a:lnTo>
                  <a:pt x="38608" y="0"/>
                </a:lnTo>
                <a:lnTo>
                  <a:pt x="23574" y="3032"/>
                </a:lnTo>
                <a:lnTo>
                  <a:pt x="11303" y="11303"/>
                </a:lnTo>
                <a:lnTo>
                  <a:pt x="3032" y="23574"/>
                </a:lnTo>
                <a:lnTo>
                  <a:pt x="0" y="38608"/>
                </a:lnTo>
                <a:lnTo>
                  <a:pt x="0" y="193040"/>
                </a:lnTo>
                <a:lnTo>
                  <a:pt x="3032" y="208073"/>
                </a:lnTo>
                <a:lnTo>
                  <a:pt x="11303" y="220345"/>
                </a:lnTo>
                <a:lnTo>
                  <a:pt x="23574" y="228615"/>
                </a:lnTo>
                <a:lnTo>
                  <a:pt x="38608" y="231648"/>
                </a:lnTo>
                <a:lnTo>
                  <a:pt x="897128" y="231648"/>
                </a:lnTo>
                <a:lnTo>
                  <a:pt x="912161" y="228615"/>
                </a:lnTo>
                <a:lnTo>
                  <a:pt x="924432" y="220345"/>
                </a:lnTo>
                <a:lnTo>
                  <a:pt x="932703" y="208073"/>
                </a:lnTo>
                <a:lnTo>
                  <a:pt x="935736" y="193040"/>
                </a:lnTo>
                <a:lnTo>
                  <a:pt x="935736" y="38608"/>
                </a:lnTo>
                <a:lnTo>
                  <a:pt x="932703" y="23574"/>
                </a:lnTo>
                <a:lnTo>
                  <a:pt x="924433" y="11303"/>
                </a:lnTo>
                <a:lnTo>
                  <a:pt x="912161" y="3032"/>
                </a:lnTo>
                <a:lnTo>
                  <a:pt x="89712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4257" y="5065014"/>
            <a:ext cx="935990" cy="231775"/>
          </a:xfrm>
          <a:custGeom>
            <a:avLst/>
            <a:gdLst/>
            <a:ahLst/>
            <a:cxnLst/>
            <a:rect l="l" t="t" r="r" b="b"/>
            <a:pathLst>
              <a:path w="935989" h="231775">
                <a:moveTo>
                  <a:pt x="0" y="38608"/>
                </a:moveTo>
                <a:lnTo>
                  <a:pt x="3032" y="23574"/>
                </a:lnTo>
                <a:lnTo>
                  <a:pt x="11303" y="11303"/>
                </a:lnTo>
                <a:lnTo>
                  <a:pt x="23574" y="3032"/>
                </a:lnTo>
                <a:lnTo>
                  <a:pt x="38608" y="0"/>
                </a:lnTo>
                <a:lnTo>
                  <a:pt x="897128" y="0"/>
                </a:lnTo>
                <a:lnTo>
                  <a:pt x="912161" y="3032"/>
                </a:lnTo>
                <a:lnTo>
                  <a:pt x="924433" y="11303"/>
                </a:lnTo>
                <a:lnTo>
                  <a:pt x="932703" y="23574"/>
                </a:lnTo>
                <a:lnTo>
                  <a:pt x="935736" y="38608"/>
                </a:lnTo>
                <a:lnTo>
                  <a:pt x="935736" y="193040"/>
                </a:lnTo>
                <a:lnTo>
                  <a:pt x="932703" y="208073"/>
                </a:lnTo>
                <a:lnTo>
                  <a:pt x="924432" y="220345"/>
                </a:lnTo>
                <a:lnTo>
                  <a:pt x="912161" y="228615"/>
                </a:lnTo>
                <a:lnTo>
                  <a:pt x="897128" y="231648"/>
                </a:lnTo>
                <a:lnTo>
                  <a:pt x="38608" y="231648"/>
                </a:lnTo>
                <a:lnTo>
                  <a:pt x="23574" y="228615"/>
                </a:lnTo>
                <a:lnTo>
                  <a:pt x="11303" y="220345"/>
                </a:lnTo>
                <a:lnTo>
                  <a:pt x="3032" y="208073"/>
                </a:lnTo>
                <a:lnTo>
                  <a:pt x="0" y="193040"/>
                </a:lnTo>
                <a:lnTo>
                  <a:pt x="0" y="38608"/>
                </a:lnTo>
                <a:close/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0666" y="4799838"/>
            <a:ext cx="504825" cy="231775"/>
          </a:xfrm>
          <a:custGeom>
            <a:avLst/>
            <a:gdLst/>
            <a:ahLst/>
            <a:cxnLst/>
            <a:rect l="l" t="t" r="r" b="b"/>
            <a:pathLst>
              <a:path w="504825" h="231775">
                <a:moveTo>
                  <a:pt x="465835" y="0"/>
                </a:moveTo>
                <a:lnTo>
                  <a:pt x="38607" y="0"/>
                </a:lnTo>
                <a:lnTo>
                  <a:pt x="23574" y="3032"/>
                </a:lnTo>
                <a:lnTo>
                  <a:pt x="11302" y="11303"/>
                </a:lnTo>
                <a:lnTo>
                  <a:pt x="3032" y="23574"/>
                </a:lnTo>
                <a:lnTo>
                  <a:pt x="0" y="38607"/>
                </a:lnTo>
                <a:lnTo>
                  <a:pt x="0" y="193039"/>
                </a:lnTo>
                <a:lnTo>
                  <a:pt x="3032" y="208073"/>
                </a:lnTo>
                <a:lnTo>
                  <a:pt x="11302" y="220344"/>
                </a:lnTo>
                <a:lnTo>
                  <a:pt x="23574" y="228615"/>
                </a:lnTo>
                <a:lnTo>
                  <a:pt x="38607" y="231648"/>
                </a:lnTo>
                <a:lnTo>
                  <a:pt x="465835" y="231648"/>
                </a:lnTo>
                <a:lnTo>
                  <a:pt x="480869" y="228615"/>
                </a:lnTo>
                <a:lnTo>
                  <a:pt x="493140" y="220344"/>
                </a:lnTo>
                <a:lnTo>
                  <a:pt x="501411" y="208073"/>
                </a:lnTo>
                <a:lnTo>
                  <a:pt x="504444" y="193039"/>
                </a:lnTo>
                <a:lnTo>
                  <a:pt x="504444" y="38607"/>
                </a:lnTo>
                <a:lnTo>
                  <a:pt x="501411" y="23574"/>
                </a:lnTo>
                <a:lnTo>
                  <a:pt x="493140" y="11303"/>
                </a:lnTo>
                <a:lnTo>
                  <a:pt x="480869" y="3032"/>
                </a:lnTo>
                <a:lnTo>
                  <a:pt x="465835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0666" y="4799838"/>
            <a:ext cx="504825" cy="231775"/>
          </a:xfrm>
          <a:custGeom>
            <a:avLst/>
            <a:gdLst/>
            <a:ahLst/>
            <a:cxnLst/>
            <a:rect l="l" t="t" r="r" b="b"/>
            <a:pathLst>
              <a:path w="504825" h="231775">
                <a:moveTo>
                  <a:pt x="0" y="38607"/>
                </a:moveTo>
                <a:lnTo>
                  <a:pt x="3032" y="23574"/>
                </a:lnTo>
                <a:lnTo>
                  <a:pt x="11303" y="11302"/>
                </a:lnTo>
                <a:lnTo>
                  <a:pt x="23574" y="3032"/>
                </a:lnTo>
                <a:lnTo>
                  <a:pt x="38607" y="0"/>
                </a:lnTo>
                <a:lnTo>
                  <a:pt x="465835" y="0"/>
                </a:lnTo>
                <a:lnTo>
                  <a:pt x="480869" y="3032"/>
                </a:lnTo>
                <a:lnTo>
                  <a:pt x="493140" y="11303"/>
                </a:lnTo>
                <a:lnTo>
                  <a:pt x="501411" y="23574"/>
                </a:lnTo>
                <a:lnTo>
                  <a:pt x="504444" y="38607"/>
                </a:lnTo>
                <a:lnTo>
                  <a:pt x="504444" y="193039"/>
                </a:lnTo>
                <a:lnTo>
                  <a:pt x="501411" y="208073"/>
                </a:lnTo>
                <a:lnTo>
                  <a:pt x="493140" y="220344"/>
                </a:lnTo>
                <a:lnTo>
                  <a:pt x="480869" y="228615"/>
                </a:lnTo>
                <a:lnTo>
                  <a:pt x="465835" y="231648"/>
                </a:lnTo>
                <a:lnTo>
                  <a:pt x="38607" y="231648"/>
                </a:lnTo>
                <a:lnTo>
                  <a:pt x="23574" y="228615"/>
                </a:lnTo>
                <a:lnTo>
                  <a:pt x="11302" y="220344"/>
                </a:lnTo>
                <a:lnTo>
                  <a:pt x="3032" y="208073"/>
                </a:lnTo>
                <a:lnTo>
                  <a:pt x="0" y="193039"/>
                </a:lnTo>
                <a:lnTo>
                  <a:pt x="0" y="38607"/>
                </a:lnTo>
                <a:close/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4467" y="4059935"/>
            <a:ext cx="1921764" cy="1760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1717" y="4095750"/>
            <a:ext cx="157480" cy="1506220"/>
          </a:xfrm>
          <a:custGeom>
            <a:avLst/>
            <a:gdLst/>
            <a:ahLst/>
            <a:cxnLst/>
            <a:rect l="l" t="t" r="r" b="b"/>
            <a:pathLst>
              <a:path w="157479" h="1506220">
                <a:moveTo>
                  <a:pt x="0" y="1505712"/>
                </a:moveTo>
                <a:lnTo>
                  <a:pt x="156972" y="1505712"/>
                </a:lnTo>
                <a:lnTo>
                  <a:pt x="156972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01717" y="4095750"/>
            <a:ext cx="157480" cy="1567180"/>
          </a:xfrm>
          <a:custGeom>
            <a:avLst/>
            <a:gdLst/>
            <a:ahLst/>
            <a:cxnLst/>
            <a:rect l="l" t="t" r="r" b="b"/>
            <a:pathLst>
              <a:path w="157479" h="1567179">
                <a:moveTo>
                  <a:pt x="0" y="1566672"/>
                </a:moveTo>
                <a:lnTo>
                  <a:pt x="156972" y="1566672"/>
                </a:lnTo>
                <a:lnTo>
                  <a:pt x="156972" y="0"/>
                </a:lnTo>
                <a:lnTo>
                  <a:pt x="0" y="0"/>
                </a:lnTo>
                <a:lnTo>
                  <a:pt x="0" y="1566672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0282" y="5601461"/>
            <a:ext cx="1800225" cy="132715"/>
          </a:xfrm>
          <a:custGeom>
            <a:avLst/>
            <a:gdLst/>
            <a:ahLst/>
            <a:cxnLst/>
            <a:rect l="l" t="t" r="r" b="b"/>
            <a:pathLst>
              <a:path w="1800225" h="132714">
                <a:moveTo>
                  <a:pt x="0" y="132587"/>
                </a:moveTo>
                <a:lnTo>
                  <a:pt x="1799843" y="132587"/>
                </a:lnTo>
                <a:lnTo>
                  <a:pt x="1799843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0282" y="5601461"/>
            <a:ext cx="1800225" cy="132715"/>
          </a:xfrm>
          <a:custGeom>
            <a:avLst/>
            <a:gdLst/>
            <a:ahLst/>
            <a:cxnLst/>
            <a:rect l="l" t="t" r="r" b="b"/>
            <a:pathLst>
              <a:path w="1800225" h="132714">
                <a:moveTo>
                  <a:pt x="0" y="132587"/>
                </a:moveTo>
                <a:lnTo>
                  <a:pt x="1799843" y="132587"/>
                </a:lnTo>
                <a:lnTo>
                  <a:pt x="1799843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7691" y="4059935"/>
            <a:ext cx="1921764" cy="1760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4942" y="4095750"/>
            <a:ext cx="157480" cy="1506220"/>
          </a:xfrm>
          <a:custGeom>
            <a:avLst/>
            <a:gdLst/>
            <a:ahLst/>
            <a:cxnLst/>
            <a:rect l="l" t="t" r="r" b="b"/>
            <a:pathLst>
              <a:path w="157479" h="1506220">
                <a:moveTo>
                  <a:pt x="0" y="1505712"/>
                </a:moveTo>
                <a:lnTo>
                  <a:pt x="156972" y="1505712"/>
                </a:lnTo>
                <a:lnTo>
                  <a:pt x="156972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4942" y="4095750"/>
            <a:ext cx="157480" cy="1567180"/>
          </a:xfrm>
          <a:custGeom>
            <a:avLst/>
            <a:gdLst/>
            <a:ahLst/>
            <a:cxnLst/>
            <a:rect l="l" t="t" r="r" b="b"/>
            <a:pathLst>
              <a:path w="157479" h="1567179">
                <a:moveTo>
                  <a:pt x="0" y="1566672"/>
                </a:moveTo>
                <a:lnTo>
                  <a:pt x="156972" y="1566672"/>
                </a:lnTo>
                <a:lnTo>
                  <a:pt x="156972" y="0"/>
                </a:lnTo>
                <a:lnTo>
                  <a:pt x="0" y="0"/>
                </a:lnTo>
                <a:lnTo>
                  <a:pt x="0" y="1566672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53505" y="5601461"/>
            <a:ext cx="1800225" cy="132715"/>
          </a:xfrm>
          <a:custGeom>
            <a:avLst/>
            <a:gdLst/>
            <a:ahLst/>
            <a:cxnLst/>
            <a:rect l="l" t="t" r="r" b="b"/>
            <a:pathLst>
              <a:path w="1800225" h="132714">
                <a:moveTo>
                  <a:pt x="0" y="132587"/>
                </a:moveTo>
                <a:lnTo>
                  <a:pt x="1799844" y="132587"/>
                </a:lnTo>
                <a:lnTo>
                  <a:pt x="1799844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53505" y="5601461"/>
            <a:ext cx="1800225" cy="132715"/>
          </a:xfrm>
          <a:custGeom>
            <a:avLst/>
            <a:gdLst/>
            <a:ahLst/>
            <a:cxnLst/>
            <a:rect l="l" t="t" r="r" b="b"/>
            <a:pathLst>
              <a:path w="1800225" h="132714">
                <a:moveTo>
                  <a:pt x="0" y="132587"/>
                </a:moveTo>
                <a:lnTo>
                  <a:pt x="1799844" y="132587"/>
                </a:lnTo>
                <a:lnTo>
                  <a:pt x="1799844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02839" y="5869940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51426" y="5869940"/>
            <a:ext cx="23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24015" y="5869940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本章内容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1243552"/>
            <a:ext cx="2460625" cy="258572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201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递归函数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0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分治算法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  <a:p>
            <a:pPr marL="416560" indent="-404495">
              <a:lnSpc>
                <a:spcPct val="100000"/>
              </a:lnSpc>
              <a:spcBef>
                <a:spcPts val="192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动态规划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6683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分治算法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81480"/>
            <a:ext cx="11275060" cy="3521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在计算机科学中，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治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法是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种很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要的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法。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面上 的解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释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3200" dirty="0" err="1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分而治</a:t>
            </a:r>
            <a:r>
              <a:rPr sz="3200" spc="-5" dirty="0" err="1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之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lang="zh-CN" altLang="en-US"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 err="1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就</a:t>
            </a:r>
            <a:r>
              <a:rPr sz="3200" spc="-5" dirty="0" err="1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把一个复杂的问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分成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两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个或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更多的相同或相似的子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再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把子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题分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成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更小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4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直</a:t>
            </a:r>
            <a:r>
              <a:rPr sz="3200" spc="-1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最后子问题可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简单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直接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求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解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原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解即子问题的解的合</a:t>
            </a:r>
            <a:r>
              <a:rPr sz="3200" spc="-15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并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3200" dirty="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归并：分而治之。  比冒泡排序效率高。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1425</Words>
  <Application>Microsoft Office PowerPoint</Application>
  <PresentationFormat>宽屏</PresentationFormat>
  <Paragraphs>412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΢</vt:lpstr>
      <vt:lpstr>Microsoft JhengHei</vt:lpstr>
      <vt:lpstr>等线</vt:lpstr>
      <vt:lpstr>微软雅黑</vt:lpstr>
      <vt:lpstr>Arial</vt:lpstr>
      <vt:lpstr>Calibri</vt:lpstr>
      <vt:lpstr>Consolas</vt:lpstr>
      <vt:lpstr>Times New Roman</vt:lpstr>
      <vt:lpstr>Wingdings</vt:lpstr>
      <vt:lpstr>Office Theme</vt:lpstr>
      <vt:lpstr>PowerPoint 演示文稿</vt:lpstr>
      <vt:lpstr>本章内容</vt:lpstr>
      <vt:lpstr>递归函数</vt:lpstr>
      <vt:lpstr>递归函数调用过程</vt:lpstr>
      <vt:lpstr>递归函数原理</vt:lpstr>
      <vt:lpstr>递归练习</vt:lpstr>
      <vt:lpstr>递归练习</vt:lpstr>
      <vt:lpstr>本章内容</vt:lpstr>
      <vt:lpstr>分治算法</vt:lpstr>
      <vt:lpstr>分治算法</vt:lpstr>
      <vt:lpstr>分治算法所解决问题的特征</vt:lpstr>
      <vt:lpstr>归并排序</vt:lpstr>
      <vt:lpstr>归并排序示意图</vt:lpstr>
      <vt:lpstr>合并有序序列</vt:lpstr>
      <vt:lpstr>归并排序实现</vt:lpstr>
      <vt:lpstr>分治练习</vt:lpstr>
      <vt:lpstr>本章内容</vt:lpstr>
      <vt:lpstr>数字三角形</vt:lpstr>
      <vt:lpstr>数字三角形</vt:lpstr>
      <vt:lpstr>递归</vt:lpstr>
      <vt:lpstr>递归存在问题</vt:lpstr>
      <vt:lpstr>递归型动态规划</vt:lpstr>
      <vt:lpstr>递归型动态规划</vt:lpstr>
      <vt:lpstr>递归到动规的一般转化方法</vt:lpstr>
      <vt:lpstr>动态规划</vt:lpstr>
      <vt:lpstr>动态规划</vt:lpstr>
      <vt:lpstr>动态规划练习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cp:lastModifiedBy>李 丹丹</cp:lastModifiedBy>
  <cp:revision>5</cp:revision>
  <dcterms:created xsi:type="dcterms:W3CDTF">2019-10-29T00:00:56Z</dcterms:created>
  <dcterms:modified xsi:type="dcterms:W3CDTF">2019-12-19T03:10:04Z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2019-10-28T00:00:00Z</vt:filetime>
  </property>
  <property fmtid="{D5CDD505-2E9C-101B-9397-08002B2CF9AE}" pid="5" name="KSOProductBuildVer">
    <vt:lpwstr>2052-11.1.0.9145</vt:lpwstr>
  </property>
</Properties>
</file>