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2212638" cy="6894513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丹丹" initials="李" lastIdx="6" clrIdx="0">
    <p:extLst>
      <p:ext uri="{19B8F6BF-5375-455C-9EA6-DF929625EA0E}">
        <p15:presenceInfo xmlns:p15="http://schemas.microsoft.com/office/powerpoint/2012/main" userId="7faaa59d078c18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48" y="-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2T10:28:47.142" idx="4">
    <p:pos x="10" y="10"/>
    <p:text>层次、图、关系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2T10:11:38.102" idx="2">
    <p:pos x="1811" y="1075"/>
    <p:text>DBMS：数据库管理系统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2T10:29:40.610" idx="5">
    <p:pos x="3349" y="1758"/>
    <p:text>在定义一个记录时，属性要完整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57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168" y="4532376"/>
            <a:ext cx="6275832" cy="23256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544" y="5657088"/>
            <a:ext cx="905256" cy="81686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648968" y="1572768"/>
            <a:ext cx="4584192" cy="926592"/>
          </a:xfrm>
          <a:prstGeom prst="rect">
            <a:avLst/>
          </a:prstGeom>
          <a:solidFill>
            <a:srgbClr val="78A7CB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zh-TW" sz="7100">
                <a:solidFill>
                  <a:srgbClr val="FFFFFF"/>
                </a:solidFill>
                <a:latin typeface="MingLiU"/>
                <a:ea typeface="MingLiU"/>
              </a:rPr>
              <a:t>计算机导论</a:t>
            </a:r>
          </a:p>
        </p:txBody>
      </p:sp>
      <p:sp>
        <p:nvSpPr>
          <p:cNvPr id="5" name="矩形 4"/>
          <p:cNvSpPr/>
          <p:nvPr/>
        </p:nvSpPr>
        <p:spPr>
          <a:xfrm>
            <a:off x="1639824" y="3371088"/>
            <a:ext cx="6483096" cy="640080"/>
          </a:xfrm>
          <a:prstGeom prst="rect">
            <a:avLst/>
          </a:prstGeom>
          <a:solidFill>
            <a:srgbClr val="1A5795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zh-TW" sz="4700">
                <a:solidFill>
                  <a:srgbClr val="FFFFFF"/>
                </a:solidFill>
                <a:latin typeface="MingLiU"/>
                <a:ea typeface="MingLiU"/>
              </a:rPr>
              <a:t>第七章数据库系统概论</a:t>
            </a:r>
          </a:p>
        </p:txBody>
      </p:sp>
      <p:sp>
        <p:nvSpPr>
          <p:cNvPr id="6" name="矩形 5"/>
          <p:cNvSpPr/>
          <p:nvPr/>
        </p:nvSpPr>
        <p:spPr>
          <a:xfrm>
            <a:off x="2749296" y="5763768"/>
            <a:ext cx="3185160" cy="60655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0"/>
            <a:r>
              <a:rPr lang="zh-TW" sz="3500">
                <a:latin typeface="MingLiU"/>
                <a:ea typeface="MingLiU"/>
              </a:rPr>
              <a:t>诃</a:t>
            </a:r>
            <a:r>
              <a:rPr lang="en-US" sz="3500">
                <a:latin typeface="Arial" panose="020B0604020202020204"/>
              </a:rPr>
              <a:t>n</a:t>
            </a:r>
            <a:r>
              <a:rPr lang="zh-TW" sz="3500">
                <a:latin typeface="MingLiU"/>
                <a:ea typeface="MingLiU"/>
              </a:rPr>
              <a:t>阳齿大号较件扌皖</a:t>
            </a:r>
          </a:p>
          <a:p>
            <a:pPr indent="0"/>
            <a:r>
              <a:rPr lang="en-US" sz="1100" b="1">
                <a:solidFill>
                  <a:srgbClr val="4F4F4F"/>
                </a:solidFill>
                <a:latin typeface="Arial" panose="020B0604020202020204"/>
              </a:rPr>
              <a:t>Software College </a:t>
            </a:r>
            <a:r>
              <a:rPr lang="zh-TW" sz="1300" b="1" i="1">
                <a:solidFill>
                  <a:srgbClr val="4F4F4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杭</a:t>
            </a:r>
            <a:r>
              <a:rPr lang="zh-TW" sz="1100" b="1">
                <a:solidFill>
                  <a:srgbClr val="4F4F4F"/>
                </a:solidFill>
                <a:latin typeface="Arial" panose="020B0604020202020204"/>
                <a:ea typeface="Arial" panose="020B0604020202020204"/>
              </a:rPr>
              <a:t> </a:t>
            </a:r>
            <a:r>
              <a:rPr lang="en-US" sz="1100" b="1">
                <a:solidFill>
                  <a:srgbClr val="4F4F4F"/>
                </a:solidFill>
                <a:latin typeface="Arial" panose="020B0604020202020204"/>
              </a:rPr>
              <a:t>Heb^i Nmrnml UnivAr^ily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810768"/>
            <a:ext cx="2484120" cy="87782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39696" y="1706880"/>
            <a:ext cx="6370320" cy="368808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zh-CN" sz="3200">
                <a:latin typeface="Arial" panose="020B0604020202020204"/>
                <a:ea typeface="Arial" panose="020B0604020202020204"/>
              </a:rPr>
              <a:t>-</a:t>
            </a:r>
            <a:r>
              <a:rPr lang="zh-TW" sz="2700">
                <a:latin typeface="MingLiU"/>
                <a:ea typeface="MingLiU"/>
              </a:rPr>
              <a:t>域是一组具有相同数据类型的值的集合</a:t>
            </a:r>
          </a:p>
        </p:txBody>
      </p:sp>
      <p:sp>
        <p:nvSpPr>
          <p:cNvPr id="4" name="矩形 3"/>
          <p:cNvSpPr/>
          <p:nvPr/>
        </p:nvSpPr>
        <p:spPr>
          <a:xfrm>
            <a:off x="2139696" y="2432304"/>
            <a:ext cx="4102608" cy="411480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0">
              <a:spcAft>
                <a:spcPts val="1400"/>
              </a:spcAft>
            </a:pPr>
            <a:r>
              <a:rPr lang="en-US" sz="3200">
                <a:latin typeface="Arial" panose="020B0604020202020204"/>
              </a:rPr>
              <a:t>•</a:t>
            </a:r>
            <a:r>
              <a:rPr lang="zh-TW" sz="2700">
                <a:latin typeface="MingLiU"/>
                <a:ea typeface="MingLiU"/>
              </a:rPr>
              <a:t>例：</a:t>
            </a:r>
          </a:p>
          <a:p>
            <a:pPr indent="533400">
              <a:spcAft>
                <a:spcPts val="1400"/>
              </a:spcAft>
            </a:pPr>
            <a:r>
              <a:rPr lang="zh-TW" sz="2400">
                <a:latin typeface="MingLiU"/>
                <a:ea typeface="MingLiU"/>
              </a:rPr>
              <a:t>-整数</a:t>
            </a:r>
          </a:p>
          <a:p>
            <a:pPr indent="533400">
              <a:spcAft>
                <a:spcPts val="1400"/>
              </a:spcAft>
            </a:pPr>
            <a:r>
              <a:rPr lang="zh-TW" sz="2400">
                <a:latin typeface="MingLiU"/>
                <a:ea typeface="MingLiU"/>
              </a:rPr>
              <a:t>-实数</a:t>
            </a:r>
          </a:p>
          <a:p>
            <a:pPr indent="533400">
              <a:spcAft>
                <a:spcPts val="1400"/>
              </a:spcAft>
            </a:pPr>
            <a:r>
              <a:rPr lang="zh-TW" sz="2400">
                <a:latin typeface="MingLiU"/>
                <a:ea typeface="MingLiU"/>
              </a:rPr>
              <a:t>-介于某个取值范围的整数</a:t>
            </a:r>
          </a:p>
          <a:p>
            <a:pPr indent="533400">
              <a:spcAft>
                <a:spcPts val="1400"/>
              </a:spcAft>
            </a:pPr>
            <a:r>
              <a:rPr lang="zh-TW" sz="2400">
                <a:latin typeface="MingLiU"/>
                <a:ea typeface="MingLiU"/>
              </a:rPr>
              <a:t>-指定长度的字符串集合</a:t>
            </a:r>
          </a:p>
          <a:p>
            <a:pPr indent="533400">
              <a:spcAft>
                <a:spcPts val="1400"/>
              </a:spcAft>
            </a:pPr>
            <a:r>
              <a:rPr lang="zh-TW" sz="2400">
                <a:latin typeface="MingLiU"/>
                <a:ea typeface="MingLiU"/>
              </a:rPr>
              <a:t>-</a:t>
            </a:r>
            <a:r>
              <a:rPr lang="zh-CN" sz="2400">
                <a:latin typeface="MingLiU"/>
                <a:ea typeface="MingLiU"/>
              </a:rPr>
              <a:t>{‘男</a:t>
            </a:r>
            <a:r>
              <a:rPr lang="zh-TW" sz="2400">
                <a:latin typeface="MingLiU"/>
                <a:ea typeface="MingLiU"/>
              </a:rPr>
              <a:t>女</a:t>
            </a:r>
            <a:r>
              <a:rPr lang="en-US" sz="2400">
                <a:latin typeface="MingLiU"/>
              </a:rPr>
              <a:t>’}</a:t>
            </a:r>
          </a:p>
          <a:p>
            <a:pPr indent="533400"/>
            <a:r>
              <a:rPr lang="zh-TW" sz="2400">
                <a:latin typeface="MingLiU"/>
                <a:ea typeface="MingLiU"/>
              </a:rPr>
              <a:t>-介于某个取值范围的日期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" y="832104"/>
            <a:ext cx="12185904" cy="83515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189208" y="335280"/>
            <a:ext cx="914400" cy="463296"/>
          </a:xfrm>
          <a:prstGeom prst="rect">
            <a:avLst/>
          </a:prstGeom>
          <a:solidFill>
            <a:srgbClr val="235F9B"/>
          </a:solidFill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zh-TW" sz="3600" b="1">
                <a:solidFill>
                  <a:srgbClr val="FFFFFF"/>
                </a:solidFill>
                <a:latin typeface="MingLiU"/>
                <a:ea typeface="MingLiU"/>
              </a:rPr>
              <a:t>关系</a:t>
            </a:r>
          </a:p>
        </p:txBody>
      </p:sp>
      <p:sp>
        <p:nvSpPr>
          <p:cNvPr id="4" name="矩形 3"/>
          <p:cNvSpPr/>
          <p:nvPr/>
        </p:nvSpPr>
        <p:spPr>
          <a:xfrm>
            <a:off x="2072640" y="1822704"/>
            <a:ext cx="5081016" cy="287121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0">
              <a:spcAft>
                <a:spcPts val="1400"/>
              </a:spcAft>
            </a:pPr>
            <a:r>
              <a:rPr lang="en-US" sz="2800">
                <a:latin typeface="Arial" panose="020B0604020202020204"/>
              </a:rPr>
              <a:t>•</a:t>
            </a:r>
            <a:r>
              <a:rPr lang="zh-TW" sz="2700">
                <a:latin typeface="MingLiU"/>
                <a:ea typeface="MingLiU"/>
              </a:rPr>
              <a:t>关系</a:t>
            </a:r>
          </a:p>
          <a:p>
            <a:pPr indent="469900">
              <a:spcAft>
                <a:spcPts val="1400"/>
              </a:spcAft>
            </a:pPr>
            <a:r>
              <a:rPr lang="zh-TW" sz="2400">
                <a:latin typeface="MingLiU"/>
                <a:ea typeface="MingLiU"/>
              </a:rPr>
              <a:t>一个</a:t>
            </a:r>
            <a:r>
              <a:rPr lang="zh-TW" sz="2400" b="1">
                <a:solidFill>
                  <a:srgbClr val="FF0000"/>
                </a:solidFill>
                <a:latin typeface="MingLiU"/>
                <a:ea typeface="MingLiU"/>
              </a:rPr>
              <a:t>关系</a:t>
            </a:r>
            <a:r>
              <a:rPr lang="zh-TW" sz="2400">
                <a:latin typeface="MingLiU"/>
                <a:ea typeface="MingLiU"/>
              </a:rPr>
              <a:t>对应通常说的一张</a:t>
            </a:r>
            <a:r>
              <a:rPr lang="zh-TW" sz="2400">
                <a:solidFill>
                  <a:srgbClr val="FF0000"/>
                </a:solidFill>
                <a:latin typeface="MingLiU"/>
                <a:ea typeface="MingLiU"/>
              </a:rPr>
              <a:t>表</a:t>
            </a:r>
          </a:p>
          <a:p>
            <a:pPr indent="469900">
              <a:spcAft>
                <a:spcPts val="1400"/>
              </a:spcAft>
            </a:pPr>
            <a:r>
              <a:rPr lang="zh-TW" sz="2300">
                <a:latin typeface="MingLiU"/>
                <a:ea typeface="MingLiU"/>
              </a:rPr>
              <a:t>关系的表示：</a:t>
            </a:r>
          </a:p>
          <a:p>
            <a:pPr indent="469900">
              <a:spcAft>
                <a:spcPts val="1050"/>
              </a:spcAft>
            </a:pPr>
            <a:r>
              <a:rPr lang="en-US" sz="2200" i="1">
                <a:latin typeface="Arial" panose="020B0604020202020204"/>
              </a:rPr>
              <a:t>R</a:t>
            </a:r>
            <a:r>
              <a:rPr lang="zh-TW" sz="2400">
                <a:latin typeface="MingLiU"/>
                <a:ea typeface="MingLiU"/>
              </a:rPr>
              <a:t>关系名 </a:t>
            </a:r>
            <a:r>
              <a:rPr lang="en-US" sz="2400" b="1" i="1">
                <a:solidFill>
                  <a:srgbClr val="FF0000"/>
                </a:solidFill>
                <a:latin typeface="Arial" panose="020B0604020202020204"/>
              </a:rPr>
              <a:t>R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/>
              </a:rPr>
              <a:t> （D, </a:t>
            </a:r>
            <a:r>
              <a:rPr lang="en-US" sz="2400" b="1">
                <a:solidFill>
                  <a:srgbClr val="FF0000"/>
                </a:solidFill>
                <a:latin typeface="Arial" panose="020B0604020202020204"/>
              </a:rPr>
              <a:t>D</a:t>
            </a:r>
            <a:r>
              <a:rPr lang="zh-TW" sz="2400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</a:rPr>
              <a:t>,</a:t>
            </a:r>
            <a:r>
              <a:rPr lang="zh-CN" sz="2400" b="1">
                <a:solidFill>
                  <a:srgbClr val="FF0000"/>
                </a:solidFill>
                <a:latin typeface="Arial" panose="020B0604020202020204"/>
                <a:ea typeface="Arial" panose="020B0604020202020204"/>
              </a:rPr>
              <a:t>…</a:t>
            </a:r>
            <a:r>
              <a:rPr lang="zh-CN" sz="25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sz="2400" b="1">
                <a:solidFill>
                  <a:srgbClr val="FF0000"/>
                </a:solidFill>
                <a:latin typeface="Arial" panose="020B0604020202020204"/>
              </a:rPr>
              <a:t>D</a:t>
            </a:r>
            <a:r>
              <a:rPr lang="en-US" sz="2400" b="1">
                <a:solidFill>
                  <a:srgbClr val="FF0000"/>
                </a:solidFill>
                <a:latin typeface="MingLiU"/>
              </a:rPr>
              <a:t>〃</a:t>
            </a:r>
            <a:r>
              <a:rPr lang="zh-TW" sz="2400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</a:rPr>
              <a:t>）</a:t>
            </a:r>
          </a:p>
          <a:p>
            <a:pPr indent="469900"/>
            <a:r>
              <a:rPr lang="zh-TW" sz="2400">
                <a:latin typeface="Times New Roman" panose="02020603050405020304"/>
                <a:ea typeface="Times New Roman" panose="02020603050405020304"/>
              </a:rPr>
              <a:t>-</a:t>
            </a:r>
            <a:r>
              <a:rPr lang="en-US" sz="2200" i="1">
                <a:latin typeface="Arial" panose="020B0604020202020204"/>
              </a:rPr>
              <a:t>n</a:t>
            </a:r>
            <a:r>
              <a:rPr lang="en-US" sz="2500">
                <a:latin typeface="宋体" panose="02010600030101010101" pitchFamily="2" charset="-122"/>
              </a:rPr>
              <a:t>：</a:t>
            </a:r>
            <a:r>
              <a:rPr lang="zh-TW" sz="2400">
                <a:latin typeface="MingLiU"/>
                <a:ea typeface="MingLiU"/>
              </a:rPr>
              <a:t>关系的日或度</a:t>
            </a:r>
            <a:r>
              <a:rPr lang="en-US" sz="2500">
                <a:latin typeface="宋体" panose="02010600030101010101" pitchFamily="2" charset="-122"/>
              </a:rPr>
              <a:t>（</a:t>
            </a:r>
            <a:r>
              <a:rPr lang="en-US" sz="2400">
                <a:latin typeface="Times New Roman" panose="02020603050405020304"/>
              </a:rPr>
              <a:t>Degree）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28" y="789432"/>
            <a:ext cx="2560320" cy="113385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579608" y="335280"/>
            <a:ext cx="914400" cy="463296"/>
          </a:xfrm>
          <a:prstGeom prst="rect">
            <a:avLst/>
          </a:prstGeom>
          <a:solidFill>
            <a:srgbClr val="29649E"/>
          </a:solidFill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zh-TW" sz="3600" b="1">
                <a:solidFill>
                  <a:srgbClr val="FFFFFF"/>
                </a:solidFill>
                <a:latin typeface="MingLiU"/>
                <a:ea typeface="MingLiU"/>
              </a:rPr>
              <a:t>关系</a:t>
            </a:r>
          </a:p>
        </p:txBody>
      </p:sp>
      <p:sp>
        <p:nvSpPr>
          <p:cNvPr id="4" name="矩形 3"/>
          <p:cNvSpPr/>
          <p:nvPr/>
        </p:nvSpPr>
        <p:spPr>
          <a:xfrm>
            <a:off x="1036320" y="1569720"/>
            <a:ext cx="1069848" cy="353568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zh-TW" sz="2700">
                <a:latin typeface="MingLiU"/>
                <a:ea typeface="MingLiU"/>
              </a:rPr>
              <a:t>候选码</a:t>
            </a:r>
          </a:p>
        </p:txBody>
      </p:sp>
      <p:sp>
        <p:nvSpPr>
          <p:cNvPr id="5" name="矩形 4"/>
          <p:cNvSpPr/>
          <p:nvPr/>
        </p:nvSpPr>
        <p:spPr>
          <a:xfrm>
            <a:off x="697992" y="2185416"/>
            <a:ext cx="10674096" cy="448360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609600">
              <a:lnSpc>
                <a:spcPts val="4270"/>
              </a:lnSpc>
              <a:spcAft>
                <a:spcPts val="980"/>
              </a:spcAft>
            </a:pPr>
            <a:r>
              <a:rPr lang="zh-TW" sz="2400">
                <a:latin typeface="MingLiU"/>
                <a:ea typeface="MingLiU"/>
              </a:rPr>
              <a:t>若关系中的某一属性组的值能</a:t>
            </a:r>
            <a:r>
              <a:rPr lang="zh-TW" sz="2400" b="1">
                <a:solidFill>
                  <a:srgbClr val="FF0000"/>
                </a:solidFill>
                <a:latin typeface="MingLiU"/>
                <a:ea typeface="MingLiU"/>
              </a:rPr>
              <a:t>唯一</a:t>
            </a:r>
            <a:r>
              <a:rPr lang="zh-TW" sz="2400">
                <a:latin typeface="MingLiU"/>
                <a:ea typeface="MingLiU"/>
              </a:rPr>
              <a:t>地表示一个元组，而其子集不能，则称该 属性组为</a:t>
            </a:r>
            <a:r>
              <a:rPr lang="zh-TW" sz="2400" b="1">
                <a:solidFill>
                  <a:srgbClr val="FF0000"/>
                </a:solidFill>
                <a:latin typeface="MingLiU"/>
                <a:ea typeface="MingLiU"/>
              </a:rPr>
              <a:t>候选码</a:t>
            </a:r>
          </a:p>
          <a:p>
            <a:pPr indent="0"/>
            <a:r>
              <a:rPr lang="en-US" sz="2800">
                <a:latin typeface="Arial" panose="020B0604020202020204"/>
              </a:rPr>
              <a:t>•</a:t>
            </a:r>
            <a:r>
              <a:rPr lang="zh-TW" sz="2700">
                <a:latin typeface="MingLiU"/>
                <a:ea typeface="MingLiU"/>
              </a:rPr>
              <a:t>主码</a:t>
            </a:r>
          </a:p>
          <a:p>
            <a:pPr indent="609600">
              <a:lnSpc>
                <a:spcPts val="4270"/>
              </a:lnSpc>
              <a:spcAft>
                <a:spcPts val="980"/>
              </a:spcAft>
            </a:pPr>
            <a:r>
              <a:rPr lang="zh-TW" sz="2400">
                <a:latin typeface="MingLiU"/>
                <a:ea typeface="MingLiU"/>
              </a:rPr>
              <a:t>若一个关系有多个候选码，则选定其中一个为</a:t>
            </a:r>
            <a:r>
              <a:rPr lang="zh-TW" sz="2400" b="1">
                <a:solidFill>
                  <a:srgbClr val="FF0000"/>
                </a:solidFill>
                <a:latin typeface="MingLiU"/>
                <a:ea typeface="MingLiU"/>
              </a:rPr>
              <a:t>主码</a:t>
            </a:r>
          </a:p>
          <a:p>
            <a:pPr indent="0">
              <a:spcAft>
                <a:spcPts val="420"/>
              </a:spcAft>
            </a:pPr>
            <a:r>
              <a:rPr lang="en-US" sz="2800">
                <a:latin typeface="Arial" panose="020B0604020202020204"/>
              </a:rPr>
              <a:t>•</a:t>
            </a:r>
            <a:r>
              <a:rPr lang="zh-TW" sz="2700">
                <a:latin typeface="MingLiU"/>
                <a:ea typeface="MingLiU"/>
              </a:rPr>
              <a:t>主属性</a:t>
            </a:r>
          </a:p>
          <a:p>
            <a:pPr indent="609600">
              <a:spcAft>
                <a:spcPts val="420"/>
              </a:spcAft>
            </a:pPr>
            <a:r>
              <a:rPr lang="zh-TW" sz="2400">
                <a:latin typeface="MingLiU"/>
                <a:ea typeface="MingLiU"/>
              </a:rPr>
              <a:t>候选码的诸属性称为</a:t>
            </a:r>
            <a:r>
              <a:rPr lang="zh-TW" sz="2400" b="1">
                <a:solidFill>
                  <a:srgbClr val="FF0000"/>
                </a:solidFill>
                <a:latin typeface="MingLiU"/>
                <a:ea typeface="MingLiU"/>
              </a:rPr>
              <a:t>主属性</a:t>
            </a:r>
          </a:p>
          <a:p>
            <a:pPr indent="0">
              <a:spcAft>
                <a:spcPts val="420"/>
              </a:spcAft>
            </a:pPr>
            <a:r>
              <a:rPr lang="zh-TW" sz="2800">
                <a:latin typeface="Arial" panose="020B0604020202020204"/>
                <a:ea typeface="Arial" panose="020B0604020202020204"/>
              </a:rPr>
              <a:t>•</a:t>
            </a:r>
            <a:r>
              <a:rPr lang="zh-TW" sz="2700">
                <a:latin typeface="MingLiU"/>
                <a:ea typeface="MingLiU"/>
              </a:rPr>
              <a:t>非主属性</a:t>
            </a:r>
          </a:p>
          <a:p>
            <a:pPr indent="609600" algn="just"/>
            <a:r>
              <a:rPr lang="zh-TW" sz="2400">
                <a:latin typeface="MingLiU"/>
                <a:ea typeface="MingLiU"/>
              </a:rPr>
              <a:t>不包含在任何候选码中的属性称为</a:t>
            </a:r>
            <a:r>
              <a:rPr lang="zh-TW" sz="2400" b="1">
                <a:solidFill>
                  <a:srgbClr val="FF0000"/>
                </a:solidFill>
                <a:latin typeface="MingLiU"/>
                <a:ea typeface="MingLiU"/>
              </a:rPr>
              <a:t>非主属性</a:t>
            </a:r>
          </a:p>
          <a:p>
            <a:pPr indent="0">
              <a:lnSpc>
                <a:spcPts val="4270"/>
              </a:lnSpc>
            </a:pPr>
            <a:r>
              <a:rPr lang="en-US" sz="2800">
                <a:latin typeface="Arial" panose="020B0604020202020204"/>
              </a:rPr>
              <a:t>•</a:t>
            </a:r>
            <a:r>
              <a:rPr lang="zh-TW" sz="2700">
                <a:latin typeface="MingLiU"/>
                <a:ea typeface="MingLiU"/>
              </a:rPr>
              <a:t>全码</a:t>
            </a:r>
            <a:r>
              <a:rPr lang="zh-TW" sz="2400">
                <a:latin typeface="MingLiU"/>
                <a:ea typeface="MingLiU"/>
              </a:rPr>
              <a:t>：在最极端的情况下，关系模式的所有属性是这个关系模式的候选码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77856" y="335280"/>
            <a:ext cx="1828800" cy="466344"/>
          </a:xfrm>
          <a:prstGeom prst="rect">
            <a:avLst/>
          </a:prstGeom>
          <a:solidFill>
            <a:srgbClr val="27629D"/>
          </a:solidFill>
        </p:spPr>
        <p:txBody>
          <a:bodyPr wrap="none" lIns="0" tIns="0" rIns="0" bIns="0">
            <a:noAutofit/>
          </a:bodyPr>
          <a:lstStyle/>
          <a:p>
            <a:pPr indent="0" algn="r"/>
            <a:r>
              <a:rPr lang="zh-TW" sz="3600" b="1">
                <a:solidFill>
                  <a:srgbClr val="FFFFFF"/>
                </a:solidFill>
                <a:latin typeface="MingLiU"/>
                <a:ea typeface="MingLiU"/>
              </a:rPr>
              <a:t>关系术语</a:t>
            </a:r>
          </a:p>
        </p:txBody>
      </p:sp>
      <p:sp>
        <p:nvSpPr>
          <p:cNvPr id="3" name="矩形 2"/>
          <p:cNvSpPr/>
          <p:nvPr/>
        </p:nvSpPr>
        <p:spPr>
          <a:xfrm>
            <a:off x="1432560" y="1682496"/>
            <a:ext cx="9028176" cy="113690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marL="878205" indent="0">
              <a:spcAft>
                <a:spcPts val="1680"/>
              </a:spcAft>
            </a:pPr>
            <a:r>
              <a:rPr lang="zh-TW" sz="2700">
                <a:latin typeface="MingLiU"/>
                <a:ea typeface="MingLiU"/>
              </a:rPr>
              <a:t>-表</a:t>
            </a:r>
            <a:r>
              <a:rPr lang="en-US" sz="2500">
                <a:latin typeface="Arial" panose="020B0604020202020204"/>
              </a:rPr>
              <a:t>(table)</a:t>
            </a:r>
            <a:r>
              <a:rPr lang="zh-CN" sz="2700">
                <a:latin typeface="MingLiU"/>
                <a:ea typeface="MingLiU"/>
              </a:rPr>
              <a:t>、列</a:t>
            </a:r>
            <a:r>
              <a:rPr lang="en-US" sz="2500">
                <a:latin typeface="Arial" panose="020B0604020202020204"/>
              </a:rPr>
              <a:t>(column)</a:t>
            </a:r>
            <a:r>
              <a:rPr lang="zh-CN" sz="2700">
                <a:latin typeface="MingLiU"/>
                <a:ea typeface="MingLiU"/>
              </a:rPr>
              <a:t>、彳亍</a:t>
            </a:r>
            <a:r>
              <a:rPr lang="en-US" sz="2500">
                <a:latin typeface="Arial" panose="020B0604020202020204"/>
              </a:rPr>
              <a:t>(row)</a:t>
            </a:r>
          </a:p>
          <a:p>
            <a:pPr marL="878205" indent="0"/>
            <a:r>
              <a:rPr lang="zh-TW" sz="2500">
                <a:latin typeface="Arial" panose="020B0604020202020204"/>
                <a:ea typeface="Arial" panose="020B0604020202020204"/>
              </a:rPr>
              <a:t>-</a:t>
            </a:r>
            <a:r>
              <a:rPr lang="zh-TW" sz="2700">
                <a:latin typeface="MingLiU"/>
                <a:ea typeface="MingLiU"/>
              </a:rPr>
              <a:t>关系</a:t>
            </a:r>
            <a:r>
              <a:rPr lang="en-US" sz="2500">
                <a:latin typeface="Arial" panose="020B0604020202020204"/>
              </a:rPr>
              <a:t>(relat ion)</a:t>
            </a:r>
            <a:r>
              <a:rPr lang="zh-CN" sz="2700">
                <a:latin typeface="MingLiU"/>
                <a:ea typeface="MingLiU"/>
              </a:rPr>
              <a:t>、元组</a:t>
            </a:r>
            <a:r>
              <a:rPr lang="en-US" sz="2500">
                <a:latin typeface="Arial" panose="020B0604020202020204"/>
              </a:rPr>
              <a:t>(tuple)</a:t>
            </a:r>
            <a:r>
              <a:rPr lang="zh-CN" sz="2700">
                <a:latin typeface="MingLiU"/>
                <a:ea typeface="MingLiU"/>
              </a:rPr>
              <a:t>、</a:t>
            </a:r>
            <a:r>
              <a:rPr lang="zh-TW" sz="2700">
                <a:latin typeface="MingLiU"/>
                <a:ea typeface="MingLiU"/>
              </a:rPr>
              <a:t>属性</a:t>
            </a:r>
            <a:r>
              <a:rPr lang="en-US" sz="2500">
                <a:latin typeface="Arial" panose="020B0604020202020204"/>
              </a:rPr>
              <a:t>(attribute)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941576" y="3563112"/>
          <a:ext cx="6739128" cy="3069336"/>
        </p:xfrm>
        <a:graphic>
          <a:graphicData uri="http://schemas.openxmlformats.org/drawingml/2006/table">
            <a:tbl>
              <a:tblPr/>
              <a:tblGrid>
                <a:gridCol w="1456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8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2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40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30224">
                <a:tc>
                  <a:txBody>
                    <a:bodyPr/>
                    <a:lstStyle/>
                    <a:p>
                      <a:pPr indent="317500">
                        <a:spcBef>
                          <a:spcPts val="1120"/>
                        </a:spcBef>
                      </a:pPr>
                      <a:r>
                        <a:rPr lang="zh-TW" sz="1800">
                          <a:latin typeface="MingLiU"/>
                          <a:ea typeface="MingLiU"/>
                        </a:rPr>
                        <a:t>关系或表</a:t>
                      </a:r>
                    </a:p>
                  </a:txBody>
                  <a:tcPr marL="0" marR="0" marT="0" marB="0">
                    <a:solidFill>
                      <a:srgbClr val="FFFFCB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176905" indent="0">
                        <a:spcBef>
                          <a:spcPts val="1400"/>
                        </a:spcBef>
                      </a:pPr>
                      <a:r>
                        <a:rPr lang="zh-TW" sz="1800">
                          <a:latin typeface="MingLiU"/>
                          <a:ea typeface="MingLiU"/>
                        </a:rPr>
                        <a:t>属性或列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4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endParaRPr sz="1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zh-TW" sz="1600" b="1">
                          <a:latin typeface="MingLiU"/>
                          <a:ea typeface="MingLiU"/>
                        </a:rPr>
                        <a:t>学号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zh-TW" sz="1600" b="1">
                          <a:latin typeface="MingLiU"/>
                          <a:ea typeface="MingLiU"/>
                        </a:rPr>
                        <a:t>姓名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zh-TW" sz="1600" b="1">
                          <a:latin typeface="MingLiU"/>
                          <a:ea typeface="MingLiU"/>
                        </a:rPr>
                        <a:t>性别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zh-TW" sz="1600" b="1">
                          <a:latin typeface="MingLiU"/>
                          <a:ea typeface="MingLiU"/>
                        </a:rPr>
                        <a:t>年龄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/>
                      <a:r>
                        <a:rPr lang="zh-TW" sz="1600" b="1">
                          <a:latin typeface="MingLiU"/>
                          <a:ea typeface="MingLiU"/>
                        </a:rPr>
                        <a:t>所在系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192">
                <a:tc>
                  <a:txBody>
                    <a:bodyPr/>
                    <a:lstStyle/>
                    <a:p>
                      <a:pPr indent="165100"/>
                      <a:r>
                        <a:rPr lang="zh-TW" sz="1800">
                          <a:latin typeface="MingLiU"/>
                          <a:ea typeface="MingLiU"/>
                        </a:rPr>
                        <a:t>元组或彳亍</a:t>
                      </a:r>
                    </a:p>
                  </a:txBody>
                  <a:tcPr marL="0" marR="0" marT="0" marB="0" anchor="b">
                    <a:solidFill>
                      <a:srgbClr val="FFFFC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600" b="1">
                          <a:latin typeface="Arial" panose="020B0604020202020204"/>
                        </a:rPr>
                        <a:t>Sno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600" b="1">
                          <a:latin typeface="Arial" panose="020B0604020202020204"/>
                        </a:rPr>
                        <a:t>Sname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600" b="1">
                          <a:latin typeface="Arial" panose="020B0604020202020204"/>
                        </a:rPr>
                        <a:t>Ssex</a:t>
                      </a: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600" b="1">
                          <a:latin typeface="Arial" panose="020B0604020202020204"/>
                        </a:rPr>
                        <a:t>Sage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600" b="1">
                          <a:latin typeface="Arial" panose="020B0604020202020204"/>
                        </a:rPr>
                        <a:t>Sdept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endParaRPr sz="1600"/>
                    </a:p>
                  </a:txBody>
                  <a:tcPr marL="0" marR="0" marT="0" marB="0">
                    <a:solidFill>
                      <a:srgbClr val="FFFFCB"/>
                    </a:solidFill>
                  </a:tcPr>
                </a:tc>
                <a:tc>
                  <a:txBody>
                    <a:bodyPr/>
                    <a:lstStyle/>
                    <a:p>
                      <a:pPr indent="152400"/>
                      <a:r>
                        <a:rPr lang="zh-TW" sz="1800" b="1">
                          <a:latin typeface="Arial" panose="020B0604020202020204"/>
                          <a:ea typeface="Arial" panose="020B0604020202020204"/>
                        </a:rPr>
                        <a:t>201215121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28600"/>
                      <a:r>
                        <a:rPr lang="zh-TW" sz="1800" b="1">
                          <a:latin typeface="MingLiU"/>
                          <a:ea typeface="MingLiU"/>
                        </a:rPr>
                        <a:t>李勇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zh-TW" sz="1800" b="1">
                          <a:latin typeface="MingLiU"/>
                          <a:ea typeface="MingLiU"/>
                        </a:rPr>
                        <a:t>男</a:t>
                      </a: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393700"/>
                      <a:r>
                        <a:rPr lang="zh-TW" sz="1800" b="1">
                          <a:latin typeface="Arial" panose="020B0604020202020204"/>
                          <a:ea typeface="Arial" panose="020B0604020202020204"/>
                        </a:rPr>
                        <a:t>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304800"/>
                      <a:r>
                        <a:rPr lang="en-US" sz="1800" b="1">
                          <a:latin typeface="Arial" panose="020B0604020202020204"/>
                        </a:rPr>
                        <a:t>CS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endParaRPr sz="1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zh-TW" sz="1800" b="1">
                          <a:latin typeface="Arial" panose="020B0604020202020204"/>
                          <a:ea typeface="Arial" panose="020B0604020202020204"/>
                        </a:rPr>
                        <a:t>^01215122</a:t>
                      </a:r>
                    </a:p>
                  </a:txBody>
                  <a:tcPr marL="0" marR="0" marT="0" marB="0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228600"/>
                      <a:r>
                        <a:rPr lang="zh-TW" sz="1800" b="1">
                          <a:latin typeface="MingLiU"/>
                          <a:ea typeface="MingLiU"/>
                        </a:rPr>
                        <a:t>刘晨</a:t>
                      </a:r>
                    </a:p>
                  </a:txBody>
                  <a:tcPr marL="0" marR="0" marT="0" marB="0" anchor="b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zh-TW" sz="1800" b="1">
                          <a:latin typeface="MingLiU"/>
                          <a:ea typeface="MingLiU"/>
                        </a:rPr>
                        <a:t>女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393700"/>
                      <a:r>
                        <a:rPr lang="zh-TW" sz="1800" b="1">
                          <a:latin typeface="Arial" panose="020B0604020202020204"/>
                          <a:ea typeface="Arial" panose="020B0604020202020204"/>
                        </a:rPr>
                        <a:t>19</a:t>
                      </a:r>
                    </a:p>
                  </a:txBody>
                  <a:tcPr marL="0" marR="0" marT="0" marB="0" anchor="b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304800"/>
                      <a:r>
                        <a:rPr lang="en-US" sz="1800" b="1">
                          <a:latin typeface="Arial" panose="020B0604020202020204"/>
                        </a:rPr>
                        <a:t>CS</a:t>
                      </a:r>
                    </a:p>
                  </a:txBody>
                  <a:tcPr marL="0" marR="0" marT="0" marB="0" anchor="b"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endParaRPr sz="1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52400"/>
                      <a:r>
                        <a:rPr lang="zh-TW" sz="1800" b="1">
                          <a:latin typeface="Arial" panose="020B0604020202020204"/>
                          <a:ea typeface="Arial" panose="020B0604020202020204"/>
                        </a:rPr>
                        <a:t>201215123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28600"/>
                      <a:r>
                        <a:rPr lang="zh-TW" sz="1800" b="1">
                          <a:latin typeface="MingLiU"/>
                          <a:ea typeface="MingLiU"/>
                        </a:rPr>
                        <a:t>王敏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zh-TW" sz="1800" b="1">
                          <a:latin typeface="MingLiU"/>
                          <a:ea typeface="MingLiU"/>
                        </a:rPr>
                        <a:t>女</a:t>
                      </a: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393700"/>
                      <a:r>
                        <a:rPr lang="zh-TW" sz="1800" b="1">
                          <a:latin typeface="Arial" panose="020B0604020202020204"/>
                          <a:ea typeface="Arial" panose="020B0604020202020204"/>
                        </a:rPr>
                        <a:t>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304800"/>
                      <a:r>
                        <a:rPr lang="en-US" sz="1800" b="1">
                          <a:latin typeface="Arial" panose="020B0604020202020204"/>
                        </a:rPr>
                        <a:t>MA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848">
                <a:tc>
                  <a:txBody>
                    <a:bodyPr/>
                    <a:lstStyle/>
                    <a:p>
                      <a:endParaRPr sz="1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52400"/>
                      <a:r>
                        <a:rPr lang="zh-TW" sz="1800" b="1">
                          <a:latin typeface="Arial" panose="020B0604020202020204"/>
                          <a:ea typeface="Arial" panose="020B0604020202020204"/>
                        </a:rPr>
                        <a:t>201215125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228600"/>
                      <a:r>
                        <a:rPr lang="zh-TW" sz="1800" b="1">
                          <a:latin typeface="MingLiU"/>
                          <a:ea typeface="MingLiU"/>
                        </a:rPr>
                        <a:t>张立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zh-TW" sz="1800" b="1">
                          <a:latin typeface="MingLiU"/>
                          <a:ea typeface="MingLiU"/>
                        </a:rPr>
                        <a:t>男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393700"/>
                      <a:r>
                        <a:rPr lang="zh-TW" sz="1800" b="1">
                          <a:latin typeface="Arial" panose="020B0604020202020204"/>
                          <a:ea typeface="Arial" panose="020B0604020202020204"/>
                        </a:rPr>
                        <a:t>19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800" b="1">
                          <a:latin typeface="Arial" panose="020B0604020202020204"/>
                        </a:rPr>
                        <a:t>IS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711696" y="3084576"/>
            <a:ext cx="466344" cy="243840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 algn="r"/>
            <a:r>
              <a:rPr lang="zh-TW" sz="1800">
                <a:latin typeface="MingLiU"/>
                <a:ea typeface="MingLiU"/>
              </a:rPr>
              <a:t>主码</a:t>
            </a:r>
          </a:p>
        </p:txBody>
      </p:sp>
      <p:sp>
        <p:nvSpPr>
          <p:cNvPr id="4" name="矩形 3"/>
          <p:cNvSpPr/>
          <p:nvPr/>
        </p:nvSpPr>
        <p:spPr>
          <a:xfrm>
            <a:off x="4788408" y="3282696"/>
            <a:ext cx="697992" cy="243840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zh-TW" sz="1800">
                <a:latin typeface="MingLiU"/>
                <a:ea typeface="MingLiU"/>
              </a:rPr>
              <a:t>主属性</a:t>
            </a:r>
          </a:p>
        </p:txBody>
      </p:sp>
      <p:sp>
        <p:nvSpPr>
          <p:cNvPr id="5" name="矩形 4"/>
          <p:cNvSpPr/>
          <p:nvPr/>
        </p:nvSpPr>
        <p:spPr>
          <a:xfrm>
            <a:off x="8863584" y="3383280"/>
            <a:ext cx="926592" cy="243840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 algn="r"/>
            <a:r>
              <a:rPr lang="zh-TW" sz="1800">
                <a:latin typeface="MingLiU"/>
                <a:ea typeface="MingLiU"/>
              </a:rPr>
              <a:t>非主属性</a:t>
            </a:r>
          </a:p>
        </p:txBody>
      </p:sp>
      <p:sp>
        <p:nvSpPr>
          <p:cNvPr id="6" name="矩形 5"/>
          <p:cNvSpPr/>
          <p:nvPr/>
        </p:nvSpPr>
        <p:spPr>
          <a:xfrm>
            <a:off x="2691384" y="1499616"/>
            <a:ext cx="6013704" cy="326136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 algn="ctr"/>
            <a:r>
              <a:rPr lang="zh-TW" sz="2400">
                <a:latin typeface="MingLiU"/>
                <a:ea typeface="MingLiU"/>
              </a:rPr>
              <a:t>-候选码</a:t>
            </a:r>
            <a:r>
              <a:rPr lang="en-US" sz="2500">
                <a:latin typeface="宋体" panose="02010600030101010101" pitchFamily="2" charset="-122"/>
              </a:rPr>
              <a:t>(</a:t>
            </a:r>
            <a:r>
              <a:rPr lang="en-US" sz="2400">
                <a:latin typeface="Times New Roman" panose="02020603050405020304"/>
              </a:rPr>
              <a:t>Candidate key) </a:t>
            </a:r>
            <a:r>
              <a:rPr lang="zh-TW" sz="2400">
                <a:latin typeface="MingLiU"/>
                <a:ea typeface="MingLiU"/>
              </a:rPr>
              <a:t>全码</a:t>
            </a:r>
            <a:r>
              <a:rPr lang="zh-TW" sz="250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sz="2400">
                <a:latin typeface="Times New Roman" panose="02020603050405020304"/>
              </a:rPr>
              <a:t>All-key)</a:t>
            </a:r>
          </a:p>
        </p:txBody>
      </p:sp>
      <p:sp>
        <p:nvSpPr>
          <p:cNvPr id="7" name="矩形 6"/>
          <p:cNvSpPr/>
          <p:nvPr/>
        </p:nvSpPr>
        <p:spPr>
          <a:xfrm>
            <a:off x="2916936" y="2121408"/>
            <a:ext cx="3358896" cy="316992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zh-TW" sz="2400">
                <a:latin typeface="MingLiU"/>
                <a:ea typeface="MingLiU"/>
              </a:rPr>
              <a:t>主码主属性非主属性</a:t>
            </a:r>
          </a:p>
        </p:txBody>
      </p:sp>
      <p:sp>
        <p:nvSpPr>
          <p:cNvPr id="8" name="矩形 7"/>
          <p:cNvSpPr/>
          <p:nvPr/>
        </p:nvSpPr>
        <p:spPr>
          <a:xfrm>
            <a:off x="3157728" y="2694432"/>
            <a:ext cx="2581656" cy="277368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zh-TW" sz="2400">
                <a:latin typeface="Times New Roman" panose="02020603050405020304"/>
                <a:ea typeface="Times New Roman" panose="02020603050405020304"/>
              </a:rPr>
              <a:t>(</a:t>
            </a:r>
            <a:r>
              <a:rPr lang="en-US" sz="2400" u="sng">
                <a:latin typeface="Times New Roman" panose="02020603050405020304"/>
              </a:rPr>
              <a:t>Sno, Cno,</a:t>
            </a:r>
            <a:r>
              <a:rPr lang="en-US" sz="2400">
                <a:latin typeface="Times New Roman" panose="02020603050405020304"/>
              </a:rPr>
              <a:t> Grade</a:t>
            </a:r>
            <a:r>
              <a:rPr lang="zh-TW" sz="2400">
                <a:latin typeface="Times New Roman" panose="02020603050405020304"/>
                <a:ea typeface="Times New Roman" panose="02020603050405020304"/>
              </a:rPr>
              <a:t>)</a:t>
            </a:r>
          </a:p>
        </p:txBody>
      </p:sp>
      <p:sp>
        <p:nvSpPr>
          <p:cNvPr id="9" name="矩形 8"/>
          <p:cNvSpPr/>
          <p:nvPr/>
        </p:nvSpPr>
        <p:spPr>
          <a:xfrm>
            <a:off x="2837688" y="3325368"/>
            <a:ext cx="697992" cy="64617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0" algn="ctr">
              <a:spcAft>
                <a:spcPts val="770"/>
              </a:spcAft>
            </a:pPr>
            <a:r>
              <a:rPr lang="zh-TW" sz="1800">
                <a:latin typeface="MingLiU"/>
                <a:ea typeface="MingLiU"/>
              </a:rPr>
              <a:t>主属性</a:t>
            </a:r>
          </a:p>
          <a:p>
            <a:pPr indent="0" algn="ctr"/>
            <a:r>
              <a:rPr lang="en-US" sz="1800">
                <a:latin typeface="Arial" panose="020B0604020202020204"/>
              </a:rPr>
              <a:t>SC</a:t>
            </a:r>
          </a:p>
        </p:txBody>
      </p:sp>
      <p:sp>
        <p:nvSpPr>
          <p:cNvPr id="10" name="矩形 9"/>
          <p:cNvSpPr/>
          <p:nvPr/>
        </p:nvSpPr>
        <p:spPr>
          <a:xfrm>
            <a:off x="10277856" y="335280"/>
            <a:ext cx="1828800" cy="466344"/>
          </a:xfrm>
          <a:prstGeom prst="rect">
            <a:avLst/>
          </a:prstGeom>
          <a:solidFill>
            <a:srgbClr val="27629D"/>
          </a:solidFill>
        </p:spPr>
        <p:txBody>
          <a:bodyPr wrap="none" lIns="0" tIns="0" rIns="0" bIns="0">
            <a:noAutofit/>
          </a:bodyPr>
          <a:lstStyle/>
          <a:p>
            <a:pPr indent="0" algn="r"/>
            <a:r>
              <a:rPr lang="zh-TW" sz="3600" b="1">
                <a:solidFill>
                  <a:srgbClr val="FFFFFF"/>
                </a:solidFill>
                <a:latin typeface="MingLiU"/>
                <a:ea typeface="MingLiU"/>
              </a:rPr>
              <a:t>关系术语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581400" y="4029456"/>
          <a:ext cx="5248656" cy="2700528"/>
        </p:xfrm>
        <a:graphic>
          <a:graphicData uri="http://schemas.openxmlformats.org/drawingml/2006/table">
            <a:tbl>
              <a:tblPr/>
              <a:tblGrid>
                <a:gridCol w="2234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indent="0" algn="ctr">
                        <a:spcAft>
                          <a:spcPts val="420"/>
                        </a:spcAft>
                      </a:pPr>
                      <a:r>
                        <a:rPr lang="zh-TW" sz="1800" b="1">
                          <a:latin typeface="MingLiU"/>
                          <a:ea typeface="MingLiU"/>
                        </a:rPr>
                        <a:t>学号</a:t>
                      </a:r>
                    </a:p>
                    <a:p>
                      <a:pPr marL="865505" indent="0"/>
                      <a:r>
                        <a:rPr lang="en-US" sz="1800" b="1">
                          <a:latin typeface="Arial" panose="020B0604020202020204"/>
                        </a:rPr>
                        <a:t>Sno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210"/>
                        </a:spcAft>
                      </a:pPr>
                      <a:r>
                        <a:rPr lang="zh-TW" sz="1800" b="1">
                          <a:latin typeface="MingLiU"/>
                          <a:ea typeface="MingLiU"/>
                        </a:rPr>
                        <a:t>课程号</a:t>
                      </a:r>
                    </a:p>
                    <a:p>
                      <a:pPr indent="0" algn="ctr"/>
                      <a:r>
                        <a:rPr lang="en-US" sz="1800" b="1">
                          <a:latin typeface="Arial" panose="020B0604020202020204"/>
                        </a:rPr>
                        <a:t>Cno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210"/>
                        </a:spcAft>
                      </a:pPr>
                      <a:r>
                        <a:rPr lang="zh-TW" sz="1800" b="1">
                          <a:latin typeface="MingLiU"/>
                          <a:ea typeface="MingLiU"/>
                        </a:rPr>
                        <a:t>成绩</a:t>
                      </a:r>
                    </a:p>
                    <a:p>
                      <a:pPr indent="0" algn="ctr"/>
                      <a:r>
                        <a:rPr lang="en-US" sz="1800" b="1">
                          <a:latin typeface="Arial" panose="020B0604020202020204"/>
                        </a:rPr>
                        <a:t>Grade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pPr indent="0" algn="ctr"/>
                      <a:r>
                        <a:rPr lang="zh-TW" sz="1800" b="1">
                          <a:latin typeface="Arial" panose="020B0604020202020204"/>
                          <a:ea typeface="Arial" panose="020B0604020202020204"/>
                        </a:rPr>
                        <a:t>201215121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zh-TW" sz="1800" b="1">
                          <a:latin typeface="Arial" panose="020B0604020202020204"/>
                          <a:ea typeface="Arial" panose="020B0604020202020204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zh-TW" sz="1800" b="1">
                          <a:latin typeface="Arial" panose="020B0604020202020204"/>
                          <a:ea typeface="Arial" panose="020B0604020202020204"/>
                        </a:rPr>
                        <a:t>92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296">
                <a:tc>
                  <a:txBody>
                    <a:bodyPr/>
                    <a:lstStyle/>
                    <a:p>
                      <a:pPr indent="546100"/>
                      <a:r>
                        <a:rPr lang="zh-TW" sz="1800" b="1">
                          <a:latin typeface="Arial" panose="020B0604020202020204"/>
                          <a:ea typeface="Arial" panose="020B0604020202020204"/>
                        </a:rPr>
                        <a:t>201215121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zh-TW" sz="1800" b="1">
                          <a:latin typeface="Arial" panose="020B0604020202020204"/>
                          <a:ea typeface="Arial" panose="020B0604020202020204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zh-TW" sz="1800" b="1">
                          <a:latin typeface="Arial" panose="020B0604020202020204"/>
                          <a:ea typeface="Arial" panose="020B0604020202020204"/>
                        </a:rPr>
                        <a:t>85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pPr indent="546100"/>
                      <a:r>
                        <a:rPr lang="zh-TW" sz="1800" b="1">
                          <a:latin typeface="Arial" panose="020B0604020202020204"/>
                          <a:ea typeface="Arial" panose="020B0604020202020204"/>
                        </a:rPr>
                        <a:t>201215121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zh-TW" sz="1800" b="1">
                          <a:latin typeface="Arial" panose="020B0604020202020204"/>
                          <a:ea typeface="Arial" panose="020B0604020202020204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zh-TW" sz="1800" b="1">
                          <a:latin typeface="Arial" panose="020B0604020202020204"/>
                          <a:ea typeface="Arial" panose="020B0604020202020204"/>
                        </a:rPr>
                        <a:t>88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indent="546100"/>
                      <a:r>
                        <a:rPr lang="zh-TW" sz="1800" b="1">
                          <a:latin typeface="Arial" panose="020B0604020202020204"/>
                          <a:ea typeface="Arial" panose="020B0604020202020204"/>
                        </a:rPr>
                        <a:t>201215122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zh-TW" sz="1800" b="1">
                          <a:latin typeface="Arial" panose="020B0604020202020204"/>
                          <a:ea typeface="Arial" panose="020B0604020202020204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zh-TW" sz="1800" b="1">
                          <a:latin typeface="Arial" panose="020B0604020202020204"/>
                          <a:ea typeface="Arial" panose="020B0604020202020204"/>
                        </a:rPr>
                        <a:t>90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indent="0" algn="ctr"/>
                      <a:r>
                        <a:rPr lang="zh-TW" sz="1800" b="1">
                          <a:latin typeface="Arial" panose="020B0604020202020204"/>
                          <a:ea typeface="Arial" panose="020B0604020202020204"/>
                        </a:rPr>
                        <a:t>201215122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zh-TW" sz="1800" b="1">
                          <a:latin typeface="Arial" panose="020B0604020202020204"/>
                          <a:ea typeface="Arial" panose="020B0604020202020204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zh-TW" sz="1800" b="1">
                          <a:latin typeface="Arial" panose="020B0604020202020204"/>
                          <a:ea typeface="Arial" panose="020B0604020202020204"/>
                        </a:rPr>
                        <a:t>80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" y="798576"/>
            <a:ext cx="2596896" cy="86258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271760" y="335280"/>
            <a:ext cx="1831848" cy="472440"/>
          </a:xfrm>
          <a:prstGeom prst="rect">
            <a:avLst/>
          </a:prstGeom>
          <a:solidFill>
            <a:srgbClr val="27629D"/>
          </a:solidFill>
        </p:spPr>
        <p:txBody>
          <a:bodyPr wrap="none" lIns="0" tIns="0" rIns="0" bIns="0">
            <a:noAutofit/>
          </a:bodyPr>
          <a:lstStyle/>
          <a:p>
            <a:pPr indent="0" algn="r"/>
            <a:r>
              <a:rPr lang="zh-TW" sz="3600" b="1">
                <a:solidFill>
                  <a:srgbClr val="FFFFFF"/>
                </a:solidFill>
                <a:latin typeface="MingLiU"/>
                <a:ea typeface="MingLiU"/>
              </a:rPr>
              <a:t>关系分类</a:t>
            </a:r>
          </a:p>
        </p:txBody>
      </p:sp>
      <p:sp>
        <p:nvSpPr>
          <p:cNvPr id="4" name="矩形 3"/>
          <p:cNvSpPr/>
          <p:nvPr/>
        </p:nvSpPr>
        <p:spPr>
          <a:xfrm>
            <a:off x="2072640" y="1792224"/>
            <a:ext cx="1667256" cy="341376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>
              <a:spcBef>
                <a:spcPts val="350"/>
              </a:spcBef>
            </a:pPr>
            <a:r>
              <a:rPr lang="zh-CN" sz="2600">
                <a:latin typeface="Arial" panose="020B0604020202020204"/>
                <a:ea typeface="Arial" panose="020B0604020202020204"/>
              </a:rPr>
              <a:t>-</a:t>
            </a:r>
            <a:r>
              <a:rPr lang="zh-TW" sz="2600">
                <a:latin typeface="MingLiU"/>
                <a:ea typeface="MingLiU"/>
              </a:rPr>
              <a:t>三类关系</a:t>
            </a:r>
          </a:p>
        </p:txBody>
      </p:sp>
      <p:sp>
        <p:nvSpPr>
          <p:cNvPr id="5" name="矩形 4"/>
          <p:cNvSpPr/>
          <p:nvPr/>
        </p:nvSpPr>
        <p:spPr>
          <a:xfrm>
            <a:off x="2599944" y="2453640"/>
            <a:ext cx="5693664" cy="272186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0">
              <a:spcAft>
                <a:spcPts val="1540"/>
              </a:spcAft>
            </a:pPr>
            <a:r>
              <a:rPr lang="zh-TW" sz="2100" b="1">
                <a:solidFill>
                  <a:srgbClr val="FF0000"/>
                </a:solidFill>
                <a:latin typeface="MingLiU"/>
                <a:ea typeface="MingLiU"/>
              </a:rPr>
              <a:t>-基本关系</a:t>
            </a:r>
            <a:r>
              <a:rPr lang="zh-TW" sz="2100">
                <a:latin typeface="MingLiU"/>
                <a:ea typeface="MingLiU"/>
              </a:rPr>
              <a:t>（基本表或基表）</a:t>
            </a:r>
          </a:p>
          <a:p>
            <a:pPr marL="335915" indent="0">
              <a:spcAft>
                <a:spcPts val="1540"/>
              </a:spcAft>
            </a:pPr>
            <a:r>
              <a:rPr lang="zh-TW" sz="2100">
                <a:latin typeface="MingLiU"/>
                <a:ea typeface="MingLiU"/>
              </a:rPr>
              <a:t>实际存在的表，是实际存储数据的逻辑表示</a:t>
            </a:r>
          </a:p>
          <a:p>
            <a:pPr indent="0">
              <a:spcAft>
                <a:spcPts val="1540"/>
              </a:spcAft>
            </a:pPr>
            <a:r>
              <a:rPr lang="zh-TW" sz="2100" b="1">
                <a:solidFill>
                  <a:srgbClr val="FF0000"/>
                </a:solidFill>
                <a:latin typeface="MingLiU"/>
                <a:ea typeface="MingLiU"/>
              </a:rPr>
              <a:t>-查询表</a:t>
            </a:r>
          </a:p>
          <a:p>
            <a:pPr marL="335915" indent="0">
              <a:spcAft>
                <a:spcPts val="1540"/>
              </a:spcAft>
            </a:pPr>
            <a:r>
              <a:rPr lang="zh-TW" sz="2100">
                <a:latin typeface="MingLiU"/>
                <a:ea typeface="MingLiU"/>
              </a:rPr>
              <a:t>查询结果对应的表</a:t>
            </a:r>
          </a:p>
          <a:p>
            <a:pPr indent="0"/>
            <a:r>
              <a:rPr lang="zh-TW" sz="2100" b="1">
                <a:solidFill>
                  <a:srgbClr val="FF0000"/>
                </a:solidFill>
                <a:latin typeface="MingLiU"/>
                <a:ea typeface="MingLiU"/>
              </a:rPr>
              <a:t>-视图表</a:t>
            </a:r>
          </a:p>
        </p:txBody>
      </p:sp>
      <p:sp>
        <p:nvSpPr>
          <p:cNvPr id="6" name="矩形 5"/>
          <p:cNvSpPr/>
          <p:nvPr/>
        </p:nvSpPr>
        <p:spPr>
          <a:xfrm>
            <a:off x="2968752" y="5474208"/>
            <a:ext cx="7552944" cy="83210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0">
              <a:spcAft>
                <a:spcPts val="1190"/>
              </a:spcAft>
            </a:pPr>
            <a:r>
              <a:rPr lang="zh-TW" sz="2100">
                <a:latin typeface="MingLiU"/>
                <a:ea typeface="MingLiU"/>
              </a:rPr>
              <a:t>由基本表或其他视图表导出的表，是虚表，不对应实际存储的</a:t>
            </a:r>
          </a:p>
          <a:p>
            <a:pPr indent="0"/>
            <a:r>
              <a:rPr lang="zh-TW" sz="2100">
                <a:latin typeface="MingLiU"/>
                <a:ea typeface="MingLiU"/>
              </a:rPr>
              <a:t>数据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71760" y="332232"/>
            <a:ext cx="1834896" cy="469392"/>
          </a:xfrm>
          <a:prstGeom prst="rect">
            <a:avLst/>
          </a:prstGeom>
          <a:solidFill>
            <a:srgbClr val="27629D"/>
          </a:solidFill>
        </p:spPr>
        <p:txBody>
          <a:bodyPr wrap="none" lIns="0" tIns="0" rIns="0" bIns="0">
            <a:noAutofit/>
          </a:bodyPr>
          <a:lstStyle/>
          <a:p>
            <a:pPr indent="0" algn="r"/>
            <a:r>
              <a:rPr lang="zh-TW" sz="3600" b="1">
                <a:solidFill>
                  <a:srgbClr val="FFFFFF"/>
                </a:solidFill>
                <a:latin typeface="MingLiU"/>
                <a:ea typeface="MingLiU"/>
              </a:rPr>
              <a:t>关系模式</a:t>
            </a:r>
          </a:p>
        </p:txBody>
      </p:sp>
      <p:sp>
        <p:nvSpPr>
          <p:cNvPr id="3" name="矩形 2"/>
          <p:cNvSpPr/>
          <p:nvPr/>
        </p:nvSpPr>
        <p:spPr>
          <a:xfrm>
            <a:off x="1685544" y="3919728"/>
            <a:ext cx="7437120" cy="381000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zh-CN" sz="2800">
                <a:latin typeface="Arial" panose="020B0604020202020204"/>
                <a:ea typeface="Arial" panose="020B0604020202020204"/>
              </a:rPr>
              <a:t>-</a:t>
            </a:r>
            <a:r>
              <a:rPr lang="zh-TW" sz="2700">
                <a:latin typeface="MingLiU"/>
                <a:ea typeface="MingLiU"/>
              </a:rPr>
              <a:t>关系模式是对关系的描述，是静态的、稳定的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0" y="844296"/>
          <a:ext cx="12192000" cy="2947416"/>
        </p:xfrm>
        <a:graphic>
          <a:graphicData uri="http://schemas.openxmlformats.org/drawingml/2006/table">
            <a:tbl>
              <a:tblPr/>
              <a:tblGrid>
                <a:gridCol w="1938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6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93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57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655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7680">
                <a:tc rowSpan="3">
                  <a:txBody>
                    <a:bodyPr/>
                    <a:lstStyle/>
                    <a:p>
                      <a:endParaRPr sz="2400"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 indent="241300"/>
                      <a:r>
                        <a:rPr lang="zh-TW" sz="1800">
                          <a:latin typeface="MingLiU"/>
                          <a:ea typeface="MingLiU"/>
                        </a:rPr>
                        <a:t>关系</a:t>
                      </a:r>
                    </a:p>
                  </a:txBody>
                  <a:tcPr marL="0" marR="0" marT="0" marB="0" anchor="b"/>
                </a:tc>
                <a:tc gridSpan="5">
                  <a:txBody>
                    <a:bodyPr/>
                    <a:lstStyle/>
                    <a:p>
                      <a:endParaRPr sz="2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 indent="0" algn="ctr">
                        <a:lnSpc>
                          <a:spcPts val="2065"/>
                        </a:lnSpc>
                      </a:pPr>
                      <a:r>
                        <a:rPr lang="zh-TW" sz="1800">
                          <a:latin typeface="MingLiU"/>
                          <a:ea typeface="MingLiU"/>
                        </a:rPr>
                        <a:t>关系 模式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52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560"/>
                        </a:spcAft>
                      </a:pPr>
                      <a:r>
                        <a:rPr lang="zh-TW" sz="1600" b="1">
                          <a:latin typeface="MingLiU"/>
                          <a:ea typeface="MingLiU"/>
                        </a:rPr>
                        <a:t>学号</a:t>
                      </a:r>
                    </a:p>
                    <a:p>
                      <a:pPr indent="0" algn="ctr"/>
                      <a:r>
                        <a:rPr lang="en-US" sz="1600" b="1">
                          <a:latin typeface="Arial" panose="020B0604020202020204"/>
                        </a:rPr>
                        <a:t>Sno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560"/>
                        </a:spcAft>
                      </a:pPr>
                      <a:r>
                        <a:rPr lang="zh-TW" sz="1600" b="1">
                          <a:latin typeface="MingLiU"/>
                          <a:ea typeface="MingLiU"/>
                        </a:rPr>
                        <a:t>姓名</a:t>
                      </a:r>
                    </a:p>
                    <a:p>
                      <a:pPr indent="0" algn="ctr"/>
                      <a:r>
                        <a:rPr lang="en-US" sz="1600" b="1">
                          <a:latin typeface="Arial" panose="020B0604020202020204"/>
                        </a:rPr>
                        <a:t>Sname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560"/>
                        </a:spcAft>
                      </a:pPr>
                      <a:r>
                        <a:rPr lang="zh-TW" sz="1600" b="1">
                          <a:latin typeface="MingLiU"/>
                          <a:ea typeface="MingLiU"/>
                        </a:rPr>
                        <a:t>性别</a:t>
                      </a:r>
                    </a:p>
                    <a:p>
                      <a:pPr indent="0" algn="ctr"/>
                      <a:r>
                        <a:rPr lang="en-US" sz="1600" b="1">
                          <a:latin typeface="Arial" panose="020B0604020202020204"/>
                        </a:rPr>
                        <a:t>Ssex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560"/>
                        </a:spcAft>
                      </a:pPr>
                      <a:r>
                        <a:rPr lang="zh-TW" sz="1600" b="1">
                          <a:latin typeface="MingLiU"/>
                          <a:ea typeface="MingLiU"/>
                        </a:rPr>
                        <a:t>年龄</a:t>
                      </a:r>
                    </a:p>
                    <a:p>
                      <a:pPr indent="0" algn="ctr"/>
                      <a:r>
                        <a:rPr lang="en-US" sz="1600" b="1">
                          <a:latin typeface="Arial" panose="020B0604020202020204"/>
                        </a:rPr>
                        <a:t>Sage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560"/>
                        </a:spcAft>
                      </a:pPr>
                      <a:r>
                        <a:rPr lang="zh-TW" sz="1600" b="1">
                          <a:latin typeface="MingLiU"/>
                          <a:ea typeface="MingLiU"/>
                        </a:rPr>
                        <a:t>所在系</a:t>
                      </a:r>
                    </a:p>
                    <a:p>
                      <a:pPr indent="0" algn="ctr"/>
                      <a:r>
                        <a:rPr lang="en-US" sz="1600" b="1">
                          <a:latin typeface="Arial" panose="020B0604020202020204"/>
                        </a:rPr>
                        <a:t>Sdept</a:t>
                      </a: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zh-TW" sz="1800" b="1">
                          <a:latin typeface="Arial" panose="020B0604020202020204"/>
                          <a:ea typeface="Arial" panose="020B0604020202020204"/>
                        </a:rPr>
                        <a:t>201215121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zh-TW" sz="1800" b="1">
                          <a:latin typeface="MingLiU"/>
                          <a:ea typeface="MingLiU"/>
                        </a:rPr>
                        <a:t>李勇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zh-TW" sz="1800" b="1">
                          <a:latin typeface="MingLiU"/>
                          <a:ea typeface="MingLiU"/>
                        </a:rPr>
                        <a:t>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zh-TW" sz="1800" b="1">
                          <a:latin typeface="Arial" panose="020B0604020202020204"/>
                          <a:ea typeface="Arial" panose="020B0604020202020204"/>
                        </a:rPr>
                        <a:t>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79400"/>
                      <a:r>
                        <a:rPr lang="en-US" sz="1800" b="1">
                          <a:latin typeface="Arial" panose="020B0604020202020204"/>
                        </a:rPr>
                        <a:t>CS</a:t>
                      </a: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sz="1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zh-TW" sz="1800" b="1">
                          <a:latin typeface="Arial" panose="020B0604020202020204"/>
                          <a:ea typeface="Arial" panose="020B0604020202020204"/>
                        </a:rPr>
                        <a:t>201215122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zh-TW" sz="1800" b="1">
                          <a:latin typeface="MingLiU"/>
                          <a:ea typeface="MingLiU"/>
                        </a:rPr>
                        <a:t>刘晨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zh-TW" sz="1800" b="1">
                          <a:latin typeface="MingLiU"/>
                          <a:ea typeface="MingLiU"/>
                        </a:rPr>
                        <a:t>女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zh-TW" sz="1800" b="1">
                          <a:latin typeface="Arial" panose="020B0604020202020204"/>
                          <a:ea typeface="Arial" panose="020B0604020202020204"/>
                        </a:rPr>
                        <a:t>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79400"/>
                      <a:r>
                        <a:rPr lang="en-US" sz="1800" b="1">
                          <a:latin typeface="Arial" panose="020B0604020202020204"/>
                        </a:rPr>
                        <a:t>CS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sz="16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endParaRPr sz="1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zh-TW" sz="1800" b="1">
                          <a:latin typeface="Arial" panose="020B0604020202020204"/>
                          <a:ea typeface="Arial" panose="020B0604020202020204"/>
                        </a:rPr>
                        <a:t>201215123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zh-TW" sz="1800" b="1">
                          <a:latin typeface="MingLiU"/>
                          <a:ea typeface="MingLiU"/>
                        </a:rPr>
                        <a:t>王敏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zh-TW" sz="1800" b="1">
                          <a:latin typeface="MingLiU"/>
                          <a:ea typeface="MingLiU"/>
                        </a:rPr>
                        <a:t>女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zh-TW" sz="1800" b="1">
                          <a:latin typeface="Arial" panose="020B0604020202020204"/>
                          <a:ea typeface="Arial" panose="020B0604020202020204"/>
                        </a:rPr>
                        <a:t>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79400"/>
                      <a:r>
                        <a:rPr lang="en-US" sz="1800" b="1">
                          <a:latin typeface="Arial" panose="020B0604020202020204"/>
                        </a:rPr>
                        <a:t>MA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sz="16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sz="17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7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zh-TW" sz="1800" b="1">
                          <a:latin typeface="Arial" panose="020B0604020202020204"/>
                          <a:ea typeface="Arial" panose="020B0604020202020204"/>
                        </a:rPr>
                        <a:t>201215125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zh-TW" sz="1800" b="1">
                          <a:latin typeface="MingLiU"/>
                          <a:ea typeface="MingLiU"/>
                        </a:rPr>
                        <a:t>张立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zh-TW" sz="1800" b="1">
                          <a:latin typeface="MingLiU"/>
                          <a:ea typeface="MingLiU"/>
                        </a:rPr>
                        <a:t>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zh-TW" sz="1800" b="1">
                          <a:latin typeface="Arial" panose="020B0604020202020204"/>
                          <a:ea typeface="Arial" panose="020B0604020202020204"/>
                        </a:rPr>
                        <a:t>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800" b="1">
                          <a:latin typeface="Arial" panose="020B0604020202020204"/>
                        </a:rPr>
                        <a:t>IS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sz="17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685544" y="4730496"/>
            <a:ext cx="8665464" cy="109118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0">
              <a:spcAft>
                <a:spcPts val="1610"/>
              </a:spcAft>
            </a:pPr>
            <a:r>
              <a:rPr lang="zh-CN" sz="2800">
                <a:latin typeface="Arial" panose="020B0604020202020204"/>
                <a:ea typeface="Arial" panose="020B0604020202020204"/>
              </a:rPr>
              <a:t>-</a:t>
            </a:r>
            <a:r>
              <a:rPr lang="zh-TW" sz="2700">
                <a:latin typeface="MingLiU"/>
                <a:ea typeface="MingLiU"/>
              </a:rPr>
              <a:t>关系是关系模式在某一时刻的状态或内容，是动态的、</a:t>
            </a:r>
          </a:p>
          <a:p>
            <a:pPr marL="297815" indent="0"/>
            <a:r>
              <a:rPr lang="zh-TW" sz="2700">
                <a:latin typeface="MingLiU"/>
                <a:ea typeface="MingLiU"/>
              </a:rPr>
              <a:t>随时间不断变化的</a:t>
            </a:r>
          </a:p>
        </p:txBody>
      </p:sp>
      <p:sp>
        <p:nvSpPr>
          <p:cNvPr id="6" name="矩形 5"/>
          <p:cNvSpPr/>
          <p:nvPr/>
        </p:nvSpPr>
        <p:spPr>
          <a:xfrm>
            <a:off x="1685544" y="6266688"/>
            <a:ext cx="8857488" cy="381000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2800">
                <a:latin typeface="Arial" panose="020B0604020202020204"/>
              </a:rPr>
              <a:t>•</a:t>
            </a:r>
            <a:r>
              <a:rPr lang="zh-TW" sz="2700">
                <a:latin typeface="MingLiU"/>
                <a:ea typeface="MingLiU"/>
              </a:rPr>
              <a:t>关系模式和关系往往统称为关系，通过上下文加以区别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72640" y="1481328"/>
            <a:ext cx="8055864" cy="408127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0">
              <a:spcAft>
                <a:spcPts val="420"/>
              </a:spcAft>
            </a:pPr>
            <a:r>
              <a:rPr lang="zh-CN" sz="2800">
                <a:latin typeface="Arial" panose="020B0604020202020204"/>
                <a:ea typeface="Arial" panose="020B0604020202020204"/>
              </a:rPr>
              <a:t>-</a:t>
            </a:r>
            <a:r>
              <a:rPr lang="zh-TW" sz="2700">
                <a:latin typeface="MingLiU"/>
                <a:ea typeface="MingLiU"/>
              </a:rPr>
              <a:t>常用的关系操作</a:t>
            </a:r>
          </a:p>
          <a:p>
            <a:pPr marL="418465" indent="0">
              <a:lnSpc>
                <a:spcPts val="4250"/>
              </a:lnSpc>
              <a:spcAft>
                <a:spcPts val="420"/>
              </a:spcAft>
            </a:pPr>
            <a:r>
              <a:rPr lang="zh-TW" sz="2400">
                <a:latin typeface="MingLiU"/>
                <a:ea typeface="MingLiU"/>
              </a:rPr>
              <a:t>-査询：选择、投影、连接、除、并、交、差</a:t>
            </a:r>
          </a:p>
          <a:p>
            <a:pPr marL="418465" indent="0">
              <a:lnSpc>
                <a:spcPts val="4250"/>
              </a:lnSpc>
              <a:spcAft>
                <a:spcPts val="420"/>
              </a:spcAft>
            </a:pPr>
            <a:r>
              <a:rPr lang="zh-TW" sz="2400">
                <a:latin typeface="MingLiU"/>
                <a:ea typeface="MingLiU"/>
              </a:rPr>
              <a:t>-数据更新：插入、删除、修改</a:t>
            </a:r>
          </a:p>
          <a:p>
            <a:pPr marL="418465" indent="0">
              <a:lnSpc>
                <a:spcPts val="4250"/>
              </a:lnSpc>
              <a:spcAft>
                <a:spcPts val="420"/>
              </a:spcAft>
            </a:pPr>
            <a:r>
              <a:rPr lang="zh-TW" sz="2400">
                <a:latin typeface="MingLiU"/>
                <a:ea typeface="MingLiU"/>
              </a:rPr>
              <a:t>-査询的表达能力是其中最主要的部分</a:t>
            </a:r>
          </a:p>
          <a:p>
            <a:pPr marL="418465" indent="0">
              <a:lnSpc>
                <a:spcPts val="4250"/>
              </a:lnSpc>
              <a:spcAft>
                <a:spcPts val="420"/>
              </a:spcAft>
            </a:pPr>
            <a:r>
              <a:rPr lang="zh-TW" sz="2400" b="1">
                <a:latin typeface="MingLiU"/>
                <a:ea typeface="MingLiU"/>
              </a:rPr>
              <a:t>-</a:t>
            </a:r>
            <a:r>
              <a:rPr lang="zh-TW" sz="2300">
                <a:latin typeface="MingLiU"/>
                <a:ea typeface="MingLiU"/>
              </a:rPr>
              <a:t>关系操作的特点</a:t>
            </a:r>
          </a:p>
          <a:p>
            <a:pPr marL="697865" indent="-279400">
              <a:lnSpc>
                <a:spcPts val="4250"/>
              </a:lnSpc>
            </a:pPr>
            <a:r>
              <a:rPr lang="zh-TW" sz="2400">
                <a:latin typeface="MingLiU"/>
                <a:ea typeface="MingLiU"/>
              </a:rPr>
              <a:t>-集合操作方式：操作的对象和结果都是</a:t>
            </a:r>
            <a:r>
              <a:rPr lang="zh-TW" sz="2400" b="1">
                <a:solidFill>
                  <a:srgbClr val="FF0000"/>
                </a:solidFill>
                <a:latin typeface="MingLiU"/>
                <a:ea typeface="MingLiU"/>
              </a:rPr>
              <a:t>集合</a:t>
            </a:r>
            <a:r>
              <a:rPr lang="zh-TW" sz="2400">
                <a:latin typeface="MingLiU"/>
                <a:ea typeface="MingLiU"/>
              </a:rPr>
              <a:t>，</a:t>
            </a:r>
            <a:r>
              <a:rPr lang="zh-TW" sz="2400" b="1">
                <a:solidFill>
                  <a:srgbClr val="FF0000"/>
                </a:solidFill>
                <a:latin typeface="MingLiU"/>
                <a:ea typeface="MingLiU"/>
              </a:rPr>
              <a:t>一次一 集合</a:t>
            </a:r>
            <a:r>
              <a:rPr lang="zh-TW" sz="2400">
                <a:latin typeface="MingLiU"/>
                <a:ea typeface="MingLiU"/>
              </a:rPr>
              <a:t>的方式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354312" y="359664"/>
            <a:ext cx="2743200" cy="478536"/>
          </a:xfrm>
          <a:prstGeom prst="rect">
            <a:avLst/>
          </a:prstGeom>
          <a:solidFill>
            <a:srgbClr val="27629D"/>
          </a:solidFill>
        </p:spPr>
        <p:txBody>
          <a:bodyPr wrap="none" lIns="0" tIns="0" rIns="0" bIns="0">
            <a:noAutofit/>
          </a:bodyPr>
          <a:lstStyle/>
          <a:p>
            <a:pPr indent="0" algn="r"/>
            <a:r>
              <a:rPr lang="zh-TW" sz="3600" b="1">
                <a:solidFill>
                  <a:srgbClr val="FFFFFF"/>
                </a:solidFill>
                <a:latin typeface="MingLiU"/>
                <a:ea typeface="MingLiU"/>
              </a:rPr>
              <a:t>关系的完整性</a:t>
            </a:r>
          </a:p>
        </p:txBody>
      </p:sp>
      <p:sp>
        <p:nvSpPr>
          <p:cNvPr id="3" name="矩形 2"/>
          <p:cNvSpPr/>
          <p:nvPr/>
        </p:nvSpPr>
        <p:spPr>
          <a:xfrm>
            <a:off x="3486912" y="2785872"/>
            <a:ext cx="1709928" cy="356616"/>
          </a:xfrm>
          <a:prstGeom prst="rect">
            <a:avLst/>
          </a:prstGeom>
          <a:solidFill>
            <a:srgbClr val="C00000"/>
          </a:solidFill>
        </p:spPr>
        <p:txBody>
          <a:bodyPr wrap="none" lIns="0" tIns="0" rIns="0" bIns="0">
            <a:noAutofit/>
          </a:bodyPr>
          <a:lstStyle/>
          <a:p>
            <a:pPr indent="177800">
              <a:spcBef>
                <a:spcPts val="980"/>
              </a:spcBef>
            </a:pPr>
            <a:r>
              <a:rPr lang="zh-TW" sz="2600" dirty="0">
                <a:solidFill>
                  <a:srgbClr val="FFFFFF"/>
                </a:solidFill>
                <a:latin typeface="MingLiU"/>
                <a:ea typeface="MingLiU"/>
              </a:rPr>
              <a:t>实体完整性</a:t>
            </a:r>
          </a:p>
        </p:txBody>
      </p:sp>
      <p:sp>
        <p:nvSpPr>
          <p:cNvPr id="4" name="矩形 3"/>
          <p:cNvSpPr/>
          <p:nvPr/>
        </p:nvSpPr>
        <p:spPr>
          <a:xfrm>
            <a:off x="3480816" y="4011168"/>
            <a:ext cx="1716024" cy="356616"/>
          </a:xfrm>
          <a:prstGeom prst="rect">
            <a:avLst/>
          </a:prstGeom>
          <a:solidFill>
            <a:srgbClr val="92D14F"/>
          </a:solidFill>
        </p:spPr>
        <p:txBody>
          <a:bodyPr wrap="none" lIns="0" tIns="0" rIns="0" bIns="0">
            <a:noAutofit/>
          </a:bodyPr>
          <a:lstStyle/>
          <a:p>
            <a:pPr indent="177800">
              <a:spcBef>
                <a:spcPts val="980"/>
              </a:spcBef>
            </a:pPr>
            <a:r>
              <a:rPr lang="zh-TW" sz="2600" dirty="0">
                <a:solidFill>
                  <a:srgbClr val="FFFFFF"/>
                </a:solidFill>
                <a:latin typeface="MingLiU"/>
                <a:ea typeface="MingLiU"/>
              </a:rPr>
              <a:t>参照完整性</a:t>
            </a:r>
          </a:p>
        </p:txBody>
      </p:sp>
      <p:sp>
        <p:nvSpPr>
          <p:cNvPr id="5" name="矩形 4"/>
          <p:cNvSpPr/>
          <p:nvPr/>
        </p:nvSpPr>
        <p:spPr>
          <a:xfrm>
            <a:off x="3486912" y="5236464"/>
            <a:ext cx="2740152" cy="35661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>
            <a:noAutofit/>
          </a:bodyPr>
          <a:lstStyle/>
          <a:p>
            <a:pPr indent="177800">
              <a:spcBef>
                <a:spcPts val="980"/>
              </a:spcBef>
            </a:pPr>
            <a:r>
              <a:rPr lang="zh-TW" sz="2600">
                <a:solidFill>
                  <a:srgbClr val="FFFFFF"/>
                </a:solidFill>
                <a:latin typeface="MingLiU"/>
                <a:ea typeface="MingLiU"/>
              </a:rPr>
              <a:t>用户定义的完整性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" y="835152"/>
            <a:ext cx="12185904" cy="83210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204448" y="326136"/>
            <a:ext cx="905256" cy="475488"/>
          </a:xfrm>
          <a:prstGeom prst="rect">
            <a:avLst/>
          </a:prstGeom>
          <a:solidFill>
            <a:srgbClr val="235F9B"/>
          </a:solidFill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zh-TW" sz="3600" b="1">
                <a:solidFill>
                  <a:srgbClr val="FFFFFF"/>
                </a:solidFill>
                <a:latin typeface="MingLiU"/>
                <a:ea typeface="MingLiU"/>
              </a:rPr>
              <a:t>内容</a:t>
            </a:r>
          </a:p>
        </p:txBody>
      </p:sp>
      <p:sp>
        <p:nvSpPr>
          <p:cNvPr id="4" name="矩形 3"/>
          <p:cNvSpPr/>
          <p:nvPr/>
        </p:nvSpPr>
        <p:spPr>
          <a:xfrm>
            <a:off x="2057400" y="2039112"/>
            <a:ext cx="5757672" cy="32826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317500">
              <a:spcAft>
                <a:spcPts val="2100"/>
              </a:spcAft>
            </a:pPr>
            <a:r>
              <a:rPr lang="en-US" sz="3500">
                <a:latin typeface="Arial" panose="020B0604020202020204"/>
              </a:rPr>
              <a:t>1. </a:t>
            </a:r>
            <a:r>
              <a:rPr lang="zh-TW" sz="3500">
                <a:latin typeface="MingLiU"/>
                <a:ea typeface="MingLiU"/>
              </a:rPr>
              <a:t>基本概念</a:t>
            </a:r>
          </a:p>
          <a:p>
            <a:pPr indent="317500">
              <a:spcAft>
                <a:spcPts val="2310"/>
              </a:spcAft>
            </a:pPr>
            <a:r>
              <a:rPr lang="en-US" sz="3500">
                <a:solidFill>
                  <a:srgbClr val="FF0000"/>
                </a:solidFill>
                <a:latin typeface="Arial" panose="020B0604020202020204"/>
              </a:rPr>
              <a:t>2. </a:t>
            </a:r>
            <a:r>
              <a:rPr lang="zh-TW" sz="3500">
                <a:solidFill>
                  <a:srgbClr val="FF0000"/>
                </a:solidFill>
                <a:latin typeface="MingLiU"/>
                <a:ea typeface="MingLiU"/>
              </a:rPr>
              <a:t>关系数据理论</a:t>
            </a:r>
          </a:p>
          <a:p>
            <a:pPr indent="317500">
              <a:spcAft>
                <a:spcPts val="1890"/>
              </a:spcAft>
            </a:pPr>
            <a:r>
              <a:rPr lang="en-US" sz="3500">
                <a:latin typeface="Arial" panose="020B0604020202020204"/>
              </a:rPr>
              <a:t>3. </a:t>
            </a:r>
            <a:r>
              <a:rPr lang="zh-TW" sz="3500">
                <a:latin typeface="MingLiU"/>
                <a:ea typeface="MingLiU"/>
              </a:rPr>
              <a:t>数据库设计</a:t>
            </a:r>
          </a:p>
          <a:p>
            <a:pPr indent="317500"/>
            <a:r>
              <a:rPr lang="en-US" sz="3500">
                <a:latin typeface="Arial" panose="020B0604020202020204"/>
              </a:rPr>
              <a:t>4. </a:t>
            </a:r>
            <a:r>
              <a:rPr lang="zh-TW" sz="3500">
                <a:latin typeface="MingLiU"/>
                <a:ea typeface="MingLiU"/>
              </a:rPr>
              <a:t>关系数据库标准语言</a:t>
            </a:r>
            <a:r>
              <a:rPr lang="en-US" sz="3500">
                <a:latin typeface="Arial" panose="020B0604020202020204"/>
              </a:rPr>
              <a:t>SQL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" y="237744"/>
            <a:ext cx="12185904" cy="142951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11680" y="1789176"/>
            <a:ext cx="7168896" cy="225856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0">
              <a:spcAft>
                <a:spcPts val="350"/>
              </a:spcAft>
            </a:pPr>
            <a:r>
              <a:rPr lang="zh-CN" sz="2800">
                <a:latin typeface="Arial" panose="020B0604020202020204"/>
                <a:ea typeface="Arial" panose="020B0604020202020204"/>
              </a:rPr>
              <a:t>-</a:t>
            </a:r>
            <a:r>
              <a:rPr lang="zh-TW" sz="2700">
                <a:latin typeface="MingLiU"/>
                <a:ea typeface="MingLiU"/>
              </a:rPr>
              <a:t>为什么要开设该课程？</a:t>
            </a:r>
          </a:p>
          <a:p>
            <a:pPr marL="878205" indent="-457200">
              <a:lnSpc>
                <a:spcPts val="2880"/>
              </a:lnSpc>
            </a:pPr>
            <a:r>
              <a:rPr lang="zh-TW" sz="2300">
                <a:latin typeface="MingLiU"/>
                <a:ea typeface="MingLiU"/>
              </a:rPr>
              <a:t>-其重要性以及应用的广泛性在日常生活中的体现 </a:t>
            </a:r>
            <a:r>
              <a:rPr lang="zh-CN" sz="2000">
                <a:latin typeface="Arial" panose="020B0604020202020204"/>
                <a:ea typeface="Arial" panose="020B0604020202020204"/>
              </a:rPr>
              <a:t>-</a:t>
            </a:r>
            <a:r>
              <a:rPr lang="zh-TW" sz="2000">
                <a:latin typeface="MingLiU"/>
                <a:ea typeface="MingLiU"/>
              </a:rPr>
              <a:t>学分制系统</a:t>
            </a:r>
          </a:p>
          <a:p>
            <a:pPr marL="878205" indent="0">
              <a:lnSpc>
                <a:spcPts val="2880"/>
              </a:lnSpc>
            </a:pPr>
            <a:r>
              <a:rPr lang="zh-CN" sz="2000">
                <a:latin typeface="Arial" panose="020B0604020202020204"/>
                <a:ea typeface="Arial" panose="020B0604020202020204"/>
              </a:rPr>
              <a:t>-</a:t>
            </a:r>
            <a:r>
              <a:rPr lang="zh-TW" sz="2000">
                <a:latin typeface="MingLiU"/>
                <a:ea typeface="MingLiU"/>
              </a:rPr>
              <a:t>医院的挂号等系统</a:t>
            </a:r>
          </a:p>
          <a:p>
            <a:pPr marL="878205" indent="0">
              <a:lnSpc>
                <a:spcPts val="2880"/>
              </a:lnSpc>
            </a:pPr>
            <a:r>
              <a:rPr lang="zh-TW" sz="2000">
                <a:latin typeface="Arial" panose="020B0604020202020204"/>
                <a:ea typeface="Arial" panose="020B0604020202020204"/>
              </a:rPr>
              <a:t>•</a:t>
            </a:r>
            <a:r>
              <a:rPr lang="zh-TW" sz="2000">
                <a:latin typeface="MingLiU"/>
                <a:ea typeface="MingLiU"/>
              </a:rPr>
              <a:t>银行的各种业务系统</a:t>
            </a:r>
          </a:p>
          <a:p>
            <a:pPr marL="878205" indent="0">
              <a:lnSpc>
                <a:spcPts val="2880"/>
              </a:lnSpc>
            </a:pPr>
            <a:r>
              <a:rPr lang="en-US" sz="2000">
                <a:latin typeface="Arial" panose="020B0604020202020204"/>
              </a:rPr>
              <a:t>•</a:t>
            </a:r>
            <a:r>
              <a:rPr lang="zh-TW" sz="2000">
                <a:latin typeface="MingLiU"/>
                <a:ea typeface="MingLiU"/>
              </a:rPr>
              <a:t>火车票的查询和订票系统</a:t>
            </a:r>
          </a:p>
        </p:txBody>
      </p:sp>
      <p:sp>
        <p:nvSpPr>
          <p:cNvPr id="4" name="矩形 3"/>
          <p:cNvSpPr/>
          <p:nvPr/>
        </p:nvSpPr>
        <p:spPr>
          <a:xfrm>
            <a:off x="2011680" y="4218432"/>
            <a:ext cx="7168896" cy="16824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0">
              <a:spcAft>
                <a:spcPts val="560"/>
              </a:spcAft>
            </a:pPr>
            <a:r>
              <a:rPr lang="en-US" sz="2800">
                <a:latin typeface="Arial" panose="020B0604020202020204"/>
              </a:rPr>
              <a:t>•</a:t>
            </a:r>
            <a:r>
              <a:rPr lang="zh-TW" sz="2700">
                <a:latin typeface="MingLiU"/>
                <a:ea typeface="MingLiU"/>
              </a:rPr>
              <a:t>学会这么课程之后你能做什么？</a:t>
            </a:r>
          </a:p>
          <a:p>
            <a:pPr indent="457200">
              <a:spcAft>
                <a:spcPts val="560"/>
              </a:spcAft>
            </a:pPr>
            <a:r>
              <a:rPr lang="en-US" sz="1700">
                <a:latin typeface="Arial" panose="020B0604020202020204"/>
              </a:rPr>
              <a:t>-DBA</a:t>
            </a:r>
          </a:p>
          <a:p>
            <a:pPr indent="457200">
              <a:lnSpc>
                <a:spcPts val="2880"/>
              </a:lnSpc>
              <a:spcAft>
                <a:spcPts val="350"/>
              </a:spcAft>
            </a:pPr>
            <a:r>
              <a:rPr lang="zh-TW" sz="2300">
                <a:latin typeface="MingLiU"/>
                <a:ea typeface="MingLiU"/>
              </a:rPr>
              <a:t>-开发动态网站</a:t>
            </a:r>
          </a:p>
          <a:p>
            <a:pPr indent="457200">
              <a:lnSpc>
                <a:spcPts val="2880"/>
              </a:lnSpc>
            </a:pPr>
            <a:r>
              <a:rPr lang="zh-TW" sz="2300">
                <a:latin typeface="MingLiU"/>
                <a:ea typeface="MingLiU"/>
              </a:rPr>
              <a:t>-其他与数据库有关的应用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008" y="5593080"/>
            <a:ext cx="993648" cy="85039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18360" y="1146048"/>
            <a:ext cx="7046976" cy="102108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0" algn="ctr">
              <a:spcAft>
                <a:spcPts val="1120"/>
              </a:spcAft>
            </a:pPr>
            <a:r>
              <a:rPr lang="zh-TW" sz="2700">
                <a:latin typeface="MingLiU"/>
                <a:ea typeface="MingLiU"/>
              </a:rPr>
              <a:t>假设存在这样一个关系：</a:t>
            </a:r>
          </a:p>
          <a:p>
            <a:pPr indent="0" algn="ctr"/>
            <a:r>
              <a:rPr lang="en-US" sz="2800" b="1">
                <a:latin typeface="Arial" panose="020B0604020202020204"/>
              </a:rPr>
              <a:t>Student(</a:t>
            </a:r>
            <a:r>
              <a:rPr lang="en-US" sz="2800" b="1" u="sng">
                <a:solidFill>
                  <a:srgbClr val="FF0000"/>
                </a:solidFill>
                <a:latin typeface="Arial" panose="020B0604020202020204"/>
              </a:rPr>
              <a:t>Sno</a:t>
            </a:r>
            <a:r>
              <a:rPr lang="en-US" sz="2800" b="1">
                <a:solidFill>
                  <a:srgbClr val="0000FF"/>
                </a:solidFill>
                <a:latin typeface="Arial" panose="020B0604020202020204"/>
              </a:rPr>
              <a:t>, Sdept, Mname, </a:t>
            </a:r>
            <a:r>
              <a:rPr lang="en-US" sz="2800" b="1">
                <a:solidFill>
                  <a:srgbClr val="FF0000"/>
                </a:solidFill>
                <a:latin typeface="Arial" panose="020B0604020202020204"/>
              </a:rPr>
              <a:t>Cno</a:t>
            </a:r>
            <a:r>
              <a:rPr lang="en-US" sz="2800" b="1">
                <a:solidFill>
                  <a:srgbClr val="0000FF"/>
                </a:solidFill>
                <a:latin typeface="Arial" panose="020B0604020202020204"/>
              </a:rPr>
              <a:t>, Grade </a:t>
            </a:r>
            <a:r>
              <a:rPr lang="en-US" sz="2800" b="1">
                <a:latin typeface="Arial" panose="020B0604020202020204"/>
              </a:rPr>
              <a:t>)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414016" y="2484120"/>
          <a:ext cx="6022848" cy="2895600"/>
        </p:xfrm>
        <a:graphic>
          <a:graphicData uri="http://schemas.openxmlformats.org/drawingml/2006/table">
            <a:tbl>
              <a:tblPr/>
              <a:tblGrid>
                <a:gridCol w="94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3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4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2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808">
                <a:tc>
                  <a:txBody>
                    <a:bodyPr/>
                    <a:lstStyle/>
                    <a:p>
                      <a:pPr indent="304800"/>
                      <a:r>
                        <a:rPr lang="en-US" sz="2000" b="1">
                          <a:latin typeface="MingLiU"/>
                        </a:rPr>
                        <a:t>Sno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2000" b="1">
                          <a:latin typeface="MingLiU"/>
                        </a:rPr>
                        <a:t>Sdept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/>
                      <a:r>
                        <a:rPr lang="en-US" sz="2000" b="1">
                          <a:latin typeface="MingLiU"/>
                        </a:rPr>
                        <a:t>Mname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06400"/>
                      <a:r>
                        <a:rPr lang="en-US" sz="2000" b="1">
                          <a:latin typeface="MingLiU"/>
                        </a:rPr>
                        <a:t>Cno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317500"/>
                      <a:r>
                        <a:rPr lang="en-US" sz="2000" b="1">
                          <a:latin typeface="MingLiU"/>
                        </a:rPr>
                        <a:t>Grade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indent="393700" algn="just"/>
                      <a:r>
                        <a:rPr lang="en-US" sz="1800">
                          <a:latin typeface="宋体" panose="02010600030101010101" pitchFamily="2" charset="-122"/>
                        </a:rPr>
                        <a:t>S1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54000"/>
                      <a:r>
                        <a:rPr lang="zh-TW" sz="1800">
                          <a:latin typeface="MingLiU"/>
                          <a:ea typeface="MingLiU"/>
                        </a:rPr>
                        <a:t>计算机系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368300" algn="just"/>
                      <a:r>
                        <a:rPr lang="zh-TW" sz="1800">
                          <a:latin typeface="MingLiU"/>
                          <a:ea typeface="MingLiU"/>
                        </a:rPr>
                        <a:t>张明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95300"/>
                      <a:r>
                        <a:rPr lang="en-US" sz="1800">
                          <a:latin typeface="宋体" panose="02010600030101010101" pitchFamily="2" charset="-122"/>
                        </a:rPr>
                        <a:t>C1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533400"/>
                      <a:r>
                        <a:rPr lang="zh-TW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indent="393700" algn="just"/>
                      <a:r>
                        <a:rPr lang="en-US" sz="1800">
                          <a:latin typeface="宋体" panose="02010600030101010101" pitchFamily="2" charset="-122"/>
                        </a:rPr>
                        <a:t>S2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54000"/>
                      <a:r>
                        <a:rPr lang="zh-TW" sz="1800">
                          <a:latin typeface="MingLiU"/>
                          <a:ea typeface="MingLiU"/>
                        </a:rPr>
                        <a:t>计算机系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368300" algn="just"/>
                      <a:r>
                        <a:rPr lang="zh-TW" sz="1800">
                          <a:latin typeface="MingLiU"/>
                          <a:ea typeface="MingLiU"/>
                        </a:rPr>
                        <a:t>张明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95300"/>
                      <a:r>
                        <a:rPr lang="en-US" sz="1800">
                          <a:latin typeface="宋体" panose="02010600030101010101" pitchFamily="2" charset="-122"/>
                        </a:rPr>
                        <a:t>C1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533400"/>
                      <a:r>
                        <a:rPr lang="zh-TW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192">
                <a:tc>
                  <a:txBody>
                    <a:bodyPr/>
                    <a:lstStyle/>
                    <a:p>
                      <a:pPr indent="393700" algn="just"/>
                      <a:r>
                        <a:rPr lang="en-US" sz="1800">
                          <a:latin typeface="宋体" panose="02010600030101010101" pitchFamily="2" charset="-122"/>
                        </a:rPr>
                        <a:t>S3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54000"/>
                      <a:r>
                        <a:rPr lang="zh-TW" sz="1800">
                          <a:latin typeface="MingLiU"/>
                          <a:ea typeface="MingLiU"/>
                        </a:rPr>
                        <a:t>计算机系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368300" algn="just"/>
                      <a:r>
                        <a:rPr lang="zh-TW" sz="1800">
                          <a:latin typeface="MingLiU"/>
                          <a:ea typeface="MingLiU"/>
                        </a:rPr>
                        <a:t>张明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95300"/>
                      <a:r>
                        <a:rPr lang="en-US" sz="1800">
                          <a:latin typeface="宋体" panose="02010600030101010101" pitchFamily="2" charset="-122"/>
                        </a:rPr>
                        <a:t>C1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533400"/>
                      <a:r>
                        <a:rPr lang="zh-TW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indent="393700" algn="just"/>
                      <a:r>
                        <a:rPr lang="en-US" sz="1800">
                          <a:latin typeface="宋体" panose="02010600030101010101" pitchFamily="2" charset="-122"/>
                        </a:rPr>
                        <a:t>S4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54000"/>
                      <a:r>
                        <a:rPr lang="zh-TW" sz="1800">
                          <a:latin typeface="MingLiU"/>
                          <a:ea typeface="MingLiU"/>
                        </a:rPr>
                        <a:t>计算机系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368300" algn="just"/>
                      <a:r>
                        <a:rPr lang="zh-TW" sz="1800">
                          <a:latin typeface="MingLiU"/>
                          <a:ea typeface="MingLiU"/>
                        </a:rPr>
                        <a:t>张明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95300"/>
                      <a:r>
                        <a:rPr lang="en-US" sz="1800">
                          <a:latin typeface="宋体" panose="02010600030101010101" pitchFamily="2" charset="-122"/>
                        </a:rPr>
                        <a:t>C1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533400"/>
                      <a:r>
                        <a:rPr lang="zh-TW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indent="393700" algn="just"/>
                      <a:r>
                        <a:rPr lang="en-US" sz="1800">
                          <a:latin typeface="宋体" panose="02010600030101010101" pitchFamily="2" charset="-122"/>
                        </a:rPr>
                        <a:t>S5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54000"/>
                      <a:r>
                        <a:rPr lang="zh-TW" sz="1800">
                          <a:latin typeface="MingLiU"/>
                          <a:ea typeface="MingLiU"/>
                        </a:rPr>
                        <a:t>计算机系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368300" algn="just"/>
                      <a:r>
                        <a:rPr lang="zh-TW" sz="1800">
                          <a:latin typeface="MingLiU"/>
                          <a:ea typeface="MingLiU"/>
                        </a:rPr>
                        <a:t>张明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95300"/>
                      <a:r>
                        <a:rPr lang="en-US" sz="1800">
                          <a:latin typeface="宋体" panose="02010600030101010101" pitchFamily="2" charset="-122"/>
                        </a:rPr>
                        <a:t>C1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533400"/>
                      <a:r>
                        <a:rPr lang="zh-TW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9872">
                <a:tc>
                  <a:txBody>
                    <a:bodyPr/>
                    <a:lstStyle/>
                    <a:p>
                      <a:endParaRPr sz="2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346448" y="5977128"/>
            <a:ext cx="2910840" cy="316992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zh-TW" sz="2400">
                <a:latin typeface="MingLiU"/>
                <a:ea typeface="MingLiU"/>
              </a:rPr>
              <a:t>请问该关系模式好吗?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328672" y="1310640"/>
          <a:ext cx="6455664" cy="3145536"/>
        </p:xfrm>
        <a:graphic>
          <a:graphicData uri="http://schemas.openxmlformats.org/drawingml/2006/table">
            <a:tbl>
              <a:tblPr/>
              <a:tblGrid>
                <a:gridCol w="493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8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3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42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4904">
                <a:tc>
                  <a:txBody>
                    <a:bodyPr/>
                    <a:lstStyle/>
                    <a:p>
                      <a:pPr indent="0" algn="just"/>
                      <a:r>
                        <a:rPr lang="en-US" sz="750">
                          <a:latin typeface="Arial" panose="020B0604020202020204"/>
                        </a:rPr>
                        <a:t>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41300"/>
                      <a:r>
                        <a:rPr lang="en-US" sz="2000" b="1">
                          <a:latin typeface="MingLiU"/>
                        </a:rPr>
                        <a:t>Sno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65100"/>
                      <a:r>
                        <a:rPr lang="en-US" sz="2000" b="1">
                          <a:latin typeface="MingLiU"/>
                        </a:rPr>
                        <a:t>Sdept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/>
                      <a:r>
                        <a:rPr lang="en-US" sz="2000" b="1">
                          <a:latin typeface="MingLiU"/>
                        </a:rPr>
                        <a:t>Mname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2305" indent="0"/>
                      <a:r>
                        <a:rPr lang="en-US" sz="2000" b="1">
                          <a:latin typeface="MingLiU"/>
                        </a:rPr>
                        <a:t>Cno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317500"/>
                      <a:r>
                        <a:rPr lang="en-US" sz="2000" b="1">
                          <a:latin typeface="MingLiU"/>
                        </a:rPr>
                        <a:t>Grade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84">
                <a:tc>
                  <a:txBody>
                    <a:bodyPr/>
                    <a:lstStyle/>
                    <a:p>
                      <a:endParaRPr sz="20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317500"/>
                      <a:r>
                        <a:rPr lang="en-US" sz="1800">
                          <a:latin typeface="宋体" panose="02010600030101010101" pitchFamily="2" charset="-122"/>
                        </a:rPr>
                        <a:t>S1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zh-TW" sz="1800">
                          <a:latin typeface="MingLiU"/>
                          <a:ea typeface="MingLiU"/>
                        </a:rPr>
                        <a:t>计算机系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368300"/>
                      <a:r>
                        <a:rPr lang="zh-TW" sz="1800">
                          <a:latin typeface="MingLiU"/>
                          <a:ea typeface="MingLiU"/>
                        </a:rPr>
                        <a:t>李四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751205" indent="0"/>
                      <a:r>
                        <a:rPr lang="en-US" sz="1800">
                          <a:latin typeface="宋体" panose="02010600030101010101" pitchFamily="2" charset="-122"/>
                        </a:rPr>
                        <a:t>C1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533400"/>
                      <a:r>
                        <a:rPr lang="zh-TW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sz="1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317500"/>
                      <a:r>
                        <a:rPr lang="en-US" sz="1800">
                          <a:latin typeface="宋体" panose="02010600030101010101" pitchFamily="2" charset="-122"/>
                        </a:rPr>
                        <a:t>S2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zh-TW" sz="1800">
                          <a:latin typeface="MingLiU"/>
                          <a:ea typeface="MingLiU"/>
                        </a:rPr>
                        <a:t>计算机系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368300"/>
                      <a:r>
                        <a:rPr lang="zh-TW" sz="1800">
                          <a:latin typeface="MingLiU"/>
                          <a:ea typeface="MingLiU"/>
                        </a:rPr>
                        <a:t>李四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51205" indent="0"/>
                      <a:r>
                        <a:rPr lang="en-US" sz="1800">
                          <a:latin typeface="宋体" panose="02010600030101010101" pitchFamily="2" charset="-122"/>
                        </a:rPr>
                        <a:t>C1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533400"/>
                      <a:r>
                        <a:rPr lang="zh-TW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096">
                <a:tc>
                  <a:txBody>
                    <a:bodyPr/>
                    <a:lstStyle/>
                    <a:p>
                      <a:endParaRPr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317500"/>
                      <a:r>
                        <a:rPr lang="en-US" sz="1800">
                          <a:latin typeface="宋体" panose="02010600030101010101" pitchFamily="2" charset="-122"/>
                        </a:rPr>
                        <a:t>S3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zh-TW" sz="1800">
                          <a:latin typeface="MingLiU"/>
                          <a:ea typeface="MingLiU"/>
                        </a:rPr>
                        <a:t>计算机系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368300"/>
                      <a:r>
                        <a:rPr lang="zh-TW" sz="1800">
                          <a:latin typeface="MingLiU"/>
                          <a:ea typeface="MingLiU"/>
                        </a:rPr>
                        <a:t>李四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1205" indent="0"/>
                      <a:r>
                        <a:rPr lang="en-US" sz="1800">
                          <a:latin typeface="宋体" panose="02010600030101010101" pitchFamily="2" charset="-122"/>
                        </a:rPr>
                        <a:t>C1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533400"/>
                      <a:r>
                        <a:rPr lang="zh-TW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endParaRPr sz="1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317500"/>
                      <a:r>
                        <a:rPr lang="en-US" sz="1800">
                          <a:latin typeface="宋体" panose="02010600030101010101" pitchFamily="2" charset="-122"/>
                        </a:rPr>
                        <a:t>S4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zh-TW" sz="1800">
                          <a:latin typeface="MingLiU"/>
                          <a:ea typeface="MingLiU"/>
                        </a:rPr>
                        <a:t>计算机系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368300"/>
                      <a:r>
                        <a:rPr lang="zh-TW" sz="1800">
                          <a:latin typeface="MingLiU"/>
                          <a:ea typeface="MingLiU"/>
                        </a:rPr>
                        <a:t>李四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1205" indent="0"/>
                      <a:r>
                        <a:rPr lang="en-US" sz="1800">
                          <a:latin typeface="宋体" panose="02010600030101010101" pitchFamily="2" charset="-122"/>
                        </a:rPr>
                        <a:t>C1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533400"/>
                      <a:r>
                        <a:rPr lang="zh-TW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endParaRPr sz="2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317500"/>
                      <a:r>
                        <a:rPr lang="en-US" sz="1800">
                          <a:latin typeface="宋体" panose="02010600030101010101" pitchFamily="2" charset="-122"/>
                        </a:rPr>
                        <a:t>S5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zh-TW" sz="1800">
                          <a:latin typeface="MingLiU"/>
                          <a:ea typeface="MingLiU"/>
                        </a:rPr>
                        <a:t>计算机系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368300"/>
                      <a:r>
                        <a:rPr lang="zh-TW" sz="1800">
                          <a:latin typeface="MingLiU"/>
                          <a:ea typeface="MingLiU"/>
                        </a:rPr>
                        <a:t>李四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1205" indent="0"/>
                      <a:r>
                        <a:rPr lang="en-US" sz="1800">
                          <a:latin typeface="宋体" panose="02010600030101010101" pitchFamily="2" charset="-122"/>
                        </a:rPr>
                        <a:t>C1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533400"/>
                      <a:r>
                        <a:rPr lang="zh-TW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5112">
                <a:tc>
                  <a:txBody>
                    <a:bodyPr/>
                    <a:lstStyle/>
                    <a:p>
                      <a:endParaRPr sz="2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82600"/>
                      <a:r>
                        <a:rPr lang="en-US" sz="2600">
                          <a:latin typeface="Arial" panose="020B0604020202020204"/>
                        </a:rPr>
                        <a:t>•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800">
                          <a:latin typeface="宋体" panose="02010600030101010101" pitchFamily="2" charset="-122"/>
                        </a:rPr>
                        <a:t>•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063496" y="4809744"/>
            <a:ext cx="3185160" cy="79857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0">
              <a:spcAft>
                <a:spcPts val="1120"/>
              </a:spcAft>
            </a:pPr>
            <a:r>
              <a:rPr lang="zh-TW" sz="2000">
                <a:latin typeface="Arial" panose="020B0604020202020204"/>
                <a:ea typeface="Arial" panose="020B0604020202020204"/>
              </a:rPr>
              <a:t>-</a:t>
            </a:r>
            <a:r>
              <a:rPr lang="zh-TW" sz="2000" b="1">
                <a:latin typeface="MingLiU"/>
                <a:ea typeface="MingLiU"/>
              </a:rPr>
              <a:t>系名、系主任名</a:t>
            </a:r>
            <a:r>
              <a:rPr lang="zh-TW" sz="2000">
                <a:latin typeface="MingLiU"/>
                <a:ea typeface="MingLiU"/>
              </a:rPr>
              <a:t>重复出现</a:t>
            </a:r>
          </a:p>
          <a:p>
            <a:pPr indent="0"/>
            <a:r>
              <a:rPr lang="zh-TW" sz="2000">
                <a:latin typeface="Arial" panose="020B0604020202020204"/>
                <a:ea typeface="Arial" panose="020B0604020202020204"/>
              </a:rPr>
              <a:t>-</a:t>
            </a:r>
            <a:r>
              <a:rPr lang="zh-CN" sz="2000">
                <a:latin typeface="MingLiU"/>
                <a:ea typeface="MingLiU"/>
              </a:rPr>
              <a:t>“张明”退休</a:t>
            </a:r>
            <a:r>
              <a:rPr lang="zh-TW" sz="2000">
                <a:latin typeface="MingLiU"/>
                <a:ea typeface="MingLiU"/>
              </a:rPr>
              <a:t>，李四接替</a:t>
            </a:r>
          </a:p>
        </p:txBody>
      </p:sp>
      <p:sp>
        <p:nvSpPr>
          <p:cNvPr id="4" name="矩形 3"/>
          <p:cNvSpPr/>
          <p:nvPr/>
        </p:nvSpPr>
        <p:spPr>
          <a:xfrm>
            <a:off x="6541008" y="4809744"/>
            <a:ext cx="1822704" cy="18348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0">
              <a:spcAft>
                <a:spcPts val="1120"/>
              </a:spcAft>
            </a:pPr>
            <a:r>
              <a:rPr lang="zh-TW" sz="1900">
                <a:solidFill>
                  <a:srgbClr val="FF0000"/>
                </a:solidFill>
                <a:latin typeface="Wingdings" panose="05000000000000000000"/>
                <a:ea typeface="Wingdings" panose="05000000000000000000"/>
              </a:rPr>
              <a:t>＞</a:t>
            </a:r>
            <a:r>
              <a:rPr lang="zh-TW" sz="2000" b="1">
                <a:latin typeface="MingLiU"/>
                <a:ea typeface="MingLiU"/>
              </a:rPr>
              <a:t>数据冗余太大</a:t>
            </a:r>
          </a:p>
          <a:p>
            <a:pPr indent="0">
              <a:spcAft>
                <a:spcPts val="1120"/>
              </a:spcAft>
            </a:pPr>
            <a:r>
              <a:rPr lang="zh-TW" sz="1900">
                <a:solidFill>
                  <a:srgbClr val="FF0000"/>
                </a:solidFill>
                <a:latin typeface="Wingdings" panose="05000000000000000000"/>
                <a:ea typeface="Wingdings" panose="05000000000000000000"/>
              </a:rPr>
              <a:t>＞</a:t>
            </a:r>
            <a:r>
              <a:rPr lang="zh-TW" sz="2000" b="1">
                <a:latin typeface="MingLiU"/>
                <a:ea typeface="MingLiU"/>
              </a:rPr>
              <a:t>更新异常</a:t>
            </a:r>
          </a:p>
          <a:p>
            <a:pPr indent="0">
              <a:spcAft>
                <a:spcPts val="1120"/>
              </a:spcAft>
            </a:pPr>
            <a:r>
              <a:rPr lang="zh-TW" sz="1900">
                <a:solidFill>
                  <a:srgbClr val="FF0000"/>
                </a:solidFill>
                <a:latin typeface="Wingdings" panose="05000000000000000000"/>
                <a:ea typeface="Wingdings" panose="05000000000000000000"/>
              </a:rPr>
              <a:t>＞</a:t>
            </a:r>
            <a:r>
              <a:rPr lang="zh-TW" sz="2000" b="1">
                <a:latin typeface="MingLiU"/>
                <a:ea typeface="MingLiU"/>
              </a:rPr>
              <a:t>插入异常</a:t>
            </a:r>
          </a:p>
          <a:p>
            <a:pPr indent="0"/>
            <a:r>
              <a:rPr lang="zh-TW" sz="1900">
                <a:solidFill>
                  <a:srgbClr val="FF0000"/>
                </a:solidFill>
                <a:latin typeface="Wingdings" panose="05000000000000000000"/>
                <a:ea typeface="Wingdings" panose="05000000000000000000"/>
              </a:rPr>
              <a:t>＞</a:t>
            </a:r>
            <a:r>
              <a:rPr lang="zh-TW" sz="2000" b="1">
                <a:latin typeface="MingLiU"/>
                <a:ea typeface="MingLiU"/>
              </a:rPr>
              <a:t>删除异常</a:t>
            </a:r>
          </a:p>
        </p:txBody>
      </p:sp>
      <p:sp>
        <p:nvSpPr>
          <p:cNvPr id="5" name="矩形 4"/>
          <p:cNvSpPr/>
          <p:nvPr/>
        </p:nvSpPr>
        <p:spPr>
          <a:xfrm>
            <a:off x="2054352" y="5852160"/>
            <a:ext cx="3364992" cy="79248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0">
              <a:spcAft>
                <a:spcPts val="1120"/>
              </a:spcAft>
            </a:pPr>
            <a:r>
              <a:rPr lang="zh-TW" sz="2000">
                <a:latin typeface="Arial" panose="020B0604020202020204"/>
                <a:ea typeface="Arial" panose="020B0604020202020204"/>
              </a:rPr>
              <a:t>-</a:t>
            </a:r>
            <a:r>
              <a:rPr lang="zh-TW" sz="2000">
                <a:latin typeface="MingLiU"/>
                <a:ea typeface="MingLiU"/>
              </a:rPr>
              <a:t>一个新系刚成立，尚无学生</a:t>
            </a:r>
          </a:p>
          <a:p>
            <a:pPr indent="0"/>
            <a:r>
              <a:rPr lang="zh-TW" sz="2000">
                <a:latin typeface="Arial" panose="020B0604020202020204"/>
                <a:ea typeface="Arial" panose="020B0604020202020204"/>
              </a:rPr>
              <a:t>-</a:t>
            </a:r>
            <a:r>
              <a:rPr lang="zh-TW" sz="2000">
                <a:latin typeface="MingLiU"/>
                <a:ea typeface="MingLiU"/>
              </a:rPr>
              <a:t>一个系的学生全部毕业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66544" y="1917192"/>
            <a:ext cx="847344" cy="356616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zh-TW" sz="2700">
                <a:solidFill>
                  <a:srgbClr val="FF0000"/>
                </a:solidFill>
                <a:latin typeface="MingLiU"/>
                <a:ea typeface="MingLiU"/>
              </a:rPr>
              <a:t>结论:</a:t>
            </a:r>
          </a:p>
        </p:txBody>
      </p:sp>
      <p:sp>
        <p:nvSpPr>
          <p:cNvPr id="3" name="矩形 2"/>
          <p:cNvSpPr/>
          <p:nvPr/>
        </p:nvSpPr>
        <p:spPr>
          <a:xfrm>
            <a:off x="2078736" y="2602992"/>
            <a:ext cx="7808976" cy="362102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457200">
              <a:spcAft>
                <a:spcPts val="1400"/>
              </a:spcAft>
            </a:pPr>
            <a:r>
              <a:rPr lang="zh-TW" sz="180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sz="2400">
                <a:latin typeface="Times New Roman" panose="02020603050405020304"/>
              </a:rPr>
              <a:t>Student</a:t>
            </a:r>
            <a:r>
              <a:rPr lang="zh-TW" sz="2400">
                <a:latin typeface="MingLiU"/>
                <a:ea typeface="MingLiU"/>
              </a:rPr>
              <a:t>关系模式不是一个好的关系模式。</a:t>
            </a:r>
          </a:p>
          <a:p>
            <a:pPr indent="457200">
              <a:spcAft>
                <a:spcPts val="1400"/>
              </a:spcAft>
            </a:pPr>
            <a:r>
              <a:rPr lang="zh-TW" sz="1800"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lang="zh-CN" sz="2400">
                <a:latin typeface="MingLiU"/>
                <a:ea typeface="MingLiU"/>
              </a:rPr>
              <a:t>“好”</a:t>
            </a:r>
            <a:r>
              <a:rPr lang="zh-TW" sz="2400">
                <a:latin typeface="MingLiU"/>
                <a:ea typeface="MingLiU"/>
              </a:rPr>
              <a:t>的关系模式：</a:t>
            </a:r>
          </a:p>
          <a:p>
            <a:pPr indent="457200">
              <a:spcAft>
                <a:spcPts val="1400"/>
              </a:spcAft>
            </a:pPr>
            <a:r>
              <a:rPr lang="zh-TW" sz="2400">
                <a:latin typeface="MingLiU"/>
                <a:ea typeface="MingLiU"/>
              </a:rPr>
              <a:t>不会发生插入异常、删除异常、更新异常，</a:t>
            </a:r>
          </a:p>
          <a:p>
            <a:pPr indent="457200">
              <a:spcAft>
                <a:spcPts val="1610"/>
              </a:spcAft>
            </a:pPr>
            <a:r>
              <a:rPr lang="zh-TW" sz="2400">
                <a:latin typeface="MingLiU"/>
                <a:ea typeface="MingLiU"/>
              </a:rPr>
              <a:t>数据冗余应尽可能少</a:t>
            </a:r>
          </a:p>
          <a:p>
            <a:pPr indent="0">
              <a:spcAft>
                <a:spcPts val="1750"/>
              </a:spcAft>
            </a:pPr>
            <a:r>
              <a:rPr lang="zh-TW" sz="2700">
                <a:solidFill>
                  <a:srgbClr val="FF0000"/>
                </a:solidFill>
                <a:latin typeface="MingLiU"/>
                <a:ea typeface="MingLiU"/>
              </a:rPr>
              <a:t>原因：</a:t>
            </a:r>
            <a:r>
              <a:rPr lang="zh-TW" sz="2700">
                <a:latin typeface="MingLiU"/>
                <a:ea typeface="MingLiU"/>
              </a:rPr>
              <a:t>由存在于关系模式中的</a:t>
            </a:r>
            <a:r>
              <a:rPr lang="zh-TW" sz="2700" b="1">
                <a:solidFill>
                  <a:srgbClr val="FF0000"/>
                </a:solidFill>
                <a:latin typeface="MingLiU"/>
                <a:ea typeface="MingLiU"/>
              </a:rPr>
              <a:t>某些数据依赖</a:t>
            </a:r>
            <a:r>
              <a:rPr lang="zh-TW" sz="2700">
                <a:latin typeface="MingLiU"/>
                <a:ea typeface="MingLiU"/>
              </a:rPr>
              <a:t>引起的</a:t>
            </a:r>
          </a:p>
          <a:p>
            <a:pPr indent="0"/>
            <a:r>
              <a:rPr lang="zh-TW" sz="2700">
                <a:solidFill>
                  <a:srgbClr val="FF0000"/>
                </a:solidFill>
                <a:latin typeface="MingLiU"/>
                <a:ea typeface="MingLiU"/>
              </a:rPr>
              <a:t>解决方法：</a:t>
            </a:r>
            <a:r>
              <a:rPr lang="zh-TW" sz="2700">
                <a:latin typeface="MingLiU"/>
                <a:ea typeface="MingLiU"/>
              </a:rPr>
              <a:t>通过</a:t>
            </a:r>
            <a:r>
              <a:rPr lang="zh-TW" sz="2700" b="1">
                <a:solidFill>
                  <a:srgbClr val="FF0000"/>
                </a:solidFill>
                <a:latin typeface="MingLiU"/>
                <a:ea typeface="MingLiU"/>
              </a:rPr>
              <a:t>分解</a:t>
            </a:r>
            <a:r>
              <a:rPr lang="zh-TW" sz="2700">
                <a:latin typeface="MingLiU"/>
                <a:ea typeface="MingLiU"/>
              </a:rPr>
              <a:t>关系模式来消除其中不合适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" y="877824"/>
            <a:ext cx="12185904" cy="78943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204448" y="326136"/>
            <a:ext cx="905256" cy="475488"/>
          </a:xfrm>
          <a:prstGeom prst="rect">
            <a:avLst/>
          </a:prstGeom>
          <a:solidFill>
            <a:srgbClr val="235F9B"/>
          </a:solidFill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zh-TW" sz="3600" b="1">
                <a:solidFill>
                  <a:srgbClr val="FFFFFF"/>
                </a:solidFill>
                <a:latin typeface="MingLiU"/>
                <a:ea typeface="MingLiU"/>
              </a:rPr>
              <a:t>内容</a:t>
            </a:r>
          </a:p>
        </p:txBody>
      </p:sp>
      <p:sp>
        <p:nvSpPr>
          <p:cNvPr id="4" name="矩形 3"/>
          <p:cNvSpPr/>
          <p:nvPr/>
        </p:nvSpPr>
        <p:spPr>
          <a:xfrm>
            <a:off x="2057400" y="2039112"/>
            <a:ext cx="5757672" cy="32826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0">
              <a:spcAft>
                <a:spcPts val="2100"/>
              </a:spcAft>
            </a:pPr>
            <a:r>
              <a:rPr lang="en-US" sz="3500">
                <a:latin typeface="Arial" panose="020B0604020202020204"/>
              </a:rPr>
              <a:t>1. </a:t>
            </a:r>
            <a:r>
              <a:rPr lang="zh-TW" sz="3500">
                <a:latin typeface="MingLiU"/>
                <a:ea typeface="MingLiU"/>
              </a:rPr>
              <a:t>基本概念</a:t>
            </a:r>
          </a:p>
          <a:p>
            <a:pPr indent="0">
              <a:spcAft>
                <a:spcPts val="2310"/>
              </a:spcAft>
            </a:pPr>
            <a:r>
              <a:rPr lang="en-US" sz="3500">
                <a:latin typeface="Arial" panose="020B0604020202020204"/>
              </a:rPr>
              <a:t>2. </a:t>
            </a:r>
            <a:r>
              <a:rPr lang="zh-TW" sz="3500">
                <a:latin typeface="MingLiU"/>
                <a:ea typeface="MingLiU"/>
              </a:rPr>
              <a:t>关系数据理论</a:t>
            </a:r>
          </a:p>
          <a:p>
            <a:pPr indent="0">
              <a:spcAft>
                <a:spcPts val="1890"/>
              </a:spcAft>
            </a:pPr>
            <a:r>
              <a:rPr lang="en-US" sz="3500">
                <a:solidFill>
                  <a:srgbClr val="FF0000"/>
                </a:solidFill>
                <a:latin typeface="Arial" panose="020B0604020202020204"/>
              </a:rPr>
              <a:t>3. </a:t>
            </a:r>
            <a:r>
              <a:rPr lang="zh-TW" sz="3500">
                <a:solidFill>
                  <a:srgbClr val="FF0000"/>
                </a:solidFill>
                <a:latin typeface="MingLiU"/>
                <a:ea typeface="MingLiU"/>
              </a:rPr>
              <a:t>数据库设计</a:t>
            </a:r>
          </a:p>
          <a:p>
            <a:pPr indent="0"/>
            <a:r>
              <a:rPr lang="en-US" sz="3500">
                <a:latin typeface="Arial" panose="020B0604020202020204"/>
              </a:rPr>
              <a:t>4. </a:t>
            </a:r>
            <a:r>
              <a:rPr lang="zh-TW" sz="3500">
                <a:latin typeface="MingLiU"/>
                <a:ea typeface="MingLiU"/>
              </a:rPr>
              <a:t>关系数据库标准语言</a:t>
            </a:r>
            <a:r>
              <a:rPr lang="en-US" sz="3500">
                <a:latin typeface="Arial" panose="020B0604020202020204"/>
              </a:rPr>
              <a:t>SQL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93224" y="365760"/>
            <a:ext cx="2292096" cy="460248"/>
          </a:xfrm>
          <a:prstGeom prst="rect">
            <a:avLst/>
          </a:prstGeom>
          <a:solidFill>
            <a:srgbClr val="27629D"/>
          </a:solidFill>
        </p:spPr>
        <p:txBody>
          <a:bodyPr wrap="none" lIns="0" tIns="0" rIns="0" bIns="0">
            <a:noAutofit/>
          </a:bodyPr>
          <a:lstStyle/>
          <a:p>
            <a:pPr indent="0" algn="r"/>
            <a:r>
              <a:rPr lang="zh-TW" sz="3600" b="1">
                <a:solidFill>
                  <a:srgbClr val="FFFFFF"/>
                </a:solidFill>
                <a:latin typeface="MingLiU"/>
                <a:ea typeface="MingLiU"/>
              </a:rPr>
              <a:t>数据库设计</a:t>
            </a:r>
          </a:p>
        </p:txBody>
      </p:sp>
      <p:sp>
        <p:nvSpPr>
          <p:cNvPr id="3" name="矩形 2"/>
          <p:cNvSpPr/>
          <p:nvPr/>
        </p:nvSpPr>
        <p:spPr>
          <a:xfrm>
            <a:off x="3819144" y="1908048"/>
            <a:ext cx="3145536" cy="441960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0" algn="ctr">
              <a:lnSpc>
                <a:spcPts val="6335"/>
              </a:lnSpc>
            </a:pPr>
            <a:r>
              <a:rPr lang="zh-TW" sz="2700">
                <a:latin typeface="MingLiU"/>
                <a:ea typeface="MingLiU"/>
              </a:rPr>
              <a:t>数据库设计概述</a:t>
            </a:r>
          </a:p>
          <a:p>
            <a:pPr indent="0" algn="ctr">
              <a:lnSpc>
                <a:spcPts val="6335"/>
              </a:lnSpc>
            </a:pPr>
            <a:r>
              <a:rPr lang="zh-TW" sz="2700">
                <a:latin typeface="MingLiU"/>
                <a:ea typeface="MingLiU"/>
              </a:rPr>
              <a:t>需求分析</a:t>
            </a:r>
          </a:p>
          <a:p>
            <a:pPr indent="0" algn="ctr">
              <a:lnSpc>
                <a:spcPts val="6335"/>
              </a:lnSpc>
            </a:pPr>
            <a:r>
              <a:rPr lang="zh-TW" sz="2700">
                <a:latin typeface="MingLiU"/>
                <a:ea typeface="MingLiU"/>
              </a:rPr>
              <a:t>概念结构设计</a:t>
            </a:r>
          </a:p>
          <a:p>
            <a:pPr indent="0" algn="ctr">
              <a:lnSpc>
                <a:spcPts val="6335"/>
              </a:lnSpc>
            </a:pPr>
            <a:r>
              <a:rPr lang="zh-TW" sz="2700">
                <a:latin typeface="MingLiU"/>
                <a:ea typeface="MingLiU"/>
              </a:rPr>
              <a:t>逻辑结构设计</a:t>
            </a:r>
          </a:p>
          <a:p>
            <a:pPr indent="0" algn="ctr">
              <a:lnSpc>
                <a:spcPts val="6335"/>
              </a:lnSpc>
            </a:pPr>
            <a:r>
              <a:rPr lang="zh-TW" sz="2700">
                <a:latin typeface="MingLiU"/>
                <a:ea typeface="MingLiU"/>
              </a:rPr>
              <a:t>数据库的物理设计 数据库实施和维护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10896"/>
            <a:ext cx="9253728" cy="622706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782312" y="1344168"/>
            <a:ext cx="438912" cy="222504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zh-TW" sz="1600" b="1">
                <a:solidFill>
                  <a:srgbClr val="4F4F4F"/>
                </a:solidFill>
                <a:latin typeface="MingLiU"/>
                <a:ea typeface="MingLiU"/>
              </a:rPr>
              <a:t>性别</a:t>
            </a:r>
          </a:p>
        </p:txBody>
      </p:sp>
      <p:sp>
        <p:nvSpPr>
          <p:cNvPr id="4" name="矩形 3"/>
          <p:cNvSpPr/>
          <p:nvPr/>
        </p:nvSpPr>
        <p:spPr>
          <a:xfrm>
            <a:off x="5937504" y="1344168"/>
            <a:ext cx="853440" cy="231648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 algn="ctr"/>
            <a:r>
              <a:rPr lang="zh-TW" sz="1500">
                <a:solidFill>
                  <a:srgbClr val="4F4F4F"/>
                </a:solidFill>
                <a:latin typeface="MingLiU"/>
                <a:ea typeface="MingLiU"/>
              </a:rPr>
              <a:t>出生</a:t>
            </a:r>
            <a:r>
              <a:rPr lang="en-US" sz="2000">
                <a:solidFill>
                  <a:srgbClr val="4F4F4F"/>
                </a:solidFill>
                <a:latin typeface="Arial" panose="020B0604020202020204"/>
              </a:rPr>
              <a:t>H</a:t>
            </a:r>
            <a:r>
              <a:rPr lang="zh-TW" sz="1600" b="1">
                <a:solidFill>
                  <a:srgbClr val="4F4F4F"/>
                </a:solidFill>
                <a:latin typeface="MingLiU"/>
                <a:ea typeface="MingLiU"/>
              </a:rPr>
              <a:t>期</a:t>
            </a:r>
          </a:p>
        </p:txBody>
      </p:sp>
      <p:sp>
        <p:nvSpPr>
          <p:cNvPr id="5" name="矩形 4"/>
          <p:cNvSpPr/>
          <p:nvPr/>
        </p:nvSpPr>
        <p:spPr>
          <a:xfrm>
            <a:off x="7537704" y="2191512"/>
            <a:ext cx="533400" cy="262128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zh-TW" sz="1800" b="1">
                <a:solidFill>
                  <a:srgbClr val="2C2C2C"/>
                </a:solidFill>
                <a:latin typeface="MingLiU"/>
                <a:ea typeface="MingLiU"/>
              </a:rPr>
              <a:t>学院</a:t>
            </a:r>
          </a:p>
        </p:txBody>
      </p:sp>
      <p:sp>
        <p:nvSpPr>
          <p:cNvPr id="6" name="矩形 5"/>
          <p:cNvSpPr/>
          <p:nvPr/>
        </p:nvSpPr>
        <p:spPr>
          <a:xfrm>
            <a:off x="4203192" y="2212848"/>
            <a:ext cx="438912" cy="222504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zh-TW" sz="1500">
                <a:solidFill>
                  <a:srgbClr val="4F4F4F"/>
                </a:solidFill>
                <a:latin typeface="MingLiU"/>
                <a:ea typeface="MingLiU"/>
              </a:rPr>
              <a:t>学生</a:t>
            </a:r>
          </a:p>
        </p:txBody>
      </p:sp>
      <p:sp>
        <p:nvSpPr>
          <p:cNvPr id="7" name="矩形 6"/>
          <p:cNvSpPr/>
          <p:nvPr/>
        </p:nvSpPr>
        <p:spPr>
          <a:xfrm>
            <a:off x="5958840" y="2243328"/>
            <a:ext cx="469392" cy="231648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zh-TW" sz="1600" b="1">
                <a:solidFill>
                  <a:srgbClr val="2C2C2C"/>
                </a:solidFill>
                <a:latin typeface="MingLiU"/>
                <a:ea typeface="MingLiU"/>
              </a:rPr>
              <a:t>属于</a:t>
            </a:r>
          </a:p>
        </p:txBody>
      </p:sp>
      <p:sp>
        <p:nvSpPr>
          <p:cNvPr id="8" name="矩形 7"/>
          <p:cNvSpPr/>
          <p:nvPr/>
        </p:nvSpPr>
        <p:spPr>
          <a:xfrm>
            <a:off x="4492752" y="2685288"/>
            <a:ext cx="179832" cy="140208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en-US" sz="1500" i="1">
                <a:solidFill>
                  <a:srgbClr val="4F4F4F"/>
                </a:solidFill>
                <a:latin typeface="Arial" panose="020B0604020202020204"/>
              </a:rPr>
              <a:t>m</a:t>
            </a:r>
          </a:p>
        </p:txBody>
      </p:sp>
      <p:sp>
        <p:nvSpPr>
          <p:cNvPr id="9" name="矩形 8"/>
          <p:cNvSpPr/>
          <p:nvPr/>
        </p:nvSpPr>
        <p:spPr>
          <a:xfrm>
            <a:off x="9131808" y="2801112"/>
            <a:ext cx="954024" cy="210312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 algn="r"/>
            <a:r>
              <a:rPr lang="en-US" sz="1600" b="1" baseline="30000">
                <a:solidFill>
                  <a:srgbClr val="2C2C2C"/>
                </a:solidFill>
                <a:latin typeface="MingLiU"/>
              </a:rPr>
              <a:t>r</a:t>
            </a:r>
            <a:r>
              <a:rPr lang="zh-TW" sz="1600" b="1">
                <a:solidFill>
                  <a:srgbClr val="2C2C2C"/>
                </a:solidFill>
                <a:latin typeface="MingLiU"/>
                <a:ea typeface="MingLiU"/>
              </a:rPr>
              <a:t>学院编号</a:t>
            </a:r>
          </a:p>
        </p:txBody>
      </p:sp>
      <p:sp>
        <p:nvSpPr>
          <p:cNvPr id="10" name="矩形 9"/>
          <p:cNvSpPr/>
          <p:nvPr/>
        </p:nvSpPr>
        <p:spPr>
          <a:xfrm>
            <a:off x="4203192" y="3172968"/>
            <a:ext cx="438912" cy="222504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zh-TW" sz="1600" b="1">
                <a:solidFill>
                  <a:srgbClr val="4F4F4F"/>
                </a:solidFill>
                <a:latin typeface="MingLiU"/>
                <a:ea typeface="MingLiU"/>
              </a:rPr>
              <a:t>选课</a:t>
            </a:r>
          </a:p>
        </p:txBody>
      </p:sp>
      <p:sp>
        <p:nvSpPr>
          <p:cNvPr id="11" name="矩形 10"/>
          <p:cNvSpPr/>
          <p:nvPr/>
        </p:nvSpPr>
        <p:spPr>
          <a:xfrm>
            <a:off x="7994904" y="3709416"/>
            <a:ext cx="396240" cy="222504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 algn="r"/>
            <a:r>
              <a:rPr lang="zh-TW" sz="1500">
                <a:solidFill>
                  <a:srgbClr val="4F4F4F"/>
                </a:solidFill>
                <a:latin typeface="MingLiU"/>
                <a:ea typeface="MingLiU"/>
              </a:rPr>
              <a:t>工作</a:t>
            </a:r>
          </a:p>
        </p:txBody>
      </p:sp>
      <p:sp>
        <p:nvSpPr>
          <p:cNvPr id="12" name="矩形 11"/>
          <p:cNvSpPr/>
          <p:nvPr/>
        </p:nvSpPr>
        <p:spPr>
          <a:xfrm>
            <a:off x="4203192" y="4017264"/>
            <a:ext cx="438912" cy="222504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 algn="ctr"/>
            <a:r>
              <a:rPr lang="zh-TW" sz="1600" b="1">
                <a:solidFill>
                  <a:srgbClr val="4F4F4F"/>
                </a:solidFill>
                <a:latin typeface="MingLiU"/>
                <a:ea typeface="MingLiU"/>
              </a:rPr>
              <a:t>课程</a:t>
            </a:r>
          </a:p>
        </p:txBody>
      </p:sp>
      <p:sp>
        <p:nvSpPr>
          <p:cNvPr id="13" name="矩形 12"/>
          <p:cNvSpPr/>
          <p:nvPr/>
        </p:nvSpPr>
        <p:spPr>
          <a:xfrm>
            <a:off x="7589520" y="5516880"/>
            <a:ext cx="667512" cy="231648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zh-TW" sz="1600" b="1">
                <a:solidFill>
                  <a:srgbClr val="4F4F4F"/>
                </a:solidFill>
                <a:latin typeface="MingLiU"/>
                <a:ea typeface="MingLiU"/>
              </a:rPr>
              <a:t>教职工</a:t>
            </a:r>
          </a:p>
        </p:txBody>
      </p:sp>
      <p:sp>
        <p:nvSpPr>
          <p:cNvPr id="14" name="矩形 13"/>
          <p:cNvSpPr/>
          <p:nvPr/>
        </p:nvSpPr>
        <p:spPr>
          <a:xfrm>
            <a:off x="9332976" y="347472"/>
            <a:ext cx="2767584" cy="481584"/>
          </a:xfrm>
          <a:prstGeom prst="rect">
            <a:avLst/>
          </a:prstGeom>
          <a:solidFill>
            <a:srgbClr val="27629D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zh-TW" sz="3600" b="1">
                <a:solidFill>
                  <a:srgbClr val="FFFFFF"/>
                </a:solidFill>
                <a:latin typeface="MingLiU"/>
                <a:ea typeface="MingLiU"/>
              </a:rPr>
              <a:t>概念结构设计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" y="947928"/>
            <a:ext cx="2374392" cy="69799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336024" y="365760"/>
            <a:ext cx="2764536" cy="475488"/>
          </a:xfrm>
          <a:prstGeom prst="rect">
            <a:avLst/>
          </a:prstGeom>
          <a:solidFill>
            <a:srgbClr val="27629D"/>
          </a:solidFill>
        </p:spPr>
        <p:txBody>
          <a:bodyPr wrap="none" lIns="0" tIns="0" rIns="0" bIns="0">
            <a:noAutofit/>
          </a:bodyPr>
          <a:lstStyle/>
          <a:p>
            <a:pPr indent="0" algn="r"/>
            <a:r>
              <a:rPr lang="zh-TW" sz="3600" b="1">
                <a:solidFill>
                  <a:srgbClr val="FFFFFF"/>
                </a:solidFill>
                <a:latin typeface="MingLiU"/>
                <a:ea typeface="MingLiU"/>
              </a:rPr>
              <a:t>逻辑结构设计</a:t>
            </a:r>
          </a:p>
        </p:txBody>
      </p:sp>
      <p:sp>
        <p:nvSpPr>
          <p:cNvPr id="4" name="矩形 3"/>
          <p:cNvSpPr/>
          <p:nvPr/>
        </p:nvSpPr>
        <p:spPr>
          <a:xfrm>
            <a:off x="2066544" y="1569720"/>
            <a:ext cx="1414272" cy="365760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zh-TW" sz="2700">
                <a:latin typeface="MingLiU"/>
                <a:ea typeface="MingLiU"/>
              </a:rPr>
              <a:t>转换原则</a:t>
            </a:r>
          </a:p>
        </p:txBody>
      </p:sp>
      <p:sp>
        <p:nvSpPr>
          <p:cNvPr id="5" name="矩形 4"/>
          <p:cNvSpPr/>
          <p:nvPr/>
        </p:nvSpPr>
        <p:spPr>
          <a:xfrm>
            <a:off x="2084832" y="2295144"/>
            <a:ext cx="6696456" cy="335280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0">
              <a:spcAft>
                <a:spcPts val="1400"/>
              </a:spcAft>
            </a:pPr>
            <a:r>
              <a:rPr lang="en-US" sz="3200">
                <a:latin typeface="Arial" panose="020B0604020202020204"/>
              </a:rPr>
              <a:t>•</a:t>
            </a:r>
            <a:r>
              <a:rPr lang="zh-TW" sz="2700">
                <a:latin typeface="MingLiU"/>
                <a:ea typeface="MingLiU"/>
              </a:rPr>
              <a:t>—个实体型转换为一个关系模式</a:t>
            </a:r>
          </a:p>
          <a:p>
            <a:pPr indent="457200">
              <a:spcAft>
                <a:spcPts val="1400"/>
              </a:spcAft>
            </a:pPr>
            <a:r>
              <a:rPr lang="zh-TW" sz="2300">
                <a:latin typeface="MingLiU"/>
                <a:ea typeface="MingLiU"/>
              </a:rPr>
              <a:t>-关系的属性：实体型的属性</a:t>
            </a:r>
          </a:p>
          <a:p>
            <a:pPr indent="457200">
              <a:spcAft>
                <a:spcPts val="1400"/>
              </a:spcAft>
            </a:pPr>
            <a:r>
              <a:rPr lang="zh-TW" sz="2300">
                <a:latin typeface="MingLiU"/>
                <a:ea typeface="MingLiU"/>
              </a:rPr>
              <a:t>-关系的码：实体型的码</a:t>
            </a:r>
          </a:p>
          <a:p>
            <a:pPr indent="457200">
              <a:spcAft>
                <a:spcPts val="840"/>
              </a:spcAft>
            </a:pPr>
            <a:r>
              <a:rPr lang="zh-TW" sz="2400">
                <a:latin typeface="MingLiU"/>
                <a:ea typeface="MingLiU"/>
              </a:rPr>
              <a:t>关系模式：</a:t>
            </a:r>
          </a:p>
          <a:p>
            <a:pPr indent="457200">
              <a:spcAft>
                <a:spcPts val="980"/>
              </a:spcAft>
            </a:pPr>
            <a:r>
              <a:rPr lang="zh-TW" sz="2400">
                <a:latin typeface="MingLiU"/>
                <a:ea typeface="MingLiU"/>
              </a:rPr>
              <a:t>学生（</a:t>
            </a:r>
            <a:r>
              <a:rPr lang="zh-TW" sz="2400">
                <a:solidFill>
                  <a:srgbClr val="FF0000"/>
                </a:solidFill>
                <a:latin typeface="MingLiU"/>
                <a:ea typeface="MingLiU"/>
              </a:rPr>
              <a:t>学号</a:t>
            </a:r>
            <a:r>
              <a:rPr lang="zh-TW" sz="2400">
                <a:latin typeface="MingLiU"/>
                <a:ea typeface="MingLiU"/>
              </a:rPr>
              <a:t>，姓名，性别，专业，岀生日期）</a:t>
            </a:r>
          </a:p>
          <a:p>
            <a:pPr indent="457200"/>
            <a:r>
              <a:rPr lang="zh-TW" sz="2400">
                <a:latin typeface="MingLiU"/>
                <a:ea typeface="MingLiU"/>
              </a:rPr>
              <a:t>课程（</a:t>
            </a:r>
            <a:r>
              <a:rPr lang="zh-TW" sz="2400" u="sng">
                <a:solidFill>
                  <a:srgbClr val="FF0000"/>
                </a:solidFill>
                <a:latin typeface="MingLiU"/>
                <a:ea typeface="MingLiU"/>
              </a:rPr>
              <a:t>课程编号</a:t>
            </a:r>
            <a:r>
              <a:rPr lang="zh-TW" sz="2400">
                <a:latin typeface="MingLiU"/>
                <a:ea typeface="MingLiU"/>
              </a:rPr>
              <a:t>，课程名称，课程类别，学分）</a:t>
            </a:r>
          </a:p>
        </p:txBody>
      </p:sp>
      <p:sp>
        <p:nvSpPr>
          <p:cNvPr id="6" name="矩形 5"/>
          <p:cNvSpPr/>
          <p:nvPr/>
        </p:nvSpPr>
        <p:spPr>
          <a:xfrm>
            <a:off x="2529840" y="5870448"/>
            <a:ext cx="4117848" cy="316992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457200"/>
            <a:r>
              <a:rPr lang="zh-TW" sz="2400">
                <a:latin typeface="MingLiU"/>
                <a:ea typeface="MingLiU"/>
              </a:rPr>
              <a:t>选课（</a:t>
            </a:r>
            <a:r>
              <a:rPr lang="zh-TW" sz="2400">
                <a:solidFill>
                  <a:srgbClr val="FF0000"/>
                </a:solidFill>
                <a:latin typeface="MingLiU"/>
                <a:ea typeface="MingLiU"/>
              </a:rPr>
              <a:t>学号</a:t>
            </a:r>
            <a:r>
              <a:rPr lang="zh-TW" sz="2400">
                <a:latin typeface="MingLiU"/>
                <a:ea typeface="MingLiU"/>
              </a:rPr>
              <a:t>，</a:t>
            </a:r>
            <a:r>
              <a:rPr lang="zh-TW" sz="2400">
                <a:solidFill>
                  <a:srgbClr val="FF0000"/>
                </a:solidFill>
                <a:latin typeface="MingLiU"/>
                <a:ea typeface="MingLiU"/>
              </a:rPr>
              <a:t>课程编号</a:t>
            </a:r>
            <a:r>
              <a:rPr lang="zh-TW" sz="2400">
                <a:latin typeface="MingLiU"/>
                <a:ea typeface="MingLiU"/>
              </a:rPr>
              <a:t>，成绩）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" y="877824"/>
            <a:ext cx="12185904" cy="78943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204448" y="326136"/>
            <a:ext cx="905256" cy="475488"/>
          </a:xfrm>
          <a:prstGeom prst="rect">
            <a:avLst/>
          </a:prstGeom>
          <a:solidFill>
            <a:srgbClr val="235F9B"/>
          </a:solidFill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zh-TW" sz="3600" b="1">
                <a:solidFill>
                  <a:srgbClr val="FFFFFF"/>
                </a:solidFill>
                <a:latin typeface="MingLiU"/>
                <a:ea typeface="MingLiU"/>
              </a:rPr>
              <a:t>内容</a:t>
            </a:r>
          </a:p>
        </p:txBody>
      </p:sp>
      <p:sp>
        <p:nvSpPr>
          <p:cNvPr id="4" name="矩形 3"/>
          <p:cNvSpPr/>
          <p:nvPr/>
        </p:nvSpPr>
        <p:spPr>
          <a:xfrm>
            <a:off x="2057400" y="2039112"/>
            <a:ext cx="5757672" cy="32826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0">
              <a:spcAft>
                <a:spcPts val="2100"/>
              </a:spcAft>
            </a:pPr>
            <a:r>
              <a:rPr lang="en-US" sz="3500">
                <a:latin typeface="Arial" panose="020B0604020202020204"/>
              </a:rPr>
              <a:t>1. </a:t>
            </a:r>
            <a:r>
              <a:rPr lang="zh-TW" sz="3500">
                <a:latin typeface="MingLiU"/>
                <a:ea typeface="MingLiU"/>
              </a:rPr>
              <a:t>基本概念</a:t>
            </a:r>
          </a:p>
          <a:p>
            <a:pPr indent="0">
              <a:spcAft>
                <a:spcPts val="2310"/>
              </a:spcAft>
            </a:pPr>
            <a:r>
              <a:rPr lang="en-US" sz="3500">
                <a:latin typeface="Arial" panose="020B0604020202020204"/>
              </a:rPr>
              <a:t>2. </a:t>
            </a:r>
            <a:r>
              <a:rPr lang="zh-TW" sz="3500">
                <a:latin typeface="MingLiU"/>
                <a:ea typeface="MingLiU"/>
              </a:rPr>
              <a:t>关系数据理论</a:t>
            </a:r>
          </a:p>
          <a:p>
            <a:pPr indent="0">
              <a:spcAft>
                <a:spcPts val="1890"/>
              </a:spcAft>
            </a:pPr>
            <a:r>
              <a:rPr lang="en-US" sz="3500">
                <a:latin typeface="Arial" panose="020B0604020202020204"/>
              </a:rPr>
              <a:t>3. </a:t>
            </a:r>
            <a:r>
              <a:rPr lang="zh-TW" sz="3500">
                <a:latin typeface="MingLiU"/>
                <a:ea typeface="MingLiU"/>
              </a:rPr>
              <a:t>数据库设计</a:t>
            </a:r>
          </a:p>
          <a:p>
            <a:pPr indent="0"/>
            <a:r>
              <a:rPr lang="en-US" sz="3500">
                <a:solidFill>
                  <a:srgbClr val="FF0000"/>
                </a:solidFill>
                <a:latin typeface="Arial" panose="020B0604020202020204"/>
              </a:rPr>
              <a:t>4. </a:t>
            </a:r>
            <a:r>
              <a:rPr lang="zh-TW" sz="3500">
                <a:solidFill>
                  <a:srgbClr val="FF0000"/>
                </a:solidFill>
                <a:latin typeface="MingLiU"/>
                <a:ea typeface="MingLiU"/>
              </a:rPr>
              <a:t>关系数据库标准语言</a:t>
            </a:r>
            <a:r>
              <a:rPr lang="en-US" sz="3500">
                <a:solidFill>
                  <a:srgbClr val="FF0000"/>
                </a:solidFill>
                <a:latin typeface="Arial" panose="020B0604020202020204"/>
              </a:rPr>
              <a:t>SQL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9504" y="2078736"/>
            <a:ext cx="1962912" cy="208178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0">
              <a:spcAft>
                <a:spcPts val="1820"/>
              </a:spcAft>
            </a:pPr>
            <a:r>
              <a:rPr lang="zh-CN" sz="3200">
                <a:solidFill>
                  <a:srgbClr val="FF0000"/>
                </a:solidFill>
                <a:latin typeface="Arial" panose="020B0604020202020204"/>
                <a:ea typeface="Arial" panose="020B0604020202020204"/>
              </a:rPr>
              <a:t>-</a:t>
            </a:r>
            <a:r>
              <a:rPr lang="zh-TW" sz="3100" b="1">
                <a:solidFill>
                  <a:srgbClr val="FF0000"/>
                </a:solidFill>
                <a:latin typeface="MingLiU"/>
                <a:ea typeface="MingLiU"/>
              </a:rPr>
              <a:t>数据定义</a:t>
            </a:r>
          </a:p>
          <a:p>
            <a:pPr indent="0">
              <a:spcAft>
                <a:spcPts val="1960"/>
              </a:spcAft>
            </a:pPr>
            <a:r>
              <a:rPr lang="en-US" sz="3200">
                <a:latin typeface="Arial" panose="020B0604020202020204"/>
              </a:rPr>
              <a:t>•</a:t>
            </a:r>
            <a:r>
              <a:rPr lang="zh-TW" sz="3100">
                <a:latin typeface="MingLiU"/>
                <a:ea typeface="MingLiU"/>
              </a:rPr>
              <a:t>数据查询</a:t>
            </a:r>
          </a:p>
          <a:p>
            <a:pPr indent="0"/>
            <a:r>
              <a:rPr lang="en-US" sz="3200">
                <a:latin typeface="Arial" panose="020B0604020202020204"/>
              </a:rPr>
              <a:t>•</a:t>
            </a:r>
            <a:r>
              <a:rPr lang="zh-TW" sz="3100">
                <a:latin typeface="MingLiU"/>
                <a:ea typeface="MingLiU"/>
              </a:rPr>
              <a:t>数据更新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" y="1143000"/>
            <a:ext cx="2596896" cy="5425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560" y="3974592"/>
            <a:ext cx="1630680" cy="164287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02208" y="947928"/>
            <a:ext cx="313944" cy="192024"/>
          </a:xfrm>
          <a:prstGeom prst="rect">
            <a:avLst/>
          </a:prstGeom>
          <a:solidFill>
            <a:srgbClr val="3677B7"/>
          </a:solidFill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en-US" sz="1400">
                <a:solidFill>
                  <a:srgbClr val="FFFFFF"/>
                </a:solidFill>
                <a:latin typeface="Arial" panose="020B0604020202020204"/>
              </a:rPr>
              <a:t>"""</a:t>
            </a:r>
          </a:p>
        </p:txBody>
      </p:sp>
      <p:sp>
        <p:nvSpPr>
          <p:cNvPr id="5" name="矩形 4"/>
          <p:cNvSpPr/>
          <p:nvPr/>
        </p:nvSpPr>
        <p:spPr>
          <a:xfrm>
            <a:off x="9793224" y="347472"/>
            <a:ext cx="2304288" cy="478536"/>
          </a:xfrm>
          <a:prstGeom prst="rect">
            <a:avLst/>
          </a:prstGeom>
          <a:solidFill>
            <a:srgbClr val="27629D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zh-TW" sz="3600" b="1">
                <a:solidFill>
                  <a:srgbClr val="FFFFFF"/>
                </a:solidFill>
                <a:latin typeface="MingLiU"/>
                <a:ea typeface="MingLiU"/>
              </a:rPr>
              <a:t>创建数据库</a:t>
            </a:r>
          </a:p>
        </p:txBody>
      </p:sp>
      <p:sp>
        <p:nvSpPr>
          <p:cNvPr id="6" name="矩形 5"/>
          <p:cNvSpPr/>
          <p:nvPr/>
        </p:nvSpPr>
        <p:spPr>
          <a:xfrm>
            <a:off x="2011680" y="1746504"/>
            <a:ext cx="1039368" cy="356616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zh-TW" sz="3200">
                <a:latin typeface="Arial" panose="020B0604020202020204"/>
                <a:ea typeface="Arial" panose="020B0604020202020204"/>
              </a:rPr>
              <a:t>•</a:t>
            </a:r>
            <a:r>
              <a:rPr lang="zh-TW" sz="2700">
                <a:latin typeface="MingLiU"/>
                <a:ea typeface="MingLiU"/>
              </a:rPr>
              <a:t>语法</a:t>
            </a:r>
          </a:p>
        </p:txBody>
      </p:sp>
      <p:sp>
        <p:nvSpPr>
          <p:cNvPr id="7" name="矩形 6"/>
          <p:cNvSpPr/>
          <p:nvPr/>
        </p:nvSpPr>
        <p:spPr>
          <a:xfrm>
            <a:off x="2365248" y="2340864"/>
            <a:ext cx="5559552" cy="310896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368300"/>
            <a:r>
              <a:rPr lang="en-US" sz="2400" b="1">
                <a:latin typeface="Times New Roman" panose="02020603050405020304"/>
              </a:rPr>
              <a:t>CREATE DATABASE </a:t>
            </a:r>
            <a:r>
              <a:rPr lang="en-US" sz="2400">
                <a:latin typeface="Times New Roman" panose="02020603050405020304"/>
              </a:rPr>
              <a:t>&lt;</a:t>
            </a:r>
            <a:r>
              <a:rPr lang="en-US" sz="2400" b="1">
                <a:latin typeface="Times New Roman" panose="02020603050405020304"/>
              </a:rPr>
              <a:t>database_name</a:t>
            </a:r>
            <a:r>
              <a:rPr lang="en-US" sz="2400" b="1" i="1">
                <a:latin typeface="Times New Roman" panose="02020603050405020304"/>
              </a:rPr>
              <a:t>&gt;</a:t>
            </a:r>
          </a:p>
        </p:txBody>
      </p:sp>
      <p:sp>
        <p:nvSpPr>
          <p:cNvPr id="8" name="矩形 7"/>
          <p:cNvSpPr/>
          <p:nvPr/>
        </p:nvSpPr>
        <p:spPr>
          <a:xfrm>
            <a:off x="1999488" y="2782824"/>
            <a:ext cx="5230368" cy="237439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431800">
              <a:lnSpc>
                <a:spcPts val="4415"/>
              </a:lnSpc>
            </a:pPr>
            <a:r>
              <a:rPr lang="zh-TW" sz="2400" b="1">
                <a:latin typeface="MingLiU"/>
                <a:ea typeface="MingLiU"/>
              </a:rPr>
              <a:t>例：</a:t>
            </a:r>
            <a:r>
              <a:rPr lang="en-US" sz="2400" b="1">
                <a:latin typeface="Times New Roman" panose="02020603050405020304"/>
              </a:rPr>
              <a:t>CREATE DATABASE student</a:t>
            </a:r>
          </a:p>
          <a:p>
            <a:pPr indent="0">
              <a:lnSpc>
                <a:spcPts val="4415"/>
              </a:lnSpc>
              <a:spcAft>
                <a:spcPts val="840"/>
              </a:spcAft>
            </a:pPr>
            <a:r>
              <a:rPr lang="zh-TW" sz="3200">
                <a:latin typeface="Arial" panose="020B0604020202020204"/>
                <a:ea typeface="Arial" panose="020B0604020202020204"/>
              </a:rPr>
              <a:t>-</a:t>
            </a:r>
            <a:r>
              <a:rPr lang="zh-TW" sz="2700">
                <a:latin typeface="MingLiU"/>
                <a:ea typeface="MingLiU"/>
              </a:rPr>
              <a:t>使用数据库</a:t>
            </a:r>
          </a:p>
          <a:p>
            <a:pPr indent="431800">
              <a:spcAft>
                <a:spcPts val="560"/>
              </a:spcAft>
            </a:pPr>
            <a:r>
              <a:rPr lang="en-US" sz="2400" b="1">
                <a:latin typeface="Times New Roman" panose="02020603050405020304"/>
              </a:rPr>
              <a:t>use </a:t>
            </a:r>
            <a:r>
              <a:rPr lang="en-US" sz="2400">
                <a:latin typeface="Times New Roman" panose="02020603050405020304"/>
              </a:rPr>
              <a:t>&lt;</a:t>
            </a:r>
            <a:r>
              <a:rPr lang="en-US" sz="2400" b="1">
                <a:latin typeface="Times New Roman" panose="02020603050405020304"/>
              </a:rPr>
              <a:t>database_name</a:t>
            </a:r>
            <a:r>
              <a:rPr lang="en-US" sz="2400" b="1" i="1">
                <a:latin typeface="Times New Roman" panose="02020603050405020304"/>
              </a:rPr>
              <a:t>&gt;</a:t>
            </a:r>
          </a:p>
          <a:p>
            <a:pPr indent="431800">
              <a:spcAft>
                <a:spcPts val="560"/>
              </a:spcAft>
            </a:pPr>
            <a:r>
              <a:rPr lang="zh-TW" sz="2400" b="1">
                <a:latin typeface="MingLiU"/>
                <a:ea typeface="MingLiU"/>
              </a:rPr>
              <a:t>例：</a:t>
            </a:r>
            <a:r>
              <a:rPr lang="en-US" sz="2400" b="1">
                <a:latin typeface="Times New Roman" panose="02020603050405020304"/>
              </a:rPr>
              <a:t>use student</a:t>
            </a:r>
          </a:p>
          <a:p>
            <a:pPr indent="0"/>
            <a:r>
              <a:rPr lang="zh-CN" sz="2800">
                <a:latin typeface="Arial" panose="020B0604020202020204"/>
                <a:ea typeface="Arial" panose="020B0604020202020204"/>
              </a:rPr>
              <a:t>-</a:t>
            </a:r>
            <a:r>
              <a:rPr lang="zh-TW" sz="2700">
                <a:latin typeface="MingLiU"/>
                <a:ea typeface="MingLiU"/>
              </a:rPr>
              <a:t>删除数据库</a:t>
            </a:r>
          </a:p>
        </p:txBody>
      </p:sp>
      <p:sp>
        <p:nvSpPr>
          <p:cNvPr id="9" name="矩形 8"/>
          <p:cNvSpPr/>
          <p:nvPr/>
        </p:nvSpPr>
        <p:spPr>
          <a:xfrm>
            <a:off x="8199120" y="5114544"/>
            <a:ext cx="326136" cy="329184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en-US" sz="5100">
                <a:solidFill>
                  <a:srgbClr val="9D9D9D"/>
                </a:solidFill>
                <a:latin typeface="Courier New" panose="02070309020205020404"/>
              </a:rPr>
              <a:t>o</a:t>
            </a:r>
          </a:p>
        </p:txBody>
      </p:sp>
      <p:sp>
        <p:nvSpPr>
          <p:cNvPr id="10" name="矩形 9"/>
          <p:cNvSpPr/>
          <p:nvPr/>
        </p:nvSpPr>
        <p:spPr>
          <a:xfrm>
            <a:off x="8915400" y="4422648"/>
            <a:ext cx="1124712" cy="240792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 algn="r"/>
            <a:r>
              <a:rPr lang="zh-TW" sz="1700" b="1">
                <a:latin typeface="MingLiU"/>
                <a:ea typeface="MingLiU"/>
              </a:rPr>
              <a:t>不能删除当</a:t>
            </a:r>
          </a:p>
        </p:txBody>
      </p:sp>
      <p:sp>
        <p:nvSpPr>
          <p:cNvPr id="11" name="矩形 10"/>
          <p:cNvSpPr/>
          <p:nvPr/>
        </p:nvSpPr>
        <p:spPr>
          <a:xfrm>
            <a:off x="8906256" y="4693920"/>
            <a:ext cx="923544" cy="249936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 algn="ctr"/>
            <a:r>
              <a:rPr lang="zh-TW" sz="1700" b="1">
                <a:latin typeface="MingLiU"/>
                <a:ea typeface="MingLiU"/>
              </a:rPr>
              <a:t>前数据库</a:t>
            </a:r>
          </a:p>
        </p:txBody>
      </p:sp>
      <p:sp>
        <p:nvSpPr>
          <p:cNvPr id="12" name="矩形 11"/>
          <p:cNvSpPr/>
          <p:nvPr/>
        </p:nvSpPr>
        <p:spPr>
          <a:xfrm>
            <a:off x="2453640" y="5504688"/>
            <a:ext cx="4459224" cy="80772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50800">
              <a:lnSpc>
                <a:spcPts val="3960"/>
              </a:lnSpc>
            </a:pPr>
            <a:r>
              <a:rPr lang="en-US" sz="2400" b="1">
                <a:latin typeface="Times New Roman" panose="02020603050405020304"/>
              </a:rPr>
              <a:t>drop database </a:t>
            </a:r>
            <a:r>
              <a:rPr lang="en-US" sz="2400">
                <a:latin typeface="Times New Roman" panose="02020603050405020304"/>
              </a:rPr>
              <a:t>&lt;</a:t>
            </a:r>
            <a:r>
              <a:rPr lang="en-US" sz="2400" b="1">
                <a:latin typeface="Times New Roman" panose="02020603050405020304"/>
              </a:rPr>
              <a:t>database_name</a:t>
            </a:r>
            <a:r>
              <a:rPr lang="en-US" sz="2400" b="1" i="1">
                <a:latin typeface="Times New Roman" panose="02020603050405020304"/>
              </a:rPr>
              <a:t>&gt; </a:t>
            </a:r>
            <a:r>
              <a:rPr lang="zh-TW" sz="2400" b="1">
                <a:latin typeface="MingLiU"/>
                <a:ea typeface="MingLiU"/>
              </a:rPr>
              <a:t>例：</a:t>
            </a:r>
            <a:r>
              <a:rPr lang="en-US" sz="2400" b="1">
                <a:latin typeface="Times New Roman" panose="02020603050405020304"/>
              </a:rPr>
              <a:t>drop database student</a:t>
            </a:r>
          </a:p>
        </p:txBody>
      </p:sp>
      <p:sp>
        <p:nvSpPr>
          <p:cNvPr id="13" name="矩形 12"/>
          <p:cNvSpPr/>
          <p:nvPr/>
        </p:nvSpPr>
        <p:spPr>
          <a:xfrm>
            <a:off x="7766304" y="5364480"/>
            <a:ext cx="240792" cy="240792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en-US" sz="1700">
                <a:solidFill>
                  <a:srgbClr val="9D9D9D"/>
                </a:solidFill>
                <a:latin typeface="Arial" panose="020B0604020202020204"/>
              </a:rPr>
              <a:t>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" y="877824"/>
            <a:ext cx="12185904" cy="78943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204448" y="326136"/>
            <a:ext cx="905256" cy="475488"/>
          </a:xfrm>
          <a:prstGeom prst="rect">
            <a:avLst/>
          </a:prstGeom>
          <a:solidFill>
            <a:srgbClr val="235F9B"/>
          </a:solidFill>
        </p:spPr>
        <p:txBody>
          <a:bodyPr wrap="none" lIns="0" tIns="0" rIns="0" bIns="0">
            <a:noAutofit/>
          </a:bodyPr>
          <a:lstStyle/>
          <a:p>
            <a:pPr indent="0" algn="r"/>
            <a:r>
              <a:rPr lang="zh-TW" sz="3600" b="1">
                <a:solidFill>
                  <a:srgbClr val="FFFFFF"/>
                </a:solidFill>
                <a:latin typeface="MingLiU"/>
                <a:ea typeface="MingLiU"/>
              </a:rPr>
              <a:t>内容</a:t>
            </a:r>
          </a:p>
        </p:txBody>
      </p:sp>
      <p:sp>
        <p:nvSpPr>
          <p:cNvPr id="4" name="矩形 3"/>
          <p:cNvSpPr/>
          <p:nvPr/>
        </p:nvSpPr>
        <p:spPr>
          <a:xfrm>
            <a:off x="2057400" y="2075688"/>
            <a:ext cx="5757672" cy="32826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0">
              <a:spcAft>
                <a:spcPts val="2100"/>
              </a:spcAft>
            </a:pPr>
            <a:r>
              <a:rPr lang="en-US" sz="3500">
                <a:solidFill>
                  <a:srgbClr val="FF0000"/>
                </a:solidFill>
                <a:latin typeface="Arial" panose="020B0604020202020204"/>
              </a:rPr>
              <a:t>1. </a:t>
            </a:r>
            <a:r>
              <a:rPr lang="zh-TW" sz="3500">
                <a:solidFill>
                  <a:srgbClr val="FF0000"/>
                </a:solidFill>
                <a:latin typeface="MingLiU"/>
                <a:ea typeface="MingLiU"/>
              </a:rPr>
              <a:t>基本概念</a:t>
            </a:r>
          </a:p>
          <a:p>
            <a:pPr indent="0">
              <a:spcAft>
                <a:spcPts val="2310"/>
              </a:spcAft>
            </a:pPr>
            <a:r>
              <a:rPr lang="en-US" sz="3500">
                <a:latin typeface="Arial" panose="020B0604020202020204"/>
              </a:rPr>
              <a:t>2. </a:t>
            </a:r>
            <a:r>
              <a:rPr lang="zh-TW" sz="3500">
                <a:latin typeface="MingLiU"/>
                <a:ea typeface="MingLiU"/>
              </a:rPr>
              <a:t>关系数据理论</a:t>
            </a:r>
          </a:p>
          <a:p>
            <a:pPr indent="0">
              <a:spcAft>
                <a:spcPts val="1820"/>
              </a:spcAft>
            </a:pPr>
            <a:r>
              <a:rPr lang="en-US" sz="3500">
                <a:latin typeface="Arial" panose="020B0604020202020204"/>
              </a:rPr>
              <a:t>3. </a:t>
            </a:r>
            <a:r>
              <a:rPr lang="zh-TW" sz="3500">
                <a:latin typeface="MingLiU"/>
                <a:ea typeface="MingLiU"/>
              </a:rPr>
              <a:t>数据库设计</a:t>
            </a:r>
          </a:p>
          <a:p>
            <a:pPr indent="0"/>
            <a:r>
              <a:rPr lang="en-US" sz="3500">
                <a:latin typeface="Arial" panose="020B0604020202020204"/>
              </a:rPr>
              <a:t>4. </a:t>
            </a:r>
            <a:r>
              <a:rPr lang="zh-TW" sz="3500">
                <a:latin typeface="MingLiU"/>
                <a:ea typeface="MingLiU"/>
              </a:rPr>
              <a:t>关系数据库标准语言</a:t>
            </a:r>
            <a:r>
              <a:rPr lang="en-US" sz="3500">
                <a:latin typeface="Arial" panose="020B0604020202020204"/>
              </a:rPr>
              <a:t>SQL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28" y="816864"/>
            <a:ext cx="2560320" cy="8382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716768" y="359664"/>
            <a:ext cx="1392936" cy="466344"/>
          </a:xfrm>
          <a:prstGeom prst="rect">
            <a:avLst/>
          </a:prstGeom>
          <a:solidFill>
            <a:srgbClr val="26619D"/>
          </a:solidFill>
        </p:spPr>
        <p:txBody>
          <a:bodyPr wrap="none" lIns="0" tIns="0" rIns="0" bIns="0">
            <a:noAutofit/>
          </a:bodyPr>
          <a:lstStyle/>
          <a:p>
            <a:pPr indent="0" algn="r"/>
            <a:r>
              <a:rPr lang="zh-TW" sz="3600" b="1">
                <a:solidFill>
                  <a:srgbClr val="FFFFFF"/>
                </a:solidFill>
                <a:latin typeface="MingLiU"/>
                <a:ea typeface="MingLiU"/>
              </a:rPr>
              <a:t>基本表</a:t>
            </a:r>
          </a:p>
        </p:txBody>
      </p:sp>
      <p:sp>
        <p:nvSpPr>
          <p:cNvPr id="4" name="矩形 3"/>
          <p:cNvSpPr/>
          <p:nvPr/>
        </p:nvSpPr>
        <p:spPr>
          <a:xfrm>
            <a:off x="1627632" y="1816608"/>
            <a:ext cx="2109216" cy="362712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3200">
                <a:latin typeface="Arial" panose="020B0604020202020204"/>
              </a:rPr>
              <a:t>•</a:t>
            </a:r>
            <a:r>
              <a:rPr lang="zh-TW" sz="2700">
                <a:latin typeface="MingLiU"/>
                <a:ea typeface="MingLiU"/>
              </a:rPr>
              <a:t>定义基本表</a:t>
            </a:r>
          </a:p>
        </p:txBody>
      </p:sp>
      <p:sp>
        <p:nvSpPr>
          <p:cNvPr id="5" name="矩形 4"/>
          <p:cNvSpPr/>
          <p:nvPr/>
        </p:nvSpPr>
        <p:spPr>
          <a:xfrm>
            <a:off x="2371344" y="2502408"/>
            <a:ext cx="7290816" cy="281940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0">
              <a:spcAft>
                <a:spcPts val="1400"/>
              </a:spcAft>
            </a:pPr>
            <a:r>
              <a:rPr lang="en-US" sz="2400">
                <a:latin typeface="Times New Roman" panose="02020603050405020304"/>
              </a:rPr>
              <a:t>CREATE TABLE </a:t>
            </a:r>
            <a:r>
              <a:rPr lang="zh-TW" sz="2400">
                <a:latin typeface="Times New Roman" panose="02020603050405020304"/>
                <a:ea typeface="Times New Roman" panose="02020603050405020304"/>
              </a:rPr>
              <a:t>＜</a:t>
            </a:r>
            <a:r>
              <a:rPr lang="zh-CN" sz="2300">
                <a:latin typeface="MingLiU"/>
                <a:ea typeface="MingLiU"/>
              </a:rPr>
              <a:t>表名</a:t>
            </a:r>
            <a:r>
              <a:rPr lang="zh-CN" sz="2500">
                <a:latin typeface="宋体" panose="02010600030101010101" pitchFamily="2" charset="-122"/>
                <a:ea typeface="宋体" panose="02010600030101010101" pitchFamily="2" charset="-122"/>
              </a:rPr>
              <a:t>〉</a:t>
            </a:r>
          </a:p>
          <a:p>
            <a:pPr marL="274955" indent="0">
              <a:spcAft>
                <a:spcPts val="1400"/>
              </a:spcAft>
            </a:pPr>
            <a:r>
              <a:rPr lang="zh-CN" sz="2400">
                <a:latin typeface="Times New Roman" panose="02020603050405020304"/>
                <a:ea typeface="Times New Roman" panose="02020603050405020304"/>
              </a:rPr>
              <a:t>（</a:t>
            </a:r>
            <a:r>
              <a:rPr lang="zh-CN" sz="2500">
                <a:latin typeface="宋体" panose="02010600030101010101" pitchFamily="2" charset="-122"/>
                <a:ea typeface="宋体" panose="02010600030101010101" pitchFamily="2" charset="-122"/>
              </a:rPr>
              <a:t>〈</a:t>
            </a:r>
            <a:r>
              <a:rPr lang="zh-CN" sz="2300">
                <a:latin typeface="MingLiU"/>
                <a:ea typeface="MingLiU"/>
              </a:rPr>
              <a:t>列</a:t>
            </a:r>
            <a:r>
              <a:rPr lang="zh-TW" sz="2300">
                <a:latin typeface="MingLiU"/>
                <a:ea typeface="MingLiU"/>
              </a:rPr>
              <a:t>名</a:t>
            </a:r>
            <a:r>
              <a:rPr lang="zh-TW" sz="2400">
                <a:latin typeface="Times New Roman" panose="02020603050405020304"/>
                <a:ea typeface="Times New Roman" panose="02020603050405020304"/>
              </a:rPr>
              <a:t>＞＜</a:t>
            </a:r>
            <a:r>
              <a:rPr lang="zh-TW" sz="2300">
                <a:latin typeface="MingLiU"/>
                <a:ea typeface="MingLiU"/>
              </a:rPr>
              <a:t>数据</a:t>
            </a:r>
            <a:r>
              <a:rPr lang="zh-CN" sz="2300">
                <a:latin typeface="MingLiU"/>
                <a:ea typeface="MingLiU"/>
              </a:rPr>
              <a:t>类型</a:t>
            </a:r>
            <a:r>
              <a:rPr lang="zh-CN" sz="2500">
                <a:latin typeface="宋体" panose="02010600030101010101" pitchFamily="2" charset="-122"/>
                <a:ea typeface="宋体" panose="02010600030101010101" pitchFamily="2" charset="-122"/>
              </a:rPr>
              <a:t>〉</a:t>
            </a:r>
            <a:r>
              <a:rPr lang="zh-CN" sz="2400">
                <a:latin typeface="Times New Roman" panose="02020603050405020304"/>
                <a:ea typeface="Times New Roman" panose="02020603050405020304"/>
              </a:rPr>
              <a:t>[</a:t>
            </a:r>
            <a:r>
              <a:rPr lang="zh-CN" sz="2500">
                <a:latin typeface="宋体" panose="02010600030101010101" pitchFamily="2" charset="-122"/>
                <a:ea typeface="宋体" panose="02010600030101010101" pitchFamily="2" charset="-122"/>
              </a:rPr>
              <a:t>〈</a:t>
            </a:r>
            <a:r>
              <a:rPr lang="zh-CN" sz="2300">
                <a:latin typeface="MingLiU"/>
                <a:ea typeface="MingLiU"/>
              </a:rPr>
              <a:t>列</a:t>
            </a:r>
            <a:r>
              <a:rPr lang="zh-TW" sz="2300">
                <a:latin typeface="MingLiU"/>
                <a:ea typeface="MingLiU"/>
              </a:rPr>
              <a:t>级完整性约束条</a:t>
            </a:r>
            <a:r>
              <a:rPr lang="zh-CN" sz="2300">
                <a:latin typeface="MingLiU"/>
                <a:ea typeface="MingLiU"/>
              </a:rPr>
              <a:t>件</a:t>
            </a:r>
            <a:r>
              <a:rPr lang="zh-CN" sz="2500">
                <a:latin typeface="宋体" panose="02010600030101010101" pitchFamily="2" charset="-122"/>
                <a:ea typeface="宋体" panose="02010600030101010101" pitchFamily="2" charset="-122"/>
              </a:rPr>
              <a:t>〉</a:t>
            </a:r>
            <a:r>
              <a:rPr lang="zh-CN" sz="2400">
                <a:latin typeface="Times New Roman" panose="02020603050405020304"/>
                <a:ea typeface="Times New Roman" panose="02020603050405020304"/>
              </a:rPr>
              <a:t>]</a:t>
            </a:r>
          </a:p>
          <a:p>
            <a:pPr marL="274955" indent="0">
              <a:spcAft>
                <a:spcPts val="1400"/>
              </a:spcAft>
            </a:pPr>
            <a:r>
              <a:rPr lang="en-US" sz="2400">
                <a:latin typeface="Times New Roman" panose="02020603050405020304"/>
              </a:rPr>
              <a:t>[</a:t>
            </a:r>
            <a:r>
              <a:rPr lang="en-US" sz="2300">
                <a:latin typeface="MingLiU"/>
              </a:rPr>
              <a:t>,</a:t>
            </a:r>
            <a:r>
              <a:rPr lang="zh-CN" sz="2500">
                <a:latin typeface="宋体" panose="02010600030101010101" pitchFamily="2" charset="-122"/>
                <a:ea typeface="宋体" panose="02010600030101010101" pitchFamily="2" charset="-122"/>
              </a:rPr>
              <a:t>〈</a:t>
            </a:r>
            <a:r>
              <a:rPr lang="zh-CN" sz="2300">
                <a:latin typeface="MingLiU"/>
                <a:ea typeface="MingLiU"/>
              </a:rPr>
              <a:t>列名</a:t>
            </a:r>
            <a:r>
              <a:rPr lang="zh-TW" sz="2400">
                <a:latin typeface="Times New Roman" panose="02020603050405020304"/>
                <a:ea typeface="Times New Roman" panose="02020603050405020304"/>
              </a:rPr>
              <a:t>＞＜</a:t>
            </a:r>
            <a:r>
              <a:rPr lang="zh-TW" sz="2300">
                <a:latin typeface="MingLiU"/>
                <a:ea typeface="MingLiU"/>
              </a:rPr>
              <a:t>数据</a:t>
            </a:r>
            <a:r>
              <a:rPr lang="zh-CN" sz="2300">
                <a:latin typeface="MingLiU"/>
                <a:ea typeface="MingLiU"/>
              </a:rPr>
              <a:t>类型</a:t>
            </a:r>
            <a:r>
              <a:rPr lang="zh-CN" sz="2500">
                <a:latin typeface="宋体" panose="02010600030101010101" pitchFamily="2" charset="-122"/>
                <a:ea typeface="宋体" panose="02010600030101010101" pitchFamily="2" charset="-122"/>
              </a:rPr>
              <a:t>〉</a:t>
            </a:r>
            <a:r>
              <a:rPr lang="en-US" sz="2400">
                <a:latin typeface="Times New Roman" panose="02020603050405020304"/>
              </a:rPr>
              <a:t>[</a:t>
            </a:r>
            <a:r>
              <a:rPr lang="zh-CN" sz="2500">
                <a:latin typeface="宋体" panose="02010600030101010101" pitchFamily="2" charset="-122"/>
                <a:ea typeface="宋体" panose="02010600030101010101" pitchFamily="2" charset="-122"/>
              </a:rPr>
              <a:t>〈</a:t>
            </a:r>
            <a:r>
              <a:rPr lang="zh-CN" sz="2300">
                <a:latin typeface="MingLiU"/>
                <a:ea typeface="MingLiU"/>
              </a:rPr>
              <a:t>列</a:t>
            </a:r>
            <a:r>
              <a:rPr lang="zh-TW" sz="2300">
                <a:latin typeface="MingLiU"/>
                <a:ea typeface="MingLiU"/>
              </a:rPr>
              <a:t>级完整性约束条件</a:t>
            </a:r>
            <a:r>
              <a:rPr lang="en-US" sz="2300">
                <a:latin typeface="MingLiU"/>
              </a:rPr>
              <a:t>＞]]...</a:t>
            </a:r>
          </a:p>
          <a:p>
            <a:pPr marL="274955" indent="0">
              <a:spcAft>
                <a:spcPts val="1120"/>
              </a:spcAft>
            </a:pPr>
            <a:r>
              <a:rPr lang="en-US" sz="2400">
                <a:latin typeface="Times New Roman" panose="02020603050405020304"/>
              </a:rPr>
              <a:t>[</a:t>
            </a:r>
            <a:r>
              <a:rPr lang="en-US" sz="2300">
                <a:latin typeface="MingLiU"/>
              </a:rPr>
              <a:t>, </a:t>
            </a:r>
            <a:r>
              <a:rPr lang="zh-TW" sz="2400">
                <a:latin typeface="Times New Roman" panose="02020603050405020304"/>
                <a:ea typeface="Times New Roman" panose="02020603050405020304"/>
              </a:rPr>
              <a:t>＜</a:t>
            </a:r>
            <a:r>
              <a:rPr lang="zh-TW" sz="2300">
                <a:latin typeface="MingLiU"/>
                <a:ea typeface="MingLiU"/>
              </a:rPr>
              <a:t>表级完整性约束条件</a:t>
            </a:r>
            <a:r>
              <a:rPr lang="zh-TW" sz="2400">
                <a:latin typeface="Times New Roman" panose="02020603050405020304"/>
                <a:ea typeface="Times New Roman" panose="02020603050405020304"/>
              </a:rPr>
              <a:t>＞ </a:t>
            </a:r>
            <a:r>
              <a:rPr lang="en-US" sz="2400">
                <a:latin typeface="Times New Roman" panose="02020603050405020304"/>
              </a:rPr>
              <a:t>]</a:t>
            </a:r>
            <a:r>
              <a:rPr lang="zh-TW" sz="2300">
                <a:latin typeface="MingLiU"/>
                <a:ea typeface="MingLiU"/>
              </a:rPr>
              <a:t>）</a:t>
            </a:r>
            <a:r>
              <a:rPr lang="zh-TW" sz="250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  <a:p>
            <a:pPr indent="0" algn="ctr"/>
            <a:r>
              <a:rPr lang="en-US" sz="2400">
                <a:solidFill>
                  <a:srgbClr val="FF0000"/>
                </a:solidFill>
                <a:latin typeface="Times New Roman" panose="02020603050405020304"/>
              </a:rPr>
              <a:t>DROP TABLE </a:t>
            </a:r>
            <a:r>
              <a:rPr lang="zh-TW" sz="2400">
                <a:latin typeface="Times New Roman" panose="02020603050405020304"/>
                <a:ea typeface="Times New Roman" panose="02020603050405020304"/>
              </a:rPr>
              <a:t>＜</a:t>
            </a:r>
            <a:r>
              <a:rPr lang="zh-TW" sz="2300">
                <a:latin typeface="MingLiU"/>
                <a:ea typeface="MingLiU"/>
              </a:rPr>
              <a:t>表</a:t>
            </a:r>
            <a:r>
              <a:rPr lang="zh-CN" sz="2300">
                <a:latin typeface="MingLiU"/>
                <a:ea typeface="MingLiU"/>
              </a:rPr>
              <a:t>名</a:t>
            </a:r>
            <a:r>
              <a:rPr lang="zh-CN" sz="2500">
                <a:latin typeface="宋体" panose="02010600030101010101" pitchFamily="2" charset="-122"/>
                <a:ea typeface="宋体" panose="02010600030101010101" pitchFamily="2" charset="-122"/>
              </a:rPr>
              <a:t>〉</a:t>
            </a:r>
            <a:r>
              <a:rPr lang="zh-CN" sz="2300">
                <a:latin typeface="MingLiU"/>
                <a:ea typeface="MingLiU"/>
              </a:rPr>
              <a:t>；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36064" y="1597152"/>
            <a:ext cx="1764792" cy="365760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zh-CN" sz="2800">
                <a:latin typeface="Times New Roman" panose="02020603050405020304"/>
                <a:ea typeface="Times New Roman" panose="02020603050405020304"/>
              </a:rPr>
              <a:t>-</a:t>
            </a:r>
            <a:r>
              <a:rPr lang="zh-TW" sz="2700">
                <a:latin typeface="MingLiU"/>
                <a:ea typeface="MingLiU"/>
              </a:rPr>
              <a:t>语句格式</a:t>
            </a:r>
          </a:p>
        </p:txBody>
      </p:sp>
      <p:sp>
        <p:nvSpPr>
          <p:cNvPr id="3" name="矩形 2"/>
          <p:cNvSpPr/>
          <p:nvPr/>
        </p:nvSpPr>
        <p:spPr>
          <a:xfrm>
            <a:off x="2036064" y="2304288"/>
            <a:ext cx="8205216" cy="345033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444500">
              <a:lnSpc>
                <a:spcPts val="4295"/>
              </a:lnSpc>
              <a:spcAft>
                <a:spcPts val="1190"/>
              </a:spcAft>
            </a:pPr>
            <a:r>
              <a:rPr lang="en-US" sz="2600">
                <a:latin typeface="Times New Roman" panose="02020603050405020304"/>
              </a:rPr>
              <a:t>CREATE </a:t>
            </a:r>
            <a:r>
              <a:rPr lang="en-US" sz="2600">
                <a:solidFill>
                  <a:srgbClr val="FF0000"/>
                </a:solidFill>
                <a:latin typeface="Times New Roman" panose="02020603050405020304"/>
              </a:rPr>
              <a:t>[UNIQUE] [CLUSTER] </a:t>
            </a:r>
            <a:r>
              <a:rPr lang="en-US" sz="2600">
                <a:latin typeface="Times New Roman" panose="02020603050405020304"/>
              </a:rPr>
              <a:t>INDEX</a:t>
            </a:r>
            <a:r>
              <a:rPr lang="zh-TW" sz="3100">
                <a:latin typeface="宋体" panose="02010600030101010101" pitchFamily="2" charset="-122"/>
                <a:ea typeface="宋体" panose="02010600030101010101" pitchFamily="2" charset="-122"/>
              </a:rPr>
              <a:t>〈</a:t>
            </a:r>
            <a:r>
              <a:rPr lang="zh-TW" sz="2600">
                <a:latin typeface="MingLiU"/>
                <a:ea typeface="MingLiU"/>
              </a:rPr>
              <a:t>索引名</a:t>
            </a:r>
            <a:r>
              <a:rPr lang="en-US" sz="2600">
                <a:latin typeface="Times New Roman" panose="02020603050405020304"/>
              </a:rPr>
              <a:t>&gt; ON</a:t>
            </a:r>
          </a:p>
          <a:p>
            <a:pPr indent="444500">
              <a:spcAft>
                <a:spcPts val="910"/>
              </a:spcAft>
            </a:pPr>
            <a:r>
              <a:rPr lang="zh-TW" sz="3100">
                <a:latin typeface="宋体" panose="02010600030101010101" pitchFamily="2" charset="-122"/>
                <a:ea typeface="宋体" panose="02010600030101010101" pitchFamily="2" charset="-122"/>
              </a:rPr>
              <a:t>〈</a:t>
            </a:r>
            <a:r>
              <a:rPr lang="zh-TW" sz="2600">
                <a:latin typeface="MingLiU"/>
                <a:ea typeface="MingLiU"/>
              </a:rPr>
              <a:t>表名 </a:t>
            </a:r>
            <a:r>
              <a:rPr lang="en-US" sz="2600">
                <a:latin typeface="Arial" panose="020B0604020202020204"/>
              </a:rPr>
              <a:t>&gt;（&lt; </a:t>
            </a:r>
            <a:r>
              <a:rPr lang="zh-CN" sz="2600">
                <a:latin typeface="MingLiU"/>
                <a:ea typeface="MingLiU"/>
              </a:rPr>
              <a:t>列名</a:t>
            </a:r>
            <a:r>
              <a:rPr lang="zh-CN" sz="3100">
                <a:latin typeface="宋体" panose="02010600030101010101" pitchFamily="2" charset="-122"/>
                <a:ea typeface="宋体" panose="02010600030101010101" pitchFamily="2" charset="-122"/>
              </a:rPr>
              <a:t>〉</a:t>
            </a:r>
            <a:r>
              <a:rPr lang="en-US" sz="2600">
                <a:latin typeface="Arial" panose="020B0604020202020204"/>
              </a:rPr>
              <a:t>[&lt; </a:t>
            </a:r>
            <a:r>
              <a:rPr lang="zh-TW" sz="2600">
                <a:latin typeface="MingLiU"/>
                <a:ea typeface="MingLiU"/>
              </a:rPr>
              <a:t>次序 </a:t>
            </a:r>
            <a:r>
              <a:rPr lang="en-US" sz="2600">
                <a:latin typeface="Arial" panose="020B0604020202020204"/>
              </a:rPr>
              <a:t>&gt;][,&lt; </a:t>
            </a:r>
            <a:r>
              <a:rPr lang="zh-CN" sz="2600">
                <a:latin typeface="MingLiU"/>
                <a:ea typeface="MingLiU"/>
              </a:rPr>
              <a:t>列名</a:t>
            </a:r>
            <a:r>
              <a:rPr lang="zh-CN" sz="3100">
                <a:latin typeface="宋体" panose="02010600030101010101" pitchFamily="2" charset="-122"/>
                <a:ea typeface="宋体" panose="02010600030101010101" pitchFamily="2" charset="-122"/>
              </a:rPr>
              <a:t>〉</a:t>
            </a:r>
            <a:r>
              <a:rPr lang="en-US" sz="2600">
                <a:latin typeface="Arial" panose="020B0604020202020204"/>
              </a:rPr>
              <a:t>[&lt; </a:t>
            </a:r>
            <a:r>
              <a:rPr lang="zh-TW" sz="2600">
                <a:latin typeface="MingLiU"/>
                <a:ea typeface="MingLiU"/>
              </a:rPr>
              <a:t>次序 </a:t>
            </a:r>
            <a:r>
              <a:rPr lang="en-US" sz="2600">
                <a:latin typeface="Arial" panose="020B0604020202020204"/>
              </a:rPr>
              <a:t>&gt;]]...）</a:t>
            </a:r>
            <a:r>
              <a:rPr lang="en-US" sz="2600">
                <a:latin typeface="MingLiU"/>
              </a:rPr>
              <a:t>；</a:t>
            </a:r>
          </a:p>
          <a:p>
            <a:pPr indent="0">
              <a:lnSpc>
                <a:spcPct val="133000"/>
              </a:lnSpc>
            </a:pPr>
            <a:r>
              <a:rPr lang="en-US" sz="2800">
                <a:latin typeface="Times New Roman" panose="02020603050405020304"/>
              </a:rPr>
              <a:t>• DROP INDEX</a:t>
            </a:r>
            <a:r>
              <a:rPr lang="zh-CN" sz="2900">
                <a:latin typeface="宋体" panose="02010600030101010101" pitchFamily="2" charset="-122"/>
                <a:ea typeface="宋体" panose="02010600030101010101" pitchFamily="2" charset="-122"/>
              </a:rPr>
              <a:t>〈</a:t>
            </a:r>
            <a:r>
              <a:rPr lang="zh-CN" sz="2700">
                <a:latin typeface="MingLiU"/>
                <a:ea typeface="MingLiU"/>
              </a:rPr>
              <a:t>索引名</a:t>
            </a:r>
            <a:r>
              <a:rPr lang="zh-CN" sz="2900">
                <a:latin typeface="宋体" panose="02010600030101010101" pitchFamily="2" charset="-122"/>
                <a:ea typeface="宋体" panose="02010600030101010101" pitchFamily="2" charset="-122"/>
              </a:rPr>
              <a:t>〉</a:t>
            </a:r>
          </a:p>
          <a:p>
            <a:pPr marL="700405" indent="-292100">
              <a:lnSpc>
                <a:spcPts val="4295"/>
              </a:lnSpc>
              <a:spcAft>
                <a:spcPts val="1610"/>
              </a:spcAft>
            </a:pPr>
            <a:r>
              <a:rPr lang="zh-TW" sz="2400">
                <a:latin typeface="Times New Roman" panose="02020603050405020304"/>
                <a:ea typeface="Times New Roman" panose="02020603050405020304"/>
              </a:rPr>
              <a:t>-</a:t>
            </a:r>
            <a:r>
              <a:rPr lang="zh-TW" sz="2400">
                <a:latin typeface="MingLiU"/>
                <a:ea typeface="MingLiU"/>
              </a:rPr>
              <a:t>删除索引时，系统会从数据字典中删去有关该索引的描 述</a:t>
            </a:r>
          </a:p>
          <a:p>
            <a:pPr indent="0">
              <a:lnSpc>
                <a:spcPct val="133000"/>
              </a:lnSpc>
            </a:pPr>
            <a:r>
              <a:rPr lang="en-US" sz="2800">
                <a:latin typeface="Times New Roman" panose="02020603050405020304"/>
              </a:rPr>
              <a:t>•</a:t>
            </a:r>
            <a:r>
              <a:rPr lang="zh-TW" sz="2800">
                <a:latin typeface="Times New Roman" panose="02020603050405020304"/>
                <a:ea typeface="Times New Roman" panose="02020603050405020304"/>
              </a:rPr>
              <a:t>[</a:t>
            </a:r>
            <a:r>
              <a:rPr lang="zh-TW" sz="2700">
                <a:latin typeface="MingLiU"/>
                <a:ea typeface="MingLiU"/>
              </a:rPr>
              <a:t>例</a:t>
            </a:r>
            <a:r>
              <a:rPr lang="zh-TW" sz="2800">
                <a:latin typeface="Times New Roman" panose="02020603050405020304"/>
                <a:ea typeface="Times New Roman" panose="02020603050405020304"/>
              </a:rPr>
              <a:t>]</a:t>
            </a:r>
            <a:r>
              <a:rPr lang="zh-TW" sz="2700">
                <a:latin typeface="MingLiU"/>
                <a:ea typeface="MingLiU"/>
              </a:rPr>
              <a:t>删除</a:t>
            </a:r>
            <a:r>
              <a:rPr lang="en-US" sz="2800">
                <a:latin typeface="Times New Roman" panose="02020603050405020304"/>
              </a:rPr>
              <a:t>Student</a:t>
            </a:r>
            <a:r>
              <a:rPr lang="zh-TW" sz="2700">
                <a:latin typeface="MingLiU"/>
                <a:ea typeface="MingLiU"/>
              </a:rPr>
              <a:t>表的</a:t>
            </a:r>
            <a:r>
              <a:rPr lang="en-US" sz="2800">
                <a:latin typeface="Times New Roman" panose="02020603050405020304"/>
              </a:rPr>
              <a:t>Stusname</a:t>
            </a:r>
            <a:r>
              <a:rPr lang="zh-TW" sz="2700">
                <a:latin typeface="MingLiU"/>
                <a:ea typeface="MingLiU"/>
              </a:rPr>
              <a:t>索引。</a:t>
            </a:r>
          </a:p>
        </p:txBody>
      </p:sp>
      <p:sp>
        <p:nvSpPr>
          <p:cNvPr id="4" name="矩形 3"/>
          <p:cNvSpPr/>
          <p:nvPr/>
        </p:nvSpPr>
        <p:spPr>
          <a:xfrm>
            <a:off x="2938272" y="5961888"/>
            <a:ext cx="4282440" cy="252984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2400">
                <a:latin typeface="Times New Roman" panose="02020603050405020304"/>
              </a:rPr>
              <a:t>DROP INDEX </a:t>
            </a:r>
            <a:r>
              <a:rPr lang="en-US" sz="2400">
                <a:solidFill>
                  <a:srgbClr val="FF0000"/>
                </a:solidFill>
                <a:latin typeface="Times New Roman" panose="02020603050405020304"/>
              </a:rPr>
              <a:t>Student. </a:t>
            </a:r>
            <a:r>
              <a:rPr lang="en-US" sz="2400">
                <a:latin typeface="Times New Roman" panose="02020603050405020304"/>
              </a:rPr>
              <a:t>Stusname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9504" y="2084832"/>
            <a:ext cx="1969008" cy="207568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0">
              <a:spcAft>
                <a:spcPts val="1890"/>
              </a:spcAft>
            </a:pPr>
            <a:r>
              <a:rPr lang="en-US" sz="3200">
                <a:latin typeface="Arial" panose="020B0604020202020204"/>
              </a:rPr>
              <a:t>•</a:t>
            </a:r>
            <a:r>
              <a:rPr lang="zh-TW" sz="3100">
                <a:latin typeface="MingLiU"/>
                <a:ea typeface="MingLiU"/>
              </a:rPr>
              <a:t>数据定义</a:t>
            </a:r>
          </a:p>
          <a:p>
            <a:pPr indent="0">
              <a:spcAft>
                <a:spcPts val="1890"/>
              </a:spcAft>
            </a:pPr>
            <a:r>
              <a:rPr lang="zh-CN" sz="3200">
                <a:solidFill>
                  <a:srgbClr val="FF0000"/>
                </a:solidFill>
                <a:latin typeface="Arial" panose="020B0604020202020204"/>
                <a:ea typeface="Arial" panose="020B0604020202020204"/>
              </a:rPr>
              <a:t>-</a:t>
            </a:r>
            <a:r>
              <a:rPr lang="zh-TW" sz="3100" b="1">
                <a:solidFill>
                  <a:srgbClr val="FF0000"/>
                </a:solidFill>
                <a:latin typeface="MingLiU"/>
                <a:ea typeface="MingLiU"/>
              </a:rPr>
              <a:t>数据更新</a:t>
            </a:r>
          </a:p>
          <a:p>
            <a:pPr indent="0"/>
            <a:r>
              <a:rPr lang="en-US" sz="3200">
                <a:latin typeface="Arial" panose="020B0604020202020204"/>
              </a:rPr>
              <a:t>•</a:t>
            </a:r>
            <a:r>
              <a:rPr lang="zh-TW" sz="3100">
                <a:latin typeface="MingLiU"/>
                <a:ea typeface="MingLiU"/>
              </a:rPr>
              <a:t>数据查询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68712" y="359664"/>
            <a:ext cx="1856232" cy="478536"/>
          </a:xfrm>
          <a:prstGeom prst="rect">
            <a:avLst/>
          </a:prstGeom>
          <a:solidFill>
            <a:srgbClr val="27639D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zh-TW" sz="3600" b="1">
                <a:solidFill>
                  <a:srgbClr val="FFFFFF"/>
                </a:solidFill>
                <a:latin typeface="MingLiU"/>
                <a:ea typeface="MingLiU"/>
              </a:rPr>
              <a:t>数据更新</a:t>
            </a:r>
          </a:p>
        </p:txBody>
      </p:sp>
      <p:sp>
        <p:nvSpPr>
          <p:cNvPr id="3" name="矩形 2"/>
          <p:cNvSpPr/>
          <p:nvPr/>
        </p:nvSpPr>
        <p:spPr>
          <a:xfrm>
            <a:off x="673608" y="1676400"/>
            <a:ext cx="2932176" cy="309067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0">
              <a:spcAft>
                <a:spcPts val="1470"/>
              </a:spcAft>
            </a:pPr>
            <a:r>
              <a:rPr lang="zh-CN" sz="2800">
                <a:solidFill>
                  <a:srgbClr val="FF0000"/>
                </a:solidFill>
                <a:latin typeface="Arial" panose="020B0604020202020204"/>
                <a:ea typeface="Arial" panose="020B0604020202020204"/>
              </a:rPr>
              <a:t>-</a:t>
            </a:r>
            <a:r>
              <a:rPr lang="zh-TW" sz="2700">
                <a:solidFill>
                  <a:srgbClr val="FF0000"/>
                </a:solidFill>
                <a:latin typeface="MingLiU"/>
                <a:ea typeface="MingLiU"/>
              </a:rPr>
              <a:t>数据的插入</a:t>
            </a:r>
          </a:p>
          <a:p>
            <a:pPr indent="482600">
              <a:spcAft>
                <a:spcPts val="1470"/>
              </a:spcAft>
            </a:pPr>
            <a:r>
              <a:rPr lang="zh-TW" sz="2300">
                <a:solidFill>
                  <a:srgbClr val="FF0000"/>
                </a:solidFill>
                <a:latin typeface="MingLiU"/>
                <a:ea typeface="MingLiU"/>
              </a:rPr>
              <a:t>-插入元组</a:t>
            </a:r>
          </a:p>
          <a:p>
            <a:pPr indent="482600">
              <a:spcAft>
                <a:spcPts val="1680"/>
              </a:spcAft>
            </a:pPr>
            <a:r>
              <a:rPr lang="zh-TW" sz="2300">
                <a:solidFill>
                  <a:srgbClr val="FF0000"/>
                </a:solidFill>
                <a:latin typeface="MingLiU"/>
                <a:ea typeface="MingLiU"/>
              </a:rPr>
              <a:t>-插入子查询结果</a:t>
            </a:r>
          </a:p>
          <a:p>
            <a:pPr indent="0">
              <a:spcAft>
                <a:spcPts val="1680"/>
              </a:spcAft>
            </a:pPr>
            <a:r>
              <a:rPr lang="en-US" sz="2800">
                <a:latin typeface="Arial" panose="020B0604020202020204"/>
              </a:rPr>
              <a:t>•</a:t>
            </a:r>
            <a:r>
              <a:rPr lang="zh-TW" sz="2700">
                <a:latin typeface="MingLiU"/>
                <a:ea typeface="MingLiU"/>
              </a:rPr>
              <a:t>数据的修改</a:t>
            </a:r>
          </a:p>
          <a:p>
            <a:pPr indent="0"/>
            <a:r>
              <a:rPr lang="zh-CN" sz="2800">
                <a:latin typeface="Arial" panose="020B0604020202020204"/>
                <a:ea typeface="Arial" panose="020B0604020202020204"/>
              </a:rPr>
              <a:t>-</a:t>
            </a:r>
            <a:r>
              <a:rPr lang="zh-TW" sz="2700">
                <a:latin typeface="MingLiU"/>
                <a:ea typeface="MingLiU"/>
              </a:rPr>
              <a:t>数据的删除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72" y="813816"/>
            <a:ext cx="2386584" cy="113080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219944" y="353568"/>
            <a:ext cx="1850136" cy="469392"/>
          </a:xfrm>
          <a:prstGeom prst="rect">
            <a:avLst/>
          </a:prstGeom>
          <a:solidFill>
            <a:srgbClr val="28639D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zh-TW" sz="3600" b="1">
                <a:solidFill>
                  <a:srgbClr val="FFFFFF"/>
                </a:solidFill>
                <a:latin typeface="MingLiU"/>
                <a:ea typeface="MingLiU"/>
              </a:rPr>
              <a:t>插入元组</a:t>
            </a:r>
          </a:p>
        </p:txBody>
      </p:sp>
      <p:sp>
        <p:nvSpPr>
          <p:cNvPr id="4" name="矩形 3"/>
          <p:cNvSpPr/>
          <p:nvPr/>
        </p:nvSpPr>
        <p:spPr>
          <a:xfrm>
            <a:off x="1045464" y="1588008"/>
            <a:ext cx="1435608" cy="368808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zh-TW" sz="2700">
                <a:latin typeface="MingLiU"/>
                <a:ea typeface="MingLiU"/>
              </a:rPr>
              <a:t>语句格式</a:t>
            </a:r>
          </a:p>
        </p:txBody>
      </p:sp>
      <p:sp>
        <p:nvSpPr>
          <p:cNvPr id="5" name="矩形 4"/>
          <p:cNvSpPr/>
          <p:nvPr/>
        </p:nvSpPr>
        <p:spPr>
          <a:xfrm>
            <a:off x="716280" y="2386584"/>
            <a:ext cx="6781800" cy="257251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marL="828040" indent="0">
              <a:spcAft>
                <a:spcPts val="770"/>
              </a:spcAft>
            </a:pPr>
            <a:r>
              <a:rPr lang="en-US" sz="2400">
                <a:solidFill>
                  <a:srgbClr val="FF0000"/>
                </a:solidFill>
                <a:latin typeface="Times New Roman" panose="02020603050405020304"/>
              </a:rPr>
              <a:t>INSERT</a:t>
            </a:r>
          </a:p>
          <a:p>
            <a:pPr marL="828040" indent="0">
              <a:spcAft>
                <a:spcPts val="1050"/>
              </a:spcAft>
            </a:pPr>
            <a:r>
              <a:rPr lang="en-US" sz="2400">
                <a:solidFill>
                  <a:srgbClr val="FF0000"/>
                </a:solidFill>
                <a:latin typeface="Times New Roman" panose="02020603050405020304"/>
              </a:rPr>
              <a:t>INTO</a:t>
            </a:r>
            <a:r>
              <a:rPr lang="en-US" sz="2400">
                <a:latin typeface="Times New Roman" panose="02020603050405020304"/>
              </a:rPr>
              <a:t>&lt;</a:t>
            </a:r>
            <a:r>
              <a:rPr lang="zh-CN" sz="2400">
                <a:latin typeface="MingLiU"/>
                <a:ea typeface="MingLiU"/>
              </a:rPr>
              <a:t>表名</a:t>
            </a:r>
            <a:r>
              <a:rPr lang="zh-CN" sz="2500">
                <a:latin typeface="宋体" panose="02010600030101010101" pitchFamily="2" charset="-122"/>
                <a:ea typeface="宋体" panose="02010600030101010101" pitchFamily="2" charset="-122"/>
              </a:rPr>
              <a:t>〉</a:t>
            </a:r>
            <a:r>
              <a:rPr lang="en-US" sz="2400">
                <a:latin typeface="Times New Roman" panose="02020603050405020304"/>
              </a:rPr>
              <a:t>[（&lt;</a:t>
            </a:r>
            <a:r>
              <a:rPr lang="zh-TW" sz="2400">
                <a:latin typeface="MingLiU"/>
                <a:ea typeface="MingLiU"/>
              </a:rPr>
              <a:t>属性列</a:t>
            </a:r>
            <a:r>
              <a:rPr lang="zh-TW" sz="2400">
                <a:latin typeface="Times New Roman" panose="02020603050405020304"/>
                <a:ea typeface="Times New Roman" panose="02020603050405020304"/>
              </a:rPr>
              <a:t>1&gt;[</a:t>
            </a:r>
            <a:r>
              <a:rPr lang="zh-TW" sz="2400">
                <a:latin typeface="MingLiU"/>
                <a:ea typeface="MingLiU"/>
              </a:rPr>
              <a:t>, </a:t>
            </a:r>
            <a:r>
              <a:rPr lang="en-US" sz="2400">
                <a:latin typeface="Times New Roman" panose="02020603050405020304"/>
              </a:rPr>
              <a:t>v</a:t>
            </a:r>
            <a:r>
              <a:rPr lang="zh-TW" sz="2400">
                <a:latin typeface="MingLiU"/>
                <a:ea typeface="MingLiU"/>
              </a:rPr>
              <a:t>属性列</a:t>
            </a:r>
            <a:r>
              <a:rPr lang="zh-TW" sz="2400">
                <a:latin typeface="Times New Roman" panose="02020603050405020304"/>
                <a:ea typeface="Times New Roman" panose="02020603050405020304"/>
              </a:rPr>
              <a:t>2 </a:t>
            </a:r>
            <a:r>
              <a:rPr lang="en-US" sz="2400">
                <a:latin typeface="Times New Roman" panose="02020603050405020304"/>
              </a:rPr>
              <a:t>&gt;...）]</a:t>
            </a:r>
          </a:p>
          <a:p>
            <a:pPr marL="828040" indent="0">
              <a:spcAft>
                <a:spcPts val="1960"/>
              </a:spcAft>
            </a:pPr>
            <a:r>
              <a:rPr lang="en-US" sz="2400">
                <a:solidFill>
                  <a:srgbClr val="FF0000"/>
                </a:solidFill>
                <a:latin typeface="Times New Roman" panose="02020603050405020304"/>
              </a:rPr>
              <a:t>VALUES </a:t>
            </a:r>
            <a:r>
              <a:rPr lang="zh-TW" sz="2400">
                <a:latin typeface="Times New Roman" panose="02020603050405020304"/>
                <a:ea typeface="Times New Roman" panose="02020603050405020304"/>
              </a:rPr>
              <a:t>（&lt;</a:t>
            </a:r>
            <a:r>
              <a:rPr lang="zh-TW" sz="2400">
                <a:latin typeface="MingLiU"/>
                <a:ea typeface="MingLiU"/>
              </a:rPr>
              <a:t>常量 </a:t>
            </a:r>
            <a:r>
              <a:rPr lang="zh-TW" sz="2400">
                <a:latin typeface="Times New Roman" panose="02020603050405020304"/>
                <a:ea typeface="Times New Roman" panose="02020603050405020304"/>
              </a:rPr>
              <a:t>1&gt; </a:t>
            </a:r>
            <a:r>
              <a:rPr lang="en-US" sz="2400">
                <a:latin typeface="Times New Roman" panose="02020603050405020304"/>
              </a:rPr>
              <a:t>[</a:t>
            </a:r>
            <a:r>
              <a:rPr lang="en-US" sz="2400">
                <a:latin typeface="MingLiU"/>
              </a:rPr>
              <a:t>, </a:t>
            </a:r>
            <a:r>
              <a:rPr lang="zh-TW" sz="2400">
                <a:latin typeface="Times New Roman" panose="02020603050405020304"/>
                <a:ea typeface="Times New Roman" panose="02020603050405020304"/>
              </a:rPr>
              <a:t>&lt;</a:t>
            </a:r>
            <a:r>
              <a:rPr lang="zh-TW" sz="2400">
                <a:latin typeface="MingLiU"/>
                <a:ea typeface="MingLiU"/>
              </a:rPr>
              <a:t>常量</a:t>
            </a:r>
            <a:r>
              <a:rPr lang="zh-TW" sz="2400">
                <a:latin typeface="Times New Roman" panose="02020603050405020304"/>
                <a:ea typeface="Times New Roman" panose="02020603050405020304"/>
              </a:rPr>
              <a:t>2&gt;]</a:t>
            </a:r>
            <a:r>
              <a:rPr lang="en-US" sz="2400">
                <a:latin typeface="Times New Roman" panose="02020603050405020304"/>
              </a:rPr>
              <a:t>...     </a:t>
            </a:r>
            <a:r>
              <a:rPr lang="zh-TW" sz="2400">
                <a:latin typeface="Times New Roman" panose="02020603050405020304"/>
                <a:ea typeface="Times New Roman" panose="02020603050405020304"/>
              </a:rPr>
              <a:t>）</a:t>
            </a:r>
          </a:p>
          <a:p>
            <a:pPr indent="0">
              <a:spcAft>
                <a:spcPts val="210"/>
              </a:spcAft>
            </a:pPr>
            <a:r>
              <a:rPr lang="en-US" sz="3200">
                <a:latin typeface="Arial" panose="020B0604020202020204"/>
              </a:rPr>
              <a:t>•</a:t>
            </a:r>
            <a:r>
              <a:rPr lang="zh-TW" sz="2700">
                <a:latin typeface="MingLiU"/>
                <a:ea typeface="MingLiU"/>
              </a:rPr>
              <a:t>功能</a:t>
            </a:r>
          </a:p>
          <a:p>
            <a:pPr marL="828040" indent="0"/>
            <a:r>
              <a:rPr lang="zh-TW" sz="2400">
                <a:latin typeface="MingLiU"/>
                <a:ea typeface="MingLiU"/>
              </a:rPr>
              <a:t>将新的元组插入到指定表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78824" y="323088"/>
            <a:ext cx="3221736" cy="481584"/>
          </a:xfrm>
          <a:prstGeom prst="rect">
            <a:avLst/>
          </a:prstGeom>
          <a:solidFill>
            <a:srgbClr val="27639D"/>
          </a:solidFill>
        </p:spPr>
        <p:txBody>
          <a:bodyPr wrap="none" lIns="0" tIns="0" rIns="0" bIns="0">
            <a:noAutofit/>
          </a:bodyPr>
          <a:lstStyle/>
          <a:p>
            <a:pPr indent="0" algn="r"/>
            <a:r>
              <a:rPr lang="zh-TW" sz="3600" b="1">
                <a:solidFill>
                  <a:srgbClr val="FFFFFF"/>
                </a:solidFill>
                <a:latin typeface="MingLiU"/>
                <a:ea typeface="MingLiU"/>
              </a:rPr>
              <a:t>插入子查询结果</a:t>
            </a:r>
          </a:p>
        </p:txBody>
      </p:sp>
      <p:sp>
        <p:nvSpPr>
          <p:cNvPr id="3" name="矩形 2"/>
          <p:cNvSpPr/>
          <p:nvPr/>
        </p:nvSpPr>
        <p:spPr>
          <a:xfrm>
            <a:off x="2084832" y="1703832"/>
            <a:ext cx="1752600" cy="365760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zh-TW" sz="3200">
                <a:latin typeface="Arial" panose="020B0604020202020204"/>
                <a:ea typeface="Arial" panose="020B0604020202020204"/>
              </a:rPr>
              <a:t>•</a:t>
            </a:r>
            <a:r>
              <a:rPr lang="zh-TW" sz="2700">
                <a:latin typeface="MingLiU"/>
                <a:ea typeface="MingLiU"/>
              </a:rPr>
              <a:t>语句格式</a:t>
            </a:r>
          </a:p>
        </p:txBody>
      </p:sp>
      <p:sp>
        <p:nvSpPr>
          <p:cNvPr id="4" name="矩形 3"/>
          <p:cNvSpPr/>
          <p:nvPr/>
        </p:nvSpPr>
        <p:spPr>
          <a:xfrm>
            <a:off x="2816352" y="2240280"/>
            <a:ext cx="7120128" cy="350520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2400">
                <a:solidFill>
                  <a:srgbClr val="FF0000"/>
                </a:solidFill>
                <a:latin typeface="Times New Roman" panose="02020603050405020304"/>
              </a:rPr>
              <a:t>INSERT INTO </a:t>
            </a:r>
            <a:r>
              <a:rPr lang="zh-TW" sz="2400">
                <a:latin typeface="Times New Roman" panose="02020603050405020304"/>
                <a:ea typeface="Times New Roman" panose="02020603050405020304"/>
              </a:rPr>
              <a:t>＜</a:t>
            </a:r>
            <a:r>
              <a:rPr lang="zh-CN" sz="2400">
                <a:latin typeface="MingLiU"/>
                <a:ea typeface="MingLiU"/>
              </a:rPr>
              <a:t>表名</a:t>
            </a:r>
            <a:r>
              <a:rPr lang="zh-CN" sz="2500">
                <a:latin typeface="宋体" panose="02010600030101010101" pitchFamily="2" charset="-122"/>
                <a:ea typeface="宋体" panose="02010600030101010101" pitchFamily="2" charset="-122"/>
              </a:rPr>
              <a:t>〉</a:t>
            </a:r>
            <a:r>
              <a:rPr lang="en-US" sz="2400">
                <a:latin typeface="Times New Roman" panose="02020603050405020304"/>
              </a:rPr>
              <a:t>［（＜</a:t>
            </a:r>
            <a:r>
              <a:rPr lang="zh-TW" sz="2400">
                <a:latin typeface="MingLiU"/>
                <a:ea typeface="MingLiU"/>
              </a:rPr>
              <a:t>属性列 </a:t>
            </a:r>
            <a:r>
              <a:rPr lang="zh-TW" sz="2400">
                <a:latin typeface="Times New Roman" panose="02020603050405020304"/>
                <a:ea typeface="Times New Roman" panose="02020603050405020304"/>
              </a:rPr>
              <a:t>1＞［</a:t>
            </a:r>
            <a:r>
              <a:rPr lang="zh-TW" sz="2400">
                <a:latin typeface="MingLiU"/>
                <a:ea typeface="MingLiU"/>
              </a:rPr>
              <a:t>, </a:t>
            </a:r>
            <a:r>
              <a:rPr lang="zh-TW" sz="2400">
                <a:latin typeface="Times New Roman" panose="02020603050405020304"/>
                <a:ea typeface="Times New Roman" panose="02020603050405020304"/>
              </a:rPr>
              <a:t>＜</a:t>
            </a:r>
            <a:r>
              <a:rPr lang="zh-TW" sz="2400">
                <a:latin typeface="MingLiU"/>
                <a:ea typeface="MingLiU"/>
              </a:rPr>
              <a:t>属性列</a:t>
            </a:r>
            <a:r>
              <a:rPr lang="zh-TW" sz="2400">
                <a:latin typeface="Times New Roman" panose="02020603050405020304"/>
                <a:ea typeface="Times New Roman" panose="02020603050405020304"/>
              </a:rPr>
              <a:t>2 </a:t>
            </a:r>
            <a:r>
              <a:rPr lang="en-US" sz="2400">
                <a:latin typeface="Times New Roman" panose="02020603050405020304"/>
              </a:rPr>
              <a:t>＞...）］</a:t>
            </a:r>
          </a:p>
        </p:txBody>
      </p:sp>
      <p:sp>
        <p:nvSpPr>
          <p:cNvPr id="5" name="矩形 4"/>
          <p:cNvSpPr/>
          <p:nvPr/>
        </p:nvSpPr>
        <p:spPr>
          <a:xfrm>
            <a:off x="2825496" y="2761488"/>
            <a:ext cx="911352" cy="316992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zh-TW" sz="2400">
                <a:latin typeface="MingLiU"/>
                <a:ea typeface="MingLiU"/>
              </a:rPr>
              <a:t>于査询</a:t>
            </a:r>
          </a:p>
        </p:txBody>
      </p:sp>
      <p:sp>
        <p:nvSpPr>
          <p:cNvPr id="6" name="矩形 5"/>
          <p:cNvSpPr/>
          <p:nvPr/>
        </p:nvSpPr>
        <p:spPr>
          <a:xfrm>
            <a:off x="2084832" y="3246120"/>
            <a:ext cx="4392168" cy="79857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0">
              <a:spcAft>
                <a:spcPts val="280"/>
              </a:spcAft>
            </a:pPr>
            <a:r>
              <a:rPr lang="en-US" sz="3200">
                <a:latin typeface="Arial" panose="020B0604020202020204"/>
              </a:rPr>
              <a:t>•</a:t>
            </a:r>
            <a:r>
              <a:rPr lang="zh-TW" sz="2700">
                <a:latin typeface="MingLiU"/>
                <a:ea typeface="MingLiU"/>
              </a:rPr>
              <a:t>功能</a:t>
            </a:r>
          </a:p>
          <a:p>
            <a:pPr indent="457200"/>
            <a:r>
              <a:rPr lang="zh-TW" sz="2400">
                <a:latin typeface="MingLiU"/>
                <a:ea typeface="MingLiU"/>
              </a:rPr>
              <a:t>-将于査询结果插入指定表中</a:t>
            </a:r>
          </a:p>
        </p:txBody>
      </p:sp>
      <p:sp>
        <p:nvSpPr>
          <p:cNvPr id="7" name="矩形 6"/>
          <p:cNvSpPr/>
          <p:nvPr/>
        </p:nvSpPr>
        <p:spPr>
          <a:xfrm>
            <a:off x="2084832" y="4194048"/>
            <a:ext cx="1045464" cy="362712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3200">
                <a:latin typeface="Arial" panose="020B0604020202020204"/>
              </a:rPr>
              <a:t>•</a:t>
            </a:r>
            <a:r>
              <a:rPr lang="zh-TW" sz="2700">
                <a:latin typeface="MingLiU"/>
                <a:ea typeface="MingLiU"/>
              </a:rPr>
              <a:t>注意</a:t>
            </a:r>
          </a:p>
        </p:txBody>
      </p:sp>
      <p:sp>
        <p:nvSpPr>
          <p:cNvPr id="8" name="矩形 7"/>
          <p:cNvSpPr/>
          <p:nvPr/>
        </p:nvSpPr>
        <p:spPr>
          <a:xfrm>
            <a:off x="2609088" y="4776216"/>
            <a:ext cx="7543800" cy="316992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 algn="ctr"/>
            <a:r>
              <a:rPr lang="zh-TW" sz="2400">
                <a:latin typeface="MingLiU"/>
                <a:ea typeface="MingLiU"/>
              </a:rPr>
              <a:t>-于査询的结果必须包含和</a:t>
            </a:r>
            <a:r>
              <a:rPr lang="en-US" sz="2400">
                <a:latin typeface="Times New Roman" panose="02020603050405020304"/>
              </a:rPr>
              <a:t>insert</a:t>
            </a:r>
            <a:r>
              <a:rPr lang="zh-TW" sz="2400">
                <a:latin typeface="MingLiU"/>
                <a:ea typeface="MingLiU"/>
              </a:rPr>
              <a:t>的字段列表一样多的字</a:t>
            </a:r>
          </a:p>
        </p:txBody>
      </p:sp>
      <p:sp>
        <p:nvSpPr>
          <p:cNvPr id="9" name="矩形 8"/>
          <p:cNvSpPr/>
          <p:nvPr/>
        </p:nvSpPr>
        <p:spPr>
          <a:xfrm>
            <a:off x="2810256" y="5327904"/>
            <a:ext cx="3057144" cy="316992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zh-TW" sz="2400">
                <a:latin typeface="MingLiU"/>
                <a:ea typeface="MingLiU"/>
              </a:rPr>
              <a:t>段，并且数据类型兼容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74808" y="365760"/>
            <a:ext cx="1853184" cy="478536"/>
          </a:xfrm>
          <a:prstGeom prst="rect">
            <a:avLst/>
          </a:prstGeom>
          <a:solidFill>
            <a:srgbClr val="27639D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zh-TW" sz="3600" b="1">
                <a:solidFill>
                  <a:srgbClr val="FFFFFF"/>
                </a:solidFill>
                <a:latin typeface="MingLiU"/>
                <a:ea typeface="MingLiU"/>
              </a:rPr>
              <a:t>数据更新</a:t>
            </a:r>
          </a:p>
        </p:txBody>
      </p:sp>
      <p:sp>
        <p:nvSpPr>
          <p:cNvPr id="3" name="矩形 2"/>
          <p:cNvSpPr/>
          <p:nvPr/>
        </p:nvSpPr>
        <p:spPr>
          <a:xfrm>
            <a:off x="688848" y="1667256"/>
            <a:ext cx="3511296" cy="302056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0">
              <a:spcAft>
                <a:spcPts val="1400"/>
              </a:spcAft>
            </a:pPr>
            <a:r>
              <a:rPr lang="zh-CN" sz="3200">
                <a:latin typeface="Arial" panose="020B0604020202020204"/>
                <a:ea typeface="Arial" panose="020B0604020202020204"/>
              </a:rPr>
              <a:t>-</a:t>
            </a:r>
            <a:r>
              <a:rPr lang="zh-TW" sz="2700">
                <a:latin typeface="MingLiU"/>
                <a:ea typeface="MingLiU"/>
              </a:rPr>
              <a:t>数据的插入</a:t>
            </a:r>
          </a:p>
          <a:p>
            <a:pPr indent="0">
              <a:spcAft>
                <a:spcPts val="1400"/>
              </a:spcAft>
            </a:pPr>
            <a:r>
              <a:rPr lang="en-US" sz="3200">
                <a:solidFill>
                  <a:srgbClr val="FF0000"/>
                </a:solidFill>
                <a:latin typeface="Arial" panose="020B0604020202020204"/>
              </a:rPr>
              <a:t>•</a:t>
            </a:r>
            <a:r>
              <a:rPr lang="zh-TW" sz="2700">
                <a:solidFill>
                  <a:srgbClr val="FF0000"/>
                </a:solidFill>
                <a:latin typeface="MingLiU"/>
                <a:ea typeface="MingLiU"/>
              </a:rPr>
              <a:t>数据的修改</a:t>
            </a:r>
          </a:p>
          <a:p>
            <a:pPr indent="469900">
              <a:spcAft>
                <a:spcPts val="1400"/>
              </a:spcAft>
            </a:pPr>
            <a:r>
              <a:rPr lang="zh-TW" sz="2300">
                <a:solidFill>
                  <a:srgbClr val="FF0000"/>
                </a:solidFill>
                <a:latin typeface="MingLiU"/>
                <a:ea typeface="MingLiU"/>
              </a:rPr>
              <a:t>-修改某元组的值</a:t>
            </a:r>
          </a:p>
          <a:p>
            <a:pPr indent="469900">
              <a:spcAft>
                <a:spcPts val="1400"/>
              </a:spcAft>
            </a:pPr>
            <a:r>
              <a:rPr lang="zh-TW" sz="2300">
                <a:solidFill>
                  <a:srgbClr val="FF0000"/>
                </a:solidFill>
                <a:latin typeface="MingLiU"/>
                <a:ea typeface="MingLiU"/>
              </a:rPr>
              <a:t>-修改多个元组的值</a:t>
            </a:r>
          </a:p>
          <a:p>
            <a:pPr indent="469900"/>
            <a:r>
              <a:rPr lang="zh-TW" sz="2300">
                <a:solidFill>
                  <a:srgbClr val="FF0000"/>
                </a:solidFill>
                <a:latin typeface="MingLiU"/>
                <a:ea typeface="MingLiU"/>
              </a:rPr>
              <a:t>-带子查询的修改语句</a:t>
            </a:r>
          </a:p>
        </p:txBody>
      </p:sp>
      <p:sp>
        <p:nvSpPr>
          <p:cNvPr id="4" name="矩形 3"/>
          <p:cNvSpPr/>
          <p:nvPr/>
        </p:nvSpPr>
        <p:spPr>
          <a:xfrm>
            <a:off x="719328" y="5026152"/>
            <a:ext cx="2109216" cy="362712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3200">
                <a:latin typeface="Arial" panose="020B0604020202020204"/>
              </a:rPr>
              <a:t>•</a:t>
            </a:r>
            <a:r>
              <a:rPr lang="zh-TW" sz="2700">
                <a:latin typeface="MingLiU"/>
                <a:ea typeface="MingLiU"/>
              </a:rPr>
              <a:t>数据的删除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68712" y="359664"/>
            <a:ext cx="1844040" cy="478536"/>
          </a:xfrm>
          <a:prstGeom prst="rect">
            <a:avLst/>
          </a:prstGeom>
          <a:solidFill>
            <a:srgbClr val="28639D"/>
          </a:solidFill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zh-TW" sz="3600" b="1">
                <a:solidFill>
                  <a:srgbClr val="FFFFFF"/>
                </a:solidFill>
                <a:latin typeface="MingLiU"/>
                <a:ea typeface="MingLiU"/>
              </a:rPr>
              <a:t>修改数据</a:t>
            </a:r>
          </a:p>
        </p:txBody>
      </p:sp>
      <p:sp>
        <p:nvSpPr>
          <p:cNvPr id="3" name="矩形 2"/>
          <p:cNvSpPr/>
          <p:nvPr/>
        </p:nvSpPr>
        <p:spPr>
          <a:xfrm>
            <a:off x="688848" y="1630680"/>
            <a:ext cx="9552432" cy="512368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marL="1348105" indent="0">
              <a:spcAft>
                <a:spcPts val="420"/>
              </a:spcAft>
            </a:pPr>
            <a:r>
              <a:rPr lang="zh-CN" sz="2800">
                <a:latin typeface="Times New Roman" panose="02020603050405020304"/>
                <a:ea typeface="Times New Roman" panose="02020603050405020304"/>
              </a:rPr>
              <a:t>-</a:t>
            </a:r>
            <a:r>
              <a:rPr lang="zh-TW" sz="2700">
                <a:latin typeface="MingLiU"/>
                <a:ea typeface="MingLiU"/>
              </a:rPr>
              <a:t>语句格式</a:t>
            </a:r>
          </a:p>
          <a:p>
            <a:pPr marL="2262505" indent="0">
              <a:spcAft>
                <a:spcPts val="700"/>
              </a:spcAft>
            </a:pPr>
            <a:r>
              <a:rPr lang="en-US" sz="2000">
                <a:solidFill>
                  <a:srgbClr val="FF0000"/>
                </a:solidFill>
                <a:latin typeface="Arial" panose="020B0604020202020204"/>
              </a:rPr>
              <a:t>UPDATE </a:t>
            </a:r>
            <a:r>
              <a:rPr lang="en-US" sz="2000" b="1">
                <a:latin typeface="Arial" panose="020B0604020202020204"/>
              </a:rPr>
              <a:t>v</a:t>
            </a:r>
            <a:r>
              <a:rPr lang="zh-TW" sz="2000" b="1">
                <a:latin typeface="MingLiU"/>
                <a:ea typeface="MingLiU"/>
              </a:rPr>
              <a:t>表名</a:t>
            </a:r>
            <a:r>
              <a:rPr lang="zh-TW" sz="2400" b="1">
                <a:latin typeface="宋体" panose="02010600030101010101" pitchFamily="2" charset="-122"/>
                <a:ea typeface="宋体" panose="02010600030101010101" pitchFamily="2" charset="-122"/>
              </a:rPr>
              <a:t>〉</a:t>
            </a:r>
          </a:p>
          <a:p>
            <a:pPr marL="2262505" indent="0">
              <a:spcAft>
                <a:spcPts val="700"/>
              </a:spcAft>
            </a:pPr>
            <a:r>
              <a:rPr lang="en-US" sz="2000">
                <a:solidFill>
                  <a:srgbClr val="FF0000"/>
                </a:solidFill>
                <a:latin typeface="Arial" panose="020B0604020202020204"/>
              </a:rPr>
              <a:t>SET </a:t>
            </a:r>
            <a:r>
              <a:rPr lang="en-US" sz="2000" b="1">
                <a:latin typeface="Arial" panose="020B0604020202020204"/>
              </a:rPr>
              <a:t>v</a:t>
            </a:r>
            <a:r>
              <a:rPr lang="zh-TW" sz="2000" b="1">
                <a:latin typeface="MingLiU"/>
                <a:ea typeface="MingLiU"/>
              </a:rPr>
              <a:t>列名</a:t>
            </a:r>
            <a:r>
              <a:rPr lang="en-US" sz="2000" b="1">
                <a:latin typeface="Arial" panose="020B0604020202020204"/>
              </a:rPr>
              <a:t>＞=v</a:t>
            </a:r>
            <a:r>
              <a:rPr lang="zh-TW" sz="2000" b="1">
                <a:latin typeface="MingLiU"/>
                <a:ea typeface="MingLiU"/>
              </a:rPr>
              <a:t>表达式</a:t>
            </a:r>
            <a:r>
              <a:rPr lang="en-US" sz="2000" b="1">
                <a:latin typeface="Arial" panose="020B0604020202020204"/>
              </a:rPr>
              <a:t>＞[</a:t>
            </a:r>
            <a:r>
              <a:rPr lang="en-US" sz="2000" b="1">
                <a:latin typeface="MingLiU"/>
              </a:rPr>
              <a:t>,</a:t>
            </a:r>
            <a:r>
              <a:rPr lang="en-US" sz="2000" b="1">
                <a:latin typeface="Arial" panose="020B0604020202020204"/>
              </a:rPr>
              <a:t>v</a:t>
            </a:r>
            <a:r>
              <a:rPr lang="zh-TW" sz="2000" b="1">
                <a:latin typeface="MingLiU"/>
                <a:ea typeface="MingLiU"/>
              </a:rPr>
              <a:t>列名</a:t>
            </a:r>
            <a:r>
              <a:rPr lang="en-US" sz="2000" b="1">
                <a:latin typeface="Arial" panose="020B0604020202020204"/>
              </a:rPr>
              <a:t>＞=v</a:t>
            </a:r>
            <a:r>
              <a:rPr lang="zh-TW" sz="2000" b="1">
                <a:latin typeface="MingLiU"/>
                <a:ea typeface="MingLiU"/>
              </a:rPr>
              <a:t>表达式</a:t>
            </a:r>
            <a:r>
              <a:rPr lang="en-US" sz="2000" b="1">
                <a:latin typeface="Arial" panose="020B0604020202020204"/>
              </a:rPr>
              <a:t>＞]</a:t>
            </a:r>
            <a:r>
              <a:rPr lang="zh-TW" sz="2000" b="1">
                <a:latin typeface="Arial" panose="020B0604020202020204"/>
                <a:ea typeface="Arial" panose="020B0604020202020204"/>
              </a:rPr>
              <a:t>…</a:t>
            </a:r>
          </a:p>
          <a:p>
            <a:pPr marL="2262505" indent="0">
              <a:spcAft>
                <a:spcPts val="1120"/>
              </a:spcAft>
            </a:pPr>
            <a:r>
              <a:rPr lang="en-US" sz="2000">
                <a:latin typeface="Arial" panose="020B0604020202020204"/>
              </a:rPr>
              <a:t>[</a:t>
            </a:r>
            <a:r>
              <a:rPr lang="en-US" sz="2000">
                <a:solidFill>
                  <a:srgbClr val="FF0000"/>
                </a:solidFill>
                <a:latin typeface="Arial" panose="020B0604020202020204"/>
              </a:rPr>
              <a:t>WHERE </a:t>
            </a:r>
            <a:r>
              <a:rPr lang="en-US" sz="2000" b="1">
                <a:latin typeface="Arial" panose="020B0604020202020204"/>
              </a:rPr>
              <a:t>v</a:t>
            </a:r>
            <a:r>
              <a:rPr lang="zh-TW" sz="2000" b="1">
                <a:latin typeface="MingLiU"/>
                <a:ea typeface="MingLiU"/>
              </a:rPr>
              <a:t>条件</a:t>
            </a:r>
            <a:r>
              <a:rPr lang="en-US" sz="2000" b="1">
                <a:latin typeface="Arial" panose="020B0604020202020204"/>
              </a:rPr>
              <a:t>＞]</a:t>
            </a:r>
            <a:r>
              <a:rPr lang="en-US" sz="2000" b="1">
                <a:latin typeface="MingLiU"/>
              </a:rPr>
              <a:t>；</a:t>
            </a:r>
          </a:p>
          <a:p>
            <a:pPr marL="1792605" indent="0">
              <a:spcAft>
                <a:spcPts val="1260"/>
              </a:spcAft>
            </a:pPr>
            <a:r>
              <a:rPr lang="zh-TW" sz="2400">
                <a:latin typeface="Times New Roman" panose="02020603050405020304"/>
                <a:ea typeface="Times New Roman" panose="02020603050405020304"/>
              </a:rPr>
              <a:t>-</a:t>
            </a:r>
            <a:r>
              <a:rPr lang="en-US" sz="2400">
                <a:latin typeface="Times New Roman" panose="02020603050405020304"/>
              </a:rPr>
              <a:t>SET</a:t>
            </a:r>
            <a:r>
              <a:rPr lang="zh-TW" sz="2400">
                <a:latin typeface="MingLiU"/>
                <a:ea typeface="MingLiU"/>
              </a:rPr>
              <a:t>子句</a:t>
            </a:r>
          </a:p>
          <a:p>
            <a:pPr marL="2262505" indent="0">
              <a:spcAft>
                <a:spcPts val="910"/>
              </a:spcAft>
            </a:pPr>
            <a:r>
              <a:rPr lang="en-US" sz="2400">
                <a:latin typeface="Times New Roman" panose="02020603050405020304"/>
              </a:rPr>
              <a:t>•</a:t>
            </a:r>
            <a:r>
              <a:rPr lang="zh-TW" sz="2400">
                <a:latin typeface="MingLiU"/>
                <a:ea typeface="MingLiU"/>
              </a:rPr>
              <a:t>指定修改方式、要修改的列、修改后取值</a:t>
            </a:r>
          </a:p>
          <a:p>
            <a:pPr marL="1792605" indent="0">
              <a:spcAft>
                <a:spcPts val="1260"/>
              </a:spcAft>
            </a:pPr>
            <a:r>
              <a:rPr lang="zh-TW" sz="2400">
                <a:latin typeface="Times New Roman" panose="02020603050405020304"/>
                <a:ea typeface="Times New Roman" panose="02020603050405020304"/>
              </a:rPr>
              <a:t>-</a:t>
            </a:r>
            <a:r>
              <a:rPr lang="en-US" sz="2400">
                <a:latin typeface="Times New Roman" panose="02020603050405020304"/>
              </a:rPr>
              <a:t>WHERE</a:t>
            </a:r>
            <a:r>
              <a:rPr lang="zh-TW" sz="2400">
                <a:latin typeface="MingLiU"/>
                <a:ea typeface="MingLiU"/>
              </a:rPr>
              <a:t>子句</a:t>
            </a:r>
          </a:p>
          <a:p>
            <a:pPr marL="2262505" indent="0">
              <a:spcAft>
                <a:spcPts val="420"/>
              </a:spcAft>
            </a:pPr>
            <a:r>
              <a:rPr lang="en-US" sz="2400">
                <a:latin typeface="Times New Roman" panose="02020603050405020304"/>
              </a:rPr>
              <a:t>•</a:t>
            </a:r>
            <a:r>
              <a:rPr lang="zh-TW" sz="2400">
                <a:latin typeface="MingLiU"/>
                <a:ea typeface="MingLiU"/>
              </a:rPr>
              <a:t>指定要修改的元组，缺省表示要修改表中的所有元组</a:t>
            </a:r>
          </a:p>
          <a:p>
            <a:pPr marL="1348105" indent="0">
              <a:spcAft>
                <a:spcPts val="910"/>
              </a:spcAft>
            </a:pPr>
            <a:r>
              <a:rPr lang="en-US" sz="2800">
                <a:latin typeface="Times New Roman" panose="02020603050405020304"/>
              </a:rPr>
              <a:t>•</a:t>
            </a:r>
            <a:r>
              <a:rPr lang="zh-TW" sz="2700">
                <a:latin typeface="MingLiU"/>
                <a:ea typeface="MingLiU"/>
              </a:rPr>
              <a:t>功能</a:t>
            </a:r>
          </a:p>
          <a:p>
            <a:pPr marL="1792605" indent="0"/>
            <a:r>
              <a:rPr lang="zh-TW" sz="2400">
                <a:latin typeface="Times New Roman" panose="02020603050405020304"/>
                <a:ea typeface="Times New Roman" panose="02020603050405020304"/>
              </a:rPr>
              <a:t>-</a:t>
            </a:r>
            <a:r>
              <a:rPr lang="zh-TW" sz="2400">
                <a:latin typeface="MingLiU"/>
                <a:ea typeface="MingLiU"/>
              </a:rPr>
              <a:t>修改指定表中满足</a:t>
            </a:r>
            <a:r>
              <a:rPr lang="en-US" sz="2400">
                <a:latin typeface="Times New Roman" panose="02020603050405020304"/>
              </a:rPr>
              <a:t>WHERE</a:t>
            </a:r>
            <a:r>
              <a:rPr lang="zh-TW" sz="2400">
                <a:latin typeface="MingLiU"/>
                <a:ea typeface="MingLiU"/>
              </a:rPr>
              <a:t>子句条件的元组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71760" y="365760"/>
            <a:ext cx="1856232" cy="478536"/>
          </a:xfrm>
          <a:prstGeom prst="rect">
            <a:avLst/>
          </a:prstGeom>
          <a:solidFill>
            <a:srgbClr val="27639D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zh-TW" sz="3600" b="1">
                <a:solidFill>
                  <a:srgbClr val="FFFFFF"/>
                </a:solidFill>
                <a:latin typeface="MingLiU"/>
                <a:ea typeface="MingLiU"/>
              </a:rPr>
              <a:t>数据更新</a:t>
            </a:r>
          </a:p>
        </p:txBody>
      </p:sp>
      <p:sp>
        <p:nvSpPr>
          <p:cNvPr id="3" name="矩形 2"/>
          <p:cNvSpPr/>
          <p:nvPr/>
        </p:nvSpPr>
        <p:spPr>
          <a:xfrm>
            <a:off x="688848" y="1633728"/>
            <a:ext cx="3529584" cy="374904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0">
              <a:spcAft>
                <a:spcPts val="1400"/>
              </a:spcAft>
            </a:pPr>
            <a:r>
              <a:rPr lang="en-US" sz="3200">
                <a:latin typeface="Arial" panose="020B0604020202020204"/>
              </a:rPr>
              <a:t>•</a:t>
            </a:r>
            <a:r>
              <a:rPr lang="zh-TW" sz="2700">
                <a:latin typeface="MingLiU"/>
                <a:ea typeface="MingLiU"/>
              </a:rPr>
              <a:t>数据的插入</a:t>
            </a:r>
          </a:p>
          <a:p>
            <a:pPr indent="0">
              <a:spcAft>
                <a:spcPts val="1400"/>
              </a:spcAft>
            </a:pPr>
            <a:r>
              <a:rPr lang="en-US" sz="3200">
                <a:latin typeface="Arial" panose="020B0604020202020204"/>
              </a:rPr>
              <a:t>•</a:t>
            </a:r>
            <a:r>
              <a:rPr lang="zh-TW" sz="2700">
                <a:latin typeface="MingLiU"/>
                <a:ea typeface="MingLiU"/>
              </a:rPr>
              <a:t>数据的修改</a:t>
            </a:r>
          </a:p>
          <a:p>
            <a:pPr indent="0">
              <a:spcAft>
                <a:spcPts val="1400"/>
              </a:spcAft>
            </a:pPr>
            <a:r>
              <a:rPr lang="en-US" sz="3200">
                <a:solidFill>
                  <a:srgbClr val="FF0000"/>
                </a:solidFill>
                <a:latin typeface="Arial" panose="020B0604020202020204"/>
              </a:rPr>
              <a:t>•</a:t>
            </a:r>
            <a:r>
              <a:rPr lang="zh-TW" sz="2700">
                <a:solidFill>
                  <a:srgbClr val="FF0000"/>
                </a:solidFill>
                <a:latin typeface="MingLiU"/>
                <a:ea typeface="MingLiU"/>
              </a:rPr>
              <a:t>数据的删除</a:t>
            </a:r>
          </a:p>
          <a:p>
            <a:pPr indent="469900">
              <a:spcAft>
                <a:spcPts val="1400"/>
              </a:spcAft>
            </a:pPr>
            <a:r>
              <a:rPr lang="zh-TW" sz="2300">
                <a:solidFill>
                  <a:srgbClr val="FF0000"/>
                </a:solidFill>
                <a:latin typeface="MingLiU"/>
                <a:ea typeface="MingLiU"/>
              </a:rPr>
              <a:t>-删除某一个元组的值</a:t>
            </a:r>
          </a:p>
          <a:p>
            <a:pPr indent="469900">
              <a:spcAft>
                <a:spcPts val="1400"/>
              </a:spcAft>
            </a:pPr>
            <a:r>
              <a:rPr lang="zh-TW" sz="2300">
                <a:solidFill>
                  <a:srgbClr val="FF0000"/>
                </a:solidFill>
                <a:latin typeface="MingLiU"/>
                <a:ea typeface="MingLiU"/>
              </a:rPr>
              <a:t>-删除多个元组的值</a:t>
            </a:r>
          </a:p>
          <a:p>
            <a:pPr indent="469900"/>
            <a:r>
              <a:rPr lang="zh-TW" sz="2300">
                <a:solidFill>
                  <a:srgbClr val="FF0000"/>
                </a:solidFill>
                <a:latin typeface="MingLiU"/>
                <a:ea typeface="MingLiU"/>
              </a:rPr>
              <a:t>-带子查询的删除语句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" y="795528"/>
            <a:ext cx="2596896" cy="86563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253472" y="326136"/>
            <a:ext cx="1825752" cy="478536"/>
          </a:xfrm>
          <a:prstGeom prst="rect">
            <a:avLst/>
          </a:prstGeom>
          <a:solidFill>
            <a:srgbClr val="27629D"/>
          </a:solidFill>
        </p:spPr>
        <p:txBody>
          <a:bodyPr wrap="none" lIns="0" tIns="0" rIns="0" bIns="0">
            <a:noAutofit/>
          </a:bodyPr>
          <a:lstStyle/>
          <a:p>
            <a:pPr indent="0" algn="r"/>
            <a:r>
              <a:rPr lang="zh-TW" sz="3600" b="1">
                <a:solidFill>
                  <a:srgbClr val="FFFFFF"/>
                </a:solidFill>
                <a:latin typeface="MingLiU"/>
                <a:ea typeface="MingLiU"/>
              </a:rPr>
              <a:t>删除语句</a:t>
            </a:r>
          </a:p>
        </p:txBody>
      </p:sp>
      <p:sp>
        <p:nvSpPr>
          <p:cNvPr id="4" name="矩形 3"/>
          <p:cNvSpPr/>
          <p:nvPr/>
        </p:nvSpPr>
        <p:spPr>
          <a:xfrm>
            <a:off x="2127504" y="1847088"/>
            <a:ext cx="1051560" cy="362712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>
              <a:spcBef>
                <a:spcPts val="350"/>
              </a:spcBef>
            </a:pPr>
            <a:r>
              <a:rPr lang="zh-CN" sz="2800">
                <a:latin typeface="Times New Roman" panose="02020603050405020304"/>
                <a:ea typeface="Times New Roman" panose="02020603050405020304"/>
              </a:rPr>
              <a:t>-</a:t>
            </a:r>
            <a:r>
              <a:rPr lang="zh-TW" sz="2700">
                <a:latin typeface="MingLiU"/>
                <a:ea typeface="MingLiU"/>
              </a:rPr>
              <a:t>定义</a:t>
            </a:r>
          </a:p>
        </p:txBody>
      </p:sp>
      <p:sp>
        <p:nvSpPr>
          <p:cNvPr id="5" name="矩形 4"/>
          <p:cNvSpPr/>
          <p:nvPr/>
        </p:nvSpPr>
        <p:spPr>
          <a:xfrm>
            <a:off x="2563368" y="2505456"/>
            <a:ext cx="2551176" cy="169468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marL="429895" indent="0">
              <a:spcAft>
                <a:spcPts val="770"/>
              </a:spcAft>
            </a:pPr>
            <a:r>
              <a:rPr lang="en-US" sz="2000">
                <a:solidFill>
                  <a:srgbClr val="FF0000"/>
                </a:solidFill>
                <a:latin typeface="Arial" panose="020B0604020202020204"/>
              </a:rPr>
              <a:t>DELETE</a:t>
            </a:r>
          </a:p>
          <a:p>
            <a:pPr marL="429895" indent="0">
              <a:spcAft>
                <a:spcPts val="770"/>
              </a:spcAft>
            </a:pPr>
            <a:r>
              <a:rPr lang="en-US" sz="2000">
                <a:solidFill>
                  <a:srgbClr val="FF0000"/>
                </a:solidFill>
                <a:latin typeface="Arial" panose="020B0604020202020204"/>
              </a:rPr>
              <a:t>FROM </a:t>
            </a:r>
            <a:r>
              <a:rPr lang="zh-TW" sz="2000" b="1">
                <a:latin typeface="Arial" panose="020B0604020202020204"/>
                <a:ea typeface="Arial" panose="020B0604020202020204"/>
              </a:rPr>
              <a:t>V</a:t>
            </a:r>
            <a:r>
              <a:rPr lang="zh-CN" sz="2000" b="1">
                <a:latin typeface="MingLiU"/>
                <a:ea typeface="MingLiU"/>
              </a:rPr>
              <a:t>表名</a:t>
            </a: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〉</a:t>
            </a:r>
          </a:p>
          <a:p>
            <a:pPr marL="429895" indent="0">
              <a:spcAft>
                <a:spcPts val="1050"/>
              </a:spcAft>
            </a:pPr>
            <a:r>
              <a:rPr lang="en-US" sz="2000" b="1">
                <a:latin typeface="Arial" panose="020B0604020202020204"/>
              </a:rPr>
              <a:t>[</a:t>
            </a:r>
            <a:r>
              <a:rPr lang="en-US" sz="2000">
                <a:solidFill>
                  <a:srgbClr val="FF0000"/>
                </a:solidFill>
                <a:latin typeface="Arial" panose="020B0604020202020204"/>
              </a:rPr>
              <a:t>WHERE </a:t>
            </a:r>
            <a:r>
              <a:rPr lang="zh-CN" sz="2000" b="1">
                <a:latin typeface="Arial" panose="020B0604020202020204"/>
                <a:ea typeface="Arial" panose="020B0604020202020204"/>
              </a:rPr>
              <a:t>V</a:t>
            </a:r>
            <a:r>
              <a:rPr lang="zh-TW" sz="2000" b="1">
                <a:latin typeface="MingLiU"/>
                <a:ea typeface="MingLiU"/>
              </a:rPr>
              <a:t>条件</a:t>
            </a:r>
            <a:r>
              <a:rPr lang="en-US" sz="2000" b="1">
                <a:latin typeface="Arial" panose="020B0604020202020204"/>
              </a:rPr>
              <a:t>＞]</a:t>
            </a:r>
            <a:r>
              <a:rPr lang="en-US" sz="2000" b="1">
                <a:latin typeface="MingLiU"/>
              </a:rPr>
              <a:t>；</a:t>
            </a:r>
          </a:p>
          <a:p>
            <a:pPr indent="444500"/>
            <a:r>
              <a:rPr lang="zh-TW" sz="2400">
                <a:latin typeface="Times New Roman" panose="02020603050405020304"/>
                <a:ea typeface="Times New Roman" panose="02020603050405020304"/>
              </a:rPr>
              <a:t>-</a:t>
            </a:r>
            <a:r>
              <a:rPr lang="en-US" sz="2400">
                <a:latin typeface="Times New Roman" panose="02020603050405020304"/>
              </a:rPr>
              <a:t>WHERE</a:t>
            </a:r>
            <a:r>
              <a:rPr lang="zh-TW" sz="2400">
                <a:latin typeface="MingLiU"/>
                <a:ea typeface="MingLiU"/>
              </a:rPr>
              <a:t>子句</a:t>
            </a:r>
          </a:p>
        </p:txBody>
      </p:sp>
      <p:sp>
        <p:nvSpPr>
          <p:cNvPr id="6" name="矩形 5"/>
          <p:cNvSpPr/>
          <p:nvPr/>
        </p:nvSpPr>
        <p:spPr>
          <a:xfrm>
            <a:off x="3035808" y="4462272"/>
            <a:ext cx="6092952" cy="274320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zh-TW" sz="1600">
                <a:latin typeface="Arial" panose="020B0604020202020204"/>
                <a:ea typeface="Arial" panose="020B0604020202020204"/>
              </a:rPr>
              <a:t>•</a:t>
            </a:r>
            <a:r>
              <a:rPr lang="zh-TW" sz="2000">
                <a:latin typeface="MingLiU"/>
                <a:ea typeface="MingLiU"/>
              </a:rPr>
              <a:t>指定要删除的元组，缺省表示要删除表中的所有元组</a:t>
            </a:r>
          </a:p>
        </p:txBody>
      </p:sp>
      <p:sp>
        <p:nvSpPr>
          <p:cNvPr id="7" name="矩形 6"/>
          <p:cNvSpPr/>
          <p:nvPr/>
        </p:nvSpPr>
        <p:spPr>
          <a:xfrm>
            <a:off x="2127504" y="5065776"/>
            <a:ext cx="1054608" cy="359664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2800">
                <a:latin typeface="Times New Roman" panose="02020603050405020304"/>
              </a:rPr>
              <a:t>•</a:t>
            </a:r>
            <a:r>
              <a:rPr lang="zh-TW" sz="2700">
                <a:latin typeface="MingLiU"/>
                <a:ea typeface="MingLiU"/>
              </a:rPr>
              <a:t>功能</a:t>
            </a:r>
          </a:p>
        </p:txBody>
      </p:sp>
      <p:sp>
        <p:nvSpPr>
          <p:cNvPr id="8" name="矩形 7"/>
          <p:cNvSpPr/>
          <p:nvPr/>
        </p:nvSpPr>
        <p:spPr>
          <a:xfrm>
            <a:off x="2563368" y="5745480"/>
            <a:ext cx="5967984" cy="323088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444500"/>
            <a:r>
              <a:rPr lang="zh-TW" sz="2400">
                <a:latin typeface="Times New Roman" panose="02020603050405020304"/>
                <a:ea typeface="Times New Roman" panose="02020603050405020304"/>
              </a:rPr>
              <a:t>-</a:t>
            </a:r>
            <a:r>
              <a:rPr lang="zh-TW" sz="2300">
                <a:latin typeface="MingLiU"/>
                <a:ea typeface="MingLiU"/>
              </a:rPr>
              <a:t>删除指定表中满足</a:t>
            </a:r>
            <a:r>
              <a:rPr lang="en-US" sz="2400">
                <a:latin typeface="Times New Roman" panose="02020603050405020304"/>
              </a:rPr>
              <a:t>WHERE</a:t>
            </a:r>
            <a:r>
              <a:rPr lang="zh-TW" sz="2300">
                <a:latin typeface="MingLiU"/>
                <a:ea typeface="MingLiU"/>
              </a:rPr>
              <a:t>子句条件的元组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28" y="783336"/>
            <a:ext cx="2560320" cy="87172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720" y="4773168"/>
            <a:ext cx="1987296" cy="165811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755392" y="304800"/>
            <a:ext cx="252984" cy="106680"/>
          </a:xfrm>
          <a:prstGeom prst="rect">
            <a:avLst/>
          </a:prstGeom>
          <a:solidFill>
            <a:srgbClr val="3576B8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1200">
                <a:solidFill>
                  <a:srgbClr val="85C6FB"/>
                </a:solidFill>
                <a:latin typeface="Arial" panose="020B0604020202020204"/>
              </a:rPr>
              <a:t>■</a:t>
            </a:r>
          </a:p>
        </p:txBody>
      </p:sp>
      <p:sp>
        <p:nvSpPr>
          <p:cNvPr id="5" name="矩形 4"/>
          <p:cNvSpPr/>
          <p:nvPr/>
        </p:nvSpPr>
        <p:spPr>
          <a:xfrm>
            <a:off x="11170920" y="329184"/>
            <a:ext cx="932688" cy="463296"/>
          </a:xfrm>
          <a:prstGeom prst="rect">
            <a:avLst/>
          </a:prstGeom>
          <a:solidFill>
            <a:srgbClr val="235F9B"/>
          </a:solidFill>
        </p:spPr>
        <p:txBody>
          <a:bodyPr wrap="none" lIns="0" tIns="0" rIns="0" bIns="0">
            <a:noAutofit/>
          </a:bodyPr>
          <a:lstStyle/>
          <a:p>
            <a:pPr indent="0" algn="r"/>
            <a:r>
              <a:rPr lang="zh-TW" sz="3600" b="1">
                <a:solidFill>
                  <a:srgbClr val="FFFFFF"/>
                </a:solidFill>
                <a:latin typeface="MingLiU"/>
                <a:ea typeface="MingLiU"/>
              </a:rPr>
              <a:t>数据</a:t>
            </a:r>
          </a:p>
        </p:txBody>
      </p:sp>
      <p:sp>
        <p:nvSpPr>
          <p:cNvPr id="6" name="矩形 5"/>
          <p:cNvSpPr/>
          <p:nvPr/>
        </p:nvSpPr>
        <p:spPr>
          <a:xfrm>
            <a:off x="2011680" y="1700784"/>
            <a:ext cx="6379464" cy="365760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3200">
                <a:solidFill>
                  <a:srgbClr val="FF0000"/>
                </a:solidFill>
                <a:latin typeface="Arial" panose="020B0604020202020204"/>
              </a:rPr>
              <a:t>•</a:t>
            </a:r>
            <a:r>
              <a:rPr lang="zh-TW" sz="2700">
                <a:solidFill>
                  <a:srgbClr val="FF0000"/>
                </a:solidFill>
                <a:latin typeface="MingLiU"/>
                <a:ea typeface="MingLiU"/>
              </a:rPr>
              <a:t>数据</a:t>
            </a:r>
            <a:r>
              <a:rPr lang="en-US" sz="2300">
                <a:solidFill>
                  <a:srgbClr val="FF0000"/>
                </a:solidFill>
                <a:latin typeface="Times New Roman" panose="02020603050405020304"/>
              </a:rPr>
              <a:t>(Data</a:t>
            </a:r>
            <a:r>
              <a:rPr lang="zh-TW" sz="230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</a:rPr>
              <a:t>)</a:t>
            </a:r>
            <a:r>
              <a:rPr lang="zh-TW" sz="2700">
                <a:latin typeface="MingLiU"/>
                <a:ea typeface="MingLiU"/>
              </a:rPr>
              <a:t>是数据库中存储的基本对象</a:t>
            </a:r>
          </a:p>
        </p:txBody>
      </p:sp>
      <p:sp>
        <p:nvSpPr>
          <p:cNvPr id="7" name="矩形 6"/>
          <p:cNvSpPr/>
          <p:nvPr/>
        </p:nvSpPr>
        <p:spPr>
          <a:xfrm>
            <a:off x="2011680" y="2426208"/>
            <a:ext cx="4084320" cy="370027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0">
              <a:spcAft>
                <a:spcPts val="1400"/>
              </a:spcAft>
            </a:pPr>
            <a:r>
              <a:rPr lang="en-US" sz="3200">
                <a:latin typeface="Arial" panose="020B0604020202020204"/>
              </a:rPr>
              <a:t>•</a:t>
            </a:r>
            <a:r>
              <a:rPr lang="zh-TW" sz="2700">
                <a:latin typeface="MingLiU"/>
                <a:ea typeface="MingLiU"/>
              </a:rPr>
              <a:t>数据的定义</a:t>
            </a:r>
          </a:p>
          <a:p>
            <a:pPr indent="469900">
              <a:spcAft>
                <a:spcPts val="1400"/>
              </a:spcAft>
            </a:pPr>
            <a:r>
              <a:rPr lang="zh-TW" sz="2400" b="1">
                <a:latin typeface="MingLiU"/>
                <a:ea typeface="MingLiU"/>
              </a:rPr>
              <a:t>-</a:t>
            </a:r>
            <a:r>
              <a:rPr lang="zh-TW" sz="2400">
                <a:latin typeface="MingLiU"/>
                <a:ea typeface="MingLiU"/>
              </a:rPr>
              <a:t>描述事物的符号记录</a:t>
            </a:r>
          </a:p>
          <a:p>
            <a:pPr indent="0">
              <a:spcAft>
                <a:spcPts val="1400"/>
              </a:spcAft>
            </a:pPr>
            <a:r>
              <a:rPr lang="en-US" sz="3200">
                <a:latin typeface="Arial" panose="020B0604020202020204"/>
              </a:rPr>
              <a:t>•</a:t>
            </a:r>
            <a:r>
              <a:rPr lang="zh-TW" sz="2700">
                <a:latin typeface="MingLiU"/>
                <a:ea typeface="MingLiU"/>
              </a:rPr>
              <a:t>数据的种类</a:t>
            </a:r>
          </a:p>
          <a:p>
            <a:pPr indent="469900">
              <a:spcAft>
                <a:spcPts val="1400"/>
              </a:spcAft>
            </a:pPr>
            <a:r>
              <a:rPr lang="zh-TW" sz="2400" b="1">
                <a:latin typeface="MingLiU"/>
                <a:ea typeface="MingLiU"/>
              </a:rPr>
              <a:t>-</a:t>
            </a:r>
            <a:r>
              <a:rPr lang="zh-TW" sz="2400">
                <a:latin typeface="MingLiU"/>
                <a:ea typeface="MingLiU"/>
              </a:rPr>
              <a:t>文字、图形、图象、声音</a:t>
            </a:r>
          </a:p>
          <a:p>
            <a:pPr indent="0">
              <a:spcAft>
                <a:spcPts val="1400"/>
              </a:spcAft>
            </a:pPr>
            <a:r>
              <a:rPr lang="en-US" sz="3200">
                <a:latin typeface="Arial" panose="020B0604020202020204"/>
              </a:rPr>
              <a:t>•</a:t>
            </a:r>
            <a:r>
              <a:rPr lang="zh-TW" sz="2700">
                <a:latin typeface="MingLiU"/>
                <a:ea typeface="MingLiU"/>
              </a:rPr>
              <a:t>数据的特点</a:t>
            </a:r>
          </a:p>
          <a:p>
            <a:pPr indent="469900"/>
            <a:r>
              <a:rPr lang="zh-TW" sz="2400" b="1">
                <a:latin typeface="MingLiU"/>
                <a:ea typeface="MingLiU"/>
              </a:rPr>
              <a:t>-</a:t>
            </a:r>
            <a:r>
              <a:rPr lang="zh-TW" sz="2400">
                <a:latin typeface="MingLiU"/>
                <a:ea typeface="MingLiU"/>
              </a:rPr>
              <a:t>数据与其语义是不可分的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9504" y="2084832"/>
            <a:ext cx="1959864" cy="208178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0">
              <a:spcAft>
                <a:spcPts val="1890"/>
              </a:spcAft>
            </a:pPr>
            <a:r>
              <a:rPr lang="en-US" sz="3200">
                <a:latin typeface="Arial" panose="020B0604020202020204"/>
              </a:rPr>
              <a:t>•</a:t>
            </a:r>
            <a:r>
              <a:rPr lang="zh-TW" sz="3100">
                <a:latin typeface="MingLiU"/>
                <a:ea typeface="MingLiU"/>
              </a:rPr>
              <a:t>数据定义</a:t>
            </a:r>
          </a:p>
          <a:p>
            <a:pPr indent="0">
              <a:spcAft>
                <a:spcPts val="1890"/>
              </a:spcAft>
            </a:pPr>
            <a:r>
              <a:rPr lang="en-US" sz="3200">
                <a:latin typeface="Arial" panose="020B0604020202020204"/>
              </a:rPr>
              <a:t>•</a:t>
            </a:r>
            <a:r>
              <a:rPr lang="zh-TW" sz="3100">
                <a:latin typeface="MingLiU"/>
                <a:ea typeface="MingLiU"/>
              </a:rPr>
              <a:t>数据更新</a:t>
            </a:r>
          </a:p>
          <a:p>
            <a:pPr indent="0"/>
            <a:r>
              <a:rPr lang="en-US" sz="3200">
                <a:solidFill>
                  <a:srgbClr val="FF0000"/>
                </a:solidFill>
                <a:latin typeface="Arial" panose="020B0604020202020204"/>
              </a:rPr>
              <a:t>•</a:t>
            </a:r>
            <a:r>
              <a:rPr lang="zh-TW" sz="3100" b="1">
                <a:solidFill>
                  <a:srgbClr val="FF0000"/>
                </a:solidFill>
                <a:latin typeface="MingLiU"/>
                <a:ea typeface="MingLiU"/>
              </a:rPr>
              <a:t>数据查询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" y="832104"/>
            <a:ext cx="12185904" cy="83515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256520" y="332232"/>
            <a:ext cx="1847088" cy="469392"/>
          </a:xfrm>
          <a:prstGeom prst="rect">
            <a:avLst/>
          </a:prstGeom>
          <a:solidFill>
            <a:srgbClr val="27629D"/>
          </a:solidFill>
        </p:spPr>
        <p:txBody>
          <a:bodyPr wrap="none" lIns="0" tIns="0" rIns="0" bIns="0">
            <a:noAutofit/>
          </a:bodyPr>
          <a:lstStyle/>
          <a:p>
            <a:pPr indent="0" algn="r"/>
            <a:r>
              <a:rPr lang="zh-TW" sz="3600" b="1">
                <a:solidFill>
                  <a:srgbClr val="FFFFFF"/>
                </a:solidFill>
                <a:latin typeface="MingLiU"/>
                <a:ea typeface="MingLiU"/>
              </a:rPr>
              <a:t>基本语法</a:t>
            </a:r>
          </a:p>
        </p:txBody>
      </p:sp>
      <p:sp>
        <p:nvSpPr>
          <p:cNvPr id="4" name="矩形 3"/>
          <p:cNvSpPr/>
          <p:nvPr/>
        </p:nvSpPr>
        <p:spPr>
          <a:xfrm>
            <a:off x="2072640" y="1688592"/>
            <a:ext cx="9211056" cy="82296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0">
              <a:spcAft>
                <a:spcPts val="210"/>
              </a:spcAft>
            </a:pPr>
            <a:r>
              <a:rPr lang="en-US" sz="2800">
                <a:latin typeface="Times New Roman" panose="02020603050405020304"/>
              </a:rPr>
              <a:t>•</a:t>
            </a:r>
            <a:r>
              <a:rPr lang="zh-TW" sz="2700">
                <a:latin typeface="MingLiU"/>
                <a:ea typeface="MingLiU"/>
              </a:rPr>
              <a:t>基本语法</a:t>
            </a:r>
          </a:p>
          <a:p>
            <a:pPr indent="304800"/>
            <a:r>
              <a:rPr lang="en-US" sz="2400">
                <a:solidFill>
                  <a:srgbClr val="FF0000"/>
                </a:solidFill>
                <a:latin typeface="Times New Roman" panose="02020603050405020304"/>
              </a:rPr>
              <a:t>SELECT [ALL|DISTINCT]</a:t>
            </a:r>
            <a:r>
              <a:rPr lang="zh-TW" sz="2400">
                <a:latin typeface="MingLiU"/>
                <a:ea typeface="MingLiU"/>
              </a:rPr>
              <a:t>〈目标列表达式〉</a:t>
            </a:r>
            <a:r>
              <a:rPr lang="en-US" sz="2400">
                <a:latin typeface="Times New Roman" panose="02020603050405020304"/>
              </a:rPr>
              <a:t>[,</a:t>
            </a:r>
            <a:r>
              <a:rPr lang="zh-TW" sz="2400">
                <a:latin typeface="MingLiU"/>
                <a:ea typeface="MingLiU"/>
              </a:rPr>
              <a:t>（目标列表达式</a:t>
            </a:r>
            <a:r>
              <a:rPr lang="en-US" sz="2400">
                <a:latin typeface="MingLiU"/>
              </a:rPr>
              <a:t>＞]...</a:t>
            </a:r>
          </a:p>
        </p:txBody>
      </p:sp>
      <p:sp>
        <p:nvSpPr>
          <p:cNvPr id="5" name="矩形 4"/>
          <p:cNvSpPr/>
          <p:nvPr/>
        </p:nvSpPr>
        <p:spPr>
          <a:xfrm>
            <a:off x="2072640" y="2761488"/>
            <a:ext cx="9211056" cy="260604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304800">
              <a:spcAft>
                <a:spcPts val="910"/>
              </a:spcAft>
            </a:pPr>
            <a:r>
              <a:rPr lang="en-US" sz="2400">
                <a:solidFill>
                  <a:srgbClr val="FF0000"/>
                </a:solidFill>
                <a:latin typeface="Times New Roman" panose="02020603050405020304"/>
              </a:rPr>
              <a:t>FROM</a:t>
            </a:r>
            <a:r>
              <a:rPr lang="zh-TW" sz="2400">
                <a:latin typeface="MingLiU"/>
                <a:ea typeface="MingLiU"/>
              </a:rPr>
              <a:t>〈表名或视图名〉</a:t>
            </a:r>
            <a:r>
              <a:rPr lang="en-US" sz="2400">
                <a:latin typeface="Times New Roman" panose="02020603050405020304"/>
              </a:rPr>
              <a:t>[</a:t>
            </a:r>
            <a:r>
              <a:rPr lang="en-US" sz="2400">
                <a:latin typeface="MingLiU"/>
              </a:rPr>
              <a:t>,</a:t>
            </a:r>
            <a:r>
              <a:rPr lang="zh-TW" sz="2400">
                <a:latin typeface="MingLiU"/>
                <a:ea typeface="MingLiU"/>
              </a:rPr>
              <a:t>〈表名或视图名〉</a:t>
            </a:r>
            <a:r>
              <a:rPr lang="en-US" sz="2400">
                <a:latin typeface="Times New Roman" panose="02020603050405020304"/>
              </a:rPr>
              <a:t>]...</a:t>
            </a:r>
          </a:p>
          <a:p>
            <a:pPr indent="304800">
              <a:spcAft>
                <a:spcPts val="1120"/>
              </a:spcAft>
            </a:pPr>
            <a:r>
              <a:rPr lang="en-US" sz="2400">
                <a:solidFill>
                  <a:srgbClr val="FF0000"/>
                </a:solidFill>
                <a:latin typeface="Times New Roman" panose="02020603050405020304"/>
              </a:rPr>
              <a:t>[WHERE</a:t>
            </a:r>
            <a:r>
              <a:rPr lang="zh-CN" sz="2500">
                <a:latin typeface="宋体" panose="02010600030101010101" pitchFamily="2" charset="-122"/>
                <a:ea typeface="宋体" panose="02010600030101010101" pitchFamily="2" charset="-122"/>
              </a:rPr>
              <a:t>〈</a:t>
            </a:r>
            <a:r>
              <a:rPr lang="zh-CN" sz="2400">
                <a:latin typeface="MingLiU"/>
                <a:ea typeface="MingLiU"/>
              </a:rPr>
              <a:t>条</a:t>
            </a:r>
            <a:r>
              <a:rPr lang="zh-TW" sz="2400">
                <a:latin typeface="MingLiU"/>
                <a:ea typeface="MingLiU"/>
              </a:rPr>
              <a:t>件表达</a:t>
            </a:r>
            <a:r>
              <a:rPr lang="zh-CN" sz="2400">
                <a:latin typeface="MingLiU"/>
                <a:ea typeface="MingLiU"/>
              </a:rPr>
              <a:t>式</a:t>
            </a:r>
            <a:r>
              <a:rPr lang="zh-CN" sz="2500">
                <a:latin typeface="宋体" panose="02010600030101010101" pitchFamily="2" charset="-122"/>
                <a:ea typeface="宋体" panose="02010600030101010101" pitchFamily="2" charset="-122"/>
              </a:rPr>
              <a:t>〉</a:t>
            </a:r>
            <a:r>
              <a:rPr lang="zh-CN" sz="2400">
                <a:latin typeface="Times New Roman" panose="02020603050405020304"/>
                <a:ea typeface="Times New Roman" panose="02020603050405020304"/>
              </a:rPr>
              <a:t>]</a:t>
            </a:r>
          </a:p>
          <a:p>
            <a:pPr indent="304800">
              <a:spcAft>
                <a:spcPts val="1120"/>
              </a:spcAft>
            </a:pPr>
            <a:r>
              <a:rPr lang="en-US" sz="2400">
                <a:solidFill>
                  <a:srgbClr val="FF0000"/>
                </a:solidFill>
                <a:latin typeface="Times New Roman" panose="02020603050405020304"/>
              </a:rPr>
              <a:t>[GROUP BY</a:t>
            </a:r>
            <a:r>
              <a:rPr lang="zh-TW" sz="2400">
                <a:latin typeface="MingLiU"/>
                <a:ea typeface="MingLiU"/>
              </a:rPr>
              <a:t>〈列名〉</a:t>
            </a:r>
            <a:r>
              <a:rPr lang="en-US" sz="2400">
                <a:latin typeface="Times New Roman" panose="02020603050405020304"/>
              </a:rPr>
              <a:t>[</a:t>
            </a:r>
            <a:r>
              <a:rPr lang="en-US" sz="2400">
                <a:latin typeface="MingLiU"/>
              </a:rPr>
              <a:t>,</a:t>
            </a:r>
            <a:r>
              <a:rPr lang="zh-TW" sz="2400">
                <a:latin typeface="MingLiU"/>
                <a:ea typeface="MingLiU"/>
              </a:rPr>
              <a:t>〈列名〉</a:t>
            </a:r>
            <a:r>
              <a:rPr lang="en-US" sz="2400">
                <a:latin typeface="Times New Roman" panose="02020603050405020304"/>
              </a:rPr>
              <a:t>]...</a:t>
            </a:r>
          </a:p>
          <a:p>
            <a:pPr indent="304800">
              <a:spcAft>
                <a:spcPts val="910"/>
              </a:spcAft>
            </a:pPr>
            <a:r>
              <a:rPr lang="en-US" sz="2400">
                <a:solidFill>
                  <a:srgbClr val="FF0000"/>
                </a:solidFill>
                <a:latin typeface="Times New Roman" panose="02020603050405020304"/>
              </a:rPr>
              <a:t>[HAVING </a:t>
            </a:r>
            <a:r>
              <a:rPr lang="zh-TW" sz="2400">
                <a:latin typeface="Times New Roman" panose="02020603050405020304"/>
                <a:ea typeface="Times New Roman" panose="02020603050405020304"/>
              </a:rPr>
              <a:t>＜</a:t>
            </a:r>
            <a:r>
              <a:rPr lang="zh-TW" sz="2400">
                <a:latin typeface="MingLiU"/>
                <a:ea typeface="MingLiU"/>
              </a:rPr>
              <a:t>内部函数表达式</a:t>
            </a:r>
            <a:r>
              <a:rPr lang="en-US" sz="2400">
                <a:latin typeface="Times New Roman" panose="02020603050405020304"/>
              </a:rPr>
              <a:t>＞]]</a:t>
            </a:r>
          </a:p>
          <a:p>
            <a:pPr indent="304800"/>
            <a:r>
              <a:rPr lang="en-US" sz="2400">
                <a:solidFill>
                  <a:srgbClr val="FF0000"/>
                </a:solidFill>
                <a:latin typeface="Times New Roman" panose="02020603050405020304"/>
              </a:rPr>
              <a:t>[ORDERBY</a:t>
            </a:r>
            <a:r>
              <a:rPr lang="zh-TW" sz="2400">
                <a:latin typeface="MingLiU"/>
                <a:ea typeface="MingLiU"/>
              </a:rPr>
              <a:t>〈列名〉</a:t>
            </a:r>
            <a:r>
              <a:rPr lang="en-US" sz="2400">
                <a:latin typeface="Times New Roman" panose="02020603050405020304"/>
              </a:rPr>
              <a:t>[ASC|DESC][</a:t>
            </a:r>
            <a:r>
              <a:rPr lang="en-US" sz="2400">
                <a:latin typeface="MingLiU"/>
              </a:rPr>
              <a:t>,</a:t>
            </a:r>
            <a:r>
              <a:rPr lang="zh-TW" sz="2400">
                <a:latin typeface="MingLiU"/>
                <a:ea typeface="MingLiU"/>
              </a:rPr>
              <a:t>〈列名〉</a:t>
            </a:r>
            <a:r>
              <a:rPr lang="en-US" sz="2400">
                <a:latin typeface="Times New Roman" panose="02020603050405020304"/>
              </a:rPr>
              <a:t>[ASC|DESC]]...]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65664" y="347472"/>
            <a:ext cx="1834896" cy="478536"/>
          </a:xfrm>
          <a:prstGeom prst="rect">
            <a:avLst/>
          </a:prstGeom>
          <a:solidFill>
            <a:srgbClr val="27639D"/>
          </a:solidFill>
        </p:spPr>
        <p:txBody>
          <a:bodyPr wrap="none" lIns="0" tIns="0" rIns="0" bIns="0">
            <a:noAutofit/>
          </a:bodyPr>
          <a:lstStyle/>
          <a:p>
            <a:pPr indent="0" algn="r"/>
            <a:r>
              <a:rPr lang="zh-TW" sz="3600" b="1">
                <a:solidFill>
                  <a:srgbClr val="FFFFFF"/>
                </a:solidFill>
                <a:latin typeface="MingLiU"/>
                <a:ea typeface="MingLiU"/>
              </a:rPr>
              <a:t>子句功能</a:t>
            </a:r>
          </a:p>
        </p:txBody>
      </p:sp>
      <p:sp>
        <p:nvSpPr>
          <p:cNvPr id="3" name="矩形 2"/>
          <p:cNvSpPr/>
          <p:nvPr/>
        </p:nvSpPr>
        <p:spPr>
          <a:xfrm>
            <a:off x="2051304" y="1612392"/>
            <a:ext cx="8031480" cy="493776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0">
              <a:spcAft>
                <a:spcPts val="490"/>
              </a:spcAft>
            </a:pPr>
            <a:r>
              <a:rPr lang="zh-CN" sz="3200">
                <a:latin typeface="Arial" panose="020B0604020202020204"/>
                <a:ea typeface="Arial" panose="020B0604020202020204"/>
              </a:rPr>
              <a:t>-</a:t>
            </a:r>
            <a:r>
              <a:rPr lang="zh-TW" sz="2700">
                <a:latin typeface="MingLiU"/>
                <a:ea typeface="MingLiU"/>
              </a:rPr>
              <a:t>子句功能</a:t>
            </a:r>
          </a:p>
          <a:p>
            <a:pPr indent="469900">
              <a:spcAft>
                <a:spcPts val="1120"/>
              </a:spcAft>
            </a:pPr>
            <a:r>
              <a:rPr lang="zh-TW" sz="2400">
                <a:latin typeface="Times New Roman" panose="02020603050405020304"/>
                <a:ea typeface="Times New Roman" panose="02020603050405020304"/>
              </a:rPr>
              <a:t>-</a:t>
            </a:r>
            <a:r>
              <a:rPr lang="en-US" sz="2400" b="1">
                <a:latin typeface="Times New Roman" panose="02020603050405020304"/>
              </a:rPr>
              <a:t>SELECT</a:t>
            </a:r>
            <a:r>
              <a:rPr lang="zh-TW" sz="2400">
                <a:latin typeface="MingLiU"/>
                <a:ea typeface="MingLiU"/>
              </a:rPr>
              <a:t>子句与</a:t>
            </a:r>
            <a:r>
              <a:rPr lang="en-US" sz="2400" b="1">
                <a:latin typeface="Times New Roman" panose="02020603050405020304"/>
              </a:rPr>
              <a:t>FROM</a:t>
            </a:r>
            <a:r>
              <a:rPr lang="zh-TW" sz="2400">
                <a:latin typeface="MingLiU"/>
                <a:ea typeface="MingLiU"/>
              </a:rPr>
              <a:t>子句是</a:t>
            </a:r>
            <a:r>
              <a:rPr lang="zh-TW" sz="2400" b="1">
                <a:latin typeface="MingLiU"/>
                <a:ea typeface="MingLiU"/>
              </a:rPr>
              <a:t>必选子句</a:t>
            </a:r>
          </a:p>
          <a:p>
            <a:pPr indent="469900">
              <a:spcAft>
                <a:spcPts val="1120"/>
              </a:spcAft>
            </a:pPr>
            <a:r>
              <a:rPr lang="zh-TW" sz="2400">
                <a:latin typeface="Times New Roman" panose="02020603050405020304"/>
                <a:ea typeface="Times New Roman" panose="02020603050405020304"/>
              </a:rPr>
              <a:t>-</a:t>
            </a:r>
            <a:r>
              <a:rPr lang="en-US" sz="2400">
                <a:latin typeface="Times New Roman" panose="02020603050405020304"/>
              </a:rPr>
              <a:t>SELECT ----</a:t>
            </a:r>
            <a:r>
              <a:rPr lang="zh-TW" sz="2400">
                <a:latin typeface="MingLiU"/>
                <a:ea typeface="MingLiU"/>
              </a:rPr>
              <a:t>列出査询的结果</a:t>
            </a:r>
          </a:p>
          <a:p>
            <a:pPr indent="469900">
              <a:spcAft>
                <a:spcPts val="1120"/>
              </a:spcAft>
            </a:pPr>
            <a:r>
              <a:rPr lang="zh-TW" sz="2400">
                <a:latin typeface="Times New Roman" panose="02020603050405020304"/>
                <a:ea typeface="Times New Roman" panose="02020603050405020304"/>
              </a:rPr>
              <a:t>-</a:t>
            </a:r>
            <a:r>
              <a:rPr lang="en-US" sz="2400">
                <a:latin typeface="Times New Roman" panose="02020603050405020304"/>
              </a:rPr>
              <a:t>FROM ----</a:t>
            </a:r>
            <a:r>
              <a:rPr lang="zh-TW" sz="2400">
                <a:latin typeface="MingLiU"/>
                <a:ea typeface="MingLiU"/>
              </a:rPr>
              <a:t>指明所访问的对象</a:t>
            </a:r>
          </a:p>
          <a:p>
            <a:pPr indent="469900">
              <a:spcAft>
                <a:spcPts val="280"/>
              </a:spcAft>
            </a:pPr>
            <a:r>
              <a:rPr lang="zh-TW" sz="2400">
                <a:latin typeface="Times New Roman" panose="02020603050405020304"/>
                <a:ea typeface="Times New Roman" panose="02020603050405020304"/>
              </a:rPr>
              <a:t>-</a:t>
            </a:r>
            <a:r>
              <a:rPr lang="en-US" sz="2400">
                <a:latin typeface="Times New Roman" panose="02020603050405020304"/>
              </a:rPr>
              <a:t>WHERE ----</a:t>
            </a:r>
            <a:r>
              <a:rPr lang="zh-TW" sz="2400">
                <a:latin typeface="MingLiU"/>
                <a:ea typeface="MingLiU"/>
              </a:rPr>
              <a:t>指定査询的条件</a:t>
            </a:r>
          </a:p>
          <a:p>
            <a:pPr indent="469900">
              <a:lnSpc>
                <a:spcPts val="4130"/>
              </a:lnSpc>
              <a:spcAft>
                <a:spcPts val="1120"/>
              </a:spcAft>
            </a:pPr>
            <a:r>
              <a:rPr lang="zh-TW" sz="2400">
                <a:latin typeface="Times New Roman" panose="02020603050405020304"/>
                <a:ea typeface="Times New Roman" panose="02020603050405020304"/>
              </a:rPr>
              <a:t>-</a:t>
            </a:r>
            <a:r>
              <a:rPr lang="en-US" sz="2400">
                <a:latin typeface="Times New Roman" panose="02020603050405020304"/>
              </a:rPr>
              <a:t>GROUP BY ----</a:t>
            </a:r>
            <a:r>
              <a:rPr lang="zh-TW" sz="2400">
                <a:latin typeface="MingLiU"/>
                <a:ea typeface="MingLiU"/>
              </a:rPr>
              <a:t>将査询结果按指定字段的取值分组</a:t>
            </a:r>
          </a:p>
          <a:p>
            <a:pPr indent="469900">
              <a:spcAft>
                <a:spcPts val="280"/>
              </a:spcAft>
            </a:pPr>
            <a:r>
              <a:rPr lang="zh-TW" sz="2400">
                <a:latin typeface="Times New Roman" panose="02020603050405020304"/>
                <a:ea typeface="Times New Roman" panose="02020603050405020304"/>
              </a:rPr>
              <a:t>-</a:t>
            </a:r>
            <a:r>
              <a:rPr lang="en-US" sz="2400">
                <a:latin typeface="Times New Roman" panose="02020603050405020304"/>
              </a:rPr>
              <a:t>HAVING ----</a:t>
            </a:r>
            <a:r>
              <a:rPr lang="zh-TW" sz="2400">
                <a:latin typeface="MingLiU"/>
                <a:ea typeface="MingLiU"/>
              </a:rPr>
              <a:t>筛选出满足指定条件的组</a:t>
            </a:r>
          </a:p>
          <a:p>
            <a:pPr marL="725805" indent="-292100">
              <a:lnSpc>
                <a:spcPts val="4130"/>
              </a:lnSpc>
            </a:pPr>
            <a:r>
              <a:rPr lang="zh-TW" sz="2400">
                <a:latin typeface="Times New Roman" panose="02020603050405020304"/>
                <a:ea typeface="Times New Roman" panose="02020603050405020304"/>
              </a:rPr>
              <a:t>-</a:t>
            </a:r>
            <a:r>
              <a:rPr lang="en-US" sz="2400">
                <a:latin typeface="Times New Roman" panose="02020603050405020304"/>
              </a:rPr>
              <a:t>ORDER BY ----</a:t>
            </a:r>
            <a:r>
              <a:rPr lang="zh-TW" sz="2400">
                <a:latin typeface="MingLiU"/>
                <a:ea typeface="MingLiU"/>
              </a:rPr>
              <a:t>按指定的字段的值，以升序或降序排列 査询结果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" y="941832"/>
            <a:ext cx="12185904" cy="71323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271760" y="362712"/>
            <a:ext cx="1822704" cy="478536"/>
          </a:xfrm>
          <a:prstGeom prst="rect">
            <a:avLst/>
          </a:prstGeom>
          <a:solidFill>
            <a:srgbClr val="27629D"/>
          </a:solidFill>
        </p:spPr>
        <p:txBody>
          <a:bodyPr wrap="none" lIns="0" tIns="0" rIns="0" bIns="0">
            <a:noAutofit/>
          </a:bodyPr>
          <a:lstStyle/>
          <a:p>
            <a:pPr indent="0" algn="r"/>
            <a:r>
              <a:rPr lang="zh-TW" sz="3600" b="1">
                <a:solidFill>
                  <a:srgbClr val="FFFFFF"/>
                </a:solidFill>
                <a:latin typeface="MingLiU"/>
                <a:ea typeface="MingLiU"/>
              </a:rPr>
              <a:t>单表查询</a:t>
            </a:r>
          </a:p>
        </p:txBody>
      </p:sp>
      <p:sp>
        <p:nvSpPr>
          <p:cNvPr id="4" name="矩形 3"/>
          <p:cNvSpPr/>
          <p:nvPr/>
        </p:nvSpPr>
        <p:spPr>
          <a:xfrm>
            <a:off x="2154936" y="1993392"/>
            <a:ext cx="2581656" cy="349605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101600">
              <a:spcAft>
                <a:spcPts val="1400"/>
              </a:spcAft>
            </a:pPr>
            <a:r>
              <a:rPr lang="en-US" sz="2800">
                <a:latin typeface="Arial" panose="020B0604020202020204"/>
              </a:rPr>
              <a:t>•</a:t>
            </a:r>
            <a:r>
              <a:rPr lang="zh-TW" sz="2700">
                <a:latin typeface="MingLiU"/>
                <a:ea typeface="MingLiU"/>
              </a:rPr>
              <a:t>单表查询</a:t>
            </a:r>
          </a:p>
          <a:p>
            <a:pPr indent="558800">
              <a:spcAft>
                <a:spcPts val="1400"/>
              </a:spcAft>
            </a:pPr>
            <a:r>
              <a:rPr lang="zh-TW" sz="2400">
                <a:latin typeface="MingLiU"/>
                <a:ea typeface="MingLiU"/>
              </a:rPr>
              <a:t>-投影査询</a:t>
            </a:r>
          </a:p>
          <a:p>
            <a:pPr indent="558800">
              <a:spcAft>
                <a:spcPts val="1400"/>
              </a:spcAft>
            </a:pPr>
            <a:r>
              <a:rPr lang="zh-TW" sz="2400">
                <a:latin typeface="MingLiU"/>
                <a:ea typeface="MingLiU"/>
              </a:rPr>
              <a:t>-选择査询</a:t>
            </a:r>
          </a:p>
          <a:p>
            <a:pPr indent="558800">
              <a:spcAft>
                <a:spcPts val="1400"/>
              </a:spcAft>
            </a:pPr>
            <a:r>
              <a:rPr lang="zh-TW" sz="2400">
                <a:latin typeface="Times New Roman" panose="02020603050405020304"/>
                <a:ea typeface="Times New Roman" panose="02020603050405020304"/>
              </a:rPr>
              <a:t>-</a:t>
            </a:r>
            <a:r>
              <a:rPr lang="en-US" sz="2400">
                <a:latin typeface="Times New Roman" panose="02020603050405020304"/>
              </a:rPr>
              <a:t>order by</a:t>
            </a:r>
            <a:r>
              <a:rPr lang="zh-TW" sz="2400">
                <a:latin typeface="MingLiU"/>
                <a:ea typeface="MingLiU"/>
              </a:rPr>
              <a:t>子句</a:t>
            </a:r>
          </a:p>
          <a:p>
            <a:pPr indent="558800">
              <a:spcAft>
                <a:spcPts val="1400"/>
              </a:spcAft>
            </a:pPr>
            <a:r>
              <a:rPr lang="zh-TW" sz="2400">
                <a:latin typeface="MingLiU"/>
                <a:ea typeface="MingLiU"/>
              </a:rPr>
              <a:t>-聚集函数</a:t>
            </a:r>
          </a:p>
          <a:p>
            <a:pPr indent="558800"/>
            <a:r>
              <a:rPr lang="zh-TW" sz="2400">
                <a:latin typeface="Times New Roman" panose="02020603050405020304"/>
                <a:ea typeface="Times New Roman" panose="02020603050405020304"/>
              </a:rPr>
              <a:t>-</a:t>
            </a:r>
            <a:r>
              <a:rPr lang="en-US" sz="2400">
                <a:latin typeface="Times New Roman" panose="02020603050405020304"/>
              </a:rPr>
              <a:t>group by</a:t>
            </a:r>
            <a:r>
              <a:rPr lang="zh-TW" sz="2400">
                <a:latin typeface="MingLiU"/>
                <a:ea typeface="MingLiU"/>
              </a:rPr>
              <a:t>子句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" y="838200"/>
            <a:ext cx="12185904" cy="82905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789176" y="1752600"/>
            <a:ext cx="9966960" cy="100279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0">
              <a:spcAft>
                <a:spcPts val="1400"/>
              </a:spcAft>
            </a:pPr>
            <a:r>
              <a:rPr lang="en-US" sz="2500">
                <a:solidFill>
                  <a:srgbClr val="FF0000"/>
                </a:solidFill>
                <a:latin typeface="Arial" panose="020B0604020202020204"/>
              </a:rPr>
              <a:t>SELECT</a:t>
            </a:r>
            <a:r>
              <a:rPr lang="zh-TW" sz="2700" b="1">
                <a:solidFill>
                  <a:srgbClr val="7030A0"/>
                </a:solidFill>
                <a:latin typeface="MingLiU"/>
                <a:ea typeface="MingLiU"/>
              </a:rPr>
              <a:t>〈</a:t>
            </a:r>
            <a:r>
              <a:rPr lang="zh-TW" sz="2700">
                <a:latin typeface="MingLiU"/>
                <a:ea typeface="MingLiU"/>
              </a:rPr>
              <a:t>目标列表</a:t>
            </a:r>
            <a:r>
              <a:rPr lang="zh-CN" sz="2700">
                <a:latin typeface="MingLiU"/>
                <a:ea typeface="MingLiU"/>
              </a:rPr>
              <a:t>达式〉</a:t>
            </a:r>
            <a:r>
              <a:rPr lang="en-US" sz="2500">
                <a:solidFill>
                  <a:srgbClr val="FF0000"/>
                </a:solidFill>
                <a:latin typeface="Arial" panose="020B0604020202020204"/>
              </a:rPr>
              <a:t>FROM</a:t>
            </a:r>
            <a:r>
              <a:rPr lang="zh-TW" sz="2700">
                <a:latin typeface="MingLiU"/>
                <a:ea typeface="MingLiU"/>
              </a:rPr>
              <a:t>〈表名或视</a:t>
            </a:r>
            <a:r>
              <a:rPr lang="zh-CN" sz="2700">
                <a:latin typeface="MingLiU"/>
                <a:ea typeface="MingLiU"/>
              </a:rPr>
              <a:t>图名〉</a:t>
            </a:r>
          </a:p>
          <a:p>
            <a:pPr indent="0"/>
            <a:r>
              <a:rPr lang="zh-TW" sz="2700">
                <a:latin typeface="MingLiU"/>
                <a:ea typeface="MingLiU"/>
              </a:rPr>
              <a:t>目标表达式可以是：属性名、算术表达式、字符串常量、函数等</a:t>
            </a:r>
          </a:p>
        </p:txBody>
      </p:sp>
      <p:sp>
        <p:nvSpPr>
          <p:cNvPr id="4" name="矩形 3"/>
          <p:cNvSpPr/>
          <p:nvPr/>
        </p:nvSpPr>
        <p:spPr>
          <a:xfrm>
            <a:off x="1502664" y="3142488"/>
            <a:ext cx="1673352" cy="9204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0">
              <a:spcAft>
                <a:spcPts val="700"/>
              </a:spcAft>
            </a:pPr>
            <a:r>
              <a:rPr lang="zh-CN" sz="2800">
                <a:latin typeface="Arial" panose="020B0604020202020204"/>
                <a:ea typeface="Arial" panose="020B0604020202020204"/>
              </a:rPr>
              <a:t>-</a:t>
            </a:r>
            <a:r>
              <a:rPr lang="zh-TW" sz="2700">
                <a:latin typeface="MingLiU"/>
                <a:ea typeface="MingLiU"/>
              </a:rPr>
              <a:t>属性名</a:t>
            </a:r>
          </a:p>
          <a:p>
            <a:pPr indent="0" algn="r"/>
            <a:r>
              <a:rPr lang="zh-TW" sz="2700">
                <a:latin typeface="MingLiU"/>
                <a:ea typeface="MingLiU"/>
              </a:rPr>
              <a:t>[例</a:t>
            </a:r>
            <a:r>
              <a:rPr lang="en-US" sz="2500">
                <a:latin typeface="Arial" panose="020B0604020202020204"/>
              </a:rPr>
              <a:t>1]</a:t>
            </a:r>
          </a:p>
        </p:txBody>
      </p:sp>
      <p:sp>
        <p:nvSpPr>
          <p:cNvPr id="5" name="矩形 4"/>
          <p:cNvSpPr/>
          <p:nvPr/>
        </p:nvSpPr>
        <p:spPr>
          <a:xfrm>
            <a:off x="3764280" y="3697224"/>
            <a:ext cx="5836920" cy="371856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 algn="ctr"/>
            <a:r>
              <a:rPr lang="zh-TW" sz="2700">
                <a:latin typeface="MingLiU"/>
                <a:ea typeface="MingLiU"/>
              </a:rPr>
              <a:t>查询全体学生的学号、姓名、所在系。</a:t>
            </a:r>
          </a:p>
        </p:txBody>
      </p:sp>
      <p:sp>
        <p:nvSpPr>
          <p:cNvPr id="6" name="矩形 5"/>
          <p:cNvSpPr/>
          <p:nvPr/>
        </p:nvSpPr>
        <p:spPr>
          <a:xfrm>
            <a:off x="2346960" y="4447032"/>
            <a:ext cx="5501640" cy="127101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marL="1569085" indent="25400">
              <a:lnSpc>
                <a:spcPts val="3430"/>
              </a:lnSpc>
              <a:spcAft>
                <a:spcPts val="700"/>
              </a:spcAft>
            </a:pPr>
            <a:r>
              <a:rPr lang="en-US" sz="2400">
                <a:latin typeface="Times New Roman" panose="02020603050405020304"/>
              </a:rPr>
              <a:t>SELECT Sno</a:t>
            </a:r>
            <a:r>
              <a:rPr lang="en-US" sz="2300">
                <a:latin typeface="MingLiU"/>
              </a:rPr>
              <a:t>， </a:t>
            </a:r>
            <a:r>
              <a:rPr lang="en-US" sz="2400">
                <a:latin typeface="Times New Roman" panose="02020603050405020304"/>
              </a:rPr>
              <a:t>Sname</a:t>
            </a:r>
            <a:r>
              <a:rPr lang="zh-TW" sz="2300">
                <a:latin typeface="MingLiU"/>
                <a:ea typeface="MingLiU"/>
              </a:rPr>
              <a:t>， </a:t>
            </a:r>
            <a:r>
              <a:rPr lang="en-US" sz="2400">
                <a:latin typeface="Times New Roman" panose="02020603050405020304"/>
              </a:rPr>
              <a:t>Sdept FROM Student </a:t>
            </a:r>
            <a:r>
              <a:rPr lang="en-US" sz="2300">
                <a:latin typeface="MingLiU"/>
              </a:rPr>
              <a:t>；</a:t>
            </a:r>
          </a:p>
          <a:p>
            <a:pPr indent="0" algn="ctr"/>
            <a:r>
              <a:rPr lang="zh-TW" sz="2700">
                <a:latin typeface="MingLiU"/>
                <a:ea typeface="MingLiU"/>
              </a:rPr>
              <a:t>[例</a:t>
            </a:r>
            <a:r>
              <a:rPr lang="en-US" sz="2500">
                <a:latin typeface="Arial" panose="020B0604020202020204"/>
              </a:rPr>
              <a:t>2] </a:t>
            </a:r>
            <a:r>
              <a:rPr lang="zh-TW" sz="2700">
                <a:latin typeface="MingLiU"/>
                <a:ea typeface="MingLiU"/>
              </a:rPr>
              <a:t>查询全体学生的详细记录。</a:t>
            </a:r>
          </a:p>
        </p:txBody>
      </p:sp>
      <p:sp>
        <p:nvSpPr>
          <p:cNvPr id="7" name="矩形 6"/>
          <p:cNvSpPr/>
          <p:nvPr/>
        </p:nvSpPr>
        <p:spPr>
          <a:xfrm>
            <a:off x="3992880" y="6096000"/>
            <a:ext cx="2002536" cy="73152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0">
              <a:spcAft>
                <a:spcPts val="420"/>
              </a:spcAft>
            </a:pPr>
            <a:r>
              <a:rPr lang="en-US" sz="2400">
                <a:latin typeface="Times New Roman" panose="02020603050405020304"/>
              </a:rPr>
              <a:t>SELECT *</a:t>
            </a:r>
          </a:p>
          <a:p>
            <a:pPr indent="0"/>
            <a:r>
              <a:rPr lang="en-US" sz="2400">
                <a:latin typeface="Times New Roman" panose="02020603050405020304"/>
              </a:rPr>
              <a:t>FROM Student </a:t>
            </a:r>
            <a:r>
              <a:rPr lang="en-US" sz="2300">
                <a:latin typeface="MingLiU"/>
              </a:rPr>
              <a:t>；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3232" y="1569720"/>
            <a:ext cx="6745224" cy="160020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0">
              <a:spcAft>
                <a:spcPts val="1540"/>
              </a:spcAft>
            </a:pPr>
            <a:r>
              <a:rPr lang="en-US" sz="3200">
                <a:latin typeface="Arial" panose="020B0604020202020204"/>
              </a:rPr>
              <a:t>•</a:t>
            </a:r>
            <a:r>
              <a:rPr lang="zh-TW" sz="2700">
                <a:latin typeface="MingLiU"/>
                <a:ea typeface="MingLiU"/>
              </a:rPr>
              <a:t>查询满足条件的元组</a:t>
            </a:r>
            <a:r>
              <a:rPr lang="en-US" sz="2500">
                <a:latin typeface="Arial" panose="020B0604020202020204"/>
              </a:rPr>
              <a:t>（where</a:t>
            </a:r>
            <a:r>
              <a:rPr lang="zh-TW" sz="2700">
                <a:latin typeface="MingLiU"/>
                <a:ea typeface="MingLiU"/>
              </a:rPr>
              <a:t>子句）</a:t>
            </a:r>
          </a:p>
          <a:p>
            <a:pPr marL="1704340" indent="0">
              <a:spcAft>
                <a:spcPts val="1400"/>
              </a:spcAft>
            </a:pPr>
            <a:r>
              <a:rPr lang="en-US" sz="2400">
                <a:solidFill>
                  <a:srgbClr val="FF0000"/>
                </a:solidFill>
                <a:latin typeface="Times New Roman" panose="02020603050405020304"/>
              </a:rPr>
              <a:t>WHERE</a:t>
            </a:r>
            <a:r>
              <a:rPr lang="zh-TW" sz="2400" b="1">
                <a:latin typeface="MingLiU"/>
                <a:ea typeface="MingLiU"/>
              </a:rPr>
              <a:t>子句常用的查询条件</a:t>
            </a:r>
          </a:p>
          <a:p>
            <a:pPr marL="4282440" indent="0"/>
            <a:r>
              <a:rPr lang="zh-TW" sz="1800" b="1">
                <a:latin typeface="MingLiU"/>
                <a:ea typeface="MingLiU"/>
              </a:rPr>
              <a:t>表</a:t>
            </a:r>
            <a:r>
              <a:rPr lang="en-US" sz="1800" b="1">
                <a:latin typeface="Arial" panose="020B0604020202020204"/>
              </a:rPr>
              <a:t>3.4</a:t>
            </a:r>
            <a:r>
              <a:rPr lang="zh-TW" sz="1900" b="1">
                <a:latin typeface="MingLiU"/>
                <a:ea typeface="MingLiU"/>
              </a:rPr>
              <a:t>常用的查询条件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142744" y="3313176"/>
          <a:ext cx="8168640" cy="2538984"/>
        </p:xfrm>
        <a:graphic>
          <a:graphicData uri="http://schemas.openxmlformats.org/drawingml/2006/table">
            <a:tbl>
              <a:tblPr/>
              <a:tblGrid>
                <a:gridCol w="3203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5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376">
                <a:tc>
                  <a:txBody>
                    <a:bodyPr/>
                    <a:lstStyle/>
                    <a:p>
                      <a:pPr indent="0" algn="ctr"/>
                      <a:r>
                        <a:rPr lang="zh-TW" sz="1600" b="1">
                          <a:latin typeface="MingLiU"/>
                          <a:ea typeface="MingLiU"/>
                        </a:rPr>
                        <a:t>査询条件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335405" indent="0"/>
                      <a:r>
                        <a:rPr lang="zh-TW" sz="1600" b="1">
                          <a:latin typeface="MingLiU"/>
                          <a:ea typeface="MingLiU"/>
                        </a:rPr>
                        <a:t>谓词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656">
                <a:tc>
                  <a:txBody>
                    <a:bodyPr/>
                    <a:lstStyle/>
                    <a:p>
                      <a:pPr marL="1056005" indent="0"/>
                      <a:r>
                        <a:rPr lang="zh-TW" sz="1600" b="1">
                          <a:latin typeface="MingLiU"/>
                          <a:ea typeface="MingLiU"/>
                        </a:rPr>
                        <a:t>比  较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11505" indent="0">
                        <a:spcAft>
                          <a:spcPts val="140"/>
                        </a:spcAft>
                      </a:pPr>
                      <a:r>
                        <a:rPr lang="zh-TW" sz="1500" b="1">
                          <a:latin typeface="Times New Roman" panose="02020603050405020304"/>
                          <a:ea typeface="Times New Roman" panose="02020603050405020304"/>
                        </a:rPr>
                        <a:t>=</a:t>
                      </a:r>
                      <a:r>
                        <a:rPr lang="zh-TW" sz="1600" b="1">
                          <a:latin typeface="MingLiU"/>
                          <a:ea typeface="MingLiU"/>
                        </a:rPr>
                        <a:t>，</a:t>
                      </a:r>
                      <a:r>
                        <a:rPr lang="zh-TW" sz="1500" b="1">
                          <a:latin typeface="Times New Roman" panose="02020603050405020304"/>
                          <a:ea typeface="Times New Roman" panose="02020603050405020304"/>
                        </a:rPr>
                        <a:t>＞</a:t>
                      </a:r>
                      <a:r>
                        <a:rPr lang="zh-TW" sz="1600" b="1">
                          <a:latin typeface="MingLiU"/>
                          <a:ea typeface="MingLiU"/>
                        </a:rPr>
                        <a:t>，</a:t>
                      </a:r>
                      <a:r>
                        <a:rPr lang="zh-TW" sz="1500" b="1">
                          <a:latin typeface="Times New Roman" panose="02020603050405020304"/>
                          <a:ea typeface="Times New Roman" panose="02020603050405020304"/>
                        </a:rPr>
                        <a:t>＜</a:t>
                      </a:r>
                      <a:r>
                        <a:rPr lang="zh-TW" sz="1600" b="1">
                          <a:latin typeface="MingLiU"/>
                          <a:ea typeface="MingLiU"/>
                        </a:rPr>
                        <a:t>，</a:t>
                      </a:r>
                      <a:r>
                        <a:rPr lang="zh-TW" sz="1500" b="1">
                          <a:latin typeface="Times New Roman" panose="02020603050405020304"/>
                          <a:ea typeface="Times New Roman" panose="02020603050405020304"/>
                        </a:rPr>
                        <a:t>＞=</a:t>
                      </a:r>
                      <a:r>
                        <a:rPr lang="zh-TW" sz="1600" b="1">
                          <a:latin typeface="MingLiU"/>
                          <a:ea typeface="MingLiU"/>
                        </a:rPr>
                        <a:t>，</a:t>
                      </a:r>
                      <a:r>
                        <a:rPr lang="zh-TW" sz="1500" b="1">
                          <a:latin typeface="Times New Roman" panose="02020603050405020304"/>
                          <a:ea typeface="Times New Roman" panose="02020603050405020304"/>
                        </a:rPr>
                        <a:t>＜=</a:t>
                      </a:r>
                      <a:r>
                        <a:rPr lang="zh-TW" sz="1600" b="1">
                          <a:latin typeface="MingLiU"/>
                          <a:ea typeface="MingLiU"/>
                        </a:rPr>
                        <a:t>，</a:t>
                      </a:r>
                      <a:r>
                        <a:rPr lang="zh-TW" sz="1500" b="1">
                          <a:latin typeface="Times New Roman" panose="02020603050405020304"/>
                          <a:ea typeface="Times New Roman" panose="02020603050405020304"/>
                        </a:rPr>
                        <a:t>!=</a:t>
                      </a:r>
                      <a:r>
                        <a:rPr lang="zh-TW" sz="1600" b="1">
                          <a:latin typeface="MingLiU"/>
                          <a:ea typeface="MingLiU"/>
                        </a:rPr>
                        <a:t>，</a:t>
                      </a:r>
                      <a:r>
                        <a:rPr lang="zh-TW" sz="1500" b="1">
                          <a:latin typeface="Times New Roman" panose="02020603050405020304"/>
                          <a:ea typeface="Times New Roman" panose="02020603050405020304"/>
                        </a:rPr>
                        <a:t>＜＞</a:t>
                      </a:r>
                      <a:r>
                        <a:rPr lang="zh-TW" sz="1600" b="1">
                          <a:latin typeface="MingLiU"/>
                          <a:ea typeface="MingLiU"/>
                        </a:rPr>
                        <a:t>，</a:t>
                      </a:r>
                      <a:r>
                        <a:rPr lang="zh-TW" sz="1500" b="1">
                          <a:latin typeface="Times New Roman" panose="02020603050405020304"/>
                          <a:ea typeface="Times New Roman" panose="02020603050405020304"/>
                        </a:rPr>
                        <a:t>!＞</a:t>
                      </a:r>
                      <a:r>
                        <a:rPr lang="zh-TW" sz="1600" b="1">
                          <a:latin typeface="MingLiU"/>
                          <a:ea typeface="MingLiU"/>
                        </a:rPr>
                        <a:t>，</a:t>
                      </a:r>
                      <a:r>
                        <a:rPr lang="zh-TW" sz="1500" b="1">
                          <a:latin typeface="Times New Roman" panose="02020603050405020304"/>
                          <a:ea typeface="Times New Roman" panose="02020603050405020304"/>
                        </a:rPr>
                        <a:t>!＜</a:t>
                      </a:r>
                      <a:r>
                        <a:rPr lang="zh-TW" sz="1600" b="1">
                          <a:latin typeface="MingLiU"/>
                          <a:ea typeface="MingLiU"/>
                        </a:rPr>
                        <a:t>；</a:t>
                      </a:r>
                    </a:p>
                    <a:p>
                      <a:pPr marL="611505" indent="0"/>
                      <a:r>
                        <a:rPr lang="en-US" sz="1500" b="1">
                          <a:latin typeface="Times New Roman" panose="02020603050405020304"/>
                        </a:rPr>
                        <a:t>NOT </a:t>
                      </a:r>
                      <a:r>
                        <a:rPr lang="zh-TW" sz="1500" b="1">
                          <a:latin typeface="Times New Roman" panose="02020603050405020304"/>
                          <a:ea typeface="Times New Roman" panose="02020603050405020304"/>
                        </a:rPr>
                        <a:t>+</a:t>
                      </a:r>
                      <a:r>
                        <a:rPr lang="zh-TW" sz="1600" b="1">
                          <a:latin typeface="MingLiU"/>
                          <a:ea typeface="MingLiU"/>
                        </a:rPr>
                        <a:t>上述比较运算符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056005" indent="0"/>
                      <a:r>
                        <a:rPr lang="zh-TW" sz="1600" b="1">
                          <a:latin typeface="MingLiU"/>
                          <a:ea typeface="MingLiU"/>
                        </a:rPr>
                        <a:t>确定范围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11505" indent="0"/>
                      <a:r>
                        <a:rPr lang="en-US" sz="1500" b="1">
                          <a:latin typeface="Times New Roman" panose="02020603050405020304"/>
                        </a:rPr>
                        <a:t>BETWEEN AND</a:t>
                      </a:r>
                      <a:r>
                        <a:rPr lang="en-US" sz="1600" b="1">
                          <a:latin typeface="MingLiU"/>
                        </a:rPr>
                        <a:t>，</a:t>
                      </a:r>
                      <a:r>
                        <a:rPr lang="en-US" sz="1500" b="1">
                          <a:latin typeface="Times New Roman" panose="02020603050405020304"/>
                        </a:rPr>
                        <a:t>NOT BETWEEN AND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056005" indent="0"/>
                      <a:r>
                        <a:rPr lang="zh-TW" sz="1600" b="1">
                          <a:latin typeface="MingLiU"/>
                          <a:ea typeface="MingLiU"/>
                        </a:rPr>
                        <a:t>确定集合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11505" indent="0"/>
                      <a:r>
                        <a:rPr lang="en-US" sz="1500" b="1">
                          <a:latin typeface="Times New Roman" panose="02020603050405020304"/>
                        </a:rPr>
                        <a:t>IN</a:t>
                      </a:r>
                      <a:r>
                        <a:rPr lang="en-US" sz="1600" b="1">
                          <a:latin typeface="MingLiU"/>
                        </a:rPr>
                        <a:t>，</a:t>
                      </a:r>
                      <a:r>
                        <a:rPr lang="en-US" sz="1500" b="1">
                          <a:latin typeface="Times New Roman" panose="02020603050405020304"/>
                        </a:rPr>
                        <a:t>NOT IN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512">
                <a:tc>
                  <a:txBody>
                    <a:bodyPr/>
                    <a:lstStyle/>
                    <a:p>
                      <a:pPr marL="1056005" indent="0"/>
                      <a:r>
                        <a:rPr lang="zh-TW" sz="1600" b="1">
                          <a:latin typeface="MingLiU"/>
                          <a:ea typeface="MingLiU"/>
                        </a:rPr>
                        <a:t>字符匹配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11505" indent="0"/>
                      <a:r>
                        <a:rPr lang="en-US" sz="1500" b="1">
                          <a:latin typeface="Times New Roman" panose="02020603050405020304"/>
                        </a:rPr>
                        <a:t>LIKE</a:t>
                      </a:r>
                      <a:r>
                        <a:rPr lang="en-US" sz="1600" b="1">
                          <a:latin typeface="MingLiU"/>
                        </a:rPr>
                        <a:t>，</a:t>
                      </a:r>
                      <a:r>
                        <a:rPr lang="en-US" sz="1500" b="1">
                          <a:latin typeface="Times New Roman" panose="02020603050405020304"/>
                        </a:rPr>
                        <a:t>NOT LIKE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056005" indent="0"/>
                      <a:r>
                        <a:rPr lang="zh-TW" sz="1600" b="1">
                          <a:latin typeface="MingLiU"/>
                          <a:ea typeface="MingLiU"/>
                        </a:rPr>
                        <a:t>空  值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11505" indent="0"/>
                      <a:r>
                        <a:rPr lang="en-US" sz="1500" b="1">
                          <a:latin typeface="Times New Roman" panose="02020603050405020304"/>
                        </a:rPr>
                        <a:t>IS NULL</a:t>
                      </a:r>
                      <a:r>
                        <a:rPr lang="en-US" sz="1600" b="1">
                          <a:latin typeface="MingLiU"/>
                        </a:rPr>
                        <a:t>，</a:t>
                      </a:r>
                      <a:r>
                        <a:rPr lang="en-US" sz="1500" b="1">
                          <a:latin typeface="Times New Roman" panose="02020603050405020304"/>
                        </a:rPr>
                        <a:t>IS NOT NULL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indent="0" algn="ctr"/>
                      <a:r>
                        <a:rPr lang="zh-TW" sz="1800" b="1">
                          <a:latin typeface="MingLiU"/>
                          <a:ea typeface="MingLiU"/>
                        </a:rPr>
                        <a:t>多重条件（逻辑运算）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11505" indent="0"/>
                      <a:r>
                        <a:rPr lang="en-US" sz="1500" b="1">
                          <a:latin typeface="Times New Roman" panose="02020603050405020304"/>
                        </a:rPr>
                        <a:t>AND</a:t>
                      </a:r>
                      <a:r>
                        <a:rPr lang="en-US" sz="1600" b="1">
                          <a:latin typeface="MingLiU"/>
                        </a:rPr>
                        <a:t>，</a:t>
                      </a:r>
                      <a:r>
                        <a:rPr lang="en-US" sz="1500" b="1">
                          <a:latin typeface="Times New Roman" panose="02020603050405020304"/>
                        </a:rPr>
                        <a:t>OR</a:t>
                      </a:r>
                      <a:r>
                        <a:rPr lang="en-US" sz="1800" b="1">
                          <a:latin typeface="MingLiU"/>
                        </a:rPr>
                        <a:t>，</a:t>
                      </a:r>
                      <a:r>
                        <a:rPr lang="en-US" sz="1800" b="1">
                          <a:latin typeface="Arial" panose="020B0604020202020204"/>
                        </a:rPr>
                        <a:t>NOT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28" y="813816"/>
            <a:ext cx="2560320" cy="80162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280904" y="347472"/>
            <a:ext cx="1807464" cy="475488"/>
          </a:xfrm>
          <a:prstGeom prst="rect">
            <a:avLst/>
          </a:prstGeom>
          <a:solidFill>
            <a:srgbClr val="27629D"/>
          </a:solidFill>
        </p:spPr>
        <p:txBody>
          <a:bodyPr wrap="none" lIns="0" tIns="0" rIns="0" bIns="0">
            <a:noAutofit/>
          </a:bodyPr>
          <a:lstStyle/>
          <a:p>
            <a:pPr indent="0" algn="r"/>
            <a:r>
              <a:rPr lang="zh-TW" sz="3600" b="1">
                <a:solidFill>
                  <a:srgbClr val="FFFFFF"/>
                </a:solidFill>
                <a:latin typeface="MingLiU"/>
                <a:ea typeface="MingLiU"/>
              </a:rPr>
              <a:t>比较大小</a:t>
            </a:r>
          </a:p>
        </p:txBody>
      </p:sp>
      <p:sp>
        <p:nvSpPr>
          <p:cNvPr id="4" name="矩形 3"/>
          <p:cNvSpPr/>
          <p:nvPr/>
        </p:nvSpPr>
        <p:spPr>
          <a:xfrm>
            <a:off x="2023872" y="1444752"/>
            <a:ext cx="7705344" cy="368808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zh-CN" sz="2800">
                <a:latin typeface="Times New Roman" panose="02020603050405020304"/>
                <a:ea typeface="Times New Roman" panose="02020603050405020304"/>
              </a:rPr>
              <a:t>-</a:t>
            </a:r>
            <a:r>
              <a:rPr lang="zh-TW" sz="2700">
                <a:latin typeface="MingLiU"/>
                <a:ea typeface="MingLiU"/>
              </a:rPr>
              <a:t>在</a:t>
            </a:r>
            <a:r>
              <a:rPr lang="en-US" sz="2800">
                <a:latin typeface="Times New Roman" panose="02020603050405020304"/>
              </a:rPr>
              <a:t>WHERE</a:t>
            </a:r>
            <a:r>
              <a:rPr lang="zh-TW" sz="2700">
                <a:latin typeface="MingLiU"/>
                <a:ea typeface="MingLiU"/>
              </a:rPr>
              <a:t>子句的</a:t>
            </a:r>
            <a:r>
              <a:rPr lang="zh-CN" sz="2900">
                <a:latin typeface="宋体" panose="02010600030101010101" pitchFamily="2" charset="-122"/>
                <a:ea typeface="宋体" panose="02010600030101010101" pitchFamily="2" charset="-122"/>
              </a:rPr>
              <a:t>〈</a:t>
            </a:r>
            <a:r>
              <a:rPr lang="zh-CN" sz="2700">
                <a:latin typeface="MingLiU"/>
                <a:ea typeface="MingLiU"/>
              </a:rPr>
              <a:t>比较条件</a:t>
            </a:r>
            <a:r>
              <a:rPr lang="zh-CN" sz="2900">
                <a:latin typeface="宋体" panose="02010600030101010101" pitchFamily="2" charset="-122"/>
                <a:ea typeface="宋体" panose="02010600030101010101" pitchFamily="2" charset="-122"/>
              </a:rPr>
              <a:t>〉</a:t>
            </a:r>
            <a:r>
              <a:rPr lang="zh-TW" sz="2700">
                <a:latin typeface="MingLiU"/>
                <a:ea typeface="MingLiU"/>
              </a:rPr>
              <a:t>中使用比较运算符</a:t>
            </a:r>
          </a:p>
        </p:txBody>
      </p:sp>
      <p:sp>
        <p:nvSpPr>
          <p:cNvPr id="5" name="矩形 4"/>
          <p:cNvSpPr/>
          <p:nvPr/>
        </p:nvSpPr>
        <p:spPr>
          <a:xfrm>
            <a:off x="2459736" y="2136648"/>
            <a:ext cx="5279136" cy="93573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457200">
              <a:spcAft>
                <a:spcPts val="1400"/>
              </a:spcAft>
            </a:pPr>
            <a:r>
              <a:rPr lang="zh-TW" sz="2400">
                <a:latin typeface="Times New Roman" panose="02020603050405020304"/>
                <a:ea typeface="Times New Roman" panose="02020603050405020304"/>
              </a:rPr>
              <a:t>—</a:t>
            </a:r>
            <a:r>
              <a:rPr lang="zh-TW" sz="2400" i="1">
                <a:latin typeface="Times New Roman" panose="02020603050405020304"/>
                <a:ea typeface="Times New Roman" panose="02020603050405020304"/>
              </a:rPr>
              <a:t>=,</a:t>
            </a:r>
            <a:r>
              <a:rPr lang="zh-TW" sz="2400">
                <a:latin typeface="Times New Roman" panose="02020603050405020304"/>
                <a:ea typeface="Times New Roman" panose="02020603050405020304"/>
              </a:rPr>
              <a:t>&gt;</a:t>
            </a:r>
            <a:r>
              <a:rPr lang="zh-TW" sz="2400">
                <a:latin typeface="MingLiU"/>
                <a:ea typeface="MingLiU"/>
              </a:rPr>
              <a:t>,</a:t>
            </a:r>
            <a:r>
              <a:rPr lang="en-US" sz="2400" i="1">
                <a:latin typeface="Times New Roman" panose="02020603050405020304"/>
              </a:rPr>
              <a:t>v,</a:t>
            </a:r>
            <a:r>
              <a:rPr lang="en-US" sz="2400">
                <a:latin typeface="Times New Roman" panose="02020603050405020304"/>
              </a:rPr>
              <a:t> </a:t>
            </a:r>
            <a:r>
              <a:rPr lang="zh-TW" sz="2400">
                <a:latin typeface="Times New Roman" panose="02020603050405020304"/>
                <a:ea typeface="Times New Roman" panose="02020603050405020304"/>
              </a:rPr>
              <a:t>&gt;=</a:t>
            </a:r>
            <a:r>
              <a:rPr lang="zh-TW" sz="2400" i="1">
                <a:latin typeface="Times New Roman" panose="02020603050405020304"/>
                <a:ea typeface="Times New Roman" panose="02020603050405020304"/>
              </a:rPr>
              <a:t>,</a:t>
            </a:r>
            <a:r>
              <a:rPr lang="zh-TW" sz="2400"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sz="2400">
                <a:latin typeface="Times New Roman" panose="02020603050405020304"/>
              </a:rPr>
              <a:t>v=</a:t>
            </a:r>
            <a:r>
              <a:rPr lang="zh-TW" sz="2400" i="1">
                <a:latin typeface="Times New Roman" panose="02020603050405020304"/>
                <a:ea typeface="Times New Roman" panose="02020603050405020304"/>
              </a:rPr>
              <a:t>,</a:t>
            </a:r>
            <a:r>
              <a:rPr lang="zh-TW" sz="2400">
                <a:latin typeface="Times New Roman" panose="02020603050405020304"/>
                <a:ea typeface="Times New Roman" panose="02020603050405020304"/>
              </a:rPr>
              <a:t>  !=</a:t>
            </a:r>
            <a:r>
              <a:rPr lang="zh-TW" sz="2400">
                <a:latin typeface="MingLiU"/>
                <a:ea typeface="MingLiU"/>
              </a:rPr>
              <a:t>或 </a:t>
            </a:r>
            <a:r>
              <a:rPr lang="en-US" sz="2400">
                <a:latin typeface="Times New Roman" panose="02020603050405020304"/>
              </a:rPr>
              <a:t>v&gt;</a:t>
            </a:r>
            <a:r>
              <a:rPr lang="zh-TW" sz="2400" i="1">
                <a:latin typeface="Times New Roman" panose="02020603050405020304"/>
                <a:ea typeface="Times New Roman" panose="02020603050405020304"/>
              </a:rPr>
              <a:t>,</a:t>
            </a:r>
            <a:r>
              <a:rPr lang="zh-TW" sz="2400">
                <a:latin typeface="Times New Roman" panose="02020603050405020304"/>
                <a:ea typeface="Times New Roman" panose="02020603050405020304"/>
              </a:rPr>
              <a:t>  !&gt;</a:t>
            </a:r>
            <a:r>
              <a:rPr lang="zh-TW" sz="2400">
                <a:latin typeface="MingLiU"/>
                <a:ea typeface="MingLiU"/>
              </a:rPr>
              <a:t>,  </a:t>
            </a:r>
            <a:r>
              <a:rPr lang="zh-TW" sz="2400">
                <a:latin typeface="Times New Roman" panose="02020603050405020304"/>
                <a:ea typeface="Times New Roman" panose="02020603050405020304"/>
              </a:rPr>
              <a:t>!&lt;</a:t>
            </a:r>
          </a:p>
          <a:p>
            <a:pPr indent="457200"/>
            <a:r>
              <a:rPr lang="zh-TW" sz="2400">
                <a:latin typeface="Times New Roman" panose="02020603050405020304"/>
                <a:ea typeface="Times New Roman" panose="02020603050405020304"/>
              </a:rPr>
              <a:t>-</a:t>
            </a:r>
            <a:r>
              <a:rPr lang="zh-TW" sz="2400">
                <a:latin typeface="MingLiU"/>
                <a:ea typeface="MingLiU"/>
              </a:rPr>
              <a:t>逻辑运算符</a:t>
            </a:r>
            <a:r>
              <a:rPr lang="en-US" sz="2400">
                <a:latin typeface="Times New Roman" panose="02020603050405020304"/>
              </a:rPr>
              <a:t>NOT+</a:t>
            </a:r>
            <a:r>
              <a:rPr lang="zh-TW" sz="2400">
                <a:latin typeface="MingLiU"/>
                <a:ea typeface="MingLiU"/>
              </a:rPr>
              <a:t>比较运算符</a:t>
            </a:r>
          </a:p>
        </p:txBody>
      </p:sp>
      <p:sp>
        <p:nvSpPr>
          <p:cNvPr id="6" name="矩形 5"/>
          <p:cNvSpPr/>
          <p:nvPr/>
        </p:nvSpPr>
        <p:spPr>
          <a:xfrm>
            <a:off x="2014728" y="3447288"/>
            <a:ext cx="8628888" cy="371856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zh-TW" sz="2700">
                <a:latin typeface="MingLiU"/>
                <a:ea typeface="MingLiU"/>
              </a:rPr>
              <a:t>[例</a:t>
            </a:r>
            <a:r>
              <a:rPr lang="en-US" sz="2500">
                <a:latin typeface="Arial" panose="020B0604020202020204"/>
              </a:rPr>
              <a:t>3]  </a:t>
            </a:r>
            <a:r>
              <a:rPr lang="zh-TW" sz="2700">
                <a:latin typeface="MingLiU"/>
                <a:ea typeface="MingLiU"/>
              </a:rPr>
              <a:t>查询所有年龄在</a:t>
            </a:r>
            <a:r>
              <a:rPr lang="zh-TW" sz="2500">
                <a:latin typeface="Arial" panose="020B0604020202020204"/>
                <a:ea typeface="Arial" panose="020B0604020202020204"/>
              </a:rPr>
              <a:t>20</a:t>
            </a:r>
            <a:r>
              <a:rPr lang="zh-TW" sz="2700">
                <a:latin typeface="MingLiU"/>
                <a:ea typeface="MingLiU"/>
              </a:rPr>
              <a:t>岁以下的学生姓名及其年龄。</a:t>
            </a:r>
          </a:p>
        </p:txBody>
      </p:sp>
      <p:sp>
        <p:nvSpPr>
          <p:cNvPr id="7" name="矩形 6"/>
          <p:cNvSpPr/>
          <p:nvPr/>
        </p:nvSpPr>
        <p:spPr>
          <a:xfrm>
            <a:off x="2502408" y="4453128"/>
            <a:ext cx="2938272" cy="140512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0">
              <a:spcAft>
                <a:spcPts val="1050"/>
              </a:spcAft>
            </a:pPr>
            <a:r>
              <a:rPr lang="en-US" sz="2400">
                <a:latin typeface="Times New Roman" panose="02020603050405020304"/>
              </a:rPr>
              <a:t>SELECT Sname</a:t>
            </a:r>
            <a:r>
              <a:rPr lang="zh-TW" sz="2400">
                <a:latin typeface="MingLiU"/>
                <a:ea typeface="MingLiU"/>
              </a:rPr>
              <a:t>, </a:t>
            </a:r>
            <a:r>
              <a:rPr lang="en-US" sz="2400">
                <a:latin typeface="Times New Roman" panose="02020603050405020304"/>
              </a:rPr>
              <a:t>Sage</a:t>
            </a:r>
          </a:p>
          <a:p>
            <a:pPr indent="0">
              <a:spcAft>
                <a:spcPts val="1050"/>
              </a:spcAft>
            </a:pPr>
            <a:r>
              <a:rPr lang="en-US" sz="2400">
                <a:latin typeface="Times New Roman" panose="02020603050405020304"/>
              </a:rPr>
              <a:t>FROM Student</a:t>
            </a:r>
          </a:p>
          <a:p>
            <a:pPr indent="0"/>
            <a:r>
              <a:rPr lang="en-US" sz="2400">
                <a:latin typeface="Times New Roman" panose="02020603050405020304"/>
              </a:rPr>
              <a:t>WHERE Sage &lt; 20</a:t>
            </a:r>
            <a:r>
              <a:rPr lang="en-US" sz="2400">
                <a:latin typeface="MingLiU"/>
              </a:rPr>
              <a:t>；</a:t>
            </a:r>
          </a:p>
        </p:txBody>
      </p:sp>
      <p:sp>
        <p:nvSpPr>
          <p:cNvPr id="8" name="矩形 7"/>
          <p:cNvSpPr/>
          <p:nvPr/>
        </p:nvSpPr>
        <p:spPr>
          <a:xfrm>
            <a:off x="6739128" y="4404360"/>
            <a:ext cx="3361944" cy="140512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0">
              <a:spcAft>
                <a:spcPts val="1050"/>
              </a:spcAft>
            </a:pPr>
            <a:r>
              <a:rPr lang="en-US" sz="2400">
                <a:latin typeface="Times New Roman" panose="02020603050405020304"/>
              </a:rPr>
              <a:t>SELECT Sname</a:t>
            </a:r>
            <a:r>
              <a:rPr lang="en-US" sz="2400">
                <a:latin typeface="MingLiU"/>
              </a:rPr>
              <a:t>, </a:t>
            </a:r>
            <a:r>
              <a:rPr lang="en-US" sz="2400">
                <a:latin typeface="Times New Roman" panose="02020603050405020304"/>
              </a:rPr>
              <a:t>Sage</a:t>
            </a:r>
          </a:p>
          <a:p>
            <a:pPr indent="0">
              <a:spcAft>
                <a:spcPts val="1050"/>
              </a:spcAft>
            </a:pPr>
            <a:r>
              <a:rPr lang="en-US" sz="2400">
                <a:latin typeface="Times New Roman" panose="02020603050405020304"/>
              </a:rPr>
              <a:t>FROM Student</a:t>
            </a:r>
          </a:p>
          <a:p>
            <a:pPr indent="0"/>
            <a:r>
              <a:rPr lang="en-US" sz="2400">
                <a:latin typeface="Times New Roman" panose="02020603050405020304"/>
              </a:rPr>
              <a:t>WHERE NOT Sage &gt;= 20</a:t>
            </a:r>
            <a:r>
              <a:rPr lang="en-US" sz="2400">
                <a:latin typeface="MingLiU"/>
              </a:rPr>
              <a:t>；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" y="886968"/>
            <a:ext cx="12185904" cy="75590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204704" y="347472"/>
            <a:ext cx="1825752" cy="478536"/>
          </a:xfrm>
          <a:prstGeom prst="rect">
            <a:avLst/>
          </a:prstGeom>
          <a:solidFill>
            <a:srgbClr val="27639D"/>
          </a:solidFill>
        </p:spPr>
        <p:txBody>
          <a:bodyPr wrap="none" lIns="0" tIns="0" rIns="0" bIns="0">
            <a:noAutofit/>
          </a:bodyPr>
          <a:lstStyle/>
          <a:p>
            <a:pPr indent="0" algn="r"/>
            <a:r>
              <a:rPr lang="zh-TW" sz="3600" b="1">
                <a:solidFill>
                  <a:srgbClr val="FFFFFF"/>
                </a:solidFill>
                <a:latin typeface="MingLiU"/>
                <a:ea typeface="MingLiU"/>
              </a:rPr>
              <a:t>确定范围</a:t>
            </a:r>
          </a:p>
        </p:txBody>
      </p:sp>
      <p:sp>
        <p:nvSpPr>
          <p:cNvPr id="4" name="矩形 3"/>
          <p:cNvSpPr/>
          <p:nvPr/>
        </p:nvSpPr>
        <p:spPr>
          <a:xfrm>
            <a:off x="701040" y="1700784"/>
            <a:ext cx="5855208" cy="347472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2800">
                <a:latin typeface="Times New Roman" panose="02020603050405020304"/>
              </a:rPr>
              <a:t>•</a:t>
            </a:r>
            <a:r>
              <a:rPr lang="zh-TW" sz="2700">
                <a:latin typeface="MingLiU"/>
                <a:ea typeface="MingLiU"/>
              </a:rPr>
              <a:t>使用谓词</a:t>
            </a:r>
            <a:r>
              <a:rPr lang="en-US" sz="2800">
                <a:latin typeface="Times New Roman" panose="02020603050405020304"/>
              </a:rPr>
              <a:t>BETWEEN</a:t>
            </a:r>
            <a:r>
              <a:rPr lang="zh-TW" sz="2800">
                <a:latin typeface="Times New Roman" panose="02020603050405020304"/>
                <a:ea typeface="Times New Roman" panose="02020603050405020304"/>
              </a:rPr>
              <a:t>..・</a:t>
            </a:r>
            <a:r>
              <a:rPr lang="en-US" sz="2800">
                <a:latin typeface="Times New Roman" panose="02020603050405020304"/>
              </a:rPr>
              <a:t>AND</a:t>
            </a:r>
            <a:r>
              <a:rPr lang="zh-TW" sz="2800">
                <a:latin typeface="Times New Roman" panose="02020603050405020304"/>
                <a:ea typeface="Times New Roman" panose="02020603050405020304"/>
              </a:rPr>
              <a:t>…</a:t>
            </a:r>
          </a:p>
        </p:txBody>
      </p:sp>
      <p:sp>
        <p:nvSpPr>
          <p:cNvPr id="5" name="矩形 4"/>
          <p:cNvSpPr/>
          <p:nvPr/>
        </p:nvSpPr>
        <p:spPr>
          <a:xfrm>
            <a:off x="701040" y="2496312"/>
            <a:ext cx="5855208" cy="265176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marL="1294130" indent="0"/>
            <a:r>
              <a:rPr lang="en-US" sz="2800">
                <a:latin typeface="Times New Roman" panose="02020603050405020304"/>
              </a:rPr>
              <a:t>NOT BETWEEN </a:t>
            </a:r>
            <a:r>
              <a:rPr lang="zh-TW" sz="2800">
                <a:latin typeface="Times New Roman" panose="02020603050405020304"/>
                <a:ea typeface="Times New Roman" panose="02020603050405020304"/>
              </a:rPr>
              <a:t>…</a:t>
            </a:r>
            <a:r>
              <a:rPr lang="en-US" sz="2800">
                <a:latin typeface="Times New Roman" panose="02020603050405020304"/>
              </a:rPr>
              <a:t>AND </a:t>
            </a:r>
            <a:r>
              <a:rPr lang="zh-TW" sz="2800">
                <a:latin typeface="Times New Roman" panose="02020603050405020304"/>
                <a:ea typeface="Times New Roman" panose="02020603050405020304"/>
              </a:rPr>
              <a:t>…</a:t>
            </a:r>
          </a:p>
        </p:txBody>
      </p:sp>
      <p:sp>
        <p:nvSpPr>
          <p:cNvPr id="6" name="矩形 5"/>
          <p:cNvSpPr/>
          <p:nvPr/>
        </p:nvSpPr>
        <p:spPr>
          <a:xfrm>
            <a:off x="1014984" y="3203448"/>
            <a:ext cx="7991856" cy="296265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0">
              <a:lnSpc>
                <a:spcPts val="5330"/>
              </a:lnSpc>
              <a:spcAft>
                <a:spcPts val="2310"/>
              </a:spcAft>
            </a:pPr>
            <a:r>
              <a:rPr lang="zh-TW" sz="2700">
                <a:latin typeface="MingLiU"/>
                <a:ea typeface="MingLiU"/>
              </a:rPr>
              <a:t>[例</a:t>
            </a:r>
            <a:r>
              <a:rPr lang="en-US" sz="2500">
                <a:latin typeface="Arial" panose="020B0604020202020204"/>
              </a:rPr>
              <a:t>4] </a:t>
            </a:r>
            <a:r>
              <a:rPr lang="zh-TW" sz="2700">
                <a:latin typeface="MingLiU"/>
                <a:ea typeface="MingLiU"/>
              </a:rPr>
              <a:t>查询年龄在</a:t>
            </a:r>
            <a:r>
              <a:rPr lang="zh-TW" sz="2500">
                <a:latin typeface="Arial" panose="020B0604020202020204"/>
                <a:ea typeface="Arial" panose="020B0604020202020204"/>
              </a:rPr>
              <a:t>20~23</a:t>
            </a:r>
            <a:r>
              <a:rPr lang="zh-TW" sz="2700">
                <a:latin typeface="MingLiU"/>
                <a:ea typeface="MingLiU"/>
              </a:rPr>
              <a:t>岁（包括</a:t>
            </a:r>
            <a:r>
              <a:rPr lang="zh-TW" sz="2500">
                <a:latin typeface="Arial" panose="020B0604020202020204"/>
                <a:ea typeface="Arial" panose="020B0604020202020204"/>
              </a:rPr>
              <a:t>20</a:t>
            </a:r>
            <a:r>
              <a:rPr lang="zh-TW" sz="2700">
                <a:latin typeface="MingLiU"/>
                <a:ea typeface="MingLiU"/>
              </a:rPr>
              <a:t>岁和</a:t>
            </a:r>
            <a:r>
              <a:rPr lang="zh-TW" sz="2500">
                <a:latin typeface="Arial" panose="020B0604020202020204"/>
                <a:ea typeface="Arial" panose="020B0604020202020204"/>
              </a:rPr>
              <a:t>23</a:t>
            </a:r>
            <a:r>
              <a:rPr lang="zh-TW" sz="2700">
                <a:latin typeface="MingLiU"/>
                <a:ea typeface="MingLiU"/>
              </a:rPr>
              <a:t>岁）之 间的学生的</a:t>
            </a:r>
            <a:r>
              <a:rPr lang="zh-CN" sz="2700">
                <a:latin typeface="MingLiU"/>
                <a:ea typeface="MingLiU"/>
              </a:rPr>
              <a:t>姓名、</a:t>
            </a:r>
            <a:r>
              <a:rPr lang="zh-TW" sz="2700">
                <a:latin typeface="MingLiU"/>
                <a:ea typeface="MingLiU"/>
              </a:rPr>
              <a:t>系别和年龄。</a:t>
            </a:r>
          </a:p>
          <a:p>
            <a:pPr marL="1754505" indent="0">
              <a:spcAft>
                <a:spcPts val="1050"/>
              </a:spcAft>
            </a:pPr>
            <a:r>
              <a:rPr lang="en-US" sz="2400">
                <a:latin typeface="Times New Roman" panose="02020603050405020304"/>
              </a:rPr>
              <a:t>SELECT Sname</a:t>
            </a:r>
            <a:r>
              <a:rPr lang="zh-TW" sz="2400">
                <a:latin typeface="MingLiU"/>
                <a:ea typeface="MingLiU"/>
              </a:rPr>
              <a:t>, </a:t>
            </a:r>
            <a:r>
              <a:rPr lang="en-US" sz="2400">
                <a:latin typeface="Times New Roman" panose="02020603050405020304"/>
              </a:rPr>
              <a:t>Sdept</a:t>
            </a:r>
            <a:r>
              <a:rPr lang="en-US" sz="2400">
                <a:latin typeface="MingLiU"/>
              </a:rPr>
              <a:t>, </a:t>
            </a:r>
            <a:r>
              <a:rPr lang="en-US" sz="2400">
                <a:latin typeface="Times New Roman" panose="02020603050405020304"/>
              </a:rPr>
              <a:t>Sage</a:t>
            </a:r>
          </a:p>
          <a:p>
            <a:pPr marL="1754505" indent="0">
              <a:spcAft>
                <a:spcPts val="1050"/>
              </a:spcAft>
            </a:pPr>
            <a:r>
              <a:rPr lang="en-US" sz="2400">
                <a:latin typeface="Times New Roman" panose="02020603050405020304"/>
              </a:rPr>
              <a:t>FROM Student</a:t>
            </a:r>
          </a:p>
          <a:p>
            <a:pPr marL="1754505" indent="0"/>
            <a:r>
              <a:rPr lang="en-US" sz="2400">
                <a:latin typeface="Times New Roman" panose="02020603050405020304"/>
              </a:rPr>
              <a:t>WHERE Sage BETWEEN 20 AND 23 </a:t>
            </a:r>
            <a:r>
              <a:rPr lang="en-US" sz="2400">
                <a:latin typeface="MingLiU"/>
              </a:rPr>
              <a:t>；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04704" y="347472"/>
            <a:ext cx="1853184" cy="478536"/>
          </a:xfrm>
          <a:prstGeom prst="rect">
            <a:avLst/>
          </a:prstGeom>
          <a:solidFill>
            <a:srgbClr val="27629D"/>
          </a:solidFill>
        </p:spPr>
        <p:txBody>
          <a:bodyPr wrap="none" lIns="0" tIns="0" rIns="0" bIns="0">
            <a:noAutofit/>
          </a:bodyPr>
          <a:lstStyle/>
          <a:p>
            <a:pPr indent="0" algn="r"/>
            <a:r>
              <a:rPr lang="zh-TW" sz="3600" b="1">
                <a:solidFill>
                  <a:srgbClr val="FFFFFF"/>
                </a:solidFill>
                <a:latin typeface="MingLiU"/>
                <a:ea typeface="MingLiU"/>
              </a:rPr>
              <a:t>确定集合</a:t>
            </a:r>
          </a:p>
        </p:txBody>
      </p:sp>
      <p:sp>
        <p:nvSpPr>
          <p:cNvPr id="3" name="矩形 2"/>
          <p:cNvSpPr/>
          <p:nvPr/>
        </p:nvSpPr>
        <p:spPr>
          <a:xfrm>
            <a:off x="649224" y="1645920"/>
            <a:ext cx="8534400" cy="236524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139700">
              <a:spcAft>
                <a:spcPts val="1470"/>
              </a:spcAft>
            </a:pPr>
            <a:r>
              <a:rPr lang="en-US" sz="2800">
                <a:latin typeface="Times New Roman" panose="02020603050405020304"/>
              </a:rPr>
              <a:t>•</a:t>
            </a:r>
            <a:r>
              <a:rPr lang="zh-TW" sz="2700">
                <a:latin typeface="MingLiU"/>
                <a:ea typeface="MingLiU"/>
              </a:rPr>
              <a:t>使用谓词</a:t>
            </a:r>
            <a:r>
              <a:rPr lang="en-US" sz="2800">
                <a:latin typeface="Times New Roman" panose="02020603050405020304"/>
              </a:rPr>
              <a:t>IN </a:t>
            </a:r>
            <a:r>
              <a:rPr lang="zh-TW" sz="2800">
                <a:latin typeface="Times New Roman" panose="02020603050405020304"/>
                <a:ea typeface="Times New Roman" panose="02020603050405020304"/>
              </a:rPr>
              <a:t>＜</a:t>
            </a:r>
            <a:r>
              <a:rPr lang="zh-CN" sz="2700">
                <a:latin typeface="MingLiU"/>
                <a:ea typeface="MingLiU"/>
              </a:rPr>
              <a:t>值表</a:t>
            </a:r>
            <a:r>
              <a:rPr lang="zh-CN" sz="2900">
                <a:latin typeface="宋体" panose="02010600030101010101" pitchFamily="2" charset="-122"/>
                <a:ea typeface="宋体" panose="02010600030101010101" pitchFamily="2" charset="-122"/>
              </a:rPr>
              <a:t>〉</a:t>
            </a:r>
            <a:r>
              <a:rPr lang="en-US" sz="2800">
                <a:latin typeface="Times New Roman" panose="02020603050405020304"/>
              </a:rPr>
              <a:t>,NOT IN ＜</a:t>
            </a:r>
            <a:r>
              <a:rPr lang="zh-CN" sz="2700">
                <a:latin typeface="MingLiU"/>
                <a:ea typeface="MingLiU"/>
              </a:rPr>
              <a:t>值表</a:t>
            </a:r>
            <a:r>
              <a:rPr lang="zh-CN" sz="2900">
                <a:latin typeface="宋体" panose="02010600030101010101" pitchFamily="2" charset="-122"/>
                <a:ea typeface="宋体" panose="02010600030101010101" pitchFamily="2" charset="-122"/>
              </a:rPr>
              <a:t>〉</a:t>
            </a:r>
          </a:p>
          <a:p>
            <a:pPr indent="596900">
              <a:spcAft>
                <a:spcPts val="1890"/>
              </a:spcAft>
            </a:pPr>
            <a:r>
              <a:rPr lang="zh-TW" sz="2400">
                <a:latin typeface="Times New Roman" panose="02020603050405020304"/>
                <a:ea typeface="Times New Roman" panose="02020603050405020304"/>
              </a:rPr>
              <a:t>- ＜</a:t>
            </a:r>
            <a:r>
              <a:rPr lang="zh-CN" sz="2400">
                <a:latin typeface="MingLiU"/>
                <a:ea typeface="MingLiU"/>
              </a:rPr>
              <a:t>值表</a:t>
            </a:r>
            <a:r>
              <a:rPr lang="zh-CN" sz="2500">
                <a:latin typeface="宋体" panose="02010600030101010101" pitchFamily="2" charset="-122"/>
                <a:ea typeface="宋体" panose="02010600030101010101" pitchFamily="2" charset="-122"/>
              </a:rPr>
              <a:t>〉</a:t>
            </a:r>
            <a:r>
              <a:rPr lang="zh-TW" sz="2400">
                <a:latin typeface="MingLiU"/>
                <a:ea typeface="MingLiU"/>
              </a:rPr>
              <a:t>：用逗号分隔的一组取值</a:t>
            </a:r>
          </a:p>
          <a:p>
            <a:pPr indent="444500">
              <a:spcAft>
                <a:spcPts val="560"/>
              </a:spcAft>
            </a:pPr>
            <a:r>
              <a:rPr lang="zh-TW" sz="2700">
                <a:latin typeface="MingLiU"/>
                <a:ea typeface="MingLiU"/>
              </a:rPr>
              <a:t>[例</a:t>
            </a:r>
            <a:r>
              <a:rPr lang="en-US" sz="2500">
                <a:latin typeface="Arial" panose="020B0604020202020204"/>
              </a:rPr>
              <a:t>5]  </a:t>
            </a:r>
            <a:r>
              <a:rPr lang="zh-TW" sz="2700">
                <a:latin typeface="MingLiU"/>
                <a:ea typeface="MingLiU"/>
              </a:rPr>
              <a:t>查询信息系</a:t>
            </a:r>
            <a:r>
              <a:rPr lang="en-US" sz="3000">
                <a:latin typeface="宋体" panose="02010600030101010101" pitchFamily="2" charset="-122"/>
              </a:rPr>
              <a:t>（</a:t>
            </a:r>
            <a:r>
              <a:rPr lang="en-US" sz="2500">
                <a:latin typeface="Arial" panose="020B0604020202020204"/>
              </a:rPr>
              <a:t>IS）</a:t>
            </a:r>
            <a:r>
              <a:rPr lang="en-US" sz="2700">
                <a:latin typeface="MingLiU"/>
              </a:rPr>
              <a:t>、</a:t>
            </a:r>
            <a:r>
              <a:rPr lang="zh-TW" sz="2700">
                <a:latin typeface="MingLiU"/>
                <a:ea typeface="MingLiU"/>
              </a:rPr>
              <a:t>数学系</a:t>
            </a:r>
            <a:r>
              <a:rPr lang="en-US" sz="3000">
                <a:latin typeface="宋体" panose="02010600030101010101" pitchFamily="2" charset="-122"/>
              </a:rPr>
              <a:t>（</a:t>
            </a:r>
            <a:r>
              <a:rPr lang="en-US" sz="2500">
                <a:latin typeface="Arial" panose="020B0604020202020204"/>
              </a:rPr>
              <a:t>MA</a:t>
            </a:r>
            <a:r>
              <a:rPr lang="zh-TW" sz="2700">
                <a:latin typeface="MingLiU"/>
                <a:ea typeface="MingLiU"/>
              </a:rPr>
              <a:t>）和计算机</a:t>
            </a:r>
          </a:p>
          <a:p>
            <a:pPr indent="444500"/>
            <a:r>
              <a:rPr lang="zh-TW" sz="2700">
                <a:latin typeface="MingLiU"/>
                <a:ea typeface="MingLiU"/>
              </a:rPr>
              <a:t>科学系</a:t>
            </a:r>
            <a:r>
              <a:rPr lang="en-US" sz="2500">
                <a:latin typeface="Arial" panose="020B0604020202020204"/>
              </a:rPr>
              <a:t>（CS）</a:t>
            </a:r>
            <a:r>
              <a:rPr lang="zh-TW" sz="2700">
                <a:latin typeface="MingLiU"/>
                <a:ea typeface="MingLiU"/>
              </a:rPr>
              <a:t>学生的姓名和性别。</a:t>
            </a:r>
          </a:p>
        </p:txBody>
      </p:sp>
      <p:sp>
        <p:nvSpPr>
          <p:cNvPr id="4" name="矩形 3"/>
          <p:cNvSpPr/>
          <p:nvPr/>
        </p:nvSpPr>
        <p:spPr>
          <a:xfrm>
            <a:off x="2115312" y="4447032"/>
            <a:ext cx="5077968" cy="142036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0">
              <a:spcAft>
                <a:spcPts val="980"/>
              </a:spcAft>
            </a:pPr>
            <a:r>
              <a:rPr lang="en-US" sz="2400" b="1">
                <a:latin typeface="MingLiU"/>
              </a:rPr>
              <a:t>SELECT Sname</a:t>
            </a:r>
            <a:r>
              <a:rPr lang="en-US" sz="2400">
                <a:latin typeface="MingLiU"/>
              </a:rPr>
              <a:t>, </a:t>
            </a:r>
            <a:r>
              <a:rPr lang="en-US" sz="2400" b="1">
                <a:latin typeface="MingLiU"/>
              </a:rPr>
              <a:t>Ssex</a:t>
            </a:r>
          </a:p>
          <a:p>
            <a:pPr indent="0">
              <a:spcAft>
                <a:spcPts val="980"/>
              </a:spcAft>
            </a:pPr>
            <a:r>
              <a:rPr lang="en-US" sz="2400" b="1">
                <a:latin typeface="MingLiU"/>
              </a:rPr>
              <a:t>FROM Student</a:t>
            </a:r>
          </a:p>
          <a:p>
            <a:pPr indent="0"/>
            <a:r>
              <a:rPr lang="en-US" sz="2400" b="1">
                <a:latin typeface="MingLiU"/>
              </a:rPr>
              <a:t>WHERE Sdept IN ('IS'</a:t>
            </a:r>
            <a:r>
              <a:rPr lang="en-US" sz="2400">
                <a:latin typeface="MingLiU"/>
              </a:rPr>
              <a:t>, </a:t>
            </a:r>
            <a:r>
              <a:rPr lang="en-US" sz="2400" b="1">
                <a:latin typeface="MingLiU"/>
              </a:rPr>
              <a:t>'MA'</a:t>
            </a:r>
            <a:r>
              <a:rPr lang="en-US" sz="2400">
                <a:latin typeface="MingLiU"/>
              </a:rPr>
              <a:t>, </a:t>
            </a:r>
            <a:r>
              <a:rPr lang="en-US" sz="2400" b="1">
                <a:latin typeface="MingLiU"/>
              </a:rPr>
              <a:t>'CS');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17608" y="347472"/>
            <a:ext cx="2292096" cy="478536"/>
          </a:xfrm>
          <a:prstGeom prst="rect">
            <a:avLst/>
          </a:prstGeom>
          <a:solidFill>
            <a:srgbClr val="27639D"/>
          </a:solidFill>
        </p:spPr>
        <p:txBody>
          <a:bodyPr wrap="none" lIns="0" tIns="0" rIns="0" bIns="0">
            <a:noAutofit/>
          </a:bodyPr>
          <a:lstStyle/>
          <a:p>
            <a:pPr indent="0" algn="r"/>
            <a:r>
              <a:rPr lang="zh-TW" sz="3600" b="1">
                <a:solidFill>
                  <a:srgbClr val="FFFFFF"/>
                </a:solidFill>
                <a:latin typeface="MingLiU"/>
                <a:ea typeface="MingLiU"/>
              </a:rPr>
              <a:t>字符串匹配</a:t>
            </a:r>
          </a:p>
        </p:txBody>
      </p:sp>
      <p:sp>
        <p:nvSpPr>
          <p:cNvPr id="3" name="矩形 2"/>
          <p:cNvSpPr/>
          <p:nvPr/>
        </p:nvSpPr>
        <p:spPr>
          <a:xfrm>
            <a:off x="1819656" y="1365504"/>
            <a:ext cx="8007096" cy="457200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2800">
                <a:latin typeface="Times New Roman" panose="02020603050405020304"/>
              </a:rPr>
              <a:t>• [NOT] LIKE </a:t>
            </a:r>
            <a:r>
              <a:rPr lang="zh-CN" sz="2800">
                <a:latin typeface="Times New Roman" panose="02020603050405020304"/>
                <a:ea typeface="Times New Roman" panose="02020603050405020304"/>
              </a:rPr>
              <a:t>‘</a:t>
            </a:r>
            <a:r>
              <a:rPr lang="zh-CN" sz="2900">
                <a:latin typeface="宋体" panose="02010600030101010101" pitchFamily="2" charset="-122"/>
                <a:ea typeface="宋体" panose="02010600030101010101" pitchFamily="2" charset="-122"/>
              </a:rPr>
              <a:t>〈</a:t>
            </a:r>
            <a:r>
              <a:rPr lang="zh-CN" sz="2700">
                <a:latin typeface="MingLiU"/>
                <a:ea typeface="MingLiU"/>
              </a:rPr>
              <a:t>匹</a:t>
            </a:r>
            <a:r>
              <a:rPr lang="zh-TW" sz="2700">
                <a:latin typeface="MingLiU"/>
                <a:ea typeface="MingLiU"/>
              </a:rPr>
              <a:t>配</a:t>
            </a:r>
            <a:r>
              <a:rPr lang="zh-CN" sz="2700">
                <a:latin typeface="MingLiU"/>
                <a:ea typeface="MingLiU"/>
              </a:rPr>
              <a:t>串</a:t>
            </a:r>
            <a:r>
              <a:rPr lang="zh-CN" sz="2900">
                <a:latin typeface="宋体" panose="02010600030101010101" pitchFamily="2" charset="-122"/>
                <a:ea typeface="宋体" panose="02010600030101010101" pitchFamily="2" charset="-122"/>
              </a:rPr>
              <a:t>〉</a:t>
            </a:r>
            <a:r>
              <a:rPr lang="zh-CN" sz="2800">
                <a:latin typeface="Times New Roman" panose="02020603050405020304"/>
                <a:ea typeface="Times New Roman" panose="02020603050405020304"/>
              </a:rPr>
              <a:t>'</a:t>
            </a:r>
            <a:r>
              <a:rPr lang="en-US" sz="2800">
                <a:latin typeface="Times New Roman" panose="02020603050405020304"/>
              </a:rPr>
              <a:t>[ESCAPE </a:t>
            </a:r>
            <a:r>
              <a:rPr lang="zh-CN" sz="2800">
                <a:latin typeface="Times New Roman" panose="02020603050405020304"/>
                <a:ea typeface="Times New Roman" panose="02020603050405020304"/>
              </a:rPr>
              <a:t>‘</a:t>
            </a:r>
            <a:r>
              <a:rPr lang="zh-CN" sz="2900">
                <a:latin typeface="宋体" panose="02010600030101010101" pitchFamily="2" charset="-122"/>
                <a:ea typeface="宋体" panose="02010600030101010101" pitchFamily="2" charset="-122"/>
              </a:rPr>
              <a:t>〈</a:t>
            </a:r>
            <a:r>
              <a:rPr lang="zh-CN" sz="2700">
                <a:latin typeface="MingLiU"/>
                <a:ea typeface="MingLiU"/>
              </a:rPr>
              <a:t>换</a:t>
            </a:r>
            <a:r>
              <a:rPr lang="zh-TW" sz="2700">
                <a:latin typeface="MingLiU"/>
                <a:ea typeface="MingLiU"/>
              </a:rPr>
              <a:t>码字符 </a:t>
            </a:r>
            <a:r>
              <a:rPr lang="en-US" sz="2800">
                <a:latin typeface="Times New Roman" panose="02020603050405020304"/>
              </a:rPr>
              <a:t>&gt;']</a:t>
            </a:r>
          </a:p>
        </p:txBody>
      </p:sp>
      <p:sp>
        <p:nvSpPr>
          <p:cNvPr id="4" name="矩形 3"/>
          <p:cNvSpPr/>
          <p:nvPr/>
        </p:nvSpPr>
        <p:spPr>
          <a:xfrm>
            <a:off x="2289048" y="2103120"/>
            <a:ext cx="9168384" cy="329184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482600"/>
            <a:r>
              <a:rPr lang="zh-TW" sz="2400">
                <a:latin typeface="Times New Roman" panose="02020603050405020304"/>
                <a:ea typeface="Times New Roman" panose="02020603050405020304"/>
              </a:rPr>
              <a:t>-</a:t>
            </a:r>
            <a:r>
              <a:rPr lang="zh-CN" sz="2500">
                <a:latin typeface="宋体" panose="02010600030101010101" pitchFamily="2" charset="-122"/>
                <a:ea typeface="宋体" panose="02010600030101010101" pitchFamily="2" charset="-122"/>
              </a:rPr>
              <a:t>〈</a:t>
            </a:r>
            <a:r>
              <a:rPr lang="zh-CN" sz="2400">
                <a:latin typeface="MingLiU"/>
                <a:ea typeface="MingLiU"/>
              </a:rPr>
              <a:t>匹</a:t>
            </a:r>
            <a:r>
              <a:rPr lang="zh-TW" sz="2400">
                <a:latin typeface="MingLiU"/>
                <a:ea typeface="MingLiU"/>
              </a:rPr>
              <a:t>配串</a:t>
            </a:r>
            <a:r>
              <a:rPr lang="zh-TW" sz="2400">
                <a:latin typeface="Times New Roman" panose="02020603050405020304"/>
                <a:ea typeface="Times New Roman" panose="02020603050405020304"/>
              </a:rPr>
              <a:t>&gt;</a:t>
            </a:r>
            <a:r>
              <a:rPr lang="zh-TW" sz="2400">
                <a:latin typeface="MingLiU"/>
                <a:ea typeface="MingLiU"/>
              </a:rPr>
              <a:t>：指定匹配模板，可以是固定字符串或含</a:t>
            </a:r>
            <a:r>
              <a:rPr lang="zh-TW" sz="2400" b="1">
                <a:solidFill>
                  <a:srgbClr val="7030A0"/>
                </a:solidFill>
                <a:latin typeface="MingLiU"/>
                <a:ea typeface="MingLiU"/>
              </a:rPr>
              <a:t>通配符</a:t>
            </a:r>
            <a:r>
              <a:rPr lang="zh-TW" sz="2400">
                <a:latin typeface="MingLiU"/>
                <a:ea typeface="MingLiU"/>
              </a:rPr>
              <a:t>的字符串</a:t>
            </a:r>
          </a:p>
        </p:txBody>
      </p:sp>
      <p:sp>
        <p:nvSpPr>
          <p:cNvPr id="5" name="矩形 4"/>
          <p:cNvSpPr/>
          <p:nvPr/>
        </p:nvSpPr>
        <p:spPr>
          <a:xfrm>
            <a:off x="2289048" y="2731008"/>
            <a:ext cx="9457944" cy="86563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marL="269240" indent="-292100">
              <a:lnSpc>
                <a:spcPts val="4250"/>
              </a:lnSpc>
            </a:pPr>
            <a:r>
              <a:rPr lang="zh-TW" sz="2400">
                <a:latin typeface="Times New Roman" panose="02020603050405020304"/>
                <a:ea typeface="Times New Roman" panose="02020603050405020304"/>
              </a:rPr>
              <a:t>-</a:t>
            </a:r>
            <a:r>
              <a:rPr lang="zh-TW" sz="2400">
                <a:latin typeface="MingLiU"/>
                <a:ea typeface="MingLiU"/>
              </a:rPr>
              <a:t>当匹配模板为固定字符串时，可以用</a:t>
            </a:r>
            <a:r>
              <a:rPr lang="zh-TW" sz="2400">
                <a:latin typeface="Times New Roman" panose="02020603050405020304"/>
                <a:ea typeface="Times New Roman" panose="02020603050405020304"/>
              </a:rPr>
              <a:t>=</a:t>
            </a:r>
            <a:r>
              <a:rPr lang="zh-TW" sz="2400">
                <a:latin typeface="MingLiU"/>
                <a:ea typeface="MingLiU"/>
              </a:rPr>
              <a:t>运算符取代</a:t>
            </a:r>
            <a:r>
              <a:rPr lang="en-US" sz="2400">
                <a:latin typeface="Times New Roman" panose="02020603050405020304"/>
              </a:rPr>
              <a:t>LIKE</a:t>
            </a:r>
            <a:r>
              <a:rPr lang="zh-TW" sz="2400">
                <a:latin typeface="MingLiU"/>
                <a:ea typeface="MingLiU"/>
              </a:rPr>
              <a:t>谓词，用</a:t>
            </a:r>
            <a:r>
              <a:rPr lang="zh-TW" sz="2400">
                <a:latin typeface="Times New Roman" panose="02020603050405020304"/>
                <a:ea typeface="Times New Roman" panose="02020603050405020304"/>
              </a:rPr>
              <a:t>!= </a:t>
            </a:r>
            <a:r>
              <a:rPr lang="zh-TW" sz="2400">
                <a:latin typeface="MingLiU"/>
                <a:ea typeface="MingLiU"/>
              </a:rPr>
              <a:t>或 </a:t>
            </a:r>
            <a:r>
              <a:rPr lang="zh-TW" sz="2400">
                <a:latin typeface="Times New Roman" panose="02020603050405020304"/>
                <a:ea typeface="Times New Roman" panose="02020603050405020304"/>
              </a:rPr>
              <a:t>&lt; &gt;</a:t>
            </a:r>
            <a:r>
              <a:rPr lang="zh-TW" sz="2400">
                <a:latin typeface="MingLiU"/>
                <a:ea typeface="MingLiU"/>
              </a:rPr>
              <a:t>运算符取代</a:t>
            </a:r>
            <a:r>
              <a:rPr lang="en-US" sz="2400">
                <a:latin typeface="Times New Roman" panose="02020603050405020304"/>
              </a:rPr>
              <a:t>NOT LIKE</a:t>
            </a:r>
            <a:r>
              <a:rPr lang="zh-TW" sz="2400">
                <a:latin typeface="MingLiU"/>
                <a:ea typeface="MingLiU"/>
              </a:rPr>
              <a:t>谓词</a:t>
            </a:r>
          </a:p>
        </p:txBody>
      </p:sp>
      <p:sp>
        <p:nvSpPr>
          <p:cNvPr id="6" name="矩形 5"/>
          <p:cNvSpPr/>
          <p:nvPr/>
        </p:nvSpPr>
        <p:spPr>
          <a:xfrm>
            <a:off x="2289048" y="3904488"/>
            <a:ext cx="1228344" cy="313944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482600"/>
            <a:r>
              <a:rPr lang="zh-TW" sz="2400">
                <a:latin typeface="Times New Roman" panose="02020603050405020304"/>
                <a:ea typeface="Times New Roman" panose="02020603050405020304"/>
              </a:rPr>
              <a:t>-</a:t>
            </a:r>
            <a:r>
              <a:rPr lang="zh-TW" sz="2400">
                <a:latin typeface="MingLiU"/>
                <a:ea typeface="MingLiU"/>
              </a:rPr>
              <a:t>通配符</a:t>
            </a:r>
          </a:p>
        </p:txBody>
      </p:sp>
      <p:sp>
        <p:nvSpPr>
          <p:cNvPr id="7" name="矩形 6"/>
          <p:cNvSpPr/>
          <p:nvPr/>
        </p:nvSpPr>
        <p:spPr>
          <a:xfrm>
            <a:off x="2761488" y="4483608"/>
            <a:ext cx="6001512" cy="81991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0">
              <a:spcAft>
                <a:spcPts val="1190"/>
              </a:spcAft>
            </a:pPr>
            <a:r>
              <a:rPr lang="en-US" sz="1600">
                <a:latin typeface="Arial" panose="020B0604020202020204"/>
              </a:rPr>
              <a:t>• </a:t>
            </a:r>
            <a:r>
              <a:rPr lang="zh-TW" sz="1600">
                <a:latin typeface="Arial" panose="020B0604020202020204"/>
                <a:ea typeface="Arial" panose="020B0604020202020204"/>
              </a:rPr>
              <a:t>% （</a:t>
            </a:r>
            <a:r>
              <a:rPr lang="zh-TW" sz="2000">
                <a:latin typeface="MingLiU"/>
                <a:ea typeface="MingLiU"/>
              </a:rPr>
              <a:t>百分号</a:t>
            </a:r>
            <a:r>
              <a:rPr lang="zh-TW" sz="190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TW" sz="2000">
                <a:latin typeface="MingLiU"/>
                <a:ea typeface="MingLiU"/>
              </a:rPr>
              <a:t>代表任意长度（长度可以为</a:t>
            </a:r>
            <a:r>
              <a:rPr lang="zh-TW" sz="1600">
                <a:latin typeface="Arial" panose="020B0604020202020204"/>
                <a:ea typeface="Arial" panose="020B0604020202020204"/>
              </a:rPr>
              <a:t>0</a:t>
            </a:r>
            <a:r>
              <a:rPr lang="zh-TW" sz="2000">
                <a:latin typeface="MingLiU"/>
                <a:ea typeface="MingLiU"/>
              </a:rPr>
              <a:t>）的字符串</a:t>
            </a:r>
          </a:p>
          <a:p>
            <a:pPr indent="0"/>
            <a:r>
              <a:rPr lang="en-US" sz="1600">
                <a:latin typeface="Arial" panose="020B0604020202020204"/>
              </a:rPr>
              <a:t>• </a:t>
            </a:r>
            <a:r>
              <a:rPr lang="zh-TW" sz="1600">
                <a:latin typeface="Arial" panose="020B0604020202020204"/>
                <a:ea typeface="Arial" panose="020B0604020202020204"/>
              </a:rPr>
              <a:t>_ （</a:t>
            </a:r>
            <a:r>
              <a:rPr lang="zh-TW" sz="2000">
                <a:latin typeface="MingLiU"/>
                <a:ea typeface="MingLiU"/>
              </a:rPr>
              <a:t>下横线</a:t>
            </a:r>
            <a:r>
              <a:rPr lang="zh-TW" sz="190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TW" sz="2000">
                <a:latin typeface="MingLiU"/>
                <a:ea typeface="MingLiU"/>
              </a:rPr>
              <a:t>代表任意单个字符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62616" y="332232"/>
            <a:ext cx="1840992" cy="475488"/>
          </a:xfrm>
          <a:prstGeom prst="rect">
            <a:avLst/>
          </a:prstGeom>
          <a:solidFill>
            <a:srgbClr val="27629D"/>
          </a:solidFill>
        </p:spPr>
        <p:txBody>
          <a:bodyPr wrap="none" lIns="0" tIns="0" rIns="0" bIns="0">
            <a:noAutofit/>
          </a:bodyPr>
          <a:lstStyle/>
          <a:p>
            <a:pPr indent="0" algn="r"/>
            <a:r>
              <a:rPr lang="zh-TW" sz="3600" b="1">
                <a:solidFill>
                  <a:srgbClr val="FFFFFF"/>
                </a:solidFill>
                <a:latin typeface="MingLiU"/>
                <a:ea typeface="MingLiU"/>
              </a:rPr>
              <a:t>数据举例</a:t>
            </a:r>
          </a:p>
        </p:txBody>
      </p:sp>
      <p:sp>
        <p:nvSpPr>
          <p:cNvPr id="3" name="矩形 2"/>
          <p:cNvSpPr/>
          <p:nvPr/>
        </p:nvSpPr>
        <p:spPr>
          <a:xfrm>
            <a:off x="1981200" y="1566672"/>
            <a:ext cx="8113776" cy="456285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0">
              <a:spcAft>
                <a:spcPts val="350"/>
              </a:spcAft>
            </a:pPr>
            <a:r>
              <a:rPr lang="zh-TW" sz="2800">
                <a:latin typeface="Arial" panose="020B0604020202020204"/>
                <a:ea typeface="Arial" panose="020B0604020202020204"/>
              </a:rPr>
              <a:t>-</a:t>
            </a:r>
            <a:r>
              <a:rPr lang="zh-TW" sz="2700">
                <a:latin typeface="MingLiU"/>
                <a:ea typeface="MingLiU"/>
              </a:rPr>
              <a:t>学生档案中的学生记录</a:t>
            </a:r>
          </a:p>
          <a:p>
            <a:pPr indent="482600">
              <a:lnSpc>
                <a:spcPts val="4010"/>
              </a:lnSpc>
              <a:spcAft>
                <a:spcPts val="1400"/>
              </a:spcAft>
            </a:pPr>
            <a:r>
              <a:rPr lang="zh-TW" sz="2400">
                <a:latin typeface="Times New Roman" panose="02020603050405020304"/>
                <a:ea typeface="Times New Roman" panose="02020603050405020304"/>
              </a:rPr>
              <a:t>-</a:t>
            </a:r>
            <a:r>
              <a:rPr lang="zh-TW" sz="2300">
                <a:latin typeface="MingLiU"/>
                <a:ea typeface="MingLiU"/>
              </a:rPr>
              <a:t>（李明，男，</a:t>
            </a:r>
            <a:r>
              <a:rPr lang="zh-TW" sz="2400">
                <a:latin typeface="Times New Roman" panose="02020603050405020304"/>
                <a:ea typeface="Times New Roman" panose="02020603050405020304"/>
              </a:rPr>
              <a:t>1972</a:t>
            </a:r>
            <a:r>
              <a:rPr lang="zh-TW" sz="2300">
                <a:latin typeface="MingLiU"/>
                <a:ea typeface="MingLiU"/>
              </a:rPr>
              <a:t>，江苏，计算机系，</a:t>
            </a:r>
            <a:r>
              <a:rPr lang="zh-TW" sz="2400">
                <a:latin typeface="Times New Roman" panose="02020603050405020304"/>
                <a:ea typeface="Times New Roman" panose="02020603050405020304"/>
              </a:rPr>
              <a:t>1990</a:t>
            </a:r>
            <a:r>
              <a:rPr lang="zh-TW" sz="2300">
                <a:latin typeface="MingLiU"/>
                <a:ea typeface="MingLiU"/>
              </a:rPr>
              <a:t>）</a:t>
            </a:r>
          </a:p>
          <a:p>
            <a:pPr indent="0">
              <a:spcAft>
                <a:spcPts val="1400"/>
              </a:spcAft>
            </a:pPr>
            <a:r>
              <a:rPr lang="zh-TW" sz="2800">
                <a:latin typeface="Arial" panose="020B0604020202020204"/>
                <a:ea typeface="Arial" panose="020B0604020202020204"/>
              </a:rPr>
              <a:t>-</a:t>
            </a:r>
            <a:r>
              <a:rPr lang="zh-TW" sz="2700">
                <a:latin typeface="MingLiU"/>
                <a:ea typeface="MingLiU"/>
              </a:rPr>
              <a:t>数据的形式不能完全表达其内容</a:t>
            </a:r>
          </a:p>
          <a:p>
            <a:pPr indent="0">
              <a:spcAft>
                <a:spcPts val="350"/>
              </a:spcAft>
            </a:pPr>
            <a:r>
              <a:rPr lang="zh-TW" sz="2800">
                <a:latin typeface="Arial" panose="020B0604020202020204"/>
                <a:ea typeface="Arial" panose="020B0604020202020204"/>
              </a:rPr>
              <a:t>-</a:t>
            </a:r>
            <a:r>
              <a:rPr lang="zh-TW" sz="2700">
                <a:latin typeface="MingLiU"/>
                <a:ea typeface="MingLiU"/>
              </a:rPr>
              <a:t>数据的解释</a:t>
            </a:r>
          </a:p>
          <a:p>
            <a:pPr marL="725805" indent="-279400">
              <a:lnSpc>
                <a:spcPts val="4105"/>
              </a:lnSpc>
              <a:spcAft>
                <a:spcPts val="350"/>
              </a:spcAft>
            </a:pPr>
            <a:r>
              <a:rPr lang="zh-TW" sz="2400">
                <a:latin typeface="Times New Roman" panose="02020603050405020304"/>
                <a:ea typeface="Times New Roman" panose="02020603050405020304"/>
              </a:rPr>
              <a:t>-</a:t>
            </a:r>
            <a:r>
              <a:rPr lang="zh-TW" sz="2300">
                <a:latin typeface="MingLiU"/>
                <a:ea typeface="MingLiU"/>
              </a:rPr>
              <a:t>语义：学生姓名，性别，出生年月，籍贯，所在系别， 入学时间</a:t>
            </a:r>
          </a:p>
          <a:p>
            <a:pPr marL="725805" indent="-279400">
              <a:lnSpc>
                <a:spcPts val="3910"/>
              </a:lnSpc>
            </a:pPr>
            <a:r>
              <a:rPr lang="zh-TW" sz="2400">
                <a:latin typeface="Times New Roman" panose="02020603050405020304"/>
                <a:ea typeface="Times New Roman" panose="02020603050405020304"/>
              </a:rPr>
              <a:t>-</a:t>
            </a:r>
            <a:r>
              <a:rPr lang="zh-TW" sz="2300">
                <a:latin typeface="MingLiU"/>
                <a:ea typeface="MingLiU"/>
              </a:rPr>
              <a:t>解释：李明是个大学生，</a:t>
            </a:r>
            <a:r>
              <a:rPr lang="zh-TW" sz="2400">
                <a:latin typeface="Times New Roman" panose="02020603050405020304"/>
                <a:ea typeface="Times New Roman" panose="02020603050405020304"/>
              </a:rPr>
              <a:t>1972</a:t>
            </a:r>
            <a:r>
              <a:rPr lang="zh-TW" sz="2300">
                <a:latin typeface="MingLiU"/>
                <a:ea typeface="MingLiU"/>
              </a:rPr>
              <a:t>年出生，江苏人，</a:t>
            </a:r>
            <a:r>
              <a:rPr lang="zh-TW" sz="2400">
                <a:latin typeface="Times New Roman" panose="02020603050405020304"/>
                <a:ea typeface="Times New Roman" panose="02020603050405020304"/>
              </a:rPr>
              <a:t>1990</a:t>
            </a:r>
            <a:r>
              <a:rPr lang="zh-TW" sz="2300">
                <a:latin typeface="MingLiU"/>
                <a:ea typeface="MingLiU"/>
              </a:rPr>
              <a:t>年 考入计算机系</a:t>
            </a:r>
          </a:p>
        </p:txBody>
      </p:sp>
      <p:sp>
        <p:nvSpPr>
          <p:cNvPr id="4" name="矩形 3"/>
          <p:cNvSpPr/>
          <p:nvPr/>
        </p:nvSpPr>
        <p:spPr>
          <a:xfrm>
            <a:off x="2011680" y="6431280"/>
            <a:ext cx="4245864" cy="368808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zh-TW" sz="2800">
                <a:solidFill>
                  <a:srgbClr val="FF0000"/>
                </a:solidFill>
                <a:latin typeface="Arial" panose="020B0604020202020204"/>
                <a:ea typeface="Arial" panose="020B0604020202020204"/>
              </a:rPr>
              <a:t>•</a:t>
            </a:r>
            <a:r>
              <a:rPr lang="zh-TW" sz="2700">
                <a:solidFill>
                  <a:srgbClr val="FF0000"/>
                </a:solidFill>
                <a:latin typeface="MingLiU"/>
                <a:ea typeface="MingLiU"/>
              </a:rPr>
              <a:t>请给出另一个解释和语义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19656" y="1871472"/>
            <a:ext cx="7534656" cy="368808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zh-TW" sz="2700">
                <a:latin typeface="MingLiU"/>
                <a:ea typeface="MingLiU"/>
              </a:rPr>
              <a:t>[例</a:t>
            </a:r>
            <a:r>
              <a:rPr lang="en-US" sz="2500">
                <a:latin typeface="Arial" panose="020B0604020202020204"/>
              </a:rPr>
              <a:t>6] </a:t>
            </a:r>
            <a:r>
              <a:rPr lang="zh-TW" sz="2700">
                <a:latin typeface="MingLiU"/>
                <a:ea typeface="MingLiU"/>
              </a:rPr>
              <a:t>查询所有姓刘学生的姓名、学号和性别。</a:t>
            </a:r>
          </a:p>
        </p:txBody>
      </p:sp>
      <p:sp>
        <p:nvSpPr>
          <p:cNvPr id="3" name="矩形 2"/>
          <p:cNvSpPr/>
          <p:nvPr/>
        </p:nvSpPr>
        <p:spPr>
          <a:xfrm>
            <a:off x="1837944" y="2602992"/>
            <a:ext cx="8967216" cy="398983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marL="1927225" indent="0">
              <a:spcAft>
                <a:spcPts val="1050"/>
              </a:spcAft>
            </a:pPr>
            <a:r>
              <a:rPr lang="en-US" sz="2400">
                <a:latin typeface="Times New Roman" panose="02020603050405020304"/>
              </a:rPr>
              <a:t>SELECT Sname</a:t>
            </a:r>
            <a:r>
              <a:rPr lang="zh-TW" sz="2400">
                <a:latin typeface="MingLiU"/>
                <a:ea typeface="MingLiU"/>
              </a:rPr>
              <a:t>, </a:t>
            </a:r>
            <a:r>
              <a:rPr lang="en-US" sz="2400">
                <a:latin typeface="Times New Roman" panose="02020603050405020304"/>
              </a:rPr>
              <a:t>Sno</a:t>
            </a:r>
            <a:r>
              <a:rPr lang="en-US" sz="2400">
                <a:latin typeface="MingLiU"/>
              </a:rPr>
              <a:t>, </a:t>
            </a:r>
            <a:r>
              <a:rPr lang="en-US" sz="2400">
                <a:latin typeface="Times New Roman" panose="02020603050405020304"/>
              </a:rPr>
              <a:t>Ssex</a:t>
            </a:r>
          </a:p>
          <a:p>
            <a:pPr marL="1927225" indent="0">
              <a:spcAft>
                <a:spcPts val="1050"/>
              </a:spcAft>
            </a:pPr>
            <a:r>
              <a:rPr lang="en-US" sz="2400">
                <a:latin typeface="Times New Roman" panose="02020603050405020304"/>
              </a:rPr>
              <a:t>FROM Student</a:t>
            </a:r>
          </a:p>
          <a:p>
            <a:pPr marL="1927225" indent="0" algn="just">
              <a:spcAft>
                <a:spcPts val="1470"/>
              </a:spcAft>
            </a:pPr>
            <a:r>
              <a:rPr lang="en-US" sz="2400">
                <a:latin typeface="Times New Roman" panose="02020603050405020304"/>
              </a:rPr>
              <a:t>WHERE Sname LIKE </a:t>
            </a:r>
            <a:r>
              <a:rPr lang="zh-CN" sz="2400">
                <a:latin typeface="Times New Roman" panose="02020603050405020304"/>
                <a:ea typeface="Times New Roman" panose="02020603050405020304"/>
              </a:rPr>
              <a:t>‘</a:t>
            </a:r>
            <a:r>
              <a:rPr lang="zh-CN" sz="2400">
                <a:latin typeface="MingLiU"/>
                <a:ea typeface="MingLiU"/>
              </a:rPr>
              <a:t>刘</a:t>
            </a:r>
            <a:r>
              <a:rPr lang="en-US" sz="2400">
                <a:latin typeface="Times New Roman" panose="02020603050405020304"/>
              </a:rPr>
              <a:t>%'</a:t>
            </a:r>
            <a:r>
              <a:rPr lang="en-US" sz="2400">
                <a:latin typeface="MingLiU"/>
              </a:rPr>
              <a:t>；</a:t>
            </a:r>
          </a:p>
          <a:p>
            <a:pPr indent="0">
              <a:spcAft>
                <a:spcPts val="2660"/>
              </a:spcAft>
            </a:pPr>
            <a:r>
              <a:rPr lang="zh-TW" sz="2700">
                <a:latin typeface="MingLiU"/>
                <a:ea typeface="MingLiU"/>
              </a:rPr>
              <a:t>[例</a:t>
            </a:r>
            <a:r>
              <a:rPr lang="en-US" sz="2500">
                <a:latin typeface="Arial" panose="020B0604020202020204"/>
              </a:rPr>
              <a:t>7] </a:t>
            </a:r>
            <a:r>
              <a:rPr lang="zh-TW" sz="2700">
                <a:latin typeface="MingLiU"/>
                <a:ea typeface="MingLiU"/>
              </a:rPr>
              <a:t>查询姓</a:t>
            </a:r>
            <a:r>
              <a:rPr lang="zh-CN" sz="2700">
                <a:latin typeface="MingLiU"/>
                <a:ea typeface="MingLiU"/>
              </a:rPr>
              <a:t>“欧</a:t>
            </a:r>
            <a:r>
              <a:rPr lang="zh-TW" sz="2700">
                <a:latin typeface="MingLiU"/>
                <a:ea typeface="MingLiU"/>
              </a:rPr>
              <a:t>阳”且全名为三个汉字的学生的姓名。</a:t>
            </a:r>
          </a:p>
          <a:p>
            <a:pPr marL="1927225" indent="0">
              <a:spcAft>
                <a:spcPts val="1050"/>
              </a:spcAft>
            </a:pPr>
            <a:r>
              <a:rPr lang="en-US" sz="2400">
                <a:latin typeface="Times New Roman" panose="02020603050405020304"/>
              </a:rPr>
              <a:t>SELECT Sname</a:t>
            </a:r>
          </a:p>
          <a:p>
            <a:pPr marL="1927225" indent="0">
              <a:spcAft>
                <a:spcPts val="1050"/>
              </a:spcAft>
            </a:pPr>
            <a:r>
              <a:rPr lang="en-US" sz="2400">
                <a:latin typeface="Times New Roman" panose="02020603050405020304"/>
              </a:rPr>
              <a:t>FROM Student</a:t>
            </a:r>
          </a:p>
          <a:p>
            <a:pPr marL="1927225" indent="0" algn="just"/>
            <a:r>
              <a:rPr lang="en-US" sz="2400">
                <a:latin typeface="Times New Roman" panose="02020603050405020304"/>
              </a:rPr>
              <a:t>WHERE Sname LIKE </a:t>
            </a:r>
            <a:r>
              <a:rPr lang="zh-TW" sz="2400">
                <a:latin typeface="Times New Roman" panose="02020603050405020304"/>
                <a:ea typeface="Times New Roman" panose="02020603050405020304"/>
              </a:rPr>
              <a:t>'</a:t>
            </a:r>
            <a:r>
              <a:rPr lang="zh-TW" sz="2400">
                <a:latin typeface="MingLiU"/>
                <a:ea typeface="MingLiU"/>
              </a:rPr>
              <a:t>欧阳 </a:t>
            </a:r>
            <a:r>
              <a:rPr lang="en-US" sz="2400">
                <a:latin typeface="Times New Roman" panose="02020603050405020304"/>
              </a:rPr>
              <a:t>'</a:t>
            </a:r>
            <a:r>
              <a:rPr lang="en-US" sz="2400">
                <a:latin typeface="MingLiU"/>
              </a:rPr>
              <a:t>；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781288" y="350520"/>
            <a:ext cx="3297936" cy="478536"/>
          </a:xfrm>
          <a:prstGeom prst="rect">
            <a:avLst/>
          </a:prstGeom>
          <a:solidFill>
            <a:srgbClr val="27639D"/>
          </a:solidFill>
        </p:spPr>
        <p:txBody>
          <a:bodyPr wrap="none" lIns="0" tIns="0" rIns="0" bIns="0">
            <a:noAutofit/>
          </a:bodyPr>
          <a:lstStyle/>
          <a:p>
            <a:pPr indent="0" algn="r"/>
            <a:r>
              <a:rPr lang="en-US" sz="3600" b="1">
                <a:solidFill>
                  <a:srgbClr val="FFFFFF"/>
                </a:solidFill>
                <a:latin typeface="Times New Roman" panose="02020603050405020304"/>
              </a:rPr>
              <a:t>ORDER BY </a:t>
            </a:r>
            <a:r>
              <a:rPr lang="zh-TW" sz="3600" b="1">
                <a:solidFill>
                  <a:srgbClr val="FFFFFF"/>
                </a:solidFill>
                <a:latin typeface="MingLiU"/>
                <a:ea typeface="MingLiU"/>
              </a:rPr>
              <a:t>子句</a:t>
            </a:r>
          </a:p>
        </p:txBody>
      </p:sp>
      <p:sp>
        <p:nvSpPr>
          <p:cNvPr id="3" name="矩形 2"/>
          <p:cNvSpPr/>
          <p:nvPr/>
        </p:nvSpPr>
        <p:spPr>
          <a:xfrm>
            <a:off x="2002536" y="1307592"/>
            <a:ext cx="3535680" cy="399288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zh-TW" sz="2800">
                <a:latin typeface="Times New Roman" panose="02020603050405020304"/>
                <a:ea typeface="Times New Roman" panose="02020603050405020304"/>
              </a:rPr>
              <a:t>•</a:t>
            </a:r>
            <a:r>
              <a:rPr lang="zh-TW" sz="2700">
                <a:latin typeface="MingLiU"/>
                <a:ea typeface="MingLiU"/>
              </a:rPr>
              <a:t>使用</a:t>
            </a:r>
            <a:r>
              <a:rPr lang="en-US" sz="2800">
                <a:latin typeface="Times New Roman" panose="02020603050405020304"/>
              </a:rPr>
              <a:t>ORDER BY</a:t>
            </a:r>
            <a:r>
              <a:rPr lang="zh-TW" sz="2700">
                <a:latin typeface="MingLiU"/>
                <a:ea typeface="MingLiU"/>
              </a:rPr>
              <a:t>子句</a:t>
            </a:r>
          </a:p>
        </p:txBody>
      </p:sp>
      <p:sp>
        <p:nvSpPr>
          <p:cNvPr id="4" name="矩形 3"/>
          <p:cNvSpPr/>
          <p:nvPr/>
        </p:nvSpPr>
        <p:spPr>
          <a:xfrm>
            <a:off x="2438400" y="2029968"/>
            <a:ext cx="5943600" cy="93573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444500">
              <a:spcAft>
                <a:spcPts val="1330"/>
              </a:spcAft>
            </a:pPr>
            <a:r>
              <a:rPr lang="zh-TW" sz="2400">
                <a:latin typeface="Times New Roman" panose="02020603050405020304"/>
                <a:ea typeface="Times New Roman" panose="02020603050405020304"/>
              </a:rPr>
              <a:t>-</a:t>
            </a:r>
            <a:r>
              <a:rPr lang="zh-TW" sz="2400">
                <a:latin typeface="MingLiU"/>
                <a:ea typeface="MingLiU"/>
              </a:rPr>
              <a:t>可以按一个或多个属性列排序</a:t>
            </a:r>
          </a:p>
          <a:p>
            <a:pPr indent="444500"/>
            <a:r>
              <a:rPr lang="zh-TW" sz="2400">
                <a:latin typeface="Times New Roman" panose="02020603050405020304"/>
                <a:ea typeface="Times New Roman" panose="02020603050405020304"/>
              </a:rPr>
              <a:t>-</a:t>
            </a:r>
            <a:r>
              <a:rPr lang="zh-TW" sz="2400">
                <a:latin typeface="MingLiU"/>
                <a:ea typeface="MingLiU"/>
              </a:rPr>
              <a:t>升序：</a:t>
            </a:r>
            <a:r>
              <a:rPr lang="en-US" sz="2400">
                <a:latin typeface="Times New Roman" panose="02020603050405020304"/>
              </a:rPr>
              <a:t>ASC</a:t>
            </a:r>
            <a:r>
              <a:rPr lang="zh-TW" sz="2400">
                <a:latin typeface="MingLiU"/>
                <a:ea typeface="MingLiU"/>
              </a:rPr>
              <a:t>；降序：</a:t>
            </a:r>
            <a:r>
              <a:rPr lang="en-US" sz="2400">
                <a:latin typeface="Times New Roman" panose="02020603050405020304"/>
              </a:rPr>
              <a:t>DESC</a:t>
            </a:r>
            <a:r>
              <a:rPr lang="zh-TW" sz="2400">
                <a:latin typeface="MingLiU"/>
                <a:ea typeface="MingLiU"/>
              </a:rPr>
              <a:t>；缺省值为升序</a:t>
            </a:r>
          </a:p>
        </p:txBody>
      </p:sp>
      <p:sp>
        <p:nvSpPr>
          <p:cNvPr id="5" name="矩形 4"/>
          <p:cNvSpPr/>
          <p:nvPr/>
        </p:nvSpPr>
        <p:spPr>
          <a:xfrm>
            <a:off x="2002536" y="3310128"/>
            <a:ext cx="7744968" cy="352348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0">
              <a:spcAft>
                <a:spcPts val="1330"/>
              </a:spcAft>
            </a:pPr>
            <a:r>
              <a:rPr lang="en-US" sz="2800">
                <a:latin typeface="Times New Roman" panose="02020603050405020304"/>
              </a:rPr>
              <a:t>•</a:t>
            </a:r>
            <a:r>
              <a:rPr lang="zh-TW" sz="2700">
                <a:latin typeface="MingLiU"/>
                <a:ea typeface="MingLiU"/>
              </a:rPr>
              <a:t>当排序列含空值时</a:t>
            </a:r>
          </a:p>
          <a:p>
            <a:pPr indent="444500">
              <a:spcAft>
                <a:spcPts val="1330"/>
              </a:spcAft>
            </a:pPr>
            <a:r>
              <a:rPr lang="zh-TW" sz="2400">
                <a:latin typeface="Times New Roman" panose="02020603050405020304"/>
                <a:ea typeface="Times New Roman" panose="02020603050405020304"/>
              </a:rPr>
              <a:t>-</a:t>
            </a:r>
            <a:r>
              <a:rPr lang="en-US" sz="2400">
                <a:latin typeface="Times New Roman" panose="02020603050405020304"/>
              </a:rPr>
              <a:t>ASC</a:t>
            </a:r>
            <a:r>
              <a:rPr lang="en-US" sz="2400">
                <a:latin typeface="MingLiU"/>
              </a:rPr>
              <a:t>：</a:t>
            </a:r>
            <a:r>
              <a:rPr lang="zh-TW" sz="2400">
                <a:latin typeface="MingLiU"/>
                <a:ea typeface="MingLiU"/>
              </a:rPr>
              <a:t>排序列为空值的元组最</a:t>
            </a:r>
            <a:r>
              <a:rPr lang="zh-TW" sz="2400">
                <a:solidFill>
                  <a:srgbClr val="FF0000"/>
                </a:solidFill>
                <a:latin typeface="MingLiU"/>
                <a:ea typeface="MingLiU"/>
              </a:rPr>
              <a:t>先</a:t>
            </a:r>
            <a:r>
              <a:rPr lang="zh-TW" sz="2400">
                <a:latin typeface="MingLiU"/>
                <a:ea typeface="MingLiU"/>
              </a:rPr>
              <a:t>显示</a:t>
            </a:r>
          </a:p>
          <a:p>
            <a:pPr indent="444500">
              <a:spcAft>
                <a:spcPts val="1610"/>
              </a:spcAft>
            </a:pPr>
            <a:r>
              <a:rPr lang="zh-TW" sz="2400">
                <a:latin typeface="Times New Roman" panose="02020603050405020304"/>
                <a:ea typeface="Times New Roman" panose="02020603050405020304"/>
              </a:rPr>
              <a:t>—</a:t>
            </a:r>
            <a:r>
              <a:rPr lang="en-US" sz="2400">
                <a:latin typeface="Times New Roman" panose="02020603050405020304"/>
              </a:rPr>
              <a:t>DESC</a:t>
            </a:r>
            <a:r>
              <a:rPr lang="en-US" sz="2400">
                <a:latin typeface="MingLiU"/>
              </a:rPr>
              <a:t>：</a:t>
            </a:r>
            <a:r>
              <a:rPr lang="zh-TW" sz="2400">
                <a:latin typeface="MingLiU"/>
                <a:ea typeface="MingLiU"/>
              </a:rPr>
              <a:t>排序列为空值的兀组最</a:t>
            </a:r>
            <a:r>
              <a:rPr lang="zh-TW" sz="2400">
                <a:solidFill>
                  <a:srgbClr val="FF0000"/>
                </a:solidFill>
                <a:latin typeface="MingLiU"/>
                <a:ea typeface="MingLiU"/>
              </a:rPr>
              <a:t>后</a:t>
            </a:r>
            <a:r>
              <a:rPr lang="zh-TW" sz="2400">
                <a:latin typeface="MingLiU"/>
                <a:ea typeface="MingLiU"/>
              </a:rPr>
              <a:t>显示</a:t>
            </a:r>
          </a:p>
          <a:p>
            <a:pPr indent="0">
              <a:spcAft>
                <a:spcPts val="1330"/>
              </a:spcAft>
            </a:pPr>
            <a:r>
              <a:rPr lang="en-US" sz="2800">
                <a:latin typeface="Times New Roman" panose="02020603050405020304"/>
              </a:rPr>
              <a:t>•</a:t>
            </a:r>
            <a:r>
              <a:rPr lang="zh-TW" sz="2700">
                <a:latin typeface="MingLiU"/>
                <a:ea typeface="MingLiU"/>
              </a:rPr>
              <a:t>当按多个属性排序时</a:t>
            </a:r>
          </a:p>
          <a:p>
            <a:pPr indent="444500">
              <a:spcAft>
                <a:spcPts val="910"/>
              </a:spcAft>
            </a:pPr>
            <a:r>
              <a:rPr lang="zh-TW" sz="2400">
                <a:latin typeface="Times New Roman" panose="02020603050405020304"/>
                <a:ea typeface="Times New Roman" panose="02020603050405020304"/>
              </a:rPr>
              <a:t>-</a:t>
            </a:r>
            <a:r>
              <a:rPr lang="zh-TW" sz="2400">
                <a:latin typeface="MingLiU"/>
                <a:ea typeface="MingLiU"/>
              </a:rPr>
              <a:t>首先根据第一个属性排序，如果在该属性上有多个相</a:t>
            </a:r>
          </a:p>
          <a:p>
            <a:pPr marL="700405" indent="0"/>
            <a:r>
              <a:rPr lang="zh-TW" sz="2400">
                <a:latin typeface="MingLiU"/>
                <a:ea typeface="MingLiU"/>
              </a:rPr>
              <a:t>同的值时，则按第二个属性排序，以此类推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91640" y="1990344"/>
            <a:ext cx="9774936" cy="100584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0">
              <a:lnSpc>
                <a:spcPts val="5350"/>
              </a:lnSpc>
              <a:spcBef>
                <a:spcPts val="770"/>
              </a:spcBef>
            </a:pPr>
            <a:r>
              <a:rPr lang="zh-TW" sz="2700">
                <a:latin typeface="MingLiU"/>
                <a:ea typeface="MingLiU"/>
              </a:rPr>
              <a:t>[例</a:t>
            </a:r>
            <a:r>
              <a:rPr lang="en-US" sz="2500">
                <a:latin typeface="Arial" panose="020B0604020202020204"/>
              </a:rPr>
              <a:t>8] </a:t>
            </a:r>
            <a:r>
              <a:rPr lang="zh-TW" sz="2700">
                <a:latin typeface="MingLiU"/>
                <a:ea typeface="MingLiU"/>
              </a:rPr>
              <a:t>查询选修了 </a:t>
            </a:r>
            <a:r>
              <a:rPr lang="zh-TW" sz="2500">
                <a:latin typeface="Arial" panose="020B0604020202020204"/>
                <a:ea typeface="Arial" panose="020B0604020202020204"/>
              </a:rPr>
              <a:t>3</a:t>
            </a:r>
            <a:r>
              <a:rPr lang="zh-TW" sz="2700">
                <a:latin typeface="MingLiU"/>
                <a:ea typeface="MingLiU"/>
              </a:rPr>
              <a:t>号课程的学生的学号及其成绩，查询结果 按分数降序排列。</a:t>
            </a:r>
          </a:p>
        </p:txBody>
      </p:sp>
      <p:sp>
        <p:nvSpPr>
          <p:cNvPr id="3" name="矩形 2"/>
          <p:cNvSpPr/>
          <p:nvPr/>
        </p:nvSpPr>
        <p:spPr>
          <a:xfrm>
            <a:off x="3118104" y="3538728"/>
            <a:ext cx="3386328" cy="192328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0">
              <a:spcAft>
                <a:spcPts val="1050"/>
              </a:spcAft>
            </a:pPr>
            <a:r>
              <a:rPr lang="en-US" sz="2400">
                <a:latin typeface="Times New Roman" panose="02020603050405020304"/>
              </a:rPr>
              <a:t>SELECT Sno</a:t>
            </a:r>
            <a:r>
              <a:rPr lang="en-US" sz="2400">
                <a:latin typeface="MingLiU"/>
              </a:rPr>
              <a:t>, </a:t>
            </a:r>
            <a:r>
              <a:rPr lang="en-US" sz="2400">
                <a:latin typeface="Times New Roman" panose="02020603050405020304"/>
              </a:rPr>
              <a:t>Grade</a:t>
            </a:r>
          </a:p>
          <a:p>
            <a:pPr indent="0">
              <a:spcAft>
                <a:spcPts val="1050"/>
              </a:spcAft>
            </a:pPr>
            <a:r>
              <a:rPr lang="en-US" sz="2400">
                <a:latin typeface="Times New Roman" panose="02020603050405020304"/>
              </a:rPr>
              <a:t>FROM SC</a:t>
            </a:r>
          </a:p>
          <a:p>
            <a:pPr indent="0">
              <a:spcAft>
                <a:spcPts val="1050"/>
              </a:spcAft>
            </a:pPr>
            <a:r>
              <a:rPr lang="en-US" sz="2400">
                <a:latin typeface="Times New Roman" panose="02020603050405020304"/>
              </a:rPr>
              <a:t>WHERE Cno = ' 3 '</a:t>
            </a:r>
          </a:p>
          <a:p>
            <a:pPr indent="0"/>
            <a:r>
              <a:rPr lang="en-US" sz="2400">
                <a:latin typeface="Times New Roman" panose="02020603050405020304"/>
              </a:rPr>
              <a:t>ORDER BY Grade DESC</a:t>
            </a:r>
            <a:r>
              <a:rPr lang="en-US" sz="2400">
                <a:latin typeface="MingLiU"/>
              </a:rPr>
              <a:t>；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" y="877824"/>
            <a:ext cx="12185904" cy="5821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44" y="3992880"/>
            <a:ext cx="9738360" cy="272796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738616" y="323088"/>
            <a:ext cx="3291840" cy="478536"/>
          </a:xfrm>
          <a:prstGeom prst="rect">
            <a:avLst/>
          </a:prstGeom>
          <a:solidFill>
            <a:srgbClr val="27639D"/>
          </a:solidFill>
        </p:spPr>
        <p:txBody>
          <a:bodyPr wrap="none" lIns="0" tIns="0" rIns="0" bIns="0">
            <a:noAutofit/>
          </a:bodyPr>
          <a:lstStyle/>
          <a:p>
            <a:pPr indent="0" algn="r"/>
            <a:r>
              <a:rPr lang="en-US" sz="3600" b="1">
                <a:solidFill>
                  <a:srgbClr val="FFFFFF"/>
                </a:solidFill>
                <a:latin typeface="Times New Roman" panose="02020603050405020304"/>
              </a:rPr>
              <a:t>GROUP BY </a:t>
            </a:r>
            <a:r>
              <a:rPr lang="zh-TW" sz="3600" b="1">
                <a:solidFill>
                  <a:srgbClr val="FFFFFF"/>
                </a:solidFill>
                <a:latin typeface="MingLiU"/>
                <a:ea typeface="MingLiU"/>
              </a:rPr>
              <a:t>子句</a:t>
            </a:r>
          </a:p>
        </p:txBody>
      </p:sp>
      <p:sp>
        <p:nvSpPr>
          <p:cNvPr id="5" name="矩形 4"/>
          <p:cNvSpPr/>
          <p:nvPr/>
        </p:nvSpPr>
        <p:spPr>
          <a:xfrm>
            <a:off x="701040" y="1563624"/>
            <a:ext cx="4273296" cy="88087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0">
              <a:spcAft>
                <a:spcPts val="630"/>
              </a:spcAft>
            </a:pPr>
            <a:r>
              <a:rPr lang="en-US" sz="2800">
                <a:latin typeface="Times New Roman" panose="02020603050405020304"/>
              </a:rPr>
              <a:t>•</a:t>
            </a:r>
            <a:r>
              <a:rPr lang="zh-TW" sz="2700">
                <a:latin typeface="MingLiU"/>
                <a:ea typeface="MingLiU"/>
              </a:rPr>
              <a:t>使用</a:t>
            </a:r>
            <a:r>
              <a:rPr lang="en-US" sz="2800">
                <a:latin typeface="Times New Roman" panose="02020603050405020304"/>
              </a:rPr>
              <a:t>GROUP BY</a:t>
            </a:r>
            <a:r>
              <a:rPr lang="zh-TW" sz="2700">
                <a:latin typeface="MingLiU"/>
                <a:ea typeface="MingLiU"/>
              </a:rPr>
              <a:t>子句分组</a:t>
            </a:r>
          </a:p>
          <a:p>
            <a:pPr indent="0"/>
            <a:r>
              <a:rPr lang="zh-CN" sz="2800">
                <a:latin typeface="Times New Roman" panose="02020603050405020304"/>
                <a:ea typeface="Times New Roman" panose="02020603050405020304"/>
              </a:rPr>
              <a:t>-</a:t>
            </a:r>
            <a:r>
              <a:rPr lang="zh-TW" sz="2700">
                <a:latin typeface="MingLiU"/>
                <a:ea typeface="MingLiU"/>
              </a:rPr>
              <a:t>细化聚集函数的作用对象</a:t>
            </a:r>
          </a:p>
        </p:txBody>
      </p:sp>
      <p:sp>
        <p:nvSpPr>
          <p:cNvPr id="6" name="矩形 5"/>
          <p:cNvSpPr/>
          <p:nvPr/>
        </p:nvSpPr>
        <p:spPr>
          <a:xfrm>
            <a:off x="1136904" y="2685288"/>
            <a:ext cx="7318248" cy="93878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444500" algn="just">
              <a:spcAft>
                <a:spcPts val="1330"/>
              </a:spcAft>
            </a:pPr>
            <a:r>
              <a:rPr lang="zh-TW" sz="2400">
                <a:latin typeface="Times New Roman" panose="02020603050405020304"/>
                <a:ea typeface="Times New Roman" panose="02020603050405020304"/>
              </a:rPr>
              <a:t>-</a:t>
            </a:r>
            <a:r>
              <a:rPr lang="zh-TW" sz="2400">
                <a:latin typeface="MingLiU"/>
                <a:ea typeface="MingLiU"/>
              </a:rPr>
              <a:t>未对査询结果分组，聚集函数将作用于整个査询结果</a:t>
            </a:r>
          </a:p>
          <a:p>
            <a:pPr indent="444500" algn="just"/>
            <a:r>
              <a:rPr lang="zh-TW" sz="2400">
                <a:latin typeface="Times New Roman" panose="02020603050405020304"/>
                <a:ea typeface="Times New Roman" panose="02020603050405020304"/>
              </a:rPr>
              <a:t>-</a:t>
            </a:r>
            <a:r>
              <a:rPr lang="zh-TW" sz="2400">
                <a:latin typeface="MingLiU"/>
                <a:ea typeface="MingLiU"/>
              </a:rPr>
              <a:t>对査询结果分组后，聚集函数将分别作用于每个组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57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576" y="2340864"/>
            <a:ext cx="7583424" cy="389534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669536" y="1825752"/>
            <a:ext cx="2816352" cy="441960"/>
          </a:xfrm>
          <a:prstGeom prst="rect">
            <a:avLst/>
          </a:prstGeom>
          <a:solidFill>
            <a:srgbClr val="79A8CC"/>
          </a:solidFill>
        </p:spPr>
        <p:txBody>
          <a:bodyPr wrap="none" lIns="0" tIns="0" rIns="0" bIns="0">
            <a:noAutofit/>
          </a:bodyPr>
          <a:lstStyle/>
          <a:p>
            <a:pPr indent="0" algn="ctr"/>
            <a:r>
              <a:rPr lang="en-US" sz="4000" b="1">
                <a:solidFill>
                  <a:srgbClr val="FFFFFF"/>
                </a:solidFill>
                <a:latin typeface="Arial" panose="020B0604020202020204"/>
              </a:rPr>
              <a:t>Questions?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464" y="5004816"/>
            <a:ext cx="1822704" cy="154533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707624" y="249936"/>
            <a:ext cx="1389888" cy="478536"/>
          </a:xfrm>
          <a:prstGeom prst="rect">
            <a:avLst/>
          </a:prstGeom>
          <a:solidFill>
            <a:srgbClr val="27629D"/>
          </a:solidFill>
        </p:spPr>
        <p:txBody>
          <a:bodyPr wrap="none" lIns="0" tIns="0" rIns="0" bIns="0">
            <a:noAutofit/>
          </a:bodyPr>
          <a:lstStyle/>
          <a:p>
            <a:pPr indent="0" algn="r"/>
            <a:r>
              <a:rPr lang="zh-TW" sz="3600" b="1">
                <a:solidFill>
                  <a:srgbClr val="FFFFFF"/>
                </a:solidFill>
                <a:latin typeface="MingLiU"/>
                <a:ea typeface="MingLiU"/>
              </a:rPr>
              <a:t>数据库</a:t>
            </a:r>
          </a:p>
        </p:txBody>
      </p:sp>
      <p:sp>
        <p:nvSpPr>
          <p:cNvPr id="4" name="矩形 3"/>
          <p:cNvSpPr/>
          <p:nvPr/>
        </p:nvSpPr>
        <p:spPr>
          <a:xfrm>
            <a:off x="2093976" y="2737104"/>
            <a:ext cx="6193536" cy="411784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marL="683895" indent="0">
              <a:spcAft>
                <a:spcPts val="1680"/>
              </a:spcAft>
            </a:pPr>
            <a:r>
              <a:rPr lang="zh-TW" sz="2400" dirty="0">
                <a:latin typeface="MingLiU"/>
                <a:ea typeface="MingLiU"/>
              </a:rPr>
              <a:t>织的、可共享的大量数据的集合。</a:t>
            </a:r>
          </a:p>
          <a:p>
            <a:pPr indent="0">
              <a:spcAft>
                <a:spcPts val="1330"/>
              </a:spcAft>
            </a:pPr>
            <a:r>
              <a:rPr lang="en-US" sz="2800" dirty="0">
                <a:latin typeface="Arial" panose="020B0604020202020204"/>
              </a:rPr>
              <a:t>•</a:t>
            </a:r>
            <a:r>
              <a:rPr lang="zh-TW" sz="2700" dirty="0">
                <a:latin typeface="MingLiU"/>
                <a:ea typeface="MingLiU"/>
              </a:rPr>
              <a:t>数据库的基本特征</a:t>
            </a:r>
          </a:p>
          <a:p>
            <a:pPr indent="482600">
              <a:spcAft>
                <a:spcPts val="1330"/>
              </a:spcAft>
            </a:pPr>
            <a:r>
              <a:rPr lang="zh-TW" sz="2400" b="1" dirty="0">
                <a:latin typeface="MingLiU"/>
                <a:ea typeface="MingLiU"/>
              </a:rPr>
              <a:t>-</a:t>
            </a:r>
            <a:r>
              <a:rPr lang="zh-TW" sz="2400" dirty="0">
                <a:latin typeface="MingLiU"/>
                <a:ea typeface="MingLiU"/>
              </a:rPr>
              <a:t>数据按一定的数据模型组织、描述和储存</a:t>
            </a:r>
          </a:p>
          <a:p>
            <a:pPr indent="482600">
              <a:spcAft>
                <a:spcPts val="1330"/>
              </a:spcAft>
            </a:pPr>
            <a:r>
              <a:rPr lang="zh-TW" sz="2400" b="1" dirty="0">
                <a:latin typeface="MingLiU"/>
                <a:ea typeface="MingLiU"/>
              </a:rPr>
              <a:t>-</a:t>
            </a:r>
            <a:r>
              <a:rPr lang="zh-TW" sz="2400" dirty="0">
                <a:latin typeface="MingLiU"/>
                <a:ea typeface="MingLiU"/>
              </a:rPr>
              <a:t>可为各种用户共享</a:t>
            </a:r>
          </a:p>
          <a:p>
            <a:pPr indent="482600">
              <a:spcAft>
                <a:spcPts val="1330"/>
              </a:spcAft>
            </a:pPr>
            <a:r>
              <a:rPr lang="zh-TW" sz="2400" b="1" dirty="0">
                <a:latin typeface="MingLiU"/>
                <a:ea typeface="MingLiU"/>
              </a:rPr>
              <a:t>-</a:t>
            </a:r>
            <a:r>
              <a:rPr lang="zh-TW" sz="2400" dirty="0">
                <a:latin typeface="MingLiU"/>
                <a:ea typeface="MingLiU"/>
              </a:rPr>
              <a:t>冗余度较小</a:t>
            </a:r>
          </a:p>
          <a:p>
            <a:pPr indent="482600">
              <a:spcAft>
                <a:spcPts val="1330"/>
              </a:spcAft>
            </a:pPr>
            <a:r>
              <a:rPr lang="zh-TW" sz="2400" b="1" dirty="0">
                <a:latin typeface="MingLiU"/>
                <a:ea typeface="MingLiU"/>
              </a:rPr>
              <a:t>-</a:t>
            </a:r>
            <a:r>
              <a:rPr lang="zh-TW" sz="2400" dirty="0">
                <a:latin typeface="MingLiU"/>
                <a:ea typeface="MingLiU"/>
              </a:rPr>
              <a:t>数据独立性较高</a:t>
            </a:r>
          </a:p>
          <a:p>
            <a:pPr indent="482600"/>
            <a:r>
              <a:rPr lang="zh-TW" sz="2400" b="1" dirty="0">
                <a:latin typeface="MingLiU"/>
                <a:ea typeface="MingLiU"/>
              </a:rPr>
              <a:t>-</a:t>
            </a:r>
            <a:r>
              <a:rPr lang="zh-TW" sz="2400" dirty="0">
                <a:latin typeface="MingLiU"/>
                <a:ea typeface="MingLiU"/>
              </a:rPr>
              <a:t>易扩展</a:t>
            </a:r>
          </a:p>
        </p:txBody>
      </p:sp>
      <p:sp>
        <p:nvSpPr>
          <p:cNvPr id="5" name="矩形 4"/>
          <p:cNvSpPr/>
          <p:nvPr/>
        </p:nvSpPr>
        <p:spPr>
          <a:xfrm>
            <a:off x="2511552" y="2170176"/>
            <a:ext cx="6153912" cy="329184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482600"/>
            <a:r>
              <a:rPr lang="zh-TW" sz="2400" b="1">
                <a:solidFill>
                  <a:srgbClr val="FF0000"/>
                </a:solidFill>
                <a:latin typeface="MingLiU"/>
                <a:ea typeface="MingLiU"/>
              </a:rPr>
              <a:t>-</a:t>
            </a:r>
            <a:r>
              <a:rPr lang="zh-TW" sz="2400">
                <a:solidFill>
                  <a:srgbClr val="FF0000"/>
                </a:solidFill>
                <a:latin typeface="MingLiU"/>
                <a:ea typeface="MingLiU"/>
              </a:rPr>
              <a:t>数据库</a:t>
            </a:r>
            <a:r>
              <a:rPr lang="en-US" sz="2400" b="1">
                <a:solidFill>
                  <a:srgbClr val="FF0000"/>
                </a:solidFill>
                <a:latin typeface="MingLiU"/>
              </a:rPr>
              <a:t>（Database,</a:t>
            </a:r>
            <a:r>
              <a:rPr lang="zh-TW" sz="2400">
                <a:solidFill>
                  <a:srgbClr val="FF0000"/>
                </a:solidFill>
                <a:latin typeface="MingLiU"/>
                <a:ea typeface="MingLiU"/>
              </a:rPr>
              <a:t>简称</a:t>
            </a:r>
            <a:r>
              <a:rPr lang="en-US" sz="2400" b="1">
                <a:solidFill>
                  <a:srgbClr val="FF0000"/>
                </a:solidFill>
                <a:latin typeface="MingLiU"/>
              </a:rPr>
              <a:t>DB）</a:t>
            </a:r>
            <a:r>
              <a:rPr lang="zh-TW" sz="2400">
                <a:latin typeface="MingLiU"/>
                <a:ea typeface="MingLiU"/>
              </a:rPr>
              <a:t>是长期储存在计算机内、有组</a:t>
            </a:r>
          </a:p>
        </p:txBody>
      </p:sp>
      <p:sp>
        <p:nvSpPr>
          <p:cNvPr id="7" name="矩形 6"/>
          <p:cNvSpPr/>
          <p:nvPr/>
        </p:nvSpPr>
        <p:spPr>
          <a:xfrm>
            <a:off x="2039112" y="1475232"/>
            <a:ext cx="2505456" cy="374904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zh-CN" sz="2800">
                <a:latin typeface="Arial" panose="020B0604020202020204"/>
                <a:ea typeface="Arial" panose="020B0604020202020204"/>
              </a:rPr>
              <a:t>-</a:t>
            </a:r>
            <a:r>
              <a:rPr lang="zh-TW" sz="2700">
                <a:latin typeface="MingLiU"/>
                <a:ea typeface="MingLiU"/>
              </a:rPr>
              <a:t>数据库的定义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28" y="713232"/>
            <a:ext cx="2560320" cy="94183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096" y="3791712"/>
            <a:ext cx="2727960" cy="265480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875776" y="240792"/>
            <a:ext cx="3230880" cy="481584"/>
          </a:xfrm>
          <a:prstGeom prst="rect">
            <a:avLst/>
          </a:prstGeom>
          <a:solidFill>
            <a:srgbClr val="27639D"/>
          </a:solidFill>
        </p:spPr>
        <p:txBody>
          <a:bodyPr wrap="none" lIns="0" tIns="0" rIns="0" bIns="0">
            <a:noAutofit/>
          </a:bodyPr>
          <a:lstStyle/>
          <a:p>
            <a:pPr indent="0" algn="r"/>
            <a:r>
              <a:rPr lang="zh-TW" sz="3600" b="1">
                <a:solidFill>
                  <a:srgbClr val="FFFFFF"/>
                </a:solidFill>
                <a:latin typeface="MingLiU"/>
                <a:ea typeface="MingLiU"/>
              </a:rPr>
              <a:t>数据库管理系统</a:t>
            </a:r>
          </a:p>
        </p:txBody>
      </p:sp>
      <p:sp>
        <p:nvSpPr>
          <p:cNvPr id="5" name="矩形 4"/>
          <p:cNvSpPr/>
          <p:nvPr/>
        </p:nvSpPr>
        <p:spPr>
          <a:xfrm>
            <a:off x="704088" y="1703832"/>
            <a:ext cx="2435352" cy="359664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zh-CN" sz="2800" dirty="0">
                <a:latin typeface="Arial" panose="020B0604020202020204"/>
                <a:ea typeface="Arial" panose="020B0604020202020204"/>
              </a:rPr>
              <a:t>-</a:t>
            </a:r>
            <a:r>
              <a:rPr lang="zh-TW" sz="2700" dirty="0">
                <a:latin typeface="MingLiU"/>
                <a:ea typeface="MingLiU"/>
              </a:rPr>
              <a:t>什么是</a:t>
            </a:r>
            <a:r>
              <a:rPr lang="en-US" sz="2800" dirty="0">
                <a:latin typeface="Arial" panose="020B0604020202020204"/>
              </a:rPr>
              <a:t>DBMS</a:t>
            </a:r>
          </a:p>
        </p:txBody>
      </p:sp>
      <p:sp>
        <p:nvSpPr>
          <p:cNvPr id="6" name="矩形 5"/>
          <p:cNvSpPr/>
          <p:nvPr/>
        </p:nvSpPr>
        <p:spPr>
          <a:xfrm>
            <a:off x="1139952" y="2386584"/>
            <a:ext cx="6528816" cy="92964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457200">
              <a:spcAft>
                <a:spcPts val="1470"/>
              </a:spcAft>
            </a:pPr>
            <a:r>
              <a:rPr lang="zh-TW" sz="2400" b="1">
                <a:latin typeface="MingLiU"/>
                <a:ea typeface="MingLiU"/>
              </a:rPr>
              <a:t>-</a:t>
            </a:r>
            <a:r>
              <a:rPr lang="zh-TW" sz="2400">
                <a:latin typeface="MingLiU"/>
                <a:ea typeface="MingLiU"/>
              </a:rPr>
              <a:t>位于用户与操作系统之间的一层数据管理软件。</a:t>
            </a:r>
          </a:p>
          <a:p>
            <a:pPr indent="457200"/>
            <a:r>
              <a:rPr lang="zh-TW" sz="2400" b="1">
                <a:latin typeface="MingLiU"/>
                <a:ea typeface="MingLiU"/>
              </a:rPr>
              <a:t>-</a:t>
            </a:r>
            <a:r>
              <a:rPr lang="zh-TW" sz="2400">
                <a:latin typeface="MingLiU"/>
                <a:ea typeface="MingLiU"/>
              </a:rPr>
              <a:t>是基础软件，是一个大型复杂的软件系统</a:t>
            </a:r>
          </a:p>
        </p:txBody>
      </p:sp>
      <p:sp>
        <p:nvSpPr>
          <p:cNvPr id="7" name="矩形 6"/>
          <p:cNvSpPr/>
          <p:nvPr/>
        </p:nvSpPr>
        <p:spPr>
          <a:xfrm>
            <a:off x="9921240" y="6437376"/>
            <a:ext cx="304800" cy="207264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 algn="r"/>
            <a:r>
              <a:rPr lang="en-US" sz="2000">
                <a:solidFill>
                  <a:srgbClr val="9D9D9D"/>
                </a:solidFill>
                <a:latin typeface="Arial" panose="020B0604020202020204"/>
              </a:rPr>
              <a:t>rir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89760" y="771144"/>
            <a:ext cx="207264" cy="109728"/>
          </a:xfrm>
          <a:prstGeom prst="rect">
            <a:avLst/>
          </a:prstGeom>
          <a:solidFill>
            <a:srgbClr val="86C6FB"/>
          </a:solidFill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en-US" sz="1600">
                <a:solidFill>
                  <a:srgbClr val="85C6FB"/>
                </a:solidFill>
                <a:latin typeface="Arial" panose="020B0604020202020204"/>
              </a:rPr>
              <a:t>■</a:t>
            </a:r>
          </a:p>
        </p:txBody>
      </p:sp>
      <p:sp>
        <p:nvSpPr>
          <p:cNvPr id="3" name="矩形 2"/>
          <p:cNvSpPr/>
          <p:nvPr/>
        </p:nvSpPr>
        <p:spPr>
          <a:xfrm>
            <a:off x="8461248" y="329184"/>
            <a:ext cx="3645408" cy="478536"/>
          </a:xfrm>
          <a:prstGeom prst="rect">
            <a:avLst/>
          </a:prstGeom>
          <a:solidFill>
            <a:srgbClr val="27639D"/>
          </a:solidFill>
        </p:spPr>
        <p:txBody>
          <a:bodyPr wrap="none" lIns="0" tIns="0" rIns="0" bIns="0">
            <a:noAutofit/>
          </a:bodyPr>
          <a:lstStyle/>
          <a:p>
            <a:pPr indent="0" algn="r"/>
            <a:r>
              <a:rPr lang="zh-TW" sz="3600" b="1">
                <a:solidFill>
                  <a:srgbClr val="FFFFFF"/>
                </a:solidFill>
                <a:latin typeface="MingLiU"/>
                <a:ea typeface="MingLiU"/>
              </a:rPr>
              <a:t>典型的</a:t>
            </a:r>
            <a:r>
              <a:rPr lang="en-US" sz="3600" b="1">
                <a:solidFill>
                  <a:srgbClr val="FFFFFF"/>
                </a:solidFill>
                <a:latin typeface="Arial" panose="020B0604020202020204"/>
              </a:rPr>
              <a:t>DBMS</a:t>
            </a:r>
            <a:r>
              <a:rPr lang="zh-TW" sz="3600" b="1">
                <a:solidFill>
                  <a:srgbClr val="FFFFFF"/>
                </a:solidFill>
                <a:latin typeface="MingLiU"/>
                <a:ea typeface="MingLiU"/>
              </a:rPr>
              <a:t>系统</a:t>
            </a:r>
          </a:p>
        </p:txBody>
      </p:sp>
      <p:sp>
        <p:nvSpPr>
          <p:cNvPr id="4" name="矩形 3"/>
          <p:cNvSpPr/>
          <p:nvPr/>
        </p:nvSpPr>
        <p:spPr>
          <a:xfrm>
            <a:off x="1139952" y="1539240"/>
            <a:ext cx="1594104" cy="310896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zh-TW" sz="2400">
                <a:latin typeface="Arial" panose="020B0604020202020204"/>
                <a:ea typeface="Arial" panose="020B0604020202020204"/>
              </a:rPr>
              <a:t>-</a:t>
            </a:r>
            <a:r>
              <a:rPr lang="en-US" sz="2400" b="1">
                <a:latin typeface="Arial" panose="020B0604020202020204"/>
              </a:rPr>
              <a:t>ORACLE</a:t>
            </a:r>
          </a:p>
        </p:txBody>
      </p:sp>
      <p:sp>
        <p:nvSpPr>
          <p:cNvPr id="5" name="矩形 4"/>
          <p:cNvSpPr/>
          <p:nvPr/>
        </p:nvSpPr>
        <p:spPr>
          <a:xfrm>
            <a:off x="1139952" y="2026920"/>
            <a:ext cx="2279904" cy="70104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0">
              <a:lnSpc>
                <a:spcPct val="125000"/>
              </a:lnSpc>
            </a:pPr>
            <a:r>
              <a:rPr lang="zh-TW" sz="2400" dirty="0">
                <a:solidFill>
                  <a:srgbClr val="FF0000"/>
                </a:solidFill>
                <a:latin typeface="Arial" panose="020B0604020202020204"/>
                <a:ea typeface="Arial" panose="020B0604020202020204"/>
              </a:rPr>
              <a:t>-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/>
              </a:rPr>
              <a:t>SQL SERVER </a:t>
            </a:r>
            <a:r>
              <a:rPr lang="zh-TW" sz="2400" dirty="0">
                <a:latin typeface="Arial" panose="020B0604020202020204"/>
                <a:ea typeface="Arial" panose="020B0604020202020204"/>
              </a:rPr>
              <a:t>-</a:t>
            </a:r>
            <a:r>
              <a:rPr lang="en-US" sz="2400" b="1" dirty="0">
                <a:latin typeface="Arial" panose="020B0604020202020204"/>
              </a:rPr>
              <a:t>SYBASE</a:t>
            </a:r>
          </a:p>
        </p:txBody>
      </p:sp>
      <p:sp>
        <p:nvSpPr>
          <p:cNvPr id="6" name="矩形 5"/>
          <p:cNvSpPr/>
          <p:nvPr/>
        </p:nvSpPr>
        <p:spPr>
          <a:xfrm>
            <a:off x="1139952" y="2904744"/>
            <a:ext cx="1810512" cy="262128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zh-TW" sz="2400">
                <a:latin typeface="Arial" panose="020B0604020202020204"/>
                <a:ea typeface="Arial" panose="020B0604020202020204"/>
              </a:rPr>
              <a:t>-</a:t>
            </a:r>
            <a:r>
              <a:rPr lang="en-US" sz="2400" b="1">
                <a:latin typeface="Arial" panose="020B0604020202020204"/>
              </a:rPr>
              <a:t>INFORMIX</a:t>
            </a:r>
          </a:p>
        </p:txBody>
      </p:sp>
      <p:sp>
        <p:nvSpPr>
          <p:cNvPr id="7" name="矩形 6"/>
          <p:cNvSpPr/>
          <p:nvPr/>
        </p:nvSpPr>
        <p:spPr>
          <a:xfrm>
            <a:off x="1139952" y="3346704"/>
            <a:ext cx="1002792" cy="256032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zh-TW" sz="2400">
                <a:latin typeface="Arial" panose="020B0604020202020204"/>
                <a:ea typeface="Arial" panose="020B0604020202020204"/>
              </a:rPr>
              <a:t>-</a:t>
            </a:r>
            <a:r>
              <a:rPr lang="en-US" sz="2400" b="1">
                <a:latin typeface="Arial" panose="020B0604020202020204"/>
              </a:rPr>
              <a:t>DB/2</a:t>
            </a:r>
          </a:p>
        </p:txBody>
      </p:sp>
      <p:sp>
        <p:nvSpPr>
          <p:cNvPr id="8" name="矩形 7"/>
          <p:cNvSpPr/>
          <p:nvPr/>
        </p:nvSpPr>
        <p:spPr>
          <a:xfrm>
            <a:off x="1139952" y="3782568"/>
            <a:ext cx="1612392" cy="113995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0">
              <a:lnSpc>
                <a:spcPct val="125000"/>
              </a:lnSpc>
            </a:pPr>
            <a:r>
              <a:rPr lang="zh-TW" sz="2400" dirty="0">
                <a:latin typeface="Arial" panose="020B0604020202020204"/>
                <a:ea typeface="Arial" panose="020B0604020202020204"/>
              </a:rPr>
              <a:t>-</a:t>
            </a:r>
            <a:r>
              <a:rPr lang="en-US" sz="2400" b="1" dirty="0">
                <a:latin typeface="Arial" panose="020B0604020202020204"/>
              </a:rPr>
              <a:t>COBASE</a:t>
            </a:r>
          </a:p>
          <a:p>
            <a:pPr indent="0">
              <a:lnSpc>
                <a:spcPct val="125000"/>
              </a:lnSpc>
            </a:pPr>
            <a:r>
              <a:rPr lang="zh-TW" sz="2400" dirty="0">
                <a:solidFill>
                  <a:srgbClr val="FF0000"/>
                </a:solidFill>
                <a:latin typeface="Arial" panose="020B0604020202020204"/>
                <a:ea typeface="Arial" panose="020B0604020202020204"/>
              </a:rPr>
              <a:t>-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/>
              </a:rPr>
              <a:t>MySQL </a:t>
            </a:r>
            <a:r>
              <a:rPr lang="zh-TW" sz="2400" dirty="0">
                <a:latin typeface="Arial" panose="020B0604020202020204"/>
                <a:ea typeface="Arial" panose="020B0604020202020204"/>
              </a:rPr>
              <a:t>-</a:t>
            </a:r>
            <a:r>
              <a:rPr lang="en-US" sz="2400" b="1" dirty="0">
                <a:latin typeface="Arial" panose="020B0604020202020204"/>
              </a:rPr>
              <a:t>PBASE</a:t>
            </a:r>
          </a:p>
        </p:txBody>
      </p:sp>
      <p:sp>
        <p:nvSpPr>
          <p:cNvPr id="9" name="矩形 8"/>
          <p:cNvSpPr/>
          <p:nvPr/>
        </p:nvSpPr>
        <p:spPr>
          <a:xfrm>
            <a:off x="1139952" y="5102352"/>
            <a:ext cx="1819656" cy="75590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0">
              <a:lnSpc>
                <a:spcPts val="3455"/>
              </a:lnSpc>
            </a:pPr>
            <a:r>
              <a:rPr lang="zh-TW" sz="2800"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zh-TW" sz="2400">
                <a:latin typeface="Arial" panose="020B0604020202020204"/>
                <a:ea typeface="Arial" panose="020B0604020202020204"/>
              </a:rPr>
              <a:t> </a:t>
            </a:r>
            <a:r>
              <a:rPr lang="en-US" sz="2400" b="1">
                <a:latin typeface="Arial" panose="020B0604020202020204"/>
              </a:rPr>
              <a:t>EasyBase </a:t>
            </a:r>
            <a:r>
              <a:rPr lang="zh-TW" sz="2800"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zh-TW" sz="2400">
                <a:latin typeface="Arial" panose="020B0604020202020204"/>
                <a:ea typeface="Arial" panose="020B0604020202020204"/>
              </a:rPr>
              <a:t> </a:t>
            </a:r>
            <a:r>
              <a:rPr lang="en-US" sz="2400" b="1">
                <a:latin typeface="Arial" panose="020B0604020202020204"/>
              </a:rPr>
              <a:t>OpenBase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93224" y="316992"/>
            <a:ext cx="2313432" cy="478536"/>
          </a:xfrm>
          <a:prstGeom prst="rect">
            <a:avLst/>
          </a:prstGeom>
          <a:solidFill>
            <a:srgbClr val="27629D"/>
          </a:solidFill>
        </p:spPr>
        <p:txBody>
          <a:bodyPr wrap="none" lIns="0" tIns="0" rIns="0" bIns="0">
            <a:noAutofit/>
          </a:bodyPr>
          <a:lstStyle/>
          <a:p>
            <a:pPr indent="0" algn="r"/>
            <a:r>
              <a:rPr lang="zh-TW" sz="3600" b="1">
                <a:solidFill>
                  <a:srgbClr val="FFFFFF"/>
                </a:solidFill>
                <a:latin typeface="MingLiU"/>
                <a:ea typeface="MingLiU"/>
              </a:rPr>
              <a:t>数据库系统</a:t>
            </a:r>
          </a:p>
        </p:txBody>
      </p:sp>
      <p:sp>
        <p:nvSpPr>
          <p:cNvPr id="3" name="矩形 2"/>
          <p:cNvSpPr/>
          <p:nvPr/>
        </p:nvSpPr>
        <p:spPr>
          <a:xfrm>
            <a:off x="2328420" y="1781666"/>
            <a:ext cx="7778747" cy="276290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0">
              <a:spcAft>
                <a:spcPts val="420"/>
              </a:spcAft>
            </a:pPr>
            <a:r>
              <a:rPr lang="en-US" sz="2800" dirty="0">
                <a:latin typeface="Arial" panose="020B0604020202020204"/>
              </a:rPr>
              <a:t>•</a:t>
            </a:r>
            <a:r>
              <a:rPr lang="zh-TW" sz="2700" dirty="0">
                <a:latin typeface="MingLiU"/>
                <a:ea typeface="MingLiU"/>
              </a:rPr>
              <a:t>什么是数据库系统</a:t>
            </a:r>
            <a:r>
              <a:rPr lang="en-US" sz="2700" dirty="0">
                <a:latin typeface="MingLiU"/>
              </a:rPr>
              <a:t>(</a:t>
            </a:r>
            <a:r>
              <a:rPr lang="en-US" sz="2800" dirty="0">
                <a:latin typeface="Arial" panose="020B0604020202020204"/>
              </a:rPr>
              <a:t>Database System</a:t>
            </a:r>
            <a:r>
              <a:rPr lang="en-US" sz="2700" dirty="0">
                <a:latin typeface="MingLiU"/>
              </a:rPr>
              <a:t>, </a:t>
            </a:r>
            <a:r>
              <a:rPr lang="en-US" sz="2800" dirty="0">
                <a:latin typeface="Arial" panose="020B0604020202020204"/>
              </a:rPr>
              <a:t>DBS</a:t>
            </a:r>
            <a:r>
              <a:rPr lang="en-US" sz="2700" dirty="0">
                <a:latin typeface="MingLiU"/>
              </a:rPr>
              <a:t>)</a:t>
            </a:r>
          </a:p>
          <a:p>
            <a:pPr indent="482600">
              <a:lnSpc>
                <a:spcPts val="4370"/>
              </a:lnSpc>
              <a:spcAft>
                <a:spcPts val="420"/>
              </a:spcAft>
            </a:pPr>
            <a:r>
              <a:rPr lang="zh-TW" sz="2400" b="1" dirty="0">
                <a:latin typeface="MingLiU"/>
                <a:ea typeface="MingLiU"/>
              </a:rPr>
              <a:t>—</a:t>
            </a:r>
            <a:r>
              <a:rPr lang="zh-TW" sz="2400" dirty="0">
                <a:latin typeface="MingLiU"/>
                <a:ea typeface="MingLiU"/>
              </a:rPr>
              <a:t>在计算机系统中引入数据库后的系统</a:t>
            </a:r>
          </a:p>
          <a:p>
            <a:pPr marL="738505" indent="-292100">
              <a:lnSpc>
                <a:spcPts val="4370"/>
              </a:lnSpc>
              <a:spcAft>
                <a:spcPts val="1680"/>
              </a:spcAft>
            </a:pPr>
            <a:r>
              <a:rPr lang="zh-TW" sz="2400" b="1" dirty="0">
                <a:latin typeface="MingLiU"/>
                <a:ea typeface="MingLiU"/>
              </a:rPr>
              <a:t>-</a:t>
            </a:r>
            <a:r>
              <a:rPr lang="zh-TW" sz="2400" dirty="0">
                <a:latin typeface="MingLiU"/>
                <a:ea typeface="MingLiU"/>
              </a:rPr>
              <a:t>是由数据库、数据库管理系统应用程序和数据库管理员 组成的存储、管理、处理和维护数据的系统。</a:t>
            </a:r>
          </a:p>
          <a:p>
            <a:pPr indent="0"/>
            <a:r>
              <a:rPr lang="en-US" sz="2800" dirty="0">
                <a:latin typeface="Arial" panose="020B0604020202020204"/>
              </a:rPr>
              <a:t>•</a:t>
            </a:r>
            <a:r>
              <a:rPr lang="zh-TW" sz="2700" dirty="0">
                <a:latin typeface="MingLiU"/>
                <a:ea typeface="MingLiU"/>
              </a:rPr>
              <a:t>数据库系统的构成</a:t>
            </a:r>
          </a:p>
        </p:txBody>
      </p:sp>
      <p:sp>
        <p:nvSpPr>
          <p:cNvPr id="4" name="矩形 3"/>
          <p:cNvSpPr/>
          <p:nvPr/>
        </p:nvSpPr>
        <p:spPr>
          <a:xfrm>
            <a:off x="2511552" y="4861560"/>
            <a:ext cx="2740152" cy="155752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482600">
              <a:spcAft>
                <a:spcPts val="1400"/>
              </a:spcAft>
            </a:pPr>
            <a:r>
              <a:rPr lang="zh-TW" sz="2400" b="1">
                <a:latin typeface="MingLiU"/>
                <a:ea typeface="MingLiU"/>
              </a:rPr>
              <a:t>-</a:t>
            </a:r>
            <a:r>
              <a:rPr lang="zh-TW" sz="2400">
                <a:latin typeface="MingLiU"/>
                <a:ea typeface="MingLiU"/>
              </a:rPr>
              <a:t>硬件平台及数据库</a:t>
            </a:r>
          </a:p>
          <a:p>
            <a:pPr indent="482600">
              <a:spcAft>
                <a:spcPts val="1400"/>
              </a:spcAft>
            </a:pPr>
            <a:r>
              <a:rPr lang="zh-TW" sz="2400" b="1">
                <a:latin typeface="MingLiU"/>
                <a:ea typeface="MingLiU"/>
              </a:rPr>
              <a:t>-</a:t>
            </a:r>
            <a:r>
              <a:rPr lang="zh-TW" sz="2400">
                <a:latin typeface="MingLiU"/>
                <a:ea typeface="MingLiU"/>
              </a:rPr>
              <a:t>软件</a:t>
            </a:r>
          </a:p>
          <a:p>
            <a:pPr indent="482600"/>
            <a:r>
              <a:rPr lang="zh-TW" sz="2400" b="1">
                <a:latin typeface="MingLiU"/>
                <a:ea typeface="MingLiU"/>
              </a:rPr>
              <a:t>-</a:t>
            </a:r>
            <a:r>
              <a:rPr lang="zh-TW" sz="2400">
                <a:latin typeface="MingLiU"/>
                <a:ea typeface="MingLiU"/>
              </a:rPr>
              <a:t>人员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2773</Words>
  <Application>Microsoft Office PowerPoint</Application>
  <PresentationFormat>自定义</PresentationFormat>
  <Paragraphs>542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1" baseType="lpstr">
      <vt:lpstr>MingLiU</vt:lpstr>
      <vt:lpstr>宋体</vt:lpstr>
      <vt:lpstr>Arial</vt:lpstr>
      <vt:lpstr>Courier New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NordriDesign</dc:creator>
  <cp:keywords>ppt幻灯设计/ppt模板设计</cp:keywords>
  <cp:lastModifiedBy>李 丹丹</cp:lastModifiedBy>
  <cp:revision>4</cp:revision>
  <dcterms:created xsi:type="dcterms:W3CDTF">2019-10-29T00:00:23Z</dcterms:created>
  <dcterms:modified xsi:type="dcterms:W3CDTF">2019-12-12T02:51:16Z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