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  <p:sldId id="336" r:id="rId84"/>
    <p:sldId id="337" r:id="rId85"/>
    <p:sldId id="338" r:id="rId86"/>
    <p:sldId id="339" r:id="rId87"/>
    <p:sldId id="340" r:id="rId88"/>
    <p:sldId id="341" r:id="rId89"/>
    <p:sldId id="342" r:id="rId90"/>
    <p:sldId id="343" r:id="rId91"/>
    <p:sldId id="344" r:id="rId92"/>
    <p:sldId id="345" r:id="rId93"/>
    <p:sldId id="346" r:id="rId94"/>
    <p:sldId id="347" r:id="rId95"/>
    <p:sldId id="348" r:id="rId96"/>
    <p:sldId id="349" r:id="rId97"/>
    <p:sldId id="350" r:id="rId98"/>
    <p:sldId id="351" r:id="rId99"/>
    <p:sldId id="352" r:id="rId100"/>
    <p:sldId id="353" r:id="rId101"/>
    <p:sldId id="354" r:id="rId102"/>
    <p:sldId id="355" r:id="rId103"/>
    <p:sldId id="356" r:id="rId104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7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7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6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notesMaster" Target="notesMasters/notesMaster1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7" Type="http://schemas.openxmlformats.org/officeDocument/2006/relationships/tableStyles" Target="tableStyles.xml"/><Relationship Id="rId106" Type="http://schemas.openxmlformats.org/officeDocument/2006/relationships/viewProps" Target="viewProps.xml"/><Relationship Id="rId105" Type="http://schemas.openxmlformats.org/officeDocument/2006/relationships/presProps" Target="presProps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。。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1999" cy="66168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1088136" y="1188719"/>
            <a:ext cx="5743956" cy="19949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38426" y="1428699"/>
            <a:ext cx="8915146" cy="1123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434591" y="1392173"/>
            <a:ext cx="4354830" cy="4246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475095" y="1392173"/>
            <a:ext cx="4354830" cy="4246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8466" y="282702"/>
            <a:ext cx="10815066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48508" y="1674876"/>
            <a:ext cx="7618095" cy="4610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0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243.png"/><Relationship Id="rId3" Type="http://schemas.openxmlformats.org/officeDocument/2006/relationships/image" Target="../media/image242.png"/><Relationship Id="rId2" Type="http://schemas.openxmlformats.org/officeDocument/2006/relationships/image" Target="../media/image241.png"/><Relationship Id="rId1" Type="http://schemas.openxmlformats.org/officeDocument/2006/relationships/image" Target="../media/image240.png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47.png"/><Relationship Id="rId8" Type="http://schemas.openxmlformats.org/officeDocument/2006/relationships/image" Target="../media/image46.png"/><Relationship Id="rId7" Type="http://schemas.openxmlformats.org/officeDocument/2006/relationships/image" Target="../media/image45.png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56.png"/><Relationship Id="rId8" Type="http://schemas.openxmlformats.org/officeDocument/2006/relationships/image" Target="../media/image55.png"/><Relationship Id="rId7" Type="http://schemas.openxmlformats.org/officeDocument/2006/relationships/image" Target="../media/image54.png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57.png"/><Relationship Id="rId1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image" Target="../media/image58.pn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6.png"/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image" Target="../media/image6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image" Target="../media/image74.png"/><Relationship Id="rId8" Type="http://schemas.openxmlformats.org/officeDocument/2006/relationships/image" Target="../media/image73.png"/><Relationship Id="rId7" Type="http://schemas.openxmlformats.org/officeDocument/2006/relationships/image" Target="../media/image72.png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6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6.png"/><Relationship Id="rId1" Type="http://schemas.openxmlformats.org/officeDocument/2006/relationships/image" Target="../media/image75.png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5.png"/><Relationship Id="rId8" Type="http://schemas.openxmlformats.org/officeDocument/2006/relationships/image" Target="../media/image84.png"/><Relationship Id="rId7" Type="http://schemas.openxmlformats.org/officeDocument/2006/relationships/image" Target="../media/image83.png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86.png"/><Relationship Id="rId1" Type="http://schemas.openxmlformats.org/officeDocument/2006/relationships/image" Target="../media/image77.png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image" Target="../media/image94.png"/><Relationship Id="rId8" Type="http://schemas.openxmlformats.org/officeDocument/2006/relationships/image" Target="../media/image93.png"/><Relationship Id="rId7" Type="http://schemas.openxmlformats.org/officeDocument/2006/relationships/image" Target="../media/image92.png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Relationship Id="rId3" Type="http://schemas.openxmlformats.org/officeDocument/2006/relationships/image" Target="../media/image83.png"/><Relationship Id="rId2" Type="http://schemas.openxmlformats.org/officeDocument/2006/relationships/image" Target="../media/image88.png"/><Relationship Id="rId18" Type="http://schemas.openxmlformats.org/officeDocument/2006/relationships/slideLayout" Target="../slideLayouts/slideLayout2.xml"/><Relationship Id="rId17" Type="http://schemas.openxmlformats.org/officeDocument/2006/relationships/image" Target="../media/image102.png"/><Relationship Id="rId16" Type="http://schemas.openxmlformats.org/officeDocument/2006/relationships/image" Target="../media/image101.png"/><Relationship Id="rId15" Type="http://schemas.openxmlformats.org/officeDocument/2006/relationships/image" Target="../media/image100.png"/><Relationship Id="rId14" Type="http://schemas.openxmlformats.org/officeDocument/2006/relationships/image" Target="../media/image99.png"/><Relationship Id="rId13" Type="http://schemas.openxmlformats.org/officeDocument/2006/relationships/image" Target="../media/image98.png"/><Relationship Id="rId12" Type="http://schemas.openxmlformats.org/officeDocument/2006/relationships/image" Target="../media/image97.png"/><Relationship Id="rId11" Type="http://schemas.openxmlformats.org/officeDocument/2006/relationships/image" Target="../media/image96.png"/><Relationship Id="rId10" Type="http://schemas.openxmlformats.org/officeDocument/2006/relationships/image" Target="../media/image95.png"/><Relationship Id="rId1" Type="http://schemas.openxmlformats.org/officeDocument/2006/relationships/image" Target="../media/image8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1.png"/><Relationship Id="rId8" Type="http://schemas.openxmlformats.org/officeDocument/2006/relationships/image" Target="../media/image110.png"/><Relationship Id="rId7" Type="http://schemas.openxmlformats.org/officeDocument/2006/relationships/image" Target="../media/image109.png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12.png"/><Relationship Id="rId1" Type="http://schemas.openxmlformats.org/officeDocument/2006/relationships/image" Target="../media/image10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hyperlink" Target="http://www.tiobe.com/tiobe-index/" TargetMode="External"/><Relationship Id="rId2" Type="http://schemas.openxmlformats.org/officeDocument/2006/relationships/image" Target="../media/image114.jpeg"/><Relationship Id="rId1" Type="http://schemas.openxmlformats.org/officeDocument/2006/relationships/image" Target="../media/image11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3.png"/><Relationship Id="rId8" Type="http://schemas.openxmlformats.org/officeDocument/2006/relationships/image" Target="../media/image122.png"/><Relationship Id="rId7" Type="http://schemas.openxmlformats.org/officeDocument/2006/relationships/image" Target="../media/image121.png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4" Type="http://schemas.openxmlformats.org/officeDocument/2006/relationships/image" Target="../media/image118.png"/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128.png"/><Relationship Id="rId13" Type="http://schemas.openxmlformats.org/officeDocument/2006/relationships/image" Target="../media/image127.png"/><Relationship Id="rId12" Type="http://schemas.openxmlformats.org/officeDocument/2006/relationships/image" Target="../media/image126.png"/><Relationship Id="rId11" Type="http://schemas.openxmlformats.org/officeDocument/2006/relationships/image" Target="../media/image125.png"/><Relationship Id="rId10" Type="http://schemas.openxmlformats.org/officeDocument/2006/relationships/image" Target="../media/image124.png"/><Relationship Id="rId1" Type="http://schemas.openxmlformats.org/officeDocument/2006/relationships/image" Target="../media/image115.png"/></Relationships>
</file>

<file path=ppt/slides/_rels/slide4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2.png"/><Relationship Id="rId3" Type="http://schemas.openxmlformats.org/officeDocument/2006/relationships/image" Target="../media/image131.png"/><Relationship Id="rId2" Type="http://schemas.openxmlformats.org/officeDocument/2006/relationships/image" Target="../media/image130.png"/><Relationship Id="rId1" Type="http://schemas.openxmlformats.org/officeDocument/2006/relationships/image" Target="../media/image129.png"/></Relationships>
</file>

<file path=ppt/slides/_rels/slide4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5.png"/><Relationship Id="rId3" Type="http://schemas.openxmlformats.org/officeDocument/2006/relationships/image" Target="../media/image134.jpeg"/><Relationship Id="rId2" Type="http://schemas.openxmlformats.org/officeDocument/2006/relationships/image" Target="../media/image133.png"/><Relationship Id="rId1" Type="http://schemas.openxmlformats.org/officeDocument/2006/relationships/hyperlink" Target="http://www.python.org/" TargetMode="Externa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42.png"/><Relationship Id="rId6" Type="http://schemas.openxmlformats.org/officeDocument/2006/relationships/image" Target="../media/image141.png"/><Relationship Id="rId5" Type="http://schemas.openxmlformats.org/officeDocument/2006/relationships/image" Target="../media/image140.png"/><Relationship Id="rId4" Type="http://schemas.openxmlformats.org/officeDocument/2006/relationships/image" Target="../media/image139.png"/><Relationship Id="rId3" Type="http://schemas.openxmlformats.org/officeDocument/2006/relationships/image" Target="../media/image138.png"/><Relationship Id="rId2" Type="http://schemas.openxmlformats.org/officeDocument/2006/relationships/image" Target="../media/image137.jpeg"/><Relationship Id="rId1" Type="http://schemas.openxmlformats.org/officeDocument/2006/relationships/image" Target="../media/image136.png"/></Relationships>
</file>

<file path=ppt/slides/_rels/slide4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47.png"/><Relationship Id="rId4" Type="http://schemas.openxmlformats.org/officeDocument/2006/relationships/image" Target="../media/image146.png"/><Relationship Id="rId3" Type="http://schemas.openxmlformats.org/officeDocument/2006/relationships/image" Target="../media/image145.png"/><Relationship Id="rId2" Type="http://schemas.openxmlformats.org/officeDocument/2006/relationships/image" Target="../media/image144.png"/><Relationship Id="rId1" Type="http://schemas.openxmlformats.org/officeDocument/2006/relationships/image" Target="../media/image143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53.png"/><Relationship Id="rId5" Type="http://schemas.openxmlformats.org/officeDocument/2006/relationships/image" Target="../media/image152.png"/><Relationship Id="rId4" Type="http://schemas.openxmlformats.org/officeDocument/2006/relationships/image" Target="../media/image151.png"/><Relationship Id="rId3" Type="http://schemas.openxmlformats.org/officeDocument/2006/relationships/image" Target="../media/image150.png"/><Relationship Id="rId2" Type="http://schemas.openxmlformats.org/officeDocument/2006/relationships/image" Target="../media/image149.jpeg"/><Relationship Id="rId1" Type="http://schemas.openxmlformats.org/officeDocument/2006/relationships/image" Target="../media/image148.png"/></Relationships>
</file>

<file path=ppt/slides/_rels/slide5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7.png"/><Relationship Id="rId3" Type="http://schemas.openxmlformats.org/officeDocument/2006/relationships/image" Target="../media/image156.png"/><Relationship Id="rId2" Type="http://schemas.openxmlformats.org/officeDocument/2006/relationships/image" Target="../media/image155.png"/><Relationship Id="rId1" Type="http://schemas.openxmlformats.org/officeDocument/2006/relationships/image" Target="../media/image154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9.png"/><Relationship Id="rId1" Type="http://schemas.openxmlformats.org/officeDocument/2006/relationships/image" Target="../media/image158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2.png"/><Relationship Id="rId2" Type="http://schemas.openxmlformats.org/officeDocument/2006/relationships/image" Target="../media/image161.png"/><Relationship Id="rId1" Type="http://schemas.openxmlformats.org/officeDocument/2006/relationships/image" Target="../media/image160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image" Target="../media/image20.png"/><Relationship Id="rId7" Type="http://schemas.openxmlformats.org/officeDocument/2006/relationships/image" Target="../media/image19.pn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26.png"/><Relationship Id="rId13" Type="http://schemas.openxmlformats.org/officeDocument/2006/relationships/image" Target="../media/image25.png"/><Relationship Id="rId12" Type="http://schemas.openxmlformats.org/officeDocument/2006/relationships/image" Target="../media/image24.png"/><Relationship Id="rId11" Type="http://schemas.openxmlformats.org/officeDocument/2006/relationships/image" Target="../media/image23.png"/><Relationship Id="rId10" Type="http://schemas.openxmlformats.org/officeDocument/2006/relationships/image" Target="../media/image22.png"/><Relationship Id="rId1" Type="http://schemas.openxmlformats.org/officeDocument/2006/relationships/image" Target="../media/image1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63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4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5.png"/></Relationships>
</file>

<file path=ppt/slides/_rels/slide6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8.png"/><Relationship Id="rId2" Type="http://schemas.openxmlformats.org/officeDocument/2006/relationships/image" Target="../media/image167.png"/><Relationship Id="rId1" Type="http://schemas.openxmlformats.org/officeDocument/2006/relationships/image" Target="../media/image166.png"/></Relationships>
</file>

<file path=ppt/slides/_rels/slide6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71.png"/><Relationship Id="rId2" Type="http://schemas.openxmlformats.org/officeDocument/2006/relationships/image" Target="../media/image170.png"/><Relationship Id="rId1" Type="http://schemas.openxmlformats.org/officeDocument/2006/relationships/image" Target="../media/image169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image" Target="../media/image17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image" Target="../media/image173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4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6.png"/><Relationship Id="rId1" Type="http://schemas.openxmlformats.org/officeDocument/2006/relationships/image" Target="../media/image175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0.png"/><Relationship Id="rId3" Type="http://schemas.openxmlformats.org/officeDocument/2006/relationships/image" Target="../media/image179.png"/><Relationship Id="rId2" Type="http://schemas.openxmlformats.org/officeDocument/2006/relationships/image" Target="../media/image178.png"/><Relationship Id="rId1" Type="http://schemas.openxmlformats.org/officeDocument/2006/relationships/image" Target="../media/image177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2.png"/><Relationship Id="rId1" Type="http://schemas.openxmlformats.org/officeDocument/2006/relationships/image" Target="../media/image181.png"/></Relationships>
</file>

<file path=ppt/slides/_rels/slide7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6.png"/><Relationship Id="rId3" Type="http://schemas.openxmlformats.org/officeDocument/2006/relationships/image" Target="../media/image185.png"/><Relationship Id="rId2" Type="http://schemas.openxmlformats.org/officeDocument/2006/relationships/image" Target="../media/image184.png"/><Relationship Id="rId1" Type="http://schemas.openxmlformats.org/officeDocument/2006/relationships/image" Target="../media/image183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7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9.png"/><Relationship Id="rId1" Type="http://schemas.openxmlformats.org/officeDocument/2006/relationships/image" Target="../media/image188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94.png"/><Relationship Id="rId4" Type="http://schemas.openxmlformats.org/officeDocument/2006/relationships/image" Target="../media/image193.png"/><Relationship Id="rId3" Type="http://schemas.openxmlformats.org/officeDocument/2006/relationships/image" Target="../media/image192.png"/><Relationship Id="rId2" Type="http://schemas.openxmlformats.org/officeDocument/2006/relationships/image" Target="../media/image191.png"/><Relationship Id="rId1" Type="http://schemas.openxmlformats.org/officeDocument/2006/relationships/image" Target="../media/image190.png"/></Relationships>
</file>

<file path=ppt/slides/_rels/slide7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8.png"/><Relationship Id="rId3" Type="http://schemas.openxmlformats.org/officeDocument/2006/relationships/image" Target="../media/image197.png"/><Relationship Id="rId2" Type="http://schemas.openxmlformats.org/officeDocument/2006/relationships/image" Target="../media/image196.png"/><Relationship Id="rId1" Type="http://schemas.openxmlformats.org/officeDocument/2006/relationships/image" Target="../media/image195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9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1.png"/><Relationship Id="rId1" Type="http://schemas.openxmlformats.org/officeDocument/2006/relationships/image" Target="../media/image200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205.png"/><Relationship Id="rId3" Type="http://schemas.openxmlformats.org/officeDocument/2006/relationships/image" Target="../media/image204.png"/><Relationship Id="rId2" Type="http://schemas.openxmlformats.org/officeDocument/2006/relationships/image" Target="../media/image203.png"/><Relationship Id="rId1" Type="http://schemas.openxmlformats.org/officeDocument/2006/relationships/image" Target="../media/image202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6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8.png"/><Relationship Id="rId1" Type="http://schemas.openxmlformats.org/officeDocument/2006/relationships/image" Target="../media/image207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0.png"/><Relationship Id="rId1" Type="http://schemas.openxmlformats.org/officeDocument/2006/relationships/image" Target="../media/image209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0.png"/><Relationship Id="rId1" Type="http://schemas.openxmlformats.org/officeDocument/2006/relationships/image" Target="../media/image209.png"/></Relationships>
</file>

<file path=ppt/slides/_rels/slide8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214.png"/><Relationship Id="rId3" Type="http://schemas.openxmlformats.org/officeDocument/2006/relationships/image" Target="../media/image213.png"/><Relationship Id="rId2" Type="http://schemas.openxmlformats.org/officeDocument/2006/relationships/image" Target="../media/image212.png"/><Relationship Id="rId1" Type="http://schemas.openxmlformats.org/officeDocument/2006/relationships/image" Target="../media/image211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6.png"/><Relationship Id="rId1" Type="http://schemas.openxmlformats.org/officeDocument/2006/relationships/image" Target="../media/image2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7.png"/></Relationships>
</file>

<file path=ppt/slides/_rels/slide9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21.png"/><Relationship Id="rId3" Type="http://schemas.openxmlformats.org/officeDocument/2006/relationships/image" Target="../media/image220.png"/><Relationship Id="rId2" Type="http://schemas.openxmlformats.org/officeDocument/2006/relationships/image" Target="../media/image219.png"/><Relationship Id="rId1" Type="http://schemas.openxmlformats.org/officeDocument/2006/relationships/image" Target="../media/image218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3.png"/><Relationship Id="rId1" Type="http://schemas.openxmlformats.org/officeDocument/2006/relationships/image" Target="../media/image222.png"/></Relationships>
</file>

<file path=ppt/slides/_rels/slide9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31.png"/><Relationship Id="rId7" Type="http://schemas.openxmlformats.org/officeDocument/2006/relationships/image" Target="../media/image230.png"/><Relationship Id="rId6" Type="http://schemas.openxmlformats.org/officeDocument/2006/relationships/image" Target="../media/image229.png"/><Relationship Id="rId5" Type="http://schemas.openxmlformats.org/officeDocument/2006/relationships/image" Target="../media/image228.png"/><Relationship Id="rId4" Type="http://schemas.openxmlformats.org/officeDocument/2006/relationships/image" Target="../media/image227.png"/><Relationship Id="rId3" Type="http://schemas.openxmlformats.org/officeDocument/2006/relationships/image" Target="../media/image226.png"/><Relationship Id="rId2" Type="http://schemas.openxmlformats.org/officeDocument/2006/relationships/image" Target="../media/image225.png"/><Relationship Id="rId1" Type="http://schemas.openxmlformats.org/officeDocument/2006/relationships/image" Target="../media/image224.png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2.png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34.png"/><Relationship Id="rId6" Type="http://schemas.openxmlformats.org/officeDocument/2006/relationships/image" Target="../media/image233.png"/><Relationship Id="rId5" Type="http://schemas.openxmlformats.org/officeDocument/2006/relationships/image" Target="../media/image147.png"/><Relationship Id="rId4" Type="http://schemas.openxmlformats.org/officeDocument/2006/relationships/image" Target="../media/image146.png"/><Relationship Id="rId3" Type="http://schemas.openxmlformats.org/officeDocument/2006/relationships/image" Target="../media/image145.png"/><Relationship Id="rId2" Type="http://schemas.openxmlformats.org/officeDocument/2006/relationships/image" Target="../media/image144.png"/><Relationship Id="rId1" Type="http://schemas.openxmlformats.org/officeDocument/2006/relationships/image" Target="../media/image143.png"/></Relationships>
</file>

<file path=ppt/slides/_rels/slide9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238.png"/><Relationship Id="rId3" Type="http://schemas.openxmlformats.org/officeDocument/2006/relationships/image" Target="../media/image237.png"/><Relationship Id="rId2" Type="http://schemas.openxmlformats.org/officeDocument/2006/relationships/image" Target="../media/image236.jpeg"/><Relationship Id="rId1" Type="http://schemas.openxmlformats.org/officeDocument/2006/relationships/image" Target="../media/image235.png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38426" y="1428699"/>
            <a:ext cx="459930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计算机导论</a:t>
            </a:r>
            <a:endParaRPr sz="7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74063" y="3121151"/>
            <a:ext cx="2618993" cy="133883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465576" y="3121151"/>
            <a:ext cx="2852166" cy="13388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527547" y="3121151"/>
            <a:ext cx="3838194" cy="13388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638426" y="3280359"/>
            <a:ext cx="73279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04085" algn="l"/>
              </a:tabLst>
            </a:pPr>
            <a:r>
              <a:rPr sz="4800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第三</a:t>
            </a:r>
            <a:r>
              <a:rPr sz="480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章	</a:t>
            </a:r>
            <a:r>
              <a:rPr sz="4800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Python语言及应用</a:t>
            </a:r>
            <a:endParaRPr sz="48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66835">
              <a:lnSpc>
                <a:spcPct val="100000"/>
              </a:lnSpc>
              <a:spcBef>
                <a:spcPts val="100"/>
              </a:spcBef>
            </a:pPr>
            <a:r>
              <a:rPr spc="10" dirty="0">
                <a:latin typeface="Microsoft JhengHei" panose="020B0604030504040204" charset="-120"/>
                <a:cs typeface="Microsoft JhengHei" panose="020B0604030504040204" charset="-120"/>
              </a:rPr>
              <a:t>机器语言</a:t>
            </a:r>
            <a:endParaRPr spc="1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354420"/>
            <a:ext cx="10543540" cy="3246120"/>
          </a:xfrm>
          <a:prstGeom prst="rect">
            <a:avLst/>
          </a:prstGeom>
        </p:spPr>
        <p:txBody>
          <a:bodyPr vert="horz" wrap="square" lIns="0" tIns="20827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640"/>
              </a:spcBef>
              <a:buChar char="•"/>
              <a:tabLst>
                <a:tab pos="355600" algn="l"/>
              </a:tabLst>
            </a:pP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机器语言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756285" marR="5080" lvl="1" indent="-287020">
              <a:lnSpc>
                <a:spcPct val="120000"/>
              </a:lnSpc>
              <a:spcBef>
                <a:spcPts val="770"/>
              </a:spcBef>
              <a:buChar char="–"/>
              <a:tabLst>
                <a:tab pos="756920" algn="l"/>
              </a:tabLst>
            </a:pP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以二进制代码表示指令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集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合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、</a:t>
            </a:r>
            <a:r>
              <a:rPr sz="32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CPU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直接能识别和执行的 语言。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756285" marR="20955" lvl="1" indent="-287020">
              <a:lnSpc>
                <a:spcPct val="120000"/>
              </a:lnSpc>
              <a:spcBef>
                <a:spcPts val="770"/>
              </a:spcBef>
              <a:buChar char="–"/>
              <a:tabLst>
                <a:tab pos="756920" algn="l"/>
              </a:tabLst>
            </a:pP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优点是占用内存少、执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行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速度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快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；缺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点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是不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易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阅读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和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记 忆、编程查错困难等。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43227" y="4824984"/>
            <a:ext cx="5612892" cy="186842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488947" y="4853946"/>
            <a:ext cx="5326380" cy="19309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488186" y="4869941"/>
            <a:ext cx="5473065" cy="1728470"/>
          </a:xfrm>
          <a:prstGeom prst="rect">
            <a:avLst/>
          </a:prstGeom>
          <a:solidFill>
            <a:srgbClr val="F1F1F1"/>
          </a:solidFill>
          <a:ln w="38100">
            <a:solidFill>
              <a:srgbClr val="252525"/>
            </a:solidFill>
          </a:ln>
        </p:spPr>
        <p:txBody>
          <a:bodyPr vert="horz" wrap="square" lIns="0" tIns="121285" rIns="0" bIns="0" rtlCol="0">
            <a:spAutoFit/>
          </a:bodyPr>
          <a:lstStyle/>
          <a:p>
            <a:pPr marL="270510">
              <a:lnSpc>
                <a:spcPct val="100000"/>
              </a:lnSpc>
              <a:spcBef>
                <a:spcPts val="955"/>
              </a:spcBef>
            </a:pPr>
            <a:r>
              <a:rPr sz="3200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0000,0000,000000001000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270510">
              <a:lnSpc>
                <a:spcPct val="100000"/>
              </a:lnSpc>
            </a:pPr>
            <a:r>
              <a:rPr sz="3200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0000,0000,000000000001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270510">
              <a:lnSpc>
                <a:spcPct val="100000"/>
              </a:lnSpc>
            </a:pPr>
            <a:r>
              <a:rPr sz="3200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0000,0001,000000001000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32732" y="1377695"/>
            <a:ext cx="4210811" cy="371551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367784" y="1412747"/>
            <a:ext cx="4090416" cy="35951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363211" y="1408175"/>
            <a:ext cx="4099560" cy="3604260"/>
          </a:xfrm>
          <a:custGeom>
            <a:avLst/>
            <a:gdLst/>
            <a:ahLst/>
            <a:cxnLst/>
            <a:rect l="l" t="t" r="r" b="b"/>
            <a:pathLst>
              <a:path w="4099559" h="3604260">
                <a:moveTo>
                  <a:pt x="0" y="3604260"/>
                </a:moveTo>
                <a:lnTo>
                  <a:pt x="4099560" y="3604260"/>
                </a:lnTo>
                <a:lnTo>
                  <a:pt x="4099560" y="0"/>
                </a:lnTo>
                <a:lnTo>
                  <a:pt x="0" y="0"/>
                </a:lnTo>
                <a:lnTo>
                  <a:pt x="0" y="3604260"/>
                </a:lnTo>
                <a:close/>
              </a:path>
            </a:pathLst>
          </a:custGeom>
          <a:ln w="9144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560811" y="261365"/>
            <a:ext cx="942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10" dirty="0">
                <a:solidFill>
                  <a:srgbClr val="FFFFFF"/>
                </a:solidFill>
                <a:latin typeface="Microsoft JhengHei" panose="020B0604030504040204" charset="-120"/>
                <a:cs typeface="Microsoft JhengHei" panose="020B0604030504040204" charset="-120"/>
              </a:rPr>
              <a:t>练习</a:t>
            </a:r>
            <a:endParaRPr sz="36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8340" y="1284395"/>
            <a:ext cx="3359785" cy="3439795"/>
          </a:xfrm>
          <a:prstGeom prst="rect">
            <a:avLst/>
          </a:prstGeom>
        </p:spPr>
        <p:txBody>
          <a:bodyPr vert="horz" wrap="square" lIns="0" tIns="2070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630"/>
              </a:spcBef>
              <a:buChar char="•"/>
              <a:tabLst>
                <a:tab pos="355600" algn="l"/>
              </a:tabLst>
            </a:pP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用猜牌例子体会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756285" lvl="1" indent="-287020">
              <a:lnSpc>
                <a:spcPct val="100000"/>
              </a:lnSpc>
              <a:spcBef>
                <a:spcPts val="1535"/>
              </a:spcBef>
              <a:buChar char="–"/>
              <a:tabLst>
                <a:tab pos="756920" algn="l"/>
              </a:tabLst>
            </a:pP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语言是工具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756285" lvl="1" indent="-287020">
              <a:lnSpc>
                <a:spcPct val="100000"/>
              </a:lnSpc>
              <a:spcBef>
                <a:spcPts val="1540"/>
              </a:spcBef>
              <a:buChar char="–"/>
              <a:tabLst>
                <a:tab pos="756920" algn="l"/>
              </a:tabLst>
            </a:pP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算法是灵魂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355600" indent="-342900">
              <a:lnSpc>
                <a:spcPct val="100000"/>
              </a:lnSpc>
              <a:spcBef>
                <a:spcPts val="1535"/>
              </a:spcBef>
              <a:buChar char="•"/>
              <a:tabLst>
                <a:tab pos="355600" algn="l"/>
              </a:tabLst>
            </a:pP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用2048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例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子体会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756285" lvl="1" indent="-287020">
              <a:lnSpc>
                <a:spcPct val="100000"/>
              </a:lnSpc>
              <a:spcBef>
                <a:spcPts val="1540"/>
              </a:spcBef>
              <a:buChar char="–"/>
              <a:tabLst>
                <a:tab pos="756920" algn="l"/>
              </a:tabLst>
            </a:pP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学无止境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789164" y="2601467"/>
            <a:ext cx="4020312" cy="38785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824216" y="2636519"/>
            <a:ext cx="3899915" cy="37581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819643" y="2631948"/>
            <a:ext cx="3909060" cy="3767454"/>
          </a:xfrm>
          <a:custGeom>
            <a:avLst/>
            <a:gdLst/>
            <a:ahLst/>
            <a:cxnLst/>
            <a:rect l="l" t="t" r="r" b="b"/>
            <a:pathLst>
              <a:path w="3909059" h="3767454">
                <a:moveTo>
                  <a:pt x="0" y="3767328"/>
                </a:moveTo>
                <a:lnTo>
                  <a:pt x="3909059" y="3767328"/>
                </a:lnTo>
                <a:lnTo>
                  <a:pt x="3909059" y="0"/>
                </a:lnTo>
                <a:lnTo>
                  <a:pt x="0" y="0"/>
                </a:lnTo>
                <a:lnTo>
                  <a:pt x="0" y="3767328"/>
                </a:lnTo>
                <a:close/>
              </a:path>
            </a:pathLst>
          </a:custGeom>
          <a:ln w="9144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1999" cy="661689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88585" y="1694179"/>
            <a:ext cx="28149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Questio</a:t>
            </a:r>
            <a:r>
              <a:rPr sz="4000" spc="-25" dirty="0"/>
              <a:t>n</a:t>
            </a:r>
            <a:r>
              <a:rPr sz="4000" spc="-5" dirty="0"/>
              <a:t>s?</a:t>
            </a:r>
            <a:endParaRPr sz="4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66835">
              <a:lnSpc>
                <a:spcPct val="100000"/>
              </a:lnSpc>
              <a:spcBef>
                <a:spcPts val="100"/>
              </a:spcBef>
            </a:pPr>
            <a:r>
              <a:rPr spc="10" dirty="0">
                <a:latin typeface="Microsoft JhengHei" panose="020B0604030504040204" charset="-120"/>
                <a:cs typeface="Microsoft JhengHei" panose="020B0604030504040204" charset="-120"/>
              </a:rPr>
              <a:t>汇编语言</a:t>
            </a:r>
            <a:endParaRPr spc="1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354420"/>
            <a:ext cx="10664825" cy="3928745"/>
          </a:xfrm>
          <a:prstGeom prst="rect">
            <a:avLst/>
          </a:prstGeom>
        </p:spPr>
        <p:txBody>
          <a:bodyPr vert="horz" wrap="square" lIns="0" tIns="20827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640"/>
              </a:spcBef>
              <a:buChar char="•"/>
              <a:tabLst>
                <a:tab pos="355600" algn="l"/>
              </a:tabLst>
            </a:pP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汇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编语言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756285" lvl="1" indent="-287020">
              <a:lnSpc>
                <a:spcPct val="100000"/>
              </a:lnSpc>
              <a:spcBef>
                <a:spcPts val="1540"/>
              </a:spcBef>
              <a:buChar char="–"/>
              <a:tabLst>
                <a:tab pos="756920" algn="l"/>
              </a:tabLst>
            </a:pP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用助记符表示机器指令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中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操作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码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和操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作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地址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语言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756285" marR="142240" lvl="1" indent="-287020">
              <a:lnSpc>
                <a:spcPct val="120000"/>
              </a:lnSpc>
              <a:spcBef>
                <a:spcPts val="770"/>
              </a:spcBef>
              <a:buChar char="–"/>
              <a:tabLst>
                <a:tab pos="756920" algn="l"/>
              </a:tabLst>
            </a:pP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汇编语言也是面向机器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语言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与机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器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语言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相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比较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为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直 观、易理解和记忆，但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通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用性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不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强。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756285" marR="5080" lvl="1" indent="-287020">
              <a:lnSpc>
                <a:spcPct val="120000"/>
              </a:lnSpc>
              <a:spcBef>
                <a:spcPts val="770"/>
              </a:spcBef>
              <a:buChar char="–"/>
              <a:tabLst>
                <a:tab pos="756920" algn="l"/>
              </a:tabLst>
            </a:pP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常用的汇编语言有</a:t>
            </a:r>
            <a:r>
              <a:rPr sz="32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80X86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汇编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、</a:t>
            </a:r>
            <a:r>
              <a:rPr sz="32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80C51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汇编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、</a:t>
            </a:r>
            <a:r>
              <a:rPr sz="32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ARM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汇编 等。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43227" y="5401055"/>
            <a:ext cx="5612892" cy="129235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712976" y="5384280"/>
            <a:ext cx="3051048" cy="14432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488186" y="5446014"/>
            <a:ext cx="5473065" cy="1152525"/>
          </a:xfrm>
          <a:prstGeom prst="rect">
            <a:avLst/>
          </a:prstGeom>
          <a:solidFill>
            <a:srgbClr val="F1F1F1"/>
          </a:solidFill>
          <a:ln w="38100">
            <a:solidFill>
              <a:srgbClr val="252525"/>
            </a:solidFill>
          </a:ln>
        </p:spPr>
        <p:txBody>
          <a:bodyPr vert="horz" wrap="square" lIns="0" tIns="64769" rIns="0" bIns="0" rtlCol="0">
            <a:spAutoFit/>
          </a:bodyPr>
          <a:lstStyle/>
          <a:p>
            <a:pPr marL="494665" marR="2507615">
              <a:lnSpc>
                <a:spcPct val="100000"/>
              </a:lnSpc>
              <a:spcBef>
                <a:spcPts val="510"/>
              </a:spcBef>
            </a:pPr>
            <a:r>
              <a:rPr sz="320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MOV</a:t>
            </a:r>
            <a:r>
              <a:rPr sz="3200" spc="-8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320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AX,100H  AND</a:t>
            </a:r>
            <a:r>
              <a:rPr sz="3200" spc="-8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320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AX,0FFH</a:t>
            </a:r>
            <a:endParaRPr sz="3200">
              <a:latin typeface="Consolas" panose="020B0609020204030204"/>
              <a:cs typeface="Consolas" panose="020B060902020403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66835">
              <a:lnSpc>
                <a:spcPct val="100000"/>
              </a:lnSpc>
              <a:spcBef>
                <a:spcPts val="100"/>
              </a:spcBef>
            </a:pPr>
            <a:r>
              <a:rPr spc="10" dirty="0">
                <a:latin typeface="Microsoft JhengHei" panose="020B0604030504040204" charset="-120"/>
                <a:cs typeface="Microsoft JhengHei" panose="020B0604030504040204" charset="-120"/>
              </a:rPr>
              <a:t>高级语言</a:t>
            </a:r>
            <a:endParaRPr spc="1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354420"/>
            <a:ext cx="10527030" cy="2592070"/>
          </a:xfrm>
          <a:prstGeom prst="rect">
            <a:avLst/>
          </a:prstGeom>
        </p:spPr>
        <p:txBody>
          <a:bodyPr vert="horz" wrap="square" lIns="0" tIns="20827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640"/>
              </a:spcBef>
              <a:buChar char="•"/>
              <a:tabLst>
                <a:tab pos="355600" algn="l"/>
              </a:tabLst>
            </a:pP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高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级语言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756285" marR="5080" lvl="1" indent="-287020">
              <a:lnSpc>
                <a:spcPct val="120000"/>
              </a:lnSpc>
              <a:spcBef>
                <a:spcPts val="770"/>
              </a:spcBef>
              <a:buChar char="–"/>
              <a:tabLst>
                <a:tab pos="756920" algn="l"/>
              </a:tabLst>
            </a:pP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接近人们使用的自然语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言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，一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条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语句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不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仅仅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是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完成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单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一 的机器指令操作，也可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能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是多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项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操作。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756285" lvl="1" indent="-287020">
              <a:lnSpc>
                <a:spcPct val="100000"/>
              </a:lnSpc>
              <a:spcBef>
                <a:spcPts val="1000"/>
              </a:spcBef>
              <a:buChar char="–"/>
              <a:tabLst>
                <a:tab pos="756920" algn="l"/>
              </a:tabLst>
            </a:pP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常用的高级语言有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、</a:t>
            </a:r>
            <a:r>
              <a:rPr sz="32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C++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、</a:t>
            </a:r>
            <a:r>
              <a:rPr sz="32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Java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等。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43227" y="4032501"/>
            <a:ext cx="7484364" cy="280416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19427" y="3995931"/>
            <a:ext cx="6582156" cy="28620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488186" y="4077460"/>
            <a:ext cx="7344409" cy="2664460"/>
          </a:xfrm>
          <a:prstGeom prst="rect">
            <a:avLst/>
          </a:prstGeom>
          <a:solidFill>
            <a:srgbClr val="F1F1F1"/>
          </a:solidFill>
          <a:ln w="38100">
            <a:solidFill>
              <a:srgbClr val="252525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270510">
              <a:lnSpc>
                <a:spcPct val="100000"/>
              </a:lnSpc>
              <a:spcBef>
                <a:spcPts val="255"/>
              </a:spcBef>
            </a:pPr>
            <a:r>
              <a:rPr sz="28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int</a:t>
            </a:r>
            <a:r>
              <a:rPr sz="2800" b="1" spc="-1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main(void){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 marL="1050925" marR="1010920">
              <a:lnSpc>
                <a:spcPct val="100000"/>
              </a:lnSpc>
            </a:pPr>
            <a:r>
              <a:rPr sz="2800" b="1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int </a:t>
            </a:r>
            <a:r>
              <a:rPr sz="28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first=2, second=3, </a:t>
            </a:r>
            <a:r>
              <a:rPr sz="2800" b="1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sum;  </a:t>
            </a:r>
            <a:r>
              <a:rPr sz="28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sum = first + second;  printf("sum = %d", </a:t>
            </a:r>
            <a:r>
              <a:rPr sz="2800" b="1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sum);  </a:t>
            </a:r>
            <a:r>
              <a:rPr sz="28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return</a:t>
            </a:r>
            <a:r>
              <a:rPr sz="2800" b="1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0;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 marL="270510">
              <a:lnSpc>
                <a:spcPct val="100000"/>
              </a:lnSpc>
            </a:pPr>
            <a:r>
              <a:rPr sz="28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}</a:t>
            </a:r>
            <a:endParaRPr sz="2800">
              <a:latin typeface="Consolas" panose="020B0609020204030204"/>
              <a:cs typeface="Consolas" panose="020B060902020403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66835">
              <a:lnSpc>
                <a:spcPct val="100000"/>
              </a:lnSpc>
              <a:spcBef>
                <a:spcPts val="100"/>
              </a:spcBef>
            </a:pPr>
            <a:r>
              <a:rPr spc="10" dirty="0">
                <a:latin typeface="Microsoft JhengHei" panose="020B0604030504040204" charset="-120"/>
                <a:cs typeface="Microsoft JhengHei" panose="020B0604030504040204" charset="-120"/>
              </a:rPr>
              <a:t>本章内容</a:t>
            </a:r>
            <a:endParaRPr spc="1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42489" y="1243552"/>
            <a:ext cx="5507355" cy="4293235"/>
          </a:xfrm>
          <a:prstGeom prst="rect">
            <a:avLst/>
          </a:prstGeom>
        </p:spPr>
        <p:txBody>
          <a:bodyPr vert="horz" wrap="square" lIns="0" tIns="255904" rIns="0" bIns="0" rtlCol="0">
            <a:spAutoFit/>
          </a:bodyPr>
          <a:lstStyle/>
          <a:p>
            <a:pPr marL="416560" indent="-403860">
              <a:lnSpc>
                <a:spcPct val="100000"/>
              </a:lnSpc>
              <a:spcBef>
                <a:spcPts val="2015"/>
              </a:spcBef>
              <a:buSzPct val="98000"/>
              <a:buFont typeface="Wingdings" panose="05000000000000000000"/>
              <a:buChar char=""/>
              <a:tabLst>
                <a:tab pos="415925" algn="l"/>
              </a:tabLst>
            </a:pPr>
            <a:r>
              <a:rPr sz="4000" spc="-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计算机编程的基本概念</a:t>
            </a:r>
            <a:endParaRPr sz="4000">
              <a:latin typeface="微软雅黑" panose="020B0503020204020204" charset="-122"/>
              <a:cs typeface="微软雅黑" panose="020B0503020204020204" charset="-122"/>
            </a:endParaRPr>
          </a:p>
          <a:p>
            <a:pPr marL="416560" indent="-404495">
              <a:lnSpc>
                <a:spcPct val="100000"/>
              </a:lnSpc>
              <a:spcBef>
                <a:spcPts val="1920"/>
              </a:spcBef>
              <a:buSzPct val="98000"/>
              <a:buFont typeface="Wingdings" panose="05000000000000000000"/>
              <a:buChar char=""/>
              <a:tabLst>
                <a:tab pos="417195" algn="l"/>
              </a:tabLst>
            </a:pPr>
            <a:r>
              <a:rPr sz="4000" spc="-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语言的层次</a:t>
            </a:r>
            <a:endParaRPr sz="4000">
              <a:latin typeface="微软雅黑" panose="020B0503020204020204" charset="-122"/>
              <a:cs typeface="微软雅黑" panose="020B0503020204020204" charset="-122"/>
            </a:endParaRPr>
          </a:p>
          <a:p>
            <a:pPr marL="416560" indent="-404495">
              <a:lnSpc>
                <a:spcPct val="100000"/>
              </a:lnSpc>
              <a:spcBef>
                <a:spcPts val="1925"/>
              </a:spcBef>
              <a:buSzPct val="98000"/>
              <a:buFont typeface="Wingdings" panose="05000000000000000000"/>
              <a:buChar char=""/>
              <a:tabLst>
                <a:tab pos="417195" algn="l"/>
              </a:tabLst>
            </a:pPr>
            <a:r>
              <a:rPr sz="40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初窥高级语言</a:t>
            </a:r>
            <a:endParaRPr sz="4000">
              <a:latin typeface="微软雅黑" panose="020B0503020204020204" charset="-122"/>
              <a:cs typeface="微软雅黑" panose="020B0503020204020204" charset="-122"/>
            </a:endParaRPr>
          </a:p>
          <a:p>
            <a:pPr marL="416560" indent="-403860">
              <a:lnSpc>
                <a:spcPct val="100000"/>
              </a:lnSpc>
              <a:spcBef>
                <a:spcPts val="1920"/>
              </a:spcBef>
              <a:buSzPct val="98000"/>
              <a:buFont typeface="Wingdings" panose="05000000000000000000"/>
              <a:buChar char=""/>
              <a:tabLst>
                <a:tab pos="415925" algn="l"/>
              </a:tabLst>
            </a:pPr>
            <a:r>
              <a:rPr sz="40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列举高级语言</a:t>
            </a:r>
            <a:endParaRPr sz="4000">
              <a:latin typeface="微软雅黑" panose="020B0503020204020204" charset="-122"/>
              <a:cs typeface="微软雅黑" panose="020B0503020204020204" charset="-122"/>
            </a:endParaRPr>
          </a:p>
          <a:p>
            <a:pPr marL="416560" indent="-404495">
              <a:lnSpc>
                <a:spcPct val="100000"/>
              </a:lnSpc>
              <a:spcBef>
                <a:spcPts val="1920"/>
              </a:spcBef>
              <a:buSzPct val="98000"/>
              <a:buFont typeface="Wingdings" panose="05000000000000000000"/>
              <a:buChar char=""/>
              <a:tabLst>
                <a:tab pos="417195" algn="l"/>
              </a:tabLst>
            </a:pPr>
            <a:r>
              <a:rPr sz="40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Python</a:t>
            </a:r>
            <a:endParaRPr sz="40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84385" y="261365"/>
            <a:ext cx="23190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>
                <a:latin typeface="Microsoft JhengHei" panose="020B0604030504040204" charset="-120"/>
                <a:cs typeface="Microsoft JhengHei" panose="020B0604030504040204" charset="-120"/>
              </a:rPr>
              <a:t>语言的层次</a:t>
            </a:r>
            <a:endParaRPr spc="1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66288" y="2304288"/>
            <a:ext cx="1152918" cy="302437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425444" y="2621096"/>
            <a:ext cx="381000" cy="216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5000"/>
              </a:lnSpc>
              <a:spcBef>
                <a:spcPts val="105"/>
              </a:spcBef>
            </a:pPr>
            <a:r>
              <a:rPr sz="2800" b="1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高 </a:t>
            </a:r>
            <a:r>
              <a:rPr sz="2800" b="1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级 语 言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106156" y="2304288"/>
            <a:ext cx="1152905" cy="30243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466835" y="2621096"/>
            <a:ext cx="381000" cy="216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5000"/>
              </a:lnSpc>
              <a:spcBef>
                <a:spcPts val="105"/>
              </a:spcBef>
            </a:pPr>
            <a:r>
              <a:rPr sz="2800" b="1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机 </a:t>
            </a:r>
            <a:r>
              <a:rPr sz="2800" b="1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器 语 言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370576" y="2304288"/>
            <a:ext cx="1512570" cy="30243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909564" y="2568955"/>
            <a:ext cx="381000" cy="237299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430"/>
              </a:spcBef>
            </a:pPr>
            <a:r>
              <a:rPr sz="2800" b="1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语 </a:t>
            </a:r>
            <a:r>
              <a:rPr sz="2800" b="1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言 </a:t>
            </a:r>
            <a:r>
              <a:rPr sz="2800" b="1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翻 译 </a:t>
            </a:r>
            <a:r>
              <a:rPr sz="2800" b="1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程 </a:t>
            </a:r>
            <a:r>
              <a:rPr sz="2800" b="1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序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76477" y="3627373"/>
            <a:ext cx="3810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人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390378" y="3365880"/>
            <a:ext cx="381000" cy="1162685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 marR="5080" algn="just">
              <a:lnSpc>
                <a:spcPts val="2800"/>
              </a:lnSpc>
              <a:spcBef>
                <a:spcPts val="655"/>
              </a:spcBef>
            </a:pPr>
            <a:r>
              <a:rPr sz="2800" b="1" spc="-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计 算 机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932432" y="3360394"/>
            <a:ext cx="1225308" cy="33225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959101" y="3444240"/>
            <a:ext cx="1008380" cy="114300"/>
          </a:xfrm>
          <a:custGeom>
            <a:avLst/>
            <a:gdLst/>
            <a:ahLst/>
            <a:cxnLst/>
            <a:rect l="l" t="t" r="r" b="b"/>
            <a:pathLst>
              <a:path w="1008380" h="114300">
                <a:moveTo>
                  <a:pt x="893699" y="0"/>
                </a:moveTo>
                <a:lnTo>
                  <a:pt x="893699" y="114300"/>
                </a:lnTo>
                <a:lnTo>
                  <a:pt x="969899" y="76200"/>
                </a:lnTo>
                <a:lnTo>
                  <a:pt x="912749" y="76200"/>
                </a:lnTo>
                <a:lnTo>
                  <a:pt x="912749" y="38100"/>
                </a:lnTo>
                <a:lnTo>
                  <a:pt x="969899" y="38100"/>
                </a:lnTo>
                <a:lnTo>
                  <a:pt x="893699" y="0"/>
                </a:lnTo>
                <a:close/>
              </a:path>
              <a:path w="1008380" h="114300">
                <a:moveTo>
                  <a:pt x="893699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893699" y="76200"/>
                </a:lnTo>
                <a:lnTo>
                  <a:pt x="893699" y="38100"/>
                </a:lnTo>
                <a:close/>
              </a:path>
              <a:path w="1008380" h="114300">
                <a:moveTo>
                  <a:pt x="969899" y="38100"/>
                </a:moveTo>
                <a:lnTo>
                  <a:pt x="912749" y="38100"/>
                </a:lnTo>
                <a:lnTo>
                  <a:pt x="912749" y="76200"/>
                </a:lnTo>
                <a:lnTo>
                  <a:pt x="969899" y="76200"/>
                </a:lnTo>
                <a:lnTo>
                  <a:pt x="1007999" y="57150"/>
                </a:lnTo>
                <a:lnTo>
                  <a:pt x="969899" y="381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238244" y="3360394"/>
            <a:ext cx="1225308" cy="33225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264914" y="3444240"/>
            <a:ext cx="1008380" cy="114300"/>
          </a:xfrm>
          <a:custGeom>
            <a:avLst/>
            <a:gdLst/>
            <a:ahLst/>
            <a:cxnLst/>
            <a:rect l="l" t="t" r="r" b="b"/>
            <a:pathLst>
              <a:path w="1008379" h="114300">
                <a:moveTo>
                  <a:pt x="893699" y="0"/>
                </a:moveTo>
                <a:lnTo>
                  <a:pt x="893699" y="114300"/>
                </a:lnTo>
                <a:lnTo>
                  <a:pt x="969899" y="76200"/>
                </a:lnTo>
                <a:lnTo>
                  <a:pt x="912749" y="76200"/>
                </a:lnTo>
                <a:lnTo>
                  <a:pt x="912749" y="38100"/>
                </a:lnTo>
                <a:lnTo>
                  <a:pt x="969899" y="38100"/>
                </a:lnTo>
                <a:lnTo>
                  <a:pt x="893699" y="0"/>
                </a:lnTo>
                <a:close/>
              </a:path>
              <a:path w="1008379" h="114300">
                <a:moveTo>
                  <a:pt x="893699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893699" y="76200"/>
                </a:lnTo>
                <a:lnTo>
                  <a:pt x="893699" y="38100"/>
                </a:lnTo>
                <a:close/>
              </a:path>
              <a:path w="1008379" h="114300">
                <a:moveTo>
                  <a:pt x="969899" y="38100"/>
                </a:moveTo>
                <a:lnTo>
                  <a:pt x="912749" y="38100"/>
                </a:lnTo>
                <a:lnTo>
                  <a:pt x="912749" y="76200"/>
                </a:lnTo>
                <a:lnTo>
                  <a:pt x="969899" y="76200"/>
                </a:lnTo>
                <a:lnTo>
                  <a:pt x="1007999" y="57150"/>
                </a:lnTo>
                <a:lnTo>
                  <a:pt x="969899" y="381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902195" y="3433546"/>
            <a:ext cx="1225308" cy="33225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928866" y="3517391"/>
            <a:ext cx="1008380" cy="114300"/>
          </a:xfrm>
          <a:custGeom>
            <a:avLst/>
            <a:gdLst/>
            <a:ahLst/>
            <a:cxnLst/>
            <a:rect l="l" t="t" r="r" b="b"/>
            <a:pathLst>
              <a:path w="1008379" h="114300">
                <a:moveTo>
                  <a:pt x="893699" y="0"/>
                </a:moveTo>
                <a:lnTo>
                  <a:pt x="893699" y="114300"/>
                </a:lnTo>
                <a:lnTo>
                  <a:pt x="969899" y="76200"/>
                </a:lnTo>
                <a:lnTo>
                  <a:pt x="912749" y="76200"/>
                </a:lnTo>
                <a:lnTo>
                  <a:pt x="912749" y="38100"/>
                </a:lnTo>
                <a:lnTo>
                  <a:pt x="969899" y="38100"/>
                </a:lnTo>
                <a:lnTo>
                  <a:pt x="893699" y="0"/>
                </a:lnTo>
                <a:close/>
              </a:path>
              <a:path w="1008379" h="114300">
                <a:moveTo>
                  <a:pt x="893699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893699" y="76200"/>
                </a:lnTo>
                <a:lnTo>
                  <a:pt x="893699" y="38100"/>
                </a:lnTo>
                <a:close/>
              </a:path>
              <a:path w="1008379" h="114300">
                <a:moveTo>
                  <a:pt x="969899" y="38100"/>
                </a:moveTo>
                <a:lnTo>
                  <a:pt x="912749" y="38100"/>
                </a:lnTo>
                <a:lnTo>
                  <a:pt x="912749" y="76200"/>
                </a:lnTo>
                <a:lnTo>
                  <a:pt x="969899" y="76200"/>
                </a:lnTo>
                <a:lnTo>
                  <a:pt x="1007999" y="57150"/>
                </a:lnTo>
                <a:lnTo>
                  <a:pt x="969899" y="381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9278111" y="3433546"/>
            <a:ext cx="1225308" cy="33225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304781" y="3517391"/>
            <a:ext cx="1008380" cy="114300"/>
          </a:xfrm>
          <a:custGeom>
            <a:avLst/>
            <a:gdLst/>
            <a:ahLst/>
            <a:cxnLst/>
            <a:rect l="l" t="t" r="r" b="b"/>
            <a:pathLst>
              <a:path w="1008379" h="114300">
                <a:moveTo>
                  <a:pt x="893699" y="0"/>
                </a:moveTo>
                <a:lnTo>
                  <a:pt x="893699" y="114300"/>
                </a:lnTo>
                <a:lnTo>
                  <a:pt x="969899" y="76200"/>
                </a:lnTo>
                <a:lnTo>
                  <a:pt x="912749" y="76200"/>
                </a:lnTo>
                <a:lnTo>
                  <a:pt x="912749" y="38100"/>
                </a:lnTo>
                <a:lnTo>
                  <a:pt x="969899" y="38100"/>
                </a:lnTo>
                <a:lnTo>
                  <a:pt x="893699" y="0"/>
                </a:lnTo>
                <a:close/>
              </a:path>
              <a:path w="1008379" h="114300">
                <a:moveTo>
                  <a:pt x="893699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893699" y="76200"/>
                </a:lnTo>
                <a:lnTo>
                  <a:pt x="893699" y="38100"/>
                </a:lnTo>
                <a:close/>
              </a:path>
              <a:path w="1008379" h="114300">
                <a:moveTo>
                  <a:pt x="969899" y="38100"/>
                </a:moveTo>
                <a:lnTo>
                  <a:pt x="912749" y="38100"/>
                </a:lnTo>
                <a:lnTo>
                  <a:pt x="912749" y="76200"/>
                </a:lnTo>
                <a:lnTo>
                  <a:pt x="969899" y="76200"/>
                </a:lnTo>
                <a:lnTo>
                  <a:pt x="1007999" y="57150"/>
                </a:lnTo>
                <a:lnTo>
                  <a:pt x="969899" y="381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163811" y="4009618"/>
            <a:ext cx="1225308" cy="3322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9304781" y="4093464"/>
            <a:ext cx="1008380" cy="114300"/>
          </a:xfrm>
          <a:custGeom>
            <a:avLst/>
            <a:gdLst/>
            <a:ahLst/>
            <a:cxnLst/>
            <a:rect l="l" t="t" r="r" b="b"/>
            <a:pathLst>
              <a:path w="1008379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1008379" h="114300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1008379" h="114300">
                <a:moveTo>
                  <a:pt x="1007999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1007999" y="76200"/>
                </a:lnTo>
                <a:lnTo>
                  <a:pt x="1007999" y="38100"/>
                </a:lnTo>
                <a:close/>
              </a:path>
            </a:pathLst>
          </a:custGeom>
          <a:solidFill>
            <a:srgbClr val="1545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787895" y="4009618"/>
            <a:ext cx="1225308" cy="3322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928866" y="4093464"/>
            <a:ext cx="1008380" cy="114300"/>
          </a:xfrm>
          <a:custGeom>
            <a:avLst/>
            <a:gdLst/>
            <a:ahLst/>
            <a:cxnLst/>
            <a:rect l="l" t="t" r="r" b="b"/>
            <a:pathLst>
              <a:path w="1008379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1008379" h="114300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1008379" h="114300">
                <a:moveTo>
                  <a:pt x="1007999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1007999" y="76200"/>
                </a:lnTo>
                <a:lnTo>
                  <a:pt x="1007999" y="38100"/>
                </a:lnTo>
                <a:close/>
              </a:path>
            </a:pathLst>
          </a:custGeom>
          <a:solidFill>
            <a:srgbClr val="1545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123944" y="4009618"/>
            <a:ext cx="1225308" cy="3322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264914" y="4093464"/>
            <a:ext cx="1008380" cy="114300"/>
          </a:xfrm>
          <a:custGeom>
            <a:avLst/>
            <a:gdLst/>
            <a:ahLst/>
            <a:cxnLst/>
            <a:rect l="l" t="t" r="r" b="b"/>
            <a:pathLst>
              <a:path w="1008379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1008379" h="114300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1008379" h="114300">
                <a:moveTo>
                  <a:pt x="1007999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1007999" y="76200"/>
                </a:lnTo>
                <a:lnTo>
                  <a:pt x="1007999" y="38100"/>
                </a:lnTo>
                <a:close/>
              </a:path>
            </a:pathLst>
          </a:custGeom>
          <a:solidFill>
            <a:srgbClr val="1545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818132" y="4009618"/>
            <a:ext cx="1225308" cy="3322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959101" y="4093464"/>
            <a:ext cx="1008380" cy="114300"/>
          </a:xfrm>
          <a:custGeom>
            <a:avLst/>
            <a:gdLst/>
            <a:ahLst/>
            <a:cxnLst/>
            <a:rect l="l" t="t" r="r" b="b"/>
            <a:pathLst>
              <a:path w="100838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1008380" h="114300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1008380" h="114300">
                <a:moveTo>
                  <a:pt x="1007999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1007999" y="76200"/>
                </a:lnTo>
                <a:lnTo>
                  <a:pt x="1007999" y="38100"/>
                </a:lnTo>
                <a:close/>
              </a:path>
            </a:pathLst>
          </a:custGeom>
          <a:solidFill>
            <a:srgbClr val="154569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84385" y="261365"/>
            <a:ext cx="23190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>
                <a:latin typeface="Microsoft JhengHei" panose="020B0604030504040204" charset="-120"/>
                <a:cs typeface="Microsoft JhengHei" panose="020B0604030504040204" charset="-120"/>
              </a:rPr>
              <a:t>语言的层次</a:t>
            </a:r>
            <a:endParaRPr spc="1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662928" y="5387340"/>
            <a:ext cx="2125218" cy="127939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976618" y="5497169"/>
            <a:ext cx="144589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7665" marR="5080" indent="-3556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机器语言 </a:t>
            </a:r>
            <a:r>
              <a:rPr sz="2800" b="1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程序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79244" y="5325567"/>
            <a:ext cx="2874010" cy="1002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1369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计算机</a:t>
            </a:r>
            <a:r>
              <a:rPr sz="3200" spc="-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/CPU  </a:t>
            </a: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能识别与执行的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95444" y="5905500"/>
            <a:ext cx="1693164" cy="1402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722114" y="5950458"/>
            <a:ext cx="1571625" cy="0"/>
          </a:xfrm>
          <a:custGeom>
            <a:avLst/>
            <a:gdLst/>
            <a:ahLst/>
            <a:cxnLst/>
            <a:rect l="l" t="t" r="r" b="b"/>
            <a:pathLst>
              <a:path w="1571625">
                <a:moveTo>
                  <a:pt x="0" y="0"/>
                </a:moveTo>
                <a:lnTo>
                  <a:pt x="1571244" y="0"/>
                </a:lnTo>
              </a:path>
            </a:pathLst>
          </a:custGeom>
          <a:ln w="381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559167" y="1435099"/>
            <a:ext cx="14458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编译程序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694419" y="2939795"/>
            <a:ext cx="2125218" cy="12809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9008109" y="3050286"/>
            <a:ext cx="144589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9230" marR="5080" indent="-177165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汇编语言 </a:t>
            </a:r>
            <a:r>
              <a:rPr sz="2800" b="1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源程序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779264" y="1580388"/>
            <a:ext cx="2126741" cy="12809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093589" y="1690573"/>
            <a:ext cx="144589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9230" marR="5080" indent="-177165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高级语言 </a:t>
            </a:r>
            <a:r>
              <a:rPr sz="2800" b="1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源程序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891528" y="1914131"/>
            <a:ext cx="3092196" cy="11247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936485" y="1959101"/>
            <a:ext cx="2936875" cy="969644"/>
          </a:xfrm>
          <a:custGeom>
            <a:avLst/>
            <a:gdLst/>
            <a:ahLst/>
            <a:cxnLst/>
            <a:rect l="l" t="t" r="r" b="b"/>
            <a:pathLst>
              <a:path w="2936875" h="969644">
                <a:moveTo>
                  <a:pt x="2936748" y="594868"/>
                </a:moveTo>
                <a:lnTo>
                  <a:pt x="2446528" y="594868"/>
                </a:lnTo>
                <a:lnTo>
                  <a:pt x="2691638" y="969263"/>
                </a:lnTo>
                <a:lnTo>
                  <a:pt x="2936748" y="594868"/>
                </a:lnTo>
                <a:close/>
              </a:path>
              <a:path w="2936875" h="969644">
                <a:moveTo>
                  <a:pt x="2812796" y="0"/>
                </a:moveTo>
                <a:lnTo>
                  <a:pt x="0" y="0"/>
                </a:lnTo>
                <a:lnTo>
                  <a:pt x="0" y="242315"/>
                </a:lnTo>
                <a:lnTo>
                  <a:pt x="2570480" y="242315"/>
                </a:lnTo>
                <a:lnTo>
                  <a:pt x="2570480" y="594868"/>
                </a:lnTo>
                <a:lnTo>
                  <a:pt x="2812796" y="594868"/>
                </a:lnTo>
                <a:lnTo>
                  <a:pt x="2812796" y="0"/>
                </a:lnTo>
                <a:close/>
              </a:path>
            </a:pathLst>
          </a:custGeom>
          <a:solidFill>
            <a:srgbClr val="B9DD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936485" y="1959101"/>
            <a:ext cx="2936875" cy="969644"/>
          </a:xfrm>
          <a:custGeom>
            <a:avLst/>
            <a:gdLst/>
            <a:ahLst/>
            <a:cxnLst/>
            <a:rect l="l" t="t" r="r" b="b"/>
            <a:pathLst>
              <a:path w="2936875" h="969644">
                <a:moveTo>
                  <a:pt x="0" y="242315"/>
                </a:moveTo>
                <a:lnTo>
                  <a:pt x="2570480" y="242315"/>
                </a:lnTo>
                <a:lnTo>
                  <a:pt x="2570480" y="594868"/>
                </a:lnTo>
                <a:lnTo>
                  <a:pt x="2446528" y="594868"/>
                </a:lnTo>
                <a:lnTo>
                  <a:pt x="2691638" y="969263"/>
                </a:lnTo>
                <a:lnTo>
                  <a:pt x="2936748" y="594868"/>
                </a:lnTo>
                <a:lnTo>
                  <a:pt x="2812796" y="594868"/>
                </a:lnTo>
                <a:lnTo>
                  <a:pt x="2812796" y="0"/>
                </a:lnTo>
                <a:lnTo>
                  <a:pt x="0" y="0"/>
                </a:lnTo>
                <a:lnTo>
                  <a:pt x="0" y="242315"/>
                </a:lnTo>
                <a:close/>
              </a:path>
            </a:pathLst>
          </a:custGeom>
          <a:ln w="38099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538215" y="2749295"/>
            <a:ext cx="1490471" cy="26365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590540" y="2801111"/>
            <a:ext cx="1336040" cy="2480945"/>
          </a:xfrm>
          <a:custGeom>
            <a:avLst/>
            <a:gdLst/>
            <a:ahLst/>
            <a:cxnLst/>
            <a:rect l="l" t="t" r="r" b="b"/>
            <a:pathLst>
              <a:path w="1336040" h="2480945">
                <a:moveTo>
                  <a:pt x="263651" y="0"/>
                </a:moveTo>
                <a:lnTo>
                  <a:pt x="0" y="119761"/>
                </a:lnTo>
                <a:lnTo>
                  <a:pt x="940435" y="2189988"/>
                </a:lnTo>
                <a:lnTo>
                  <a:pt x="808609" y="2249805"/>
                </a:lnTo>
                <a:lnTo>
                  <a:pt x="1231391" y="2480564"/>
                </a:lnTo>
                <a:lnTo>
                  <a:pt x="1322590" y="2070227"/>
                </a:lnTo>
                <a:lnTo>
                  <a:pt x="1204087" y="2070227"/>
                </a:lnTo>
                <a:lnTo>
                  <a:pt x="263651" y="0"/>
                </a:lnTo>
                <a:close/>
              </a:path>
              <a:path w="1336040" h="2480945">
                <a:moveTo>
                  <a:pt x="1335913" y="2010283"/>
                </a:moveTo>
                <a:lnTo>
                  <a:pt x="1204087" y="2070227"/>
                </a:lnTo>
                <a:lnTo>
                  <a:pt x="1322590" y="2070227"/>
                </a:lnTo>
                <a:lnTo>
                  <a:pt x="1335913" y="2010283"/>
                </a:lnTo>
                <a:close/>
              </a:path>
            </a:pathLst>
          </a:custGeom>
          <a:solidFill>
            <a:srgbClr val="B9DD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590540" y="2801111"/>
            <a:ext cx="1336040" cy="2480945"/>
          </a:xfrm>
          <a:custGeom>
            <a:avLst/>
            <a:gdLst/>
            <a:ahLst/>
            <a:cxnLst/>
            <a:rect l="l" t="t" r="r" b="b"/>
            <a:pathLst>
              <a:path w="1336040" h="2480945">
                <a:moveTo>
                  <a:pt x="263651" y="0"/>
                </a:moveTo>
                <a:lnTo>
                  <a:pt x="1204087" y="2070227"/>
                </a:lnTo>
                <a:lnTo>
                  <a:pt x="1335913" y="2010283"/>
                </a:lnTo>
                <a:lnTo>
                  <a:pt x="1231391" y="2480564"/>
                </a:lnTo>
                <a:lnTo>
                  <a:pt x="808609" y="2249805"/>
                </a:lnTo>
                <a:lnTo>
                  <a:pt x="940435" y="2189988"/>
                </a:lnTo>
                <a:lnTo>
                  <a:pt x="0" y="119761"/>
                </a:lnTo>
                <a:lnTo>
                  <a:pt x="263651" y="0"/>
                </a:lnTo>
                <a:close/>
              </a:path>
            </a:pathLst>
          </a:custGeom>
          <a:ln w="381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468868" y="4093451"/>
            <a:ext cx="1168895" cy="12451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517763" y="4146803"/>
            <a:ext cx="1017269" cy="1092200"/>
          </a:xfrm>
          <a:custGeom>
            <a:avLst/>
            <a:gdLst/>
            <a:ahLst/>
            <a:cxnLst/>
            <a:rect l="l" t="t" r="r" b="b"/>
            <a:pathLst>
              <a:path w="1017270" h="1092200">
                <a:moveTo>
                  <a:pt x="61086" y="632714"/>
                </a:moveTo>
                <a:lnTo>
                  <a:pt x="0" y="1091819"/>
                </a:lnTo>
                <a:lnTo>
                  <a:pt x="452119" y="991362"/>
                </a:lnTo>
                <a:lnTo>
                  <a:pt x="354329" y="901700"/>
                </a:lnTo>
                <a:lnTo>
                  <a:pt x="518773" y="722376"/>
                </a:lnTo>
                <a:lnTo>
                  <a:pt x="158750" y="722376"/>
                </a:lnTo>
                <a:lnTo>
                  <a:pt x="61086" y="632714"/>
                </a:lnTo>
                <a:close/>
              </a:path>
              <a:path w="1017270" h="1092200">
                <a:moveTo>
                  <a:pt x="821181" y="0"/>
                </a:moveTo>
                <a:lnTo>
                  <a:pt x="158750" y="722376"/>
                </a:lnTo>
                <a:lnTo>
                  <a:pt x="518773" y="722376"/>
                </a:lnTo>
                <a:lnTo>
                  <a:pt x="1016761" y="179324"/>
                </a:lnTo>
                <a:lnTo>
                  <a:pt x="821181" y="0"/>
                </a:lnTo>
                <a:close/>
              </a:path>
            </a:pathLst>
          </a:custGeom>
          <a:solidFill>
            <a:srgbClr val="B9DD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517763" y="4146803"/>
            <a:ext cx="1017269" cy="1092200"/>
          </a:xfrm>
          <a:custGeom>
            <a:avLst/>
            <a:gdLst/>
            <a:ahLst/>
            <a:cxnLst/>
            <a:rect l="l" t="t" r="r" b="b"/>
            <a:pathLst>
              <a:path w="1017270" h="1092200">
                <a:moveTo>
                  <a:pt x="1016761" y="179324"/>
                </a:moveTo>
                <a:lnTo>
                  <a:pt x="354329" y="901700"/>
                </a:lnTo>
                <a:lnTo>
                  <a:pt x="452119" y="991362"/>
                </a:lnTo>
                <a:lnTo>
                  <a:pt x="0" y="1091819"/>
                </a:lnTo>
                <a:lnTo>
                  <a:pt x="61086" y="632714"/>
                </a:lnTo>
                <a:lnTo>
                  <a:pt x="158750" y="722376"/>
                </a:lnTo>
                <a:lnTo>
                  <a:pt x="821181" y="0"/>
                </a:lnTo>
                <a:lnTo>
                  <a:pt x="1016761" y="179324"/>
                </a:lnTo>
                <a:close/>
              </a:path>
            </a:pathLst>
          </a:custGeom>
          <a:ln w="381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9387967" y="4498975"/>
            <a:ext cx="14458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汇编程序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466459" y="3408679"/>
            <a:ext cx="14458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编译程序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047871" y="2667457"/>
            <a:ext cx="381000" cy="2159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执 </a:t>
            </a:r>
            <a:r>
              <a:rPr sz="2800" spc="-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行 效 </a:t>
            </a:r>
            <a:r>
              <a:rPr sz="2800" spc="-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率 </a:t>
            </a:r>
            <a:r>
              <a:rPr sz="2800" spc="-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高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400044" y="2526792"/>
            <a:ext cx="611098" cy="24475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464814" y="2571750"/>
            <a:ext cx="433070" cy="2295525"/>
          </a:xfrm>
          <a:custGeom>
            <a:avLst/>
            <a:gdLst/>
            <a:ahLst/>
            <a:cxnLst/>
            <a:rect l="l" t="t" r="r" b="b"/>
            <a:pathLst>
              <a:path w="433070" h="2295525">
                <a:moveTo>
                  <a:pt x="432815" y="2007489"/>
                </a:moveTo>
                <a:lnTo>
                  <a:pt x="0" y="2007489"/>
                </a:lnTo>
                <a:lnTo>
                  <a:pt x="216408" y="2295144"/>
                </a:lnTo>
                <a:lnTo>
                  <a:pt x="432815" y="2007489"/>
                </a:lnTo>
                <a:close/>
              </a:path>
              <a:path w="433070" h="2295525">
                <a:moveTo>
                  <a:pt x="324612" y="0"/>
                </a:moveTo>
                <a:lnTo>
                  <a:pt x="108203" y="0"/>
                </a:lnTo>
                <a:lnTo>
                  <a:pt x="108203" y="2007489"/>
                </a:lnTo>
                <a:lnTo>
                  <a:pt x="324612" y="2007489"/>
                </a:lnTo>
                <a:lnTo>
                  <a:pt x="324612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464814" y="2571750"/>
            <a:ext cx="433070" cy="2295525"/>
          </a:xfrm>
          <a:custGeom>
            <a:avLst/>
            <a:gdLst/>
            <a:ahLst/>
            <a:cxnLst/>
            <a:rect l="l" t="t" r="r" b="b"/>
            <a:pathLst>
              <a:path w="433070" h="2295525">
                <a:moveTo>
                  <a:pt x="324612" y="0"/>
                </a:moveTo>
                <a:lnTo>
                  <a:pt x="324612" y="2007489"/>
                </a:lnTo>
                <a:lnTo>
                  <a:pt x="432815" y="2007489"/>
                </a:lnTo>
                <a:lnTo>
                  <a:pt x="216408" y="2295144"/>
                </a:lnTo>
                <a:lnTo>
                  <a:pt x="0" y="2007489"/>
                </a:lnTo>
                <a:lnTo>
                  <a:pt x="108203" y="2007489"/>
                </a:lnTo>
                <a:lnTo>
                  <a:pt x="108203" y="0"/>
                </a:lnTo>
                <a:lnTo>
                  <a:pt x="324612" y="0"/>
                </a:lnTo>
                <a:close/>
              </a:path>
            </a:pathLst>
          </a:custGeom>
          <a:ln w="38099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1854454" y="2595752"/>
            <a:ext cx="381000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编 </a:t>
            </a:r>
            <a:r>
              <a:rPr sz="2800" spc="-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程 </a:t>
            </a:r>
            <a:r>
              <a:rPr sz="2800" spc="-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效 率 </a:t>
            </a:r>
            <a:r>
              <a:rPr sz="2800" spc="-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高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295144" y="2513076"/>
            <a:ext cx="611098" cy="244906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359914" y="2571750"/>
            <a:ext cx="433070" cy="2295525"/>
          </a:xfrm>
          <a:custGeom>
            <a:avLst/>
            <a:gdLst/>
            <a:ahLst/>
            <a:cxnLst/>
            <a:rect l="l" t="t" r="r" b="b"/>
            <a:pathLst>
              <a:path w="433069" h="2295525">
                <a:moveTo>
                  <a:pt x="324612" y="287654"/>
                </a:moveTo>
                <a:lnTo>
                  <a:pt x="108204" y="287654"/>
                </a:lnTo>
                <a:lnTo>
                  <a:pt x="108204" y="2295144"/>
                </a:lnTo>
                <a:lnTo>
                  <a:pt x="324612" y="2295144"/>
                </a:lnTo>
                <a:lnTo>
                  <a:pt x="324612" y="287654"/>
                </a:lnTo>
                <a:close/>
              </a:path>
              <a:path w="433069" h="2295525">
                <a:moveTo>
                  <a:pt x="216408" y="0"/>
                </a:moveTo>
                <a:lnTo>
                  <a:pt x="0" y="287654"/>
                </a:lnTo>
                <a:lnTo>
                  <a:pt x="432816" y="287654"/>
                </a:lnTo>
                <a:lnTo>
                  <a:pt x="216408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359914" y="2571750"/>
            <a:ext cx="433070" cy="2295525"/>
          </a:xfrm>
          <a:custGeom>
            <a:avLst/>
            <a:gdLst/>
            <a:ahLst/>
            <a:cxnLst/>
            <a:rect l="l" t="t" r="r" b="b"/>
            <a:pathLst>
              <a:path w="433069" h="2295525">
                <a:moveTo>
                  <a:pt x="108204" y="2295144"/>
                </a:moveTo>
                <a:lnTo>
                  <a:pt x="108204" y="287654"/>
                </a:lnTo>
                <a:lnTo>
                  <a:pt x="0" y="287654"/>
                </a:lnTo>
                <a:lnTo>
                  <a:pt x="216408" y="0"/>
                </a:lnTo>
                <a:lnTo>
                  <a:pt x="432816" y="287654"/>
                </a:lnTo>
                <a:lnTo>
                  <a:pt x="324612" y="287654"/>
                </a:lnTo>
                <a:lnTo>
                  <a:pt x="324612" y="2295144"/>
                </a:lnTo>
                <a:lnTo>
                  <a:pt x="108204" y="2295144"/>
                </a:lnTo>
                <a:close/>
              </a:path>
            </a:pathLst>
          </a:custGeom>
          <a:ln w="381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66835">
              <a:lnSpc>
                <a:spcPct val="100000"/>
              </a:lnSpc>
              <a:spcBef>
                <a:spcPts val="100"/>
              </a:spcBef>
            </a:pPr>
            <a:r>
              <a:rPr spc="10" dirty="0">
                <a:latin typeface="Microsoft JhengHei" panose="020B0604030504040204" charset="-120"/>
                <a:cs typeface="Microsoft JhengHei" panose="020B0604030504040204" charset="-120"/>
              </a:rPr>
              <a:t>编译系统</a:t>
            </a:r>
            <a:endParaRPr spc="1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452029"/>
            <a:ext cx="10722610" cy="39960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20000"/>
              </a:lnSpc>
              <a:spcBef>
                <a:spcPts val="105"/>
              </a:spcBef>
              <a:buChar char="•"/>
              <a:tabLst>
                <a:tab pos="355600" algn="l"/>
              </a:tabLst>
            </a:pP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由于计算机只能识别和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执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行机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器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语言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高级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语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言编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写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的程 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序仍然不能直接被计算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机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识别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必</a:t>
            </a:r>
            <a:r>
              <a:rPr sz="3200" spc="-3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须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经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过</a:t>
            </a:r>
            <a:r>
              <a:rPr sz="3200" spc="-4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"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翻译"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才</a:t>
            </a:r>
            <a:r>
              <a:rPr sz="32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能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被执 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行。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355600" indent="-342900">
              <a:lnSpc>
                <a:spcPct val="100000"/>
              </a:lnSpc>
              <a:spcBef>
                <a:spcPts val="2570"/>
              </a:spcBef>
              <a:buChar char="•"/>
              <a:tabLst>
                <a:tab pos="355600" algn="l"/>
              </a:tabLst>
            </a:pP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这种翻译方式有两种：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编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译、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解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释。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355600" marR="186690" indent="-342900">
              <a:lnSpc>
                <a:spcPct val="120000"/>
              </a:lnSpc>
              <a:spcBef>
                <a:spcPts val="1800"/>
              </a:spcBef>
              <a:buChar char="•"/>
              <a:tabLst>
                <a:tab pos="355600" algn="l"/>
              </a:tabLst>
            </a:pP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负责这种翻译工作的程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序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称语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言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处理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程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序：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编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译程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序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、解 释程序，它们均是系统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程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序。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84385" y="261365"/>
            <a:ext cx="23190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>
                <a:latin typeface="Microsoft JhengHei" panose="020B0604030504040204" charset="-120"/>
                <a:cs typeface="Microsoft JhengHei" panose="020B0604030504040204" charset="-120"/>
              </a:rPr>
              <a:t>计算机软件</a:t>
            </a:r>
            <a:endParaRPr spc="1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375772"/>
            <a:ext cx="2404745" cy="2011045"/>
          </a:xfrm>
          <a:prstGeom prst="rect">
            <a:avLst/>
          </a:prstGeom>
        </p:spPr>
        <p:txBody>
          <a:bodyPr vert="horz" wrap="square" lIns="0" tIns="1866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470"/>
              </a:spcBef>
              <a:buChar char="•"/>
              <a:tabLst>
                <a:tab pos="355600" algn="l"/>
              </a:tabLst>
            </a:pP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源程序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355600" indent="-342900">
              <a:lnSpc>
                <a:spcPct val="100000"/>
              </a:lnSpc>
              <a:spcBef>
                <a:spcPts val="1375"/>
              </a:spcBef>
              <a:buChar char="•"/>
              <a:tabLst>
                <a:tab pos="355600" algn="l"/>
              </a:tabLst>
            </a:pP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编译、解释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355600" indent="-342900">
              <a:lnSpc>
                <a:spcPct val="100000"/>
              </a:lnSpc>
              <a:spcBef>
                <a:spcPts val="1365"/>
              </a:spcBef>
              <a:buChar char="•"/>
              <a:tabLst>
                <a:tab pos="355600" algn="l"/>
              </a:tabLst>
            </a:pP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程序</a:t>
            </a:r>
            <a:r>
              <a:rPr sz="32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执行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34511" y="1674876"/>
            <a:ext cx="1979676" cy="172669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360420" y="1700783"/>
            <a:ext cx="1877567" cy="16245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887711" y="4852415"/>
            <a:ext cx="1824227" cy="13456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358128" y="3421379"/>
            <a:ext cx="1325879" cy="15422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473022" y="3543755"/>
            <a:ext cx="1119806" cy="1333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233415" y="2397251"/>
            <a:ext cx="2037588" cy="13594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279387" y="2423541"/>
            <a:ext cx="1851025" cy="1065530"/>
          </a:xfrm>
          <a:custGeom>
            <a:avLst/>
            <a:gdLst/>
            <a:ahLst/>
            <a:cxnLst/>
            <a:rect l="l" t="t" r="r" b="b"/>
            <a:pathLst>
              <a:path w="1851025" h="1065529">
                <a:moveTo>
                  <a:pt x="1663194" y="860933"/>
                </a:moveTo>
                <a:lnTo>
                  <a:pt x="1724027" y="1065022"/>
                </a:lnTo>
                <a:lnTo>
                  <a:pt x="1804700" y="956056"/>
                </a:lnTo>
                <a:lnTo>
                  <a:pt x="1762508" y="956056"/>
                </a:lnTo>
                <a:lnTo>
                  <a:pt x="1725170" y="948817"/>
                </a:lnTo>
                <a:lnTo>
                  <a:pt x="1727583" y="935736"/>
                </a:lnTo>
                <a:lnTo>
                  <a:pt x="1727833" y="934224"/>
                </a:lnTo>
                <a:lnTo>
                  <a:pt x="1663194" y="860933"/>
                </a:lnTo>
                <a:close/>
              </a:path>
              <a:path w="1851025" h="1065529">
                <a:moveTo>
                  <a:pt x="1727833" y="934224"/>
                </a:moveTo>
                <a:lnTo>
                  <a:pt x="1727583" y="935736"/>
                </a:lnTo>
                <a:lnTo>
                  <a:pt x="1725170" y="948817"/>
                </a:lnTo>
                <a:lnTo>
                  <a:pt x="1762508" y="956056"/>
                </a:lnTo>
                <a:lnTo>
                  <a:pt x="1763231" y="952373"/>
                </a:lnTo>
                <a:lnTo>
                  <a:pt x="1743839" y="952373"/>
                </a:lnTo>
                <a:lnTo>
                  <a:pt x="1727833" y="934224"/>
                </a:lnTo>
                <a:close/>
              </a:path>
              <a:path w="1851025" h="1065529">
                <a:moveTo>
                  <a:pt x="1850773" y="893826"/>
                </a:moveTo>
                <a:lnTo>
                  <a:pt x="1765516" y="940504"/>
                </a:lnTo>
                <a:lnTo>
                  <a:pt x="1765302" y="941832"/>
                </a:lnTo>
                <a:lnTo>
                  <a:pt x="1762508" y="956056"/>
                </a:lnTo>
                <a:lnTo>
                  <a:pt x="1804700" y="956056"/>
                </a:lnTo>
                <a:lnTo>
                  <a:pt x="1850773" y="893826"/>
                </a:lnTo>
                <a:close/>
              </a:path>
              <a:path w="1851025" h="1065529">
                <a:moveTo>
                  <a:pt x="881719" y="55499"/>
                </a:moveTo>
                <a:lnTo>
                  <a:pt x="509399" y="55499"/>
                </a:lnTo>
                <a:lnTo>
                  <a:pt x="559818" y="55625"/>
                </a:lnTo>
                <a:lnTo>
                  <a:pt x="608586" y="56769"/>
                </a:lnTo>
                <a:lnTo>
                  <a:pt x="655068" y="59055"/>
                </a:lnTo>
                <a:lnTo>
                  <a:pt x="699010" y="62737"/>
                </a:lnTo>
                <a:lnTo>
                  <a:pt x="739396" y="67691"/>
                </a:lnTo>
                <a:lnTo>
                  <a:pt x="778004" y="73913"/>
                </a:lnTo>
                <a:lnTo>
                  <a:pt x="816231" y="80772"/>
                </a:lnTo>
                <a:lnTo>
                  <a:pt x="853823" y="88264"/>
                </a:lnTo>
                <a:lnTo>
                  <a:pt x="927356" y="105537"/>
                </a:lnTo>
                <a:lnTo>
                  <a:pt x="998603" y="125984"/>
                </a:lnTo>
                <a:lnTo>
                  <a:pt x="1067310" y="149860"/>
                </a:lnTo>
                <a:lnTo>
                  <a:pt x="1133985" y="177673"/>
                </a:lnTo>
                <a:lnTo>
                  <a:pt x="1198247" y="209550"/>
                </a:lnTo>
                <a:lnTo>
                  <a:pt x="1260350" y="245999"/>
                </a:lnTo>
                <a:lnTo>
                  <a:pt x="1305435" y="276479"/>
                </a:lnTo>
                <a:lnTo>
                  <a:pt x="1335915" y="299466"/>
                </a:lnTo>
                <a:lnTo>
                  <a:pt x="1382143" y="338074"/>
                </a:lnTo>
                <a:lnTo>
                  <a:pt x="1413004" y="366013"/>
                </a:lnTo>
                <a:lnTo>
                  <a:pt x="1443738" y="395350"/>
                </a:lnTo>
                <a:lnTo>
                  <a:pt x="1473964" y="425831"/>
                </a:lnTo>
                <a:lnTo>
                  <a:pt x="1503682" y="457200"/>
                </a:lnTo>
                <a:lnTo>
                  <a:pt x="1532384" y="489204"/>
                </a:lnTo>
                <a:lnTo>
                  <a:pt x="1560197" y="521462"/>
                </a:lnTo>
                <a:lnTo>
                  <a:pt x="1586613" y="553593"/>
                </a:lnTo>
                <a:lnTo>
                  <a:pt x="1611505" y="585470"/>
                </a:lnTo>
                <a:lnTo>
                  <a:pt x="1634873" y="616838"/>
                </a:lnTo>
                <a:lnTo>
                  <a:pt x="1665988" y="661670"/>
                </a:lnTo>
                <a:lnTo>
                  <a:pt x="1692023" y="703707"/>
                </a:lnTo>
                <a:lnTo>
                  <a:pt x="1712343" y="741553"/>
                </a:lnTo>
                <a:lnTo>
                  <a:pt x="1728472" y="788670"/>
                </a:lnTo>
                <a:lnTo>
                  <a:pt x="1735711" y="847217"/>
                </a:lnTo>
                <a:lnTo>
                  <a:pt x="1735439" y="870204"/>
                </a:lnTo>
                <a:lnTo>
                  <a:pt x="1733933" y="892301"/>
                </a:lnTo>
                <a:lnTo>
                  <a:pt x="1731139" y="914273"/>
                </a:lnTo>
                <a:lnTo>
                  <a:pt x="1727833" y="934224"/>
                </a:lnTo>
                <a:lnTo>
                  <a:pt x="1743839" y="952373"/>
                </a:lnTo>
                <a:lnTo>
                  <a:pt x="1768985" y="918972"/>
                </a:lnTo>
                <a:lnTo>
                  <a:pt x="1773557" y="870204"/>
                </a:lnTo>
                <a:lnTo>
                  <a:pt x="1773684" y="844804"/>
                </a:lnTo>
                <a:lnTo>
                  <a:pt x="1772160" y="819023"/>
                </a:lnTo>
                <a:lnTo>
                  <a:pt x="1765302" y="778891"/>
                </a:lnTo>
                <a:lnTo>
                  <a:pt x="1752348" y="738251"/>
                </a:lnTo>
                <a:lnTo>
                  <a:pt x="1732663" y="697992"/>
                </a:lnTo>
                <a:lnTo>
                  <a:pt x="1707263" y="655447"/>
                </a:lnTo>
                <a:lnTo>
                  <a:pt x="1665353" y="593979"/>
                </a:lnTo>
                <a:lnTo>
                  <a:pt x="1641477" y="562101"/>
                </a:lnTo>
                <a:lnTo>
                  <a:pt x="1615950" y="529463"/>
                </a:lnTo>
                <a:lnTo>
                  <a:pt x="1589026" y="496570"/>
                </a:lnTo>
                <a:lnTo>
                  <a:pt x="1560705" y="463676"/>
                </a:lnTo>
                <a:lnTo>
                  <a:pt x="1531241" y="431038"/>
                </a:lnTo>
                <a:lnTo>
                  <a:pt x="1501015" y="399034"/>
                </a:lnTo>
                <a:lnTo>
                  <a:pt x="1470027" y="367792"/>
                </a:lnTo>
                <a:lnTo>
                  <a:pt x="1438658" y="337693"/>
                </a:lnTo>
                <a:lnTo>
                  <a:pt x="1406781" y="308991"/>
                </a:lnTo>
                <a:lnTo>
                  <a:pt x="1375158" y="282194"/>
                </a:lnTo>
                <a:lnTo>
                  <a:pt x="1343281" y="257048"/>
                </a:lnTo>
                <a:lnTo>
                  <a:pt x="1311658" y="234187"/>
                </a:lnTo>
                <a:lnTo>
                  <a:pt x="1248285" y="193929"/>
                </a:lnTo>
                <a:lnTo>
                  <a:pt x="1182753" y="158623"/>
                </a:lnTo>
                <a:lnTo>
                  <a:pt x="1115062" y="127888"/>
                </a:lnTo>
                <a:lnTo>
                  <a:pt x="1045212" y="101219"/>
                </a:lnTo>
                <a:lnTo>
                  <a:pt x="973203" y="78612"/>
                </a:lnTo>
                <a:lnTo>
                  <a:pt x="899289" y="59436"/>
                </a:lnTo>
                <a:lnTo>
                  <a:pt x="881719" y="55499"/>
                </a:lnTo>
                <a:close/>
              </a:path>
              <a:path w="1851025" h="1065529">
                <a:moveTo>
                  <a:pt x="1765516" y="940504"/>
                </a:moveTo>
                <a:lnTo>
                  <a:pt x="1743839" y="952373"/>
                </a:lnTo>
                <a:lnTo>
                  <a:pt x="1763231" y="952373"/>
                </a:lnTo>
                <a:lnTo>
                  <a:pt x="1765302" y="941832"/>
                </a:lnTo>
                <a:lnTo>
                  <a:pt x="1765516" y="940504"/>
                </a:lnTo>
                <a:close/>
              </a:path>
              <a:path w="1851025" h="1065529">
                <a:moveTo>
                  <a:pt x="36324" y="0"/>
                </a:moveTo>
                <a:lnTo>
                  <a:pt x="2230" y="35933"/>
                </a:lnTo>
                <a:lnTo>
                  <a:pt x="0" y="59055"/>
                </a:lnTo>
                <a:lnTo>
                  <a:pt x="3496" y="80420"/>
                </a:lnTo>
                <a:lnTo>
                  <a:pt x="12178" y="98345"/>
                </a:lnTo>
                <a:lnTo>
                  <a:pt x="24646" y="110245"/>
                </a:lnTo>
                <a:lnTo>
                  <a:pt x="39626" y="114300"/>
                </a:lnTo>
                <a:lnTo>
                  <a:pt x="54286" y="109370"/>
                </a:lnTo>
                <a:lnTo>
                  <a:pt x="66042" y="96774"/>
                </a:lnTo>
                <a:lnTo>
                  <a:pt x="73701" y="78366"/>
                </a:lnTo>
                <a:lnTo>
                  <a:pt x="73931" y="76200"/>
                </a:lnTo>
                <a:lnTo>
                  <a:pt x="38483" y="76200"/>
                </a:lnTo>
                <a:lnTo>
                  <a:pt x="37340" y="38100"/>
                </a:lnTo>
                <a:lnTo>
                  <a:pt x="72960" y="37069"/>
                </a:lnTo>
                <a:lnTo>
                  <a:pt x="72435" y="33879"/>
                </a:lnTo>
                <a:lnTo>
                  <a:pt x="63724" y="15954"/>
                </a:lnTo>
                <a:lnTo>
                  <a:pt x="51250" y="4054"/>
                </a:lnTo>
                <a:lnTo>
                  <a:pt x="36324" y="0"/>
                </a:lnTo>
                <a:close/>
              </a:path>
              <a:path w="1851025" h="1065529">
                <a:moveTo>
                  <a:pt x="72960" y="37069"/>
                </a:moveTo>
                <a:lnTo>
                  <a:pt x="37340" y="38100"/>
                </a:lnTo>
                <a:lnTo>
                  <a:pt x="38483" y="76200"/>
                </a:lnTo>
                <a:lnTo>
                  <a:pt x="74041" y="75170"/>
                </a:lnTo>
                <a:lnTo>
                  <a:pt x="75994" y="56769"/>
                </a:lnTo>
                <a:lnTo>
                  <a:pt x="75991" y="55499"/>
                </a:lnTo>
                <a:lnTo>
                  <a:pt x="72960" y="37069"/>
                </a:lnTo>
                <a:close/>
              </a:path>
              <a:path w="1851025" h="1065529">
                <a:moveTo>
                  <a:pt x="74041" y="75170"/>
                </a:moveTo>
                <a:lnTo>
                  <a:pt x="38483" y="76200"/>
                </a:lnTo>
                <a:lnTo>
                  <a:pt x="73931" y="76200"/>
                </a:lnTo>
                <a:lnTo>
                  <a:pt x="74041" y="75170"/>
                </a:lnTo>
                <a:close/>
              </a:path>
              <a:path w="1851025" h="1065529">
                <a:moveTo>
                  <a:pt x="508891" y="17399"/>
                </a:moveTo>
                <a:lnTo>
                  <a:pt x="457202" y="18161"/>
                </a:lnTo>
                <a:lnTo>
                  <a:pt x="405386" y="19685"/>
                </a:lnTo>
                <a:lnTo>
                  <a:pt x="354205" y="21717"/>
                </a:lnTo>
                <a:lnTo>
                  <a:pt x="76837" y="36957"/>
                </a:lnTo>
                <a:lnTo>
                  <a:pt x="72960" y="37069"/>
                </a:lnTo>
                <a:lnTo>
                  <a:pt x="75991" y="55499"/>
                </a:lnTo>
                <a:lnTo>
                  <a:pt x="75994" y="56769"/>
                </a:lnTo>
                <a:lnTo>
                  <a:pt x="74041" y="75170"/>
                </a:lnTo>
                <a:lnTo>
                  <a:pt x="77980" y="75057"/>
                </a:lnTo>
                <a:lnTo>
                  <a:pt x="168912" y="70104"/>
                </a:lnTo>
                <a:lnTo>
                  <a:pt x="190121" y="68707"/>
                </a:lnTo>
                <a:lnTo>
                  <a:pt x="355983" y="59817"/>
                </a:lnTo>
                <a:lnTo>
                  <a:pt x="406910" y="57785"/>
                </a:lnTo>
                <a:lnTo>
                  <a:pt x="458345" y="56261"/>
                </a:lnTo>
                <a:lnTo>
                  <a:pt x="509399" y="55499"/>
                </a:lnTo>
                <a:lnTo>
                  <a:pt x="881719" y="55499"/>
                </a:lnTo>
                <a:lnTo>
                  <a:pt x="861316" y="50926"/>
                </a:lnTo>
                <a:lnTo>
                  <a:pt x="822962" y="43307"/>
                </a:lnTo>
                <a:lnTo>
                  <a:pt x="784100" y="36322"/>
                </a:lnTo>
                <a:lnTo>
                  <a:pt x="744476" y="29972"/>
                </a:lnTo>
                <a:lnTo>
                  <a:pt x="702439" y="24764"/>
                </a:lnTo>
                <a:lnTo>
                  <a:pt x="657354" y="20955"/>
                </a:lnTo>
                <a:lnTo>
                  <a:pt x="609348" y="18669"/>
                </a:lnTo>
                <a:lnTo>
                  <a:pt x="559818" y="17525"/>
                </a:lnTo>
                <a:lnTo>
                  <a:pt x="508891" y="17399"/>
                </a:lnTo>
                <a:close/>
              </a:path>
            </a:pathLst>
          </a:custGeom>
          <a:solidFill>
            <a:srgbClr val="1545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410200" y="2662427"/>
            <a:ext cx="1532381" cy="78714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619115" y="2753105"/>
            <a:ext cx="10909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源程序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310628" y="4834128"/>
            <a:ext cx="2651760" cy="11628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346329" y="4871132"/>
            <a:ext cx="2348865" cy="1022985"/>
          </a:xfrm>
          <a:custGeom>
            <a:avLst/>
            <a:gdLst/>
            <a:ahLst/>
            <a:cxnLst/>
            <a:rect l="l" t="t" r="r" b="b"/>
            <a:pathLst>
              <a:path w="2348865" h="1022985">
                <a:moveTo>
                  <a:pt x="86765" y="60256"/>
                </a:moveTo>
                <a:lnTo>
                  <a:pt x="74662" y="75136"/>
                </a:lnTo>
                <a:lnTo>
                  <a:pt x="59045" y="86268"/>
                </a:lnTo>
                <a:lnTo>
                  <a:pt x="61708" y="89106"/>
                </a:lnTo>
                <a:lnTo>
                  <a:pt x="69455" y="97615"/>
                </a:lnTo>
                <a:lnTo>
                  <a:pt x="136638" y="172672"/>
                </a:lnTo>
                <a:lnTo>
                  <a:pt x="159117" y="197564"/>
                </a:lnTo>
                <a:lnTo>
                  <a:pt x="233158" y="277447"/>
                </a:lnTo>
                <a:lnTo>
                  <a:pt x="286498" y="332184"/>
                </a:lnTo>
                <a:lnTo>
                  <a:pt x="314057" y="359362"/>
                </a:lnTo>
                <a:lnTo>
                  <a:pt x="341743" y="385905"/>
                </a:lnTo>
                <a:lnTo>
                  <a:pt x="397750" y="436197"/>
                </a:lnTo>
                <a:lnTo>
                  <a:pt x="484237" y="509984"/>
                </a:lnTo>
                <a:lnTo>
                  <a:pt x="545197" y="561165"/>
                </a:lnTo>
                <a:lnTo>
                  <a:pt x="576693" y="586819"/>
                </a:lnTo>
                <a:lnTo>
                  <a:pt x="608951" y="612600"/>
                </a:lnTo>
                <a:lnTo>
                  <a:pt x="641844" y="638127"/>
                </a:lnTo>
                <a:lnTo>
                  <a:pt x="675245" y="663400"/>
                </a:lnTo>
                <a:lnTo>
                  <a:pt x="709535" y="688165"/>
                </a:lnTo>
                <a:lnTo>
                  <a:pt x="744333" y="712295"/>
                </a:lnTo>
                <a:lnTo>
                  <a:pt x="779766" y="735752"/>
                </a:lnTo>
                <a:lnTo>
                  <a:pt x="815961" y="758294"/>
                </a:lnTo>
                <a:lnTo>
                  <a:pt x="852537" y="779808"/>
                </a:lnTo>
                <a:lnTo>
                  <a:pt x="889875" y="800268"/>
                </a:lnTo>
                <a:lnTo>
                  <a:pt x="927721" y="819356"/>
                </a:lnTo>
                <a:lnTo>
                  <a:pt x="966329" y="837568"/>
                </a:lnTo>
                <a:lnTo>
                  <a:pt x="1005445" y="855551"/>
                </a:lnTo>
                <a:lnTo>
                  <a:pt x="1045323" y="873280"/>
                </a:lnTo>
                <a:lnTo>
                  <a:pt x="1086217" y="890565"/>
                </a:lnTo>
                <a:lnTo>
                  <a:pt x="1127746" y="907341"/>
                </a:lnTo>
                <a:lnTo>
                  <a:pt x="1169910" y="923394"/>
                </a:lnTo>
                <a:lnTo>
                  <a:pt x="1212836" y="938761"/>
                </a:lnTo>
                <a:lnTo>
                  <a:pt x="1256016" y="953188"/>
                </a:lnTo>
                <a:lnTo>
                  <a:pt x="1299831" y="966663"/>
                </a:lnTo>
                <a:lnTo>
                  <a:pt x="1343900" y="978995"/>
                </a:lnTo>
                <a:lnTo>
                  <a:pt x="1388350" y="990082"/>
                </a:lnTo>
                <a:lnTo>
                  <a:pt x="1433054" y="999747"/>
                </a:lnTo>
                <a:lnTo>
                  <a:pt x="1478012" y="1007862"/>
                </a:lnTo>
                <a:lnTo>
                  <a:pt x="1522970" y="1014453"/>
                </a:lnTo>
                <a:lnTo>
                  <a:pt x="1568055" y="1019216"/>
                </a:lnTo>
                <a:lnTo>
                  <a:pt x="1613140" y="1022137"/>
                </a:lnTo>
                <a:lnTo>
                  <a:pt x="1636254" y="1022734"/>
                </a:lnTo>
                <a:lnTo>
                  <a:pt x="1659876" y="1022556"/>
                </a:lnTo>
                <a:lnTo>
                  <a:pt x="1708517" y="1020041"/>
                </a:lnTo>
                <a:lnTo>
                  <a:pt x="1758682" y="1015012"/>
                </a:lnTo>
                <a:lnTo>
                  <a:pt x="1809736" y="1007798"/>
                </a:lnTo>
                <a:lnTo>
                  <a:pt x="1861679" y="998743"/>
                </a:lnTo>
                <a:lnTo>
                  <a:pt x="1913876" y="988279"/>
                </a:lnTo>
                <a:lnTo>
                  <a:pt x="1930072" y="984646"/>
                </a:lnTo>
                <a:lnTo>
                  <a:pt x="1637143" y="984646"/>
                </a:lnTo>
                <a:lnTo>
                  <a:pt x="1615553" y="984113"/>
                </a:lnTo>
                <a:lnTo>
                  <a:pt x="1571992" y="981319"/>
                </a:lnTo>
                <a:lnTo>
                  <a:pt x="1528431" y="976747"/>
                </a:lnTo>
                <a:lnTo>
                  <a:pt x="1484743" y="970372"/>
                </a:lnTo>
                <a:lnTo>
                  <a:pt x="1441055" y="962498"/>
                </a:lnTo>
                <a:lnTo>
                  <a:pt x="1397621" y="953112"/>
                </a:lnTo>
                <a:lnTo>
                  <a:pt x="1354187" y="942292"/>
                </a:lnTo>
                <a:lnTo>
                  <a:pt x="1311007" y="930240"/>
                </a:lnTo>
                <a:lnTo>
                  <a:pt x="1268081" y="917044"/>
                </a:lnTo>
                <a:lnTo>
                  <a:pt x="1225663" y="902896"/>
                </a:lnTo>
                <a:lnTo>
                  <a:pt x="1183499" y="887783"/>
                </a:lnTo>
                <a:lnTo>
                  <a:pt x="1142097" y="872023"/>
                </a:lnTo>
                <a:lnTo>
                  <a:pt x="1101076" y="855462"/>
                </a:lnTo>
                <a:lnTo>
                  <a:pt x="1060817" y="838457"/>
                </a:lnTo>
                <a:lnTo>
                  <a:pt x="1021320" y="820931"/>
                </a:lnTo>
                <a:lnTo>
                  <a:pt x="982585" y="803113"/>
                </a:lnTo>
                <a:lnTo>
                  <a:pt x="944866" y="785320"/>
                </a:lnTo>
                <a:lnTo>
                  <a:pt x="908163" y="766879"/>
                </a:lnTo>
                <a:lnTo>
                  <a:pt x="871841" y="746953"/>
                </a:lnTo>
                <a:lnTo>
                  <a:pt x="836154" y="725973"/>
                </a:lnTo>
                <a:lnTo>
                  <a:pt x="800848" y="703913"/>
                </a:lnTo>
                <a:lnTo>
                  <a:pt x="766177" y="681053"/>
                </a:lnTo>
                <a:lnTo>
                  <a:pt x="731887" y="657304"/>
                </a:lnTo>
                <a:lnTo>
                  <a:pt x="698232" y="632920"/>
                </a:lnTo>
                <a:lnTo>
                  <a:pt x="665212" y="608028"/>
                </a:lnTo>
                <a:lnTo>
                  <a:pt x="632700" y="582882"/>
                </a:lnTo>
                <a:lnTo>
                  <a:pt x="600823" y="557355"/>
                </a:lnTo>
                <a:lnTo>
                  <a:pt x="569581" y="531828"/>
                </a:lnTo>
                <a:lnTo>
                  <a:pt x="508875" y="480901"/>
                </a:lnTo>
                <a:lnTo>
                  <a:pt x="422896" y="407495"/>
                </a:lnTo>
                <a:lnTo>
                  <a:pt x="368032" y="358346"/>
                </a:lnTo>
                <a:lnTo>
                  <a:pt x="313676" y="305514"/>
                </a:lnTo>
                <a:lnTo>
                  <a:pt x="260971" y="251285"/>
                </a:lnTo>
                <a:lnTo>
                  <a:pt x="210933" y="197818"/>
                </a:lnTo>
                <a:lnTo>
                  <a:pt x="110427" y="86268"/>
                </a:lnTo>
                <a:lnTo>
                  <a:pt x="97649" y="71961"/>
                </a:lnTo>
                <a:lnTo>
                  <a:pt x="86765" y="60256"/>
                </a:lnTo>
                <a:close/>
              </a:path>
              <a:path w="2348865" h="1022985">
                <a:moveTo>
                  <a:pt x="2337814" y="867006"/>
                </a:moveTo>
                <a:lnTo>
                  <a:pt x="2232265" y="867006"/>
                </a:lnTo>
                <a:lnTo>
                  <a:pt x="2242425" y="903747"/>
                </a:lnTo>
                <a:lnTo>
                  <a:pt x="2226868" y="907986"/>
                </a:lnTo>
                <a:lnTo>
                  <a:pt x="2186037" y="996076"/>
                </a:lnTo>
                <a:lnTo>
                  <a:pt x="2337814" y="867006"/>
                </a:lnTo>
                <a:close/>
              </a:path>
              <a:path w="2348865" h="1022985">
                <a:moveTo>
                  <a:pt x="2218364" y="870814"/>
                </a:moveTo>
                <a:lnTo>
                  <a:pt x="2129903" y="895099"/>
                </a:lnTo>
                <a:lnTo>
                  <a:pt x="2008110" y="927179"/>
                </a:lnTo>
                <a:lnTo>
                  <a:pt x="1957437" y="939485"/>
                </a:lnTo>
                <a:lnTo>
                  <a:pt x="1906256" y="950915"/>
                </a:lnTo>
                <a:lnTo>
                  <a:pt x="1855075" y="961215"/>
                </a:lnTo>
                <a:lnTo>
                  <a:pt x="1804402" y="970067"/>
                </a:lnTo>
                <a:lnTo>
                  <a:pt x="1754491" y="977141"/>
                </a:lnTo>
                <a:lnTo>
                  <a:pt x="1706231" y="982017"/>
                </a:lnTo>
                <a:lnTo>
                  <a:pt x="1659622" y="984456"/>
                </a:lnTo>
                <a:lnTo>
                  <a:pt x="1637143" y="984646"/>
                </a:lnTo>
                <a:lnTo>
                  <a:pt x="1930072" y="984646"/>
                </a:lnTo>
                <a:lnTo>
                  <a:pt x="2017000" y="964199"/>
                </a:lnTo>
                <a:lnTo>
                  <a:pt x="2067419" y="951283"/>
                </a:lnTo>
                <a:lnTo>
                  <a:pt x="2226868" y="907986"/>
                </a:lnTo>
                <a:lnTo>
                  <a:pt x="2237345" y="885383"/>
                </a:lnTo>
                <a:lnTo>
                  <a:pt x="2218364" y="870814"/>
                </a:lnTo>
                <a:close/>
              </a:path>
              <a:path w="2348865" h="1022985">
                <a:moveTo>
                  <a:pt x="2232265" y="867006"/>
                </a:moveTo>
                <a:lnTo>
                  <a:pt x="2218364" y="870814"/>
                </a:lnTo>
                <a:lnTo>
                  <a:pt x="2237345" y="885383"/>
                </a:lnTo>
                <a:lnTo>
                  <a:pt x="2226868" y="907986"/>
                </a:lnTo>
                <a:lnTo>
                  <a:pt x="2242425" y="903747"/>
                </a:lnTo>
                <a:lnTo>
                  <a:pt x="2232265" y="867006"/>
                </a:lnTo>
                <a:close/>
              </a:path>
              <a:path w="2348865" h="1022985">
                <a:moveTo>
                  <a:pt x="2140571" y="811101"/>
                </a:moveTo>
                <a:lnTo>
                  <a:pt x="2218364" y="870814"/>
                </a:lnTo>
                <a:lnTo>
                  <a:pt x="2232265" y="867006"/>
                </a:lnTo>
                <a:lnTo>
                  <a:pt x="2337814" y="867006"/>
                </a:lnTo>
                <a:lnTo>
                  <a:pt x="2348343" y="858053"/>
                </a:lnTo>
                <a:lnTo>
                  <a:pt x="2140571" y="811101"/>
                </a:lnTo>
                <a:close/>
              </a:path>
              <a:path w="2348865" h="1022985">
                <a:moveTo>
                  <a:pt x="59676" y="0"/>
                </a:moveTo>
                <a:lnTo>
                  <a:pt x="22592" y="19510"/>
                </a:lnTo>
                <a:lnTo>
                  <a:pt x="668" y="55292"/>
                </a:lnTo>
                <a:lnTo>
                  <a:pt x="0" y="72481"/>
                </a:lnTo>
                <a:lnTo>
                  <a:pt x="6844" y="86312"/>
                </a:lnTo>
                <a:lnTo>
                  <a:pt x="20316" y="94085"/>
                </a:lnTo>
                <a:lnTo>
                  <a:pt x="37562" y="94583"/>
                </a:lnTo>
                <a:lnTo>
                  <a:pt x="56403" y="88151"/>
                </a:lnTo>
                <a:lnTo>
                  <a:pt x="59045" y="86268"/>
                </a:lnTo>
                <a:lnTo>
                  <a:pt x="34657" y="60277"/>
                </a:lnTo>
                <a:lnTo>
                  <a:pt x="62470" y="34242"/>
                </a:lnTo>
                <a:lnTo>
                  <a:pt x="96668" y="34242"/>
                </a:lnTo>
                <a:lnTo>
                  <a:pt x="97129" y="22111"/>
                </a:lnTo>
                <a:lnTo>
                  <a:pt x="90283" y="8207"/>
                </a:lnTo>
                <a:lnTo>
                  <a:pt x="76884" y="454"/>
                </a:lnTo>
                <a:lnTo>
                  <a:pt x="59676" y="0"/>
                </a:lnTo>
                <a:close/>
              </a:path>
              <a:path w="2348865" h="1022985">
                <a:moveTo>
                  <a:pt x="62470" y="34242"/>
                </a:moveTo>
                <a:lnTo>
                  <a:pt x="34657" y="60277"/>
                </a:lnTo>
                <a:lnTo>
                  <a:pt x="59045" y="86268"/>
                </a:lnTo>
                <a:lnTo>
                  <a:pt x="74662" y="75136"/>
                </a:lnTo>
                <a:lnTo>
                  <a:pt x="86765" y="60256"/>
                </a:lnTo>
                <a:lnTo>
                  <a:pt x="62470" y="34242"/>
                </a:lnTo>
                <a:close/>
              </a:path>
              <a:path w="2348865" h="1022985">
                <a:moveTo>
                  <a:pt x="96668" y="34242"/>
                </a:moveTo>
                <a:lnTo>
                  <a:pt x="62470" y="34242"/>
                </a:lnTo>
                <a:lnTo>
                  <a:pt x="86765" y="60256"/>
                </a:lnTo>
                <a:lnTo>
                  <a:pt x="88818" y="57731"/>
                </a:lnTo>
                <a:lnTo>
                  <a:pt x="96474" y="39338"/>
                </a:lnTo>
                <a:lnTo>
                  <a:pt x="96668" y="34242"/>
                </a:lnTo>
                <a:close/>
              </a:path>
            </a:pathLst>
          </a:custGeom>
          <a:solidFill>
            <a:srgbClr val="1545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709916" y="4585715"/>
            <a:ext cx="2242566" cy="78714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7918450" y="4676647"/>
            <a:ext cx="18008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可执行程序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528559" y="2308860"/>
            <a:ext cx="3681222" cy="127939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7787767" y="2462022"/>
            <a:ext cx="31134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编译器</a:t>
            </a:r>
            <a:r>
              <a:rPr sz="3200" b="1" spc="-5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b="1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或</a:t>
            </a:r>
            <a:r>
              <a:rPr sz="3200" b="1" spc="-4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b="1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解释器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84385" y="261365"/>
            <a:ext cx="23190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>
                <a:latin typeface="Microsoft JhengHei" panose="020B0604030504040204" charset="-120"/>
                <a:cs typeface="Microsoft JhengHei" panose="020B0604030504040204" charset="-120"/>
              </a:rPr>
              <a:t>编译类语言</a:t>
            </a:r>
            <a:endParaRPr spc="1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452029"/>
            <a:ext cx="10594975" cy="35388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20000"/>
              </a:lnSpc>
              <a:spcBef>
                <a:spcPts val="105"/>
              </a:spcBef>
              <a:buChar char="•"/>
              <a:tabLst>
                <a:tab pos="355600" algn="l"/>
              </a:tabLst>
            </a:pP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编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译类语言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：编译是指</a:t>
            </a:r>
            <a:r>
              <a:rPr sz="3200" spc="-2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在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应用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源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程序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执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行之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前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，就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将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程序 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源代码</a:t>
            </a:r>
            <a:r>
              <a:rPr sz="3200" spc="-2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"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翻译" 成目标代码</a:t>
            </a:r>
            <a:r>
              <a:rPr sz="32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(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机器语言)，因此其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目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标程序可 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以脱离其语言环境独立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执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行，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使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用比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较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方便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、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效率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较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高。 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但应用程序一旦需要修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改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，必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须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先修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改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源代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码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，再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重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新编 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译生成新的目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标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文件才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能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执行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只有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目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标文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件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而没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有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源代 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码，修改很不方便。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84385" y="261365"/>
            <a:ext cx="23190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>
                <a:latin typeface="Microsoft JhengHei" panose="020B0604030504040204" charset="-120"/>
                <a:cs typeface="Microsoft JhengHei" panose="020B0604030504040204" charset="-120"/>
              </a:rPr>
              <a:t>解释类语言</a:t>
            </a:r>
            <a:endParaRPr spc="1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452029"/>
            <a:ext cx="10807065" cy="3538854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70"/>
              </a:spcBef>
              <a:buChar char="•"/>
              <a:tabLst>
                <a:tab pos="355600" algn="l"/>
                <a:tab pos="8318500" algn="l"/>
              </a:tabLst>
            </a:pP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解释类语言</a:t>
            </a:r>
            <a:r>
              <a:rPr sz="32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：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执行方式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类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似于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日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常生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活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中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的	</a:t>
            </a:r>
            <a:r>
              <a:rPr sz="32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"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同声翻译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355600" marR="5080">
              <a:lnSpc>
                <a:spcPct val="120000"/>
              </a:lnSpc>
              <a:spcBef>
                <a:spcPts val="5"/>
              </a:spcBef>
            </a:pP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"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，应用程序源代码一边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由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相应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语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言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解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释器</a:t>
            </a:r>
            <a:r>
              <a:rPr sz="3200" spc="-3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"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翻译"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成目 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标代</a:t>
            </a:r>
            <a:r>
              <a:rPr sz="32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码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(机器语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言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)，一边执行，因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此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效率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比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较低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而且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不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能 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生成可独立执行的可执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行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文件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应用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程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序不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能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脱离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其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解释 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器，但这种方式比较灵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活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，可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以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动态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地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调整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、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修改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应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用程 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序。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60811" y="261365"/>
            <a:ext cx="942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>
                <a:latin typeface="Microsoft JhengHei" panose="020B0604030504040204" charset="-120"/>
                <a:cs typeface="Microsoft JhengHei" panose="020B0604030504040204" charset="-120"/>
              </a:rPr>
              <a:t>引子</a:t>
            </a:r>
            <a:endParaRPr spc="1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343453"/>
            <a:ext cx="6370955" cy="4530090"/>
          </a:xfrm>
          <a:prstGeom prst="rect">
            <a:avLst/>
          </a:prstGeom>
        </p:spPr>
        <p:txBody>
          <a:bodyPr vert="horz" wrap="square" lIns="0" tIns="2190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725"/>
              </a:spcBef>
              <a:buChar char="•"/>
              <a:tabLst>
                <a:tab pos="355600" algn="l"/>
              </a:tabLst>
            </a:pP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探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索黑匣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子</a:t>
            </a:r>
            <a:r>
              <a:rPr sz="3200" spc="-5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——</a:t>
            </a:r>
            <a:r>
              <a:rPr sz="3200" spc="-3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从一个程序谈起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756285" lvl="1" indent="-287020">
              <a:lnSpc>
                <a:spcPct val="100000"/>
              </a:lnSpc>
              <a:spcBef>
                <a:spcPts val="1410"/>
              </a:spcBef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普通的计算机使用者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 marL="756285" lvl="1" indent="-287020">
              <a:lnSpc>
                <a:spcPct val="100000"/>
              </a:lnSpc>
              <a:spcBef>
                <a:spcPts val="1345"/>
              </a:spcBef>
              <a:buChar char="–"/>
              <a:tabLst>
                <a:tab pos="756920" algn="l"/>
              </a:tabLst>
            </a:pPr>
            <a:r>
              <a:rPr sz="28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计算机专业学生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 marL="355600" indent="-342900">
              <a:lnSpc>
                <a:spcPct val="100000"/>
              </a:lnSpc>
              <a:spcBef>
                <a:spcPts val="2505"/>
              </a:spcBef>
              <a:buChar char="•"/>
              <a:tabLst>
                <a:tab pos="355600" algn="l"/>
              </a:tabLst>
            </a:pP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计算机系统的层次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756285" lvl="1" indent="-287020">
              <a:lnSpc>
                <a:spcPct val="100000"/>
              </a:lnSpc>
              <a:spcBef>
                <a:spcPts val="1415"/>
              </a:spcBef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硬件：电子器件，支撑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 marL="756285" lvl="1" indent="-287020">
              <a:lnSpc>
                <a:spcPct val="100000"/>
              </a:lnSpc>
              <a:spcBef>
                <a:spcPts val="1340"/>
              </a:spcBef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软件：使用者的创造性，智能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 marL="1517015">
              <a:lnSpc>
                <a:spcPct val="100000"/>
              </a:lnSpc>
              <a:spcBef>
                <a:spcPts val="1345"/>
              </a:spcBef>
            </a:pPr>
            <a:r>
              <a:rPr sz="28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（操作系</a:t>
            </a: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统）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66835">
              <a:lnSpc>
                <a:spcPct val="100000"/>
              </a:lnSpc>
              <a:spcBef>
                <a:spcPts val="100"/>
              </a:spcBef>
            </a:pPr>
            <a:r>
              <a:rPr spc="10" dirty="0">
                <a:latin typeface="Microsoft JhengHei" panose="020B0604030504040204" charset="-120"/>
                <a:cs typeface="Microsoft JhengHei" panose="020B0604030504040204" charset="-120"/>
              </a:rPr>
              <a:t>本章内容</a:t>
            </a:r>
            <a:endParaRPr spc="1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42489" y="1243552"/>
            <a:ext cx="5507355" cy="4293235"/>
          </a:xfrm>
          <a:prstGeom prst="rect">
            <a:avLst/>
          </a:prstGeom>
        </p:spPr>
        <p:txBody>
          <a:bodyPr vert="horz" wrap="square" lIns="0" tIns="255904" rIns="0" bIns="0" rtlCol="0">
            <a:spAutoFit/>
          </a:bodyPr>
          <a:lstStyle/>
          <a:p>
            <a:pPr marL="416560" indent="-403860">
              <a:lnSpc>
                <a:spcPct val="100000"/>
              </a:lnSpc>
              <a:spcBef>
                <a:spcPts val="2015"/>
              </a:spcBef>
              <a:buSzPct val="98000"/>
              <a:buFont typeface="Wingdings" panose="05000000000000000000"/>
              <a:buChar char=""/>
              <a:tabLst>
                <a:tab pos="415925" algn="l"/>
              </a:tabLst>
            </a:pPr>
            <a:r>
              <a:rPr sz="4000" spc="-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计算机编程的基本概念</a:t>
            </a:r>
            <a:endParaRPr sz="4000">
              <a:latin typeface="微软雅黑" panose="020B0503020204020204" charset="-122"/>
              <a:cs typeface="微软雅黑" panose="020B0503020204020204" charset="-122"/>
            </a:endParaRPr>
          </a:p>
          <a:p>
            <a:pPr marL="416560" indent="-404495">
              <a:lnSpc>
                <a:spcPct val="100000"/>
              </a:lnSpc>
              <a:spcBef>
                <a:spcPts val="1920"/>
              </a:spcBef>
              <a:buSzPct val="98000"/>
              <a:buFont typeface="Wingdings" panose="05000000000000000000"/>
              <a:buChar char=""/>
              <a:tabLst>
                <a:tab pos="417195" algn="l"/>
              </a:tabLst>
            </a:pPr>
            <a:r>
              <a:rPr sz="4000" spc="-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语言的层次</a:t>
            </a:r>
            <a:endParaRPr sz="4000">
              <a:latin typeface="微软雅黑" panose="020B0503020204020204" charset="-122"/>
              <a:cs typeface="微软雅黑" panose="020B0503020204020204" charset="-122"/>
            </a:endParaRPr>
          </a:p>
          <a:p>
            <a:pPr marL="416560" indent="-404495">
              <a:lnSpc>
                <a:spcPct val="100000"/>
              </a:lnSpc>
              <a:spcBef>
                <a:spcPts val="1925"/>
              </a:spcBef>
              <a:buSzPct val="98000"/>
              <a:buFont typeface="Wingdings" panose="05000000000000000000"/>
              <a:buChar char=""/>
              <a:tabLst>
                <a:tab pos="417195" algn="l"/>
              </a:tabLst>
            </a:pPr>
            <a:r>
              <a:rPr sz="4000" spc="-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初窥高级语言</a:t>
            </a:r>
            <a:endParaRPr sz="4000">
              <a:latin typeface="微软雅黑" panose="020B0503020204020204" charset="-122"/>
              <a:cs typeface="微软雅黑" panose="020B0503020204020204" charset="-122"/>
            </a:endParaRPr>
          </a:p>
          <a:p>
            <a:pPr marL="416560" indent="-403860">
              <a:lnSpc>
                <a:spcPct val="100000"/>
              </a:lnSpc>
              <a:spcBef>
                <a:spcPts val="1920"/>
              </a:spcBef>
              <a:buSzPct val="98000"/>
              <a:buFont typeface="Wingdings" panose="05000000000000000000"/>
              <a:buChar char=""/>
              <a:tabLst>
                <a:tab pos="415925" algn="l"/>
              </a:tabLst>
            </a:pPr>
            <a:r>
              <a:rPr sz="40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Python</a:t>
            </a:r>
            <a:endParaRPr sz="4000">
              <a:latin typeface="微软雅黑" panose="020B0503020204020204" charset="-122"/>
              <a:cs typeface="微软雅黑" panose="020B0503020204020204" charset="-122"/>
            </a:endParaRPr>
          </a:p>
          <a:p>
            <a:pPr marL="416560" indent="-404495">
              <a:lnSpc>
                <a:spcPct val="100000"/>
              </a:lnSpc>
              <a:spcBef>
                <a:spcPts val="1920"/>
              </a:spcBef>
              <a:buSzPct val="98000"/>
              <a:buFont typeface="Wingdings" panose="05000000000000000000"/>
              <a:buChar char=""/>
              <a:tabLst>
                <a:tab pos="417195" algn="l"/>
              </a:tabLst>
            </a:pPr>
            <a:r>
              <a:rPr sz="40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列</a:t>
            </a:r>
            <a:r>
              <a:rPr sz="40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举高级语言</a:t>
            </a:r>
            <a:endParaRPr sz="40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90790">
              <a:lnSpc>
                <a:spcPct val="100000"/>
              </a:lnSpc>
              <a:spcBef>
                <a:spcPts val="100"/>
              </a:spcBef>
            </a:pPr>
            <a:r>
              <a:rPr spc="10" dirty="0">
                <a:latin typeface="Microsoft JhengHei" panose="020B0604030504040204" charset="-120"/>
                <a:cs typeface="Microsoft JhengHei" panose="020B0604030504040204" charset="-120"/>
              </a:rPr>
              <a:t>高级语言的特点</a:t>
            </a:r>
            <a:endParaRPr spc="1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549349"/>
            <a:ext cx="7693025" cy="37706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</a:tabLst>
            </a:pP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高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度封装，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与低级语言</a:t>
            </a:r>
            <a:r>
              <a:rPr sz="3200" spc="-2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相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对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355600" indent="-342900">
              <a:lnSpc>
                <a:spcPct val="100000"/>
              </a:lnSpc>
              <a:spcBef>
                <a:spcPts val="2570"/>
              </a:spcBef>
              <a:buChar char="•"/>
              <a:tabLst>
                <a:tab pos="355600" algn="l"/>
              </a:tabLst>
            </a:pP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使</a:t>
            </a:r>
            <a:r>
              <a:rPr sz="32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用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人易于接受的文字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来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表示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355600" indent="-342900">
              <a:lnSpc>
                <a:spcPct val="100000"/>
              </a:lnSpc>
              <a:spcBef>
                <a:spcPts val="2570"/>
              </a:spcBef>
              <a:buChar char="•"/>
              <a:tabLst>
                <a:tab pos="355600" algn="l"/>
              </a:tabLst>
            </a:pP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不是特指的某一种语言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而是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包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括很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多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种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355600" indent="-342900">
              <a:lnSpc>
                <a:spcPct val="100000"/>
              </a:lnSpc>
              <a:spcBef>
                <a:spcPts val="2570"/>
              </a:spcBef>
              <a:buChar char="•"/>
              <a:tabLst>
                <a:tab pos="355600" algn="l"/>
              </a:tabLst>
            </a:pP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与计算机的硬件和指令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系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统无关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355600" indent="-342900">
              <a:lnSpc>
                <a:spcPct val="100000"/>
              </a:lnSpc>
              <a:spcBef>
                <a:spcPts val="2570"/>
              </a:spcBef>
              <a:buChar char="•"/>
              <a:tabLst>
                <a:tab pos="355600" algn="l"/>
              </a:tabLst>
            </a:pP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执行速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度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慢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90790">
              <a:lnSpc>
                <a:spcPct val="100000"/>
              </a:lnSpc>
              <a:spcBef>
                <a:spcPts val="100"/>
              </a:spcBef>
            </a:pPr>
            <a:r>
              <a:rPr spc="10" dirty="0">
                <a:latin typeface="Microsoft JhengHei" panose="020B0604030504040204" charset="-120"/>
                <a:cs typeface="Microsoft JhengHei" panose="020B0604030504040204" charset="-120"/>
              </a:rPr>
              <a:t>高级语言的语法</a:t>
            </a:r>
            <a:endParaRPr spc="1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452029"/>
            <a:ext cx="10541000" cy="3639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2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不同的高级语言有不同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编写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格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式和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语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句分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割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符号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计算 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机按照语句分割符号识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别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每一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条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语句。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355600" indent="-342900">
              <a:lnSpc>
                <a:spcPct val="100000"/>
              </a:lnSpc>
              <a:spcBef>
                <a:spcPts val="2570"/>
              </a:spcBef>
              <a:buChar char="•"/>
              <a:tabLst>
                <a:tab pos="355600" algn="l"/>
              </a:tabLst>
            </a:pP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语言的语法是指这样一</a:t>
            </a:r>
            <a:r>
              <a:rPr sz="3200" spc="-3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组</a:t>
            </a:r>
            <a:r>
              <a:rPr sz="320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规</a:t>
            </a:r>
            <a:r>
              <a:rPr sz="3200" spc="-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则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用它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可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产生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一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个程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序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756285" lvl="1" indent="-287020">
              <a:lnSpc>
                <a:spcPct val="100000"/>
              </a:lnSpc>
              <a:spcBef>
                <a:spcPts val="2565"/>
              </a:spcBef>
              <a:buChar char="–"/>
              <a:tabLst>
                <a:tab pos="756920" algn="l"/>
              </a:tabLst>
            </a:pP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词法规则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756285" lvl="1" indent="-287020">
              <a:lnSpc>
                <a:spcPct val="100000"/>
              </a:lnSpc>
              <a:spcBef>
                <a:spcPts val="2575"/>
              </a:spcBef>
              <a:buChar char="–"/>
              <a:tabLst>
                <a:tab pos="756920" algn="l"/>
              </a:tabLst>
            </a:pP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语法规则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66835">
              <a:lnSpc>
                <a:spcPct val="100000"/>
              </a:lnSpc>
              <a:spcBef>
                <a:spcPts val="100"/>
              </a:spcBef>
            </a:pPr>
            <a:r>
              <a:rPr spc="10" dirty="0">
                <a:latin typeface="Microsoft JhengHei" panose="020B0604030504040204" charset="-120"/>
                <a:cs typeface="Microsoft JhengHei" panose="020B0604030504040204" charset="-120"/>
              </a:rPr>
              <a:t>词法规则</a:t>
            </a:r>
            <a:endParaRPr spc="1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549349"/>
            <a:ext cx="11113135" cy="39808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</a:tabLst>
            </a:pPr>
            <a:r>
              <a:rPr sz="3200" spc="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字母</a:t>
            </a:r>
            <a:r>
              <a:rPr sz="3200" spc="-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表</a:t>
            </a:r>
            <a:r>
              <a:rPr sz="320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就是一个有</a:t>
            </a:r>
            <a:r>
              <a:rPr sz="3200" spc="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穷字</a:t>
            </a:r>
            <a:r>
              <a:rPr sz="3200" spc="-1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符</a:t>
            </a:r>
            <a:r>
              <a:rPr sz="3200" spc="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集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812800">
              <a:lnSpc>
                <a:spcPct val="100000"/>
              </a:lnSpc>
              <a:spcBef>
                <a:spcPts val="2540"/>
              </a:spcBef>
              <a:tabLst>
                <a:tab pos="3317240" algn="l"/>
                <a:tab pos="4648835" algn="l"/>
                <a:tab pos="5981065" algn="l"/>
                <a:tab pos="6726555" algn="l"/>
                <a:tab pos="7473315" algn="l"/>
                <a:tab pos="8218805" algn="l"/>
                <a:tab pos="8965565" algn="l"/>
                <a:tab pos="9712325" algn="l"/>
                <a:tab pos="10457815" algn="l"/>
              </a:tabLst>
            </a:pPr>
            <a:r>
              <a:rPr sz="28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∑ = {</a:t>
            </a:r>
            <a:r>
              <a:rPr sz="2800" b="1" spc="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a—z</a:t>
            </a:r>
            <a:r>
              <a:rPr sz="28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、	</a:t>
            </a:r>
            <a:r>
              <a:rPr sz="2800" b="1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A—Z</a:t>
            </a:r>
            <a:r>
              <a:rPr sz="2800" b="1" spc="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、	</a:t>
            </a:r>
            <a:r>
              <a:rPr sz="28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0—9 </a:t>
            </a:r>
            <a:r>
              <a:rPr sz="2800" b="1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、	</a:t>
            </a:r>
            <a:r>
              <a:rPr sz="2800" b="1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</a:t>
            </a:r>
            <a:r>
              <a:rPr sz="2800" b="1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、	</a:t>
            </a:r>
            <a:r>
              <a:rPr sz="2800" b="1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)</a:t>
            </a:r>
            <a:r>
              <a:rPr sz="2800" b="1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、	</a:t>
            </a:r>
            <a:r>
              <a:rPr sz="2800" b="1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[</a:t>
            </a:r>
            <a:r>
              <a:rPr sz="2800" b="1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、	</a:t>
            </a:r>
            <a:r>
              <a:rPr sz="2800" b="1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]</a:t>
            </a:r>
            <a:r>
              <a:rPr sz="2800" b="1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、	</a:t>
            </a:r>
            <a:r>
              <a:rPr sz="2800" b="1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.</a:t>
            </a:r>
            <a:r>
              <a:rPr sz="2800" b="1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、	</a:t>
            </a:r>
            <a:r>
              <a:rPr sz="2800" b="1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!</a:t>
            </a:r>
            <a:r>
              <a:rPr sz="2800" b="1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、	</a:t>
            </a:r>
            <a:r>
              <a:rPr sz="2800" b="1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~</a:t>
            </a:r>
            <a:r>
              <a:rPr sz="2800" b="1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、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 marL="812800">
              <a:lnSpc>
                <a:spcPct val="100000"/>
              </a:lnSpc>
              <a:spcBef>
                <a:spcPts val="670"/>
              </a:spcBef>
              <a:tabLst>
                <a:tab pos="1559560" algn="l"/>
                <a:tab pos="2304415" algn="l"/>
                <a:tab pos="3051810" algn="l"/>
                <a:tab pos="3797300" algn="l"/>
                <a:tab pos="4544060" algn="l"/>
                <a:tab pos="5290820" algn="l"/>
                <a:tab pos="6036310" algn="l"/>
                <a:tab pos="6783070" algn="l"/>
                <a:tab pos="7527925" algn="l"/>
                <a:tab pos="8275320" algn="l"/>
                <a:tab pos="9020175" algn="l"/>
                <a:tab pos="9767570" algn="l"/>
                <a:tab pos="10514330" algn="l"/>
              </a:tabLst>
            </a:pPr>
            <a:r>
              <a:rPr sz="2800" b="1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+</a:t>
            </a:r>
            <a:r>
              <a:rPr sz="2800" b="1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、	</a:t>
            </a:r>
            <a:r>
              <a:rPr sz="2800" b="1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-</a:t>
            </a:r>
            <a:r>
              <a:rPr sz="2800" b="1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、	</a:t>
            </a:r>
            <a:r>
              <a:rPr sz="2800" b="1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*</a:t>
            </a:r>
            <a:r>
              <a:rPr sz="2800" b="1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、	</a:t>
            </a:r>
            <a:r>
              <a:rPr sz="2800" b="1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/</a:t>
            </a:r>
            <a:r>
              <a:rPr sz="2800" b="1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、	</a:t>
            </a:r>
            <a:r>
              <a:rPr sz="2800" b="1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&amp;</a:t>
            </a:r>
            <a:r>
              <a:rPr sz="2800" b="1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、	</a:t>
            </a:r>
            <a:r>
              <a:rPr sz="2800" b="1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%</a:t>
            </a:r>
            <a:r>
              <a:rPr sz="2800" b="1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、	</a:t>
            </a:r>
            <a:r>
              <a:rPr sz="2800" b="1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2800" b="1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、	</a:t>
            </a:r>
            <a:r>
              <a:rPr sz="2800" b="1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&gt;</a:t>
            </a:r>
            <a:r>
              <a:rPr sz="2800" b="1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、	</a:t>
            </a:r>
            <a:r>
              <a:rPr sz="2800" b="1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2800" b="1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、	</a:t>
            </a:r>
            <a:r>
              <a:rPr sz="2800" b="1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^</a:t>
            </a:r>
            <a:r>
              <a:rPr sz="2800" b="1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、	</a:t>
            </a:r>
            <a:r>
              <a:rPr sz="2800" b="1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|</a:t>
            </a:r>
            <a:r>
              <a:rPr sz="2800" b="1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、	</a:t>
            </a:r>
            <a:r>
              <a:rPr sz="2800" b="1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?</a:t>
            </a:r>
            <a:r>
              <a:rPr sz="2800" b="1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、	</a:t>
            </a:r>
            <a:r>
              <a:rPr sz="2800" b="1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2800" b="1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、	</a:t>
            </a:r>
            <a:r>
              <a:rPr sz="28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;</a:t>
            </a:r>
            <a:r>
              <a:rPr sz="2800" b="1" spc="-10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}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 marL="355600" indent="-342900">
              <a:lnSpc>
                <a:spcPct val="100000"/>
              </a:lnSpc>
              <a:spcBef>
                <a:spcPts val="2505"/>
              </a:spcBef>
              <a:buChar char="•"/>
              <a:tabLst>
                <a:tab pos="355600" algn="l"/>
              </a:tabLst>
            </a:pP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词</a:t>
            </a:r>
            <a:r>
              <a:rPr sz="32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法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规则是指单词符号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形成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规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则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756285" marR="183515" indent="-287020">
              <a:lnSpc>
                <a:spcPct val="120000"/>
              </a:lnSpc>
              <a:spcBef>
                <a:spcPts val="1805"/>
              </a:spcBef>
            </a:pP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–</a:t>
            </a:r>
            <a:r>
              <a:rPr sz="3200" spc="-42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字母、下划线打头的字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母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、数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字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和下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划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线构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成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的符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号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串。 如：a1、ave</a:t>
            </a:r>
            <a:r>
              <a:rPr sz="3200" spc="-3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、</a:t>
            </a:r>
            <a:r>
              <a:rPr sz="32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_day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66835">
              <a:lnSpc>
                <a:spcPct val="100000"/>
              </a:lnSpc>
              <a:spcBef>
                <a:spcPts val="100"/>
              </a:spcBef>
            </a:pPr>
            <a:r>
              <a:rPr spc="10" dirty="0">
                <a:latin typeface="Microsoft JhengHei" panose="020B0604030504040204" charset="-120"/>
                <a:cs typeface="Microsoft JhengHei" panose="020B0604030504040204" charset="-120"/>
              </a:rPr>
              <a:t>语法规则</a:t>
            </a:r>
            <a:endParaRPr spc="1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452029"/>
            <a:ext cx="10128250" cy="4453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2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语法规则规定了如何从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单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词符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号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形成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更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大</a:t>
            </a:r>
            <a:r>
              <a:rPr sz="3200" spc="-3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结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构，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换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言 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之，语法规则是语法单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位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的形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成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规则。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355600" indent="-342900">
              <a:lnSpc>
                <a:spcPct val="100000"/>
              </a:lnSpc>
              <a:spcBef>
                <a:spcPts val="2570"/>
              </a:spcBef>
              <a:buChar char="•"/>
              <a:tabLst>
                <a:tab pos="355600" algn="l"/>
              </a:tabLst>
            </a:pP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最常用的三种语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句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：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756285" lvl="1" indent="-287020">
              <a:lnSpc>
                <a:spcPct val="100000"/>
              </a:lnSpc>
              <a:spcBef>
                <a:spcPts val="2565"/>
              </a:spcBef>
              <a:buChar char="–"/>
              <a:tabLst>
                <a:tab pos="756920" algn="l"/>
              </a:tabLst>
            </a:pP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表达式语句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756285" lvl="1" indent="-287020">
              <a:lnSpc>
                <a:spcPct val="100000"/>
              </a:lnSpc>
              <a:spcBef>
                <a:spcPts val="2575"/>
              </a:spcBef>
              <a:buChar char="–"/>
              <a:tabLst>
                <a:tab pos="756920" algn="l"/>
              </a:tabLst>
            </a:pP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函数调用语句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756285" lvl="1" indent="-287020">
              <a:lnSpc>
                <a:spcPct val="100000"/>
              </a:lnSpc>
              <a:spcBef>
                <a:spcPts val="2570"/>
              </a:spcBef>
              <a:buChar char="–"/>
              <a:tabLst>
                <a:tab pos="756920" algn="l"/>
              </a:tabLst>
            </a:pP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控制语句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49108" y="261365"/>
            <a:ext cx="4154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>
                <a:latin typeface="Microsoft JhengHei" panose="020B0604030504040204" charset="-120"/>
                <a:cs typeface="Microsoft JhengHei" panose="020B0604030504040204" charset="-120"/>
              </a:rPr>
              <a:t>高级语言的数据类型</a:t>
            </a:r>
            <a:endParaRPr spc="1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299515"/>
            <a:ext cx="8913495" cy="5255260"/>
          </a:xfrm>
          <a:prstGeom prst="rect">
            <a:avLst/>
          </a:prstGeom>
        </p:spPr>
        <p:txBody>
          <a:bodyPr vert="horz" wrap="square" lIns="0" tIns="2628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2070"/>
              </a:spcBef>
              <a:buChar char="•"/>
              <a:tabLst>
                <a:tab pos="355600" algn="l"/>
              </a:tabLst>
            </a:pP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一个值的集合以及定义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在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这个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值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集上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一组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操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作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355600" indent="-342900">
              <a:lnSpc>
                <a:spcPct val="100000"/>
              </a:lnSpc>
              <a:spcBef>
                <a:spcPts val="1975"/>
              </a:spcBef>
              <a:buChar char="•"/>
              <a:tabLst>
                <a:tab pos="355600" algn="l"/>
              </a:tabLst>
            </a:pP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数据类型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756285" lvl="1" indent="-287020">
              <a:lnSpc>
                <a:spcPct val="100000"/>
              </a:lnSpc>
              <a:spcBef>
                <a:spcPts val="995"/>
              </a:spcBef>
              <a:buChar char="–"/>
              <a:tabLst>
                <a:tab pos="756920" algn="l"/>
              </a:tabLst>
            </a:pP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分得多大空间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Char char="–"/>
              <a:tabLst>
                <a:tab pos="756920" algn="l"/>
              </a:tabLst>
            </a:pP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表示多大范围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Char char="–"/>
              <a:tabLst>
                <a:tab pos="756920" algn="l"/>
              </a:tabLst>
            </a:pP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能做何种运算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355600" indent="-342900">
              <a:lnSpc>
                <a:spcPct val="100000"/>
              </a:lnSpc>
              <a:spcBef>
                <a:spcPts val="1575"/>
              </a:spcBef>
              <a:buChar char="•"/>
              <a:tabLst>
                <a:tab pos="355600" algn="l"/>
              </a:tabLst>
            </a:pP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例如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756285" lvl="1" indent="-287020">
              <a:lnSpc>
                <a:spcPct val="100000"/>
              </a:lnSpc>
              <a:spcBef>
                <a:spcPts val="1370"/>
              </a:spcBef>
              <a:buChar char="–"/>
              <a:tabLst>
                <a:tab pos="756920" algn="l"/>
              </a:tabLst>
            </a:pP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整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型</a:t>
            </a:r>
            <a:r>
              <a:rPr sz="3200" spc="-2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数值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100，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变量x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756285" lvl="1" indent="-287020">
              <a:lnSpc>
                <a:spcPct val="100000"/>
              </a:lnSpc>
              <a:spcBef>
                <a:spcPts val="1370"/>
              </a:spcBef>
              <a:buChar char="–"/>
              <a:tabLst>
                <a:tab pos="756920" algn="l"/>
                <a:tab pos="2216150" algn="l"/>
                <a:tab pos="5109210" algn="l"/>
              </a:tabLst>
            </a:pP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布尔型	</a:t>
            </a:r>
            <a:r>
              <a:rPr sz="32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True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或者</a:t>
            </a:r>
            <a:r>
              <a:rPr sz="32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False	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…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90384" y="261365"/>
            <a:ext cx="46126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>
                <a:latin typeface="Microsoft JhengHei" panose="020B0604030504040204" charset="-120"/>
                <a:cs typeface="Microsoft JhengHei" panose="020B0604030504040204" charset="-120"/>
              </a:rPr>
              <a:t>高级语言的表达式语句</a:t>
            </a:r>
            <a:endParaRPr spc="1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353939"/>
            <a:ext cx="10716260" cy="3635375"/>
          </a:xfrm>
          <a:prstGeom prst="rect">
            <a:avLst/>
          </a:prstGeom>
        </p:spPr>
        <p:txBody>
          <a:bodyPr vert="horz" wrap="square" lIns="0" tIns="20891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645"/>
              </a:spcBef>
              <a:buChar char="•"/>
              <a:tabLst>
                <a:tab pos="355600" algn="l"/>
              </a:tabLst>
            </a:pP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表达式语句由表达式组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成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756285" lvl="1" indent="-287020">
              <a:lnSpc>
                <a:spcPct val="100000"/>
              </a:lnSpc>
              <a:spcBef>
                <a:spcPts val="1340"/>
              </a:spcBef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表达式：操作数＋运算符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 marL="355600" indent="-342900">
              <a:lnSpc>
                <a:spcPct val="100000"/>
              </a:lnSpc>
              <a:spcBef>
                <a:spcPts val="1530"/>
              </a:spcBef>
              <a:buChar char="•"/>
              <a:tabLst>
                <a:tab pos="355600" algn="l"/>
              </a:tabLst>
            </a:pP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表达式形成规则：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756285" marR="5080" lvl="1" indent="-287020">
              <a:lnSpc>
                <a:spcPct val="120000"/>
              </a:lnSpc>
              <a:spcBef>
                <a:spcPts val="270"/>
              </a:spcBef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表达式由数字、运算符、数字分组</a:t>
            </a:r>
            <a:r>
              <a:rPr sz="28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符</a:t>
            </a: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号（</a:t>
            </a:r>
            <a:r>
              <a:rPr sz="28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括</a:t>
            </a: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号）</a:t>
            </a:r>
            <a:r>
              <a:rPr sz="28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、</a:t>
            </a: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变量</a:t>
            </a:r>
            <a:r>
              <a:rPr sz="28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等</a:t>
            </a: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组成的 </a:t>
            </a:r>
            <a:r>
              <a:rPr sz="28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有意义的序列，并且能够求得数值。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 marL="756285" lvl="1" indent="-287020">
              <a:lnSpc>
                <a:spcPct val="100000"/>
              </a:lnSpc>
              <a:spcBef>
                <a:spcPts val="1275"/>
              </a:spcBef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执行表达式语句就是计算表达式的</a:t>
            </a:r>
            <a:r>
              <a:rPr sz="2800" spc="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值</a:t>
            </a: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。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56944" y="5341620"/>
            <a:ext cx="3380231" cy="70411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31619" y="5320284"/>
            <a:ext cx="1114031" cy="8488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501902" y="5386578"/>
            <a:ext cx="3240405" cy="563880"/>
          </a:xfrm>
          <a:prstGeom prst="rect">
            <a:avLst/>
          </a:prstGeom>
          <a:solidFill>
            <a:srgbClr val="F1F1F1"/>
          </a:solidFill>
          <a:ln w="38100">
            <a:solidFill>
              <a:srgbClr val="252525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269875">
              <a:lnSpc>
                <a:spcPct val="100000"/>
              </a:lnSpc>
              <a:spcBef>
                <a:spcPts val="380"/>
              </a:spcBef>
            </a:pPr>
            <a:r>
              <a:rPr sz="2800" b="1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y+z</a:t>
            </a:r>
            <a:endParaRPr sz="2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56944" y="6060951"/>
            <a:ext cx="3380231" cy="70411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31619" y="6041132"/>
            <a:ext cx="2286000" cy="8168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501902" y="6105905"/>
            <a:ext cx="3240405" cy="563880"/>
          </a:xfrm>
          <a:prstGeom prst="rect">
            <a:avLst/>
          </a:prstGeom>
          <a:solidFill>
            <a:srgbClr val="F1F1F1"/>
          </a:solidFill>
          <a:ln w="38100">
            <a:solidFill>
              <a:srgbClr val="252525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269875">
              <a:lnSpc>
                <a:spcPct val="100000"/>
              </a:lnSpc>
              <a:spcBef>
                <a:spcPts val="390"/>
              </a:spcBef>
            </a:pPr>
            <a:r>
              <a:rPr sz="28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x=y+(z+3)</a:t>
            </a:r>
            <a:endParaRPr sz="2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824984" y="5160264"/>
            <a:ext cx="4214621" cy="9593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824984" y="5951214"/>
            <a:ext cx="4214621" cy="90450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158865" y="5282895"/>
            <a:ext cx="2466975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不完整表达式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" algn="ctr">
              <a:lnSpc>
                <a:spcPct val="100000"/>
              </a:lnSpc>
              <a:spcBef>
                <a:spcPts val="2400"/>
              </a:spcBef>
            </a:pPr>
            <a:r>
              <a:rPr sz="3200" b="1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完整表达式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84385" y="261365"/>
            <a:ext cx="23190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>
                <a:latin typeface="Microsoft JhengHei" panose="020B0604030504040204" charset="-120"/>
                <a:cs typeface="Microsoft JhengHei" panose="020B0604030504040204" charset="-120"/>
              </a:rPr>
              <a:t>表达式例子</a:t>
            </a:r>
            <a:endParaRPr spc="1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549349"/>
            <a:ext cx="24047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</a:tabLst>
            </a:pP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算术表达式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340" y="3482721"/>
            <a:ext cx="24047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</a:tabLst>
            </a:pP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布尔表达式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99972" y="2157983"/>
            <a:ext cx="4244340" cy="122072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74647" y="2182367"/>
            <a:ext cx="1895855" cy="1275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344930" y="2202942"/>
            <a:ext cx="4104640" cy="1080770"/>
          </a:xfrm>
          <a:prstGeom prst="rect">
            <a:avLst/>
          </a:prstGeom>
          <a:solidFill>
            <a:srgbClr val="F1F1F1"/>
          </a:solidFill>
          <a:ln w="38100">
            <a:solidFill>
              <a:srgbClr val="252525"/>
            </a:solidFill>
          </a:ln>
        </p:spPr>
        <p:txBody>
          <a:bodyPr vert="horz" wrap="square" lIns="0" tIns="92075" rIns="0" bIns="0" rtlCol="0">
            <a:spAutoFit/>
          </a:bodyPr>
          <a:lstStyle/>
          <a:p>
            <a:pPr marL="269875" marR="2458720">
              <a:lnSpc>
                <a:spcPct val="100000"/>
              </a:lnSpc>
              <a:spcBef>
                <a:spcPts val="725"/>
              </a:spcBef>
            </a:pPr>
            <a:r>
              <a:rPr sz="28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1+2  </a:t>
            </a:r>
            <a:r>
              <a:rPr sz="28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(1*2)+3</a:t>
            </a:r>
            <a:endParaRPr sz="2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99972" y="4032503"/>
            <a:ext cx="4244340" cy="25161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374647" y="4066032"/>
            <a:ext cx="3848100" cy="25557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344930" y="4077461"/>
            <a:ext cx="4104640" cy="2376170"/>
          </a:xfrm>
          <a:prstGeom prst="rect">
            <a:avLst/>
          </a:prstGeom>
          <a:solidFill>
            <a:srgbClr val="F1F1F1"/>
          </a:solidFill>
          <a:ln w="38100">
            <a:solidFill>
              <a:srgbClr val="252525"/>
            </a:solidFill>
          </a:ln>
        </p:spPr>
        <p:txBody>
          <a:bodyPr vert="horz" wrap="square" lIns="0" tIns="101600" rIns="0" bIns="0" rtlCol="0">
            <a:spAutoFit/>
          </a:bodyPr>
          <a:lstStyle/>
          <a:p>
            <a:pPr marL="269875" marR="3044825">
              <a:lnSpc>
                <a:spcPct val="100000"/>
              </a:lnSpc>
              <a:spcBef>
                <a:spcPts val="800"/>
              </a:spcBef>
            </a:pPr>
            <a:r>
              <a:rPr sz="28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a&gt;=b  </a:t>
            </a:r>
            <a:r>
              <a:rPr sz="2800" b="1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1==2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 marL="269875">
              <a:lnSpc>
                <a:spcPct val="100000"/>
              </a:lnSpc>
              <a:spcBef>
                <a:spcPts val="5"/>
              </a:spcBef>
            </a:pPr>
            <a:r>
              <a:rPr sz="28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!(1&lt;=2)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 marL="269875">
              <a:lnSpc>
                <a:spcPct val="100000"/>
              </a:lnSpc>
            </a:pPr>
            <a:r>
              <a:rPr sz="28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(1==1) or</a:t>
            </a:r>
            <a:r>
              <a:rPr sz="2800" b="1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(1==2)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 marL="269875">
              <a:lnSpc>
                <a:spcPct val="100000"/>
              </a:lnSpc>
            </a:pPr>
            <a:r>
              <a:rPr sz="28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(1==1) and</a:t>
            </a:r>
            <a:r>
              <a:rPr sz="2800" b="1" spc="-2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(1==2)</a:t>
            </a:r>
            <a:endParaRPr sz="2800">
              <a:latin typeface="Consolas" panose="020B0609020204030204"/>
              <a:cs typeface="Consolas" panose="020B0609020204030204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25661" y="261365"/>
            <a:ext cx="2778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>
                <a:latin typeface="Microsoft JhengHei" panose="020B0604030504040204" charset="-120"/>
                <a:cs typeface="Microsoft JhengHei" panose="020B0604030504040204" charset="-120"/>
              </a:rPr>
              <a:t>函数调用语句</a:t>
            </a:r>
            <a:endParaRPr spc="1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549349"/>
            <a:ext cx="10387330" cy="27279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</a:tabLst>
            </a:pP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函数调用语句由函数名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和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函数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实际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参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数</a:t>
            </a:r>
            <a:r>
              <a:rPr sz="3200" spc="-3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所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组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成。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355600" indent="-342900">
              <a:lnSpc>
                <a:spcPct val="100000"/>
              </a:lnSpc>
              <a:spcBef>
                <a:spcPts val="2570"/>
              </a:spcBef>
              <a:buChar char="•"/>
              <a:tabLst>
                <a:tab pos="355600" algn="l"/>
              </a:tabLst>
            </a:pP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例</a:t>
            </a:r>
            <a:r>
              <a:rPr sz="32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如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：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413385" marR="5080" indent="456565">
              <a:lnSpc>
                <a:spcPct val="120000"/>
              </a:lnSpc>
              <a:spcBef>
                <a:spcPts val="1805"/>
              </a:spcBef>
            </a:pP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已有函数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add(y,</a:t>
            </a:r>
            <a:r>
              <a:rPr sz="3200" spc="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z)，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功能是两个参数求和函数调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用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语 句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：</a:t>
            </a:r>
            <a:r>
              <a:rPr sz="3200" spc="-2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x=add(y,</a:t>
            </a:r>
            <a:r>
              <a:rPr sz="3200" spc="2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z)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66835">
              <a:lnSpc>
                <a:spcPct val="100000"/>
              </a:lnSpc>
              <a:spcBef>
                <a:spcPts val="100"/>
              </a:spcBef>
            </a:pPr>
            <a:r>
              <a:rPr spc="10" dirty="0">
                <a:latin typeface="Microsoft JhengHei" panose="020B0604030504040204" charset="-120"/>
                <a:cs typeface="Microsoft JhengHei" panose="020B0604030504040204" charset="-120"/>
              </a:rPr>
              <a:t>控制结构</a:t>
            </a:r>
            <a:endParaRPr spc="1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0739" y="3716477"/>
            <a:ext cx="24034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Char char="•"/>
              <a:tabLst>
                <a:tab pos="356235" algn="l"/>
              </a:tabLst>
            </a:pP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分支语句：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99972" y="2304288"/>
            <a:ext cx="4244340" cy="122072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74647" y="2328672"/>
            <a:ext cx="2286000" cy="1275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344930" y="2349245"/>
            <a:ext cx="4104640" cy="1080770"/>
          </a:xfrm>
          <a:prstGeom prst="rect">
            <a:avLst/>
          </a:prstGeom>
          <a:solidFill>
            <a:srgbClr val="F1F1F1"/>
          </a:solidFill>
          <a:ln w="38100">
            <a:solidFill>
              <a:srgbClr val="252525"/>
            </a:solidFill>
          </a:ln>
        </p:spPr>
        <p:txBody>
          <a:bodyPr vert="horz" wrap="square" lIns="0" tIns="93345" rIns="0" bIns="0" rtlCol="0">
            <a:spAutoFit/>
          </a:bodyPr>
          <a:lstStyle/>
          <a:p>
            <a:pPr marL="269875">
              <a:lnSpc>
                <a:spcPct val="100000"/>
              </a:lnSpc>
              <a:spcBef>
                <a:spcPts val="735"/>
              </a:spcBef>
            </a:pPr>
            <a:r>
              <a:rPr sz="28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a =</a:t>
            </a:r>
            <a:r>
              <a:rPr sz="2800" b="1" spc="-2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3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 marL="269875">
              <a:lnSpc>
                <a:spcPct val="100000"/>
              </a:lnSpc>
            </a:pPr>
            <a:r>
              <a:rPr sz="28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a = a +</a:t>
            </a:r>
            <a:r>
              <a:rPr sz="2800" b="1" spc="-1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1</a:t>
            </a:r>
            <a:endParaRPr sz="2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624828" y="2304288"/>
            <a:ext cx="5035296" cy="1257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699504" y="2346960"/>
            <a:ext cx="2676144" cy="12771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669785" y="2349245"/>
            <a:ext cx="4895215" cy="1117600"/>
          </a:xfrm>
          <a:prstGeom prst="rect">
            <a:avLst/>
          </a:prstGeom>
          <a:solidFill>
            <a:srgbClr val="F1F1F1"/>
          </a:solidFill>
          <a:ln w="38100">
            <a:solidFill>
              <a:srgbClr val="252525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marL="270510">
              <a:lnSpc>
                <a:spcPct val="100000"/>
              </a:lnSpc>
              <a:spcBef>
                <a:spcPts val="875"/>
              </a:spcBef>
            </a:pPr>
            <a:r>
              <a:rPr sz="28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while(B&lt;=C)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 marL="1050925">
              <a:lnSpc>
                <a:spcPct val="100000"/>
              </a:lnSpc>
              <a:spcBef>
                <a:spcPts val="15"/>
              </a:spcBef>
            </a:pPr>
            <a:r>
              <a:rPr sz="2800" b="1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语句</a:t>
            </a:r>
            <a:r>
              <a:rPr sz="28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1</a:t>
            </a:r>
            <a:endParaRPr sz="2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99972" y="4305300"/>
            <a:ext cx="4244340" cy="18592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374647" y="4223016"/>
            <a:ext cx="2214372" cy="21305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344930" y="4350258"/>
            <a:ext cx="4104640" cy="1719580"/>
          </a:xfrm>
          <a:prstGeom prst="rect">
            <a:avLst/>
          </a:prstGeom>
          <a:solidFill>
            <a:srgbClr val="F1F1F1"/>
          </a:solidFill>
          <a:ln w="38100">
            <a:solidFill>
              <a:srgbClr val="25252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69875">
              <a:lnSpc>
                <a:spcPts val="3250"/>
              </a:lnSpc>
            </a:pPr>
            <a:r>
              <a:rPr sz="28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if(B&lt;=C)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 marL="269875" marR="2139950" indent="780415">
              <a:lnSpc>
                <a:spcPts val="3350"/>
              </a:lnSpc>
              <a:spcBef>
                <a:spcPts val="130"/>
              </a:spcBef>
            </a:pPr>
            <a:r>
              <a:rPr sz="2800" b="1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语句</a:t>
            </a:r>
            <a:r>
              <a:rPr sz="28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1  </a:t>
            </a:r>
            <a:r>
              <a:rPr sz="2800" b="1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else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 marL="1050290">
              <a:lnSpc>
                <a:spcPts val="3260"/>
              </a:lnSpc>
            </a:pPr>
            <a:r>
              <a:rPr sz="2800" b="1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语句</a:t>
            </a:r>
            <a:r>
              <a:rPr sz="28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2</a:t>
            </a:r>
            <a:endParaRPr sz="2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624828" y="3607308"/>
            <a:ext cx="5035296" cy="12557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699504" y="3648455"/>
            <a:ext cx="5020056" cy="12771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669785" y="3652265"/>
            <a:ext cx="4895215" cy="1115695"/>
          </a:xfrm>
          <a:prstGeom prst="rect">
            <a:avLst/>
          </a:prstGeom>
          <a:solidFill>
            <a:srgbClr val="F1F1F1"/>
          </a:solidFill>
          <a:ln w="38100">
            <a:solidFill>
              <a:srgbClr val="252525"/>
            </a:solidFill>
          </a:ln>
        </p:spPr>
        <p:txBody>
          <a:bodyPr vert="horz" wrap="square" lIns="0" tIns="110489" rIns="0" bIns="0" rtlCol="0">
            <a:spAutoFit/>
          </a:bodyPr>
          <a:lstStyle/>
          <a:p>
            <a:pPr marL="270510">
              <a:lnSpc>
                <a:spcPct val="100000"/>
              </a:lnSpc>
              <a:spcBef>
                <a:spcPts val="870"/>
              </a:spcBef>
            </a:pPr>
            <a:r>
              <a:rPr sz="28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for(int i=0; i&lt;10;</a:t>
            </a:r>
            <a:r>
              <a:rPr sz="2800" b="1" spc="-5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i++)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 marL="1050925">
              <a:lnSpc>
                <a:spcPct val="100000"/>
              </a:lnSpc>
              <a:spcBef>
                <a:spcPts val="10"/>
              </a:spcBef>
            </a:pPr>
            <a:r>
              <a:rPr sz="2800" b="1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语句</a:t>
            </a:r>
            <a:r>
              <a:rPr sz="28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1</a:t>
            </a:r>
            <a:endParaRPr sz="2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624828" y="4908803"/>
            <a:ext cx="5035296" cy="12557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699504" y="4945379"/>
            <a:ext cx="4911852" cy="12832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6669785" y="4953761"/>
            <a:ext cx="4895215" cy="1115695"/>
          </a:xfrm>
          <a:prstGeom prst="rect">
            <a:avLst/>
          </a:prstGeom>
          <a:solidFill>
            <a:srgbClr val="F1F1F1"/>
          </a:solidFill>
          <a:ln w="38100">
            <a:solidFill>
              <a:srgbClr val="252525"/>
            </a:solidFill>
          </a:ln>
        </p:spPr>
        <p:txBody>
          <a:bodyPr vert="horz" wrap="square" lIns="0" tIns="113030" rIns="0" bIns="0" rtlCol="0">
            <a:spAutoFit/>
          </a:bodyPr>
          <a:lstStyle/>
          <a:p>
            <a:pPr marL="1050925" marR="233045" indent="-780415">
              <a:lnSpc>
                <a:spcPct val="100000"/>
              </a:lnSpc>
              <a:spcBef>
                <a:spcPts val="890"/>
              </a:spcBef>
            </a:pPr>
            <a:r>
              <a:rPr sz="2800" b="1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for </a:t>
            </a:r>
            <a:r>
              <a:rPr sz="28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i in </a:t>
            </a:r>
            <a:r>
              <a:rPr sz="2800" b="1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range</a:t>
            </a:r>
            <a:r>
              <a:rPr sz="2800" b="1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（</a:t>
            </a:r>
            <a:r>
              <a:rPr sz="2800" b="1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0</a:t>
            </a:r>
            <a:r>
              <a:rPr sz="2800" b="1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2800" b="1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10</a:t>
            </a:r>
            <a:r>
              <a:rPr sz="2800" b="1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）  </a:t>
            </a:r>
            <a:r>
              <a:rPr sz="2800" b="1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语句</a:t>
            </a:r>
            <a:r>
              <a:rPr sz="28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2</a:t>
            </a:r>
            <a:endParaRPr sz="2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488938" y="1721357"/>
            <a:ext cx="24028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</a:tabLst>
            </a:pP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循环语句：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40739" y="1702435"/>
            <a:ext cx="24034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Char char="•"/>
              <a:tabLst>
                <a:tab pos="356235" algn="l"/>
              </a:tabLst>
            </a:pP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顺序语句：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66835">
              <a:lnSpc>
                <a:spcPct val="100000"/>
              </a:lnSpc>
              <a:spcBef>
                <a:spcPts val="100"/>
              </a:spcBef>
            </a:pPr>
            <a:r>
              <a:rPr spc="10" dirty="0">
                <a:latin typeface="Microsoft JhengHei" panose="020B0604030504040204" charset="-120"/>
                <a:cs typeface="Microsoft JhengHei" panose="020B0604030504040204" charset="-120"/>
              </a:rPr>
              <a:t>本章内容</a:t>
            </a:r>
            <a:endParaRPr spc="1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42489" y="1243552"/>
            <a:ext cx="5507355" cy="4293235"/>
          </a:xfrm>
          <a:prstGeom prst="rect">
            <a:avLst/>
          </a:prstGeom>
        </p:spPr>
        <p:txBody>
          <a:bodyPr vert="horz" wrap="square" lIns="0" tIns="255904" rIns="0" bIns="0" rtlCol="0">
            <a:spAutoFit/>
          </a:bodyPr>
          <a:lstStyle/>
          <a:p>
            <a:pPr marL="416560" indent="-403860">
              <a:lnSpc>
                <a:spcPct val="100000"/>
              </a:lnSpc>
              <a:spcBef>
                <a:spcPts val="2015"/>
              </a:spcBef>
              <a:buSzPct val="98000"/>
              <a:buFont typeface="Wingdings" panose="05000000000000000000"/>
              <a:buChar char=""/>
              <a:tabLst>
                <a:tab pos="415925" algn="l"/>
              </a:tabLst>
            </a:pPr>
            <a:r>
              <a:rPr sz="40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计算机编程的基本概念</a:t>
            </a:r>
            <a:endParaRPr sz="4000">
              <a:latin typeface="微软雅黑" panose="020B0503020204020204" charset="-122"/>
              <a:cs typeface="微软雅黑" panose="020B0503020204020204" charset="-122"/>
            </a:endParaRPr>
          </a:p>
          <a:p>
            <a:pPr marL="416560" indent="-404495">
              <a:lnSpc>
                <a:spcPct val="100000"/>
              </a:lnSpc>
              <a:spcBef>
                <a:spcPts val="1920"/>
              </a:spcBef>
              <a:buSzPct val="98000"/>
              <a:buFont typeface="Wingdings" panose="05000000000000000000"/>
              <a:buChar char=""/>
              <a:tabLst>
                <a:tab pos="417195" algn="l"/>
              </a:tabLst>
            </a:pPr>
            <a:r>
              <a:rPr sz="40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语言的层次</a:t>
            </a:r>
            <a:endParaRPr sz="4000">
              <a:latin typeface="微软雅黑" panose="020B0503020204020204" charset="-122"/>
              <a:cs typeface="微软雅黑" panose="020B0503020204020204" charset="-122"/>
            </a:endParaRPr>
          </a:p>
          <a:p>
            <a:pPr marL="416560" indent="-404495">
              <a:lnSpc>
                <a:spcPct val="100000"/>
              </a:lnSpc>
              <a:spcBef>
                <a:spcPts val="1925"/>
              </a:spcBef>
              <a:buSzPct val="98000"/>
              <a:buFont typeface="Wingdings" panose="05000000000000000000"/>
              <a:buChar char=""/>
              <a:tabLst>
                <a:tab pos="417195" algn="l"/>
              </a:tabLst>
            </a:pPr>
            <a:r>
              <a:rPr sz="40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初窥高级语言</a:t>
            </a:r>
            <a:endParaRPr sz="4000">
              <a:latin typeface="微软雅黑" panose="020B0503020204020204" charset="-122"/>
              <a:cs typeface="微软雅黑" panose="020B0503020204020204" charset="-122"/>
            </a:endParaRPr>
          </a:p>
          <a:p>
            <a:pPr marL="416560" indent="-403860">
              <a:lnSpc>
                <a:spcPct val="100000"/>
              </a:lnSpc>
              <a:spcBef>
                <a:spcPts val="1920"/>
              </a:spcBef>
              <a:buSzPct val="98000"/>
              <a:buFont typeface="Wingdings" panose="05000000000000000000"/>
              <a:buChar char=""/>
              <a:tabLst>
                <a:tab pos="415925" algn="l"/>
              </a:tabLst>
            </a:pPr>
            <a:r>
              <a:rPr sz="40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列举高级语言</a:t>
            </a:r>
            <a:endParaRPr sz="4000">
              <a:latin typeface="微软雅黑" panose="020B0503020204020204" charset="-122"/>
              <a:cs typeface="微软雅黑" panose="020B0503020204020204" charset="-122"/>
            </a:endParaRPr>
          </a:p>
          <a:p>
            <a:pPr marL="416560" indent="-404495">
              <a:lnSpc>
                <a:spcPct val="100000"/>
              </a:lnSpc>
              <a:spcBef>
                <a:spcPts val="1920"/>
              </a:spcBef>
              <a:buSzPct val="98000"/>
              <a:buFont typeface="Wingdings" panose="05000000000000000000"/>
              <a:buChar char=""/>
              <a:tabLst>
                <a:tab pos="417195" algn="l"/>
              </a:tabLst>
            </a:pPr>
            <a:r>
              <a:rPr sz="40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Python</a:t>
            </a:r>
            <a:endParaRPr sz="40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66835">
              <a:lnSpc>
                <a:spcPct val="100000"/>
              </a:lnSpc>
              <a:spcBef>
                <a:spcPts val="100"/>
              </a:spcBef>
            </a:pPr>
            <a:r>
              <a:rPr spc="10" dirty="0">
                <a:latin typeface="Microsoft JhengHei" panose="020B0604030504040204" charset="-120"/>
                <a:cs typeface="Microsoft JhengHei" panose="020B0604030504040204" charset="-120"/>
              </a:rPr>
              <a:t>顺序结构</a:t>
            </a:r>
            <a:endParaRPr spc="1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452029"/>
            <a:ext cx="10541000" cy="1782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20000"/>
              </a:lnSpc>
              <a:spcBef>
                <a:spcPts val="105"/>
              </a:spcBef>
              <a:buChar char="•"/>
              <a:tabLst>
                <a:tab pos="355600" algn="l"/>
              </a:tabLst>
            </a:pP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顺序结构是最简单的程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序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结构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也是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最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常用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程序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结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构， 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只要按照解决问题的顺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序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写出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相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应的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语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句就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行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，它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执行 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顺序是自上而下，依次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执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行。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77278" y="3682746"/>
            <a:ext cx="2087880" cy="1979930"/>
          </a:xfrm>
          <a:custGeom>
            <a:avLst/>
            <a:gdLst/>
            <a:ahLst/>
            <a:cxnLst/>
            <a:rect l="l" t="t" r="r" b="b"/>
            <a:pathLst>
              <a:path w="2087879" h="1979929">
                <a:moveTo>
                  <a:pt x="0" y="1979676"/>
                </a:moveTo>
                <a:lnTo>
                  <a:pt x="2087879" y="1979676"/>
                </a:lnTo>
                <a:lnTo>
                  <a:pt x="2087879" y="0"/>
                </a:lnTo>
                <a:lnTo>
                  <a:pt x="0" y="0"/>
                </a:lnTo>
                <a:lnTo>
                  <a:pt x="0" y="1979676"/>
                </a:lnTo>
                <a:close/>
              </a:path>
            </a:pathLst>
          </a:custGeom>
          <a:ln w="38100">
            <a:solidFill>
              <a:srgbClr val="40404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762493" y="4955285"/>
            <a:ext cx="1009015" cy="401320"/>
          </a:xfrm>
          <a:custGeom>
            <a:avLst/>
            <a:gdLst/>
            <a:ahLst/>
            <a:cxnLst/>
            <a:rect l="l" t="t" r="r" b="b"/>
            <a:pathLst>
              <a:path w="1009015" h="401320">
                <a:moveTo>
                  <a:pt x="0" y="400811"/>
                </a:moveTo>
                <a:lnTo>
                  <a:pt x="1008888" y="400811"/>
                </a:lnTo>
                <a:lnTo>
                  <a:pt x="1008888" y="0"/>
                </a:lnTo>
                <a:lnTo>
                  <a:pt x="0" y="0"/>
                </a:lnTo>
                <a:lnTo>
                  <a:pt x="0" y="400811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753350" y="4074414"/>
            <a:ext cx="1007744" cy="401320"/>
          </a:xfrm>
          <a:custGeom>
            <a:avLst/>
            <a:gdLst/>
            <a:ahLst/>
            <a:cxnLst/>
            <a:rect l="l" t="t" r="r" b="b"/>
            <a:pathLst>
              <a:path w="1007745" h="401320">
                <a:moveTo>
                  <a:pt x="0" y="400812"/>
                </a:moveTo>
                <a:lnTo>
                  <a:pt x="1007363" y="400812"/>
                </a:lnTo>
                <a:lnTo>
                  <a:pt x="1007363" y="0"/>
                </a:lnTo>
                <a:lnTo>
                  <a:pt x="0" y="0"/>
                </a:lnTo>
                <a:lnTo>
                  <a:pt x="0" y="400812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152892" y="4102100"/>
            <a:ext cx="219710" cy="1212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 panose="020B0604020202020204"/>
                <a:cs typeface="Arial" panose="020B0604020202020204"/>
              </a:rPr>
              <a:t>A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 marL="22225">
              <a:lnSpc>
                <a:spcPct val="100000"/>
              </a:lnSpc>
            </a:pPr>
            <a:r>
              <a:rPr sz="2000" b="1" dirty="0">
                <a:latin typeface="Arial" panose="020B0604020202020204"/>
                <a:cs typeface="Arial" panose="020B0604020202020204"/>
              </a:rPr>
              <a:t>B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161019" y="3358134"/>
            <a:ext cx="190500" cy="716915"/>
          </a:xfrm>
          <a:custGeom>
            <a:avLst/>
            <a:gdLst/>
            <a:ahLst/>
            <a:cxnLst/>
            <a:rect l="l" t="t" r="r" b="b"/>
            <a:pathLst>
              <a:path w="190500" h="716914">
                <a:moveTo>
                  <a:pt x="0" y="526288"/>
                </a:moveTo>
                <a:lnTo>
                  <a:pt x="95250" y="716788"/>
                </a:lnTo>
                <a:lnTo>
                  <a:pt x="152400" y="602488"/>
                </a:lnTo>
                <a:lnTo>
                  <a:pt x="76200" y="602488"/>
                </a:lnTo>
                <a:lnTo>
                  <a:pt x="76200" y="587248"/>
                </a:lnTo>
                <a:lnTo>
                  <a:pt x="0" y="526288"/>
                </a:lnTo>
                <a:close/>
              </a:path>
              <a:path w="190500" h="716914">
                <a:moveTo>
                  <a:pt x="76200" y="587248"/>
                </a:moveTo>
                <a:lnTo>
                  <a:pt x="76200" y="602488"/>
                </a:lnTo>
                <a:lnTo>
                  <a:pt x="95250" y="602488"/>
                </a:lnTo>
                <a:lnTo>
                  <a:pt x="76200" y="587248"/>
                </a:lnTo>
                <a:close/>
              </a:path>
              <a:path w="190500" h="716914">
                <a:moveTo>
                  <a:pt x="114300" y="0"/>
                </a:moveTo>
                <a:lnTo>
                  <a:pt x="76200" y="0"/>
                </a:lnTo>
                <a:lnTo>
                  <a:pt x="76200" y="587248"/>
                </a:lnTo>
                <a:lnTo>
                  <a:pt x="95250" y="602488"/>
                </a:lnTo>
                <a:lnTo>
                  <a:pt x="114300" y="587248"/>
                </a:lnTo>
                <a:lnTo>
                  <a:pt x="114300" y="0"/>
                </a:lnTo>
                <a:close/>
              </a:path>
              <a:path w="190500" h="716914">
                <a:moveTo>
                  <a:pt x="114300" y="587248"/>
                </a:moveTo>
                <a:lnTo>
                  <a:pt x="95250" y="602488"/>
                </a:lnTo>
                <a:lnTo>
                  <a:pt x="114300" y="602488"/>
                </a:lnTo>
                <a:lnTo>
                  <a:pt x="114300" y="587248"/>
                </a:lnTo>
                <a:close/>
              </a:path>
              <a:path w="190500" h="716914">
                <a:moveTo>
                  <a:pt x="190500" y="526288"/>
                </a:moveTo>
                <a:lnTo>
                  <a:pt x="114300" y="587248"/>
                </a:lnTo>
                <a:lnTo>
                  <a:pt x="114300" y="602488"/>
                </a:lnTo>
                <a:lnTo>
                  <a:pt x="152400" y="602488"/>
                </a:lnTo>
                <a:lnTo>
                  <a:pt x="190500" y="5262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166989" y="4474845"/>
            <a:ext cx="190500" cy="481330"/>
          </a:xfrm>
          <a:custGeom>
            <a:avLst/>
            <a:gdLst/>
            <a:ahLst/>
            <a:cxnLst/>
            <a:rect l="l" t="t" r="r" b="b"/>
            <a:pathLst>
              <a:path w="190500" h="481329">
                <a:moveTo>
                  <a:pt x="0" y="292734"/>
                </a:moveTo>
                <a:lnTo>
                  <a:pt x="99186" y="481329"/>
                </a:lnTo>
                <a:lnTo>
                  <a:pt x="153251" y="367410"/>
                </a:lnTo>
                <a:lnTo>
                  <a:pt x="77724" y="367410"/>
                </a:lnTo>
                <a:lnTo>
                  <a:pt x="77412" y="352165"/>
                </a:lnTo>
                <a:lnTo>
                  <a:pt x="0" y="292734"/>
                </a:lnTo>
                <a:close/>
              </a:path>
              <a:path w="190500" h="481329">
                <a:moveTo>
                  <a:pt x="77412" y="352165"/>
                </a:moveTo>
                <a:lnTo>
                  <a:pt x="77724" y="367410"/>
                </a:lnTo>
                <a:lnTo>
                  <a:pt x="96774" y="367029"/>
                </a:lnTo>
                <a:lnTo>
                  <a:pt x="77412" y="352165"/>
                </a:lnTo>
                <a:close/>
              </a:path>
              <a:path w="190500" h="481329">
                <a:moveTo>
                  <a:pt x="190500" y="288924"/>
                </a:moveTo>
                <a:lnTo>
                  <a:pt x="115512" y="351414"/>
                </a:lnTo>
                <a:lnTo>
                  <a:pt x="115824" y="366648"/>
                </a:lnTo>
                <a:lnTo>
                  <a:pt x="77724" y="367410"/>
                </a:lnTo>
                <a:lnTo>
                  <a:pt x="153251" y="367410"/>
                </a:lnTo>
                <a:lnTo>
                  <a:pt x="190500" y="288924"/>
                </a:lnTo>
                <a:close/>
              </a:path>
              <a:path w="190500" h="481329">
                <a:moveTo>
                  <a:pt x="108330" y="0"/>
                </a:moveTo>
                <a:lnTo>
                  <a:pt x="70230" y="761"/>
                </a:lnTo>
                <a:lnTo>
                  <a:pt x="77412" y="352165"/>
                </a:lnTo>
                <a:lnTo>
                  <a:pt x="96774" y="367029"/>
                </a:lnTo>
                <a:lnTo>
                  <a:pt x="115512" y="351414"/>
                </a:lnTo>
                <a:lnTo>
                  <a:pt x="108330" y="0"/>
                </a:lnTo>
                <a:close/>
              </a:path>
              <a:path w="190500" h="481329">
                <a:moveTo>
                  <a:pt x="115512" y="351414"/>
                </a:moveTo>
                <a:lnTo>
                  <a:pt x="96774" y="367029"/>
                </a:lnTo>
                <a:lnTo>
                  <a:pt x="115824" y="366648"/>
                </a:lnTo>
                <a:lnTo>
                  <a:pt x="115512" y="3514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171688" y="5356097"/>
            <a:ext cx="190500" cy="716280"/>
          </a:xfrm>
          <a:custGeom>
            <a:avLst/>
            <a:gdLst/>
            <a:ahLst/>
            <a:cxnLst/>
            <a:rect l="l" t="t" r="r" b="b"/>
            <a:pathLst>
              <a:path w="190500" h="716279">
                <a:moveTo>
                  <a:pt x="0" y="525233"/>
                </a:moveTo>
                <a:lnTo>
                  <a:pt x="95250" y="715733"/>
                </a:lnTo>
                <a:lnTo>
                  <a:pt x="152400" y="601433"/>
                </a:lnTo>
                <a:lnTo>
                  <a:pt x="76200" y="601433"/>
                </a:lnTo>
                <a:lnTo>
                  <a:pt x="76200" y="586193"/>
                </a:lnTo>
                <a:lnTo>
                  <a:pt x="0" y="525233"/>
                </a:lnTo>
                <a:close/>
              </a:path>
              <a:path w="190500" h="716279">
                <a:moveTo>
                  <a:pt x="76200" y="586193"/>
                </a:moveTo>
                <a:lnTo>
                  <a:pt x="76200" y="601433"/>
                </a:lnTo>
                <a:lnTo>
                  <a:pt x="95250" y="601433"/>
                </a:lnTo>
                <a:lnTo>
                  <a:pt x="76200" y="586193"/>
                </a:lnTo>
                <a:close/>
              </a:path>
              <a:path w="190500" h="716279">
                <a:moveTo>
                  <a:pt x="114300" y="0"/>
                </a:moveTo>
                <a:lnTo>
                  <a:pt x="76200" y="0"/>
                </a:lnTo>
                <a:lnTo>
                  <a:pt x="76200" y="586193"/>
                </a:lnTo>
                <a:lnTo>
                  <a:pt x="95250" y="601433"/>
                </a:lnTo>
                <a:lnTo>
                  <a:pt x="114300" y="586193"/>
                </a:lnTo>
                <a:lnTo>
                  <a:pt x="114300" y="0"/>
                </a:lnTo>
                <a:close/>
              </a:path>
              <a:path w="190500" h="716279">
                <a:moveTo>
                  <a:pt x="114300" y="586193"/>
                </a:moveTo>
                <a:lnTo>
                  <a:pt x="95250" y="601433"/>
                </a:lnTo>
                <a:lnTo>
                  <a:pt x="114300" y="601433"/>
                </a:lnTo>
                <a:lnTo>
                  <a:pt x="114300" y="586193"/>
                </a:lnTo>
                <a:close/>
              </a:path>
              <a:path w="190500" h="716279">
                <a:moveTo>
                  <a:pt x="190500" y="525233"/>
                </a:moveTo>
                <a:lnTo>
                  <a:pt x="114300" y="586193"/>
                </a:lnTo>
                <a:lnTo>
                  <a:pt x="114300" y="601433"/>
                </a:lnTo>
                <a:lnTo>
                  <a:pt x="152400" y="601433"/>
                </a:lnTo>
                <a:lnTo>
                  <a:pt x="190500" y="5252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638031" y="3331464"/>
            <a:ext cx="868705" cy="170840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857488" y="3357371"/>
            <a:ext cx="381000" cy="1224280"/>
          </a:xfrm>
          <a:custGeom>
            <a:avLst/>
            <a:gdLst/>
            <a:ahLst/>
            <a:cxnLst/>
            <a:rect l="l" t="t" r="r" b="b"/>
            <a:pathLst>
              <a:path w="381000" h="1224279">
                <a:moveTo>
                  <a:pt x="0" y="842771"/>
                </a:moveTo>
                <a:lnTo>
                  <a:pt x="190500" y="1223771"/>
                </a:lnTo>
                <a:lnTo>
                  <a:pt x="304800" y="995171"/>
                </a:lnTo>
                <a:lnTo>
                  <a:pt x="152400" y="995171"/>
                </a:lnTo>
                <a:lnTo>
                  <a:pt x="152400" y="964691"/>
                </a:lnTo>
                <a:lnTo>
                  <a:pt x="0" y="842771"/>
                </a:lnTo>
                <a:close/>
              </a:path>
              <a:path w="381000" h="1224279">
                <a:moveTo>
                  <a:pt x="152400" y="964691"/>
                </a:moveTo>
                <a:lnTo>
                  <a:pt x="152400" y="995171"/>
                </a:lnTo>
                <a:lnTo>
                  <a:pt x="190500" y="995171"/>
                </a:lnTo>
                <a:lnTo>
                  <a:pt x="152400" y="964691"/>
                </a:lnTo>
                <a:close/>
              </a:path>
              <a:path w="381000" h="1224279">
                <a:moveTo>
                  <a:pt x="228600" y="0"/>
                </a:moveTo>
                <a:lnTo>
                  <a:pt x="152400" y="0"/>
                </a:lnTo>
                <a:lnTo>
                  <a:pt x="152400" y="964691"/>
                </a:lnTo>
                <a:lnTo>
                  <a:pt x="190500" y="995171"/>
                </a:lnTo>
                <a:lnTo>
                  <a:pt x="228600" y="964691"/>
                </a:lnTo>
                <a:lnTo>
                  <a:pt x="228600" y="0"/>
                </a:lnTo>
                <a:close/>
              </a:path>
              <a:path w="381000" h="1224279">
                <a:moveTo>
                  <a:pt x="228600" y="964691"/>
                </a:moveTo>
                <a:lnTo>
                  <a:pt x="190500" y="995171"/>
                </a:lnTo>
                <a:lnTo>
                  <a:pt x="228600" y="995171"/>
                </a:lnTo>
                <a:lnTo>
                  <a:pt x="228600" y="964691"/>
                </a:lnTo>
                <a:close/>
              </a:path>
              <a:path w="381000" h="1224279">
                <a:moveTo>
                  <a:pt x="381000" y="842771"/>
                </a:moveTo>
                <a:lnTo>
                  <a:pt x="228600" y="964691"/>
                </a:lnTo>
                <a:lnTo>
                  <a:pt x="228600" y="995171"/>
                </a:lnTo>
                <a:lnTo>
                  <a:pt x="304800" y="995171"/>
                </a:lnTo>
                <a:lnTo>
                  <a:pt x="381000" y="84277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638031" y="4928628"/>
            <a:ext cx="868705" cy="1600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857488" y="4954523"/>
            <a:ext cx="381000" cy="1115695"/>
          </a:xfrm>
          <a:custGeom>
            <a:avLst/>
            <a:gdLst/>
            <a:ahLst/>
            <a:cxnLst/>
            <a:rect l="l" t="t" r="r" b="b"/>
            <a:pathLst>
              <a:path w="381000" h="1115695">
                <a:moveTo>
                  <a:pt x="0" y="734567"/>
                </a:moveTo>
                <a:lnTo>
                  <a:pt x="190500" y="1115568"/>
                </a:lnTo>
                <a:lnTo>
                  <a:pt x="304800" y="886967"/>
                </a:lnTo>
                <a:lnTo>
                  <a:pt x="152400" y="886967"/>
                </a:lnTo>
                <a:lnTo>
                  <a:pt x="152400" y="856488"/>
                </a:lnTo>
                <a:lnTo>
                  <a:pt x="0" y="734567"/>
                </a:lnTo>
                <a:close/>
              </a:path>
              <a:path w="381000" h="1115695">
                <a:moveTo>
                  <a:pt x="152400" y="856488"/>
                </a:moveTo>
                <a:lnTo>
                  <a:pt x="152400" y="886967"/>
                </a:lnTo>
                <a:lnTo>
                  <a:pt x="190500" y="886967"/>
                </a:lnTo>
                <a:lnTo>
                  <a:pt x="152400" y="856488"/>
                </a:lnTo>
                <a:close/>
              </a:path>
              <a:path w="381000" h="1115695">
                <a:moveTo>
                  <a:pt x="228600" y="0"/>
                </a:moveTo>
                <a:lnTo>
                  <a:pt x="152400" y="0"/>
                </a:lnTo>
                <a:lnTo>
                  <a:pt x="152400" y="856488"/>
                </a:lnTo>
                <a:lnTo>
                  <a:pt x="190500" y="886967"/>
                </a:lnTo>
                <a:lnTo>
                  <a:pt x="228600" y="856488"/>
                </a:lnTo>
                <a:lnTo>
                  <a:pt x="228600" y="0"/>
                </a:lnTo>
                <a:close/>
              </a:path>
              <a:path w="381000" h="1115695">
                <a:moveTo>
                  <a:pt x="228600" y="856488"/>
                </a:moveTo>
                <a:lnTo>
                  <a:pt x="190500" y="886967"/>
                </a:lnTo>
                <a:lnTo>
                  <a:pt x="228600" y="886967"/>
                </a:lnTo>
                <a:lnTo>
                  <a:pt x="228600" y="856488"/>
                </a:lnTo>
                <a:close/>
              </a:path>
              <a:path w="381000" h="1115695">
                <a:moveTo>
                  <a:pt x="381000" y="734567"/>
                </a:moveTo>
                <a:lnTo>
                  <a:pt x="228600" y="856488"/>
                </a:lnTo>
                <a:lnTo>
                  <a:pt x="228600" y="886967"/>
                </a:lnTo>
                <a:lnTo>
                  <a:pt x="304800" y="886967"/>
                </a:lnTo>
                <a:lnTo>
                  <a:pt x="381000" y="734567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66835">
              <a:lnSpc>
                <a:spcPct val="100000"/>
              </a:lnSpc>
              <a:spcBef>
                <a:spcPts val="100"/>
              </a:spcBef>
            </a:pPr>
            <a:r>
              <a:rPr spc="10" dirty="0">
                <a:latin typeface="Microsoft JhengHei" panose="020B0604030504040204" charset="-120"/>
                <a:cs typeface="Microsoft JhengHei" panose="020B0604030504040204" charset="-120"/>
              </a:rPr>
              <a:t>选择结构</a:t>
            </a:r>
            <a:endParaRPr spc="1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452029"/>
            <a:ext cx="10541000" cy="1196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2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选择程序结构用于判断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给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定的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条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件，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根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据判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断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的结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果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判断 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某些条件，根据判断的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结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果来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控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制程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序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的流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程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74008" y="3305555"/>
            <a:ext cx="1362456" cy="308000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899915" y="3331464"/>
            <a:ext cx="1260348" cy="29778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822704" y="3305555"/>
            <a:ext cx="1181112" cy="30800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848611" y="3331464"/>
            <a:ext cx="1078991" cy="29778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83563" y="3064738"/>
            <a:ext cx="1607820" cy="54104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39367" y="3052572"/>
            <a:ext cx="1680972" cy="6355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128522" y="3109722"/>
            <a:ext cx="1468120" cy="401320"/>
          </a:xfrm>
          <a:prstGeom prst="rect">
            <a:avLst/>
          </a:prstGeom>
          <a:solidFill>
            <a:srgbClr val="00AF50"/>
          </a:solidFill>
          <a:ln w="38100">
            <a:solidFill>
              <a:srgbClr val="252525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85"/>
              </a:spcBef>
            </a:pPr>
            <a:r>
              <a:rPr sz="20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当</a:t>
            </a:r>
            <a:r>
              <a:rPr sz="2000" b="1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p</a:t>
            </a:r>
            <a:r>
              <a:rPr sz="20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为</a:t>
            </a:r>
            <a:r>
              <a:rPr sz="2000" b="1" spc="-3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"</a:t>
            </a:r>
            <a:r>
              <a:rPr sz="20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真"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294632" y="3064738"/>
            <a:ext cx="1609343" cy="54104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251959" y="3052572"/>
            <a:ext cx="1680972" cy="63550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339590" y="3109722"/>
            <a:ext cx="1469390" cy="401320"/>
          </a:xfrm>
          <a:prstGeom prst="rect">
            <a:avLst/>
          </a:prstGeom>
          <a:solidFill>
            <a:srgbClr val="C00000"/>
          </a:solidFill>
          <a:ln w="38100">
            <a:solidFill>
              <a:srgbClr val="252525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85"/>
              </a:spcBef>
            </a:pPr>
            <a:r>
              <a:rPr sz="20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当</a:t>
            </a:r>
            <a:r>
              <a:rPr sz="2000" b="1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p</a:t>
            </a:r>
            <a:r>
              <a:rPr sz="20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为</a:t>
            </a:r>
            <a:r>
              <a:rPr sz="2000" b="1" spc="-3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"</a:t>
            </a:r>
            <a:r>
              <a:rPr sz="20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假"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13153" y="4709921"/>
            <a:ext cx="1009015" cy="40132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5"/>
              </a:spcBef>
            </a:pPr>
            <a:r>
              <a:rPr sz="2000" b="1" dirty="0">
                <a:latin typeface="Arial" panose="020B0604020202020204"/>
                <a:cs typeface="Arial" panose="020B0604020202020204"/>
              </a:rPr>
              <a:t>A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90900" y="3365753"/>
            <a:ext cx="190500" cy="634365"/>
          </a:xfrm>
          <a:custGeom>
            <a:avLst/>
            <a:gdLst/>
            <a:ahLst/>
            <a:cxnLst/>
            <a:rect l="l" t="t" r="r" b="b"/>
            <a:pathLst>
              <a:path w="190500" h="634364">
                <a:moveTo>
                  <a:pt x="0" y="443484"/>
                </a:moveTo>
                <a:lnTo>
                  <a:pt x="95250" y="633984"/>
                </a:lnTo>
                <a:lnTo>
                  <a:pt x="152400" y="519684"/>
                </a:lnTo>
                <a:lnTo>
                  <a:pt x="76200" y="519684"/>
                </a:lnTo>
                <a:lnTo>
                  <a:pt x="76200" y="504444"/>
                </a:lnTo>
                <a:lnTo>
                  <a:pt x="0" y="443484"/>
                </a:lnTo>
                <a:close/>
              </a:path>
              <a:path w="190500" h="634364">
                <a:moveTo>
                  <a:pt x="76200" y="504444"/>
                </a:moveTo>
                <a:lnTo>
                  <a:pt x="76200" y="519684"/>
                </a:lnTo>
                <a:lnTo>
                  <a:pt x="95250" y="519684"/>
                </a:lnTo>
                <a:lnTo>
                  <a:pt x="76200" y="504444"/>
                </a:lnTo>
                <a:close/>
              </a:path>
              <a:path w="190500" h="634364">
                <a:moveTo>
                  <a:pt x="114300" y="0"/>
                </a:moveTo>
                <a:lnTo>
                  <a:pt x="76200" y="0"/>
                </a:lnTo>
                <a:lnTo>
                  <a:pt x="76200" y="504444"/>
                </a:lnTo>
                <a:lnTo>
                  <a:pt x="95250" y="519684"/>
                </a:lnTo>
                <a:lnTo>
                  <a:pt x="114300" y="504444"/>
                </a:lnTo>
                <a:lnTo>
                  <a:pt x="114300" y="0"/>
                </a:lnTo>
                <a:close/>
              </a:path>
              <a:path w="190500" h="634364">
                <a:moveTo>
                  <a:pt x="114300" y="504444"/>
                </a:moveTo>
                <a:lnTo>
                  <a:pt x="95250" y="519684"/>
                </a:lnTo>
                <a:lnTo>
                  <a:pt x="114300" y="519684"/>
                </a:lnTo>
                <a:lnTo>
                  <a:pt x="114300" y="504444"/>
                </a:lnTo>
                <a:close/>
              </a:path>
              <a:path w="190500" h="634364">
                <a:moveTo>
                  <a:pt x="190500" y="443484"/>
                </a:moveTo>
                <a:lnTo>
                  <a:pt x="114300" y="504444"/>
                </a:lnTo>
                <a:lnTo>
                  <a:pt x="114300" y="519684"/>
                </a:lnTo>
                <a:lnTo>
                  <a:pt x="152400" y="519684"/>
                </a:lnTo>
                <a:lnTo>
                  <a:pt x="190500" y="4434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351782" y="4709921"/>
            <a:ext cx="1009015" cy="40132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5"/>
              </a:spcBef>
            </a:pPr>
            <a:r>
              <a:rPr sz="2000" b="1" dirty="0">
                <a:latin typeface="Arial" panose="020B0604020202020204"/>
                <a:cs typeface="Arial" panose="020B0604020202020204"/>
              </a:rPr>
              <a:t>B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390900" y="5453634"/>
            <a:ext cx="190500" cy="742315"/>
          </a:xfrm>
          <a:custGeom>
            <a:avLst/>
            <a:gdLst/>
            <a:ahLst/>
            <a:cxnLst/>
            <a:rect l="l" t="t" r="r" b="b"/>
            <a:pathLst>
              <a:path w="190500" h="742314">
                <a:moveTo>
                  <a:pt x="0" y="551687"/>
                </a:moveTo>
                <a:lnTo>
                  <a:pt x="95250" y="742187"/>
                </a:lnTo>
                <a:lnTo>
                  <a:pt x="152400" y="627887"/>
                </a:lnTo>
                <a:lnTo>
                  <a:pt x="76200" y="627887"/>
                </a:lnTo>
                <a:lnTo>
                  <a:pt x="76200" y="612647"/>
                </a:lnTo>
                <a:lnTo>
                  <a:pt x="0" y="551687"/>
                </a:lnTo>
                <a:close/>
              </a:path>
              <a:path w="190500" h="742314">
                <a:moveTo>
                  <a:pt x="76200" y="612647"/>
                </a:moveTo>
                <a:lnTo>
                  <a:pt x="76200" y="627887"/>
                </a:lnTo>
                <a:lnTo>
                  <a:pt x="95250" y="627887"/>
                </a:lnTo>
                <a:lnTo>
                  <a:pt x="76200" y="612647"/>
                </a:lnTo>
                <a:close/>
              </a:path>
              <a:path w="190500" h="742314">
                <a:moveTo>
                  <a:pt x="114300" y="0"/>
                </a:moveTo>
                <a:lnTo>
                  <a:pt x="76200" y="0"/>
                </a:lnTo>
                <a:lnTo>
                  <a:pt x="76200" y="612647"/>
                </a:lnTo>
                <a:lnTo>
                  <a:pt x="95250" y="627887"/>
                </a:lnTo>
                <a:lnTo>
                  <a:pt x="114300" y="612647"/>
                </a:lnTo>
                <a:lnTo>
                  <a:pt x="114300" y="0"/>
                </a:lnTo>
                <a:close/>
              </a:path>
              <a:path w="190500" h="742314">
                <a:moveTo>
                  <a:pt x="114300" y="612647"/>
                </a:moveTo>
                <a:lnTo>
                  <a:pt x="95250" y="627887"/>
                </a:lnTo>
                <a:lnTo>
                  <a:pt x="114300" y="627887"/>
                </a:lnTo>
                <a:lnTo>
                  <a:pt x="114300" y="612647"/>
                </a:lnTo>
                <a:close/>
              </a:path>
              <a:path w="190500" h="742314">
                <a:moveTo>
                  <a:pt x="190500" y="551687"/>
                </a:moveTo>
                <a:lnTo>
                  <a:pt x="114300" y="612647"/>
                </a:lnTo>
                <a:lnTo>
                  <a:pt x="114300" y="627887"/>
                </a:lnTo>
                <a:lnTo>
                  <a:pt x="152400" y="627887"/>
                </a:lnTo>
                <a:lnTo>
                  <a:pt x="190500" y="5516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146810" y="3582161"/>
            <a:ext cx="4678680" cy="2232660"/>
          </a:xfrm>
          <a:custGeom>
            <a:avLst/>
            <a:gdLst/>
            <a:ahLst/>
            <a:cxnLst/>
            <a:rect l="l" t="t" r="r" b="b"/>
            <a:pathLst>
              <a:path w="4678680" h="2232660">
                <a:moveTo>
                  <a:pt x="0" y="2232660"/>
                </a:moveTo>
                <a:lnTo>
                  <a:pt x="4678680" y="2232660"/>
                </a:lnTo>
                <a:lnTo>
                  <a:pt x="4678680" y="0"/>
                </a:lnTo>
                <a:lnTo>
                  <a:pt x="0" y="0"/>
                </a:lnTo>
                <a:lnTo>
                  <a:pt x="0" y="2232660"/>
                </a:lnTo>
                <a:close/>
              </a:path>
            </a:pathLst>
          </a:custGeom>
          <a:ln w="38099">
            <a:solidFill>
              <a:srgbClr val="40404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695194" y="3998214"/>
            <a:ext cx="1582420" cy="576580"/>
          </a:xfrm>
          <a:custGeom>
            <a:avLst/>
            <a:gdLst/>
            <a:ahLst/>
            <a:cxnLst/>
            <a:rect l="l" t="t" r="r" b="b"/>
            <a:pathLst>
              <a:path w="1582420" h="576579">
                <a:moveTo>
                  <a:pt x="0" y="288036"/>
                </a:moveTo>
                <a:lnTo>
                  <a:pt x="790956" y="0"/>
                </a:lnTo>
                <a:lnTo>
                  <a:pt x="1581911" y="288036"/>
                </a:lnTo>
                <a:lnTo>
                  <a:pt x="790956" y="576072"/>
                </a:lnTo>
                <a:lnTo>
                  <a:pt x="0" y="288036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392170" y="4082237"/>
            <a:ext cx="1993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 panose="020B0604020202020204"/>
                <a:cs typeface="Arial" panose="020B0604020202020204"/>
              </a:rPr>
              <a:t>p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20163" y="3608070"/>
            <a:ext cx="1828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 panose="020B0604020202020204"/>
                <a:cs typeface="Arial" panose="020B0604020202020204"/>
              </a:rPr>
              <a:t>Y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455540" y="3608070"/>
            <a:ext cx="1968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 panose="020B0604020202020204"/>
                <a:cs typeface="Arial" panose="020B0604020202020204"/>
              </a:rPr>
              <a:t>N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277105" y="4267200"/>
            <a:ext cx="674370" cy="443865"/>
          </a:xfrm>
          <a:custGeom>
            <a:avLst/>
            <a:gdLst/>
            <a:ahLst/>
            <a:cxnLst/>
            <a:rect l="l" t="t" r="r" b="b"/>
            <a:pathLst>
              <a:path w="674370" h="443864">
                <a:moveTo>
                  <a:pt x="483362" y="253111"/>
                </a:moveTo>
                <a:lnTo>
                  <a:pt x="578612" y="443611"/>
                </a:lnTo>
                <a:lnTo>
                  <a:pt x="635762" y="329311"/>
                </a:lnTo>
                <a:lnTo>
                  <a:pt x="559562" y="329311"/>
                </a:lnTo>
                <a:lnTo>
                  <a:pt x="559562" y="314071"/>
                </a:lnTo>
                <a:lnTo>
                  <a:pt x="483362" y="253111"/>
                </a:lnTo>
                <a:close/>
              </a:path>
              <a:path w="674370" h="443864">
                <a:moveTo>
                  <a:pt x="559562" y="314071"/>
                </a:moveTo>
                <a:lnTo>
                  <a:pt x="559562" y="329311"/>
                </a:lnTo>
                <a:lnTo>
                  <a:pt x="578612" y="329311"/>
                </a:lnTo>
                <a:lnTo>
                  <a:pt x="559562" y="314071"/>
                </a:lnTo>
                <a:close/>
              </a:path>
              <a:path w="674370" h="443864">
                <a:moveTo>
                  <a:pt x="559562" y="19050"/>
                </a:moveTo>
                <a:lnTo>
                  <a:pt x="559562" y="314071"/>
                </a:lnTo>
                <a:lnTo>
                  <a:pt x="578612" y="329311"/>
                </a:lnTo>
                <a:lnTo>
                  <a:pt x="597662" y="314071"/>
                </a:lnTo>
                <a:lnTo>
                  <a:pt x="597662" y="38100"/>
                </a:lnTo>
                <a:lnTo>
                  <a:pt x="578612" y="38100"/>
                </a:lnTo>
                <a:lnTo>
                  <a:pt x="559562" y="19050"/>
                </a:lnTo>
                <a:close/>
              </a:path>
              <a:path w="674370" h="443864">
                <a:moveTo>
                  <a:pt x="597662" y="314071"/>
                </a:moveTo>
                <a:lnTo>
                  <a:pt x="578612" y="329311"/>
                </a:lnTo>
                <a:lnTo>
                  <a:pt x="597662" y="329311"/>
                </a:lnTo>
                <a:lnTo>
                  <a:pt x="597662" y="314071"/>
                </a:lnTo>
                <a:close/>
              </a:path>
              <a:path w="674370" h="443864">
                <a:moveTo>
                  <a:pt x="673862" y="253111"/>
                </a:moveTo>
                <a:lnTo>
                  <a:pt x="597662" y="314071"/>
                </a:lnTo>
                <a:lnTo>
                  <a:pt x="597662" y="329311"/>
                </a:lnTo>
                <a:lnTo>
                  <a:pt x="635762" y="329311"/>
                </a:lnTo>
                <a:lnTo>
                  <a:pt x="673862" y="253111"/>
                </a:lnTo>
                <a:close/>
              </a:path>
              <a:path w="674370" h="443864">
                <a:moveTo>
                  <a:pt x="578612" y="0"/>
                </a:moveTo>
                <a:lnTo>
                  <a:pt x="0" y="0"/>
                </a:lnTo>
                <a:lnTo>
                  <a:pt x="0" y="38100"/>
                </a:lnTo>
                <a:lnTo>
                  <a:pt x="559562" y="38100"/>
                </a:lnTo>
                <a:lnTo>
                  <a:pt x="559562" y="19050"/>
                </a:lnTo>
                <a:lnTo>
                  <a:pt x="597662" y="19050"/>
                </a:lnTo>
                <a:lnTo>
                  <a:pt x="596167" y="11626"/>
                </a:lnTo>
                <a:lnTo>
                  <a:pt x="592089" y="5572"/>
                </a:lnTo>
                <a:lnTo>
                  <a:pt x="586035" y="1494"/>
                </a:lnTo>
                <a:lnTo>
                  <a:pt x="578612" y="0"/>
                </a:lnTo>
                <a:close/>
              </a:path>
              <a:path w="674370" h="443864">
                <a:moveTo>
                  <a:pt x="597662" y="19050"/>
                </a:moveTo>
                <a:lnTo>
                  <a:pt x="559562" y="19050"/>
                </a:lnTo>
                <a:lnTo>
                  <a:pt x="578612" y="38100"/>
                </a:lnTo>
                <a:lnTo>
                  <a:pt x="597662" y="38100"/>
                </a:lnTo>
                <a:lnTo>
                  <a:pt x="597662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022348" y="4267200"/>
            <a:ext cx="672465" cy="443865"/>
          </a:xfrm>
          <a:custGeom>
            <a:avLst/>
            <a:gdLst/>
            <a:ahLst/>
            <a:cxnLst/>
            <a:rect l="l" t="t" r="r" b="b"/>
            <a:pathLst>
              <a:path w="672464" h="443864">
                <a:moveTo>
                  <a:pt x="0" y="253111"/>
                </a:moveTo>
                <a:lnTo>
                  <a:pt x="95250" y="443611"/>
                </a:lnTo>
                <a:lnTo>
                  <a:pt x="152400" y="329311"/>
                </a:lnTo>
                <a:lnTo>
                  <a:pt x="76200" y="329311"/>
                </a:lnTo>
                <a:lnTo>
                  <a:pt x="76200" y="314071"/>
                </a:lnTo>
                <a:lnTo>
                  <a:pt x="0" y="253111"/>
                </a:lnTo>
                <a:close/>
              </a:path>
              <a:path w="672464" h="443864">
                <a:moveTo>
                  <a:pt x="76200" y="314071"/>
                </a:moveTo>
                <a:lnTo>
                  <a:pt x="76200" y="329311"/>
                </a:lnTo>
                <a:lnTo>
                  <a:pt x="95250" y="329311"/>
                </a:lnTo>
                <a:lnTo>
                  <a:pt x="76200" y="314071"/>
                </a:lnTo>
                <a:close/>
              </a:path>
              <a:path w="672464" h="443864">
                <a:moveTo>
                  <a:pt x="672338" y="0"/>
                </a:moveTo>
                <a:lnTo>
                  <a:pt x="95250" y="0"/>
                </a:lnTo>
                <a:lnTo>
                  <a:pt x="87826" y="1494"/>
                </a:lnTo>
                <a:lnTo>
                  <a:pt x="81772" y="5572"/>
                </a:lnTo>
                <a:lnTo>
                  <a:pt x="77694" y="11626"/>
                </a:lnTo>
                <a:lnTo>
                  <a:pt x="76200" y="19050"/>
                </a:lnTo>
                <a:lnTo>
                  <a:pt x="76200" y="314071"/>
                </a:lnTo>
                <a:lnTo>
                  <a:pt x="95250" y="329311"/>
                </a:lnTo>
                <a:lnTo>
                  <a:pt x="114300" y="314071"/>
                </a:lnTo>
                <a:lnTo>
                  <a:pt x="114300" y="38100"/>
                </a:lnTo>
                <a:lnTo>
                  <a:pt x="95250" y="38100"/>
                </a:lnTo>
                <a:lnTo>
                  <a:pt x="114300" y="19050"/>
                </a:lnTo>
                <a:lnTo>
                  <a:pt x="672338" y="19050"/>
                </a:lnTo>
                <a:lnTo>
                  <a:pt x="672338" y="0"/>
                </a:lnTo>
                <a:close/>
              </a:path>
              <a:path w="672464" h="443864">
                <a:moveTo>
                  <a:pt x="114300" y="314071"/>
                </a:moveTo>
                <a:lnTo>
                  <a:pt x="95250" y="329311"/>
                </a:lnTo>
                <a:lnTo>
                  <a:pt x="114300" y="329311"/>
                </a:lnTo>
                <a:lnTo>
                  <a:pt x="114300" y="314071"/>
                </a:lnTo>
                <a:close/>
              </a:path>
              <a:path w="672464" h="443864">
                <a:moveTo>
                  <a:pt x="190500" y="253111"/>
                </a:moveTo>
                <a:lnTo>
                  <a:pt x="114300" y="314071"/>
                </a:lnTo>
                <a:lnTo>
                  <a:pt x="114300" y="329311"/>
                </a:lnTo>
                <a:lnTo>
                  <a:pt x="152400" y="329311"/>
                </a:lnTo>
                <a:lnTo>
                  <a:pt x="190500" y="253111"/>
                </a:lnTo>
                <a:close/>
              </a:path>
              <a:path w="672464" h="443864">
                <a:moveTo>
                  <a:pt x="114300" y="19050"/>
                </a:moveTo>
                <a:lnTo>
                  <a:pt x="95250" y="38100"/>
                </a:lnTo>
                <a:lnTo>
                  <a:pt x="114300" y="38100"/>
                </a:lnTo>
                <a:lnTo>
                  <a:pt x="114300" y="19050"/>
                </a:lnTo>
                <a:close/>
              </a:path>
              <a:path w="672464" h="443864">
                <a:moveTo>
                  <a:pt x="672338" y="19050"/>
                </a:moveTo>
                <a:lnTo>
                  <a:pt x="114300" y="19050"/>
                </a:lnTo>
                <a:lnTo>
                  <a:pt x="114300" y="38100"/>
                </a:lnTo>
                <a:lnTo>
                  <a:pt x="672338" y="38100"/>
                </a:lnTo>
                <a:lnTo>
                  <a:pt x="672338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486150" y="5110734"/>
            <a:ext cx="1388745" cy="481330"/>
          </a:xfrm>
          <a:custGeom>
            <a:avLst/>
            <a:gdLst/>
            <a:ahLst/>
            <a:cxnLst/>
            <a:rect l="l" t="t" r="r" b="b"/>
            <a:pathLst>
              <a:path w="1388745" h="481329">
                <a:moveTo>
                  <a:pt x="207645" y="295910"/>
                </a:moveTo>
                <a:lnTo>
                  <a:pt x="0" y="343408"/>
                </a:lnTo>
                <a:lnTo>
                  <a:pt x="162560" y="481037"/>
                </a:lnTo>
                <a:lnTo>
                  <a:pt x="119880" y="389509"/>
                </a:lnTo>
                <a:lnTo>
                  <a:pt x="110998" y="389509"/>
                </a:lnTo>
                <a:lnTo>
                  <a:pt x="110998" y="351409"/>
                </a:lnTo>
                <a:lnTo>
                  <a:pt x="135694" y="351409"/>
                </a:lnTo>
                <a:lnTo>
                  <a:pt x="207645" y="295910"/>
                </a:lnTo>
                <a:close/>
              </a:path>
              <a:path w="1388745" h="481329">
                <a:moveTo>
                  <a:pt x="110998" y="370459"/>
                </a:moveTo>
                <a:lnTo>
                  <a:pt x="110998" y="389509"/>
                </a:lnTo>
                <a:lnTo>
                  <a:pt x="119880" y="389509"/>
                </a:lnTo>
                <a:lnTo>
                  <a:pt x="110998" y="370459"/>
                </a:lnTo>
                <a:close/>
              </a:path>
              <a:path w="1388745" h="481329">
                <a:moveTo>
                  <a:pt x="1350137" y="351409"/>
                </a:moveTo>
                <a:lnTo>
                  <a:pt x="135694" y="351409"/>
                </a:lnTo>
                <a:lnTo>
                  <a:pt x="110998" y="370459"/>
                </a:lnTo>
                <a:lnTo>
                  <a:pt x="119880" y="389509"/>
                </a:lnTo>
                <a:lnTo>
                  <a:pt x="1369187" y="389509"/>
                </a:lnTo>
                <a:lnTo>
                  <a:pt x="1376610" y="388014"/>
                </a:lnTo>
                <a:lnTo>
                  <a:pt x="1382664" y="383936"/>
                </a:lnTo>
                <a:lnTo>
                  <a:pt x="1386742" y="377882"/>
                </a:lnTo>
                <a:lnTo>
                  <a:pt x="1388237" y="370459"/>
                </a:lnTo>
                <a:lnTo>
                  <a:pt x="1350137" y="370459"/>
                </a:lnTo>
                <a:lnTo>
                  <a:pt x="1350137" y="351409"/>
                </a:lnTo>
                <a:close/>
              </a:path>
              <a:path w="1388745" h="481329">
                <a:moveTo>
                  <a:pt x="135694" y="351409"/>
                </a:moveTo>
                <a:lnTo>
                  <a:pt x="110998" y="351409"/>
                </a:lnTo>
                <a:lnTo>
                  <a:pt x="110998" y="370459"/>
                </a:lnTo>
                <a:lnTo>
                  <a:pt x="135694" y="351409"/>
                </a:lnTo>
                <a:close/>
              </a:path>
              <a:path w="1388745" h="481329">
                <a:moveTo>
                  <a:pt x="1388237" y="0"/>
                </a:moveTo>
                <a:lnTo>
                  <a:pt x="1350137" y="0"/>
                </a:lnTo>
                <a:lnTo>
                  <a:pt x="1350137" y="370459"/>
                </a:lnTo>
                <a:lnTo>
                  <a:pt x="1369187" y="351409"/>
                </a:lnTo>
                <a:lnTo>
                  <a:pt x="1388237" y="351409"/>
                </a:lnTo>
                <a:lnTo>
                  <a:pt x="1388237" y="0"/>
                </a:lnTo>
                <a:close/>
              </a:path>
              <a:path w="1388745" h="481329">
                <a:moveTo>
                  <a:pt x="1388237" y="351409"/>
                </a:moveTo>
                <a:lnTo>
                  <a:pt x="1369187" y="351409"/>
                </a:lnTo>
                <a:lnTo>
                  <a:pt x="1350137" y="370459"/>
                </a:lnTo>
                <a:lnTo>
                  <a:pt x="1388237" y="370459"/>
                </a:lnTo>
                <a:lnTo>
                  <a:pt x="1388237" y="3514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098548" y="5110734"/>
            <a:ext cx="1388745" cy="466725"/>
          </a:xfrm>
          <a:custGeom>
            <a:avLst/>
            <a:gdLst/>
            <a:ahLst/>
            <a:cxnLst/>
            <a:rect l="l" t="t" r="r" b="b"/>
            <a:pathLst>
              <a:path w="1388745" h="466725">
                <a:moveTo>
                  <a:pt x="1275334" y="360934"/>
                </a:moveTo>
                <a:lnTo>
                  <a:pt x="1214627" y="466725"/>
                </a:lnTo>
                <a:lnTo>
                  <a:pt x="1336744" y="379984"/>
                </a:lnTo>
                <a:lnTo>
                  <a:pt x="1275334" y="379984"/>
                </a:lnTo>
                <a:lnTo>
                  <a:pt x="1275334" y="360934"/>
                </a:lnTo>
                <a:close/>
              </a:path>
              <a:path w="1388745" h="466725">
                <a:moveTo>
                  <a:pt x="38100" y="0"/>
                </a:moveTo>
                <a:lnTo>
                  <a:pt x="0" y="0"/>
                </a:lnTo>
                <a:lnTo>
                  <a:pt x="0" y="360934"/>
                </a:lnTo>
                <a:lnTo>
                  <a:pt x="1494" y="368357"/>
                </a:lnTo>
                <a:lnTo>
                  <a:pt x="5572" y="374411"/>
                </a:lnTo>
                <a:lnTo>
                  <a:pt x="11626" y="378489"/>
                </a:lnTo>
                <a:lnTo>
                  <a:pt x="19050" y="379984"/>
                </a:lnTo>
                <a:lnTo>
                  <a:pt x="1264402" y="379984"/>
                </a:lnTo>
                <a:lnTo>
                  <a:pt x="1275334" y="360934"/>
                </a:lnTo>
                <a:lnTo>
                  <a:pt x="38100" y="360934"/>
                </a:lnTo>
                <a:lnTo>
                  <a:pt x="19050" y="341884"/>
                </a:lnTo>
                <a:lnTo>
                  <a:pt x="38100" y="341884"/>
                </a:lnTo>
                <a:lnTo>
                  <a:pt x="38100" y="0"/>
                </a:lnTo>
                <a:close/>
              </a:path>
              <a:path w="1388745" h="466725">
                <a:moveTo>
                  <a:pt x="1383474" y="341884"/>
                </a:moveTo>
                <a:lnTo>
                  <a:pt x="1275334" y="341884"/>
                </a:lnTo>
                <a:lnTo>
                  <a:pt x="1275334" y="379984"/>
                </a:lnTo>
                <a:lnTo>
                  <a:pt x="1336744" y="379984"/>
                </a:lnTo>
                <a:lnTo>
                  <a:pt x="1388237" y="343408"/>
                </a:lnTo>
                <a:lnTo>
                  <a:pt x="1383474" y="341884"/>
                </a:lnTo>
                <a:close/>
              </a:path>
              <a:path w="1388745" h="466725">
                <a:moveTo>
                  <a:pt x="38100" y="341884"/>
                </a:moveTo>
                <a:lnTo>
                  <a:pt x="19050" y="341884"/>
                </a:lnTo>
                <a:lnTo>
                  <a:pt x="38100" y="360934"/>
                </a:lnTo>
                <a:lnTo>
                  <a:pt x="38100" y="341884"/>
                </a:lnTo>
                <a:close/>
              </a:path>
              <a:path w="1388745" h="466725">
                <a:moveTo>
                  <a:pt x="1254552" y="341884"/>
                </a:moveTo>
                <a:lnTo>
                  <a:pt x="38100" y="341884"/>
                </a:lnTo>
                <a:lnTo>
                  <a:pt x="38100" y="360934"/>
                </a:lnTo>
                <a:lnTo>
                  <a:pt x="1275334" y="360934"/>
                </a:lnTo>
                <a:lnTo>
                  <a:pt x="1254552" y="341884"/>
                </a:lnTo>
                <a:close/>
              </a:path>
              <a:path w="1388745" h="466725">
                <a:moveTo>
                  <a:pt x="1185417" y="278511"/>
                </a:moveTo>
                <a:lnTo>
                  <a:pt x="1275334" y="360934"/>
                </a:lnTo>
                <a:lnTo>
                  <a:pt x="1275334" y="341884"/>
                </a:lnTo>
                <a:lnTo>
                  <a:pt x="1383474" y="341884"/>
                </a:lnTo>
                <a:lnTo>
                  <a:pt x="1185417" y="2785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9238488" y="3305555"/>
            <a:ext cx="1362455" cy="308000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9264395" y="3331464"/>
            <a:ext cx="1260348" cy="29778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205471" y="3305555"/>
            <a:ext cx="1181112" cy="30800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231380" y="3331464"/>
            <a:ext cx="1078992" cy="29778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466332" y="3064738"/>
            <a:ext cx="1609343" cy="54104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423659" y="3052572"/>
            <a:ext cx="1680972" cy="63550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6511290" y="3109722"/>
            <a:ext cx="1469390" cy="401320"/>
          </a:xfrm>
          <a:prstGeom prst="rect">
            <a:avLst/>
          </a:prstGeom>
          <a:solidFill>
            <a:srgbClr val="00AF50"/>
          </a:solidFill>
          <a:ln w="38100">
            <a:solidFill>
              <a:srgbClr val="252525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85"/>
              </a:spcBef>
            </a:pPr>
            <a:r>
              <a:rPr sz="20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当</a:t>
            </a:r>
            <a:r>
              <a:rPr sz="2000" b="1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p</a:t>
            </a:r>
            <a:r>
              <a:rPr sz="20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为</a:t>
            </a:r>
            <a:r>
              <a:rPr sz="2000" b="1" spc="-3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"</a:t>
            </a:r>
            <a:r>
              <a:rPr sz="20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真"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9678923" y="3064738"/>
            <a:ext cx="1607820" cy="54104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9634728" y="3052572"/>
            <a:ext cx="1680972" cy="63550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9723881" y="3109722"/>
            <a:ext cx="1468120" cy="401320"/>
          </a:xfrm>
          <a:prstGeom prst="rect">
            <a:avLst/>
          </a:prstGeom>
          <a:solidFill>
            <a:srgbClr val="C00000"/>
          </a:solidFill>
          <a:ln w="38100">
            <a:solidFill>
              <a:srgbClr val="252525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85"/>
              </a:spcBef>
            </a:pPr>
            <a:r>
              <a:rPr sz="20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当</a:t>
            </a:r>
            <a:r>
              <a:rPr sz="2000" b="1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p</a:t>
            </a:r>
            <a:r>
              <a:rPr sz="20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为</a:t>
            </a:r>
            <a:r>
              <a:rPr sz="2000" b="1" spc="-3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"</a:t>
            </a:r>
            <a:r>
              <a:rPr sz="20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假"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997445" y="4709921"/>
            <a:ext cx="1007744" cy="40132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5"/>
              </a:spcBef>
            </a:pPr>
            <a:r>
              <a:rPr sz="2000" b="1" dirty="0">
                <a:latin typeface="Arial" panose="020B0604020202020204"/>
                <a:cs typeface="Arial" panose="020B0604020202020204"/>
              </a:rPr>
              <a:t>A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8775192" y="3365753"/>
            <a:ext cx="190500" cy="634365"/>
          </a:xfrm>
          <a:custGeom>
            <a:avLst/>
            <a:gdLst/>
            <a:ahLst/>
            <a:cxnLst/>
            <a:rect l="l" t="t" r="r" b="b"/>
            <a:pathLst>
              <a:path w="190500" h="634364">
                <a:moveTo>
                  <a:pt x="0" y="443484"/>
                </a:moveTo>
                <a:lnTo>
                  <a:pt x="95250" y="633984"/>
                </a:lnTo>
                <a:lnTo>
                  <a:pt x="152400" y="519684"/>
                </a:lnTo>
                <a:lnTo>
                  <a:pt x="76200" y="519684"/>
                </a:lnTo>
                <a:lnTo>
                  <a:pt x="76200" y="504444"/>
                </a:lnTo>
                <a:lnTo>
                  <a:pt x="0" y="443484"/>
                </a:lnTo>
                <a:close/>
              </a:path>
              <a:path w="190500" h="634364">
                <a:moveTo>
                  <a:pt x="76200" y="504444"/>
                </a:moveTo>
                <a:lnTo>
                  <a:pt x="76200" y="519684"/>
                </a:lnTo>
                <a:lnTo>
                  <a:pt x="95250" y="519684"/>
                </a:lnTo>
                <a:lnTo>
                  <a:pt x="76200" y="504444"/>
                </a:lnTo>
                <a:close/>
              </a:path>
              <a:path w="190500" h="634364">
                <a:moveTo>
                  <a:pt x="114300" y="0"/>
                </a:moveTo>
                <a:lnTo>
                  <a:pt x="76200" y="0"/>
                </a:lnTo>
                <a:lnTo>
                  <a:pt x="76200" y="504444"/>
                </a:lnTo>
                <a:lnTo>
                  <a:pt x="95250" y="519684"/>
                </a:lnTo>
                <a:lnTo>
                  <a:pt x="114300" y="504444"/>
                </a:lnTo>
                <a:lnTo>
                  <a:pt x="114300" y="0"/>
                </a:lnTo>
                <a:close/>
              </a:path>
              <a:path w="190500" h="634364">
                <a:moveTo>
                  <a:pt x="114300" y="504444"/>
                </a:moveTo>
                <a:lnTo>
                  <a:pt x="95250" y="519684"/>
                </a:lnTo>
                <a:lnTo>
                  <a:pt x="114300" y="519684"/>
                </a:lnTo>
                <a:lnTo>
                  <a:pt x="114300" y="504444"/>
                </a:lnTo>
                <a:close/>
              </a:path>
              <a:path w="190500" h="634364">
                <a:moveTo>
                  <a:pt x="190500" y="443484"/>
                </a:moveTo>
                <a:lnTo>
                  <a:pt x="114300" y="504444"/>
                </a:lnTo>
                <a:lnTo>
                  <a:pt x="114300" y="519684"/>
                </a:lnTo>
                <a:lnTo>
                  <a:pt x="152400" y="519684"/>
                </a:lnTo>
                <a:lnTo>
                  <a:pt x="190500" y="4434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775192" y="5453634"/>
            <a:ext cx="190500" cy="742315"/>
          </a:xfrm>
          <a:custGeom>
            <a:avLst/>
            <a:gdLst/>
            <a:ahLst/>
            <a:cxnLst/>
            <a:rect l="l" t="t" r="r" b="b"/>
            <a:pathLst>
              <a:path w="190500" h="742314">
                <a:moveTo>
                  <a:pt x="0" y="551687"/>
                </a:moveTo>
                <a:lnTo>
                  <a:pt x="95250" y="742187"/>
                </a:lnTo>
                <a:lnTo>
                  <a:pt x="152400" y="627887"/>
                </a:lnTo>
                <a:lnTo>
                  <a:pt x="76200" y="627887"/>
                </a:lnTo>
                <a:lnTo>
                  <a:pt x="76200" y="612647"/>
                </a:lnTo>
                <a:lnTo>
                  <a:pt x="0" y="551687"/>
                </a:lnTo>
                <a:close/>
              </a:path>
              <a:path w="190500" h="742314">
                <a:moveTo>
                  <a:pt x="76200" y="612647"/>
                </a:moveTo>
                <a:lnTo>
                  <a:pt x="76200" y="627887"/>
                </a:lnTo>
                <a:lnTo>
                  <a:pt x="95250" y="627887"/>
                </a:lnTo>
                <a:lnTo>
                  <a:pt x="76200" y="612647"/>
                </a:lnTo>
                <a:close/>
              </a:path>
              <a:path w="190500" h="742314">
                <a:moveTo>
                  <a:pt x="114300" y="0"/>
                </a:moveTo>
                <a:lnTo>
                  <a:pt x="76200" y="0"/>
                </a:lnTo>
                <a:lnTo>
                  <a:pt x="76200" y="612647"/>
                </a:lnTo>
                <a:lnTo>
                  <a:pt x="95250" y="627887"/>
                </a:lnTo>
                <a:lnTo>
                  <a:pt x="114300" y="612647"/>
                </a:lnTo>
                <a:lnTo>
                  <a:pt x="114300" y="0"/>
                </a:lnTo>
                <a:close/>
              </a:path>
              <a:path w="190500" h="742314">
                <a:moveTo>
                  <a:pt x="114300" y="612647"/>
                </a:moveTo>
                <a:lnTo>
                  <a:pt x="95250" y="627887"/>
                </a:lnTo>
                <a:lnTo>
                  <a:pt x="114300" y="627887"/>
                </a:lnTo>
                <a:lnTo>
                  <a:pt x="114300" y="612647"/>
                </a:lnTo>
                <a:close/>
              </a:path>
              <a:path w="190500" h="742314">
                <a:moveTo>
                  <a:pt x="190500" y="551687"/>
                </a:moveTo>
                <a:lnTo>
                  <a:pt x="114300" y="612647"/>
                </a:lnTo>
                <a:lnTo>
                  <a:pt x="114300" y="627887"/>
                </a:lnTo>
                <a:lnTo>
                  <a:pt x="152400" y="627887"/>
                </a:lnTo>
                <a:lnTo>
                  <a:pt x="190500" y="5516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529578" y="3582161"/>
            <a:ext cx="4680585" cy="2232660"/>
          </a:xfrm>
          <a:custGeom>
            <a:avLst/>
            <a:gdLst/>
            <a:ahLst/>
            <a:cxnLst/>
            <a:rect l="l" t="t" r="r" b="b"/>
            <a:pathLst>
              <a:path w="4680584" h="2232660">
                <a:moveTo>
                  <a:pt x="0" y="2232660"/>
                </a:moveTo>
                <a:lnTo>
                  <a:pt x="4680204" y="2232660"/>
                </a:lnTo>
                <a:lnTo>
                  <a:pt x="4680204" y="0"/>
                </a:lnTo>
                <a:lnTo>
                  <a:pt x="0" y="0"/>
                </a:lnTo>
                <a:lnTo>
                  <a:pt x="0" y="2232660"/>
                </a:lnTo>
                <a:close/>
              </a:path>
            </a:pathLst>
          </a:custGeom>
          <a:ln w="38099">
            <a:solidFill>
              <a:srgbClr val="40404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8077961" y="3998214"/>
            <a:ext cx="1583690" cy="576580"/>
          </a:xfrm>
          <a:custGeom>
            <a:avLst/>
            <a:gdLst/>
            <a:ahLst/>
            <a:cxnLst/>
            <a:rect l="l" t="t" r="r" b="b"/>
            <a:pathLst>
              <a:path w="1583690" h="576579">
                <a:moveTo>
                  <a:pt x="0" y="288036"/>
                </a:moveTo>
                <a:lnTo>
                  <a:pt x="791718" y="0"/>
                </a:lnTo>
                <a:lnTo>
                  <a:pt x="1583436" y="288036"/>
                </a:lnTo>
                <a:lnTo>
                  <a:pt x="791718" y="576072"/>
                </a:lnTo>
                <a:lnTo>
                  <a:pt x="0" y="288036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8776081" y="4082237"/>
            <a:ext cx="1993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 panose="020B0604020202020204"/>
                <a:cs typeface="Arial" panose="020B0604020202020204"/>
              </a:rPr>
              <a:t>p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704073" y="3608070"/>
            <a:ext cx="1828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 panose="020B0604020202020204"/>
                <a:cs typeface="Arial" panose="020B0604020202020204"/>
              </a:rPr>
              <a:t>Y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839579" y="3608070"/>
            <a:ext cx="1968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 panose="020B0604020202020204"/>
                <a:cs typeface="Arial" panose="020B0604020202020204"/>
              </a:rPr>
              <a:t>N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8870442" y="4267200"/>
            <a:ext cx="1400175" cy="1280160"/>
          </a:xfrm>
          <a:custGeom>
            <a:avLst/>
            <a:gdLst/>
            <a:ahLst/>
            <a:cxnLst/>
            <a:rect l="l" t="t" r="r" b="b"/>
            <a:pathLst>
              <a:path w="1400175" h="1280160">
                <a:moveTo>
                  <a:pt x="189229" y="1089406"/>
                </a:moveTo>
                <a:lnTo>
                  <a:pt x="0" y="1187196"/>
                </a:lnTo>
                <a:lnTo>
                  <a:pt x="191769" y="1279779"/>
                </a:lnTo>
                <a:lnTo>
                  <a:pt x="129982" y="1204722"/>
                </a:lnTo>
                <a:lnTo>
                  <a:pt x="114300" y="1204722"/>
                </a:lnTo>
                <a:lnTo>
                  <a:pt x="114300" y="1166622"/>
                </a:lnTo>
                <a:lnTo>
                  <a:pt x="129127" y="1166622"/>
                </a:lnTo>
                <a:lnTo>
                  <a:pt x="189229" y="1089406"/>
                </a:lnTo>
                <a:close/>
              </a:path>
              <a:path w="1400175" h="1280160">
                <a:moveTo>
                  <a:pt x="114300" y="1185672"/>
                </a:moveTo>
                <a:lnTo>
                  <a:pt x="114300" y="1204722"/>
                </a:lnTo>
                <a:lnTo>
                  <a:pt x="129982" y="1204722"/>
                </a:lnTo>
                <a:lnTo>
                  <a:pt x="114300" y="1185672"/>
                </a:lnTo>
                <a:close/>
              </a:path>
              <a:path w="1400175" h="1280160">
                <a:moveTo>
                  <a:pt x="1362075" y="1166622"/>
                </a:moveTo>
                <a:lnTo>
                  <a:pt x="129127" y="1166622"/>
                </a:lnTo>
                <a:lnTo>
                  <a:pt x="114300" y="1185672"/>
                </a:lnTo>
                <a:lnTo>
                  <a:pt x="129982" y="1204722"/>
                </a:lnTo>
                <a:lnTo>
                  <a:pt x="1381125" y="1204722"/>
                </a:lnTo>
                <a:lnTo>
                  <a:pt x="1388548" y="1203209"/>
                </a:lnTo>
                <a:lnTo>
                  <a:pt x="1394602" y="1199102"/>
                </a:lnTo>
                <a:lnTo>
                  <a:pt x="1398680" y="1193041"/>
                </a:lnTo>
                <a:lnTo>
                  <a:pt x="1400175" y="1185672"/>
                </a:lnTo>
                <a:lnTo>
                  <a:pt x="1362075" y="1185672"/>
                </a:lnTo>
                <a:lnTo>
                  <a:pt x="1362075" y="1166622"/>
                </a:lnTo>
                <a:close/>
              </a:path>
              <a:path w="1400175" h="1280160">
                <a:moveTo>
                  <a:pt x="129127" y="1166622"/>
                </a:moveTo>
                <a:lnTo>
                  <a:pt x="114300" y="1166622"/>
                </a:lnTo>
                <a:lnTo>
                  <a:pt x="114300" y="1185672"/>
                </a:lnTo>
                <a:lnTo>
                  <a:pt x="129127" y="1166622"/>
                </a:lnTo>
                <a:close/>
              </a:path>
              <a:path w="1400175" h="1280160">
                <a:moveTo>
                  <a:pt x="1362075" y="19050"/>
                </a:moveTo>
                <a:lnTo>
                  <a:pt x="1362075" y="1185672"/>
                </a:lnTo>
                <a:lnTo>
                  <a:pt x="1381125" y="1166622"/>
                </a:lnTo>
                <a:lnTo>
                  <a:pt x="1400175" y="1166622"/>
                </a:lnTo>
                <a:lnTo>
                  <a:pt x="1400175" y="38100"/>
                </a:lnTo>
                <a:lnTo>
                  <a:pt x="1381125" y="38100"/>
                </a:lnTo>
                <a:lnTo>
                  <a:pt x="1362075" y="19050"/>
                </a:lnTo>
                <a:close/>
              </a:path>
              <a:path w="1400175" h="1280160">
                <a:moveTo>
                  <a:pt x="1400175" y="1166622"/>
                </a:moveTo>
                <a:lnTo>
                  <a:pt x="1381125" y="1166622"/>
                </a:lnTo>
                <a:lnTo>
                  <a:pt x="1362075" y="1185672"/>
                </a:lnTo>
                <a:lnTo>
                  <a:pt x="1400175" y="1185672"/>
                </a:lnTo>
                <a:lnTo>
                  <a:pt x="1400175" y="1166622"/>
                </a:lnTo>
                <a:close/>
              </a:path>
              <a:path w="1400175" h="1280160">
                <a:moveTo>
                  <a:pt x="1381125" y="0"/>
                </a:moveTo>
                <a:lnTo>
                  <a:pt x="790575" y="0"/>
                </a:lnTo>
                <a:lnTo>
                  <a:pt x="790575" y="38100"/>
                </a:lnTo>
                <a:lnTo>
                  <a:pt x="1362075" y="38100"/>
                </a:lnTo>
                <a:lnTo>
                  <a:pt x="1362075" y="19050"/>
                </a:lnTo>
                <a:lnTo>
                  <a:pt x="1400175" y="19050"/>
                </a:lnTo>
                <a:lnTo>
                  <a:pt x="1398680" y="11626"/>
                </a:lnTo>
                <a:lnTo>
                  <a:pt x="1394602" y="5572"/>
                </a:lnTo>
                <a:lnTo>
                  <a:pt x="1388548" y="1494"/>
                </a:lnTo>
                <a:lnTo>
                  <a:pt x="1381125" y="0"/>
                </a:lnTo>
                <a:close/>
              </a:path>
              <a:path w="1400175" h="1280160">
                <a:moveTo>
                  <a:pt x="1400175" y="19050"/>
                </a:moveTo>
                <a:lnTo>
                  <a:pt x="1362075" y="19050"/>
                </a:lnTo>
                <a:lnTo>
                  <a:pt x="1381125" y="38100"/>
                </a:lnTo>
                <a:lnTo>
                  <a:pt x="1400175" y="38100"/>
                </a:lnTo>
                <a:lnTo>
                  <a:pt x="1400175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405116" y="4267200"/>
            <a:ext cx="672465" cy="443865"/>
          </a:xfrm>
          <a:custGeom>
            <a:avLst/>
            <a:gdLst/>
            <a:ahLst/>
            <a:cxnLst/>
            <a:rect l="l" t="t" r="r" b="b"/>
            <a:pathLst>
              <a:path w="672465" h="443864">
                <a:moveTo>
                  <a:pt x="0" y="253111"/>
                </a:moveTo>
                <a:lnTo>
                  <a:pt x="95250" y="443611"/>
                </a:lnTo>
                <a:lnTo>
                  <a:pt x="152400" y="329311"/>
                </a:lnTo>
                <a:lnTo>
                  <a:pt x="76200" y="329311"/>
                </a:lnTo>
                <a:lnTo>
                  <a:pt x="76200" y="314071"/>
                </a:lnTo>
                <a:lnTo>
                  <a:pt x="0" y="253111"/>
                </a:lnTo>
                <a:close/>
              </a:path>
              <a:path w="672465" h="443864">
                <a:moveTo>
                  <a:pt x="76200" y="314071"/>
                </a:moveTo>
                <a:lnTo>
                  <a:pt x="76200" y="329311"/>
                </a:lnTo>
                <a:lnTo>
                  <a:pt x="95250" y="329311"/>
                </a:lnTo>
                <a:lnTo>
                  <a:pt x="76200" y="314071"/>
                </a:lnTo>
                <a:close/>
              </a:path>
              <a:path w="672465" h="443864">
                <a:moveTo>
                  <a:pt x="672337" y="0"/>
                </a:moveTo>
                <a:lnTo>
                  <a:pt x="95250" y="0"/>
                </a:lnTo>
                <a:lnTo>
                  <a:pt x="87826" y="1494"/>
                </a:lnTo>
                <a:lnTo>
                  <a:pt x="81772" y="5572"/>
                </a:lnTo>
                <a:lnTo>
                  <a:pt x="77694" y="11626"/>
                </a:lnTo>
                <a:lnTo>
                  <a:pt x="76200" y="19050"/>
                </a:lnTo>
                <a:lnTo>
                  <a:pt x="76200" y="314071"/>
                </a:lnTo>
                <a:lnTo>
                  <a:pt x="95250" y="329311"/>
                </a:lnTo>
                <a:lnTo>
                  <a:pt x="114300" y="314071"/>
                </a:lnTo>
                <a:lnTo>
                  <a:pt x="114300" y="38100"/>
                </a:lnTo>
                <a:lnTo>
                  <a:pt x="95250" y="38100"/>
                </a:lnTo>
                <a:lnTo>
                  <a:pt x="114300" y="19050"/>
                </a:lnTo>
                <a:lnTo>
                  <a:pt x="672337" y="19050"/>
                </a:lnTo>
                <a:lnTo>
                  <a:pt x="672337" y="0"/>
                </a:lnTo>
                <a:close/>
              </a:path>
              <a:path w="672465" h="443864">
                <a:moveTo>
                  <a:pt x="114300" y="314071"/>
                </a:moveTo>
                <a:lnTo>
                  <a:pt x="95250" y="329311"/>
                </a:lnTo>
                <a:lnTo>
                  <a:pt x="114300" y="329311"/>
                </a:lnTo>
                <a:lnTo>
                  <a:pt x="114300" y="314071"/>
                </a:lnTo>
                <a:close/>
              </a:path>
              <a:path w="672465" h="443864">
                <a:moveTo>
                  <a:pt x="190500" y="253111"/>
                </a:moveTo>
                <a:lnTo>
                  <a:pt x="114300" y="314071"/>
                </a:lnTo>
                <a:lnTo>
                  <a:pt x="114300" y="329311"/>
                </a:lnTo>
                <a:lnTo>
                  <a:pt x="152400" y="329311"/>
                </a:lnTo>
                <a:lnTo>
                  <a:pt x="190500" y="253111"/>
                </a:lnTo>
                <a:close/>
              </a:path>
              <a:path w="672465" h="443864">
                <a:moveTo>
                  <a:pt x="114300" y="19050"/>
                </a:moveTo>
                <a:lnTo>
                  <a:pt x="95250" y="38100"/>
                </a:lnTo>
                <a:lnTo>
                  <a:pt x="114300" y="38100"/>
                </a:lnTo>
                <a:lnTo>
                  <a:pt x="114300" y="19050"/>
                </a:lnTo>
                <a:close/>
              </a:path>
              <a:path w="672465" h="443864">
                <a:moveTo>
                  <a:pt x="672337" y="19050"/>
                </a:moveTo>
                <a:lnTo>
                  <a:pt x="114300" y="19050"/>
                </a:lnTo>
                <a:lnTo>
                  <a:pt x="114300" y="38100"/>
                </a:lnTo>
                <a:lnTo>
                  <a:pt x="672337" y="38100"/>
                </a:lnTo>
                <a:lnTo>
                  <a:pt x="672337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481316" y="5110734"/>
            <a:ext cx="1388745" cy="466725"/>
          </a:xfrm>
          <a:custGeom>
            <a:avLst/>
            <a:gdLst/>
            <a:ahLst/>
            <a:cxnLst/>
            <a:rect l="l" t="t" r="r" b="b"/>
            <a:pathLst>
              <a:path w="1388745" h="466725">
                <a:moveTo>
                  <a:pt x="1275333" y="360934"/>
                </a:moveTo>
                <a:lnTo>
                  <a:pt x="1214627" y="466725"/>
                </a:lnTo>
                <a:lnTo>
                  <a:pt x="1336744" y="379984"/>
                </a:lnTo>
                <a:lnTo>
                  <a:pt x="1275333" y="379984"/>
                </a:lnTo>
                <a:lnTo>
                  <a:pt x="1275333" y="360934"/>
                </a:lnTo>
                <a:close/>
              </a:path>
              <a:path w="1388745" h="466725">
                <a:moveTo>
                  <a:pt x="38100" y="0"/>
                </a:moveTo>
                <a:lnTo>
                  <a:pt x="0" y="0"/>
                </a:lnTo>
                <a:lnTo>
                  <a:pt x="0" y="360934"/>
                </a:lnTo>
                <a:lnTo>
                  <a:pt x="1494" y="368357"/>
                </a:lnTo>
                <a:lnTo>
                  <a:pt x="5572" y="374411"/>
                </a:lnTo>
                <a:lnTo>
                  <a:pt x="11626" y="378489"/>
                </a:lnTo>
                <a:lnTo>
                  <a:pt x="19050" y="379984"/>
                </a:lnTo>
                <a:lnTo>
                  <a:pt x="1264402" y="379984"/>
                </a:lnTo>
                <a:lnTo>
                  <a:pt x="1275333" y="360934"/>
                </a:lnTo>
                <a:lnTo>
                  <a:pt x="38100" y="360934"/>
                </a:lnTo>
                <a:lnTo>
                  <a:pt x="19050" y="341884"/>
                </a:lnTo>
                <a:lnTo>
                  <a:pt x="38100" y="341884"/>
                </a:lnTo>
                <a:lnTo>
                  <a:pt x="38100" y="0"/>
                </a:lnTo>
                <a:close/>
              </a:path>
              <a:path w="1388745" h="466725">
                <a:moveTo>
                  <a:pt x="1383474" y="341884"/>
                </a:moveTo>
                <a:lnTo>
                  <a:pt x="1275333" y="341884"/>
                </a:lnTo>
                <a:lnTo>
                  <a:pt x="1275333" y="379984"/>
                </a:lnTo>
                <a:lnTo>
                  <a:pt x="1336744" y="379984"/>
                </a:lnTo>
                <a:lnTo>
                  <a:pt x="1388236" y="343408"/>
                </a:lnTo>
                <a:lnTo>
                  <a:pt x="1383474" y="341884"/>
                </a:lnTo>
                <a:close/>
              </a:path>
              <a:path w="1388745" h="466725">
                <a:moveTo>
                  <a:pt x="38100" y="341884"/>
                </a:moveTo>
                <a:lnTo>
                  <a:pt x="19050" y="341884"/>
                </a:lnTo>
                <a:lnTo>
                  <a:pt x="38100" y="360934"/>
                </a:lnTo>
                <a:lnTo>
                  <a:pt x="38100" y="341884"/>
                </a:lnTo>
                <a:close/>
              </a:path>
              <a:path w="1388745" h="466725">
                <a:moveTo>
                  <a:pt x="1254552" y="341884"/>
                </a:moveTo>
                <a:lnTo>
                  <a:pt x="38100" y="341884"/>
                </a:lnTo>
                <a:lnTo>
                  <a:pt x="38100" y="360934"/>
                </a:lnTo>
                <a:lnTo>
                  <a:pt x="1275333" y="360934"/>
                </a:lnTo>
                <a:lnTo>
                  <a:pt x="1254552" y="341884"/>
                </a:lnTo>
                <a:close/>
              </a:path>
              <a:path w="1388745" h="466725">
                <a:moveTo>
                  <a:pt x="1185417" y="278511"/>
                </a:moveTo>
                <a:lnTo>
                  <a:pt x="1275333" y="360934"/>
                </a:lnTo>
                <a:lnTo>
                  <a:pt x="1275333" y="341884"/>
                </a:lnTo>
                <a:lnTo>
                  <a:pt x="1383474" y="341884"/>
                </a:lnTo>
                <a:lnTo>
                  <a:pt x="1185417" y="2785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66835">
              <a:lnSpc>
                <a:spcPct val="100000"/>
              </a:lnSpc>
              <a:spcBef>
                <a:spcPts val="100"/>
              </a:spcBef>
            </a:pPr>
            <a:r>
              <a:rPr spc="10" dirty="0">
                <a:latin typeface="Microsoft JhengHei" panose="020B0604030504040204" charset="-120"/>
                <a:cs typeface="Microsoft JhengHei" panose="020B0604030504040204" charset="-120"/>
              </a:rPr>
              <a:t>循环结构</a:t>
            </a:r>
            <a:endParaRPr spc="1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452029"/>
            <a:ext cx="10541000" cy="1782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20000"/>
              </a:lnSpc>
              <a:spcBef>
                <a:spcPts val="105"/>
              </a:spcBef>
              <a:buChar char="•"/>
              <a:tabLst>
                <a:tab pos="355600" algn="l"/>
              </a:tabLst>
            </a:pP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循环结构可以减少源程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序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重复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书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写的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工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作量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用来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描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述重 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复执行某段算法的问题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这是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程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序设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计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中最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能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发挥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计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算机 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特长的程序结构</a:t>
            </a:r>
            <a:r>
              <a:rPr sz="3200" spc="-4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76755" y="3241509"/>
            <a:ext cx="1609344" cy="53953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434083" y="3227832"/>
            <a:ext cx="1680972" cy="6355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21713" y="3286505"/>
            <a:ext cx="1469390" cy="399415"/>
          </a:xfrm>
          <a:custGeom>
            <a:avLst/>
            <a:gdLst/>
            <a:ahLst/>
            <a:cxnLst/>
            <a:rect l="l" t="t" r="r" b="b"/>
            <a:pathLst>
              <a:path w="1469389" h="399414">
                <a:moveTo>
                  <a:pt x="0" y="399288"/>
                </a:moveTo>
                <a:lnTo>
                  <a:pt x="1469136" y="399288"/>
                </a:lnTo>
                <a:lnTo>
                  <a:pt x="1469136" y="0"/>
                </a:lnTo>
                <a:lnTo>
                  <a:pt x="0" y="0"/>
                </a:lnTo>
                <a:lnTo>
                  <a:pt x="0" y="399288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521713" y="3286505"/>
            <a:ext cx="1469390" cy="399415"/>
          </a:xfrm>
          <a:prstGeom prst="rect">
            <a:avLst/>
          </a:prstGeom>
          <a:ln w="38100">
            <a:solidFill>
              <a:srgbClr val="252525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70"/>
              </a:spcBef>
            </a:pPr>
            <a:r>
              <a:rPr sz="20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当</a:t>
            </a:r>
            <a:r>
              <a:rPr sz="2000" b="1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p</a:t>
            </a:r>
            <a:r>
              <a:rPr sz="2000" b="1" spc="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为</a:t>
            </a:r>
            <a:r>
              <a:rPr sz="2000" b="1" spc="-4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"</a:t>
            </a:r>
            <a:r>
              <a:rPr sz="20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真"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567684" y="3241522"/>
            <a:ext cx="1609343" cy="5410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525011" y="3229355"/>
            <a:ext cx="1680972" cy="6355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612641" y="3286505"/>
            <a:ext cx="1469390" cy="401320"/>
          </a:xfrm>
          <a:custGeom>
            <a:avLst/>
            <a:gdLst/>
            <a:ahLst/>
            <a:cxnLst/>
            <a:rect l="l" t="t" r="r" b="b"/>
            <a:pathLst>
              <a:path w="1469389" h="401320">
                <a:moveTo>
                  <a:pt x="0" y="400811"/>
                </a:moveTo>
                <a:lnTo>
                  <a:pt x="1469136" y="400811"/>
                </a:lnTo>
                <a:lnTo>
                  <a:pt x="1469136" y="0"/>
                </a:lnTo>
                <a:lnTo>
                  <a:pt x="0" y="0"/>
                </a:lnTo>
                <a:lnTo>
                  <a:pt x="0" y="400811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612641" y="3286505"/>
            <a:ext cx="1469390" cy="401320"/>
          </a:xfrm>
          <a:prstGeom prst="rect">
            <a:avLst/>
          </a:prstGeom>
          <a:ln w="38100">
            <a:solidFill>
              <a:srgbClr val="252525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80"/>
              </a:spcBef>
            </a:pPr>
            <a:r>
              <a:rPr sz="20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当</a:t>
            </a:r>
            <a:r>
              <a:rPr sz="2000" b="1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p</a:t>
            </a:r>
            <a:r>
              <a:rPr sz="20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为</a:t>
            </a:r>
            <a:r>
              <a:rPr sz="2000" b="1" spc="-3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"</a:t>
            </a:r>
            <a:r>
              <a:rPr sz="20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假"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42157" y="3540886"/>
            <a:ext cx="190500" cy="661670"/>
          </a:xfrm>
          <a:custGeom>
            <a:avLst/>
            <a:gdLst/>
            <a:ahLst/>
            <a:cxnLst/>
            <a:rect l="l" t="t" r="r" b="b"/>
            <a:pathLst>
              <a:path w="190500" h="661670">
                <a:moveTo>
                  <a:pt x="0" y="470154"/>
                </a:moveTo>
                <a:lnTo>
                  <a:pt x="93472" y="661543"/>
                </a:lnTo>
                <a:lnTo>
                  <a:pt x="151896" y="547369"/>
                </a:lnTo>
                <a:lnTo>
                  <a:pt x="113537" y="547369"/>
                </a:lnTo>
                <a:lnTo>
                  <a:pt x="75437" y="547115"/>
                </a:lnTo>
                <a:lnTo>
                  <a:pt x="75580" y="531816"/>
                </a:lnTo>
                <a:lnTo>
                  <a:pt x="0" y="470154"/>
                </a:lnTo>
                <a:close/>
              </a:path>
              <a:path w="190500" h="661670">
                <a:moveTo>
                  <a:pt x="113678" y="532189"/>
                </a:moveTo>
                <a:lnTo>
                  <a:pt x="94488" y="547243"/>
                </a:lnTo>
                <a:lnTo>
                  <a:pt x="113537" y="547369"/>
                </a:lnTo>
                <a:lnTo>
                  <a:pt x="113678" y="532189"/>
                </a:lnTo>
                <a:close/>
              </a:path>
              <a:path w="190500" h="661670">
                <a:moveTo>
                  <a:pt x="190500" y="471931"/>
                </a:moveTo>
                <a:lnTo>
                  <a:pt x="113678" y="532189"/>
                </a:lnTo>
                <a:lnTo>
                  <a:pt x="113537" y="547369"/>
                </a:lnTo>
                <a:lnTo>
                  <a:pt x="151896" y="547369"/>
                </a:lnTo>
                <a:lnTo>
                  <a:pt x="190500" y="471931"/>
                </a:lnTo>
                <a:close/>
              </a:path>
              <a:path w="190500" h="661670">
                <a:moveTo>
                  <a:pt x="75580" y="531816"/>
                </a:moveTo>
                <a:lnTo>
                  <a:pt x="75437" y="547115"/>
                </a:lnTo>
                <a:lnTo>
                  <a:pt x="94488" y="547243"/>
                </a:lnTo>
                <a:lnTo>
                  <a:pt x="75580" y="531816"/>
                </a:lnTo>
                <a:close/>
              </a:path>
              <a:path w="190500" h="661670">
                <a:moveTo>
                  <a:pt x="80518" y="0"/>
                </a:moveTo>
                <a:lnTo>
                  <a:pt x="75580" y="531816"/>
                </a:lnTo>
                <a:lnTo>
                  <a:pt x="94487" y="547243"/>
                </a:lnTo>
                <a:lnTo>
                  <a:pt x="113678" y="532189"/>
                </a:lnTo>
                <a:lnTo>
                  <a:pt x="118618" y="253"/>
                </a:lnTo>
                <a:lnTo>
                  <a:pt x="805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530858" y="3786378"/>
            <a:ext cx="3168650" cy="2306320"/>
          </a:xfrm>
          <a:custGeom>
            <a:avLst/>
            <a:gdLst/>
            <a:ahLst/>
            <a:cxnLst/>
            <a:rect l="l" t="t" r="r" b="b"/>
            <a:pathLst>
              <a:path w="3168650" h="2306320">
                <a:moveTo>
                  <a:pt x="0" y="2305812"/>
                </a:moveTo>
                <a:lnTo>
                  <a:pt x="3168395" y="2305812"/>
                </a:lnTo>
                <a:lnTo>
                  <a:pt x="3168395" y="0"/>
                </a:lnTo>
                <a:lnTo>
                  <a:pt x="0" y="0"/>
                </a:lnTo>
                <a:lnTo>
                  <a:pt x="0" y="2305812"/>
                </a:lnTo>
                <a:close/>
              </a:path>
            </a:pathLst>
          </a:custGeom>
          <a:ln w="38100">
            <a:solidFill>
              <a:srgbClr val="40404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350770" y="4210050"/>
            <a:ext cx="1582420" cy="576580"/>
          </a:xfrm>
          <a:custGeom>
            <a:avLst/>
            <a:gdLst/>
            <a:ahLst/>
            <a:cxnLst/>
            <a:rect l="l" t="t" r="r" b="b"/>
            <a:pathLst>
              <a:path w="1582420" h="576579">
                <a:moveTo>
                  <a:pt x="0" y="288036"/>
                </a:moveTo>
                <a:lnTo>
                  <a:pt x="790956" y="0"/>
                </a:lnTo>
                <a:lnTo>
                  <a:pt x="1581912" y="288036"/>
                </a:lnTo>
                <a:lnTo>
                  <a:pt x="790956" y="576072"/>
                </a:lnTo>
                <a:lnTo>
                  <a:pt x="0" y="288036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051429" y="4796154"/>
            <a:ext cx="190500" cy="351155"/>
          </a:xfrm>
          <a:custGeom>
            <a:avLst/>
            <a:gdLst/>
            <a:ahLst/>
            <a:cxnLst/>
            <a:rect l="l" t="t" r="r" b="b"/>
            <a:pathLst>
              <a:path w="190500" h="351154">
                <a:moveTo>
                  <a:pt x="0" y="163703"/>
                </a:moveTo>
                <a:lnTo>
                  <a:pt x="100964" y="351155"/>
                </a:lnTo>
                <a:lnTo>
                  <a:pt x="153540" y="237490"/>
                </a:lnTo>
                <a:lnTo>
                  <a:pt x="78485" y="237490"/>
                </a:lnTo>
                <a:lnTo>
                  <a:pt x="78017" y="222216"/>
                </a:lnTo>
                <a:lnTo>
                  <a:pt x="0" y="163703"/>
                </a:lnTo>
                <a:close/>
              </a:path>
              <a:path w="190500" h="351154">
                <a:moveTo>
                  <a:pt x="78017" y="222216"/>
                </a:moveTo>
                <a:lnTo>
                  <a:pt x="78485" y="237490"/>
                </a:lnTo>
                <a:lnTo>
                  <a:pt x="99652" y="236855"/>
                </a:lnTo>
                <a:lnTo>
                  <a:pt x="97535" y="236855"/>
                </a:lnTo>
                <a:lnTo>
                  <a:pt x="78017" y="222216"/>
                </a:lnTo>
                <a:close/>
              </a:path>
              <a:path w="190500" h="351154">
                <a:moveTo>
                  <a:pt x="190372" y="157861"/>
                </a:moveTo>
                <a:lnTo>
                  <a:pt x="116117" y="221044"/>
                </a:lnTo>
                <a:lnTo>
                  <a:pt x="116585" y="236347"/>
                </a:lnTo>
                <a:lnTo>
                  <a:pt x="78485" y="237490"/>
                </a:lnTo>
                <a:lnTo>
                  <a:pt x="153540" y="237490"/>
                </a:lnTo>
                <a:lnTo>
                  <a:pt x="190372" y="157861"/>
                </a:lnTo>
                <a:close/>
              </a:path>
              <a:path w="190500" h="351154">
                <a:moveTo>
                  <a:pt x="109346" y="0"/>
                </a:moveTo>
                <a:lnTo>
                  <a:pt x="71246" y="1270"/>
                </a:lnTo>
                <a:lnTo>
                  <a:pt x="78017" y="222216"/>
                </a:lnTo>
                <a:lnTo>
                  <a:pt x="97535" y="236855"/>
                </a:lnTo>
                <a:lnTo>
                  <a:pt x="116117" y="221044"/>
                </a:lnTo>
                <a:lnTo>
                  <a:pt x="109346" y="0"/>
                </a:lnTo>
                <a:close/>
              </a:path>
              <a:path w="190500" h="351154">
                <a:moveTo>
                  <a:pt x="116117" y="221044"/>
                </a:moveTo>
                <a:lnTo>
                  <a:pt x="97535" y="236855"/>
                </a:lnTo>
                <a:lnTo>
                  <a:pt x="99652" y="236855"/>
                </a:lnTo>
                <a:lnTo>
                  <a:pt x="116585" y="236347"/>
                </a:lnTo>
                <a:lnTo>
                  <a:pt x="116117" y="2210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645917" y="4154401"/>
            <a:ext cx="1034415" cy="1350010"/>
          </a:xfrm>
          <a:prstGeom prst="rect">
            <a:avLst/>
          </a:prstGeom>
        </p:spPr>
        <p:txBody>
          <a:bodyPr vert="horz" wrap="square" lIns="0" tIns="184785" rIns="0" bIns="0" rtlCol="0">
            <a:spAutoFit/>
          </a:bodyPr>
          <a:lstStyle/>
          <a:p>
            <a:pPr marR="36195" algn="ctr">
              <a:lnSpc>
                <a:spcPct val="100000"/>
              </a:lnSpc>
              <a:spcBef>
                <a:spcPts val="1455"/>
              </a:spcBef>
            </a:pPr>
            <a:r>
              <a:rPr sz="2000" b="1" dirty="0">
                <a:latin typeface="Arial" panose="020B0604020202020204"/>
                <a:cs typeface="Arial" panose="020B0604020202020204"/>
              </a:rPr>
              <a:t>p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ct val="100000"/>
              </a:lnSpc>
              <a:spcBef>
                <a:spcPts val="1360"/>
              </a:spcBef>
              <a:tabLst>
                <a:tab pos="641985" algn="l"/>
                <a:tab pos="1008380" algn="l"/>
              </a:tabLst>
            </a:pPr>
            <a:r>
              <a:rPr sz="2000" b="1" u="heavy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	Y	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ct val="100000"/>
              </a:lnSpc>
              <a:spcBef>
                <a:spcPts val="510"/>
              </a:spcBef>
            </a:pPr>
            <a:r>
              <a:rPr sz="2000" b="1" dirty="0">
                <a:latin typeface="Arial" panose="020B0604020202020204"/>
                <a:cs typeface="Arial" panose="020B0604020202020204"/>
              </a:rPr>
              <a:t>A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85691" y="4081094"/>
            <a:ext cx="20955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 panose="020B0604020202020204"/>
                <a:cs typeface="Arial" panose="020B0604020202020204"/>
              </a:rPr>
              <a:t>N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991232" y="3827653"/>
            <a:ext cx="1191260" cy="1967230"/>
          </a:xfrm>
          <a:custGeom>
            <a:avLst/>
            <a:gdLst/>
            <a:ahLst/>
            <a:cxnLst/>
            <a:rect l="l" t="t" r="r" b="b"/>
            <a:pathLst>
              <a:path w="1191260" h="1967229">
                <a:moveTo>
                  <a:pt x="1025848" y="85725"/>
                </a:moveTo>
                <a:lnTo>
                  <a:pt x="19050" y="85725"/>
                </a:lnTo>
                <a:lnTo>
                  <a:pt x="11680" y="87219"/>
                </a:lnTo>
                <a:lnTo>
                  <a:pt x="5619" y="91297"/>
                </a:lnTo>
                <a:lnTo>
                  <a:pt x="1512" y="97351"/>
                </a:lnTo>
                <a:lnTo>
                  <a:pt x="0" y="104775"/>
                </a:lnTo>
                <a:lnTo>
                  <a:pt x="0" y="1947875"/>
                </a:lnTo>
                <a:lnTo>
                  <a:pt x="1512" y="1955288"/>
                </a:lnTo>
                <a:lnTo>
                  <a:pt x="5619" y="1961343"/>
                </a:lnTo>
                <a:lnTo>
                  <a:pt x="11680" y="1965427"/>
                </a:lnTo>
                <a:lnTo>
                  <a:pt x="19050" y="1966925"/>
                </a:lnTo>
                <a:lnTo>
                  <a:pt x="1171956" y="1966925"/>
                </a:lnTo>
                <a:lnTo>
                  <a:pt x="1179379" y="1965427"/>
                </a:lnTo>
                <a:lnTo>
                  <a:pt x="1185433" y="1961343"/>
                </a:lnTo>
                <a:lnTo>
                  <a:pt x="1189511" y="1955288"/>
                </a:lnTo>
                <a:lnTo>
                  <a:pt x="1191006" y="1947875"/>
                </a:lnTo>
                <a:lnTo>
                  <a:pt x="38100" y="1947875"/>
                </a:lnTo>
                <a:lnTo>
                  <a:pt x="19050" y="1928825"/>
                </a:lnTo>
                <a:lnTo>
                  <a:pt x="38100" y="1928825"/>
                </a:lnTo>
                <a:lnTo>
                  <a:pt x="38100" y="123825"/>
                </a:lnTo>
                <a:lnTo>
                  <a:pt x="19050" y="123825"/>
                </a:lnTo>
                <a:lnTo>
                  <a:pt x="38100" y="104775"/>
                </a:lnTo>
                <a:lnTo>
                  <a:pt x="1037209" y="104775"/>
                </a:lnTo>
                <a:lnTo>
                  <a:pt x="1025848" y="85725"/>
                </a:lnTo>
                <a:close/>
              </a:path>
              <a:path w="1191260" h="1967229">
                <a:moveTo>
                  <a:pt x="38100" y="1928825"/>
                </a:moveTo>
                <a:lnTo>
                  <a:pt x="19050" y="1928825"/>
                </a:lnTo>
                <a:lnTo>
                  <a:pt x="38100" y="1947875"/>
                </a:lnTo>
                <a:lnTo>
                  <a:pt x="38100" y="1928825"/>
                </a:lnTo>
                <a:close/>
              </a:path>
              <a:path w="1191260" h="1967229">
                <a:moveTo>
                  <a:pt x="1152906" y="1928825"/>
                </a:moveTo>
                <a:lnTo>
                  <a:pt x="38100" y="1928825"/>
                </a:lnTo>
                <a:lnTo>
                  <a:pt x="38100" y="1947875"/>
                </a:lnTo>
                <a:lnTo>
                  <a:pt x="1152906" y="1947875"/>
                </a:lnTo>
                <a:lnTo>
                  <a:pt x="1152906" y="1928825"/>
                </a:lnTo>
                <a:close/>
              </a:path>
              <a:path w="1191260" h="1967229">
                <a:moveTo>
                  <a:pt x="1191006" y="1719326"/>
                </a:moveTo>
                <a:lnTo>
                  <a:pt x="1152906" y="1719326"/>
                </a:lnTo>
                <a:lnTo>
                  <a:pt x="1152906" y="1947875"/>
                </a:lnTo>
                <a:lnTo>
                  <a:pt x="1171956" y="1928825"/>
                </a:lnTo>
                <a:lnTo>
                  <a:pt x="1191006" y="1928825"/>
                </a:lnTo>
                <a:lnTo>
                  <a:pt x="1191006" y="1719326"/>
                </a:lnTo>
                <a:close/>
              </a:path>
              <a:path w="1191260" h="1967229">
                <a:moveTo>
                  <a:pt x="1191006" y="1928825"/>
                </a:moveTo>
                <a:lnTo>
                  <a:pt x="1171956" y="1928825"/>
                </a:lnTo>
                <a:lnTo>
                  <a:pt x="1152906" y="1947875"/>
                </a:lnTo>
                <a:lnTo>
                  <a:pt x="1191006" y="1947875"/>
                </a:lnTo>
                <a:lnTo>
                  <a:pt x="1191006" y="1928825"/>
                </a:lnTo>
                <a:close/>
              </a:path>
              <a:path w="1191260" h="1967229">
                <a:moveTo>
                  <a:pt x="1037209" y="104775"/>
                </a:moveTo>
                <a:lnTo>
                  <a:pt x="948817" y="188722"/>
                </a:lnTo>
                <a:lnTo>
                  <a:pt x="1140016" y="123825"/>
                </a:lnTo>
                <a:lnTo>
                  <a:pt x="1037209" y="123825"/>
                </a:lnTo>
                <a:lnTo>
                  <a:pt x="1037209" y="104775"/>
                </a:lnTo>
                <a:close/>
              </a:path>
              <a:path w="1191260" h="1967229">
                <a:moveTo>
                  <a:pt x="38100" y="104775"/>
                </a:moveTo>
                <a:lnTo>
                  <a:pt x="19050" y="123825"/>
                </a:lnTo>
                <a:lnTo>
                  <a:pt x="38100" y="123825"/>
                </a:lnTo>
                <a:lnTo>
                  <a:pt x="38100" y="104775"/>
                </a:lnTo>
                <a:close/>
              </a:path>
              <a:path w="1191260" h="1967229">
                <a:moveTo>
                  <a:pt x="1037209" y="104775"/>
                </a:moveTo>
                <a:lnTo>
                  <a:pt x="38100" y="104775"/>
                </a:lnTo>
                <a:lnTo>
                  <a:pt x="38100" y="123825"/>
                </a:lnTo>
                <a:lnTo>
                  <a:pt x="1017150" y="123825"/>
                </a:lnTo>
                <a:lnTo>
                  <a:pt x="1037209" y="104775"/>
                </a:lnTo>
                <a:close/>
              </a:path>
              <a:path w="1191260" h="1967229">
                <a:moveTo>
                  <a:pt x="1100008" y="85725"/>
                </a:moveTo>
                <a:lnTo>
                  <a:pt x="1037209" y="85725"/>
                </a:lnTo>
                <a:lnTo>
                  <a:pt x="1037209" y="123825"/>
                </a:lnTo>
                <a:lnTo>
                  <a:pt x="1140016" y="123825"/>
                </a:lnTo>
                <a:lnTo>
                  <a:pt x="1150493" y="120269"/>
                </a:lnTo>
                <a:lnTo>
                  <a:pt x="1100008" y="85725"/>
                </a:lnTo>
                <a:close/>
              </a:path>
              <a:path w="1191260" h="1967229">
                <a:moveTo>
                  <a:pt x="974725" y="0"/>
                </a:moveTo>
                <a:lnTo>
                  <a:pt x="1037209" y="104775"/>
                </a:lnTo>
                <a:lnTo>
                  <a:pt x="1037209" y="85725"/>
                </a:lnTo>
                <a:lnTo>
                  <a:pt x="1100008" y="85725"/>
                </a:lnTo>
                <a:lnTo>
                  <a:pt x="9747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040379" y="4479035"/>
            <a:ext cx="1141095" cy="1965960"/>
          </a:xfrm>
          <a:custGeom>
            <a:avLst/>
            <a:gdLst/>
            <a:ahLst/>
            <a:cxnLst/>
            <a:rect l="l" t="t" r="r" b="b"/>
            <a:pathLst>
              <a:path w="1141095" h="1965960">
                <a:moveTo>
                  <a:pt x="0" y="1774990"/>
                </a:moveTo>
                <a:lnTo>
                  <a:pt x="95250" y="1965490"/>
                </a:lnTo>
                <a:lnTo>
                  <a:pt x="152400" y="1851190"/>
                </a:lnTo>
                <a:lnTo>
                  <a:pt x="76200" y="1851190"/>
                </a:lnTo>
                <a:lnTo>
                  <a:pt x="76200" y="1835950"/>
                </a:lnTo>
                <a:lnTo>
                  <a:pt x="0" y="1774990"/>
                </a:lnTo>
                <a:close/>
              </a:path>
              <a:path w="1141095" h="1965960">
                <a:moveTo>
                  <a:pt x="76200" y="1835950"/>
                </a:moveTo>
                <a:lnTo>
                  <a:pt x="76200" y="1851190"/>
                </a:lnTo>
                <a:lnTo>
                  <a:pt x="95250" y="1851190"/>
                </a:lnTo>
                <a:lnTo>
                  <a:pt x="76200" y="1835950"/>
                </a:lnTo>
                <a:close/>
              </a:path>
              <a:path w="1141095" h="1965960">
                <a:moveTo>
                  <a:pt x="1102486" y="1440942"/>
                </a:moveTo>
                <a:lnTo>
                  <a:pt x="95250" y="1440942"/>
                </a:lnTo>
                <a:lnTo>
                  <a:pt x="87826" y="1442439"/>
                </a:lnTo>
                <a:lnTo>
                  <a:pt x="81772" y="1446523"/>
                </a:lnTo>
                <a:lnTo>
                  <a:pt x="77694" y="1452579"/>
                </a:lnTo>
                <a:lnTo>
                  <a:pt x="76200" y="1459992"/>
                </a:lnTo>
                <a:lnTo>
                  <a:pt x="76200" y="1835950"/>
                </a:lnTo>
                <a:lnTo>
                  <a:pt x="95250" y="1851190"/>
                </a:lnTo>
                <a:lnTo>
                  <a:pt x="114300" y="1835950"/>
                </a:lnTo>
                <a:lnTo>
                  <a:pt x="114300" y="1479042"/>
                </a:lnTo>
                <a:lnTo>
                  <a:pt x="95250" y="1479042"/>
                </a:lnTo>
                <a:lnTo>
                  <a:pt x="114300" y="1459992"/>
                </a:lnTo>
                <a:lnTo>
                  <a:pt x="1102486" y="1459992"/>
                </a:lnTo>
                <a:lnTo>
                  <a:pt x="1102486" y="1440942"/>
                </a:lnTo>
                <a:close/>
              </a:path>
              <a:path w="1141095" h="1965960">
                <a:moveTo>
                  <a:pt x="114300" y="1835950"/>
                </a:moveTo>
                <a:lnTo>
                  <a:pt x="95250" y="1851190"/>
                </a:lnTo>
                <a:lnTo>
                  <a:pt x="114300" y="1851190"/>
                </a:lnTo>
                <a:lnTo>
                  <a:pt x="114300" y="1835950"/>
                </a:lnTo>
                <a:close/>
              </a:path>
              <a:path w="1141095" h="1965960">
                <a:moveTo>
                  <a:pt x="190500" y="1774990"/>
                </a:moveTo>
                <a:lnTo>
                  <a:pt x="114300" y="1835950"/>
                </a:lnTo>
                <a:lnTo>
                  <a:pt x="114300" y="1851190"/>
                </a:lnTo>
                <a:lnTo>
                  <a:pt x="152400" y="1851190"/>
                </a:lnTo>
                <a:lnTo>
                  <a:pt x="190500" y="1774990"/>
                </a:lnTo>
                <a:close/>
              </a:path>
              <a:path w="1141095" h="1965960">
                <a:moveTo>
                  <a:pt x="114300" y="1459992"/>
                </a:moveTo>
                <a:lnTo>
                  <a:pt x="95250" y="1479042"/>
                </a:lnTo>
                <a:lnTo>
                  <a:pt x="114300" y="1479042"/>
                </a:lnTo>
                <a:lnTo>
                  <a:pt x="114300" y="1459992"/>
                </a:lnTo>
                <a:close/>
              </a:path>
              <a:path w="1141095" h="1965960">
                <a:moveTo>
                  <a:pt x="1140586" y="1440941"/>
                </a:moveTo>
                <a:lnTo>
                  <a:pt x="1121536" y="1440942"/>
                </a:lnTo>
                <a:lnTo>
                  <a:pt x="1102486" y="1459992"/>
                </a:lnTo>
                <a:lnTo>
                  <a:pt x="114300" y="1459992"/>
                </a:lnTo>
                <a:lnTo>
                  <a:pt x="114300" y="1479042"/>
                </a:lnTo>
                <a:lnTo>
                  <a:pt x="1121536" y="1479042"/>
                </a:lnTo>
                <a:lnTo>
                  <a:pt x="1128960" y="1477545"/>
                </a:lnTo>
                <a:lnTo>
                  <a:pt x="1135014" y="1473465"/>
                </a:lnTo>
                <a:lnTo>
                  <a:pt x="1139092" y="1467410"/>
                </a:lnTo>
                <a:lnTo>
                  <a:pt x="1140586" y="1459992"/>
                </a:lnTo>
                <a:lnTo>
                  <a:pt x="1140586" y="1440941"/>
                </a:lnTo>
                <a:close/>
              </a:path>
              <a:path w="1141095" h="1965960">
                <a:moveTo>
                  <a:pt x="1102486" y="19050"/>
                </a:moveTo>
                <a:lnTo>
                  <a:pt x="1102486" y="1459992"/>
                </a:lnTo>
                <a:lnTo>
                  <a:pt x="1121536" y="1440942"/>
                </a:lnTo>
                <a:lnTo>
                  <a:pt x="1140586" y="1440941"/>
                </a:lnTo>
                <a:lnTo>
                  <a:pt x="1140586" y="38100"/>
                </a:lnTo>
                <a:lnTo>
                  <a:pt x="1121536" y="38100"/>
                </a:lnTo>
                <a:lnTo>
                  <a:pt x="1102486" y="19050"/>
                </a:lnTo>
                <a:close/>
              </a:path>
              <a:path w="1141095" h="1965960">
                <a:moveTo>
                  <a:pt x="1121536" y="0"/>
                </a:moveTo>
                <a:lnTo>
                  <a:pt x="892936" y="0"/>
                </a:lnTo>
                <a:lnTo>
                  <a:pt x="892936" y="38100"/>
                </a:lnTo>
                <a:lnTo>
                  <a:pt x="1102486" y="38100"/>
                </a:lnTo>
                <a:lnTo>
                  <a:pt x="1102486" y="19050"/>
                </a:lnTo>
                <a:lnTo>
                  <a:pt x="1140586" y="19050"/>
                </a:lnTo>
                <a:lnTo>
                  <a:pt x="1139092" y="11626"/>
                </a:lnTo>
                <a:lnTo>
                  <a:pt x="1135014" y="5572"/>
                </a:lnTo>
                <a:lnTo>
                  <a:pt x="1128960" y="1494"/>
                </a:lnTo>
                <a:lnTo>
                  <a:pt x="1121536" y="0"/>
                </a:lnTo>
                <a:close/>
              </a:path>
              <a:path w="1141095" h="1965960">
                <a:moveTo>
                  <a:pt x="1140586" y="19050"/>
                </a:moveTo>
                <a:lnTo>
                  <a:pt x="1102486" y="19050"/>
                </a:lnTo>
                <a:lnTo>
                  <a:pt x="1121536" y="38100"/>
                </a:lnTo>
                <a:lnTo>
                  <a:pt x="1140586" y="38100"/>
                </a:lnTo>
                <a:lnTo>
                  <a:pt x="1140586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939795" y="3259835"/>
            <a:ext cx="868705" cy="13975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159251" y="3285744"/>
            <a:ext cx="381000" cy="913130"/>
          </a:xfrm>
          <a:custGeom>
            <a:avLst/>
            <a:gdLst/>
            <a:ahLst/>
            <a:cxnLst/>
            <a:rect l="l" t="t" r="r" b="b"/>
            <a:pathLst>
              <a:path w="381000" h="913129">
                <a:moveTo>
                  <a:pt x="0" y="531875"/>
                </a:moveTo>
                <a:lnTo>
                  <a:pt x="190500" y="912875"/>
                </a:lnTo>
                <a:lnTo>
                  <a:pt x="304800" y="684275"/>
                </a:lnTo>
                <a:lnTo>
                  <a:pt x="152400" y="684275"/>
                </a:lnTo>
                <a:lnTo>
                  <a:pt x="152400" y="653795"/>
                </a:lnTo>
                <a:lnTo>
                  <a:pt x="0" y="531875"/>
                </a:lnTo>
                <a:close/>
              </a:path>
              <a:path w="381000" h="913129">
                <a:moveTo>
                  <a:pt x="152400" y="653795"/>
                </a:moveTo>
                <a:lnTo>
                  <a:pt x="152400" y="684275"/>
                </a:lnTo>
                <a:lnTo>
                  <a:pt x="190500" y="684275"/>
                </a:lnTo>
                <a:lnTo>
                  <a:pt x="152400" y="653795"/>
                </a:lnTo>
                <a:close/>
              </a:path>
              <a:path w="381000" h="913129">
                <a:moveTo>
                  <a:pt x="228600" y="0"/>
                </a:moveTo>
                <a:lnTo>
                  <a:pt x="152400" y="0"/>
                </a:lnTo>
                <a:lnTo>
                  <a:pt x="152400" y="653795"/>
                </a:lnTo>
                <a:lnTo>
                  <a:pt x="190500" y="684275"/>
                </a:lnTo>
                <a:lnTo>
                  <a:pt x="228600" y="653795"/>
                </a:lnTo>
                <a:lnTo>
                  <a:pt x="228600" y="0"/>
                </a:lnTo>
                <a:close/>
              </a:path>
              <a:path w="381000" h="913129">
                <a:moveTo>
                  <a:pt x="228600" y="653795"/>
                </a:moveTo>
                <a:lnTo>
                  <a:pt x="190500" y="684275"/>
                </a:lnTo>
                <a:lnTo>
                  <a:pt x="228600" y="684275"/>
                </a:lnTo>
                <a:lnTo>
                  <a:pt x="228600" y="653795"/>
                </a:lnTo>
                <a:close/>
              </a:path>
              <a:path w="381000" h="913129">
                <a:moveTo>
                  <a:pt x="381000" y="531875"/>
                </a:moveTo>
                <a:lnTo>
                  <a:pt x="228600" y="653795"/>
                </a:lnTo>
                <a:lnTo>
                  <a:pt x="228600" y="684275"/>
                </a:lnTo>
                <a:lnTo>
                  <a:pt x="304800" y="684275"/>
                </a:lnTo>
                <a:lnTo>
                  <a:pt x="381000" y="531875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113532" y="4433318"/>
            <a:ext cx="1386840" cy="242467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332988" y="4459223"/>
            <a:ext cx="1091565" cy="2045335"/>
          </a:xfrm>
          <a:custGeom>
            <a:avLst/>
            <a:gdLst/>
            <a:ahLst/>
            <a:cxnLst/>
            <a:rect l="l" t="t" r="r" b="b"/>
            <a:pathLst>
              <a:path w="1091564" h="2045334">
                <a:moveTo>
                  <a:pt x="0" y="1663928"/>
                </a:moveTo>
                <a:lnTo>
                  <a:pt x="190500" y="2044928"/>
                </a:lnTo>
                <a:lnTo>
                  <a:pt x="285750" y="1854428"/>
                </a:lnTo>
                <a:lnTo>
                  <a:pt x="190500" y="1854428"/>
                </a:lnTo>
                <a:lnTo>
                  <a:pt x="175652" y="1851434"/>
                </a:lnTo>
                <a:lnTo>
                  <a:pt x="163544" y="1843270"/>
                </a:lnTo>
                <a:lnTo>
                  <a:pt x="155388" y="1831159"/>
                </a:lnTo>
                <a:lnTo>
                  <a:pt x="152400" y="1816328"/>
                </a:lnTo>
                <a:lnTo>
                  <a:pt x="152400" y="1785848"/>
                </a:lnTo>
                <a:lnTo>
                  <a:pt x="0" y="1663928"/>
                </a:lnTo>
                <a:close/>
              </a:path>
              <a:path w="1091564" h="2045334">
                <a:moveTo>
                  <a:pt x="228600" y="1785848"/>
                </a:moveTo>
                <a:lnTo>
                  <a:pt x="190500" y="1816328"/>
                </a:lnTo>
                <a:lnTo>
                  <a:pt x="152400" y="1816328"/>
                </a:lnTo>
                <a:lnTo>
                  <a:pt x="155388" y="1831159"/>
                </a:lnTo>
                <a:lnTo>
                  <a:pt x="163544" y="1843270"/>
                </a:lnTo>
                <a:lnTo>
                  <a:pt x="175652" y="1851434"/>
                </a:lnTo>
                <a:lnTo>
                  <a:pt x="190500" y="1854428"/>
                </a:lnTo>
                <a:lnTo>
                  <a:pt x="205347" y="1851434"/>
                </a:lnTo>
                <a:lnTo>
                  <a:pt x="217455" y="1843270"/>
                </a:lnTo>
                <a:lnTo>
                  <a:pt x="225611" y="1831159"/>
                </a:lnTo>
                <a:lnTo>
                  <a:pt x="228600" y="1816328"/>
                </a:lnTo>
                <a:lnTo>
                  <a:pt x="190500" y="1816328"/>
                </a:lnTo>
                <a:lnTo>
                  <a:pt x="152400" y="1785848"/>
                </a:lnTo>
                <a:lnTo>
                  <a:pt x="228600" y="1785848"/>
                </a:lnTo>
                <a:close/>
              </a:path>
              <a:path w="1091564" h="2045334">
                <a:moveTo>
                  <a:pt x="381000" y="1663928"/>
                </a:moveTo>
                <a:lnTo>
                  <a:pt x="228600" y="1785848"/>
                </a:lnTo>
                <a:lnTo>
                  <a:pt x="228600" y="1816328"/>
                </a:lnTo>
                <a:lnTo>
                  <a:pt x="225611" y="1831159"/>
                </a:lnTo>
                <a:lnTo>
                  <a:pt x="217455" y="1843270"/>
                </a:lnTo>
                <a:lnTo>
                  <a:pt x="205347" y="1851434"/>
                </a:lnTo>
                <a:lnTo>
                  <a:pt x="190500" y="1854428"/>
                </a:lnTo>
                <a:lnTo>
                  <a:pt x="285750" y="1854428"/>
                </a:lnTo>
                <a:lnTo>
                  <a:pt x="381000" y="1663928"/>
                </a:lnTo>
                <a:close/>
              </a:path>
              <a:path w="1091564" h="2045334">
                <a:moveTo>
                  <a:pt x="1015364" y="1555851"/>
                </a:moveTo>
                <a:lnTo>
                  <a:pt x="190500" y="1555851"/>
                </a:lnTo>
                <a:lnTo>
                  <a:pt x="175652" y="1558847"/>
                </a:lnTo>
                <a:lnTo>
                  <a:pt x="163544" y="1567014"/>
                </a:lnTo>
                <a:lnTo>
                  <a:pt x="155388" y="1579125"/>
                </a:lnTo>
                <a:lnTo>
                  <a:pt x="152400" y="1593951"/>
                </a:lnTo>
                <a:lnTo>
                  <a:pt x="152400" y="1785848"/>
                </a:lnTo>
                <a:lnTo>
                  <a:pt x="190500" y="1816328"/>
                </a:lnTo>
                <a:lnTo>
                  <a:pt x="228600" y="1785848"/>
                </a:lnTo>
                <a:lnTo>
                  <a:pt x="228600" y="1632051"/>
                </a:lnTo>
                <a:lnTo>
                  <a:pt x="190500" y="1632051"/>
                </a:lnTo>
                <a:lnTo>
                  <a:pt x="228600" y="1593951"/>
                </a:lnTo>
                <a:lnTo>
                  <a:pt x="1015364" y="1593951"/>
                </a:lnTo>
                <a:lnTo>
                  <a:pt x="1015364" y="1555851"/>
                </a:lnTo>
                <a:close/>
              </a:path>
              <a:path w="1091564" h="2045334">
                <a:moveTo>
                  <a:pt x="228600" y="1593951"/>
                </a:moveTo>
                <a:lnTo>
                  <a:pt x="190500" y="1632051"/>
                </a:lnTo>
                <a:lnTo>
                  <a:pt x="228600" y="1632051"/>
                </a:lnTo>
                <a:lnTo>
                  <a:pt x="228600" y="1593951"/>
                </a:lnTo>
                <a:close/>
              </a:path>
              <a:path w="1091564" h="2045334">
                <a:moveTo>
                  <a:pt x="1091564" y="1555851"/>
                </a:moveTo>
                <a:lnTo>
                  <a:pt x="1053464" y="1555851"/>
                </a:lnTo>
                <a:lnTo>
                  <a:pt x="1015364" y="1593951"/>
                </a:lnTo>
                <a:lnTo>
                  <a:pt x="228600" y="1593951"/>
                </a:lnTo>
                <a:lnTo>
                  <a:pt x="228600" y="1632051"/>
                </a:lnTo>
                <a:lnTo>
                  <a:pt x="1053464" y="1632051"/>
                </a:lnTo>
                <a:lnTo>
                  <a:pt x="1068312" y="1629057"/>
                </a:lnTo>
                <a:lnTo>
                  <a:pt x="1080420" y="1620893"/>
                </a:lnTo>
                <a:lnTo>
                  <a:pt x="1088576" y="1608782"/>
                </a:lnTo>
                <a:lnTo>
                  <a:pt x="1091564" y="1593951"/>
                </a:lnTo>
                <a:lnTo>
                  <a:pt x="1091564" y="1555851"/>
                </a:lnTo>
                <a:close/>
              </a:path>
              <a:path w="1091564" h="2045334">
                <a:moveTo>
                  <a:pt x="1053464" y="0"/>
                </a:moveTo>
                <a:lnTo>
                  <a:pt x="1038671" y="2988"/>
                </a:lnTo>
                <a:lnTo>
                  <a:pt x="1026556" y="11144"/>
                </a:lnTo>
                <a:lnTo>
                  <a:pt x="1018371" y="23252"/>
                </a:lnTo>
                <a:lnTo>
                  <a:pt x="1015364" y="38100"/>
                </a:lnTo>
                <a:lnTo>
                  <a:pt x="1015364" y="1593951"/>
                </a:lnTo>
                <a:lnTo>
                  <a:pt x="1053464" y="1555851"/>
                </a:lnTo>
                <a:lnTo>
                  <a:pt x="1091564" y="1555851"/>
                </a:lnTo>
                <a:lnTo>
                  <a:pt x="1091564" y="38100"/>
                </a:lnTo>
                <a:lnTo>
                  <a:pt x="1088576" y="23252"/>
                </a:lnTo>
                <a:lnTo>
                  <a:pt x="1080420" y="11144"/>
                </a:lnTo>
                <a:lnTo>
                  <a:pt x="1068312" y="2988"/>
                </a:lnTo>
                <a:lnTo>
                  <a:pt x="1053464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625851" y="4696967"/>
            <a:ext cx="768858" cy="103403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744723" y="4622291"/>
            <a:ext cx="381000" cy="649605"/>
          </a:xfrm>
          <a:custGeom>
            <a:avLst/>
            <a:gdLst/>
            <a:ahLst/>
            <a:cxnLst/>
            <a:rect l="l" t="t" r="r" b="b"/>
            <a:pathLst>
              <a:path w="381000" h="649604">
                <a:moveTo>
                  <a:pt x="0" y="268223"/>
                </a:moveTo>
                <a:lnTo>
                  <a:pt x="190500" y="649223"/>
                </a:lnTo>
                <a:lnTo>
                  <a:pt x="304800" y="420623"/>
                </a:lnTo>
                <a:lnTo>
                  <a:pt x="152400" y="420623"/>
                </a:lnTo>
                <a:lnTo>
                  <a:pt x="152400" y="390143"/>
                </a:lnTo>
                <a:lnTo>
                  <a:pt x="0" y="268223"/>
                </a:lnTo>
                <a:close/>
              </a:path>
              <a:path w="381000" h="649604">
                <a:moveTo>
                  <a:pt x="152400" y="390143"/>
                </a:moveTo>
                <a:lnTo>
                  <a:pt x="152400" y="420623"/>
                </a:lnTo>
                <a:lnTo>
                  <a:pt x="190500" y="420623"/>
                </a:lnTo>
                <a:lnTo>
                  <a:pt x="152400" y="390143"/>
                </a:lnTo>
                <a:close/>
              </a:path>
              <a:path w="381000" h="649604">
                <a:moveTo>
                  <a:pt x="228600" y="0"/>
                </a:moveTo>
                <a:lnTo>
                  <a:pt x="152400" y="0"/>
                </a:lnTo>
                <a:lnTo>
                  <a:pt x="152400" y="390143"/>
                </a:lnTo>
                <a:lnTo>
                  <a:pt x="190500" y="420623"/>
                </a:lnTo>
                <a:lnTo>
                  <a:pt x="228600" y="390143"/>
                </a:lnTo>
                <a:lnTo>
                  <a:pt x="228600" y="0"/>
                </a:lnTo>
                <a:close/>
              </a:path>
              <a:path w="381000" h="649604">
                <a:moveTo>
                  <a:pt x="228600" y="390143"/>
                </a:moveTo>
                <a:lnTo>
                  <a:pt x="190500" y="420623"/>
                </a:lnTo>
                <a:lnTo>
                  <a:pt x="228600" y="420623"/>
                </a:lnTo>
                <a:lnTo>
                  <a:pt x="228600" y="390143"/>
                </a:lnTo>
                <a:close/>
              </a:path>
              <a:path w="381000" h="649604">
                <a:moveTo>
                  <a:pt x="381000" y="268223"/>
                </a:moveTo>
                <a:lnTo>
                  <a:pt x="228600" y="390143"/>
                </a:lnTo>
                <a:lnTo>
                  <a:pt x="228600" y="420623"/>
                </a:lnTo>
                <a:lnTo>
                  <a:pt x="304800" y="420623"/>
                </a:lnTo>
                <a:lnTo>
                  <a:pt x="381000" y="268223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785859" y="3574541"/>
            <a:ext cx="190500" cy="721360"/>
          </a:xfrm>
          <a:custGeom>
            <a:avLst/>
            <a:gdLst/>
            <a:ahLst/>
            <a:cxnLst/>
            <a:rect l="l" t="t" r="r" b="b"/>
            <a:pathLst>
              <a:path w="190500" h="721360">
                <a:moveTo>
                  <a:pt x="0" y="530352"/>
                </a:moveTo>
                <a:lnTo>
                  <a:pt x="95250" y="720852"/>
                </a:lnTo>
                <a:lnTo>
                  <a:pt x="152400" y="606552"/>
                </a:lnTo>
                <a:lnTo>
                  <a:pt x="76200" y="606552"/>
                </a:lnTo>
                <a:lnTo>
                  <a:pt x="76200" y="591312"/>
                </a:lnTo>
                <a:lnTo>
                  <a:pt x="0" y="530352"/>
                </a:lnTo>
                <a:close/>
              </a:path>
              <a:path w="190500" h="721360">
                <a:moveTo>
                  <a:pt x="76200" y="591312"/>
                </a:moveTo>
                <a:lnTo>
                  <a:pt x="76200" y="606552"/>
                </a:lnTo>
                <a:lnTo>
                  <a:pt x="95250" y="606552"/>
                </a:lnTo>
                <a:lnTo>
                  <a:pt x="76200" y="591312"/>
                </a:lnTo>
                <a:close/>
              </a:path>
              <a:path w="190500" h="721360">
                <a:moveTo>
                  <a:pt x="114300" y="0"/>
                </a:moveTo>
                <a:lnTo>
                  <a:pt x="76200" y="0"/>
                </a:lnTo>
                <a:lnTo>
                  <a:pt x="76200" y="591312"/>
                </a:lnTo>
                <a:lnTo>
                  <a:pt x="95250" y="606552"/>
                </a:lnTo>
                <a:lnTo>
                  <a:pt x="114300" y="591312"/>
                </a:lnTo>
                <a:lnTo>
                  <a:pt x="114300" y="0"/>
                </a:lnTo>
                <a:close/>
              </a:path>
              <a:path w="190500" h="721360">
                <a:moveTo>
                  <a:pt x="114300" y="591312"/>
                </a:moveTo>
                <a:lnTo>
                  <a:pt x="95250" y="606552"/>
                </a:lnTo>
                <a:lnTo>
                  <a:pt x="114300" y="606552"/>
                </a:lnTo>
                <a:lnTo>
                  <a:pt x="114300" y="591312"/>
                </a:lnTo>
                <a:close/>
              </a:path>
              <a:path w="190500" h="721360">
                <a:moveTo>
                  <a:pt x="190500" y="530352"/>
                </a:moveTo>
                <a:lnTo>
                  <a:pt x="114300" y="591312"/>
                </a:lnTo>
                <a:lnTo>
                  <a:pt x="114300" y="606552"/>
                </a:lnTo>
                <a:lnTo>
                  <a:pt x="152400" y="606552"/>
                </a:lnTo>
                <a:lnTo>
                  <a:pt x="190500" y="5303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378190" y="4295394"/>
            <a:ext cx="1007744" cy="401320"/>
          </a:xfrm>
          <a:custGeom>
            <a:avLst/>
            <a:gdLst/>
            <a:ahLst/>
            <a:cxnLst/>
            <a:rect l="l" t="t" r="r" b="b"/>
            <a:pathLst>
              <a:path w="1007745" h="401320">
                <a:moveTo>
                  <a:pt x="0" y="400811"/>
                </a:moveTo>
                <a:lnTo>
                  <a:pt x="1007363" y="400811"/>
                </a:lnTo>
                <a:lnTo>
                  <a:pt x="1007363" y="0"/>
                </a:lnTo>
                <a:lnTo>
                  <a:pt x="0" y="0"/>
                </a:lnTo>
                <a:lnTo>
                  <a:pt x="0" y="400811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8777985" y="4321809"/>
            <a:ext cx="2095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 panose="020B0604020202020204"/>
                <a:cs typeface="Arial" panose="020B0604020202020204"/>
              </a:rPr>
              <a:t>A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786368" y="5820867"/>
            <a:ext cx="190500" cy="561340"/>
          </a:xfrm>
          <a:custGeom>
            <a:avLst/>
            <a:gdLst/>
            <a:ahLst/>
            <a:cxnLst/>
            <a:rect l="l" t="t" r="r" b="b"/>
            <a:pathLst>
              <a:path w="190500" h="561339">
                <a:moveTo>
                  <a:pt x="0" y="370116"/>
                </a:moveTo>
                <a:lnTo>
                  <a:pt x="94741" y="560882"/>
                </a:lnTo>
                <a:lnTo>
                  <a:pt x="152247" y="446633"/>
                </a:lnTo>
                <a:lnTo>
                  <a:pt x="114046" y="446633"/>
                </a:lnTo>
                <a:lnTo>
                  <a:pt x="75946" y="446531"/>
                </a:lnTo>
                <a:lnTo>
                  <a:pt x="75989" y="431283"/>
                </a:lnTo>
                <a:lnTo>
                  <a:pt x="0" y="370116"/>
                </a:lnTo>
                <a:close/>
              </a:path>
              <a:path w="190500" h="561339">
                <a:moveTo>
                  <a:pt x="114089" y="431399"/>
                </a:moveTo>
                <a:lnTo>
                  <a:pt x="94996" y="446582"/>
                </a:lnTo>
                <a:lnTo>
                  <a:pt x="114046" y="446633"/>
                </a:lnTo>
                <a:lnTo>
                  <a:pt x="114089" y="431399"/>
                </a:lnTo>
                <a:close/>
              </a:path>
              <a:path w="190500" h="561339">
                <a:moveTo>
                  <a:pt x="190500" y="370636"/>
                </a:moveTo>
                <a:lnTo>
                  <a:pt x="114089" y="431399"/>
                </a:lnTo>
                <a:lnTo>
                  <a:pt x="114046" y="446633"/>
                </a:lnTo>
                <a:lnTo>
                  <a:pt x="152247" y="446633"/>
                </a:lnTo>
                <a:lnTo>
                  <a:pt x="190500" y="370636"/>
                </a:lnTo>
                <a:close/>
              </a:path>
              <a:path w="190500" h="561339">
                <a:moveTo>
                  <a:pt x="75989" y="431283"/>
                </a:moveTo>
                <a:lnTo>
                  <a:pt x="75946" y="446531"/>
                </a:lnTo>
                <a:lnTo>
                  <a:pt x="94996" y="446582"/>
                </a:lnTo>
                <a:lnTo>
                  <a:pt x="75989" y="431283"/>
                </a:lnTo>
                <a:close/>
              </a:path>
              <a:path w="190500" h="561339">
                <a:moveTo>
                  <a:pt x="77215" y="0"/>
                </a:moveTo>
                <a:lnTo>
                  <a:pt x="75989" y="431283"/>
                </a:lnTo>
                <a:lnTo>
                  <a:pt x="94996" y="446582"/>
                </a:lnTo>
                <a:lnTo>
                  <a:pt x="114089" y="431399"/>
                </a:lnTo>
                <a:lnTo>
                  <a:pt x="115315" y="101"/>
                </a:lnTo>
                <a:lnTo>
                  <a:pt x="772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297673" y="3774185"/>
            <a:ext cx="2664460" cy="2304415"/>
          </a:xfrm>
          <a:custGeom>
            <a:avLst/>
            <a:gdLst/>
            <a:ahLst/>
            <a:cxnLst/>
            <a:rect l="l" t="t" r="r" b="b"/>
            <a:pathLst>
              <a:path w="2664459" h="2304415">
                <a:moveTo>
                  <a:pt x="0" y="2304288"/>
                </a:moveTo>
                <a:lnTo>
                  <a:pt x="2663952" y="2304288"/>
                </a:lnTo>
                <a:lnTo>
                  <a:pt x="2663952" y="0"/>
                </a:lnTo>
                <a:lnTo>
                  <a:pt x="0" y="0"/>
                </a:lnTo>
                <a:lnTo>
                  <a:pt x="0" y="2304288"/>
                </a:lnTo>
                <a:close/>
              </a:path>
            </a:pathLst>
          </a:custGeom>
          <a:ln w="38100">
            <a:solidFill>
              <a:srgbClr val="40404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8090154" y="5238750"/>
            <a:ext cx="1583690" cy="577850"/>
          </a:xfrm>
          <a:custGeom>
            <a:avLst/>
            <a:gdLst/>
            <a:ahLst/>
            <a:cxnLst/>
            <a:rect l="l" t="t" r="r" b="b"/>
            <a:pathLst>
              <a:path w="1583690" h="577850">
                <a:moveTo>
                  <a:pt x="0" y="288797"/>
                </a:moveTo>
                <a:lnTo>
                  <a:pt x="791718" y="0"/>
                </a:lnTo>
                <a:lnTo>
                  <a:pt x="1583436" y="288797"/>
                </a:lnTo>
                <a:lnTo>
                  <a:pt x="791718" y="577596"/>
                </a:lnTo>
                <a:lnTo>
                  <a:pt x="0" y="288797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8791447" y="5355437"/>
            <a:ext cx="1809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 panose="020B0604020202020204"/>
                <a:cs typeface="Arial" panose="020B0604020202020204"/>
              </a:rPr>
              <a:t>p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8785859" y="4696205"/>
            <a:ext cx="190500" cy="535305"/>
          </a:xfrm>
          <a:custGeom>
            <a:avLst/>
            <a:gdLst/>
            <a:ahLst/>
            <a:cxnLst/>
            <a:rect l="l" t="t" r="r" b="b"/>
            <a:pathLst>
              <a:path w="190500" h="535304">
                <a:moveTo>
                  <a:pt x="0" y="344424"/>
                </a:moveTo>
                <a:lnTo>
                  <a:pt x="95250" y="534924"/>
                </a:lnTo>
                <a:lnTo>
                  <a:pt x="152400" y="420624"/>
                </a:lnTo>
                <a:lnTo>
                  <a:pt x="76200" y="420624"/>
                </a:lnTo>
                <a:lnTo>
                  <a:pt x="76200" y="405384"/>
                </a:lnTo>
                <a:lnTo>
                  <a:pt x="0" y="344424"/>
                </a:lnTo>
                <a:close/>
              </a:path>
              <a:path w="190500" h="535304">
                <a:moveTo>
                  <a:pt x="76200" y="405384"/>
                </a:moveTo>
                <a:lnTo>
                  <a:pt x="76200" y="420624"/>
                </a:lnTo>
                <a:lnTo>
                  <a:pt x="95250" y="420624"/>
                </a:lnTo>
                <a:lnTo>
                  <a:pt x="76200" y="405384"/>
                </a:lnTo>
                <a:close/>
              </a:path>
              <a:path w="190500" h="535304">
                <a:moveTo>
                  <a:pt x="114300" y="0"/>
                </a:moveTo>
                <a:lnTo>
                  <a:pt x="76200" y="0"/>
                </a:lnTo>
                <a:lnTo>
                  <a:pt x="76200" y="405384"/>
                </a:lnTo>
                <a:lnTo>
                  <a:pt x="95250" y="420624"/>
                </a:lnTo>
                <a:lnTo>
                  <a:pt x="114300" y="405384"/>
                </a:lnTo>
                <a:lnTo>
                  <a:pt x="114300" y="0"/>
                </a:lnTo>
                <a:close/>
              </a:path>
              <a:path w="190500" h="535304">
                <a:moveTo>
                  <a:pt x="114300" y="405384"/>
                </a:moveTo>
                <a:lnTo>
                  <a:pt x="95250" y="420624"/>
                </a:lnTo>
                <a:lnTo>
                  <a:pt x="114300" y="420624"/>
                </a:lnTo>
                <a:lnTo>
                  <a:pt x="114300" y="405384"/>
                </a:lnTo>
                <a:close/>
              </a:path>
              <a:path w="190500" h="535304">
                <a:moveTo>
                  <a:pt x="190500" y="344424"/>
                </a:moveTo>
                <a:lnTo>
                  <a:pt x="114300" y="405384"/>
                </a:lnTo>
                <a:lnTo>
                  <a:pt x="114300" y="420624"/>
                </a:lnTo>
                <a:lnTo>
                  <a:pt x="152400" y="420624"/>
                </a:lnTo>
                <a:lnTo>
                  <a:pt x="190500" y="3444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585709" y="5526785"/>
            <a:ext cx="504825" cy="0"/>
          </a:xfrm>
          <a:custGeom>
            <a:avLst/>
            <a:gdLst/>
            <a:ahLst/>
            <a:cxnLst/>
            <a:rect l="l" t="t" r="r" b="b"/>
            <a:pathLst>
              <a:path w="504825">
                <a:moveTo>
                  <a:pt x="0" y="0"/>
                </a:moveTo>
                <a:lnTo>
                  <a:pt x="50444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9027414" y="5754116"/>
            <a:ext cx="2095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 panose="020B0604020202020204"/>
                <a:cs typeface="Arial" panose="020B0604020202020204"/>
              </a:rPr>
              <a:t>N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585709" y="3935729"/>
            <a:ext cx="0" cy="1591310"/>
          </a:xfrm>
          <a:custGeom>
            <a:avLst/>
            <a:gdLst/>
            <a:ahLst/>
            <a:cxnLst/>
            <a:rect l="l" t="t" r="r" b="b"/>
            <a:pathLst>
              <a:path h="1591310">
                <a:moveTo>
                  <a:pt x="0" y="0"/>
                </a:moveTo>
                <a:lnTo>
                  <a:pt x="0" y="159105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585709" y="3840479"/>
            <a:ext cx="1295400" cy="190500"/>
          </a:xfrm>
          <a:custGeom>
            <a:avLst/>
            <a:gdLst/>
            <a:ahLst/>
            <a:cxnLst/>
            <a:rect l="l" t="t" r="r" b="b"/>
            <a:pathLst>
              <a:path w="1295400" h="190500">
                <a:moveTo>
                  <a:pt x="1181100" y="95250"/>
                </a:moveTo>
                <a:lnTo>
                  <a:pt x="1104900" y="190500"/>
                </a:lnTo>
                <a:lnTo>
                  <a:pt x="1257300" y="114300"/>
                </a:lnTo>
                <a:lnTo>
                  <a:pt x="1181100" y="114300"/>
                </a:lnTo>
                <a:lnTo>
                  <a:pt x="1181100" y="95250"/>
                </a:lnTo>
                <a:close/>
              </a:path>
              <a:path w="1295400" h="190500">
                <a:moveTo>
                  <a:pt x="1165859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1165859" y="114300"/>
                </a:lnTo>
                <a:lnTo>
                  <a:pt x="1181100" y="95250"/>
                </a:lnTo>
                <a:lnTo>
                  <a:pt x="1165859" y="76200"/>
                </a:lnTo>
                <a:close/>
              </a:path>
              <a:path w="1295400" h="190500">
                <a:moveTo>
                  <a:pt x="1257300" y="76200"/>
                </a:moveTo>
                <a:lnTo>
                  <a:pt x="1181100" y="76200"/>
                </a:lnTo>
                <a:lnTo>
                  <a:pt x="1181100" y="114300"/>
                </a:lnTo>
                <a:lnTo>
                  <a:pt x="1257300" y="114300"/>
                </a:lnTo>
                <a:lnTo>
                  <a:pt x="1295400" y="95250"/>
                </a:lnTo>
                <a:lnTo>
                  <a:pt x="1257300" y="76200"/>
                </a:lnTo>
                <a:close/>
              </a:path>
              <a:path w="1295400" h="190500">
                <a:moveTo>
                  <a:pt x="1104900" y="0"/>
                </a:moveTo>
                <a:lnTo>
                  <a:pt x="1181100" y="95250"/>
                </a:lnTo>
                <a:lnTo>
                  <a:pt x="1181100" y="76200"/>
                </a:lnTo>
                <a:lnTo>
                  <a:pt x="1257300" y="76200"/>
                </a:lnTo>
                <a:lnTo>
                  <a:pt x="1104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7885303" y="5171313"/>
            <a:ext cx="1955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 panose="020B0604020202020204"/>
                <a:cs typeface="Arial" panose="020B0604020202020204"/>
              </a:rPr>
              <a:t>Y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605016" y="6225538"/>
            <a:ext cx="1685544" cy="53953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560819" y="6211823"/>
            <a:ext cx="1680972" cy="6355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6649973" y="6270497"/>
            <a:ext cx="1545590" cy="399415"/>
          </a:xfrm>
          <a:prstGeom prst="rect">
            <a:avLst/>
          </a:prstGeom>
          <a:solidFill>
            <a:srgbClr val="00AF50"/>
          </a:solidFill>
          <a:ln w="38100">
            <a:solidFill>
              <a:srgbClr val="252525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80"/>
              </a:spcBef>
            </a:pPr>
            <a:r>
              <a:rPr sz="20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当</a:t>
            </a:r>
            <a:r>
              <a:rPr sz="2000" b="1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p</a:t>
            </a:r>
            <a:r>
              <a:rPr sz="20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为</a:t>
            </a:r>
            <a:r>
              <a:rPr sz="2000" b="1" spc="-2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"</a:t>
            </a:r>
            <a:r>
              <a:rPr sz="20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真"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9771888" y="6225538"/>
            <a:ext cx="1533144" cy="53953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9729216" y="6211823"/>
            <a:ext cx="1604772" cy="63550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9816845" y="6270497"/>
            <a:ext cx="1393190" cy="399415"/>
          </a:xfrm>
          <a:custGeom>
            <a:avLst/>
            <a:gdLst/>
            <a:ahLst/>
            <a:cxnLst/>
            <a:rect l="l" t="t" r="r" b="b"/>
            <a:pathLst>
              <a:path w="1393190" h="399415">
                <a:moveTo>
                  <a:pt x="0" y="399287"/>
                </a:moveTo>
                <a:lnTo>
                  <a:pt x="1392936" y="399287"/>
                </a:lnTo>
                <a:lnTo>
                  <a:pt x="1392936" y="0"/>
                </a:lnTo>
                <a:lnTo>
                  <a:pt x="0" y="0"/>
                </a:lnTo>
                <a:lnTo>
                  <a:pt x="0" y="399287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9816845" y="6270497"/>
            <a:ext cx="1393190" cy="399415"/>
          </a:xfrm>
          <a:prstGeom prst="rect">
            <a:avLst/>
          </a:prstGeom>
          <a:ln w="38100">
            <a:solidFill>
              <a:srgbClr val="252525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80"/>
              </a:spcBef>
            </a:pPr>
            <a:r>
              <a:rPr sz="20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当</a:t>
            </a:r>
            <a:r>
              <a:rPr sz="2000" b="1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p</a:t>
            </a:r>
            <a:r>
              <a:rPr sz="20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为</a:t>
            </a:r>
            <a:r>
              <a:rPr sz="2000" b="1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"</a:t>
            </a:r>
            <a:r>
              <a:rPr sz="20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假"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9116568" y="5698240"/>
            <a:ext cx="868705" cy="115975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9336023" y="5724144"/>
            <a:ext cx="381000" cy="707390"/>
          </a:xfrm>
          <a:custGeom>
            <a:avLst/>
            <a:gdLst/>
            <a:ahLst/>
            <a:cxnLst/>
            <a:rect l="l" t="t" r="r" b="b"/>
            <a:pathLst>
              <a:path w="381000" h="707389">
                <a:moveTo>
                  <a:pt x="0" y="326135"/>
                </a:moveTo>
                <a:lnTo>
                  <a:pt x="190500" y="707135"/>
                </a:lnTo>
                <a:lnTo>
                  <a:pt x="304800" y="478535"/>
                </a:lnTo>
                <a:lnTo>
                  <a:pt x="152400" y="478535"/>
                </a:lnTo>
                <a:lnTo>
                  <a:pt x="152400" y="448055"/>
                </a:lnTo>
                <a:lnTo>
                  <a:pt x="0" y="326135"/>
                </a:lnTo>
                <a:close/>
              </a:path>
              <a:path w="381000" h="707389">
                <a:moveTo>
                  <a:pt x="152400" y="448055"/>
                </a:moveTo>
                <a:lnTo>
                  <a:pt x="152400" y="478535"/>
                </a:lnTo>
                <a:lnTo>
                  <a:pt x="190500" y="478535"/>
                </a:lnTo>
                <a:lnTo>
                  <a:pt x="152400" y="448055"/>
                </a:lnTo>
                <a:close/>
              </a:path>
              <a:path w="381000" h="707389">
                <a:moveTo>
                  <a:pt x="228600" y="0"/>
                </a:moveTo>
                <a:lnTo>
                  <a:pt x="152400" y="0"/>
                </a:lnTo>
                <a:lnTo>
                  <a:pt x="152400" y="448055"/>
                </a:lnTo>
                <a:lnTo>
                  <a:pt x="190500" y="478535"/>
                </a:lnTo>
                <a:lnTo>
                  <a:pt x="228600" y="448055"/>
                </a:lnTo>
                <a:lnTo>
                  <a:pt x="228600" y="0"/>
                </a:lnTo>
                <a:close/>
              </a:path>
              <a:path w="381000" h="707389">
                <a:moveTo>
                  <a:pt x="228600" y="448055"/>
                </a:moveTo>
                <a:lnTo>
                  <a:pt x="190500" y="478535"/>
                </a:lnTo>
                <a:lnTo>
                  <a:pt x="228600" y="478535"/>
                </a:lnTo>
                <a:lnTo>
                  <a:pt x="228600" y="448055"/>
                </a:lnTo>
                <a:close/>
              </a:path>
              <a:path w="381000" h="707389">
                <a:moveTo>
                  <a:pt x="381000" y="326135"/>
                </a:moveTo>
                <a:lnTo>
                  <a:pt x="228600" y="448055"/>
                </a:lnTo>
                <a:lnTo>
                  <a:pt x="228600" y="478535"/>
                </a:lnTo>
                <a:lnTo>
                  <a:pt x="304800" y="478535"/>
                </a:lnTo>
                <a:lnTo>
                  <a:pt x="381000" y="32613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9116568" y="3909059"/>
            <a:ext cx="868705" cy="178003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9336023" y="3934967"/>
            <a:ext cx="381000" cy="1295400"/>
          </a:xfrm>
          <a:custGeom>
            <a:avLst/>
            <a:gdLst/>
            <a:ahLst/>
            <a:cxnLst/>
            <a:rect l="l" t="t" r="r" b="b"/>
            <a:pathLst>
              <a:path w="381000" h="1295400">
                <a:moveTo>
                  <a:pt x="0" y="914399"/>
                </a:moveTo>
                <a:lnTo>
                  <a:pt x="190500" y="1295399"/>
                </a:lnTo>
                <a:lnTo>
                  <a:pt x="304800" y="1066799"/>
                </a:lnTo>
                <a:lnTo>
                  <a:pt x="152400" y="1066799"/>
                </a:lnTo>
                <a:lnTo>
                  <a:pt x="152400" y="1036319"/>
                </a:lnTo>
                <a:lnTo>
                  <a:pt x="0" y="914399"/>
                </a:lnTo>
                <a:close/>
              </a:path>
              <a:path w="381000" h="1295400">
                <a:moveTo>
                  <a:pt x="152400" y="1036319"/>
                </a:moveTo>
                <a:lnTo>
                  <a:pt x="152400" y="1066799"/>
                </a:lnTo>
                <a:lnTo>
                  <a:pt x="190500" y="1066799"/>
                </a:lnTo>
                <a:lnTo>
                  <a:pt x="152400" y="1036319"/>
                </a:lnTo>
                <a:close/>
              </a:path>
              <a:path w="381000" h="1295400">
                <a:moveTo>
                  <a:pt x="228600" y="0"/>
                </a:moveTo>
                <a:lnTo>
                  <a:pt x="152400" y="0"/>
                </a:lnTo>
                <a:lnTo>
                  <a:pt x="152400" y="1036319"/>
                </a:lnTo>
                <a:lnTo>
                  <a:pt x="190500" y="1066799"/>
                </a:lnTo>
                <a:lnTo>
                  <a:pt x="228600" y="1036319"/>
                </a:lnTo>
                <a:lnTo>
                  <a:pt x="228600" y="0"/>
                </a:lnTo>
                <a:close/>
              </a:path>
              <a:path w="381000" h="1295400">
                <a:moveTo>
                  <a:pt x="228600" y="1036319"/>
                </a:moveTo>
                <a:lnTo>
                  <a:pt x="190500" y="1066799"/>
                </a:lnTo>
                <a:lnTo>
                  <a:pt x="228600" y="1066799"/>
                </a:lnTo>
                <a:lnTo>
                  <a:pt x="228600" y="1036319"/>
                </a:lnTo>
                <a:close/>
              </a:path>
              <a:path w="381000" h="1295400">
                <a:moveTo>
                  <a:pt x="381000" y="914399"/>
                </a:moveTo>
                <a:lnTo>
                  <a:pt x="228600" y="1036319"/>
                </a:lnTo>
                <a:lnTo>
                  <a:pt x="228600" y="1066799"/>
                </a:lnTo>
                <a:lnTo>
                  <a:pt x="304800" y="1066799"/>
                </a:lnTo>
                <a:lnTo>
                  <a:pt x="381000" y="914399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979919" y="3715524"/>
            <a:ext cx="1615440" cy="249631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005828" y="3741420"/>
            <a:ext cx="1513331" cy="239420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389888" y="3776471"/>
            <a:ext cx="1685544" cy="239115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415796" y="3802379"/>
            <a:ext cx="1583436" cy="228904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66835">
              <a:lnSpc>
                <a:spcPct val="100000"/>
              </a:lnSpc>
              <a:spcBef>
                <a:spcPts val="100"/>
              </a:spcBef>
            </a:pPr>
            <a:r>
              <a:rPr spc="10" dirty="0">
                <a:latin typeface="Microsoft JhengHei" panose="020B0604030504040204" charset="-120"/>
                <a:cs typeface="Microsoft JhengHei" panose="020B0604030504040204" charset="-120"/>
              </a:rPr>
              <a:t>本章内容</a:t>
            </a:r>
            <a:endParaRPr spc="1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42489" y="1243552"/>
            <a:ext cx="5507355" cy="4293235"/>
          </a:xfrm>
          <a:prstGeom prst="rect">
            <a:avLst/>
          </a:prstGeom>
        </p:spPr>
        <p:txBody>
          <a:bodyPr vert="horz" wrap="square" lIns="0" tIns="255904" rIns="0" bIns="0" rtlCol="0">
            <a:spAutoFit/>
          </a:bodyPr>
          <a:lstStyle/>
          <a:p>
            <a:pPr marL="416560" indent="-403860">
              <a:lnSpc>
                <a:spcPct val="100000"/>
              </a:lnSpc>
              <a:spcBef>
                <a:spcPts val="2015"/>
              </a:spcBef>
              <a:buSzPct val="98000"/>
              <a:buFont typeface="Wingdings" panose="05000000000000000000"/>
              <a:buChar char=""/>
              <a:tabLst>
                <a:tab pos="415925" algn="l"/>
              </a:tabLst>
            </a:pPr>
            <a:r>
              <a:rPr sz="4000" spc="-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计算机编程的基本概念</a:t>
            </a:r>
            <a:endParaRPr sz="4000">
              <a:latin typeface="微软雅黑" panose="020B0503020204020204" charset="-122"/>
              <a:cs typeface="微软雅黑" panose="020B0503020204020204" charset="-122"/>
            </a:endParaRPr>
          </a:p>
          <a:p>
            <a:pPr marL="416560" indent="-404495">
              <a:lnSpc>
                <a:spcPct val="100000"/>
              </a:lnSpc>
              <a:spcBef>
                <a:spcPts val="1920"/>
              </a:spcBef>
              <a:buSzPct val="98000"/>
              <a:buFont typeface="Wingdings" panose="05000000000000000000"/>
              <a:buChar char=""/>
              <a:tabLst>
                <a:tab pos="417195" algn="l"/>
              </a:tabLst>
            </a:pPr>
            <a:r>
              <a:rPr sz="4000" spc="-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语言的层次</a:t>
            </a:r>
            <a:endParaRPr sz="4000">
              <a:latin typeface="微软雅黑" panose="020B0503020204020204" charset="-122"/>
              <a:cs typeface="微软雅黑" panose="020B0503020204020204" charset="-122"/>
            </a:endParaRPr>
          </a:p>
          <a:p>
            <a:pPr marL="416560" indent="-404495">
              <a:lnSpc>
                <a:spcPct val="100000"/>
              </a:lnSpc>
              <a:spcBef>
                <a:spcPts val="1925"/>
              </a:spcBef>
              <a:buSzPct val="98000"/>
              <a:buFont typeface="Wingdings" panose="05000000000000000000"/>
              <a:buChar char=""/>
              <a:tabLst>
                <a:tab pos="417195" algn="l"/>
              </a:tabLst>
            </a:pPr>
            <a:r>
              <a:rPr sz="4000" spc="-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初窥高级语言</a:t>
            </a:r>
            <a:endParaRPr sz="4000">
              <a:latin typeface="微软雅黑" panose="020B0503020204020204" charset="-122"/>
              <a:cs typeface="微软雅黑" panose="020B0503020204020204" charset="-122"/>
            </a:endParaRPr>
          </a:p>
          <a:p>
            <a:pPr marL="416560" indent="-403860">
              <a:lnSpc>
                <a:spcPct val="100000"/>
              </a:lnSpc>
              <a:spcBef>
                <a:spcPts val="1920"/>
              </a:spcBef>
              <a:buSzPct val="98000"/>
              <a:buFont typeface="Wingdings" panose="05000000000000000000"/>
              <a:buChar char=""/>
              <a:tabLst>
                <a:tab pos="415925" algn="l"/>
              </a:tabLst>
            </a:pPr>
            <a:r>
              <a:rPr sz="4000" spc="-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列举高级语言</a:t>
            </a:r>
            <a:endParaRPr sz="4000">
              <a:latin typeface="微软雅黑" panose="020B0503020204020204" charset="-122"/>
              <a:cs typeface="微软雅黑" panose="020B0503020204020204" charset="-122"/>
            </a:endParaRPr>
          </a:p>
          <a:p>
            <a:pPr marL="416560" indent="-404495">
              <a:lnSpc>
                <a:spcPct val="100000"/>
              </a:lnSpc>
              <a:spcBef>
                <a:spcPts val="1920"/>
              </a:spcBef>
              <a:buSzPct val="98000"/>
              <a:buFont typeface="Wingdings" panose="05000000000000000000"/>
              <a:buChar char=""/>
              <a:tabLst>
                <a:tab pos="417195" algn="l"/>
              </a:tabLst>
            </a:pPr>
            <a:r>
              <a:rPr sz="4000" spc="-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Python</a:t>
            </a:r>
            <a:endParaRPr sz="40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49108" y="282702"/>
            <a:ext cx="4154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>
                <a:latin typeface="Microsoft JhengHei" panose="020B0604030504040204" charset="-120"/>
                <a:cs typeface="Microsoft JhengHei" panose="020B0604030504040204" charset="-120"/>
              </a:rPr>
              <a:t>常用的程序设计语言</a:t>
            </a:r>
            <a:endParaRPr spc="1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452029"/>
            <a:ext cx="10654030" cy="1196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20000"/>
              </a:lnSpc>
              <a:spcBef>
                <a:spcPts val="100"/>
              </a:spcBef>
              <a:buClr>
                <a:srgbClr val="252525"/>
              </a:buClr>
              <a:buFont typeface="΢"/>
              <a:buChar char="•"/>
              <a:tabLst>
                <a:tab pos="475615" algn="l"/>
                <a:tab pos="476250" algn="l"/>
              </a:tabLst>
            </a:pPr>
            <a:r>
              <a:rPr dirty="0"/>
              <a:t>	</a:t>
            </a: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目前有各种高级程序设计</a:t>
            </a:r>
            <a:r>
              <a:rPr sz="3200" spc="-1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语</a:t>
            </a: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言，</a:t>
            </a:r>
            <a:r>
              <a:rPr sz="3200" spc="-1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其</a:t>
            </a: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中以</a:t>
            </a:r>
            <a:r>
              <a:rPr sz="3200" spc="-1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下</a:t>
            </a: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几种</a:t>
            </a:r>
            <a:r>
              <a:rPr sz="3200" spc="-1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应</a:t>
            </a: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用非</a:t>
            </a:r>
            <a:r>
              <a:rPr sz="3200" spc="-1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常</a:t>
            </a: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广 </a:t>
            </a: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泛。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55035" y="2923044"/>
            <a:ext cx="2805684" cy="71931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255264" y="2907804"/>
            <a:ext cx="2203704" cy="8488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999994" y="2967989"/>
            <a:ext cx="2665730" cy="579120"/>
          </a:xfrm>
          <a:custGeom>
            <a:avLst/>
            <a:gdLst/>
            <a:ahLst/>
            <a:cxnLst/>
            <a:rect l="l" t="t" r="r" b="b"/>
            <a:pathLst>
              <a:path w="2665729" h="579120">
                <a:moveTo>
                  <a:pt x="2568956" y="0"/>
                </a:moveTo>
                <a:lnTo>
                  <a:pt x="96519" y="0"/>
                </a:lnTo>
                <a:lnTo>
                  <a:pt x="58935" y="7580"/>
                </a:lnTo>
                <a:lnTo>
                  <a:pt x="28257" y="28257"/>
                </a:lnTo>
                <a:lnTo>
                  <a:pt x="7580" y="58935"/>
                </a:lnTo>
                <a:lnTo>
                  <a:pt x="0" y="96520"/>
                </a:lnTo>
                <a:lnTo>
                  <a:pt x="0" y="482600"/>
                </a:lnTo>
                <a:lnTo>
                  <a:pt x="7580" y="520184"/>
                </a:lnTo>
                <a:lnTo>
                  <a:pt x="28257" y="550862"/>
                </a:lnTo>
                <a:lnTo>
                  <a:pt x="58935" y="571539"/>
                </a:lnTo>
                <a:lnTo>
                  <a:pt x="96519" y="579120"/>
                </a:lnTo>
                <a:lnTo>
                  <a:pt x="2568956" y="579120"/>
                </a:lnTo>
                <a:lnTo>
                  <a:pt x="2606540" y="571539"/>
                </a:lnTo>
                <a:lnTo>
                  <a:pt x="2637218" y="550862"/>
                </a:lnTo>
                <a:lnTo>
                  <a:pt x="2657895" y="520184"/>
                </a:lnTo>
                <a:lnTo>
                  <a:pt x="2665476" y="482600"/>
                </a:lnTo>
                <a:lnTo>
                  <a:pt x="2665476" y="96520"/>
                </a:lnTo>
                <a:lnTo>
                  <a:pt x="2657895" y="58935"/>
                </a:lnTo>
                <a:lnTo>
                  <a:pt x="2637218" y="28257"/>
                </a:lnTo>
                <a:lnTo>
                  <a:pt x="2606540" y="7580"/>
                </a:lnTo>
                <a:lnTo>
                  <a:pt x="2568956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999994" y="2967989"/>
            <a:ext cx="2665730" cy="579120"/>
          </a:xfrm>
          <a:custGeom>
            <a:avLst/>
            <a:gdLst/>
            <a:ahLst/>
            <a:cxnLst/>
            <a:rect l="l" t="t" r="r" b="b"/>
            <a:pathLst>
              <a:path w="2665729" h="579120">
                <a:moveTo>
                  <a:pt x="0" y="96520"/>
                </a:moveTo>
                <a:lnTo>
                  <a:pt x="7580" y="58935"/>
                </a:lnTo>
                <a:lnTo>
                  <a:pt x="28257" y="28257"/>
                </a:lnTo>
                <a:lnTo>
                  <a:pt x="58935" y="7580"/>
                </a:lnTo>
                <a:lnTo>
                  <a:pt x="96519" y="0"/>
                </a:lnTo>
                <a:lnTo>
                  <a:pt x="2568956" y="0"/>
                </a:lnTo>
                <a:lnTo>
                  <a:pt x="2606540" y="7580"/>
                </a:lnTo>
                <a:lnTo>
                  <a:pt x="2637218" y="28257"/>
                </a:lnTo>
                <a:lnTo>
                  <a:pt x="2657895" y="58935"/>
                </a:lnTo>
                <a:lnTo>
                  <a:pt x="2665476" y="96520"/>
                </a:lnTo>
                <a:lnTo>
                  <a:pt x="2665476" y="482600"/>
                </a:lnTo>
                <a:lnTo>
                  <a:pt x="2657895" y="520184"/>
                </a:lnTo>
                <a:lnTo>
                  <a:pt x="2637218" y="550862"/>
                </a:lnTo>
                <a:lnTo>
                  <a:pt x="2606540" y="571539"/>
                </a:lnTo>
                <a:lnTo>
                  <a:pt x="2568956" y="579120"/>
                </a:lnTo>
                <a:lnTo>
                  <a:pt x="96519" y="579120"/>
                </a:lnTo>
                <a:lnTo>
                  <a:pt x="58935" y="571539"/>
                </a:lnTo>
                <a:lnTo>
                  <a:pt x="28257" y="550862"/>
                </a:lnTo>
                <a:lnTo>
                  <a:pt x="7580" y="520184"/>
                </a:lnTo>
                <a:lnTo>
                  <a:pt x="0" y="482600"/>
                </a:lnTo>
                <a:lnTo>
                  <a:pt x="0" y="96520"/>
                </a:lnTo>
                <a:close/>
              </a:path>
            </a:pathLst>
          </a:custGeom>
          <a:ln w="381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482466" y="3017266"/>
            <a:ext cx="16998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FORTRAN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955035" y="3764292"/>
            <a:ext cx="2805684" cy="71931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617976" y="3749052"/>
            <a:ext cx="1476755" cy="8488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999994" y="3809238"/>
            <a:ext cx="2665730" cy="579120"/>
          </a:xfrm>
          <a:custGeom>
            <a:avLst/>
            <a:gdLst/>
            <a:ahLst/>
            <a:cxnLst/>
            <a:rect l="l" t="t" r="r" b="b"/>
            <a:pathLst>
              <a:path w="2665729" h="579120">
                <a:moveTo>
                  <a:pt x="2568956" y="0"/>
                </a:moveTo>
                <a:lnTo>
                  <a:pt x="96519" y="0"/>
                </a:lnTo>
                <a:lnTo>
                  <a:pt x="58935" y="7580"/>
                </a:lnTo>
                <a:lnTo>
                  <a:pt x="28257" y="28257"/>
                </a:lnTo>
                <a:lnTo>
                  <a:pt x="7580" y="58935"/>
                </a:lnTo>
                <a:lnTo>
                  <a:pt x="0" y="96519"/>
                </a:lnTo>
                <a:lnTo>
                  <a:pt x="0" y="482600"/>
                </a:lnTo>
                <a:lnTo>
                  <a:pt x="7580" y="520184"/>
                </a:lnTo>
                <a:lnTo>
                  <a:pt x="28257" y="550862"/>
                </a:lnTo>
                <a:lnTo>
                  <a:pt x="58935" y="571539"/>
                </a:lnTo>
                <a:lnTo>
                  <a:pt x="96519" y="579119"/>
                </a:lnTo>
                <a:lnTo>
                  <a:pt x="2568956" y="579119"/>
                </a:lnTo>
                <a:lnTo>
                  <a:pt x="2606540" y="571539"/>
                </a:lnTo>
                <a:lnTo>
                  <a:pt x="2637218" y="550862"/>
                </a:lnTo>
                <a:lnTo>
                  <a:pt x="2657895" y="520184"/>
                </a:lnTo>
                <a:lnTo>
                  <a:pt x="2665476" y="482600"/>
                </a:lnTo>
                <a:lnTo>
                  <a:pt x="2665476" y="96519"/>
                </a:lnTo>
                <a:lnTo>
                  <a:pt x="2657895" y="58935"/>
                </a:lnTo>
                <a:lnTo>
                  <a:pt x="2637218" y="28257"/>
                </a:lnTo>
                <a:lnTo>
                  <a:pt x="2606540" y="7580"/>
                </a:lnTo>
                <a:lnTo>
                  <a:pt x="2568956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999994" y="3809238"/>
            <a:ext cx="2665730" cy="579120"/>
          </a:xfrm>
          <a:custGeom>
            <a:avLst/>
            <a:gdLst/>
            <a:ahLst/>
            <a:cxnLst/>
            <a:rect l="l" t="t" r="r" b="b"/>
            <a:pathLst>
              <a:path w="2665729" h="579120">
                <a:moveTo>
                  <a:pt x="0" y="96519"/>
                </a:moveTo>
                <a:lnTo>
                  <a:pt x="7580" y="58935"/>
                </a:lnTo>
                <a:lnTo>
                  <a:pt x="28257" y="28257"/>
                </a:lnTo>
                <a:lnTo>
                  <a:pt x="58935" y="7580"/>
                </a:lnTo>
                <a:lnTo>
                  <a:pt x="96519" y="0"/>
                </a:lnTo>
                <a:lnTo>
                  <a:pt x="2568956" y="0"/>
                </a:lnTo>
                <a:lnTo>
                  <a:pt x="2606540" y="7580"/>
                </a:lnTo>
                <a:lnTo>
                  <a:pt x="2637218" y="28257"/>
                </a:lnTo>
                <a:lnTo>
                  <a:pt x="2657895" y="58935"/>
                </a:lnTo>
                <a:lnTo>
                  <a:pt x="2665476" y="96519"/>
                </a:lnTo>
                <a:lnTo>
                  <a:pt x="2665476" y="482600"/>
                </a:lnTo>
                <a:lnTo>
                  <a:pt x="2657895" y="520184"/>
                </a:lnTo>
                <a:lnTo>
                  <a:pt x="2637218" y="550862"/>
                </a:lnTo>
                <a:lnTo>
                  <a:pt x="2606540" y="571539"/>
                </a:lnTo>
                <a:lnTo>
                  <a:pt x="2568956" y="579119"/>
                </a:lnTo>
                <a:lnTo>
                  <a:pt x="96519" y="579119"/>
                </a:lnTo>
                <a:lnTo>
                  <a:pt x="58935" y="571539"/>
                </a:lnTo>
                <a:lnTo>
                  <a:pt x="28257" y="550862"/>
                </a:lnTo>
                <a:lnTo>
                  <a:pt x="7580" y="520184"/>
                </a:lnTo>
                <a:lnTo>
                  <a:pt x="0" y="482600"/>
                </a:lnTo>
                <a:lnTo>
                  <a:pt x="0" y="96519"/>
                </a:lnTo>
                <a:close/>
              </a:path>
            </a:pathLst>
          </a:custGeom>
          <a:ln w="381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845178" y="3858895"/>
            <a:ext cx="9740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C语言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955035" y="4605540"/>
            <a:ext cx="2805684" cy="71931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738371" y="4590300"/>
            <a:ext cx="1235976" cy="8488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999994" y="4650485"/>
            <a:ext cx="2665730" cy="579120"/>
          </a:xfrm>
          <a:custGeom>
            <a:avLst/>
            <a:gdLst/>
            <a:ahLst/>
            <a:cxnLst/>
            <a:rect l="l" t="t" r="r" b="b"/>
            <a:pathLst>
              <a:path w="2665729" h="579120">
                <a:moveTo>
                  <a:pt x="2568956" y="0"/>
                </a:moveTo>
                <a:lnTo>
                  <a:pt x="96519" y="0"/>
                </a:lnTo>
                <a:lnTo>
                  <a:pt x="58935" y="7580"/>
                </a:lnTo>
                <a:lnTo>
                  <a:pt x="28257" y="28257"/>
                </a:lnTo>
                <a:lnTo>
                  <a:pt x="7580" y="58935"/>
                </a:lnTo>
                <a:lnTo>
                  <a:pt x="0" y="96519"/>
                </a:lnTo>
                <a:lnTo>
                  <a:pt x="0" y="482600"/>
                </a:lnTo>
                <a:lnTo>
                  <a:pt x="7580" y="520184"/>
                </a:lnTo>
                <a:lnTo>
                  <a:pt x="28257" y="550862"/>
                </a:lnTo>
                <a:lnTo>
                  <a:pt x="58935" y="571539"/>
                </a:lnTo>
                <a:lnTo>
                  <a:pt x="96519" y="579119"/>
                </a:lnTo>
                <a:lnTo>
                  <a:pt x="2568956" y="579119"/>
                </a:lnTo>
                <a:lnTo>
                  <a:pt x="2606540" y="571539"/>
                </a:lnTo>
                <a:lnTo>
                  <a:pt x="2637218" y="550862"/>
                </a:lnTo>
                <a:lnTo>
                  <a:pt x="2657895" y="520184"/>
                </a:lnTo>
                <a:lnTo>
                  <a:pt x="2665476" y="482600"/>
                </a:lnTo>
                <a:lnTo>
                  <a:pt x="2665476" y="96519"/>
                </a:lnTo>
                <a:lnTo>
                  <a:pt x="2657895" y="58935"/>
                </a:lnTo>
                <a:lnTo>
                  <a:pt x="2637218" y="28257"/>
                </a:lnTo>
                <a:lnTo>
                  <a:pt x="2606540" y="7580"/>
                </a:lnTo>
                <a:lnTo>
                  <a:pt x="2568956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999994" y="4650485"/>
            <a:ext cx="2665730" cy="579120"/>
          </a:xfrm>
          <a:custGeom>
            <a:avLst/>
            <a:gdLst/>
            <a:ahLst/>
            <a:cxnLst/>
            <a:rect l="l" t="t" r="r" b="b"/>
            <a:pathLst>
              <a:path w="2665729" h="579120">
                <a:moveTo>
                  <a:pt x="0" y="96519"/>
                </a:moveTo>
                <a:lnTo>
                  <a:pt x="7580" y="58935"/>
                </a:lnTo>
                <a:lnTo>
                  <a:pt x="28257" y="28257"/>
                </a:lnTo>
                <a:lnTo>
                  <a:pt x="58935" y="7580"/>
                </a:lnTo>
                <a:lnTo>
                  <a:pt x="96519" y="0"/>
                </a:lnTo>
                <a:lnTo>
                  <a:pt x="2568956" y="0"/>
                </a:lnTo>
                <a:lnTo>
                  <a:pt x="2606540" y="7580"/>
                </a:lnTo>
                <a:lnTo>
                  <a:pt x="2637218" y="28257"/>
                </a:lnTo>
                <a:lnTo>
                  <a:pt x="2657895" y="58935"/>
                </a:lnTo>
                <a:lnTo>
                  <a:pt x="2665476" y="96519"/>
                </a:lnTo>
                <a:lnTo>
                  <a:pt x="2665476" y="482600"/>
                </a:lnTo>
                <a:lnTo>
                  <a:pt x="2657895" y="520184"/>
                </a:lnTo>
                <a:lnTo>
                  <a:pt x="2637218" y="550862"/>
                </a:lnTo>
                <a:lnTo>
                  <a:pt x="2606540" y="571539"/>
                </a:lnTo>
                <a:lnTo>
                  <a:pt x="2568956" y="579119"/>
                </a:lnTo>
                <a:lnTo>
                  <a:pt x="96519" y="579119"/>
                </a:lnTo>
                <a:lnTo>
                  <a:pt x="58935" y="571539"/>
                </a:lnTo>
                <a:lnTo>
                  <a:pt x="28257" y="550862"/>
                </a:lnTo>
                <a:lnTo>
                  <a:pt x="7580" y="520184"/>
                </a:lnTo>
                <a:lnTo>
                  <a:pt x="0" y="482600"/>
                </a:lnTo>
                <a:lnTo>
                  <a:pt x="0" y="96519"/>
                </a:lnTo>
                <a:close/>
              </a:path>
            </a:pathLst>
          </a:custGeom>
          <a:ln w="381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965575" y="4700397"/>
            <a:ext cx="7327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4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J</a:t>
            </a:r>
            <a:r>
              <a:rPr sz="2800" spc="-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2800" spc="-7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v</a:t>
            </a:r>
            <a:r>
              <a:rPr sz="2800" spc="-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a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955035" y="5446776"/>
            <a:ext cx="2805684" cy="7193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860291" y="5431535"/>
            <a:ext cx="993635" cy="84885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999994" y="5491734"/>
            <a:ext cx="2665730" cy="579120"/>
          </a:xfrm>
          <a:custGeom>
            <a:avLst/>
            <a:gdLst/>
            <a:ahLst/>
            <a:cxnLst/>
            <a:rect l="l" t="t" r="r" b="b"/>
            <a:pathLst>
              <a:path w="2665729" h="579120">
                <a:moveTo>
                  <a:pt x="2568956" y="0"/>
                </a:moveTo>
                <a:lnTo>
                  <a:pt x="96519" y="0"/>
                </a:lnTo>
                <a:lnTo>
                  <a:pt x="58935" y="7580"/>
                </a:lnTo>
                <a:lnTo>
                  <a:pt x="28257" y="28257"/>
                </a:lnTo>
                <a:lnTo>
                  <a:pt x="7580" y="58935"/>
                </a:lnTo>
                <a:lnTo>
                  <a:pt x="0" y="96519"/>
                </a:lnTo>
                <a:lnTo>
                  <a:pt x="0" y="482599"/>
                </a:lnTo>
                <a:lnTo>
                  <a:pt x="7580" y="520167"/>
                </a:lnTo>
                <a:lnTo>
                  <a:pt x="28257" y="550848"/>
                </a:lnTo>
                <a:lnTo>
                  <a:pt x="58935" y="571534"/>
                </a:lnTo>
                <a:lnTo>
                  <a:pt x="96519" y="579119"/>
                </a:lnTo>
                <a:lnTo>
                  <a:pt x="2568956" y="579119"/>
                </a:lnTo>
                <a:lnTo>
                  <a:pt x="2606540" y="571534"/>
                </a:lnTo>
                <a:lnTo>
                  <a:pt x="2637218" y="550848"/>
                </a:lnTo>
                <a:lnTo>
                  <a:pt x="2657895" y="520167"/>
                </a:lnTo>
                <a:lnTo>
                  <a:pt x="2665476" y="482599"/>
                </a:lnTo>
                <a:lnTo>
                  <a:pt x="2665476" y="96519"/>
                </a:lnTo>
                <a:lnTo>
                  <a:pt x="2657895" y="58935"/>
                </a:lnTo>
                <a:lnTo>
                  <a:pt x="2637218" y="28257"/>
                </a:lnTo>
                <a:lnTo>
                  <a:pt x="2606540" y="7580"/>
                </a:lnTo>
                <a:lnTo>
                  <a:pt x="2568956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999994" y="5491734"/>
            <a:ext cx="2665730" cy="579120"/>
          </a:xfrm>
          <a:custGeom>
            <a:avLst/>
            <a:gdLst/>
            <a:ahLst/>
            <a:cxnLst/>
            <a:rect l="l" t="t" r="r" b="b"/>
            <a:pathLst>
              <a:path w="2665729" h="579120">
                <a:moveTo>
                  <a:pt x="0" y="96519"/>
                </a:moveTo>
                <a:lnTo>
                  <a:pt x="7580" y="58935"/>
                </a:lnTo>
                <a:lnTo>
                  <a:pt x="28257" y="28257"/>
                </a:lnTo>
                <a:lnTo>
                  <a:pt x="58935" y="7580"/>
                </a:lnTo>
                <a:lnTo>
                  <a:pt x="96519" y="0"/>
                </a:lnTo>
                <a:lnTo>
                  <a:pt x="2568956" y="0"/>
                </a:lnTo>
                <a:lnTo>
                  <a:pt x="2606540" y="7580"/>
                </a:lnTo>
                <a:lnTo>
                  <a:pt x="2637218" y="28257"/>
                </a:lnTo>
                <a:lnTo>
                  <a:pt x="2657895" y="58935"/>
                </a:lnTo>
                <a:lnTo>
                  <a:pt x="2665476" y="96519"/>
                </a:lnTo>
                <a:lnTo>
                  <a:pt x="2665476" y="482599"/>
                </a:lnTo>
                <a:lnTo>
                  <a:pt x="2657895" y="520167"/>
                </a:lnTo>
                <a:lnTo>
                  <a:pt x="2637218" y="550848"/>
                </a:lnTo>
                <a:lnTo>
                  <a:pt x="2606540" y="571534"/>
                </a:lnTo>
                <a:lnTo>
                  <a:pt x="2568956" y="579119"/>
                </a:lnTo>
                <a:lnTo>
                  <a:pt x="96519" y="579119"/>
                </a:lnTo>
                <a:lnTo>
                  <a:pt x="58935" y="571534"/>
                </a:lnTo>
                <a:lnTo>
                  <a:pt x="28257" y="550848"/>
                </a:lnTo>
                <a:lnTo>
                  <a:pt x="7580" y="520167"/>
                </a:lnTo>
                <a:lnTo>
                  <a:pt x="0" y="482599"/>
                </a:lnTo>
                <a:lnTo>
                  <a:pt x="0" y="96519"/>
                </a:lnTo>
                <a:close/>
              </a:path>
            </a:pathLst>
          </a:custGeom>
          <a:ln w="381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4087495" y="5541365"/>
            <a:ext cx="4902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C#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195059" y="2945904"/>
            <a:ext cx="2805684" cy="71931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675119" y="2932188"/>
            <a:ext cx="1842516" cy="8488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240017" y="2990850"/>
            <a:ext cx="2665730" cy="579120"/>
          </a:xfrm>
          <a:custGeom>
            <a:avLst/>
            <a:gdLst/>
            <a:ahLst/>
            <a:cxnLst/>
            <a:rect l="l" t="t" r="r" b="b"/>
            <a:pathLst>
              <a:path w="2665729" h="579120">
                <a:moveTo>
                  <a:pt x="2568956" y="0"/>
                </a:moveTo>
                <a:lnTo>
                  <a:pt x="96520" y="0"/>
                </a:lnTo>
                <a:lnTo>
                  <a:pt x="58935" y="7580"/>
                </a:lnTo>
                <a:lnTo>
                  <a:pt x="28257" y="28257"/>
                </a:lnTo>
                <a:lnTo>
                  <a:pt x="7580" y="58935"/>
                </a:lnTo>
                <a:lnTo>
                  <a:pt x="0" y="96520"/>
                </a:lnTo>
                <a:lnTo>
                  <a:pt x="0" y="482600"/>
                </a:lnTo>
                <a:lnTo>
                  <a:pt x="7580" y="520184"/>
                </a:lnTo>
                <a:lnTo>
                  <a:pt x="28257" y="550862"/>
                </a:lnTo>
                <a:lnTo>
                  <a:pt x="58935" y="571539"/>
                </a:lnTo>
                <a:lnTo>
                  <a:pt x="96520" y="579120"/>
                </a:lnTo>
                <a:lnTo>
                  <a:pt x="2568956" y="579120"/>
                </a:lnTo>
                <a:lnTo>
                  <a:pt x="2606540" y="571539"/>
                </a:lnTo>
                <a:lnTo>
                  <a:pt x="2637218" y="550862"/>
                </a:lnTo>
                <a:lnTo>
                  <a:pt x="2657895" y="520184"/>
                </a:lnTo>
                <a:lnTo>
                  <a:pt x="2665476" y="482600"/>
                </a:lnTo>
                <a:lnTo>
                  <a:pt x="2665476" y="96520"/>
                </a:lnTo>
                <a:lnTo>
                  <a:pt x="2657895" y="58935"/>
                </a:lnTo>
                <a:lnTo>
                  <a:pt x="2637218" y="28257"/>
                </a:lnTo>
                <a:lnTo>
                  <a:pt x="2606540" y="7580"/>
                </a:lnTo>
                <a:lnTo>
                  <a:pt x="2568956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240017" y="2990850"/>
            <a:ext cx="2665730" cy="579120"/>
          </a:xfrm>
          <a:custGeom>
            <a:avLst/>
            <a:gdLst/>
            <a:ahLst/>
            <a:cxnLst/>
            <a:rect l="l" t="t" r="r" b="b"/>
            <a:pathLst>
              <a:path w="2665729" h="579120">
                <a:moveTo>
                  <a:pt x="0" y="96520"/>
                </a:moveTo>
                <a:lnTo>
                  <a:pt x="7580" y="58935"/>
                </a:lnTo>
                <a:lnTo>
                  <a:pt x="28257" y="28257"/>
                </a:lnTo>
                <a:lnTo>
                  <a:pt x="58935" y="7580"/>
                </a:lnTo>
                <a:lnTo>
                  <a:pt x="96520" y="0"/>
                </a:lnTo>
                <a:lnTo>
                  <a:pt x="2568956" y="0"/>
                </a:lnTo>
                <a:lnTo>
                  <a:pt x="2606540" y="7580"/>
                </a:lnTo>
                <a:lnTo>
                  <a:pt x="2637218" y="28257"/>
                </a:lnTo>
                <a:lnTo>
                  <a:pt x="2657895" y="58935"/>
                </a:lnTo>
                <a:lnTo>
                  <a:pt x="2665476" y="96520"/>
                </a:lnTo>
                <a:lnTo>
                  <a:pt x="2665476" y="482600"/>
                </a:lnTo>
                <a:lnTo>
                  <a:pt x="2657895" y="520184"/>
                </a:lnTo>
                <a:lnTo>
                  <a:pt x="2637218" y="550862"/>
                </a:lnTo>
                <a:lnTo>
                  <a:pt x="2606540" y="571539"/>
                </a:lnTo>
                <a:lnTo>
                  <a:pt x="2568956" y="579120"/>
                </a:lnTo>
                <a:lnTo>
                  <a:pt x="96520" y="579120"/>
                </a:lnTo>
                <a:lnTo>
                  <a:pt x="58935" y="571539"/>
                </a:lnTo>
                <a:lnTo>
                  <a:pt x="28257" y="550862"/>
                </a:lnTo>
                <a:lnTo>
                  <a:pt x="7580" y="520184"/>
                </a:lnTo>
                <a:lnTo>
                  <a:pt x="0" y="482600"/>
                </a:lnTo>
                <a:lnTo>
                  <a:pt x="0" y="96520"/>
                </a:lnTo>
                <a:close/>
              </a:path>
            </a:pathLst>
          </a:custGeom>
          <a:ln w="381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6903211" y="3041142"/>
            <a:ext cx="13398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29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P</a:t>
            </a:r>
            <a:r>
              <a:rPr sz="2800" spc="-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ASCAL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195059" y="3787152"/>
            <a:ext cx="2805684" cy="71931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949440" y="3773436"/>
            <a:ext cx="1293876" cy="84885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240017" y="3832097"/>
            <a:ext cx="2665730" cy="579120"/>
          </a:xfrm>
          <a:custGeom>
            <a:avLst/>
            <a:gdLst/>
            <a:ahLst/>
            <a:cxnLst/>
            <a:rect l="l" t="t" r="r" b="b"/>
            <a:pathLst>
              <a:path w="2665729" h="579120">
                <a:moveTo>
                  <a:pt x="2568956" y="0"/>
                </a:moveTo>
                <a:lnTo>
                  <a:pt x="96520" y="0"/>
                </a:lnTo>
                <a:lnTo>
                  <a:pt x="58935" y="7580"/>
                </a:lnTo>
                <a:lnTo>
                  <a:pt x="28257" y="28257"/>
                </a:lnTo>
                <a:lnTo>
                  <a:pt x="7580" y="58935"/>
                </a:lnTo>
                <a:lnTo>
                  <a:pt x="0" y="96519"/>
                </a:lnTo>
                <a:lnTo>
                  <a:pt x="0" y="482600"/>
                </a:lnTo>
                <a:lnTo>
                  <a:pt x="7580" y="520184"/>
                </a:lnTo>
                <a:lnTo>
                  <a:pt x="28257" y="550862"/>
                </a:lnTo>
                <a:lnTo>
                  <a:pt x="58935" y="571539"/>
                </a:lnTo>
                <a:lnTo>
                  <a:pt x="96520" y="579119"/>
                </a:lnTo>
                <a:lnTo>
                  <a:pt x="2568956" y="579119"/>
                </a:lnTo>
                <a:lnTo>
                  <a:pt x="2606540" y="571539"/>
                </a:lnTo>
                <a:lnTo>
                  <a:pt x="2637218" y="550862"/>
                </a:lnTo>
                <a:lnTo>
                  <a:pt x="2657895" y="520184"/>
                </a:lnTo>
                <a:lnTo>
                  <a:pt x="2665476" y="482600"/>
                </a:lnTo>
                <a:lnTo>
                  <a:pt x="2665476" y="96519"/>
                </a:lnTo>
                <a:lnTo>
                  <a:pt x="2657895" y="58935"/>
                </a:lnTo>
                <a:lnTo>
                  <a:pt x="2637218" y="28257"/>
                </a:lnTo>
                <a:lnTo>
                  <a:pt x="2606540" y="7580"/>
                </a:lnTo>
                <a:lnTo>
                  <a:pt x="2568956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240017" y="3832097"/>
            <a:ext cx="2665730" cy="579120"/>
          </a:xfrm>
          <a:custGeom>
            <a:avLst/>
            <a:gdLst/>
            <a:ahLst/>
            <a:cxnLst/>
            <a:rect l="l" t="t" r="r" b="b"/>
            <a:pathLst>
              <a:path w="2665729" h="579120">
                <a:moveTo>
                  <a:pt x="0" y="96519"/>
                </a:moveTo>
                <a:lnTo>
                  <a:pt x="7580" y="58935"/>
                </a:lnTo>
                <a:lnTo>
                  <a:pt x="28257" y="28257"/>
                </a:lnTo>
                <a:lnTo>
                  <a:pt x="58935" y="7580"/>
                </a:lnTo>
                <a:lnTo>
                  <a:pt x="96520" y="0"/>
                </a:lnTo>
                <a:lnTo>
                  <a:pt x="2568956" y="0"/>
                </a:lnTo>
                <a:lnTo>
                  <a:pt x="2606540" y="7580"/>
                </a:lnTo>
                <a:lnTo>
                  <a:pt x="2637218" y="28257"/>
                </a:lnTo>
                <a:lnTo>
                  <a:pt x="2657895" y="58935"/>
                </a:lnTo>
                <a:lnTo>
                  <a:pt x="2665476" y="96519"/>
                </a:lnTo>
                <a:lnTo>
                  <a:pt x="2665476" y="482600"/>
                </a:lnTo>
                <a:lnTo>
                  <a:pt x="2657895" y="520184"/>
                </a:lnTo>
                <a:lnTo>
                  <a:pt x="2637218" y="550862"/>
                </a:lnTo>
                <a:lnTo>
                  <a:pt x="2606540" y="571539"/>
                </a:lnTo>
                <a:lnTo>
                  <a:pt x="2568956" y="579119"/>
                </a:lnTo>
                <a:lnTo>
                  <a:pt x="96520" y="579119"/>
                </a:lnTo>
                <a:lnTo>
                  <a:pt x="58935" y="571539"/>
                </a:lnTo>
                <a:lnTo>
                  <a:pt x="28257" y="550862"/>
                </a:lnTo>
                <a:lnTo>
                  <a:pt x="7580" y="520184"/>
                </a:lnTo>
                <a:lnTo>
                  <a:pt x="0" y="482600"/>
                </a:lnTo>
                <a:lnTo>
                  <a:pt x="0" y="96519"/>
                </a:lnTo>
                <a:close/>
              </a:path>
            </a:pathLst>
          </a:custGeom>
          <a:ln w="381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7177531" y="3882644"/>
            <a:ext cx="7905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C++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195059" y="4628400"/>
            <a:ext cx="2805684" cy="71931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731507" y="4614684"/>
            <a:ext cx="1731263" cy="84885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240017" y="4673346"/>
            <a:ext cx="2665730" cy="579120"/>
          </a:xfrm>
          <a:custGeom>
            <a:avLst/>
            <a:gdLst/>
            <a:ahLst/>
            <a:cxnLst/>
            <a:rect l="l" t="t" r="r" b="b"/>
            <a:pathLst>
              <a:path w="2665729" h="579120">
                <a:moveTo>
                  <a:pt x="2568956" y="0"/>
                </a:moveTo>
                <a:lnTo>
                  <a:pt x="96520" y="0"/>
                </a:lnTo>
                <a:lnTo>
                  <a:pt x="58935" y="7580"/>
                </a:lnTo>
                <a:lnTo>
                  <a:pt x="28257" y="28257"/>
                </a:lnTo>
                <a:lnTo>
                  <a:pt x="7580" y="58935"/>
                </a:lnTo>
                <a:lnTo>
                  <a:pt x="0" y="96519"/>
                </a:lnTo>
                <a:lnTo>
                  <a:pt x="0" y="482599"/>
                </a:lnTo>
                <a:lnTo>
                  <a:pt x="7580" y="520184"/>
                </a:lnTo>
                <a:lnTo>
                  <a:pt x="28257" y="550862"/>
                </a:lnTo>
                <a:lnTo>
                  <a:pt x="58935" y="571539"/>
                </a:lnTo>
                <a:lnTo>
                  <a:pt x="96520" y="579119"/>
                </a:lnTo>
                <a:lnTo>
                  <a:pt x="2568956" y="579119"/>
                </a:lnTo>
                <a:lnTo>
                  <a:pt x="2606540" y="571539"/>
                </a:lnTo>
                <a:lnTo>
                  <a:pt x="2637218" y="550862"/>
                </a:lnTo>
                <a:lnTo>
                  <a:pt x="2657895" y="520184"/>
                </a:lnTo>
                <a:lnTo>
                  <a:pt x="2665476" y="482599"/>
                </a:lnTo>
                <a:lnTo>
                  <a:pt x="2665476" y="96519"/>
                </a:lnTo>
                <a:lnTo>
                  <a:pt x="2657895" y="58935"/>
                </a:lnTo>
                <a:lnTo>
                  <a:pt x="2637218" y="28257"/>
                </a:lnTo>
                <a:lnTo>
                  <a:pt x="2606540" y="7580"/>
                </a:lnTo>
                <a:lnTo>
                  <a:pt x="2568956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240017" y="4673346"/>
            <a:ext cx="2665730" cy="579120"/>
          </a:xfrm>
          <a:custGeom>
            <a:avLst/>
            <a:gdLst/>
            <a:ahLst/>
            <a:cxnLst/>
            <a:rect l="l" t="t" r="r" b="b"/>
            <a:pathLst>
              <a:path w="2665729" h="579120">
                <a:moveTo>
                  <a:pt x="0" y="96519"/>
                </a:moveTo>
                <a:lnTo>
                  <a:pt x="7580" y="58935"/>
                </a:lnTo>
                <a:lnTo>
                  <a:pt x="28257" y="28257"/>
                </a:lnTo>
                <a:lnTo>
                  <a:pt x="58935" y="7580"/>
                </a:lnTo>
                <a:lnTo>
                  <a:pt x="96520" y="0"/>
                </a:lnTo>
                <a:lnTo>
                  <a:pt x="2568956" y="0"/>
                </a:lnTo>
                <a:lnTo>
                  <a:pt x="2606540" y="7580"/>
                </a:lnTo>
                <a:lnTo>
                  <a:pt x="2637218" y="28257"/>
                </a:lnTo>
                <a:lnTo>
                  <a:pt x="2657895" y="58935"/>
                </a:lnTo>
                <a:lnTo>
                  <a:pt x="2665476" y="96519"/>
                </a:lnTo>
                <a:lnTo>
                  <a:pt x="2665476" y="482599"/>
                </a:lnTo>
                <a:lnTo>
                  <a:pt x="2657895" y="520184"/>
                </a:lnTo>
                <a:lnTo>
                  <a:pt x="2637218" y="550862"/>
                </a:lnTo>
                <a:lnTo>
                  <a:pt x="2606540" y="571539"/>
                </a:lnTo>
                <a:lnTo>
                  <a:pt x="2568956" y="579119"/>
                </a:lnTo>
                <a:lnTo>
                  <a:pt x="96520" y="579119"/>
                </a:lnTo>
                <a:lnTo>
                  <a:pt x="58935" y="571539"/>
                </a:lnTo>
                <a:lnTo>
                  <a:pt x="28257" y="550862"/>
                </a:lnTo>
                <a:lnTo>
                  <a:pt x="7580" y="520184"/>
                </a:lnTo>
                <a:lnTo>
                  <a:pt x="0" y="482599"/>
                </a:lnTo>
                <a:lnTo>
                  <a:pt x="0" y="96519"/>
                </a:lnTo>
                <a:close/>
              </a:path>
            </a:pathLst>
          </a:custGeom>
          <a:ln w="381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6959600" y="4723587"/>
            <a:ext cx="12274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P</a:t>
            </a:r>
            <a:r>
              <a:rPr sz="28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y</a:t>
            </a:r>
            <a:r>
              <a:rPr sz="2800" spc="-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th</a:t>
            </a:r>
            <a:r>
              <a:rPr sz="2800" spc="-1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o</a:t>
            </a:r>
            <a:r>
              <a:rPr sz="2800" spc="-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n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195059" y="5469635"/>
            <a:ext cx="2805684" cy="7193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179564" y="5455920"/>
            <a:ext cx="835164" cy="84885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240017" y="5514594"/>
            <a:ext cx="2665730" cy="579120"/>
          </a:xfrm>
          <a:custGeom>
            <a:avLst/>
            <a:gdLst/>
            <a:ahLst/>
            <a:cxnLst/>
            <a:rect l="l" t="t" r="r" b="b"/>
            <a:pathLst>
              <a:path w="2665729" h="579120">
                <a:moveTo>
                  <a:pt x="2568956" y="0"/>
                </a:moveTo>
                <a:lnTo>
                  <a:pt x="96520" y="0"/>
                </a:lnTo>
                <a:lnTo>
                  <a:pt x="58935" y="7580"/>
                </a:lnTo>
                <a:lnTo>
                  <a:pt x="28257" y="28257"/>
                </a:lnTo>
                <a:lnTo>
                  <a:pt x="7580" y="58935"/>
                </a:lnTo>
                <a:lnTo>
                  <a:pt x="0" y="96519"/>
                </a:lnTo>
                <a:lnTo>
                  <a:pt x="0" y="482599"/>
                </a:lnTo>
                <a:lnTo>
                  <a:pt x="7580" y="520167"/>
                </a:lnTo>
                <a:lnTo>
                  <a:pt x="28257" y="550848"/>
                </a:lnTo>
                <a:lnTo>
                  <a:pt x="58935" y="571534"/>
                </a:lnTo>
                <a:lnTo>
                  <a:pt x="96520" y="579119"/>
                </a:lnTo>
                <a:lnTo>
                  <a:pt x="2568956" y="579119"/>
                </a:lnTo>
                <a:lnTo>
                  <a:pt x="2606540" y="571534"/>
                </a:lnTo>
                <a:lnTo>
                  <a:pt x="2637218" y="550848"/>
                </a:lnTo>
                <a:lnTo>
                  <a:pt x="2657895" y="520167"/>
                </a:lnTo>
                <a:lnTo>
                  <a:pt x="2665476" y="482599"/>
                </a:lnTo>
                <a:lnTo>
                  <a:pt x="2665476" y="96519"/>
                </a:lnTo>
                <a:lnTo>
                  <a:pt x="2657895" y="58935"/>
                </a:lnTo>
                <a:lnTo>
                  <a:pt x="2637218" y="28257"/>
                </a:lnTo>
                <a:lnTo>
                  <a:pt x="2606540" y="7580"/>
                </a:lnTo>
                <a:lnTo>
                  <a:pt x="2568956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240017" y="5514594"/>
            <a:ext cx="2665730" cy="579120"/>
          </a:xfrm>
          <a:custGeom>
            <a:avLst/>
            <a:gdLst/>
            <a:ahLst/>
            <a:cxnLst/>
            <a:rect l="l" t="t" r="r" b="b"/>
            <a:pathLst>
              <a:path w="2665729" h="579120">
                <a:moveTo>
                  <a:pt x="0" y="96519"/>
                </a:moveTo>
                <a:lnTo>
                  <a:pt x="7580" y="58935"/>
                </a:lnTo>
                <a:lnTo>
                  <a:pt x="28257" y="28257"/>
                </a:lnTo>
                <a:lnTo>
                  <a:pt x="58935" y="7580"/>
                </a:lnTo>
                <a:lnTo>
                  <a:pt x="96520" y="0"/>
                </a:lnTo>
                <a:lnTo>
                  <a:pt x="2568956" y="0"/>
                </a:lnTo>
                <a:lnTo>
                  <a:pt x="2606540" y="7580"/>
                </a:lnTo>
                <a:lnTo>
                  <a:pt x="2637218" y="28257"/>
                </a:lnTo>
                <a:lnTo>
                  <a:pt x="2657895" y="58935"/>
                </a:lnTo>
                <a:lnTo>
                  <a:pt x="2665476" y="96519"/>
                </a:lnTo>
                <a:lnTo>
                  <a:pt x="2665476" y="482599"/>
                </a:lnTo>
                <a:lnTo>
                  <a:pt x="2657895" y="520167"/>
                </a:lnTo>
                <a:lnTo>
                  <a:pt x="2637218" y="550848"/>
                </a:lnTo>
                <a:lnTo>
                  <a:pt x="2606540" y="571534"/>
                </a:lnTo>
                <a:lnTo>
                  <a:pt x="2568956" y="579119"/>
                </a:lnTo>
                <a:lnTo>
                  <a:pt x="96520" y="579119"/>
                </a:lnTo>
                <a:lnTo>
                  <a:pt x="58935" y="571534"/>
                </a:lnTo>
                <a:lnTo>
                  <a:pt x="28257" y="550848"/>
                </a:lnTo>
                <a:lnTo>
                  <a:pt x="7580" y="520167"/>
                </a:lnTo>
                <a:lnTo>
                  <a:pt x="0" y="482599"/>
                </a:lnTo>
                <a:lnTo>
                  <a:pt x="0" y="96519"/>
                </a:lnTo>
                <a:close/>
              </a:path>
            </a:pathLst>
          </a:custGeom>
          <a:ln w="381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7407656" y="5565140"/>
            <a:ext cx="3321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...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07863" y="282702"/>
            <a:ext cx="5994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>
                <a:latin typeface="Microsoft JhengHei" panose="020B0604030504040204" charset="-120"/>
                <a:cs typeface="Microsoft JhengHei" panose="020B0604030504040204" charset="-120"/>
              </a:rPr>
              <a:t>高级语言时代</a:t>
            </a:r>
            <a:r>
              <a:rPr spc="-270" dirty="0">
                <a:latin typeface="Microsoft JhengHei" panose="020B0604030504040204" charset="-120"/>
                <a:cs typeface="Microsoft JhengHei" panose="020B0604030504040204" charset="-120"/>
              </a:rPr>
              <a:t>（1954—1995）</a:t>
            </a:r>
            <a:endParaRPr spc="-27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452029"/>
            <a:ext cx="10541000" cy="39960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20000"/>
              </a:lnSpc>
              <a:spcBef>
                <a:spcPts val="105"/>
              </a:spcBef>
              <a:buChar char="•"/>
              <a:tabLst>
                <a:tab pos="355600" algn="l"/>
              </a:tabLst>
            </a:pPr>
            <a:r>
              <a:rPr sz="3200" spc="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随着世界上第一个高级</a:t>
            </a:r>
            <a:r>
              <a:rPr sz="3200" spc="-1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语</a:t>
            </a:r>
            <a:r>
              <a:rPr sz="3200" spc="-2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言</a:t>
            </a:r>
            <a:r>
              <a:rPr sz="3200" spc="-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FORTRAN</a:t>
            </a:r>
            <a:r>
              <a:rPr sz="3200" spc="-1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3200" spc="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出现</a:t>
            </a:r>
            <a:r>
              <a:rPr sz="3200" spc="-1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3200" spc="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新的</a:t>
            </a:r>
            <a:r>
              <a:rPr sz="3200" spc="-1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编</a:t>
            </a:r>
            <a:r>
              <a:rPr sz="3200" spc="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程 </a:t>
            </a: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语言开始不断涌现出来</a:t>
            </a:r>
            <a:r>
              <a:rPr sz="3200" spc="-1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。</a:t>
            </a: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各有</a:t>
            </a:r>
            <a:r>
              <a:rPr sz="3200" spc="-1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特</a:t>
            </a: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色，</a:t>
            </a:r>
            <a:r>
              <a:rPr sz="3200" spc="-1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各</a:t>
            </a: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有优</a:t>
            </a:r>
            <a:r>
              <a:rPr sz="3200" spc="-1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势</a:t>
            </a: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，随</a:t>
            </a:r>
            <a:r>
              <a:rPr sz="3200" spc="-1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着</a:t>
            </a: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时间 </a:t>
            </a:r>
            <a:r>
              <a:rPr sz="3200" spc="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的检验，一些流行至今</a:t>
            </a:r>
            <a:r>
              <a:rPr sz="3200" spc="-1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3200" spc="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一些</a:t>
            </a:r>
            <a:r>
              <a:rPr sz="3200" spc="-1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则</a:t>
            </a:r>
            <a:r>
              <a:rPr sz="3200" spc="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逐渐</a:t>
            </a:r>
            <a:r>
              <a:rPr sz="3200" spc="-1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消</a:t>
            </a:r>
            <a:r>
              <a:rPr sz="3200" spc="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失。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355600" indent="-342900">
              <a:lnSpc>
                <a:spcPct val="100000"/>
              </a:lnSpc>
              <a:spcBef>
                <a:spcPts val="2570"/>
              </a:spcBef>
              <a:buChar char="•"/>
              <a:tabLst>
                <a:tab pos="355600" algn="l"/>
              </a:tabLst>
            </a:pP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1957年</a:t>
            </a:r>
            <a:r>
              <a:rPr sz="3200" spc="-1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世</a:t>
            </a: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界上</a:t>
            </a:r>
            <a:r>
              <a:rPr sz="3200" spc="-1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第</a:t>
            </a: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一个</a:t>
            </a:r>
            <a:r>
              <a:rPr sz="3200" spc="-1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高</a:t>
            </a: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级语</a:t>
            </a:r>
            <a:r>
              <a:rPr sz="3200" spc="-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言FORTRAN</a:t>
            </a:r>
            <a:r>
              <a:rPr sz="3200" spc="-3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开发成功。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355600" marR="79375" indent="-342900" algn="just">
              <a:lnSpc>
                <a:spcPct val="120000"/>
              </a:lnSpc>
              <a:spcBef>
                <a:spcPts val="1800"/>
              </a:spcBef>
              <a:buChar char="•"/>
              <a:tabLst>
                <a:tab pos="355600" algn="l"/>
              </a:tabLst>
            </a:pP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FORTRAN取的</a:t>
            </a:r>
            <a:r>
              <a:rPr sz="3200" spc="-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是FORmula</a:t>
            </a:r>
            <a:r>
              <a:rPr sz="3200" spc="-6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TRANslator两个单词前几个 字母拼成的，意思是公</a:t>
            </a:r>
            <a:r>
              <a:rPr sz="3200" spc="-1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式</a:t>
            </a: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翻译</a:t>
            </a:r>
            <a:r>
              <a:rPr sz="3200" spc="-1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语</a:t>
            </a: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言</a:t>
            </a:r>
            <a:r>
              <a:rPr sz="3200" spc="-6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62366" y="282702"/>
            <a:ext cx="32416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>
                <a:latin typeface="Microsoft JhengHei" panose="020B0604030504040204" charset="-120"/>
                <a:cs typeface="Microsoft JhengHei" panose="020B0604030504040204" charset="-120"/>
              </a:rPr>
              <a:t>被遗忘的</a:t>
            </a:r>
            <a:r>
              <a:rPr spc="-495" dirty="0">
                <a:latin typeface="Microsoft JhengHei" panose="020B0604030504040204" charset="-120"/>
                <a:cs typeface="Microsoft JhengHei" panose="020B0604030504040204" charset="-120"/>
              </a:rPr>
              <a:t>PASCAL</a:t>
            </a:r>
            <a:endParaRPr spc="-495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452029"/>
            <a:ext cx="10541000" cy="4581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6195" indent="-342900" algn="just">
              <a:lnSpc>
                <a:spcPct val="12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sz="3200" spc="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1967</a:t>
            </a: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年</a:t>
            </a:r>
            <a:r>
              <a:rPr sz="3200" spc="-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Niklaus</a:t>
            </a:r>
            <a:r>
              <a:rPr sz="3200" spc="-5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spc="-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Wirth</a:t>
            </a: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开始开发PASCAL语言</a:t>
            </a:r>
            <a:r>
              <a:rPr sz="3200" spc="-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，1971</a:t>
            </a:r>
            <a:r>
              <a:rPr sz="3200" spc="-1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年完 </a:t>
            </a: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成。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355600" marR="5080" indent="-342900" algn="just">
              <a:lnSpc>
                <a:spcPct val="120000"/>
              </a:lnSpc>
              <a:spcBef>
                <a:spcPts val="1800"/>
              </a:spcBef>
              <a:buChar char="•"/>
              <a:tabLst>
                <a:tab pos="355600" algn="l"/>
              </a:tabLst>
            </a:pP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主要特点有：严格的结</a:t>
            </a:r>
            <a:r>
              <a:rPr sz="3200" spc="-1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构</a:t>
            </a: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化形</a:t>
            </a:r>
            <a:r>
              <a:rPr sz="3200" spc="-1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式</a:t>
            </a: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；丰</a:t>
            </a:r>
            <a:r>
              <a:rPr sz="3200" spc="-1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富</a:t>
            </a: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完备</a:t>
            </a:r>
            <a:r>
              <a:rPr sz="3200" spc="-1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数据</a:t>
            </a:r>
            <a:r>
              <a:rPr sz="3200" spc="-1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类</a:t>
            </a: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型；  运行效率高；查错能力</a:t>
            </a:r>
            <a:r>
              <a:rPr sz="3200" spc="-1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强</a:t>
            </a: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，可</a:t>
            </a:r>
            <a:r>
              <a:rPr sz="3200" spc="-1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以</a:t>
            </a: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被方</a:t>
            </a:r>
            <a:r>
              <a:rPr sz="3200" spc="-1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便</a:t>
            </a: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地用</a:t>
            </a:r>
            <a:r>
              <a:rPr sz="3200" spc="-1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于</a:t>
            </a: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描述</a:t>
            </a:r>
            <a:r>
              <a:rPr sz="3200" spc="-1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各</a:t>
            </a: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种算 </a:t>
            </a:r>
            <a:r>
              <a:rPr sz="3200" spc="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法与数据结构有益于培</a:t>
            </a:r>
            <a:r>
              <a:rPr sz="3200" spc="-1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养</a:t>
            </a:r>
            <a:r>
              <a:rPr sz="3200" spc="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良好</a:t>
            </a:r>
            <a:r>
              <a:rPr sz="3200" spc="-1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3200" spc="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程序</a:t>
            </a:r>
            <a:r>
              <a:rPr sz="3200" spc="-1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设</a:t>
            </a:r>
            <a:r>
              <a:rPr sz="3200" spc="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计风</a:t>
            </a:r>
            <a:r>
              <a:rPr sz="3200" spc="-1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格</a:t>
            </a:r>
            <a:r>
              <a:rPr sz="3200" spc="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和习</a:t>
            </a:r>
            <a:r>
              <a:rPr sz="3200" spc="-1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惯</a:t>
            </a:r>
            <a:r>
              <a:rPr sz="3200" spc="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355600" marR="509270" indent="-342900" algn="just">
              <a:lnSpc>
                <a:spcPct val="120000"/>
              </a:lnSpc>
              <a:spcBef>
                <a:spcPts val="1800"/>
              </a:spcBef>
              <a:buChar char="•"/>
              <a:tabLst>
                <a:tab pos="355600" algn="l"/>
              </a:tabLst>
            </a:pP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PASCAL是一个重要</a:t>
            </a:r>
            <a:r>
              <a:rPr sz="3200" spc="-1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里程</a:t>
            </a:r>
            <a:r>
              <a:rPr sz="3200" spc="-1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碑</a:t>
            </a: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结构</a:t>
            </a:r>
            <a:r>
              <a:rPr sz="3200" spc="-1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化</a:t>
            </a: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程序</a:t>
            </a:r>
            <a:r>
              <a:rPr sz="3200" spc="-1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设</a:t>
            </a: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计概</a:t>
            </a:r>
            <a:r>
              <a:rPr sz="3200" spc="-1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念</a:t>
            </a: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的语 言。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282702"/>
            <a:ext cx="10815320" cy="6412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3600" b="1" spc="-605" dirty="0">
                <a:solidFill>
                  <a:srgbClr val="FFFFFF"/>
                </a:solidFill>
                <a:latin typeface="Microsoft JhengHei" panose="020B0604030504040204" charset="-120"/>
                <a:cs typeface="Microsoft JhengHei" panose="020B0604030504040204" charset="-120"/>
              </a:rPr>
              <a:t>C</a:t>
            </a:r>
            <a:r>
              <a:rPr sz="3600" b="1" spc="10" dirty="0">
                <a:solidFill>
                  <a:srgbClr val="FFFFFF"/>
                </a:solidFill>
                <a:latin typeface="Microsoft JhengHei" panose="020B0604030504040204" charset="-120"/>
                <a:cs typeface="Microsoft JhengHei" panose="020B0604030504040204" charset="-120"/>
              </a:rPr>
              <a:t>语言</a:t>
            </a:r>
            <a:endParaRPr sz="36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9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3200" spc="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语言简洁紧凑、使用灵</a:t>
            </a:r>
            <a:r>
              <a:rPr sz="3200" spc="-1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活</a:t>
            </a:r>
            <a:r>
              <a:rPr sz="3200" spc="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方便。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355600" indent="-342900">
              <a:lnSpc>
                <a:spcPct val="100000"/>
              </a:lnSpc>
              <a:spcBef>
                <a:spcPts val="1370"/>
              </a:spcBef>
              <a:buChar char="•"/>
              <a:tabLst>
                <a:tab pos="355600" algn="l"/>
              </a:tabLst>
            </a:pP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运算符丰富。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355600" indent="-342900">
              <a:lnSpc>
                <a:spcPct val="100000"/>
              </a:lnSpc>
              <a:spcBef>
                <a:spcPts val="1370"/>
              </a:spcBef>
              <a:buChar char="•"/>
              <a:tabLst>
                <a:tab pos="355600" algn="l"/>
              </a:tabLst>
            </a:pPr>
            <a:r>
              <a:rPr sz="3200" spc="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数据类型丰富。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355600" indent="-342900">
              <a:lnSpc>
                <a:spcPct val="100000"/>
              </a:lnSpc>
              <a:spcBef>
                <a:spcPts val="1370"/>
              </a:spcBef>
              <a:buChar char="•"/>
              <a:tabLst>
                <a:tab pos="355600" algn="l"/>
              </a:tabLst>
            </a:pPr>
            <a:r>
              <a:rPr sz="3200" spc="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是结构式语言。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355600" indent="-342900">
              <a:lnSpc>
                <a:spcPct val="100000"/>
              </a:lnSpc>
              <a:spcBef>
                <a:spcPts val="1370"/>
              </a:spcBef>
              <a:buChar char="•"/>
              <a:tabLst>
                <a:tab pos="355600" algn="l"/>
              </a:tabLst>
            </a:pP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语法限制不太严格、程</a:t>
            </a:r>
            <a:r>
              <a:rPr sz="3200" spc="-1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序</a:t>
            </a: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设计</a:t>
            </a:r>
            <a:r>
              <a:rPr sz="3200" spc="-1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自</a:t>
            </a: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由度</a:t>
            </a:r>
            <a:r>
              <a:rPr sz="3200" spc="-1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大</a:t>
            </a: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355600" indent="-342900">
              <a:lnSpc>
                <a:spcPct val="100000"/>
              </a:lnSpc>
              <a:spcBef>
                <a:spcPts val="1365"/>
              </a:spcBef>
              <a:buChar char="•"/>
              <a:tabLst>
                <a:tab pos="355600" algn="l"/>
              </a:tabLst>
            </a:pP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允许直接访问物理地址</a:t>
            </a:r>
            <a:r>
              <a:rPr sz="3200" spc="-1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可直</a:t>
            </a:r>
            <a:r>
              <a:rPr sz="3200" spc="-1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接</a:t>
            </a: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对硬</a:t>
            </a:r>
            <a:r>
              <a:rPr sz="3200" spc="-1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件</a:t>
            </a: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进行</a:t>
            </a:r>
            <a:r>
              <a:rPr sz="3200" spc="-1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操</a:t>
            </a: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作。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355600" indent="-342900">
              <a:lnSpc>
                <a:spcPct val="100000"/>
              </a:lnSpc>
              <a:spcBef>
                <a:spcPts val="1370"/>
              </a:spcBef>
              <a:buChar char="•"/>
              <a:tabLst>
                <a:tab pos="355600" algn="l"/>
              </a:tabLst>
            </a:pP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程序执行效率高。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355600" indent="-342900">
              <a:lnSpc>
                <a:spcPct val="100000"/>
              </a:lnSpc>
              <a:spcBef>
                <a:spcPts val="1370"/>
              </a:spcBef>
              <a:buChar char="•"/>
              <a:tabLst>
                <a:tab pos="355600" algn="l"/>
              </a:tabLst>
            </a:pP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适用范围大，可移植性</a:t>
            </a:r>
            <a:r>
              <a:rPr sz="3200" spc="-1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好</a:t>
            </a: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11461" y="282702"/>
            <a:ext cx="20923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90" dirty="0">
                <a:latin typeface="Microsoft JhengHei" panose="020B0604030504040204" charset="-120"/>
                <a:cs typeface="Microsoft JhengHei" panose="020B0604030504040204" charset="-120"/>
              </a:rPr>
              <a:t>C++</a:t>
            </a:r>
            <a:r>
              <a:rPr spc="10" dirty="0">
                <a:latin typeface="Microsoft JhengHei" panose="020B0604030504040204" charset="-120"/>
                <a:cs typeface="Microsoft JhengHei" panose="020B0604030504040204" charset="-120"/>
              </a:rPr>
              <a:t>的特点</a:t>
            </a:r>
            <a:endParaRPr spc="1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299515"/>
            <a:ext cx="10598150" cy="5038725"/>
          </a:xfrm>
          <a:prstGeom prst="rect">
            <a:avLst/>
          </a:prstGeom>
        </p:spPr>
        <p:txBody>
          <a:bodyPr vert="horz" wrap="square" lIns="0" tIns="2628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2070"/>
              </a:spcBef>
              <a:buChar char="•"/>
              <a:tabLst>
                <a:tab pos="355600" algn="l"/>
              </a:tabLst>
            </a:pPr>
            <a:r>
              <a:rPr sz="3200" spc="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保持了</a:t>
            </a:r>
            <a:r>
              <a:rPr sz="3200" spc="-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与</a:t>
            </a: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3200" spc="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语言的</a:t>
            </a:r>
            <a:r>
              <a:rPr sz="3200" spc="-1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兼</a:t>
            </a:r>
            <a:r>
              <a:rPr sz="3200" spc="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容性。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355600" indent="-342900">
              <a:lnSpc>
                <a:spcPct val="100000"/>
              </a:lnSpc>
              <a:spcBef>
                <a:spcPts val="1975"/>
              </a:spcBef>
              <a:buChar char="•"/>
              <a:tabLst>
                <a:tab pos="355600" algn="l"/>
              </a:tabLst>
            </a:pP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支持面向过程的程序设</a:t>
            </a:r>
            <a:r>
              <a:rPr sz="3200" spc="-1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计</a:t>
            </a: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355600" indent="-342900">
              <a:lnSpc>
                <a:spcPct val="100000"/>
              </a:lnSpc>
              <a:spcBef>
                <a:spcPts val="1970"/>
              </a:spcBef>
              <a:buChar char="•"/>
              <a:tabLst>
                <a:tab pos="355600" algn="l"/>
              </a:tabLst>
            </a:pP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具有程序效率高、灵活</a:t>
            </a:r>
            <a:r>
              <a:rPr sz="3200" spc="-1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性</a:t>
            </a: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强的</a:t>
            </a:r>
            <a:r>
              <a:rPr sz="3200" spc="-1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特</a:t>
            </a: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点。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355600" indent="-342900">
              <a:lnSpc>
                <a:spcPct val="100000"/>
              </a:lnSpc>
              <a:spcBef>
                <a:spcPts val="1965"/>
              </a:spcBef>
              <a:buChar char="•"/>
              <a:tabLst>
                <a:tab pos="355600" algn="l"/>
              </a:tabLst>
            </a:pPr>
            <a:r>
              <a:rPr sz="3200" spc="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具有通用性和可移植性。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355600" indent="-342900">
              <a:lnSpc>
                <a:spcPct val="100000"/>
              </a:lnSpc>
              <a:spcBef>
                <a:spcPts val="1970"/>
              </a:spcBef>
              <a:buChar char="•"/>
              <a:tabLst>
                <a:tab pos="355600" algn="l"/>
              </a:tabLst>
            </a:pP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具有丰富的数据类型和</a:t>
            </a:r>
            <a:r>
              <a:rPr sz="3200" spc="-1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运</a:t>
            </a: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算符</a:t>
            </a:r>
            <a:r>
              <a:rPr sz="3200" spc="-1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并提</a:t>
            </a:r>
            <a:r>
              <a:rPr sz="3200" spc="-1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供</a:t>
            </a: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了强</a:t>
            </a:r>
            <a:r>
              <a:rPr sz="3200" spc="-1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大</a:t>
            </a: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的库</a:t>
            </a:r>
            <a:r>
              <a:rPr sz="3200" spc="-1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函</a:t>
            </a: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数。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355600" marR="5080" indent="-342900">
              <a:lnSpc>
                <a:spcPct val="120000"/>
              </a:lnSpc>
              <a:spcBef>
                <a:spcPts val="1200"/>
              </a:spcBef>
              <a:buChar char="•"/>
              <a:tabLst>
                <a:tab pos="355600" algn="l"/>
              </a:tabLst>
            </a:pPr>
            <a:r>
              <a:rPr sz="3200" spc="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具有面向对象的特性</a:t>
            </a:r>
            <a:r>
              <a:rPr sz="3200" spc="-1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3200" spc="-1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+</a:t>
            </a: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+</a:t>
            </a:r>
            <a:r>
              <a:rPr sz="3200" spc="-1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支</a:t>
            </a:r>
            <a:r>
              <a:rPr sz="3200" spc="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持抽</a:t>
            </a:r>
            <a:r>
              <a:rPr sz="3200" spc="-1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象</a:t>
            </a:r>
            <a:r>
              <a:rPr sz="3200" spc="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性、</a:t>
            </a:r>
            <a:r>
              <a:rPr sz="3200" spc="-1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封</a:t>
            </a:r>
            <a:r>
              <a:rPr sz="3200" spc="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装性</a:t>
            </a:r>
            <a:r>
              <a:rPr sz="3200" spc="-1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、</a:t>
            </a:r>
            <a:r>
              <a:rPr sz="3200" spc="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继承性 </a:t>
            </a: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和多态性。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18011" y="282702"/>
            <a:ext cx="485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50" dirty="0">
                <a:solidFill>
                  <a:srgbClr val="FFFFFF"/>
                </a:solidFill>
                <a:latin typeface="Microsoft JhengHei" panose="020B0604030504040204" charset="-120"/>
                <a:cs typeface="Microsoft JhengHei" panose="020B0604030504040204" charset="-120"/>
              </a:rPr>
              <a:t>C#</a:t>
            </a:r>
            <a:endParaRPr sz="36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452029"/>
            <a:ext cx="10541000" cy="3181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20000"/>
              </a:lnSpc>
              <a:spcBef>
                <a:spcPts val="105"/>
              </a:spcBef>
              <a:buChar char="•"/>
              <a:tabLst>
                <a:tab pos="355600" algn="l"/>
              </a:tabLst>
            </a:pPr>
            <a:r>
              <a:rPr sz="3200" spc="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C#</a:t>
            </a:r>
            <a:r>
              <a:rPr sz="3200" spc="-3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充分借</a:t>
            </a:r>
            <a:r>
              <a:rPr sz="3200" spc="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鉴了</a:t>
            </a:r>
            <a:r>
              <a:rPr sz="3200" spc="-2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3200" spc="-1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spc="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和</a:t>
            </a:r>
            <a:r>
              <a:rPr sz="3200" spc="-1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Java</a:t>
            </a:r>
            <a:r>
              <a:rPr sz="3200" spc="-1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的语言，甚至照</a:t>
            </a:r>
            <a:r>
              <a:rPr sz="3200" spc="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搬了</a:t>
            </a:r>
            <a:r>
              <a:rPr sz="3200" spc="-4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3200" spc="-1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的部分 语法几乎集中了所有关</a:t>
            </a:r>
            <a:r>
              <a:rPr sz="3200" spc="-1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于</a:t>
            </a: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软件</a:t>
            </a:r>
            <a:r>
              <a:rPr sz="3200" spc="-1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开</a:t>
            </a: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发和</a:t>
            </a:r>
            <a:r>
              <a:rPr sz="3200" spc="-1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软</a:t>
            </a: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件工</a:t>
            </a:r>
            <a:r>
              <a:rPr sz="3200" spc="-1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程</a:t>
            </a: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研究</a:t>
            </a:r>
            <a:r>
              <a:rPr sz="3200" spc="-1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最新 </a:t>
            </a:r>
            <a:r>
              <a:rPr sz="3200" spc="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成果。面向对象、类型</a:t>
            </a:r>
            <a:r>
              <a:rPr sz="3200" spc="-1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安</a:t>
            </a:r>
            <a:r>
              <a:rPr sz="3200" spc="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全、</a:t>
            </a:r>
            <a:r>
              <a:rPr sz="3200" spc="-1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组</a:t>
            </a:r>
            <a:r>
              <a:rPr sz="3200" spc="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件技</a:t>
            </a:r>
            <a:r>
              <a:rPr sz="3200" spc="-1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术</a:t>
            </a:r>
            <a:r>
              <a:rPr sz="3200" spc="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、自</a:t>
            </a:r>
            <a:r>
              <a:rPr sz="3200" spc="-1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动</a:t>
            </a:r>
            <a:r>
              <a:rPr sz="3200" spc="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内存</a:t>
            </a:r>
            <a:r>
              <a:rPr sz="3200" spc="-1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管</a:t>
            </a: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理、 </a:t>
            </a: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跨平台异常处理、版本</a:t>
            </a:r>
            <a:r>
              <a:rPr sz="3200" spc="-1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控</a:t>
            </a: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制、</a:t>
            </a:r>
            <a:r>
              <a:rPr sz="3200" spc="-1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代</a:t>
            </a:r>
            <a:r>
              <a:rPr sz="3200" spc="-2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码</a:t>
            </a: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安</a:t>
            </a:r>
            <a:r>
              <a:rPr sz="3200" spc="-1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全</a:t>
            </a: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管理</a:t>
            </a:r>
            <a:r>
              <a:rPr sz="3200" spc="-4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…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355600" indent="-342900">
              <a:lnSpc>
                <a:spcPct val="100000"/>
              </a:lnSpc>
              <a:spcBef>
                <a:spcPts val="2565"/>
              </a:spcBef>
              <a:buChar char="•"/>
              <a:tabLst>
                <a:tab pos="355600" algn="l"/>
              </a:tabLst>
            </a:pPr>
            <a:r>
              <a:rPr sz="3200" spc="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C#</a:t>
            </a:r>
            <a:r>
              <a:rPr sz="3200" spc="-2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程序需</a:t>
            </a:r>
            <a:r>
              <a:rPr sz="3200" spc="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要</a:t>
            </a:r>
            <a:r>
              <a:rPr sz="3200" spc="-1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.NET</a:t>
            </a:r>
            <a:r>
              <a:rPr sz="3200" spc="-2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运行</a:t>
            </a:r>
            <a:r>
              <a:rPr sz="3200" spc="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库作为基础</a:t>
            </a:r>
            <a:r>
              <a:rPr sz="3200" spc="-3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spc="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66835">
              <a:lnSpc>
                <a:spcPct val="100000"/>
              </a:lnSpc>
              <a:spcBef>
                <a:spcPts val="100"/>
              </a:spcBef>
            </a:pPr>
            <a:r>
              <a:rPr spc="10" dirty="0">
                <a:latin typeface="Microsoft JhengHei" panose="020B0604030504040204" charset="-120"/>
                <a:cs typeface="Microsoft JhengHei" panose="020B0604030504040204" charset="-120"/>
              </a:rPr>
              <a:t>本章内容</a:t>
            </a:r>
            <a:endParaRPr spc="1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42489" y="1243552"/>
            <a:ext cx="5507355" cy="4293235"/>
          </a:xfrm>
          <a:prstGeom prst="rect">
            <a:avLst/>
          </a:prstGeom>
        </p:spPr>
        <p:txBody>
          <a:bodyPr vert="horz" wrap="square" lIns="0" tIns="255904" rIns="0" bIns="0" rtlCol="0">
            <a:spAutoFit/>
          </a:bodyPr>
          <a:lstStyle/>
          <a:p>
            <a:pPr marL="416560" indent="-403860">
              <a:lnSpc>
                <a:spcPct val="100000"/>
              </a:lnSpc>
              <a:spcBef>
                <a:spcPts val="2015"/>
              </a:spcBef>
              <a:buSzPct val="98000"/>
              <a:buFont typeface="Wingdings" panose="05000000000000000000"/>
              <a:buChar char=""/>
              <a:tabLst>
                <a:tab pos="415925" algn="l"/>
              </a:tabLst>
            </a:pPr>
            <a:r>
              <a:rPr sz="4000" spc="-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计算机编程的基本概念</a:t>
            </a:r>
            <a:endParaRPr sz="4000">
              <a:latin typeface="微软雅黑" panose="020B0503020204020204" charset="-122"/>
              <a:cs typeface="微软雅黑" panose="020B0503020204020204" charset="-122"/>
            </a:endParaRPr>
          </a:p>
          <a:p>
            <a:pPr marL="416560" indent="-404495">
              <a:lnSpc>
                <a:spcPct val="100000"/>
              </a:lnSpc>
              <a:spcBef>
                <a:spcPts val="1920"/>
              </a:spcBef>
              <a:buSzPct val="98000"/>
              <a:buFont typeface="Wingdings" panose="05000000000000000000"/>
              <a:buChar char=""/>
              <a:tabLst>
                <a:tab pos="417195" algn="l"/>
              </a:tabLst>
            </a:pPr>
            <a:r>
              <a:rPr sz="40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语言的层次</a:t>
            </a:r>
            <a:endParaRPr sz="4000">
              <a:latin typeface="微软雅黑" panose="020B0503020204020204" charset="-122"/>
              <a:cs typeface="微软雅黑" panose="020B0503020204020204" charset="-122"/>
            </a:endParaRPr>
          </a:p>
          <a:p>
            <a:pPr marL="416560" indent="-404495">
              <a:lnSpc>
                <a:spcPct val="100000"/>
              </a:lnSpc>
              <a:spcBef>
                <a:spcPts val="1925"/>
              </a:spcBef>
              <a:buSzPct val="98000"/>
              <a:buFont typeface="Wingdings" panose="05000000000000000000"/>
              <a:buChar char=""/>
              <a:tabLst>
                <a:tab pos="417195" algn="l"/>
              </a:tabLst>
            </a:pPr>
            <a:r>
              <a:rPr sz="40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初窥高级语言</a:t>
            </a:r>
            <a:endParaRPr sz="4000">
              <a:latin typeface="微软雅黑" panose="020B0503020204020204" charset="-122"/>
              <a:cs typeface="微软雅黑" panose="020B0503020204020204" charset="-122"/>
            </a:endParaRPr>
          </a:p>
          <a:p>
            <a:pPr marL="416560" indent="-403860">
              <a:lnSpc>
                <a:spcPct val="100000"/>
              </a:lnSpc>
              <a:spcBef>
                <a:spcPts val="1920"/>
              </a:spcBef>
              <a:buSzPct val="98000"/>
              <a:buFont typeface="Wingdings" panose="05000000000000000000"/>
              <a:buChar char=""/>
              <a:tabLst>
                <a:tab pos="415925" algn="l"/>
              </a:tabLst>
            </a:pPr>
            <a:r>
              <a:rPr sz="40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列举高级语言</a:t>
            </a:r>
            <a:endParaRPr sz="4000">
              <a:latin typeface="微软雅黑" panose="020B0503020204020204" charset="-122"/>
              <a:cs typeface="微软雅黑" panose="020B0503020204020204" charset="-122"/>
            </a:endParaRPr>
          </a:p>
          <a:p>
            <a:pPr marL="416560" indent="-404495">
              <a:lnSpc>
                <a:spcPct val="100000"/>
              </a:lnSpc>
              <a:spcBef>
                <a:spcPts val="1920"/>
              </a:spcBef>
              <a:buSzPct val="98000"/>
              <a:buFont typeface="Wingdings" panose="05000000000000000000"/>
              <a:buChar char=""/>
              <a:tabLst>
                <a:tab pos="417195" algn="l"/>
              </a:tabLst>
            </a:pPr>
            <a:r>
              <a:rPr sz="40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Python</a:t>
            </a:r>
            <a:endParaRPr sz="40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57764" y="282702"/>
            <a:ext cx="9461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>
                <a:latin typeface="Microsoft JhengHei" panose="020B0604030504040204" charset="-120"/>
                <a:cs typeface="Microsoft JhengHei" panose="020B0604030504040204" charset="-120"/>
              </a:rPr>
              <a:t>Java</a:t>
            </a:r>
            <a:endParaRPr spc="-65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452029"/>
            <a:ext cx="10665460" cy="493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20000"/>
              </a:lnSpc>
              <a:spcBef>
                <a:spcPts val="100"/>
              </a:spcBef>
              <a:buClr>
                <a:srgbClr val="252525"/>
              </a:buClr>
              <a:buFont typeface="΢"/>
              <a:buChar char="•"/>
              <a:tabLst>
                <a:tab pos="475615" algn="l"/>
                <a:tab pos="476250" algn="l"/>
              </a:tabLst>
            </a:pPr>
            <a:r>
              <a:rPr dirty="0"/>
              <a:t>	</a:t>
            </a: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Jav</a:t>
            </a:r>
            <a:r>
              <a:rPr sz="3200" spc="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3200" spc="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语言是一</a:t>
            </a:r>
            <a:r>
              <a:rPr sz="3200" spc="-1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个</a:t>
            </a:r>
            <a:r>
              <a:rPr sz="3200" spc="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完</a:t>
            </a:r>
            <a:r>
              <a:rPr sz="3200" spc="-1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全</a:t>
            </a:r>
            <a:r>
              <a:rPr sz="3200" spc="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面向</a:t>
            </a:r>
            <a:r>
              <a:rPr sz="3200" spc="-1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对</a:t>
            </a:r>
            <a:r>
              <a:rPr sz="3200" spc="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象的</a:t>
            </a:r>
            <a:r>
              <a:rPr sz="3200" spc="-1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语</a:t>
            </a:r>
            <a:r>
              <a:rPr sz="3200" spc="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言，</a:t>
            </a:r>
            <a:r>
              <a:rPr sz="3200" spc="-1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并</a:t>
            </a:r>
            <a:r>
              <a:rPr sz="3200" spc="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且对</a:t>
            </a:r>
            <a:r>
              <a:rPr sz="3200" spc="-1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软</a:t>
            </a:r>
            <a:r>
              <a:rPr sz="3200" spc="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件工</a:t>
            </a:r>
            <a:r>
              <a:rPr sz="3200" spc="-1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程</a:t>
            </a: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技 </a:t>
            </a: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术有很强的支持。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355600" marR="5080" indent="-342900">
              <a:lnSpc>
                <a:spcPct val="120000"/>
              </a:lnSpc>
              <a:spcBef>
                <a:spcPts val="595"/>
              </a:spcBef>
              <a:buClr>
                <a:srgbClr val="252525"/>
              </a:buClr>
              <a:buFont typeface="΢"/>
              <a:buChar char="•"/>
              <a:tabLst>
                <a:tab pos="475615" algn="l"/>
                <a:tab pos="476250" algn="l"/>
              </a:tabLst>
            </a:pPr>
            <a:r>
              <a:rPr dirty="0"/>
              <a:t>	</a:t>
            </a: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Jav</a:t>
            </a:r>
            <a:r>
              <a:rPr sz="3200" spc="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3200" spc="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语言的设</a:t>
            </a:r>
            <a:r>
              <a:rPr sz="3200" spc="-1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计</a:t>
            </a:r>
            <a:r>
              <a:rPr sz="3200" spc="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集</a:t>
            </a:r>
            <a:r>
              <a:rPr sz="3200" spc="-1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中</a:t>
            </a:r>
            <a:r>
              <a:rPr sz="3200" spc="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于对</a:t>
            </a:r>
            <a:r>
              <a:rPr sz="3200" spc="-1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象</a:t>
            </a:r>
            <a:r>
              <a:rPr sz="3200" spc="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及其</a:t>
            </a:r>
            <a:r>
              <a:rPr sz="3200" spc="-1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接</a:t>
            </a:r>
            <a:r>
              <a:rPr sz="3200" spc="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口，</a:t>
            </a:r>
            <a:r>
              <a:rPr sz="3200" spc="-1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它</a:t>
            </a:r>
            <a:r>
              <a:rPr sz="3200" spc="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提供</a:t>
            </a:r>
            <a:r>
              <a:rPr sz="3200" spc="-1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了</a:t>
            </a:r>
            <a:r>
              <a:rPr sz="3200" spc="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简单</a:t>
            </a:r>
            <a:r>
              <a:rPr sz="3200" spc="-1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类 </a:t>
            </a: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机制以及动态的接口模</a:t>
            </a:r>
            <a:r>
              <a:rPr sz="3200" spc="-1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型</a:t>
            </a: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355600" marR="15875" indent="-342900">
              <a:lnSpc>
                <a:spcPct val="120000"/>
              </a:lnSpc>
              <a:spcBef>
                <a:spcPts val="595"/>
              </a:spcBef>
              <a:buClr>
                <a:srgbClr val="252525"/>
              </a:buClr>
              <a:buFont typeface="΢"/>
              <a:buChar char="•"/>
              <a:tabLst>
                <a:tab pos="475615" algn="l"/>
                <a:tab pos="476250" algn="l"/>
              </a:tabLst>
            </a:pPr>
            <a:r>
              <a:rPr dirty="0"/>
              <a:t>	</a:t>
            </a: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对象中封装了它的状态变</a:t>
            </a:r>
            <a:r>
              <a:rPr sz="3200" spc="-1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量</a:t>
            </a: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以及</a:t>
            </a:r>
            <a:r>
              <a:rPr sz="3200" spc="-1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相</a:t>
            </a: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应的</a:t>
            </a:r>
            <a:r>
              <a:rPr sz="3200" spc="-1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方</a:t>
            </a: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法，</a:t>
            </a:r>
            <a:r>
              <a:rPr sz="3200" spc="-1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实</a:t>
            </a: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现了</a:t>
            </a:r>
            <a:r>
              <a:rPr sz="3200" spc="-1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模</a:t>
            </a: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块 </a:t>
            </a: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化和信息隐藏。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355600" marR="15875" indent="-342900">
              <a:lnSpc>
                <a:spcPct val="120000"/>
              </a:lnSpc>
              <a:spcBef>
                <a:spcPts val="595"/>
              </a:spcBef>
              <a:buClr>
                <a:srgbClr val="252525"/>
              </a:buClr>
              <a:buFont typeface="΢"/>
              <a:buChar char="•"/>
              <a:tabLst>
                <a:tab pos="475615" algn="l"/>
                <a:tab pos="476250" algn="l"/>
              </a:tabLst>
            </a:pPr>
            <a:r>
              <a:rPr dirty="0"/>
              <a:t>	</a:t>
            </a: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类提供了一类对象的原型</a:t>
            </a:r>
            <a:r>
              <a:rPr sz="3200" spc="-1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并且</a:t>
            </a:r>
            <a:r>
              <a:rPr sz="3200" spc="-1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通</a:t>
            </a: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过继</a:t>
            </a:r>
            <a:r>
              <a:rPr sz="3200" spc="-1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承</a:t>
            </a: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机制</a:t>
            </a:r>
            <a:r>
              <a:rPr sz="3200" spc="-1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子类</a:t>
            </a:r>
            <a:r>
              <a:rPr sz="3200" spc="-1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可</a:t>
            </a: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以 </a:t>
            </a: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使用父类所提供的方法</a:t>
            </a:r>
            <a:r>
              <a:rPr sz="3200" spc="-1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实现</a:t>
            </a:r>
            <a:r>
              <a:rPr sz="3200" spc="-1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了</a:t>
            </a: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代码</a:t>
            </a:r>
            <a:r>
              <a:rPr sz="3200" spc="-1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复</a:t>
            </a:r>
            <a:r>
              <a:rPr sz="3200" spc="-3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用</a:t>
            </a: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60811" y="282702"/>
            <a:ext cx="942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10" dirty="0">
                <a:solidFill>
                  <a:srgbClr val="FFFFFF"/>
                </a:solidFill>
                <a:latin typeface="Microsoft JhengHei" panose="020B0604030504040204" charset="-120"/>
                <a:cs typeface="Microsoft JhengHei" panose="020B0604030504040204" charset="-120"/>
              </a:rPr>
              <a:t>总结</a:t>
            </a:r>
            <a:endParaRPr sz="36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452029"/>
            <a:ext cx="10753090" cy="493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2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J</a:t>
            </a:r>
            <a:r>
              <a:rPr sz="3200" spc="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3200" spc="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va霸占了企</a:t>
            </a:r>
            <a:r>
              <a:rPr sz="3200" spc="-1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业</a:t>
            </a:r>
            <a:r>
              <a:rPr sz="3200" spc="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级</a:t>
            </a:r>
            <a:r>
              <a:rPr sz="3200" spc="-1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应</a:t>
            </a:r>
            <a:r>
              <a:rPr sz="3200" spc="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用市</a:t>
            </a:r>
            <a:r>
              <a:rPr sz="3200" spc="-1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场</a:t>
            </a:r>
            <a:r>
              <a:rPr sz="3200" spc="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，一</a:t>
            </a:r>
            <a:r>
              <a:rPr sz="3200" spc="-1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部</a:t>
            </a:r>
            <a:r>
              <a:rPr sz="3200" spc="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分移</a:t>
            </a:r>
            <a:r>
              <a:rPr sz="3200" spc="-1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动</a:t>
            </a:r>
            <a:r>
              <a:rPr sz="3200" spc="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开发</a:t>
            </a:r>
            <a:r>
              <a:rPr sz="3200" spc="-1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（</a:t>
            </a: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J2</a:t>
            </a:r>
            <a:r>
              <a:rPr sz="3200" spc="-1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M</a:t>
            </a: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E</a:t>
            </a:r>
            <a:r>
              <a:rPr sz="3200" spc="-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）和  </a:t>
            </a: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Web开发。——</a:t>
            </a:r>
            <a:r>
              <a:rPr sz="3200" spc="-1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使用者排名第一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355600" marR="156845" indent="-342900">
              <a:lnSpc>
                <a:spcPct val="120000"/>
              </a:lnSpc>
              <a:spcBef>
                <a:spcPts val="600"/>
              </a:spcBef>
              <a:buChar char="•"/>
              <a:tabLst>
                <a:tab pos="355600" algn="l"/>
              </a:tabLst>
            </a:pPr>
            <a:r>
              <a:rPr sz="3200" spc="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和C++</a:t>
            </a:r>
            <a:r>
              <a:rPr sz="3200" spc="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是嵌入</a:t>
            </a:r>
            <a:r>
              <a:rPr sz="3200" spc="-2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式</a:t>
            </a:r>
            <a:r>
              <a:rPr sz="3200" spc="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开发</a:t>
            </a:r>
            <a:r>
              <a:rPr sz="3200" spc="-1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和</a:t>
            </a:r>
            <a:r>
              <a:rPr sz="3200" spc="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系统</a:t>
            </a:r>
            <a:r>
              <a:rPr sz="3200" spc="-1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给</a:t>
            </a:r>
            <a:r>
              <a:rPr sz="3200" spc="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开发</a:t>
            </a:r>
            <a:r>
              <a:rPr sz="3200" spc="-1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3200" spc="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利器</a:t>
            </a:r>
            <a:r>
              <a:rPr sz="3200" spc="-1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。</a:t>
            </a:r>
            <a:r>
              <a:rPr sz="3200" spc="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操作</a:t>
            </a:r>
            <a:r>
              <a:rPr sz="3200" spc="-1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系</a:t>
            </a:r>
            <a:r>
              <a:rPr sz="3200" spc="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统、 </a:t>
            </a: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驱动程序、各种游戏大</a:t>
            </a:r>
            <a:r>
              <a:rPr sz="3200" spc="-1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都</a:t>
            </a: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是他</a:t>
            </a:r>
            <a:r>
              <a:rPr sz="3200" spc="-1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们</a:t>
            </a: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的开</a:t>
            </a:r>
            <a:r>
              <a:rPr sz="3200" spc="-1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发</a:t>
            </a:r>
            <a:r>
              <a:rPr sz="3200" spc="-3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3200" spc="-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——</a:t>
            </a: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地位不可替 </a:t>
            </a:r>
            <a:r>
              <a:rPr sz="3200" spc="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代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355600" indent="-342900">
              <a:lnSpc>
                <a:spcPct val="100000"/>
              </a:lnSpc>
              <a:spcBef>
                <a:spcPts val="1370"/>
              </a:spcBef>
              <a:buChar char="•"/>
              <a:tabLst>
                <a:tab pos="355600" algn="l"/>
              </a:tabLst>
            </a:pP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…</a:t>
            </a:r>
            <a:r>
              <a:rPr sz="3200" spc="-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…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355600" marR="187960" indent="-342900">
              <a:lnSpc>
                <a:spcPct val="120000"/>
              </a:lnSpc>
              <a:spcBef>
                <a:spcPts val="595"/>
              </a:spcBef>
              <a:buChar char="•"/>
              <a:tabLst>
                <a:tab pos="355600" algn="l"/>
              </a:tabLst>
            </a:pPr>
            <a:r>
              <a:rPr sz="3200" spc="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其他</a:t>
            </a: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：Ruby，JSP，JavaScript，PHP</a:t>
            </a:r>
            <a:r>
              <a:rPr sz="3200" spc="-8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等等也占据了一定 的市场。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15936" y="282702"/>
            <a:ext cx="43878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>
                <a:latin typeface="Microsoft JhengHei" panose="020B0604030504040204" charset="-120"/>
                <a:cs typeface="Microsoft JhengHei" panose="020B0604030504040204" charset="-120"/>
              </a:rPr>
              <a:t>TIOBE</a:t>
            </a:r>
            <a:r>
              <a:rPr spc="10" dirty="0">
                <a:latin typeface="Microsoft JhengHei" panose="020B0604030504040204" charset="-120"/>
                <a:cs typeface="Microsoft JhengHei" panose="020B0604030504040204" charset="-120"/>
              </a:rPr>
              <a:t>编程语言排行榜</a:t>
            </a:r>
            <a:endParaRPr spc="1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28444" y="1409700"/>
            <a:ext cx="7968996" cy="491337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63495" y="1444752"/>
            <a:ext cx="7848600" cy="47929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058923" y="1440180"/>
            <a:ext cx="7858125" cy="4802505"/>
          </a:xfrm>
          <a:custGeom>
            <a:avLst/>
            <a:gdLst/>
            <a:ahLst/>
            <a:cxnLst/>
            <a:rect l="l" t="t" r="r" b="b"/>
            <a:pathLst>
              <a:path w="7858125" h="4802505">
                <a:moveTo>
                  <a:pt x="0" y="4802124"/>
                </a:moveTo>
                <a:lnTo>
                  <a:pt x="7857744" y="4802124"/>
                </a:lnTo>
                <a:lnTo>
                  <a:pt x="7857744" y="0"/>
                </a:lnTo>
                <a:lnTo>
                  <a:pt x="0" y="0"/>
                </a:lnTo>
                <a:lnTo>
                  <a:pt x="0" y="4802124"/>
                </a:lnTo>
                <a:close/>
              </a:path>
            </a:pathLst>
          </a:custGeom>
          <a:ln w="9144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125726" y="6337808"/>
            <a:ext cx="34848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585858"/>
                </a:solidFill>
                <a:latin typeface="Arial" panose="020B0604020202020204"/>
                <a:cs typeface="Arial" panose="020B0604020202020204"/>
              </a:rPr>
              <a:t>https://</a:t>
            </a:r>
            <a:r>
              <a:rPr sz="1800" spc="-10" dirty="0">
                <a:solidFill>
                  <a:srgbClr val="585858"/>
                </a:solidFill>
                <a:latin typeface="Arial" panose="020B0604020202020204"/>
                <a:cs typeface="Arial" panose="020B0604020202020204"/>
                <a:hlinkClick r:id="rId3"/>
              </a:rPr>
              <a:t>www.tiobe.com/tiobe-index/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66835">
              <a:lnSpc>
                <a:spcPct val="100000"/>
              </a:lnSpc>
              <a:spcBef>
                <a:spcPts val="100"/>
              </a:spcBef>
            </a:pPr>
            <a:r>
              <a:rPr spc="10" dirty="0">
                <a:latin typeface="Microsoft JhengHei" panose="020B0604030504040204" charset="-120"/>
                <a:cs typeface="Microsoft JhengHei" panose="020B0604030504040204" charset="-120"/>
              </a:rPr>
              <a:t>本章内容</a:t>
            </a:r>
            <a:endParaRPr spc="1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42489" y="1243552"/>
            <a:ext cx="5507355" cy="4293235"/>
          </a:xfrm>
          <a:prstGeom prst="rect">
            <a:avLst/>
          </a:prstGeom>
        </p:spPr>
        <p:txBody>
          <a:bodyPr vert="horz" wrap="square" lIns="0" tIns="255904" rIns="0" bIns="0" rtlCol="0">
            <a:spAutoFit/>
          </a:bodyPr>
          <a:lstStyle/>
          <a:p>
            <a:pPr marL="416560" indent="-403860">
              <a:lnSpc>
                <a:spcPct val="100000"/>
              </a:lnSpc>
              <a:spcBef>
                <a:spcPts val="2015"/>
              </a:spcBef>
              <a:buSzPct val="98000"/>
              <a:buFont typeface="Wingdings" panose="05000000000000000000"/>
              <a:buChar char=""/>
              <a:tabLst>
                <a:tab pos="415925" algn="l"/>
              </a:tabLst>
            </a:pPr>
            <a:r>
              <a:rPr sz="4000" spc="-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计算机编程的基本概念</a:t>
            </a:r>
            <a:endParaRPr sz="4000">
              <a:latin typeface="微软雅黑" panose="020B0503020204020204" charset="-122"/>
              <a:cs typeface="微软雅黑" panose="020B0503020204020204" charset="-122"/>
            </a:endParaRPr>
          </a:p>
          <a:p>
            <a:pPr marL="416560" indent="-404495">
              <a:lnSpc>
                <a:spcPct val="100000"/>
              </a:lnSpc>
              <a:spcBef>
                <a:spcPts val="1920"/>
              </a:spcBef>
              <a:buSzPct val="98000"/>
              <a:buFont typeface="Wingdings" panose="05000000000000000000"/>
              <a:buChar char=""/>
              <a:tabLst>
                <a:tab pos="417195" algn="l"/>
              </a:tabLst>
            </a:pPr>
            <a:r>
              <a:rPr sz="4000" spc="-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语言的层次</a:t>
            </a:r>
            <a:endParaRPr sz="4000">
              <a:latin typeface="微软雅黑" panose="020B0503020204020204" charset="-122"/>
              <a:cs typeface="微软雅黑" panose="020B0503020204020204" charset="-122"/>
            </a:endParaRPr>
          </a:p>
          <a:p>
            <a:pPr marL="416560" indent="-404495">
              <a:lnSpc>
                <a:spcPct val="100000"/>
              </a:lnSpc>
              <a:spcBef>
                <a:spcPts val="1925"/>
              </a:spcBef>
              <a:buSzPct val="98000"/>
              <a:buFont typeface="Wingdings" panose="05000000000000000000"/>
              <a:buChar char=""/>
              <a:tabLst>
                <a:tab pos="417195" algn="l"/>
              </a:tabLst>
            </a:pPr>
            <a:r>
              <a:rPr sz="4000" spc="-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初窥高级语言</a:t>
            </a:r>
            <a:endParaRPr sz="4000">
              <a:latin typeface="微软雅黑" panose="020B0503020204020204" charset="-122"/>
              <a:cs typeface="微软雅黑" panose="020B0503020204020204" charset="-122"/>
            </a:endParaRPr>
          </a:p>
          <a:p>
            <a:pPr marL="416560" indent="-403860">
              <a:lnSpc>
                <a:spcPct val="100000"/>
              </a:lnSpc>
              <a:spcBef>
                <a:spcPts val="1920"/>
              </a:spcBef>
              <a:buSzPct val="98000"/>
              <a:buFont typeface="Wingdings" panose="05000000000000000000"/>
              <a:buChar char=""/>
              <a:tabLst>
                <a:tab pos="415925" algn="l"/>
              </a:tabLst>
            </a:pPr>
            <a:r>
              <a:rPr sz="40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列举高级语言</a:t>
            </a:r>
            <a:endParaRPr sz="4000">
              <a:latin typeface="微软雅黑" panose="020B0503020204020204" charset="-122"/>
              <a:cs typeface="微软雅黑" panose="020B0503020204020204" charset="-122"/>
            </a:endParaRPr>
          </a:p>
          <a:p>
            <a:pPr marL="416560" indent="-404495">
              <a:lnSpc>
                <a:spcPct val="100000"/>
              </a:lnSpc>
              <a:spcBef>
                <a:spcPts val="1920"/>
              </a:spcBef>
              <a:buSzPct val="98000"/>
              <a:buFont typeface="Wingdings" panose="05000000000000000000"/>
              <a:buChar char=""/>
              <a:tabLst>
                <a:tab pos="417195" algn="l"/>
              </a:tabLst>
            </a:pPr>
            <a:r>
              <a:rPr sz="4000" spc="-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Python</a:t>
            </a:r>
            <a:endParaRPr sz="40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42489" y="256794"/>
            <a:ext cx="9361805" cy="571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Python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650">
              <a:latin typeface="Times New Roman" panose="02020603050405020304"/>
              <a:cs typeface="Times New Roman" panose="02020603050405020304"/>
            </a:endParaRPr>
          </a:p>
          <a:p>
            <a:pPr marL="416560" indent="-403860">
              <a:lnSpc>
                <a:spcPct val="100000"/>
              </a:lnSpc>
              <a:buSzPct val="98000"/>
              <a:buFont typeface="Wingdings" panose="05000000000000000000"/>
              <a:buChar char=""/>
              <a:tabLst>
                <a:tab pos="415925" algn="l"/>
              </a:tabLst>
            </a:pPr>
            <a:r>
              <a:rPr sz="4000" spc="-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Python</a:t>
            </a:r>
            <a:endParaRPr sz="4000">
              <a:latin typeface="微软雅黑" panose="020B0503020204020204" charset="-122"/>
              <a:cs typeface="微软雅黑" panose="020B0503020204020204" charset="-122"/>
            </a:endParaRPr>
          </a:p>
          <a:p>
            <a:pPr marL="756285" lvl="1" indent="-287020">
              <a:lnSpc>
                <a:spcPct val="100000"/>
              </a:lnSpc>
              <a:spcBef>
                <a:spcPts val="1790"/>
              </a:spcBef>
              <a:buChar char="-"/>
              <a:tabLst>
                <a:tab pos="756920" algn="l"/>
              </a:tabLst>
            </a:pPr>
            <a:r>
              <a:rPr sz="360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Python</a:t>
            </a:r>
            <a:r>
              <a:rPr sz="3600" spc="-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简介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  <a:p>
            <a:pPr marL="756285" lvl="1" indent="-287020">
              <a:lnSpc>
                <a:spcPct val="100000"/>
              </a:lnSpc>
              <a:spcBef>
                <a:spcPts val="1730"/>
              </a:spcBef>
              <a:buChar char="-"/>
              <a:tabLst>
                <a:tab pos="756920" algn="l"/>
              </a:tabLst>
            </a:pPr>
            <a:r>
              <a:rPr sz="36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Python的内置数据类型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  <a:p>
            <a:pPr marL="756285" lvl="1" indent="-287020">
              <a:lnSpc>
                <a:spcPct val="100000"/>
              </a:lnSpc>
              <a:spcBef>
                <a:spcPts val="1730"/>
              </a:spcBef>
              <a:buChar char="-"/>
              <a:tabLst>
                <a:tab pos="756920" algn="l"/>
              </a:tabLst>
            </a:pPr>
            <a:r>
              <a:rPr sz="36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P</a:t>
            </a:r>
            <a:r>
              <a:rPr sz="3600" spc="1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y</a:t>
            </a:r>
            <a:r>
              <a:rPr sz="36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th</a:t>
            </a:r>
            <a:r>
              <a:rPr sz="3600" spc="1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o</a:t>
            </a:r>
            <a:r>
              <a:rPr sz="3600" spc="-2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n</a:t>
            </a:r>
            <a:r>
              <a:rPr sz="36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赋值语句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  <a:p>
            <a:pPr marL="756285" lvl="1" indent="-287020">
              <a:lnSpc>
                <a:spcPct val="100000"/>
              </a:lnSpc>
              <a:spcBef>
                <a:spcPts val="1730"/>
              </a:spcBef>
              <a:buChar char="-"/>
              <a:tabLst>
                <a:tab pos="756920" algn="l"/>
              </a:tabLst>
            </a:pPr>
            <a:r>
              <a:rPr sz="36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Py</a:t>
            </a:r>
            <a:r>
              <a:rPr sz="3600" spc="1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t</a:t>
            </a:r>
            <a:r>
              <a:rPr sz="36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ho</a:t>
            </a:r>
            <a:r>
              <a:rPr sz="3600" spc="-1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n</a:t>
            </a:r>
            <a:r>
              <a:rPr sz="3600" spc="-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控制结构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  <a:p>
            <a:pPr marL="756285" lvl="1" indent="-287020">
              <a:lnSpc>
                <a:spcPct val="100000"/>
              </a:lnSpc>
              <a:spcBef>
                <a:spcPts val="1730"/>
              </a:spcBef>
              <a:buChar char="-"/>
              <a:tabLst>
                <a:tab pos="756920" algn="l"/>
              </a:tabLst>
            </a:pPr>
            <a:r>
              <a:rPr sz="36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P</a:t>
            </a:r>
            <a:r>
              <a:rPr sz="3600" spc="1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y</a:t>
            </a:r>
            <a:r>
              <a:rPr sz="36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th</a:t>
            </a:r>
            <a:r>
              <a:rPr sz="3600" spc="1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o</a:t>
            </a:r>
            <a:r>
              <a:rPr sz="3600" spc="-2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n</a:t>
            </a:r>
            <a:r>
              <a:rPr sz="36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函数调用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5620" y="261365"/>
            <a:ext cx="38690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>
                <a:latin typeface="Microsoft JhengHei" panose="020B0604030504040204" charset="-120"/>
                <a:cs typeface="Microsoft JhengHei" panose="020B0604030504040204" charset="-120"/>
              </a:rPr>
              <a:t>为什么要</a:t>
            </a:r>
            <a:r>
              <a:rPr spc="5" dirty="0">
                <a:latin typeface="Microsoft JhengHei" panose="020B0604030504040204" charset="-120"/>
                <a:cs typeface="Microsoft JhengHei" panose="020B0604030504040204" charset="-120"/>
              </a:rPr>
              <a:t>学</a:t>
            </a:r>
            <a:r>
              <a:rPr dirty="0"/>
              <a:t>Python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6362700" y="2644127"/>
            <a:ext cx="502958" cy="76048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389496" y="2670175"/>
            <a:ext cx="401320" cy="658495"/>
          </a:xfrm>
          <a:custGeom>
            <a:avLst/>
            <a:gdLst/>
            <a:ahLst/>
            <a:cxnLst/>
            <a:rect l="l" t="t" r="r" b="b"/>
            <a:pathLst>
              <a:path w="401320" h="658495">
                <a:moveTo>
                  <a:pt x="400938" y="0"/>
                </a:moveTo>
                <a:lnTo>
                  <a:pt x="139064" y="191515"/>
                </a:lnTo>
                <a:lnTo>
                  <a:pt x="214249" y="234187"/>
                </a:lnTo>
                <a:lnTo>
                  <a:pt x="0" y="612139"/>
                </a:lnTo>
                <a:lnTo>
                  <a:pt x="81533" y="658367"/>
                </a:lnTo>
                <a:lnTo>
                  <a:pt x="295909" y="280415"/>
                </a:lnTo>
                <a:lnTo>
                  <a:pt x="375035" y="280415"/>
                </a:lnTo>
                <a:lnTo>
                  <a:pt x="400938" y="0"/>
                </a:lnTo>
                <a:close/>
              </a:path>
              <a:path w="401320" h="658495">
                <a:moveTo>
                  <a:pt x="375035" y="280415"/>
                </a:moveTo>
                <a:lnTo>
                  <a:pt x="295909" y="280415"/>
                </a:lnTo>
                <a:lnTo>
                  <a:pt x="371094" y="323088"/>
                </a:lnTo>
                <a:lnTo>
                  <a:pt x="375035" y="280415"/>
                </a:lnTo>
                <a:close/>
              </a:path>
            </a:pathLst>
          </a:custGeom>
          <a:solidFill>
            <a:srgbClr val="A3D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350508" y="4550651"/>
            <a:ext cx="530390" cy="743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376289" y="4577715"/>
            <a:ext cx="428625" cy="641350"/>
          </a:xfrm>
          <a:custGeom>
            <a:avLst/>
            <a:gdLst/>
            <a:ahLst/>
            <a:cxnLst/>
            <a:rect l="l" t="t" r="r" b="b"/>
            <a:pathLst>
              <a:path w="428625" h="641350">
                <a:moveTo>
                  <a:pt x="79375" y="0"/>
                </a:moveTo>
                <a:lnTo>
                  <a:pt x="0" y="50037"/>
                </a:lnTo>
                <a:lnTo>
                  <a:pt x="231393" y="416814"/>
                </a:lnTo>
                <a:lnTo>
                  <a:pt x="158241" y="462915"/>
                </a:lnTo>
                <a:lnTo>
                  <a:pt x="428370" y="641350"/>
                </a:lnTo>
                <a:lnTo>
                  <a:pt x="390202" y="366776"/>
                </a:lnTo>
                <a:lnTo>
                  <a:pt x="310641" y="366776"/>
                </a:lnTo>
                <a:lnTo>
                  <a:pt x="79375" y="0"/>
                </a:lnTo>
                <a:close/>
              </a:path>
              <a:path w="428625" h="641350">
                <a:moveTo>
                  <a:pt x="383793" y="320675"/>
                </a:moveTo>
                <a:lnTo>
                  <a:pt x="310641" y="366776"/>
                </a:lnTo>
                <a:lnTo>
                  <a:pt x="390202" y="366776"/>
                </a:lnTo>
                <a:lnTo>
                  <a:pt x="383793" y="320675"/>
                </a:lnTo>
                <a:close/>
              </a:path>
            </a:pathLst>
          </a:custGeom>
          <a:solidFill>
            <a:srgbClr val="9DDD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277611" y="2650223"/>
            <a:ext cx="512102" cy="7528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303773" y="2676144"/>
            <a:ext cx="410209" cy="651510"/>
          </a:xfrm>
          <a:custGeom>
            <a:avLst/>
            <a:gdLst/>
            <a:ahLst/>
            <a:cxnLst/>
            <a:rect l="l" t="t" r="r" b="b"/>
            <a:pathLst>
              <a:path w="410210" h="651510">
                <a:moveTo>
                  <a:pt x="217846" y="277875"/>
                </a:moveTo>
                <a:lnTo>
                  <a:pt x="109727" y="277875"/>
                </a:lnTo>
                <a:lnTo>
                  <a:pt x="329818" y="651509"/>
                </a:lnTo>
                <a:lnTo>
                  <a:pt x="410210" y="604138"/>
                </a:lnTo>
                <a:lnTo>
                  <a:pt x="217846" y="277875"/>
                </a:lnTo>
                <a:close/>
              </a:path>
              <a:path w="410210" h="651510">
                <a:moveTo>
                  <a:pt x="0" y="0"/>
                </a:moveTo>
                <a:lnTo>
                  <a:pt x="35687" y="321563"/>
                </a:lnTo>
                <a:lnTo>
                  <a:pt x="109727" y="277875"/>
                </a:lnTo>
                <a:lnTo>
                  <a:pt x="217846" y="277875"/>
                </a:lnTo>
                <a:lnTo>
                  <a:pt x="189991" y="230631"/>
                </a:lnTo>
                <a:lnTo>
                  <a:pt x="264033" y="186943"/>
                </a:lnTo>
                <a:lnTo>
                  <a:pt x="0" y="0"/>
                </a:lnTo>
                <a:close/>
              </a:path>
            </a:pathLst>
          </a:custGeom>
          <a:solidFill>
            <a:srgbClr val="A3D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236464" y="4520196"/>
            <a:ext cx="522757" cy="7467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263134" y="4545965"/>
            <a:ext cx="421640" cy="645795"/>
          </a:xfrm>
          <a:custGeom>
            <a:avLst/>
            <a:gdLst/>
            <a:ahLst/>
            <a:cxnLst/>
            <a:rect l="l" t="t" r="r" b="b"/>
            <a:pathLst>
              <a:path w="421639" h="645795">
                <a:moveTo>
                  <a:pt x="41528" y="324485"/>
                </a:moveTo>
                <a:lnTo>
                  <a:pt x="0" y="645287"/>
                </a:lnTo>
                <a:lnTo>
                  <a:pt x="267462" y="463169"/>
                </a:lnTo>
                <a:lnTo>
                  <a:pt x="194182" y="418211"/>
                </a:lnTo>
                <a:lnTo>
                  <a:pt x="224141" y="369443"/>
                </a:lnTo>
                <a:lnTo>
                  <a:pt x="114807" y="369443"/>
                </a:lnTo>
                <a:lnTo>
                  <a:pt x="41528" y="324485"/>
                </a:lnTo>
                <a:close/>
              </a:path>
              <a:path w="421639" h="645795">
                <a:moveTo>
                  <a:pt x="341629" y="0"/>
                </a:moveTo>
                <a:lnTo>
                  <a:pt x="114807" y="369443"/>
                </a:lnTo>
                <a:lnTo>
                  <a:pt x="224141" y="369443"/>
                </a:lnTo>
                <a:lnTo>
                  <a:pt x="421131" y="48768"/>
                </a:lnTo>
                <a:lnTo>
                  <a:pt x="341629" y="0"/>
                </a:lnTo>
                <a:close/>
              </a:path>
            </a:pathLst>
          </a:custGeom>
          <a:solidFill>
            <a:srgbClr val="9DDD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752843" y="3767315"/>
            <a:ext cx="830567" cy="3688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778752" y="3793235"/>
            <a:ext cx="728980" cy="266700"/>
          </a:xfrm>
          <a:custGeom>
            <a:avLst/>
            <a:gdLst/>
            <a:ahLst/>
            <a:cxnLst/>
            <a:rect l="l" t="t" r="r" b="b"/>
            <a:pathLst>
              <a:path w="728979" h="266700">
                <a:moveTo>
                  <a:pt x="433450" y="0"/>
                </a:moveTo>
                <a:lnTo>
                  <a:pt x="433450" y="86487"/>
                </a:lnTo>
                <a:lnTo>
                  <a:pt x="0" y="86487"/>
                </a:lnTo>
                <a:lnTo>
                  <a:pt x="0" y="180212"/>
                </a:lnTo>
                <a:lnTo>
                  <a:pt x="433450" y="180212"/>
                </a:lnTo>
                <a:lnTo>
                  <a:pt x="433450" y="266700"/>
                </a:lnTo>
                <a:lnTo>
                  <a:pt x="728472" y="133350"/>
                </a:lnTo>
                <a:lnTo>
                  <a:pt x="433450" y="0"/>
                </a:lnTo>
                <a:close/>
              </a:path>
            </a:pathLst>
          </a:custGeom>
          <a:solidFill>
            <a:srgbClr val="B9DD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535423" y="3762718"/>
            <a:ext cx="897648" cy="36732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561332" y="3788664"/>
            <a:ext cx="795655" cy="265430"/>
          </a:xfrm>
          <a:custGeom>
            <a:avLst/>
            <a:gdLst/>
            <a:ahLst/>
            <a:cxnLst/>
            <a:rect l="l" t="t" r="r" b="b"/>
            <a:pathLst>
              <a:path w="795654" h="265429">
                <a:moveTo>
                  <a:pt x="322198" y="0"/>
                </a:moveTo>
                <a:lnTo>
                  <a:pt x="0" y="132587"/>
                </a:lnTo>
                <a:lnTo>
                  <a:pt x="322198" y="265175"/>
                </a:lnTo>
                <a:lnTo>
                  <a:pt x="322198" y="179197"/>
                </a:lnTo>
                <a:lnTo>
                  <a:pt x="795527" y="179197"/>
                </a:lnTo>
                <a:lnTo>
                  <a:pt x="795527" y="85979"/>
                </a:lnTo>
                <a:lnTo>
                  <a:pt x="322198" y="85979"/>
                </a:lnTo>
                <a:lnTo>
                  <a:pt x="322198" y="0"/>
                </a:lnTo>
                <a:close/>
              </a:path>
            </a:pathLst>
          </a:custGeom>
          <a:solidFill>
            <a:srgbClr val="B9DD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283964" y="3616426"/>
            <a:ext cx="3584447" cy="65991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328921" y="3661409"/>
            <a:ext cx="3444240" cy="520065"/>
          </a:xfrm>
          <a:custGeom>
            <a:avLst/>
            <a:gdLst/>
            <a:ahLst/>
            <a:cxnLst/>
            <a:rect l="l" t="t" r="r" b="b"/>
            <a:pathLst>
              <a:path w="3444240" h="520064">
                <a:moveTo>
                  <a:pt x="0" y="259841"/>
                </a:moveTo>
                <a:lnTo>
                  <a:pt x="26286" y="214363"/>
                </a:lnTo>
                <a:lnTo>
                  <a:pt x="58305" y="192550"/>
                </a:lnTo>
                <a:lnTo>
                  <a:pt x="102160" y="171467"/>
                </a:lnTo>
                <a:lnTo>
                  <a:pt x="157292" y="151198"/>
                </a:lnTo>
                <a:lnTo>
                  <a:pt x="223141" y="131828"/>
                </a:lnTo>
                <a:lnTo>
                  <a:pt x="299147" y="113441"/>
                </a:lnTo>
                <a:lnTo>
                  <a:pt x="340784" y="104643"/>
                </a:lnTo>
                <a:lnTo>
                  <a:pt x="384750" y="96122"/>
                </a:lnTo>
                <a:lnTo>
                  <a:pt x="430975" y="87890"/>
                </a:lnTo>
                <a:lnTo>
                  <a:pt x="479390" y="79956"/>
                </a:lnTo>
                <a:lnTo>
                  <a:pt x="529923" y="72331"/>
                </a:lnTo>
                <a:lnTo>
                  <a:pt x="582506" y="65026"/>
                </a:lnTo>
                <a:lnTo>
                  <a:pt x="637068" y="58052"/>
                </a:lnTo>
                <a:lnTo>
                  <a:pt x="693540" y="51418"/>
                </a:lnTo>
                <a:lnTo>
                  <a:pt x="751850" y="45136"/>
                </a:lnTo>
                <a:lnTo>
                  <a:pt x="811930" y="39215"/>
                </a:lnTo>
                <a:lnTo>
                  <a:pt x="873709" y="33668"/>
                </a:lnTo>
                <a:lnTo>
                  <a:pt x="937117" y="28503"/>
                </a:lnTo>
                <a:lnTo>
                  <a:pt x="1002085" y="23732"/>
                </a:lnTo>
                <a:lnTo>
                  <a:pt x="1068542" y="19366"/>
                </a:lnTo>
                <a:lnTo>
                  <a:pt x="1136418" y="15414"/>
                </a:lnTo>
                <a:lnTo>
                  <a:pt x="1205643" y="11887"/>
                </a:lnTo>
                <a:lnTo>
                  <a:pt x="1276148" y="8797"/>
                </a:lnTo>
                <a:lnTo>
                  <a:pt x="1347861" y="6153"/>
                </a:lnTo>
                <a:lnTo>
                  <a:pt x="1420714" y="3966"/>
                </a:lnTo>
                <a:lnTo>
                  <a:pt x="1494637" y="2246"/>
                </a:lnTo>
                <a:lnTo>
                  <a:pt x="1569558" y="1005"/>
                </a:lnTo>
                <a:lnTo>
                  <a:pt x="1645409" y="253"/>
                </a:lnTo>
                <a:lnTo>
                  <a:pt x="1722119" y="0"/>
                </a:lnTo>
                <a:lnTo>
                  <a:pt x="1798830" y="253"/>
                </a:lnTo>
                <a:lnTo>
                  <a:pt x="1874681" y="1005"/>
                </a:lnTo>
                <a:lnTo>
                  <a:pt x="1949602" y="2246"/>
                </a:lnTo>
                <a:lnTo>
                  <a:pt x="2023525" y="3966"/>
                </a:lnTo>
                <a:lnTo>
                  <a:pt x="2096378" y="6153"/>
                </a:lnTo>
                <a:lnTo>
                  <a:pt x="2168091" y="8797"/>
                </a:lnTo>
                <a:lnTo>
                  <a:pt x="2238596" y="11887"/>
                </a:lnTo>
                <a:lnTo>
                  <a:pt x="2307821" y="15414"/>
                </a:lnTo>
                <a:lnTo>
                  <a:pt x="2375697" y="19366"/>
                </a:lnTo>
                <a:lnTo>
                  <a:pt x="2442154" y="23732"/>
                </a:lnTo>
                <a:lnTo>
                  <a:pt x="2507122" y="28503"/>
                </a:lnTo>
                <a:lnTo>
                  <a:pt x="2570530" y="33668"/>
                </a:lnTo>
                <a:lnTo>
                  <a:pt x="2632309" y="39215"/>
                </a:lnTo>
                <a:lnTo>
                  <a:pt x="2692389" y="45136"/>
                </a:lnTo>
                <a:lnTo>
                  <a:pt x="2750699" y="51418"/>
                </a:lnTo>
                <a:lnTo>
                  <a:pt x="2807171" y="58052"/>
                </a:lnTo>
                <a:lnTo>
                  <a:pt x="2861733" y="65026"/>
                </a:lnTo>
                <a:lnTo>
                  <a:pt x="2914316" y="72331"/>
                </a:lnTo>
                <a:lnTo>
                  <a:pt x="2964849" y="79956"/>
                </a:lnTo>
                <a:lnTo>
                  <a:pt x="3013264" y="87890"/>
                </a:lnTo>
                <a:lnTo>
                  <a:pt x="3059489" y="96122"/>
                </a:lnTo>
                <a:lnTo>
                  <a:pt x="3103455" y="104643"/>
                </a:lnTo>
                <a:lnTo>
                  <a:pt x="3145092" y="113441"/>
                </a:lnTo>
                <a:lnTo>
                  <a:pt x="3184329" y="122506"/>
                </a:lnTo>
                <a:lnTo>
                  <a:pt x="3255327" y="141395"/>
                </a:lnTo>
                <a:lnTo>
                  <a:pt x="3315887" y="161225"/>
                </a:lnTo>
                <a:lnTo>
                  <a:pt x="3365451" y="181912"/>
                </a:lnTo>
                <a:lnTo>
                  <a:pt x="3403458" y="203371"/>
                </a:lnTo>
                <a:lnTo>
                  <a:pt x="3437574" y="236822"/>
                </a:lnTo>
                <a:lnTo>
                  <a:pt x="3444239" y="259841"/>
                </a:lnTo>
                <a:lnTo>
                  <a:pt x="3442562" y="271416"/>
                </a:lnTo>
                <a:lnTo>
                  <a:pt x="3417953" y="305320"/>
                </a:lnTo>
                <a:lnTo>
                  <a:pt x="3385934" y="327133"/>
                </a:lnTo>
                <a:lnTo>
                  <a:pt x="3342079" y="348216"/>
                </a:lnTo>
                <a:lnTo>
                  <a:pt x="3286947" y="368485"/>
                </a:lnTo>
                <a:lnTo>
                  <a:pt x="3221098" y="387855"/>
                </a:lnTo>
                <a:lnTo>
                  <a:pt x="3145092" y="406242"/>
                </a:lnTo>
                <a:lnTo>
                  <a:pt x="3103455" y="415040"/>
                </a:lnTo>
                <a:lnTo>
                  <a:pt x="3059489" y="423561"/>
                </a:lnTo>
                <a:lnTo>
                  <a:pt x="3013264" y="431793"/>
                </a:lnTo>
                <a:lnTo>
                  <a:pt x="2964849" y="439727"/>
                </a:lnTo>
                <a:lnTo>
                  <a:pt x="2914316" y="447352"/>
                </a:lnTo>
                <a:lnTo>
                  <a:pt x="2861733" y="454657"/>
                </a:lnTo>
                <a:lnTo>
                  <a:pt x="2807171" y="461631"/>
                </a:lnTo>
                <a:lnTo>
                  <a:pt x="2750699" y="468265"/>
                </a:lnTo>
                <a:lnTo>
                  <a:pt x="2692389" y="474547"/>
                </a:lnTo>
                <a:lnTo>
                  <a:pt x="2632309" y="480468"/>
                </a:lnTo>
                <a:lnTo>
                  <a:pt x="2570530" y="486015"/>
                </a:lnTo>
                <a:lnTo>
                  <a:pt x="2507122" y="491180"/>
                </a:lnTo>
                <a:lnTo>
                  <a:pt x="2442154" y="495951"/>
                </a:lnTo>
                <a:lnTo>
                  <a:pt x="2375697" y="500317"/>
                </a:lnTo>
                <a:lnTo>
                  <a:pt x="2307821" y="504269"/>
                </a:lnTo>
                <a:lnTo>
                  <a:pt x="2238596" y="507796"/>
                </a:lnTo>
                <a:lnTo>
                  <a:pt x="2168091" y="510886"/>
                </a:lnTo>
                <a:lnTo>
                  <a:pt x="2096378" y="513530"/>
                </a:lnTo>
                <a:lnTo>
                  <a:pt x="2023525" y="515717"/>
                </a:lnTo>
                <a:lnTo>
                  <a:pt x="1949602" y="517437"/>
                </a:lnTo>
                <a:lnTo>
                  <a:pt x="1874681" y="518678"/>
                </a:lnTo>
                <a:lnTo>
                  <a:pt x="1798830" y="519430"/>
                </a:lnTo>
                <a:lnTo>
                  <a:pt x="1722119" y="519683"/>
                </a:lnTo>
                <a:lnTo>
                  <a:pt x="1645409" y="519430"/>
                </a:lnTo>
                <a:lnTo>
                  <a:pt x="1569558" y="518678"/>
                </a:lnTo>
                <a:lnTo>
                  <a:pt x="1494637" y="517437"/>
                </a:lnTo>
                <a:lnTo>
                  <a:pt x="1420714" y="515717"/>
                </a:lnTo>
                <a:lnTo>
                  <a:pt x="1347861" y="513530"/>
                </a:lnTo>
                <a:lnTo>
                  <a:pt x="1276148" y="510886"/>
                </a:lnTo>
                <a:lnTo>
                  <a:pt x="1205643" y="507796"/>
                </a:lnTo>
                <a:lnTo>
                  <a:pt x="1136418" y="504269"/>
                </a:lnTo>
                <a:lnTo>
                  <a:pt x="1068542" y="500317"/>
                </a:lnTo>
                <a:lnTo>
                  <a:pt x="1002085" y="495951"/>
                </a:lnTo>
                <a:lnTo>
                  <a:pt x="937117" y="491180"/>
                </a:lnTo>
                <a:lnTo>
                  <a:pt x="873709" y="486015"/>
                </a:lnTo>
                <a:lnTo>
                  <a:pt x="811930" y="480468"/>
                </a:lnTo>
                <a:lnTo>
                  <a:pt x="751850" y="474547"/>
                </a:lnTo>
                <a:lnTo>
                  <a:pt x="693540" y="468265"/>
                </a:lnTo>
                <a:lnTo>
                  <a:pt x="637068" y="461631"/>
                </a:lnTo>
                <a:lnTo>
                  <a:pt x="582506" y="454657"/>
                </a:lnTo>
                <a:lnTo>
                  <a:pt x="529923" y="447352"/>
                </a:lnTo>
                <a:lnTo>
                  <a:pt x="479390" y="439727"/>
                </a:lnTo>
                <a:lnTo>
                  <a:pt x="430975" y="431793"/>
                </a:lnTo>
                <a:lnTo>
                  <a:pt x="384750" y="423561"/>
                </a:lnTo>
                <a:lnTo>
                  <a:pt x="340784" y="415040"/>
                </a:lnTo>
                <a:lnTo>
                  <a:pt x="299147" y="406242"/>
                </a:lnTo>
                <a:lnTo>
                  <a:pt x="259910" y="397177"/>
                </a:lnTo>
                <a:lnTo>
                  <a:pt x="188912" y="378288"/>
                </a:lnTo>
                <a:lnTo>
                  <a:pt x="128352" y="358458"/>
                </a:lnTo>
                <a:lnTo>
                  <a:pt x="78788" y="337771"/>
                </a:lnTo>
                <a:lnTo>
                  <a:pt x="40781" y="316312"/>
                </a:lnTo>
                <a:lnTo>
                  <a:pt x="6665" y="282861"/>
                </a:lnTo>
                <a:lnTo>
                  <a:pt x="0" y="259841"/>
                </a:lnTo>
                <a:close/>
              </a:path>
            </a:pathLst>
          </a:custGeom>
          <a:ln w="38100">
            <a:solidFill>
              <a:srgbClr val="5F5F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306567" y="3220211"/>
            <a:ext cx="1539239" cy="15133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351526" y="3265170"/>
            <a:ext cx="1399540" cy="1373505"/>
          </a:xfrm>
          <a:custGeom>
            <a:avLst/>
            <a:gdLst/>
            <a:ahLst/>
            <a:cxnLst/>
            <a:rect l="l" t="t" r="r" b="b"/>
            <a:pathLst>
              <a:path w="1399540" h="1373504">
                <a:moveTo>
                  <a:pt x="699515" y="0"/>
                </a:moveTo>
                <a:lnTo>
                  <a:pt x="651622" y="1583"/>
                </a:lnTo>
                <a:lnTo>
                  <a:pt x="604595" y="6266"/>
                </a:lnTo>
                <a:lnTo>
                  <a:pt x="558538" y="13946"/>
                </a:lnTo>
                <a:lnTo>
                  <a:pt x="513556" y="24521"/>
                </a:lnTo>
                <a:lnTo>
                  <a:pt x="469752" y="37889"/>
                </a:lnTo>
                <a:lnTo>
                  <a:pt x="427231" y="53947"/>
                </a:lnTo>
                <a:lnTo>
                  <a:pt x="386098" y="72593"/>
                </a:lnTo>
                <a:lnTo>
                  <a:pt x="346456" y="93725"/>
                </a:lnTo>
                <a:lnTo>
                  <a:pt x="308409" y="117242"/>
                </a:lnTo>
                <a:lnTo>
                  <a:pt x="272061" y="143040"/>
                </a:lnTo>
                <a:lnTo>
                  <a:pt x="237518" y="171017"/>
                </a:lnTo>
                <a:lnTo>
                  <a:pt x="204882" y="201072"/>
                </a:lnTo>
                <a:lnTo>
                  <a:pt x="174259" y="233102"/>
                </a:lnTo>
                <a:lnTo>
                  <a:pt x="145752" y="267005"/>
                </a:lnTo>
                <a:lnTo>
                  <a:pt x="119465" y="302679"/>
                </a:lnTo>
                <a:lnTo>
                  <a:pt x="95504" y="340021"/>
                </a:lnTo>
                <a:lnTo>
                  <a:pt x="73971" y="378929"/>
                </a:lnTo>
                <a:lnTo>
                  <a:pt x="54971" y="419302"/>
                </a:lnTo>
                <a:lnTo>
                  <a:pt x="38608" y="461036"/>
                </a:lnTo>
                <a:lnTo>
                  <a:pt x="24987" y="504031"/>
                </a:lnTo>
                <a:lnTo>
                  <a:pt x="14211" y="548183"/>
                </a:lnTo>
                <a:lnTo>
                  <a:pt x="6385" y="593390"/>
                </a:lnTo>
                <a:lnTo>
                  <a:pt x="1613" y="639550"/>
                </a:lnTo>
                <a:lnTo>
                  <a:pt x="0" y="686561"/>
                </a:lnTo>
                <a:lnTo>
                  <a:pt x="1613" y="733573"/>
                </a:lnTo>
                <a:lnTo>
                  <a:pt x="6385" y="779733"/>
                </a:lnTo>
                <a:lnTo>
                  <a:pt x="14211" y="824940"/>
                </a:lnTo>
                <a:lnTo>
                  <a:pt x="24987" y="869092"/>
                </a:lnTo>
                <a:lnTo>
                  <a:pt x="38608" y="912087"/>
                </a:lnTo>
                <a:lnTo>
                  <a:pt x="54971" y="953821"/>
                </a:lnTo>
                <a:lnTo>
                  <a:pt x="73971" y="994194"/>
                </a:lnTo>
                <a:lnTo>
                  <a:pt x="95504" y="1033102"/>
                </a:lnTo>
                <a:lnTo>
                  <a:pt x="119465" y="1070444"/>
                </a:lnTo>
                <a:lnTo>
                  <a:pt x="145752" y="1106118"/>
                </a:lnTo>
                <a:lnTo>
                  <a:pt x="174259" y="1140021"/>
                </a:lnTo>
                <a:lnTo>
                  <a:pt x="204882" y="1172051"/>
                </a:lnTo>
                <a:lnTo>
                  <a:pt x="237518" y="1202106"/>
                </a:lnTo>
                <a:lnTo>
                  <a:pt x="272061" y="1230083"/>
                </a:lnTo>
                <a:lnTo>
                  <a:pt x="308409" y="1255881"/>
                </a:lnTo>
                <a:lnTo>
                  <a:pt x="346456" y="1279397"/>
                </a:lnTo>
                <a:lnTo>
                  <a:pt x="386098" y="1300530"/>
                </a:lnTo>
                <a:lnTo>
                  <a:pt x="427231" y="1319176"/>
                </a:lnTo>
                <a:lnTo>
                  <a:pt x="469752" y="1335234"/>
                </a:lnTo>
                <a:lnTo>
                  <a:pt x="513556" y="1348602"/>
                </a:lnTo>
                <a:lnTo>
                  <a:pt x="558538" y="1359177"/>
                </a:lnTo>
                <a:lnTo>
                  <a:pt x="604595" y="1366857"/>
                </a:lnTo>
                <a:lnTo>
                  <a:pt x="651622" y="1371540"/>
                </a:lnTo>
                <a:lnTo>
                  <a:pt x="699515" y="1373123"/>
                </a:lnTo>
                <a:lnTo>
                  <a:pt x="747409" y="1371540"/>
                </a:lnTo>
                <a:lnTo>
                  <a:pt x="794436" y="1366857"/>
                </a:lnTo>
                <a:lnTo>
                  <a:pt x="840493" y="1359177"/>
                </a:lnTo>
                <a:lnTo>
                  <a:pt x="885475" y="1348602"/>
                </a:lnTo>
                <a:lnTo>
                  <a:pt x="929279" y="1335234"/>
                </a:lnTo>
                <a:lnTo>
                  <a:pt x="971800" y="1319176"/>
                </a:lnTo>
                <a:lnTo>
                  <a:pt x="1012933" y="1300530"/>
                </a:lnTo>
                <a:lnTo>
                  <a:pt x="1052576" y="1279397"/>
                </a:lnTo>
                <a:lnTo>
                  <a:pt x="1090622" y="1255881"/>
                </a:lnTo>
                <a:lnTo>
                  <a:pt x="1126970" y="1230083"/>
                </a:lnTo>
                <a:lnTo>
                  <a:pt x="1161513" y="1202106"/>
                </a:lnTo>
                <a:lnTo>
                  <a:pt x="1194149" y="1172051"/>
                </a:lnTo>
                <a:lnTo>
                  <a:pt x="1224772" y="1140021"/>
                </a:lnTo>
                <a:lnTo>
                  <a:pt x="1253279" y="1106118"/>
                </a:lnTo>
                <a:lnTo>
                  <a:pt x="1279566" y="1070444"/>
                </a:lnTo>
                <a:lnTo>
                  <a:pt x="1303528" y="1033102"/>
                </a:lnTo>
                <a:lnTo>
                  <a:pt x="1325060" y="994194"/>
                </a:lnTo>
                <a:lnTo>
                  <a:pt x="1344060" y="953821"/>
                </a:lnTo>
                <a:lnTo>
                  <a:pt x="1360423" y="912087"/>
                </a:lnTo>
                <a:lnTo>
                  <a:pt x="1374044" y="869092"/>
                </a:lnTo>
                <a:lnTo>
                  <a:pt x="1384820" y="824940"/>
                </a:lnTo>
                <a:lnTo>
                  <a:pt x="1392646" y="779733"/>
                </a:lnTo>
                <a:lnTo>
                  <a:pt x="1397418" y="733573"/>
                </a:lnTo>
                <a:lnTo>
                  <a:pt x="1399031" y="686561"/>
                </a:lnTo>
                <a:lnTo>
                  <a:pt x="1397418" y="639550"/>
                </a:lnTo>
                <a:lnTo>
                  <a:pt x="1392646" y="593390"/>
                </a:lnTo>
                <a:lnTo>
                  <a:pt x="1384820" y="548183"/>
                </a:lnTo>
                <a:lnTo>
                  <a:pt x="1374044" y="504031"/>
                </a:lnTo>
                <a:lnTo>
                  <a:pt x="1360423" y="461036"/>
                </a:lnTo>
                <a:lnTo>
                  <a:pt x="1344060" y="419302"/>
                </a:lnTo>
                <a:lnTo>
                  <a:pt x="1325060" y="378929"/>
                </a:lnTo>
                <a:lnTo>
                  <a:pt x="1303528" y="340021"/>
                </a:lnTo>
                <a:lnTo>
                  <a:pt x="1279566" y="302679"/>
                </a:lnTo>
                <a:lnTo>
                  <a:pt x="1253279" y="267005"/>
                </a:lnTo>
                <a:lnTo>
                  <a:pt x="1224772" y="233102"/>
                </a:lnTo>
                <a:lnTo>
                  <a:pt x="1194149" y="201072"/>
                </a:lnTo>
                <a:lnTo>
                  <a:pt x="1161513" y="171017"/>
                </a:lnTo>
                <a:lnTo>
                  <a:pt x="1126970" y="143040"/>
                </a:lnTo>
                <a:lnTo>
                  <a:pt x="1090622" y="117242"/>
                </a:lnTo>
                <a:lnTo>
                  <a:pt x="1052575" y="93725"/>
                </a:lnTo>
                <a:lnTo>
                  <a:pt x="1012933" y="72593"/>
                </a:lnTo>
                <a:lnTo>
                  <a:pt x="971800" y="53947"/>
                </a:lnTo>
                <a:lnTo>
                  <a:pt x="929279" y="37889"/>
                </a:lnTo>
                <a:lnTo>
                  <a:pt x="885475" y="24521"/>
                </a:lnTo>
                <a:lnTo>
                  <a:pt x="840493" y="13946"/>
                </a:lnTo>
                <a:lnTo>
                  <a:pt x="794436" y="6266"/>
                </a:lnTo>
                <a:lnTo>
                  <a:pt x="747409" y="1583"/>
                </a:lnTo>
                <a:lnTo>
                  <a:pt x="699515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351526" y="3265170"/>
            <a:ext cx="1399540" cy="1373505"/>
          </a:xfrm>
          <a:custGeom>
            <a:avLst/>
            <a:gdLst/>
            <a:ahLst/>
            <a:cxnLst/>
            <a:rect l="l" t="t" r="r" b="b"/>
            <a:pathLst>
              <a:path w="1399540" h="1373504">
                <a:moveTo>
                  <a:pt x="0" y="686561"/>
                </a:moveTo>
                <a:lnTo>
                  <a:pt x="1613" y="639550"/>
                </a:lnTo>
                <a:lnTo>
                  <a:pt x="6385" y="593390"/>
                </a:lnTo>
                <a:lnTo>
                  <a:pt x="14211" y="548183"/>
                </a:lnTo>
                <a:lnTo>
                  <a:pt x="24987" y="504031"/>
                </a:lnTo>
                <a:lnTo>
                  <a:pt x="38608" y="461036"/>
                </a:lnTo>
                <a:lnTo>
                  <a:pt x="54971" y="419302"/>
                </a:lnTo>
                <a:lnTo>
                  <a:pt x="73971" y="378929"/>
                </a:lnTo>
                <a:lnTo>
                  <a:pt x="95504" y="340021"/>
                </a:lnTo>
                <a:lnTo>
                  <a:pt x="119465" y="302679"/>
                </a:lnTo>
                <a:lnTo>
                  <a:pt x="145752" y="267005"/>
                </a:lnTo>
                <a:lnTo>
                  <a:pt x="174259" y="233102"/>
                </a:lnTo>
                <a:lnTo>
                  <a:pt x="204882" y="201072"/>
                </a:lnTo>
                <a:lnTo>
                  <a:pt x="237518" y="171017"/>
                </a:lnTo>
                <a:lnTo>
                  <a:pt x="272061" y="143040"/>
                </a:lnTo>
                <a:lnTo>
                  <a:pt x="308409" y="117242"/>
                </a:lnTo>
                <a:lnTo>
                  <a:pt x="346456" y="93725"/>
                </a:lnTo>
                <a:lnTo>
                  <a:pt x="386098" y="72593"/>
                </a:lnTo>
                <a:lnTo>
                  <a:pt x="427231" y="53947"/>
                </a:lnTo>
                <a:lnTo>
                  <a:pt x="469752" y="37889"/>
                </a:lnTo>
                <a:lnTo>
                  <a:pt x="513556" y="24521"/>
                </a:lnTo>
                <a:lnTo>
                  <a:pt x="558538" y="13946"/>
                </a:lnTo>
                <a:lnTo>
                  <a:pt x="604595" y="6266"/>
                </a:lnTo>
                <a:lnTo>
                  <a:pt x="651622" y="1583"/>
                </a:lnTo>
                <a:lnTo>
                  <a:pt x="699515" y="0"/>
                </a:lnTo>
                <a:lnTo>
                  <a:pt x="747409" y="1583"/>
                </a:lnTo>
                <a:lnTo>
                  <a:pt x="794436" y="6266"/>
                </a:lnTo>
                <a:lnTo>
                  <a:pt x="840493" y="13946"/>
                </a:lnTo>
                <a:lnTo>
                  <a:pt x="885475" y="24521"/>
                </a:lnTo>
                <a:lnTo>
                  <a:pt x="929279" y="37889"/>
                </a:lnTo>
                <a:lnTo>
                  <a:pt x="971800" y="53947"/>
                </a:lnTo>
                <a:lnTo>
                  <a:pt x="1012933" y="72593"/>
                </a:lnTo>
                <a:lnTo>
                  <a:pt x="1052575" y="93725"/>
                </a:lnTo>
                <a:lnTo>
                  <a:pt x="1090622" y="117242"/>
                </a:lnTo>
                <a:lnTo>
                  <a:pt x="1126970" y="143040"/>
                </a:lnTo>
                <a:lnTo>
                  <a:pt x="1161513" y="171017"/>
                </a:lnTo>
                <a:lnTo>
                  <a:pt x="1194149" y="201072"/>
                </a:lnTo>
                <a:lnTo>
                  <a:pt x="1224772" y="233102"/>
                </a:lnTo>
                <a:lnTo>
                  <a:pt x="1253279" y="267005"/>
                </a:lnTo>
                <a:lnTo>
                  <a:pt x="1279566" y="302679"/>
                </a:lnTo>
                <a:lnTo>
                  <a:pt x="1303528" y="340021"/>
                </a:lnTo>
                <a:lnTo>
                  <a:pt x="1325060" y="378929"/>
                </a:lnTo>
                <a:lnTo>
                  <a:pt x="1344060" y="419302"/>
                </a:lnTo>
                <a:lnTo>
                  <a:pt x="1360423" y="461036"/>
                </a:lnTo>
                <a:lnTo>
                  <a:pt x="1374044" y="504031"/>
                </a:lnTo>
                <a:lnTo>
                  <a:pt x="1384820" y="548183"/>
                </a:lnTo>
                <a:lnTo>
                  <a:pt x="1392646" y="593390"/>
                </a:lnTo>
                <a:lnTo>
                  <a:pt x="1397418" y="639550"/>
                </a:lnTo>
                <a:lnTo>
                  <a:pt x="1399031" y="686561"/>
                </a:lnTo>
                <a:lnTo>
                  <a:pt x="1397418" y="733573"/>
                </a:lnTo>
                <a:lnTo>
                  <a:pt x="1392646" y="779733"/>
                </a:lnTo>
                <a:lnTo>
                  <a:pt x="1384820" y="824940"/>
                </a:lnTo>
                <a:lnTo>
                  <a:pt x="1374044" y="869092"/>
                </a:lnTo>
                <a:lnTo>
                  <a:pt x="1360423" y="912087"/>
                </a:lnTo>
                <a:lnTo>
                  <a:pt x="1344060" y="953821"/>
                </a:lnTo>
                <a:lnTo>
                  <a:pt x="1325060" y="994194"/>
                </a:lnTo>
                <a:lnTo>
                  <a:pt x="1303528" y="1033102"/>
                </a:lnTo>
                <a:lnTo>
                  <a:pt x="1279566" y="1070444"/>
                </a:lnTo>
                <a:lnTo>
                  <a:pt x="1253279" y="1106118"/>
                </a:lnTo>
                <a:lnTo>
                  <a:pt x="1224772" y="1140021"/>
                </a:lnTo>
                <a:lnTo>
                  <a:pt x="1194149" y="1172051"/>
                </a:lnTo>
                <a:lnTo>
                  <a:pt x="1161513" y="1202106"/>
                </a:lnTo>
                <a:lnTo>
                  <a:pt x="1126970" y="1230083"/>
                </a:lnTo>
                <a:lnTo>
                  <a:pt x="1090622" y="1255881"/>
                </a:lnTo>
                <a:lnTo>
                  <a:pt x="1052576" y="1279397"/>
                </a:lnTo>
                <a:lnTo>
                  <a:pt x="1012933" y="1300530"/>
                </a:lnTo>
                <a:lnTo>
                  <a:pt x="971800" y="1319176"/>
                </a:lnTo>
                <a:lnTo>
                  <a:pt x="929279" y="1335234"/>
                </a:lnTo>
                <a:lnTo>
                  <a:pt x="885475" y="1348602"/>
                </a:lnTo>
                <a:lnTo>
                  <a:pt x="840493" y="1359177"/>
                </a:lnTo>
                <a:lnTo>
                  <a:pt x="794436" y="1366857"/>
                </a:lnTo>
                <a:lnTo>
                  <a:pt x="747409" y="1371540"/>
                </a:lnTo>
                <a:lnTo>
                  <a:pt x="699515" y="1373123"/>
                </a:lnTo>
                <a:lnTo>
                  <a:pt x="651622" y="1371540"/>
                </a:lnTo>
                <a:lnTo>
                  <a:pt x="604595" y="1366857"/>
                </a:lnTo>
                <a:lnTo>
                  <a:pt x="558538" y="1359177"/>
                </a:lnTo>
                <a:lnTo>
                  <a:pt x="513556" y="1348602"/>
                </a:lnTo>
                <a:lnTo>
                  <a:pt x="469752" y="1335234"/>
                </a:lnTo>
                <a:lnTo>
                  <a:pt x="427231" y="1319176"/>
                </a:lnTo>
                <a:lnTo>
                  <a:pt x="386098" y="1300530"/>
                </a:lnTo>
                <a:lnTo>
                  <a:pt x="346456" y="1279397"/>
                </a:lnTo>
                <a:lnTo>
                  <a:pt x="308409" y="1255881"/>
                </a:lnTo>
                <a:lnTo>
                  <a:pt x="272061" y="1230083"/>
                </a:lnTo>
                <a:lnTo>
                  <a:pt x="237518" y="1202106"/>
                </a:lnTo>
                <a:lnTo>
                  <a:pt x="204882" y="1172051"/>
                </a:lnTo>
                <a:lnTo>
                  <a:pt x="174259" y="1140021"/>
                </a:lnTo>
                <a:lnTo>
                  <a:pt x="145752" y="1106118"/>
                </a:lnTo>
                <a:lnTo>
                  <a:pt x="119465" y="1070444"/>
                </a:lnTo>
                <a:lnTo>
                  <a:pt x="95504" y="1033102"/>
                </a:lnTo>
                <a:lnTo>
                  <a:pt x="73971" y="994194"/>
                </a:lnTo>
                <a:lnTo>
                  <a:pt x="54971" y="953821"/>
                </a:lnTo>
                <a:lnTo>
                  <a:pt x="38608" y="912087"/>
                </a:lnTo>
                <a:lnTo>
                  <a:pt x="24987" y="869092"/>
                </a:lnTo>
                <a:lnTo>
                  <a:pt x="14211" y="824940"/>
                </a:lnTo>
                <a:lnTo>
                  <a:pt x="6385" y="779733"/>
                </a:lnTo>
                <a:lnTo>
                  <a:pt x="1613" y="733573"/>
                </a:lnTo>
                <a:lnTo>
                  <a:pt x="0" y="686561"/>
                </a:lnTo>
                <a:close/>
              </a:path>
            </a:pathLst>
          </a:custGeom>
          <a:ln w="381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5501766" y="3556838"/>
            <a:ext cx="112141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80808"/>
                </a:solidFill>
                <a:latin typeface="微软雅黑" panose="020B0503020204020204" charset="-122"/>
                <a:cs typeface="微软雅黑" panose="020B0503020204020204" charset="-122"/>
              </a:rPr>
              <a:t>Pyt</a:t>
            </a:r>
            <a:r>
              <a:rPr sz="2400" b="1" spc="-10" dirty="0">
                <a:solidFill>
                  <a:srgbClr val="080808"/>
                </a:solidFill>
                <a:latin typeface="微软雅黑" panose="020B0503020204020204" charset="-122"/>
                <a:cs typeface="微软雅黑" panose="020B0503020204020204" charset="-122"/>
              </a:rPr>
              <a:t>h</a:t>
            </a:r>
            <a:r>
              <a:rPr sz="2400" b="1" spc="-5" dirty="0">
                <a:solidFill>
                  <a:srgbClr val="080808"/>
                </a:solidFill>
                <a:latin typeface="微软雅黑" panose="020B0503020204020204" charset="-122"/>
                <a:cs typeface="微软雅黑" panose="020B0503020204020204" charset="-122"/>
              </a:rPr>
              <a:t>on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1905" algn="ctr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solidFill>
                  <a:srgbClr val="080808"/>
                </a:solidFill>
                <a:latin typeface="微软雅黑" panose="020B0503020204020204" charset="-122"/>
                <a:cs typeface="微软雅黑" panose="020B0503020204020204" charset="-122"/>
              </a:rPr>
              <a:t>特点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586483" y="3587483"/>
            <a:ext cx="2952750" cy="79630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2413507" y="3733038"/>
            <a:ext cx="1244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丰富的库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305811" y="1943087"/>
            <a:ext cx="2954274" cy="79477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2981070" y="2087626"/>
            <a:ext cx="1549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简单、易学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305811" y="5219700"/>
            <a:ext cx="2954274" cy="79477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2676270" y="5364886"/>
            <a:ext cx="2159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可扩展、可嵌入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563611" y="3587483"/>
            <a:ext cx="2952750" cy="79630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8543925" y="3733038"/>
            <a:ext cx="939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解释性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850380" y="1943087"/>
            <a:ext cx="2954274" cy="79477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7221473" y="2087626"/>
            <a:ext cx="2159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面向对象、高层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914388" y="5219700"/>
            <a:ext cx="2954274" cy="79477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7133335" y="5364886"/>
            <a:ext cx="2463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免费开源、可移植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05984" y="2610611"/>
            <a:ext cx="3918204" cy="323087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231891" y="2636520"/>
            <a:ext cx="3816350" cy="3129280"/>
          </a:xfrm>
          <a:custGeom>
            <a:avLst/>
            <a:gdLst/>
            <a:ahLst/>
            <a:cxnLst/>
            <a:rect l="l" t="t" r="r" b="b"/>
            <a:pathLst>
              <a:path w="3816350" h="3129279">
                <a:moveTo>
                  <a:pt x="3582924" y="0"/>
                </a:moveTo>
                <a:lnTo>
                  <a:pt x="233172" y="0"/>
                </a:lnTo>
                <a:lnTo>
                  <a:pt x="186179" y="4737"/>
                </a:lnTo>
                <a:lnTo>
                  <a:pt x="142410" y="18323"/>
                </a:lnTo>
                <a:lnTo>
                  <a:pt x="102803" y="39821"/>
                </a:lnTo>
                <a:lnTo>
                  <a:pt x="68294" y="68294"/>
                </a:lnTo>
                <a:lnTo>
                  <a:pt x="39821" y="102803"/>
                </a:lnTo>
                <a:lnTo>
                  <a:pt x="18323" y="142410"/>
                </a:lnTo>
                <a:lnTo>
                  <a:pt x="4737" y="186179"/>
                </a:lnTo>
                <a:lnTo>
                  <a:pt x="0" y="233171"/>
                </a:lnTo>
                <a:lnTo>
                  <a:pt x="0" y="2895599"/>
                </a:lnTo>
                <a:lnTo>
                  <a:pt x="4737" y="2942599"/>
                </a:lnTo>
                <a:lnTo>
                  <a:pt x="18323" y="2986372"/>
                </a:lnTo>
                <a:lnTo>
                  <a:pt x="39821" y="3025980"/>
                </a:lnTo>
                <a:lnTo>
                  <a:pt x="68294" y="3060487"/>
                </a:lnTo>
                <a:lnTo>
                  <a:pt x="102803" y="3088956"/>
                </a:lnTo>
                <a:lnTo>
                  <a:pt x="142410" y="3110451"/>
                </a:lnTo>
                <a:lnTo>
                  <a:pt x="186179" y="3124035"/>
                </a:lnTo>
                <a:lnTo>
                  <a:pt x="233172" y="3128771"/>
                </a:lnTo>
                <a:lnTo>
                  <a:pt x="3582924" y="3128771"/>
                </a:lnTo>
                <a:lnTo>
                  <a:pt x="3629916" y="3124035"/>
                </a:lnTo>
                <a:lnTo>
                  <a:pt x="3673685" y="3110451"/>
                </a:lnTo>
                <a:lnTo>
                  <a:pt x="3713292" y="3088956"/>
                </a:lnTo>
                <a:lnTo>
                  <a:pt x="3747801" y="3060487"/>
                </a:lnTo>
                <a:lnTo>
                  <a:pt x="3776274" y="3025980"/>
                </a:lnTo>
                <a:lnTo>
                  <a:pt x="3797772" y="2986372"/>
                </a:lnTo>
                <a:lnTo>
                  <a:pt x="3811358" y="2942599"/>
                </a:lnTo>
                <a:lnTo>
                  <a:pt x="3816096" y="2895599"/>
                </a:lnTo>
                <a:lnTo>
                  <a:pt x="3816096" y="233171"/>
                </a:lnTo>
                <a:lnTo>
                  <a:pt x="3811358" y="186179"/>
                </a:lnTo>
                <a:lnTo>
                  <a:pt x="3797772" y="142410"/>
                </a:lnTo>
                <a:lnTo>
                  <a:pt x="3776274" y="102803"/>
                </a:lnTo>
                <a:lnTo>
                  <a:pt x="3747801" y="68294"/>
                </a:lnTo>
                <a:lnTo>
                  <a:pt x="3713292" y="39821"/>
                </a:lnTo>
                <a:lnTo>
                  <a:pt x="3673685" y="18323"/>
                </a:lnTo>
                <a:lnTo>
                  <a:pt x="3629916" y="4737"/>
                </a:lnTo>
                <a:lnTo>
                  <a:pt x="3582924" y="0"/>
                </a:lnTo>
                <a:close/>
              </a:path>
            </a:pathLst>
          </a:custGeom>
          <a:solidFill>
            <a:srgbClr val="CEC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57072" y="2610611"/>
            <a:ext cx="3919728" cy="3230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82980" y="2636520"/>
            <a:ext cx="3817620" cy="3129280"/>
          </a:xfrm>
          <a:custGeom>
            <a:avLst/>
            <a:gdLst/>
            <a:ahLst/>
            <a:cxnLst/>
            <a:rect l="l" t="t" r="r" b="b"/>
            <a:pathLst>
              <a:path w="3817620" h="3129279">
                <a:moveTo>
                  <a:pt x="3584448" y="0"/>
                </a:moveTo>
                <a:lnTo>
                  <a:pt x="233121" y="0"/>
                </a:lnTo>
                <a:lnTo>
                  <a:pt x="186138" y="4737"/>
                </a:lnTo>
                <a:lnTo>
                  <a:pt x="142378" y="18323"/>
                </a:lnTo>
                <a:lnTo>
                  <a:pt x="102779" y="39821"/>
                </a:lnTo>
                <a:lnTo>
                  <a:pt x="68278" y="68294"/>
                </a:lnTo>
                <a:lnTo>
                  <a:pt x="39812" y="102803"/>
                </a:lnTo>
                <a:lnTo>
                  <a:pt x="18319" y="142410"/>
                </a:lnTo>
                <a:lnTo>
                  <a:pt x="4736" y="186179"/>
                </a:lnTo>
                <a:lnTo>
                  <a:pt x="0" y="233171"/>
                </a:lnTo>
                <a:lnTo>
                  <a:pt x="0" y="2895599"/>
                </a:lnTo>
                <a:lnTo>
                  <a:pt x="4736" y="2942599"/>
                </a:lnTo>
                <a:lnTo>
                  <a:pt x="18319" y="2986372"/>
                </a:lnTo>
                <a:lnTo>
                  <a:pt x="39812" y="3025980"/>
                </a:lnTo>
                <a:lnTo>
                  <a:pt x="68278" y="3060487"/>
                </a:lnTo>
                <a:lnTo>
                  <a:pt x="102779" y="3088956"/>
                </a:lnTo>
                <a:lnTo>
                  <a:pt x="142378" y="3110451"/>
                </a:lnTo>
                <a:lnTo>
                  <a:pt x="186138" y="3124035"/>
                </a:lnTo>
                <a:lnTo>
                  <a:pt x="233121" y="3128771"/>
                </a:lnTo>
                <a:lnTo>
                  <a:pt x="3584448" y="3128771"/>
                </a:lnTo>
                <a:lnTo>
                  <a:pt x="3631440" y="3124035"/>
                </a:lnTo>
                <a:lnTo>
                  <a:pt x="3675209" y="3110451"/>
                </a:lnTo>
                <a:lnTo>
                  <a:pt x="3714816" y="3088956"/>
                </a:lnTo>
                <a:lnTo>
                  <a:pt x="3749325" y="3060487"/>
                </a:lnTo>
                <a:lnTo>
                  <a:pt x="3777798" y="3025980"/>
                </a:lnTo>
                <a:lnTo>
                  <a:pt x="3799296" y="2986372"/>
                </a:lnTo>
                <a:lnTo>
                  <a:pt x="3812882" y="2942599"/>
                </a:lnTo>
                <a:lnTo>
                  <a:pt x="3817620" y="2895599"/>
                </a:lnTo>
                <a:lnTo>
                  <a:pt x="3817620" y="233171"/>
                </a:lnTo>
                <a:lnTo>
                  <a:pt x="3812882" y="186179"/>
                </a:lnTo>
                <a:lnTo>
                  <a:pt x="3799296" y="142410"/>
                </a:lnTo>
                <a:lnTo>
                  <a:pt x="3777798" y="102803"/>
                </a:lnTo>
                <a:lnTo>
                  <a:pt x="3749325" y="68294"/>
                </a:lnTo>
                <a:lnTo>
                  <a:pt x="3714816" y="39821"/>
                </a:lnTo>
                <a:lnTo>
                  <a:pt x="3675209" y="18323"/>
                </a:lnTo>
                <a:lnTo>
                  <a:pt x="3631440" y="4737"/>
                </a:lnTo>
                <a:lnTo>
                  <a:pt x="3584448" y="0"/>
                </a:lnTo>
                <a:close/>
              </a:path>
            </a:pathLst>
          </a:custGeom>
          <a:solidFill>
            <a:srgbClr val="DAEC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79814" y="282702"/>
            <a:ext cx="23241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0" dirty="0">
                <a:latin typeface="Microsoft JhengHei" panose="020B0604030504040204" charset="-120"/>
                <a:cs typeface="Microsoft JhengHei" panose="020B0604030504040204" charset="-120"/>
              </a:rPr>
              <a:t>Python</a:t>
            </a:r>
            <a:r>
              <a:rPr spc="10" dirty="0">
                <a:latin typeface="Microsoft JhengHei" panose="020B0604030504040204" charset="-120"/>
                <a:cs typeface="Microsoft JhengHei" panose="020B0604030504040204" charset="-120"/>
              </a:rPr>
              <a:t>发展</a:t>
            </a:r>
            <a:endParaRPr spc="1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8340" y="1441324"/>
            <a:ext cx="6356985" cy="1143000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5"/>
              </a:spcBef>
              <a:buChar char="•"/>
              <a:tabLst>
                <a:tab pos="355600" algn="l"/>
              </a:tabLst>
            </a:pPr>
            <a:r>
              <a:rPr sz="3200" spc="-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Python</a:t>
            </a: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发展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469900">
              <a:lnSpc>
                <a:spcPct val="100000"/>
              </a:lnSpc>
              <a:spcBef>
                <a:spcPts val="740"/>
              </a:spcBef>
            </a:pPr>
            <a:r>
              <a:rPr sz="2800" spc="-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–</a:t>
            </a:r>
            <a:r>
              <a:rPr sz="2800" spc="-14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1991年，第一个Python编译</a:t>
            </a:r>
            <a:r>
              <a:rPr sz="2800" spc="-1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器</a:t>
            </a:r>
            <a:r>
              <a:rPr sz="2800" spc="-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诞生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331452" y="2068067"/>
            <a:ext cx="2601468" cy="23682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357359" y="2093976"/>
            <a:ext cx="2499359" cy="22661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126794" y="2755071"/>
          <a:ext cx="7770494" cy="291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1115"/>
                <a:gridCol w="781049"/>
                <a:gridCol w="1803400"/>
                <a:gridCol w="1606550"/>
                <a:gridCol w="781685"/>
                <a:gridCol w="1496695"/>
              </a:tblGrid>
              <a:tr h="401295">
                <a:tc>
                  <a:txBody>
                    <a:bodyPr/>
                    <a:lstStyle/>
                    <a:p>
                      <a:pPr marL="31750">
                        <a:lnSpc>
                          <a:spcPts val="2800"/>
                        </a:lnSpc>
                      </a:pPr>
                      <a:r>
                        <a:rPr sz="2800" spc="-5" dirty="0">
                          <a:solidFill>
                            <a:srgbClr val="252525"/>
                          </a:solidFill>
                          <a:latin typeface="Consolas" panose="020B0609020204030204"/>
                          <a:cs typeface="Consolas" panose="020B0609020204030204"/>
                        </a:rPr>
                        <a:t>Python</a:t>
                      </a:r>
                      <a:endParaRPr sz="2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</a:pPr>
                      <a:r>
                        <a:rPr sz="2800" spc="-5" dirty="0">
                          <a:solidFill>
                            <a:srgbClr val="252525"/>
                          </a:solidFill>
                          <a:latin typeface="Consolas" panose="020B0609020204030204"/>
                          <a:cs typeface="Consolas" panose="020B0609020204030204"/>
                        </a:rPr>
                        <a:t>1.0</a:t>
                      </a:r>
                      <a:endParaRPr sz="2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2800"/>
                        </a:lnSpc>
                      </a:pPr>
                      <a:r>
                        <a:rPr sz="2800" spc="-5" dirty="0">
                          <a:solidFill>
                            <a:srgbClr val="252525"/>
                          </a:solidFill>
                          <a:latin typeface="Consolas" panose="020B0609020204030204"/>
                          <a:cs typeface="Consolas" panose="020B0609020204030204"/>
                        </a:rPr>
                        <a:t>1994/01</a:t>
                      </a:r>
                      <a:endParaRPr sz="2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0805" algn="r">
                        <a:lnSpc>
                          <a:spcPts val="2635"/>
                        </a:lnSpc>
                      </a:pPr>
                      <a:r>
                        <a:rPr sz="2800" dirty="0">
                          <a:solidFill>
                            <a:srgbClr val="252525"/>
                          </a:solidFill>
                          <a:latin typeface="Consolas" panose="020B0609020204030204"/>
                          <a:cs typeface="Consolas" panose="020B0609020204030204"/>
                        </a:rPr>
                        <a:t>Pyth</a:t>
                      </a:r>
                      <a:r>
                        <a:rPr sz="2800" spc="-10" dirty="0">
                          <a:solidFill>
                            <a:srgbClr val="252525"/>
                          </a:solidFill>
                          <a:latin typeface="Consolas" panose="020B0609020204030204"/>
                          <a:cs typeface="Consolas" panose="020B0609020204030204"/>
                        </a:rPr>
                        <a:t>o</a:t>
                      </a:r>
                      <a:r>
                        <a:rPr sz="2800" dirty="0">
                          <a:solidFill>
                            <a:srgbClr val="252525"/>
                          </a:solidFill>
                          <a:latin typeface="Consolas" panose="020B0609020204030204"/>
                          <a:cs typeface="Consolas" panose="020B0609020204030204"/>
                        </a:rPr>
                        <a:t>n</a:t>
                      </a:r>
                      <a:endParaRPr sz="2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35"/>
                        </a:lnSpc>
                      </a:pPr>
                      <a:r>
                        <a:rPr sz="2800" spc="-5" dirty="0">
                          <a:solidFill>
                            <a:srgbClr val="252525"/>
                          </a:solidFill>
                          <a:latin typeface="Consolas" panose="020B0609020204030204"/>
                          <a:cs typeface="Consolas" panose="020B0609020204030204"/>
                        </a:rPr>
                        <a:t>3.1</a:t>
                      </a:r>
                      <a:endParaRPr sz="2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635"/>
                        </a:lnSpc>
                      </a:pPr>
                      <a:r>
                        <a:rPr sz="2800" spc="-10" dirty="0">
                          <a:solidFill>
                            <a:srgbClr val="252525"/>
                          </a:solidFill>
                          <a:latin typeface="Consolas" panose="020B0609020204030204"/>
                          <a:cs typeface="Consolas" panose="020B0609020204030204"/>
                        </a:rPr>
                        <a:t>2</a:t>
                      </a:r>
                      <a:r>
                        <a:rPr sz="2800" dirty="0">
                          <a:solidFill>
                            <a:srgbClr val="252525"/>
                          </a:solidFill>
                          <a:latin typeface="Consolas" panose="020B0609020204030204"/>
                          <a:cs typeface="Consolas" panose="020B0609020204030204"/>
                        </a:rPr>
                        <a:t>0</a:t>
                      </a:r>
                      <a:r>
                        <a:rPr sz="2800" spc="5" dirty="0">
                          <a:solidFill>
                            <a:srgbClr val="252525"/>
                          </a:solidFill>
                          <a:latin typeface="Consolas" panose="020B0609020204030204"/>
                          <a:cs typeface="Consolas" panose="020B0609020204030204"/>
                        </a:rPr>
                        <a:t>0</a:t>
                      </a:r>
                      <a:r>
                        <a:rPr sz="2800" dirty="0">
                          <a:solidFill>
                            <a:srgbClr val="252525"/>
                          </a:solidFill>
                          <a:latin typeface="Consolas" panose="020B0609020204030204"/>
                          <a:cs typeface="Consolas" panose="020B0609020204030204"/>
                        </a:rPr>
                        <a:t>9/06</a:t>
                      </a:r>
                      <a:endParaRPr sz="2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</a:tr>
              <a:tr h="426694">
                <a:tc>
                  <a:txBody>
                    <a:bodyPr/>
                    <a:lstStyle/>
                    <a:p>
                      <a:pPr marL="31750">
                        <a:lnSpc>
                          <a:spcPts val="3000"/>
                        </a:lnSpc>
                      </a:pPr>
                      <a:r>
                        <a:rPr sz="2800" spc="-5" dirty="0">
                          <a:solidFill>
                            <a:srgbClr val="252525"/>
                          </a:solidFill>
                          <a:latin typeface="Consolas" panose="020B0609020204030204"/>
                          <a:cs typeface="Consolas" panose="020B0609020204030204"/>
                        </a:rPr>
                        <a:t>Python</a:t>
                      </a:r>
                      <a:endParaRPr sz="2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sz="2800" spc="-5" dirty="0">
                          <a:solidFill>
                            <a:srgbClr val="252525"/>
                          </a:solidFill>
                          <a:latin typeface="Consolas" panose="020B0609020204030204"/>
                          <a:cs typeface="Consolas" panose="020B0609020204030204"/>
                        </a:rPr>
                        <a:t>2.0</a:t>
                      </a:r>
                      <a:endParaRPr sz="2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3000"/>
                        </a:lnSpc>
                      </a:pPr>
                      <a:r>
                        <a:rPr sz="2800" spc="-5" dirty="0">
                          <a:solidFill>
                            <a:srgbClr val="252525"/>
                          </a:solidFill>
                          <a:latin typeface="Consolas" panose="020B0609020204030204"/>
                          <a:cs typeface="Consolas" panose="020B0609020204030204"/>
                        </a:rPr>
                        <a:t>2000/10</a:t>
                      </a:r>
                      <a:endParaRPr sz="2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0805" algn="r">
                        <a:lnSpc>
                          <a:spcPts val="2835"/>
                        </a:lnSpc>
                      </a:pPr>
                      <a:r>
                        <a:rPr sz="2800" dirty="0">
                          <a:solidFill>
                            <a:srgbClr val="252525"/>
                          </a:solidFill>
                          <a:latin typeface="Consolas" panose="020B0609020204030204"/>
                          <a:cs typeface="Consolas" panose="020B0609020204030204"/>
                        </a:rPr>
                        <a:t>Pyth</a:t>
                      </a:r>
                      <a:r>
                        <a:rPr sz="2800" spc="-10" dirty="0">
                          <a:solidFill>
                            <a:srgbClr val="252525"/>
                          </a:solidFill>
                          <a:latin typeface="Consolas" panose="020B0609020204030204"/>
                          <a:cs typeface="Consolas" panose="020B0609020204030204"/>
                        </a:rPr>
                        <a:t>o</a:t>
                      </a:r>
                      <a:r>
                        <a:rPr sz="2800" dirty="0">
                          <a:solidFill>
                            <a:srgbClr val="252525"/>
                          </a:solidFill>
                          <a:latin typeface="Consolas" panose="020B0609020204030204"/>
                          <a:cs typeface="Consolas" panose="020B0609020204030204"/>
                        </a:rPr>
                        <a:t>n</a:t>
                      </a:r>
                      <a:endParaRPr sz="2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35"/>
                        </a:lnSpc>
                      </a:pPr>
                      <a:r>
                        <a:rPr sz="2800" spc="-5" dirty="0">
                          <a:solidFill>
                            <a:srgbClr val="252525"/>
                          </a:solidFill>
                          <a:latin typeface="Consolas" panose="020B0609020204030204"/>
                          <a:cs typeface="Consolas" panose="020B0609020204030204"/>
                        </a:rPr>
                        <a:t>3.2</a:t>
                      </a:r>
                      <a:endParaRPr sz="2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835"/>
                        </a:lnSpc>
                      </a:pPr>
                      <a:r>
                        <a:rPr sz="2800" spc="-10" dirty="0">
                          <a:solidFill>
                            <a:srgbClr val="252525"/>
                          </a:solidFill>
                          <a:latin typeface="Consolas" panose="020B0609020204030204"/>
                          <a:cs typeface="Consolas" panose="020B0609020204030204"/>
                        </a:rPr>
                        <a:t>2</a:t>
                      </a:r>
                      <a:r>
                        <a:rPr sz="2800" dirty="0">
                          <a:solidFill>
                            <a:srgbClr val="252525"/>
                          </a:solidFill>
                          <a:latin typeface="Consolas" panose="020B0609020204030204"/>
                          <a:cs typeface="Consolas" panose="020B0609020204030204"/>
                        </a:rPr>
                        <a:t>0</a:t>
                      </a:r>
                      <a:r>
                        <a:rPr sz="2800" spc="5" dirty="0">
                          <a:solidFill>
                            <a:srgbClr val="252525"/>
                          </a:solidFill>
                          <a:latin typeface="Consolas" panose="020B0609020204030204"/>
                          <a:cs typeface="Consolas" panose="020B0609020204030204"/>
                        </a:rPr>
                        <a:t>1</a:t>
                      </a:r>
                      <a:r>
                        <a:rPr sz="2800" dirty="0">
                          <a:solidFill>
                            <a:srgbClr val="252525"/>
                          </a:solidFill>
                          <a:latin typeface="Consolas" panose="020B0609020204030204"/>
                          <a:cs typeface="Consolas" panose="020B0609020204030204"/>
                        </a:rPr>
                        <a:t>1/02</a:t>
                      </a:r>
                      <a:endParaRPr sz="2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</a:tr>
              <a:tr h="426960">
                <a:tc>
                  <a:txBody>
                    <a:bodyPr/>
                    <a:lstStyle/>
                    <a:p>
                      <a:pPr marL="31750">
                        <a:lnSpc>
                          <a:spcPts val="3000"/>
                        </a:lnSpc>
                      </a:pPr>
                      <a:r>
                        <a:rPr sz="2800" spc="-5" dirty="0">
                          <a:solidFill>
                            <a:srgbClr val="252525"/>
                          </a:solidFill>
                          <a:latin typeface="Consolas" panose="020B0609020204030204"/>
                          <a:cs typeface="Consolas" panose="020B0609020204030204"/>
                        </a:rPr>
                        <a:t>Python</a:t>
                      </a:r>
                      <a:endParaRPr sz="2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sz="2800" spc="-5" dirty="0">
                          <a:solidFill>
                            <a:srgbClr val="252525"/>
                          </a:solidFill>
                          <a:latin typeface="Consolas" panose="020B0609020204030204"/>
                          <a:cs typeface="Consolas" panose="020B0609020204030204"/>
                        </a:rPr>
                        <a:t>2.4</a:t>
                      </a:r>
                      <a:endParaRPr sz="2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3000"/>
                        </a:lnSpc>
                      </a:pPr>
                      <a:r>
                        <a:rPr sz="2800" spc="-5" dirty="0">
                          <a:solidFill>
                            <a:srgbClr val="252525"/>
                          </a:solidFill>
                          <a:latin typeface="Consolas" panose="020B0609020204030204"/>
                          <a:cs typeface="Consolas" panose="020B0609020204030204"/>
                        </a:rPr>
                        <a:t>2004/11</a:t>
                      </a:r>
                      <a:endParaRPr sz="2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9535" algn="r">
                        <a:lnSpc>
                          <a:spcPts val="2835"/>
                        </a:lnSpc>
                      </a:pPr>
                      <a:r>
                        <a:rPr sz="2800" dirty="0">
                          <a:solidFill>
                            <a:srgbClr val="252525"/>
                          </a:solidFill>
                          <a:latin typeface="Consolas" panose="020B0609020204030204"/>
                          <a:cs typeface="Consolas" panose="020B0609020204030204"/>
                        </a:rPr>
                        <a:t>Py</a:t>
                      </a:r>
                      <a:r>
                        <a:rPr sz="2800" spc="-10" dirty="0">
                          <a:solidFill>
                            <a:srgbClr val="252525"/>
                          </a:solidFill>
                          <a:latin typeface="Consolas" panose="020B0609020204030204"/>
                          <a:cs typeface="Consolas" panose="020B0609020204030204"/>
                        </a:rPr>
                        <a:t>t</a:t>
                      </a:r>
                      <a:r>
                        <a:rPr sz="2800" dirty="0">
                          <a:solidFill>
                            <a:srgbClr val="252525"/>
                          </a:solidFill>
                          <a:latin typeface="Consolas" panose="020B0609020204030204"/>
                          <a:cs typeface="Consolas" panose="020B0609020204030204"/>
                        </a:rPr>
                        <a:t>hon</a:t>
                      </a:r>
                      <a:endParaRPr sz="2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35"/>
                        </a:lnSpc>
                      </a:pPr>
                      <a:r>
                        <a:rPr sz="2800" spc="-5" dirty="0">
                          <a:solidFill>
                            <a:srgbClr val="252525"/>
                          </a:solidFill>
                          <a:latin typeface="Consolas" panose="020B0609020204030204"/>
                          <a:cs typeface="Consolas" panose="020B0609020204030204"/>
                        </a:rPr>
                        <a:t>3.3</a:t>
                      </a:r>
                      <a:endParaRPr sz="2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835"/>
                        </a:lnSpc>
                      </a:pPr>
                      <a:r>
                        <a:rPr sz="2800" dirty="0">
                          <a:solidFill>
                            <a:srgbClr val="252525"/>
                          </a:solidFill>
                          <a:latin typeface="Consolas" panose="020B0609020204030204"/>
                          <a:cs typeface="Consolas" panose="020B0609020204030204"/>
                        </a:rPr>
                        <a:t>2</a:t>
                      </a:r>
                      <a:r>
                        <a:rPr sz="2800" spc="-10" dirty="0">
                          <a:solidFill>
                            <a:srgbClr val="252525"/>
                          </a:solidFill>
                          <a:latin typeface="Consolas" panose="020B0609020204030204"/>
                          <a:cs typeface="Consolas" panose="020B0609020204030204"/>
                        </a:rPr>
                        <a:t>0</a:t>
                      </a:r>
                      <a:r>
                        <a:rPr sz="2800" spc="5" dirty="0">
                          <a:solidFill>
                            <a:srgbClr val="252525"/>
                          </a:solidFill>
                          <a:latin typeface="Consolas" panose="020B0609020204030204"/>
                          <a:cs typeface="Consolas" panose="020B0609020204030204"/>
                        </a:rPr>
                        <a:t>1</a:t>
                      </a:r>
                      <a:r>
                        <a:rPr sz="2800" dirty="0">
                          <a:solidFill>
                            <a:srgbClr val="252525"/>
                          </a:solidFill>
                          <a:latin typeface="Consolas" panose="020B0609020204030204"/>
                          <a:cs typeface="Consolas" panose="020B0609020204030204"/>
                        </a:rPr>
                        <a:t>2/</a:t>
                      </a:r>
                      <a:r>
                        <a:rPr sz="2800" spc="-10" dirty="0">
                          <a:solidFill>
                            <a:srgbClr val="252525"/>
                          </a:solidFill>
                          <a:latin typeface="Consolas" panose="020B0609020204030204"/>
                          <a:cs typeface="Consolas" panose="020B0609020204030204"/>
                        </a:rPr>
                        <a:t>0</a:t>
                      </a:r>
                      <a:r>
                        <a:rPr sz="2800" dirty="0">
                          <a:solidFill>
                            <a:srgbClr val="252525"/>
                          </a:solidFill>
                          <a:latin typeface="Consolas" panose="020B0609020204030204"/>
                          <a:cs typeface="Consolas" panose="020B0609020204030204"/>
                        </a:rPr>
                        <a:t>9</a:t>
                      </a:r>
                      <a:endParaRPr sz="2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</a:tr>
              <a:tr h="426759">
                <a:tc>
                  <a:txBody>
                    <a:bodyPr/>
                    <a:lstStyle/>
                    <a:p>
                      <a:pPr marL="31750">
                        <a:lnSpc>
                          <a:spcPts val="3000"/>
                        </a:lnSpc>
                      </a:pPr>
                      <a:r>
                        <a:rPr sz="2800" spc="-5" dirty="0">
                          <a:solidFill>
                            <a:srgbClr val="252525"/>
                          </a:solidFill>
                          <a:latin typeface="Consolas" panose="020B0609020204030204"/>
                          <a:cs typeface="Consolas" panose="020B0609020204030204"/>
                        </a:rPr>
                        <a:t>Python</a:t>
                      </a:r>
                      <a:endParaRPr sz="2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sz="2800" spc="-5" dirty="0">
                          <a:solidFill>
                            <a:srgbClr val="252525"/>
                          </a:solidFill>
                          <a:latin typeface="Consolas" panose="020B0609020204030204"/>
                          <a:cs typeface="Consolas" panose="020B0609020204030204"/>
                        </a:rPr>
                        <a:t>2.5</a:t>
                      </a:r>
                      <a:endParaRPr sz="2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3000"/>
                        </a:lnSpc>
                      </a:pPr>
                      <a:r>
                        <a:rPr sz="2800" spc="-5" dirty="0">
                          <a:solidFill>
                            <a:srgbClr val="252525"/>
                          </a:solidFill>
                          <a:latin typeface="Consolas" panose="020B0609020204030204"/>
                          <a:cs typeface="Consolas" panose="020B0609020204030204"/>
                        </a:rPr>
                        <a:t>2006/09</a:t>
                      </a:r>
                      <a:endParaRPr sz="2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0805" algn="r">
                        <a:lnSpc>
                          <a:spcPts val="2835"/>
                        </a:lnSpc>
                      </a:pPr>
                      <a:r>
                        <a:rPr sz="2800" dirty="0">
                          <a:solidFill>
                            <a:srgbClr val="252525"/>
                          </a:solidFill>
                          <a:latin typeface="Consolas" panose="020B0609020204030204"/>
                          <a:cs typeface="Consolas" panose="020B0609020204030204"/>
                        </a:rPr>
                        <a:t>Pyth</a:t>
                      </a:r>
                      <a:r>
                        <a:rPr sz="2800" spc="-10" dirty="0">
                          <a:solidFill>
                            <a:srgbClr val="252525"/>
                          </a:solidFill>
                          <a:latin typeface="Consolas" panose="020B0609020204030204"/>
                          <a:cs typeface="Consolas" panose="020B0609020204030204"/>
                        </a:rPr>
                        <a:t>o</a:t>
                      </a:r>
                      <a:r>
                        <a:rPr sz="2800" dirty="0">
                          <a:solidFill>
                            <a:srgbClr val="252525"/>
                          </a:solidFill>
                          <a:latin typeface="Consolas" panose="020B0609020204030204"/>
                          <a:cs typeface="Consolas" panose="020B0609020204030204"/>
                        </a:rPr>
                        <a:t>n</a:t>
                      </a:r>
                      <a:endParaRPr sz="2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35"/>
                        </a:lnSpc>
                      </a:pPr>
                      <a:r>
                        <a:rPr sz="2800" spc="-5" dirty="0">
                          <a:solidFill>
                            <a:srgbClr val="252525"/>
                          </a:solidFill>
                          <a:latin typeface="Consolas" panose="020B0609020204030204"/>
                          <a:cs typeface="Consolas" panose="020B0609020204030204"/>
                        </a:rPr>
                        <a:t>3.4</a:t>
                      </a:r>
                      <a:endParaRPr sz="2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835"/>
                        </a:lnSpc>
                      </a:pPr>
                      <a:r>
                        <a:rPr sz="2800" spc="-10" dirty="0">
                          <a:solidFill>
                            <a:srgbClr val="252525"/>
                          </a:solidFill>
                          <a:latin typeface="Consolas" panose="020B0609020204030204"/>
                          <a:cs typeface="Consolas" panose="020B0609020204030204"/>
                        </a:rPr>
                        <a:t>2</a:t>
                      </a:r>
                      <a:r>
                        <a:rPr sz="2800" dirty="0">
                          <a:solidFill>
                            <a:srgbClr val="252525"/>
                          </a:solidFill>
                          <a:latin typeface="Consolas" panose="020B0609020204030204"/>
                          <a:cs typeface="Consolas" panose="020B0609020204030204"/>
                        </a:rPr>
                        <a:t>0</a:t>
                      </a:r>
                      <a:r>
                        <a:rPr sz="2800" spc="5" dirty="0">
                          <a:solidFill>
                            <a:srgbClr val="252525"/>
                          </a:solidFill>
                          <a:latin typeface="Consolas" panose="020B0609020204030204"/>
                          <a:cs typeface="Consolas" panose="020B0609020204030204"/>
                        </a:rPr>
                        <a:t>1</a:t>
                      </a:r>
                      <a:r>
                        <a:rPr sz="2800" dirty="0">
                          <a:solidFill>
                            <a:srgbClr val="252525"/>
                          </a:solidFill>
                          <a:latin typeface="Consolas" panose="020B0609020204030204"/>
                          <a:cs typeface="Consolas" panose="020B0609020204030204"/>
                        </a:rPr>
                        <a:t>4/03</a:t>
                      </a:r>
                      <a:endParaRPr sz="2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</a:tr>
              <a:tr h="426758">
                <a:tc>
                  <a:txBody>
                    <a:bodyPr/>
                    <a:lstStyle/>
                    <a:p>
                      <a:pPr marL="31750">
                        <a:lnSpc>
                          <a:spcPts val="3005"/>
                        </a:lnSpc>
                      </a:pPr>
                      <a:r>
                        <a:rPr sz="2800" spc="-5" dirty="0">
                          <a:solidFill>
                            <a:srgbClr val="252525"/>
                          </a:solidFill>
                          <a:latin typeface="Consolas" panose="020B0609020204030204"/>
                          <a:cs typeface="Consolas" panose="020B0609020204030204"/>
                        </a:rPr>
                        <a:t>Python</a:t>
                      </a:r>
                      <a:endParaRPr sz="2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5"/>
                        </a:lnSpc>
                      </a:pPr>
                      <a:r>
                        <a:rPr sz="2800" spc="-5" dirty="0">
                          <a:solidFill>
                            <a:srgbClr val="252525"/>
                          </a:solidFill>
                          <a:latin typeface="Consolas" panose="020B0609020204030204"/>
                          <a:cs typeface="Consolas" panose="020B0609020204030204"/>
                        </a:rPr>
                        <a:t>2.6</a:t>
                      </a:r>
                      <a:endParaRPr sz="2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3005"/>
                        </a:lnSpc>
                      </a:pPr>
                      <a:r>
                        <a:rPr sz="2800" spc="-5" dirty="0">
                          <a:solidFill>
                            <a:srgbClr val="252525"/>
                          </a:solidFill>
                          <a:latin typeface="Consolas" panose="020B0609020204030204"/>
                          <a:cs typeface="Consolas" panose="020B0609020204030204"/>
                        </a:rPr>
                        <a:t>2008/10</a:t>
                      </a:r>
                      <a:endParaRPr sz="2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0805" algn="r">
                        <a:lnSpc>
                          <a:spcPts val="2835"/>
                        </a:lnSpc>
                      </a:pPr>
                      <a:r>
                        <a:rPr sz="2800" dirty="0">
                          <a:solidFill>
                            <a:srgbClr val="252525"/>
                          </a:solidFill>
                          <a:latin typeface="Consolas" panose="020B0609020204030204"/>
                          <a:cs typeface="Consolas" panose="020B0609020204030204"/>
                        </a:rPr>
                        <a:t>Pyth</a:t>
                      </a:r>
                      <a:r>
                        <a:rPr sz="2800" spc="-10" dirty="0">
                          <a:solidFill>
                            <a:srgbClr val="252525"/>
                          </a:solidFill>
                          <a:latin typeface="Consolas" panose="020B0609020204030204"/>
                          <a:cs typeface="Consolas" panose="020B0609020204030204"/>
                        </a:rPr>
                        <a:t>o</a:t>
                      </a:r>
                      <a:r>
                        <a:rPr sz="2800" dirty="0">
                          <a:solidFill>
                            <a:srgbClr val="252525"/>
                          </a:solidFill>
                          <a:latin typeface="Consolas" panose="020B0609020204030204"/>
                          <a:cs typeface="Consolas" panose="020B0609020204030204"/>
                        </a:rPr>
                        <a:t>n</a:t>
                      </a:r>
                      <a:endParaRPr sz="2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35"/>
                        </a:lnSpc>
                      </a:pPr>
                      <a:r>
                        <a:rPr sz="2800" spc="-5" dirty="0">
                          <a:solidFill>
                            <a:srgbClr val="252525"/>
                          </a:solidFill>
                          <a:latin typeface="Consolas" panose="020B0609020204030204"/>
                          <a:cs typeface="Consolas" panose="020B0609020204030204"/>
                        </a:rPr>
                        <a:t>3.5</a:t>
                      </a:r>
                      <a:endParaRPr sz="2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835"/>
                        </a:lnSpc>
                      </a:pPr>
                      <a:r>
                        <a:rPr sz="2800" spc="-10" dirty="0">
                          <a:solidFill>
                            <a:srgbClr val="252525"/>
                          </a:solidFill>
                          <a:latin typeface="Consolas" panose="020B0609020204030204"/>
                          <a:cs typeface="Consolas" panose="020B0609020204030204"/>
                        </a:rPr>
                        <a:t>2</a:t>
                      </a:r>
                      <a:r>
                        <a:rPr sz="2800" dirty="0">
                          <a:solidFill>
                            <a:srgbClr val="252525"/>
                          </a:solidFill>
                          <a:latin typeface="Consolas" panose="020B0609020204030204"/>
                          <a:cs typeface="Consolas" panose="020B0609020204030204"/>
                        </a:rPr>
                        <a:t>0</a:t>
                      </a:r>
                      <a:r>
                        <a:rPr sz="2800" spc="5" dirty="0">
                          <a:solidFill>
                            <a:srgbClr val="252525"/>
                          </a:solidFill>
                          <a:latin typeface="Consolas" panose="020B0609020204030204"/>
                          <a:cs typeface="Consolas" panose="020B0609020204030204"/>
                        </a:rPr>
                        <a:t>1</a:t>
                      </a:r>
                      <a:r>
                        <a:rPr sz="2800" dirty="0">
                          <a:solidFill>
                            <a:srgbClr val="252525"/>
                          </a:solidFill>
                          <a:latin typeface="Consolas" panose="020B0609020204030204"/>
                          <a:cs typeface="Consolas" panose="020B0609020204030204"/>
                        </a:rPr>
                        <a:t>5/09</a:t>
                      </a:r>
                      <a:endParaRPr sz="2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</a:tr>
              <a:tr h="426960">
                <a:tc>
                  <a:txBody>
                    <a:bodyPr/>
                    <a:lstStyle/>
                    <a:p>
                      <a:pPr marL="31750">
                        <a:lnSpc>
                          <a:spcPts val="3000"/>
                        </a:lnSpc>
                      </a:pPr>
                      <a:r>
                        <a:rPr sz="2800" spc="-10" dirty="0">
                          <a:solidFill>
                            <a:srgbClr val="252525"/>
                          </a:solidFill>
                          <a:latin typeface="Consolas" panose="020B0609020204030204"/>
                          <a:cs typeface="Consolas" panose="020B0609020204030204"/>
                        </a:rPr>
                        <a:t>Python</a:t>
                      </a:r>
                      <a:endParaRPr sz="2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sz="2800" spc="-10" dirty="0">
                          <a:solidFill>
                            <a:srgbClr val="252525"/>
                          </a:solidFill>
                          <a:latin typeface="Consolas" panose="020B0609020204030204"/>
                          <a:cs typeface="Consolas" panose="020B0609020204030204"/>
                        </a:rPr>
                        <a:t>2.7</a:t>
                      </a:r>
                      <a:endParaRPr sz="2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3000"/>
                        </a:lnSpc>
                      </a:pPr>
                      <a:r>
                        <a:rPr sz="2800" spc="-5" dirty="0">
                          <a:solidFill>
                            <a:srgbClr val="252525"/>
                          </a:solidFill>
                          <a:latin typeface="Consolas" panose="020B0609020204030204"/>
                          <a:cs typeface="Consolas" panose="020B0609020204030204"/>
                        </a:rPr>
                        <a:t>2010/07</a:t>
                      </a:r>
                      <a:endParaRPr sz="2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9535" algn="r">
                        <a:lnSpc>
                          <a:spcPts val="2835"/>
                        </a:lnSpc>
                      </a:pPr>
                      <a:r>
                        <a:rPr sz="2800" dirty="0">
                          <a:solidFill>
                            <a:srgbClr val="252525"/>
                          </a:solidFill>
                          <a:latin typeface="Consolas" panose="020B0609020204030204"/>
                          <a:cs typeface="Consolas" panose="020B0609020204030204"/>
                        </a:rPr>
                        <a:t>Py</a:t>
                      </a:r>
                      <a:r>
                        <a:rPr sz="2800" spc="-10" dirty="0">
                          <a:solidFill>
                            <a:srgbClr val="252525"/>
                          </a:solidFill>
                          <a:latin typeface="Consolas" panose="020B0609020204030204"/>
                          <a:cs typeface="Consolas" panose="020B0609020204030204"/>
                        </a:rPr>
                        <a:t>t</a:t>
                      </a:r>
                      <a:r>
                        <a:rPr sz="2800" dirty="0">
                          <a:solidFill>
                            <a:srgbClr val="252525"/>
                          </a:solidFill>
                          <a:latin typeface="Consolas" panose="020B0609020204030204"/>
                          <a:cs typeface="Consolas" panose="020B0609020204030204"/>
                        </a:rPr>
                        <a:t>hon</a:t>
                      </a:r>
                      <a:endParaRPr sz="2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35"/>
                        </a:lnSpc>
                      </a:pPr>
                      <a:r>
                        <a:rPr sz="2800" spc="-5" dirty="0">
                          <a:solidFill>
                            <a:srgbClr val="252525"/>
                          </a:solidFill>
                          <a:latin typeface="Consolas" panose="020B0609020204030204"/>
                          <a:cs typeface="Consolas" panose="020B0609020204030204"/>
                        </a:rPr>
                        <a:t>3.6</a:t>
                      </a:r>
                      <a:endParaRPr sz="2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835"/>
                        </a:lnSpc>
                      </a:pPr>
                      <a:r>
                        <a:rPr sz="2800" dirty="0">
                          <a:solidFill>
                            <a:srgbClr val="252525"/>
                          </a:solidFill>
                          <a:latin typeface="Consolas" panose="020B0609020204030204"/>
                          <a:cs typeface="Consolas" panose="020B0609020204030204"/>
                        </a:rPr>
                        <a:t>2</a:t>
                      </a:r>
                      <a:r>
                        <a:rPr sz="2800" spc="-10" dirty="0">
                          <a:solidFill>
                            <a:srgbClr val="252525"/>
                          </a:solidFill>
                          <a:latin typeface="Consolas" panose="020B0609020204030204"/>
                          <a:cs typeface="Consolas" panose="020B0609020204030204"/>
                        </a:rPr>
                        <a:t>0</a:t>
                      </a:r>
                      <a:r>
                        <a:rPr sz="2800" spc="5" dirty="0">
                          <a:solidFill>
                            <a:srgbClr val="252525"/>
                          </a:solidFill>
                          <a:latin typeface="Consolas" panose="020B0609020204030204"/>
                          <a:cs typeface="Consolas" panose="020B0609020204030204"/>
                        </a:rPr>
                        <a:t>1</a:t>
                      </a:r>
                      <a:r>
                        <a:rPr sz="2800" dirty="0">
                          <a:solidFill>
                            <a:srgbClr val="252525"/>
                          </a:solidFill>
                          <a:latin typeface="Consolas" panose="020B0609020204030204"/>
                          <a:cs typeface="Consolas" panose="020B0609020204030204"/>
                        </a:rPr>
                        <a:t>6/</a:t>
                      </a:r>
                      <a:r>
                        <a:rPr sz="2800" spc="-10" dirty="0">
                          <a:solidFill>
                            <a:srgbClr val="252525"/>
                          </a:solidFill>
                          <a:latin typeface="Consolas" panose="020B0609020204030204"/>
                          <a:cs typeface="Consolas" panose="020B0609020204030204"/>
                        </a:rPr>
                        <a:t>1</a:t>
                      </a:r>
                      <a:r>
                        <a:rPr sz="2800" dirty="0">
                          <a:solidFill>
                            <a:srgbClr val="252525"/>
                          </a:solidFill>
                          <a:latin typeface="Consolas" panose="020B0609020204030204"/>
                          <a:cs typeface="Consolas" panose="020B0609020204030204"/>
                        </a:rPr>
                        <a:t>2</a:t>
                      </a:r>
                      <a:endParaRPr sz="2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</a:tr>
              <a:tr h="3804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0805" algn="r">
                        <a:lnSpc>
                          <a:spcPts val="2835"/>
                        </a:lnSpc>
                      </a:pPr>
                      <a:r>
                        <a:rPr sz="2800" dirty="0">
                          <a:solidFill>
                            <a:srgbClr val="252525"/>
                          </a:solidFill>
                          <a:latin typeface="Consolas" panose="020B0609020204030204"/>
                          <a:cs typeface="Consolas" panose="020B0609020204030204"/>
                        </a:rPr>
                        <a:t>Pyth</a:t>
                      </a:r>
                      <a:r>
                        <a:rPr sz="2800" spc="-10" dirty="0">
                          <a:solidFill>
                            <a:srgbClr val="252525"/>
                          </a:solidFill>
                          <a:latin typeface="Consolas" panose="020B0609020204030204"/>
                          <a:cs typeface="Consolas" panose="020B0609020204030204"/>
                        </a:rPr>
                        <a:t>o</a:t>
                      </a:r>
                      <a:r>
                        <a:rPr sz="2800" dirty="0">
                          <a:solidFill>
                            <a:srgbClr val="252525"/>
                          </a:solidFill>
                          <a:latin typeface="Consolas" panose="020B0609020204030204"/>
                          <a:cs typeface="Consolas" panose="020B0609020204030204"/>
                        </a:rPr>
                        <a:t>n</a:t>
                      </a:r>
                      <a:endParaRPr sz="2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35"/>
                        </a:lnSpc>
                      </a:pPr>
                      <a:r>
                        <a:rPr sz="2800" spc="-5" dirty="0">
                          <a:solidFill>
                            <a:srgbClr val="252525"/>
                          </a:solidFill>
                          <a:latin typeface="Consolas" panose="020B0609020204030204"/>
                          <a:cs typeface="Consolas" panose="020B0609020204030204"/>
                        </a:rPr>
                        <a:t>3.7</a:t>
                      </a:r>
                      <a:endParaRPr sz="2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835"/>
                        </a:lnSpc>
                      </a:pPr>
                      <a:r>
                        <a:rPr sz="2800" spc="-10" dirty="0">
                          <a:solidFill>
                            <a:srgbClr val="252525"/>
                          </a:solidFill>
                          <a:latin typeface="Consolas" panose="020B0609020204030204"/>
                          <a:cs typeface="Consolas" panose="020B0609020204030204"/>
                        </a:rPr>
                        <a:t>2</a:t>
                      </a:r>
                      <a:r>
                        <a:rPr sz="2800" dirty="0">
                          <a:solidFill>
                            <a:srgbClr val="252525"/>
                          </a:solidFill>
                          <a:latin typeface="Consolas" panose="020B0609020204030204"/>
                          <a:cs typeface="Consolas" panose="020B0609020204030204"/>
                        </a:rPr>
                        <a:t>0</a:t>
                      </a:r>
                      <a:r>
                        <a:rPr sz="2800" spc="5" dirty="0">
                          <a:solidFill>
                            <a:srgbClr val="252525"/>
                          </a:solidFill>
                          <a:latin typeface="Consolas" panose="020B0609020204030204"/>
                          <a:cs typeface="Consolas" panose="020B0609020204030204"/>
                        </a:rPr>
                        <a:t>1</a:t>
                      </a:r>
                      <a:r>
                        <a:rPr sz="2800" dirty="0">
                          <a:solidFill>
                            <a:srgbClr val="252525"/>
                          </a:solidFill>
                          <a:latin typeface="Consolas" panose="020B0609020204030204"/>
                          <a:cs typeface="Consolas" panose="020B0609020204030204"/>
                        </a:rPr>
                        <a:t>8/06</a:t>
                      </a:r>
                      <a:endParaRPr sz="2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1145844" y="4492244"/>
            <a:ext cx="10760075" cy="1857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40065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吉多</a:t>
            </a:r>
            <a:r>
              <a:rPr sz="2400" spc="-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·</a:t>
            </a:r>
            <a:r>
              <a:rPr sz="24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范罗苏姆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8140065" algn="ctr">
              <a:lnSpc>
                <a:spcPct val="100000"/>
              </a:lnSpc>
              <a:spcBef>
                <a:spcPts val="10"/>
              </a:spcBef>
            </a:pPr>
            <a:r>
              <a:rPr sz="2400" spc="-5" dirty="0">
                <a:latin typeface="Arial" panose="020B0604020202020204"/>
                <a:cs typeface="Arial" panose="020B0604020202020204"/>
              </a:rPr>
              <a:t>Guido van</a:t>
            </a:r>
            <a:r>
              <a:rPr sz="24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Rossum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2190"/>
              </a:spcBef>
            </a:pPr>
            <a:r>
              <a:rPr sz="2800" spc="-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–</a:t>
            </a:r>
            <a:r>
              <a:rPr sz="2800" spc="-8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Python2.7将</a:t>
            </a:r>
            <a:r>
              <a:rPr sz="2800" spc="-1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在</a:t>
            </a:r>
            <a:r>
              <a:rPr sz="2800" spc="-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2020</a:t>
            </a:r>
            <a:r>
              <a:rPr sz="2800" spc="-1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年停止支持，并且不会在发</a:t>
            </a:r>
            <a:r>
              <a:rPr sz="2800" spc="-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布2.8版本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09841" y="261365"/>
            <a:ext cx="4394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9" dirty="0">
                <a:latin typeface="Microsoft JhengHei" panose="020B0604030504040204" charset="-120"/>
                <a:cs typeface="Microsoft JhengHei" panose="020B0604030504040204" charset="-120"/>
              </a:rPr>
              <a:t>Windows</a:t>
            </a:r>
            <a:r>
              <a:rPr spc="10" dirty="0">
                <a:latin typeface="Microsoft JhengHei" panose="020B0604030504040204" charset="-120"/>
                <a:cs typeface="Microsoft JhengHei" panose="020B0604030504040204" charset="-120"/>
              </a:rPr>
              <a:t>中使用</a:t>
            </a:r>
            <a:r>
              <a:rPr spc="-260" dirty="0">
                <a:latin typeface="Microsoft JhengHei" panose="020B0604030504040204" charset="-120"/>
                <a:cs typeface="Microsoft JhengHei" panose="020B0604030504040204" charset="-120"/>
              </a:rPr>
              <a:t>Python</a:t>
            </a:r>
            <a:endParaRPr spc="-26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502105"/>
            <a:ext cx="10055225" cy="16135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</a:tabLst>
            </a:pP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Windows中要使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用</a:t>
            </a:r>
            <a:r>
              <a:rPr sz="32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Python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进行程序</a:t>
            </a:r>
            <a:r>
              <a:rPr sz="3200" spc="-2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开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发，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必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须先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安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装 </a:t>
            </a:r>
            <a:r>
              <a:rPr sz="32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Python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运行环境。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355600" indent="-342900">
              <a:lnSpc>
                <a:spcPct val="100000"/>
              </a:lnSpc>
              <a:spcBef>
                <a:spcPts val="975"/>
              </a:spcBef>
              <a:buChar char="•"/>
              <a:tabLst>
                <a:tab pos="355600" algn="l"/>
              </a:tabLst>
            </a:pP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官网地址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：ht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hlinkClick r:id="rId1"/>
              </a:rPr>
              <a:t>tps://www.python.org/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61260" y="3177539"/>
            <a:ext cx="6816852" cy="3544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496311" y="3212592"/>
            <a:ext cx="6696456" cy="34244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491739" y="3208020"/>
            <a:ext cx="6705600" cy="3434079"/>
          </a:xfrm>
          <a:custGeom>
            <a:avLst/>
            <a:gdLst/>
            <a:ahLst/>
            <a:cxnLst/>
            <a:rect l="l" t="t" r="r" b="b"/>
            <a:pathLst>
              <a:path w="6705600" h="3434079">
                <a:moveTo>
                  <a:pt x="0" y="3433572"/>
                </a:moveTo>
                <a:lnTo>
                  <a:pt x="6705600" y="3433572"/>
                </a:lnTo>
                <a:lnTo>
                  <a:pt x="6705600" y="0"/>
                </a:lnTo>
                <a:lnTo>
                  <a:pt x="0" y="0"/>
                </a:lnTo>
                <a:lnTo>
                  <a:pt x="0" y="3433572"/>
                </a:lnTo>
                <a:close/>
              </a:path>
            </a:pathLst>
          </a:custGeom>
          <a:ln w="9144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433827" y="3168395"/>
            <a:ext cx="1525524" cy="6446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478785" y="3213354"/>
            <a:ext cx="1385570" cy="504825"/>
          </a:xfrm>
          <a:custGeom>
            <a:avLst/>
            <a:gdLst/>
            <a:ahLst/>
            <a:cxnLst/>
            <a:rect l="l" t="t" r="r" b="b"/>
            <a:pathLst>
              <a:path w="1385570" h="504825">
                <a:moveTo>
                  <a:pt x="0" y="504444"/>
                </a:moveTo>
                <a:lnTo>
                  <a:pt x="1385315" y="504444"/>
                </a:lnTo>
                <a:lnTo>
                  <a:pt x="1385315" y="0"/>
                </a:lnTo>
                <a:lnTo>
                  <a:pt x="0" y="0"/>
                </a:lnTo>
                <a:lnTo>
                  <a:pt x="0" y="504444"/>
                </a:lnTo>
                <a:close/>
              </a:path>
            </a:pathLst>
          </a:custGeom>
          <a:ln w="38099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07832" y="261365"/>
            <a:ext cx="36982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>
                <a:latin typeface="Microsoft JhengHei" panose="020B0604030504040204" charset="-120"/>
                <a:cs typeface="Microsoft JhengHei" panose="020B0604030504040204" charset="-120"/>
              </a:rPr>
              <a:t>小例子：照猫画虎</a:t>
            </a:r>
            <a:endParaRPr spc="1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21080" y="1540763"/>
            <a:ext cx="4786884" cy="268681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56132" y="1575816"/>
            <a:ext cx="4666488" cy="25664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032510" y="1566672"/>
          <a:ext cx="4733290" cy="2585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75505"/>
              </a:tblGrid>
              <a:tr h="10370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252525"/>
                      </a:solidFill>
                      <a:prstDash val="solid"/>
                    </a:lnL>
                    <a:lnR w="9525">
                      <a:solidFill>
                        <a:srgbClr val="252525"/>
                      </a:solidFill>
                      <a:prstDash val="solid"/>
                    </a:lnR>
                    <a:lnT w="9525">
                      <a:solidFill>
                        <a:srgbClr val="252525"/>
                      </a:solidFill>
                      <a:prstDash val="solid"/>
                    </a:lnT>
                    <a:lnB w="38100">
                      <a:solidFill>
                        <a:srgbClr val="C00000"/>
                      </a:solidFill>
                      <a:prstDash val="solid"/>
                    </a:lnB>
                  </a:tcPr>
                </a:tc>
              </a:tr>
              <a:tr h="5044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C00000"/>
                      </a:solidFill>
                      <a:prstDash val="solid"/>
                    </a:lnL>
                    <a:lnR w="38100">
                      <a:solidFill>
                        <a:srgbClr val="C00000"/>
                      </a:solidFill>
                      <a:prstDash val="solid"/>
                    </a:lnR>
                    <a:lnT w="38100">
                      <a:solidFill>
                        <a:srgbClr val="C00000"/>
                      </a:solidFill>
                      <a:prstDash val="solid"/>
                    </a:lnT>
                    <a:lnB w="38100">
                      <a:solidFill>
                        <a:srgbClr val="C00000"/>
                      </a:solidFill>
                      <a:prstDash val="solid"/>
                    </a:lnB>
                  </a:tcPr>
                </a:tc>
              </a:tr>
              <a:tr h="10340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252525"/>
                      </a:solidFill>
                      <a:prstDash val="solid"/>
                    </a:lnL>
                    <a:lnR w="9525">
                      <a:solidFill>
                        <a:srgbClr val="252525"/>
                      </a:solidFill>
                      <a:prstDash val="solid"/>
                    </a:lnR>
                    <a:lnT w="38100">
                      <a:solidFill>
                        <a:srgbClr val="C00000"/>
                      </a:solidFill>
                      <a:prstDash val="solid"/>
                    </a:lnT>
                    <a:lnB w="9525">
                      <a:solidFill>
                        <a:srgbClr val="252525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1011936" y="2563367"/>
            <a:ext cx="4806696" cy="6446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409944" y="1495044"/>
            <a:ext cx="4826508" cy="10744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456045" y="1541017"/>
            <a:ext cx="4666615" cy="457200"/>
          </a:xfrm>
          <a:custGeom>
            <a:avLst/>
            <a:gdLst/>
            <a:ahLst/>
            <a:cxnLst/>
            <a:rect l="l" t="t" r="r" b="b"/>
            <a:pathLst>
              <a:path w="4666615" h="457200">
                <a:moveTo>
                  <a:pt x="0" y="457200"/>
                </a:moveTo>
                <a:lnTo>
                  <a:pt x="4666487" y="457200"/>
                </a:lnTo>
                <a:lnTo>
                  <a:pt x="4666487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456045" y="1998217"/>
            <a:ext cx="4666615" cy="457200"/>
          </a:xfrm>
          <a:custGeom>
            <a:avLst/>
            <a:gdLst/>
            <a:ahLst/>
            <a:cxnLst/>
            <a:rect l="l" t="t" r="r" b="b"/>
            <a:pathLst>
              <a:path w="4666615" h="457200">
                <a:moveTo>
                  <a:pt x="0" y="457200"/>
                </a:moveTo>
                <a:lnTo>
                  <a:pt x="4666487" y="457200"/>
                </a:lnTo>
                <a:lnTo>
                  <a:pt x="4666487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6436995" y="1521967"/>
          <a:ext cx="4723765" cy="952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66615"/>
              </a:tblGrid>
              <a:tr h="4572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400" b="1" dirty="0">
                          <a:latin typeface="Consolas" panose="020B0609020204030204"/>
                          <a:cs typeface="Consolas" panose="020B0609020204030204"/>
                        </a:rPr>
                        <a:t>print(</a:t>
                      </a:r>
                      <a:r>
                        <a:rPr sz="2400" b="1" dirty="0">
                          <a:solidFill>
                            <a:srgbClr val="708B00"/>
                          </a:solidFill>
                          <a:latin typeface="Consolas" panose="020B0609020204030204"/>
                          <a:cs typeface="Consolas" panose="020B0609020204030204"/>
                        </a:rPr>
                        <a:t>"Hello</a:t>
                      </a:r>
                      <a:r>
                        <a:rPr sz="2400" b="1" spc="-5" dirty="0">
                          <a:solidFill>
                            <a:srgbClr val="708B00"/>
                          </a:solidFill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2400" b="1" spc="5" dirty="0">
                          <a:solidFill>
                            <a:srgbClr val="708B00"/>
                          </a:solidFill>
                          <a:latin typeface="Consolas" panose="020B0609020204030204"/>
                          <a:cs typeface="Consolas" panose="020B0609020204030204"/>
                        </a:rPr>
                        <a:t>World!"</a:t>
                      </a:r>
                      <a:r>
                        <a:rPr sz="2400" b="1" spc="5" dirty="0">
                          <a:latin typeface="Consolas" panose="020B0609020204030204"/>
                          <a:cs typeface="Consolas" panose="020B0609020204030204"/>
                        </a:rPr>
                        <a:t>)</a:t>
                      </a:r>
                      <a:endParaRPr sz="24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3048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30"/>
                        </a:spcBef>
                      </a:pPr>
                      <a:r>
                        <a:rPr sz="2400" i="1" dirty="0">
                          <a:solidFill>
                            <a:srgbClr val="0033CC"/>
                          </a:solidFill>
                          <a:latin typeface="Consolas" panose="020B0609020204030204"/>
                          <a:cs typeface="Consolas" panose="020B0609020204030204"/>
                        </a:rPr>
                        <a:t>Hello</a:t>
                      </a:r>
                      <a:r>
                        <a:rPr sz="2400" i="1" spc="5" dirty="0">
                          <a:solidFill>
                            <a:srgbClr val="0033CC"/>
                          </a:solidFill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2400" i="1" dirty="0">
                          <a:solidFill>
                            <a:srgbClr val="0033CC"/>
                          </a:solidFill>
                          <a:latin typeface="Consolas" panose="020B0609020204030204"/>
                          <a:cs typeface="Consolas" panose="020B0609020204030204"/>
                        </a:rPr>
                        <a:t>World!</a:t>
                      </a:r>
                      <a:endParaRPr sz="24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920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6409944" y="2874264"/>
            <a:ext cx="4826508" cy="18044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456045" y="2919729"/>
            <a:ext cx="4666615" cy="1188720"/>
          </a:xfrm>
          <a:custGeom>
            <a:avLst/>
            <a:gdLst/>
            <a:ahLst/>
            <a:cxnLst/>
            <a:rect l="l" t="t" r="r" b="b"/>
            <a:pathLst>
              <a:path w="4666615" h="1188720">
                <a:moveTo>
                  <a:pt x="0" y="1188720"/>
                </a:moveTo>
                <a:lnTo>
                  <a:pt x="4666487" y="1188720"/>
                </a:lnTo>
                <a:lnTo>
                  <a:pt x="4666487" y="0"/>
                </a:lnTo>
                <a:lnTo>
                  <a:pt x="0" y="0"/>
                </a:lnTo>
                <a:lnTo>
                  <a:pt x="0" y="118872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456045" y="4108450"/>
            <a:ext cx="4666615" cy="457200"/>
          </a:xfrm>
          <a:custGeom>
            <a:avLst/>
            <a:gdLst/>
            <a:ahLst/>
            <a:cxnLst/>
            <a:rect l="l" t="t" r="r" b="b"/>
            <a:pathLst>
              <a:path w="4666615" h="457200">
                <a:moveTo>
                  <a:pt x="0" y="457200"/>
                </a:moveTo>
                <a:lnTo>
                  <a:pt x="4666487" y="457200"/>
                </a:lnTo>
                <a:lnTo>
                  <a:pt x="4666487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6436995" y="2900679"/>
          <a:ext cx="4723765" cy="1684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66615"/>
              </a:tblGrid>
              <a:tr h="1188720">
                <a:tc>
                  <a:txBody>
                    <a:bodyPr/>
                    <a:lstStyle/>
                    <a:p>
                      <a:pPr marL="92075" marR="406336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400" b="1" dirty="0">
                          <a:latin typeface="Consolas" panose="020B0609020204030204"/>
                          <a:cs typeface="Consolas" panose="020B0609020204030204"/>
                        </a:rPr>
                        <a:t>x=</a:t>
                      </a:r>
                      <a:r>
                        <a:rPr sz="2400" b="1" dirty="0">
                          <a:solidFill>
                            <a:srgbClr val="F5861F"/>
                          </a:solidFill>
                          <a:latin typeface="Consolas" panose="020B0609020204030204"/>
                          <a:cs typeface="Consolas" panose="020B0609020204030204"/>
                        </a:rPr>
                        <a:t>2  </a:t>
                      </a:r>
                      <a:r>
                        <a:rPr sz="2400" b="1" dirty="0">
                          <a:latin typeface="Consolas" panose="020B0609020204030204"/>
                          <a:cs typeface="Consolas" panose="020B0609020204030204"/>
                        </a:rPr>
                        <a:t>y=</a:t>
                      </a:r>
                      <a:r>
                        <a:rPr sz="2400" b="1" dirty="0">
                          <a:solidFill>
                            <a:srgbClr val="F5861F"/>
                          </a:solidFill>
                          <a:latin typeface="Consolas" panose="020B0609020204030204"/>
                          <a:cs typeface="Consolas" panose="020B0609020204030204"/>
                        </a:rPr>
                        <a:t>1</a:t>
                      </a:r>
                      <a:endParaRPr sz="2400">
                        <a:latin typeface="Consolas" panose="020B0609020204030204"/>
                        <a:cs typeface="Consolas" panose="020B0609020204030204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b="1" dirty="0">
                          <a:latin typeface="Consolas" panose="020B0609020204030204"/>
                          <a:cs typeface="Consolas" panose="020B0609020204030204"/>
                        </a:rPr>
                        <a:t>print(x*x+y*y)</a:t>
                      </a:r>
                      <a:endParaRPr sz="24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984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400" i="1" dirty="0">
                          <a:solidFill>
                            <a:srgbClr val="0033CC"/>
                          </a:solidFill>
                          <a:latin typeface="Consolas" panose="020B0609020204030204"/>
                          <a:cs typeface="Consolas" panose="020B0609020204030204"/>
                        </a:rPr>
                        <a:t>5</a:t>
                      </a:r>
                      <a:endParaRPr sz="24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984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6409944" y="4985007"/>
            <a:ext cx="4826508" cy="18044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456045" y="5029834"/>
            <a:ext cx="4666615" cy="1188720"/>
          </a:xfrm>
          <a:custGeom>
            <a:avLst/>
            <a:gdLst/>
            <a:ahLst/>
            <a:cxnLst/>
            <a:rect l="l" t="t" r="r" b="b"/>
            <a:pathLst>
              <a:path w="4666615" h="1188720">
                <a:moveTo>
                  <a:pt x="0" y="1188720"/>
                </a:moveTo>
                <a:lnTo>
                  <a:pt x="4666487" y="1188720"/>
                </a:lnTo>
                <a:lnTo>
                  <a:pt x="4666487" y="0"/>
                </a:lnTo>
                <a:lnTo>
                  <a:pt x="0" y="0"/>
                </a:lnTo>
                <a:lnTo>
                  <a:pt x="0" y="118872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456045" y="6218554"/>
            <a:ext cx="4666615" cy="457200"/>
          </a:xfrm>
          <a:custGeom>
            <a:avLst/>
            <a:gdLst/>
            <a:ahLst/>
            <a:cxnLst/>
            <a:rect l="l" t="t" r="r" b="b"/>
            <a:pathLst>
              <a:path w="4666615" h="457200">
                <a:moveTo>
                  <a:pt x="0" y="457200"/>
                </a:moveTo>
                <a:lnTo>
                  <a:pt x="4666487" y="457200"/>
                </a:lnTo>
                <a:lnTo>
                  <a:pt x="4666487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6436995" y="5010784"/>
          <a:ext cx="4723765" cy="1684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66615"/>
              </a:tblGrid>
              <a:tr h="118872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400" b="1" spc="-5" dirty="0">
                          <a:solidFill>
                            <a:srgbClr val="8858A8"/>
                          </a:solidFill>
                          <a:latin typeface="Consolas" panose="020B0609020204030204"/>
                          <a:cs typeface="Consolas" panose="020B0609020204030204"/>
                        </a:rPr>
                        <a:t>def </a:t>
                      </a:r>
                      <a:r>
                        <a:rPr sz="2400" b="1" dirty="0">
                          <a:solidFill>
                            <a:srgbClr val="4270AD"/>
                          </a:solidFill>
                          <a:latin typeface="Consolas" panose="020B0609020204030204"/>
                          <a:cs typeface="Consolas" panose="020B0609020204030204"/>
                        </a:rPr>
                        <a:t>F</a:t>
                      </a:r>
                      <a:r>
                        <a:rPr sz="2400" b="1" dirty="0">
                          <a:solidFill>
                            <a:srgbClr val="F5861F"/>
                          </a:solidFill>
                          <a:latin typeface="Consolas" panose="020B0609020204030204"/>
                          <a:cs typeface="Consolas" panose="020B0609020204030204"/>
                        </a:rPr>
                        <a:t>(x,</a:t>
                      </a:r>
                      <a:r>
                        <a:rPr sz="2400" b="1" spc="20" dirty="0">
                          <a:solidFill>
                            <a:srgbClr val="F5861F"/>
                          </a:solidFill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2400" b="1" dirty="0">
                          <a:solidFill>
                            <a:srgbClr val="F5861F"/>
                          </a:solidFill>
                          <a:latin typeface="Consolas" panose="020B0609020204030204"/>
                          <a:cs typeface="Consolas" panose="020B0609020204030204"/>
                        </a:rPr>
                        <a:t>y)</a:t>
                      </a:r>
                      <a:r>
                        <a:rPr sz="2400" b="1" dirty="0">
                          <a:latin typeface="Consolas" panose="020B0609020204030204"/>
                          <a:cs typeface="Consolas" panose="020B0609020204030204"/>
                        </a:rPr>
                        <a:t>:</a:t>
                      </a:r>
                      <a:endParaRPr sz="2400">
                        <a:latin typeface="Consolas" panose="020B0609020204030204"/>
                        <a:cs typeface="Consolas" panose="020B0609020204030204"/>
                      </a:endParaRPr>
                    </a:p>
                    <a:p>
                      <a:pPr marL="92075" marR="1369695" indent="671830">
                        <a:lnSpc>
                          <a:spcPts val="2890"/>
                        </a:lnSpc>
                        <a:spcBef>
                          <a:spcPts val="90"/>
                        </a:spcBef>
                      </a:pPr>
                      <a:r>
                        <a:rPr sz="2400" b="1" dirty="0">
                          <a:solidFill>
                            <a:srgbClr val="8858A8"/>
                          </a:solidFill>
                          <a:latin typeface="Consolas" panose="020B0609020204030204"/>
                          <a:cs typeface="Consolas" panose="020B0609020204030204"/>
                        </a:rPr>
                        <a:t>r</a:t>
                      </a:r>
                      <a:r>
                        <a:rPr sz="2400" b="1" spc="10" dirty="0">
                          <a:solidFill>
                            <a:srgbClr val="8858A8"/>
                          </a:solidFill>
                          <a:latin typeface="Consolas" panose="020B0609020204030204"/>
                          <a:cs typeface="Consolas" panose="020B0609020204030204"/>
                        </a:rPr>
                        <a:t>e</a:t>
                      </a:r>
                      <a:r>
                        <a:rPr sz="2400" b="1" dirty="0">
                          <a:solidFill>
                            <a:srgbClr val="8858A8"/>
                          </a:solidFill>
                          <a:latin typeface="Consolas" panose="020B0609020204030204"/>
                          <a:cs typeface="Consolas" panose="020B0609020204030204"/>
                        </a:rPr>
                        <a:t>t</a:t>
                      </a:r>
                      <a:r>
                        <a:rPr sz="2400" b="1" spc="10" dirty="0">
                          <a:solidFill>
                            <a:srgbClr val="8858A8"/>
                          </a:solidFill>
                          <a:latin typeface="Consolas" panose="020B0609020204030204"/>
                          <a:cs typeface="Consolas" panose="020B0609020204030204"/>
                        </a:rPr>
                        <a:t>ur</a:t>
                      </a:r>
                      <a:r>
                        <a:rPr sz="2400" b="1" spc="-5" dirty="0">
                          <a:solidFill>
                            <a:srgbClr val="8858A8"/>
                          </a:solidFill>
                          <a:latin typeface="Consolas" panose="020B0609020204030204"/>
                          <a:cs typeface="Consolas" panose="020B0609020204030204"/>
                        </a:rPr>
                        <a:t>n</a:t>
                      </a:r>
                      <a:r>
                        <a:rPr sz="2400" b="1" dirty="0">
                          <a:latin typeface="Consolas" panose="020B0609020204030204"/>
                          <a:cs typeface="Consolas" panose="020B0609020204030204"/>
                        </a:rPr>
                        <a:t>(</a:t>
                      </a:r>
                      <a:r>
                        <a:rPr sz="2400" b="1" spc="10" dirty="0">
                          <a:latin typeface="Consolas" panose="020B0609020204030204"/>
                          <a:cs typeface="Consolas" panose="020B0609020204030204"/>
                        </a:rPr>
                        <a:t>x</a:t>
                      </a:r>
                      <a:r>
                        <a:rPr sz="2400" b="1" dirty="0">
                          <a:latin typeface="Consolas" panose="020B0609020204030204"/>
                          <a:cs typeface="Consolas" panose="020B0609020204030204"/>
                        </a:rPr>
                        <a:t>*x</a:t>
                      </a:r>
                      <a:r>
                        <a:rPr sz="2400" b="1" spc="10" dirty="0">
                          <a:latin typeface="Consolas" panose="020B0609020204030204"/>
                          <a:cs typeface="Consolas" panose="020B0609020204030204"/>
                        </a:rPr>
                        <a:t>+</a:t>
                      </a:r>
                      <a:r>
                        <a:rPr sz="2400" b="1" dirty="0">
                          <a:latin typeface="Consolas" panose="020B0609020204030204"/>
                          <a:cs typeface="Consolas" panose="020B0609020204030204"/>
                        </a:rPr>
                        <a:t>y</a:t>
                      </a:r>
                      <a:r>
                        <a:rPr sz="2400" b="1" spc="10" dirty="0">
                          <a:latin typeface="Consolas" panose="020B0609020204030204"/>
                          <a:cs typeface="Consolas" panose="020B0609020204030204"/>
                        </a:rPr>
                        <a:t>*y</a:t>
                      </a:r>
                      <a:r>
                        <a:rPr sz="2400" b="1" dirty="0">
                          <a:latin typeface="Consolas" panose="020B0609020204030204"/>
                          <a:cs typeface="Consolas" panose="020B0609020204030204"/>
                        </a:rPr>
                        <a:t>)  F(</a:t>
                      </a:r>
                      <a:r>
                        <a:rPr sz="2400" b="1" dirty="0">
                          <a:solidFill>
                            <a:srgbClr val="F5861F"/>
                          </a:solidFill>
                          <a:latin typeface="Consolas" panose="020B0609020204030204"/>
                          <a:cs typeface="Consolas" panose="020B0609020204030204"/>
                        </a:rPr>
                        <a:t>2</a:t>
                      </a:r>
                      <a:r>
                        <a:rPr sz="2400" b="1" dirty="0">
                          <a:latin typeface="Consolas" panose="020B0609020204030204"/>
                          <a:cs typeface="Consolas" panose="020B0609020204030204"/>
                        </a:rPr>
                        <a:t>,</a:t>
                      </a:r>
                      <a:r>
                        <a:rPr sz="2400" b="1" dirty="0">
                          <a:solidFill>
                            <a:srgbClr val="F5861F"/>
                          </a:solidFill>
                          <a:latin typeface="Consolas" panose="020B0609020204030204"/>
                          <a:cs typeface="Consolas" panose="020B0609020204030204"/>
                        </a:rPr>
                        <a:t>1</a:t>
                      </a:r>
                      <a:r>
                        <a:rPr sz="2400" b="1" dirty="0">
                          <a:latin typeface="Consolas" panose="020B0609020204030204"/>
                          <a:cs typeface="Consolas" panose="020B0609020204030204"/>
                        </a:rPr>
                        <a:t>)</a:t>
                      </a:r>
                      <a:endParaRPr sz="24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984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400" i="1" dirty="0">
                          <a:solidFill>
                            <a:srgbClr val="0033CC"/>
                          </a:solidFill>
                          <a:latin typeface="Consolas" panose="020B0609020204030204"/>
                          <a:cs typeface="Consolas" panose="020B0609020204030204"/>
                        </a:rPr>
                        <a:t>5</a:t>
                      </a:r>
                      <a:endParaRPr sz="24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3048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1010411" y="4253486"/>
            <a:ext cx="4824984" cy="25359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055446" y="4298315"/>
            <a:ext cx="4666615" cy="822960"/>
          </a:xfrm>
          <a:custGeom>
            <a:avLst/>
            <a:gdLst/>
            <a:ahLst/>
            <a:cxnLst/>
            <a:rect l="l" t="t" r="r" b="b"/>
            <a:pathLst>
              <a:path w="4666615" h="822960">
                <a:moveTo>
                  <a:pt x="0" y="822960"/>
                </a:moveTo>
                <a:lnTo>
                  <a:pt x="4666488" y="822960"/>
                </a:lnTo>
                <a:lnTo>
                  <a:pt x="4666488" y="0"/>
                </a:lnTo>
                <a:lnTo>
                  <a:pt x="0" y="0"/>
                </a:lnTo>
                <a:lnTo>
                  <a:pt x="0" y="82296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055446" y="5121275"/>
            <a:ext cx="4666615" cy="1554480"/>
          </a:xfrm>
          <a:custGeom>
            <a:avLst/>
            <a:gdLst/>
            <a:ahLst/>
            <a:cxnLst/>
            <a:rect l="l" t="t" r="r" b="b"/>
            <a:pathLst>
              <a:path w="4666615" h="1554479">
                <a:moveTo>
                  <a:pt x="0" y="1554480"/>
                </a:moveTo>
                <a:lnTo>
                  <a:pt x="4666488" y="1554480"/>
                </a:lnTo>
                <a:lnTo>
                  <a:pt x="4666488" y="0"/>
                </a:lnTo>
                <a:lnTo>
                  <a:pt x="0" y="0"/>
                </a:lnTo>
                <a:lnTo>
                  <a:pt x="0" y="155448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1036396" y="4279265"/>
          <a:ext cx="4723765" cy="2415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66615"/>
              </a:tblGrid>
              <a:tr h="822960">
                <a:tc>
                  <a:txBody>
                    <a:bodyPr/>
                    <a:lstStyle/>
                    <a:p>
                      <a:pPr marL="763905" marR="1033780" indent="-67246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400" b="1" dirty="0">
                          <a:solidFill>
                            <a:srgbClr val="8858A8"/>
                          </a:solidFill>
                          <a:latin typeface="Consolas" panose="020B0609020204030204"/>
                          <a:cs typeface="Consolas" panose="020B0609020204030204"/>
                        </a:rPr>
                        <a:t>for </a:t>
                      </a:r>
                      <a:r>
                        <a:rPr sz="2400" b="1" dirty="0">
                          <a:latin typeface="Consolas" panose="020B0609020204030204"/>
                          <a:cs typeface="Consolas" panose="020B0609020204030204"/>
                        </a:rPr>
                        <a:t>i </a:t>
                      </a:r>
                      <a:r>
                        <a:rPr sz="2400" b="1" dirty="0">
                          <a:solidFill>
                            <a:srgbClr val="8858A8"/>
                          </a:solidFill>
                          <a:latin typeface="Consolas" panose="020B0609020204030204"/>
                          <a:cs typeface="Consolas" panose="020B0609020204030204"/>
                        </a:rPr>
                        <a:t>in </a:t>
                      </a:r>
                      <a:r>
                        <a:rPr sz="2400" b="1" dirty="0">
                          <a:latin typeface="Consolas" panose="020B0609020204030204"/>
                          <a:cs typeface="Consolas" panose="020B0609020204030204"/>
                        </a:rPr>
                        <a:t>range(</a:t>
                      </a:r>
                      <a:r>
                        <a:rPr sz="2400" b="1" dirty="0">
                          <a:solidFill>
                            <a:srgbClr val="F5861F"/>
                          </a:solidFill>
                          <a:latin typeface="Consolas" panose="020B0609020204030204"/>
                          <a:cs typeface="Consolas" panose="020B0609020204030204"/>
                        </a:rPr>
                        <a:t>1</a:t>
                      </a:r>
                      <a:r>
                        <a:rPr sz="2400" b="1" dirty="0">
                          <a:latin typeface="Consolas" panose="020B0609020204030204"/>
                          <a:cs typeface="Consolas" panose="020B0609020204030204"/>
                        </a:rPr>
                        <a:t>, </a:t>
                      </a:r>
                      <a:r>
                        <a:rPr sz="2400" b="1" dirty="0">
                          <a:solidFill>
                            <a:srgbClr val="F5861F"/>
                          </a:solidFill>
                          <a:latin typeface="Consolas" panose="020B0609020204030204"/>
                          <a:cs typeface="Consolas" panose="020B0609020204030204"/>
                        </a:rPr>
                        <a:t>5</a:t>
                      </a:r>
                      <a:r>
                        <a:rPr sz="2400" b="1" dirty="0">
                          <a:latin typeface="Consolas" panose="020B0609020204030204"/>
                          <a:cs typeface="Consolas" panose="020B0609020204030204"/>
                        </a:rPr>
                        <a:t>):  print(i)</a:t>
                      </a:r>
                      <a:endParaRPr sz="24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85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5544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400" i="1" dirty="0">
                          <a:solidFill>
                            <a:srgbClr val="0033CC"/>
                          </a:solidFill>
                          <a:latin typeface="Consolas" panose="020B0609020204030204"/>
                          <a:cs typeface="Consolas" panose="020B0609020204030204"/>
                        </a:rPr>
                        <a:t>1</a:t>
                      </a:r>
                      <a:endParaRPr sz="2400">
                        <a:latin typeface="Consolas" panose="020B0609020204030204"/>
                        <a:cs typeface="Consolas" panose="020B0609020204030204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i="1" dirty="0">
                          <a:solidFill>
                            <a:srgbClr val="0033CC"/>
                          </a:solidFill>
                          <a:latin typeface="Consolas" panose="020B0609020204030204"/>
                          <a:cs typeface="Consolas" panose="020B0609020204030204"/>
                        </a:rPr>
                        <a:t>2</a:t>
                      </a:r>
                      <a:endParaRPr sz="2400">
                        <a:latin typeface="Consolas" panose="020B0609020204030204"/>
                        <a:cs typeface="Consolas" panose="020B0609020204030204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i="1" dirty="0">
                          <a:solidFill>
                            <a:srgbClr val="0033CC"/>
                          </a:solidFill>
                          <a:latin typeface="Consolas" panose="020B0609020204030204"/>
                          <a:cs typeface="Consolas" panose="020B0609020204030204"/>
                        </a:rPr>
                        <a:t>3</a:t>
                      </a:r>
                      <a:endParaRPr sz="2400">
                        <a:latin typeface="Consolas" panose="020B0609020204030204"/>
                        <a:cs typeface="Consolas" panose="020B0609020204030204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i="1" dirty="0">
                          <a:solidFill>
                            <a:srgbClr val="0033CC"/>
                          </a:solidFill>
                          <a:latin typeface="Consolas" panose="020B0609020204030204"/>
                          <a:cs typeface="Consolas" panose="020B0609020204030204"/>
                        </a:rPr>
                        <a:t>4</a:t>
                      </a:r>
                      <a:endParaRPr sz="24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3048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04160" y="1153667"/>
            <a:ext cx="6784848" cy="543306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850260" y="1199197"/>
            <a:ext cx="6624955" cy="5273040"/>
          </a:xfrm>
          <a:custGeom>
            <a:avLst/>
            <a:gdLst/>
            <a:ahLst/>
            <a:cxnLst/>
            <a:rect l="l" t="t" r="r" b="b"/>
            <a:pathLst>
              <a:path w="6624955" h="5273040">
                <a:moveTo>
                  <a:pt x="0" y="5273040"/>
                </a:moveTo>
                <a:lnTo>
                  <a:pt x="6624700" y="5273040"/>
                </a:lnTo>
                <a:lnTo>
                  <a:pt x="6624700" y="0"/>
                </a:lnTo>
                <a:lnTo>
                  <a:pt x="0" y="0"/>
                </a:lnTo>
                <a:lnTo>
                  <a:pt x="0" y="527304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850260" y="1180211"/>
            <a:ext cx="0" cy="5311140"/>
          </a:xfrm>
          <a:custGeom>
            <a:avLst/>
            <a:gdLst/>
            <a:ahLst/>
            <a:cxnLst/>
            <a:rect l="l" t="t" r="r" b="b"/>
            <a:pathLst>
              <a:path h="5311140">
                <a:moveTo>
                  <a:pt x="0" y="0"/>
                </a:moveTo>
                <a:lnTo>
                  <a:pt x="0" y="531107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475089" y="1180211"/>
            <a:ext cx="0" cy="5311140"/>
          </a:xfrm>
          <a:custGeom>
            <a:avLst/>
            <a:gdLst/>
            <a:ahLst/>
            <a:cxnLst/>
            <a:rect l="l" t="t" r="r" b="b"/>
            <a:pathLst>
              <a:path h="5311140">
                <a:moveTo>
                  <a:pt x="0" y="0"/>
                </a:moveTo>
                <a:lnTo>
                  <a:pt x="0" y="531107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31210" y="1199261"/>
            <a:ext cx="6663055" cy="0"/>
          </a:xfrm>
          <a:custGeom>
            <a:avLst/>
            <a:gdLst/>
            <a:ahLst/>
            <a:cxnLst/>
            <a:rect l="l" t="t" r="r" b="b"/>
            <a:pathLst>
              <a:path w="6663055">
                <a:moveTo>
                  <a:pt x="0" y="0"/>
                </a:moveTo>
                <a:lnTo>
                  <a:pt x="666292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831210" y="6472237"/>
            <a:ext cx="6663055" cy="0"/>
          </a:xfrm>
          <a:custGeom>
            <a:avLst/>
            <a:gdLst/>
            <a:ahLst/>
            <a:cxnLst/>
            <a:rect l="l" t="t" r="r" b="b"/>
            <a:pathLst>
              <a:path w="6663055">
                <a:moveTo>
                  <a:pt x="0" y="0"/>
                </a:moveTo>
                <a:lnTo>
                  <a:pt x="666292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929508" y="1217421"/>
            <a:ext cx="4217035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2379980" algn="ctr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8858A8"/>
                </a:solidFill>
                <a:latin typeface="Consolas" panose="020B0609020204030204"/>
                <a:cs typeface="Consolas" panose="020B0609020204030204"/>
              </a:rPr>
              <a:t>import</a:t>
            </a:r>
            <a:r>
              <a:rPr sz="2000" b="1" spc="-75" dirty="0">
                <a:solidFill>
                  <a:srgbClr val="8858A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random  </a:t>
            </a:r>
            <a:r>
              <a:rPr sz="2000" b="1" dirty="0">
                <a:solidFill>
                  <a:srgbClr val="8858A8"/>
                </a:solidFill>
                <a:latin typeface="Consolas" panose="020B0609020204030204"/>
                <a:cs typeface="Consolas" panose="020B0609020204030204"/>
              </a:rPr>
              <a:t>def</a:t>
            </a:r>
            <a:r>
              <a:rPr sz="2000" b="1" spc="-70" dirty="0">
                <a:solidFill>
                  <a:srgbClr val="8858A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solidFill>
                  <a:srgbClr val="4270AD"/>
                </a:solidFill>
                <a:latin typeface="Consolas" panose="020B0609020204030204"/>
                <a:cs typeface="Consolas" panose="020B0609020204030204"/>
              </a:rPr>
              <a:t>caishu</a:t>
            </a:r>
            <a:r>
              <a:rPr sz="2000" b="1" spc="-5" dirty="0">
                <a:solidFill>
                  <a:srgbClr val="F5861F"/>
                </a:solidFill>
                <a:latin typeface="Consolas" panose="020B0609020204030204"/>
                <a:cs typeface="Consolas" panose="020B0609020204030204"/>
              </a:rPr>
              <a:t>()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: 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 i =</a:t>
            </a:r>
            <a:r>
              <a:rPr sz="2000" b="1" spc="-4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solidFill>
                  <a:srgbClr val="F5861F"/>
                </a:solidFill>
                <a:latin typeface="Consolas" panose="020B0609020204030204"/>
                <a:cs typeface="Consolas" panose="020B0609020204030204"/>
              </a:rPr>
              <a:t>0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558800" algn="ctr">
              <a:lnSpc>
                <a:spcPct val="100000"/>
              </a:lnSpc>
            </a:pPr>
            <a:r>
              <a:rPr sz="2000" b="1" dirty="0">
                <a:latin typeface="Consolas" panose="020B0609020204030204"/>
                <a:cs typeface="Consolas" panose="020B0609020204030204"/>
              </a:rPr>
              <a:t>key =</a:t>
            </a:r>
            <a:r>
              <a:rPr sz="20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random.randint(</a:t>
            </a:r>
            <a:r>
              <a:rPr sz="2000" b="1" spc="-5" dirty="0">
                <a:solidFill>
                  <a:srgbClr val="F5861F"/>
                </a:solidFill>
                <a:latin typeface="Consolas" panose="020B0609020204030204"/>
                <a:cs typeface="Consolas" panose="020B0609020204030204"/>
              </a:rPr>
              <a:t>1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,</a:t>
            </a:r>
            <a:r>
              <a:rPr sz="2000" b="1" spc="-5" dirty="0">
                <a:solidFill>
                  <a:srgbClr val="F5861F"/>
                </a:solidFill>
                <a:latin typeface="Consolas" panose="020B0609020204030204"/>
                <a:cs typeface="Consolas" panose="020B0609020204030204"/>
              </a:rPr>
              <a:t>10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)</a:t>
            </a:r>
            <a:endParaRPr sz="20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88816" y="2437002"/>
            <a:ext cx="17024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8858A8"/>
                </a:solidFill>
                <a:latin typeface="Consolas" panose="020B0609020204030204"/>
                <a:cs typeface="Consolas" panose="020B0609020204030204"/>
              </a:rPr>
              <a:t>while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i &lt;</a:t>
            </a:r>
            <a:r>
              <a:rPr sz="2000" b="1" spc="-9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solidFill>
                  <a:srgbClr val="F5861F"/>
                </a:solidFill>
                <a:latin typeface="Consolas" panose="020B0609020204030204"/>
                <a:cs typeface="Consolas" panose="020B0609020204030204"/>
              </a:rPr>
              <a:t>5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:</a:t>
            </a:r>
            <a:endParaRPr sz="20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48125" y="2741802"/>
            <a:ext cx="37966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Consolas" panose="020B0609020204030204"/>
                <a:cs typeface="Consolas" panose="020B0609020204030204"/>
              </a:rPr>
              <a:t>guss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=</a:t>
            </a:r>
            <a:r>
              <a:rPr sz="20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int(input(</a:t>
            </a:r>
            <a:r>
              <a:rPr sz="2000" b="1" spc="-5" dirty="0">
                <a:solidFill>
                  <a:srgbClr val="708B00"/>
                </a:solidFill>
                <a:latin typeface="Consolas" panose="020B0609020204030204"/>
                <a:cs typeface="Consolas" panose="020B0609020204030204"/>
              </a:rPr>
              <a:t>"enter:"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))</a:t>
            </a:r>
            <a:endParaRPr sz="20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48125" y="3046602"/>
            <a:ext cx="4634865" cy="216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70230" marR="1260475" indent="-558165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8858A8"/>
                </a:solidFill>
                <a:latin typeface="Consolas" panose="020B0609020204030204"/>
                <a:cs typeface="Consolas" panose="020B0609020204030204"/>
              </a:rPr>
              <a:t>if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key ==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guss:  print(</a:t>
            </a:r>
            <a:r>
              <a:rPr sz="2000" b="1" spc="-5" dirty="0">
                <a:solidFill>
                  <a:srgbClr val="708B00"/>
                </a:solidFill>
                <a:latin typeface="Consolas" panose="020B0609020204030204"/>
                <a:cs typeface="Consolas" panose="020B0609020204030204"/>
              </a:rPr>
              <a:t>"good</a:t>
            </a:r>
            <a:r>
              <a:rPr sz="2000" b="1" spc="-45" dirty="0">
                <a:solidFill>
                  <a:srgbClr val="708B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solidFill>
                  <a:srgbClr val="708B00"/>
                </a:solidFill>
                <a:latin typeface="Consolas" panose="020B0609020204030204"/>
                <a:cs typeface="Consolas" panose="020B0609020204030204"/>
              </a:rPr>
              <a:t>guess!"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)  </a:t>
            </a:r>
            <a:r>
              <a:rPr sz="2000" b="1" dirty="0">
                <a:solidFill>
                  <a:srgbClr val="8858A8"/>
                </a:solidFill>
                <a:latin typeface="Consolas" panose="020B0609020204030204"/>
                <a:cs typeface="Consolas" panose="020B0609020204030204"/>
              </a:rPr>
              <a:t>break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570230" marR="283845" indent="-558165">
              <a:lnSpc>
                <a:spcPct val="100000"/>
              </a:lnSpc>
            </a:pPr>
            <a:r>
              <a:rPr sz="2000" b="1" spc="-5" dirty="0">
                <a:solidFill>
                  <a:srgbClr val="8858A8"/>
                </a:solidFill>
                <a:latin typeface="Consolas" panose="020B0609020204030204"/>
                <a:cs typeface="Consolas" panose="020B0609020204030204"/>
              </a:rPr>
              <a:t>elif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guss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&gt;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key:  print(</a:t>
            </a:r>
            <a:r>
              <a:rPr sz="2000" b="1" spc="-5" dirty="0">
                <a:solidFill>
                  <a:srgbClr val="708B00"/>
                </a:solidFill>
                <a:latin typeface="Consolas" panose="020B0609020204030204"/>
                <a:cs typeface="Consolas" panose="020B0609020204030204"/>
              </a:rPr>
              <a:t>"guss&gt;ken try</a:t>
            </a:r>
            <a:r>
              <a:rPr sz="2000" b="1" spc="-20" dirty="0">
                <a:solidFill>
                  <a:srgbClr val="708B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solidFill>
                  <a:srgbClr val="708B00"/>
                </a:solidFill>
                <a:latin typeface="Consolas" panose="020B0609020204030204"/>
                <a:cs typeface="Consolas" panose="020B0609020204030204"/>
              </a:rPr>
              <a:t>again"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)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570230" marR="5080" indent="-558165">
              <a:lnSpc>
                <a:spcPct val="100000"/>
              </a:lnSpc>
            </a:pPr>
            <a:r>
              <a:rPr sz="2000" b="1" spc="-5" dirty="0">
                <a:solidFill>
                  <a:srgbClr val="8858A8"/>
                </a:solidFill>
                <a:latin typeface="Consolas" panose="020B0609020204030204"/>
                <a:cs typeface="Consolas" panose="020B0609020204030204"/>
              </a:rPr>
              <a:t>else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: print(</a:t>
            </a:r>
            <a:r>
              <a:rPr sz="2000" b="1" spc="-5" dirty="0">
                <a:solidFill>
                  <a:srgbClr val="708B00"/>
                </a:solidFill>
                <a:latin typeface="Consolas" panose="020B0609020204030204"/>
                <a:cs typeface="Consolas" panose="020B0609020204030204"/>
              </a:rPr>
              <a:t>"guss&lt;key try </a:t>
            </a:r>
            <a:r>
              <a:rPr sz="2000" b="1" dirty="0">
                <a:solidFill>
                  <a:srgbClr val="708B00"/>
                </a:solidFill>
                <a:latin typeface="Consolas" panose="020B0609020204030204"/>
                <a:cs typeface="Consolas" panose="020B0609020204030204"/>
              </a:rPr>
              <a:t>again"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)   i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+= </a:t>
            </a:r>
            <a:r>
              <a:rPr sz="2000" b="1" dirty="0">
                <a:solidFill>
                  <a:srgbClr val="F5861F"/>
                </a:solidFill>
                <a:latin typeface="Consolas" panose="020B0609020204030204"/>
                <a:cs typeface="Consolas" panose="020B0609020204030204"/>
              </a:rPr>
              <a:t>1</a:t>
            </a:r>
            <a:endParaRPr sz="20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88816" y="5180838"/>
            <a:ext cx="309943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8858A8"/>
                </a:solidFill>
                <a:latin typeface="Consolas" panose="020B0609020204030204"/>
                <a:cs typeface="Consolas" panose="020B0609020204030204"/>
              </a:rPr>
              <a:t>else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: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571500">
              <a:lnSpc>
                <a:spcPct val="100000"/>
              </a:lnSpc>
            </a:pPr>
            <a:r>
              <a:rPr sz="2000" b="1" spc="-5" dirty="0">
                <a:latin typeface="Consolas" panose="020B0609020204030204"/>
                <a:cs typeface="Consolas" panose="020B0609020204030204"/>
              </a:rPr>
              <a:t>print(</a:t>
            </a:r>
            <a:r>
              <a:rPr sz="2000" b="1" spc="-5" dirty="0">
                <a:solidFill>
                  <a:srgbClr val="708B00"/>
                </a:solidFill>
                <a:latin typeface="Consolas" panose="020B0609020204030204"/>
                <a:cs typeface="Consolas" panose="020B0609020204030204"/>
              </a:rPr>
              <a:t>"game</a:t>
            </a:r>
            <a:r>
              <a:rPr sz="2000" b="1" spc="-30" dirty="0">
                <a:solidFill>
                  <a:srgbClr val="708B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solidFill>
                  <a:srgbClr val="708B00"/>
                </a:solidFill>
                <a:latin typeface="Consolas" panose="020B0609020204030204"/>
                <a:cs typeface="Consolas" panose="020B0609020204030204"/>
              </a:rPr>
              <a:t>over"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)</a:t>
            </a:r>
            <a:endParaRPr sz="20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29508" y="5790387"/>
            <a:ext cx="4636135" cy="637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0935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onsolas" panose="020B0609020204030204"/>
                <a:cs typeface="Consolas" panose="020B0609020204030204"/>
              </a:rPr>
              <a:t>print(</a:t>
            </a:r>
            <a:r>
              <a:rPr sz="2000" b="1" spc="-5" dirty="0">
                <a:solidFill>
                  <a:srgbClr val="708B00"/>
                </a:solidFill>
                <a:latin typeface="Consolas" panose="020B0609020204030204"/>
                <a:cs typeface="Consolas" panose="020B0609020204030204"/>
              </a:rPr>
              <a:t>"The key </a:t>
            </a:r>
            <a:r>
              <a:rPr sz="2000" b="1" dirty="0">
                <a:solidFill>
                  <a:srgbClr val="708B00"/>
                </a:solidFill>
                <a:latin typeface="Consolas" panose="020B0609020204030204"/>
                <a:cs typeface="Consolas" panose="020B0609020204030204"/>
              </a:rPr>
              <a:t>is:"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,</a:t>
            </a:r>
            <a:r>
              <a:rPr sz="2000" b="1" spc="-3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key)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2000" b="1" dirty="0">
                <a:latin typeface="Consolas" panose="020B0609020204030204"/>
                <a:cs typeface="Consolas" panose="020B0609020204030204"/>
              </a:rPr>
              <a:t>caishu()</a:t>
            </a:r>
            <a:endParaRPr sz="20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7807832" y="261365"/>
            <a:ext cx="36982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>
                <a:latin typeface="Microsoft JhengHei" panose="020B0604030504040204" charset="-120"/>
                <a:cs typeface="Microsoft JhengHei" panose="020B0604030504040204" charset="-120"/>
              </a:rPr>
              <a:t>小游戏：结构分解</a:t>
            </a:r>
            <a:endParaRPr spc="1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94715" y="1263396"/>
            <a:ext cx="2446782" cy="8740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725525" y="1393012"/>
            <a:ext cx="14471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函数定义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62711" y="5832347"/>
            <a:ext cx="2446782" cy="8755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692912" y="5964123"/>
            <a:ext cx="14458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函数调用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432809" y="2492501"/>
            <a:ext cx="5544820" cy="3672840"/>
          </a:xfrm>
          <a:custGeom>
            <a:avLst/>
            <a:gdLst/>
            <a:ahLst/>
            <a:cxnLst/>
            <a:rect l="l" t="t" r="r" b="b"/>
            <a:pathLst>
              <a:path w="5544820" h="3672840">
                <a:moveTo>
                  <a:pt x="0" y="3672840"/>
                </a:moveTo>
                <a:lnTo>
                  <a:pt x="5544312" y="3672840"/>
                </a:lnTo>
                <a:lnTo>
                  <a:pt x="5544312" y="0"/>
                </a:lnTo>
                <a:lnTo>
                  <a:pt x="0" y="0"/>
                </a:lnTo>
                <a:lnTo>
                  <a:pt x="0" y="3672840"/>
                </a:lnTo>
                <a:close/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9006840" y="2122932"/>
            <a:ext cx="2516886" cy="8740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9694544" y="2253233"/>
            <a:ext cx="14458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循环结构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008882" y="3070098"/>
            <a:ext cx="4752340" cy="2159635"/>
          </a:xfrm>
          <a:custGeom>
            <a:avLst/>
            <a:gdLst/>
            <a:ahLst/>
            <a:cxnLst/>
            <a:rect l="l" t="t" r="r" b="b"/>
            <a:pathLst>
              <a:path w="4752340" h="2159635">
                <a:moveTo>
                  <a:pt x="0" y="2159508"/>
                </a:moveTo>
                <a:lnTo>
                  <a:pt x="4751832" y="2159508"/>
                </a:lnTo>
                <a:lnTo>
                  <a:pt x="4751832" y="0"/>
                </a:lnTo>
                <a:lnTo>
                  <a:pt x="0" y="0"/>
                </a:lnTo>
                <a:lnTo>
                  <a:pt x="0" y="2159508"/>
                </a:lnTo>
                <a:close/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778240" y="3739896"/>
            <a:ext cx="2812542" cy="8740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9761346" y="3870705"/>
            <a:ext cx="14458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选择结构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90384" y="261365"/>
            <a:ext cx="46126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>
                <a:latin typeface="Microsoft JhengHei" panose="020B0604030504040204" charset="-120"/>
                <a:cs typeface="Microsoft JhengHei" panose="020B0604030504040204" charset="-120"/>
              </a:rPr>
              <a:t>计算机编程的基本概念</a:t>
            </a:r>
            <a:endParaRPr spc="1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390644" y="3599688"/>
            <a:ext cx="2309622" cy="115290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135111" y="5039867"/>
            <a:ext cx="2309622" cy="11529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606540" y="1725167"/>
            <a:ext cx="4918709" cy="19880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619625" y="1887372"/>
            <a:ext cx="5635625" cy="3893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35630" marR="5080">
              <a:lnSpc>
                <a:spcPct val="125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什么是程序？  </a:t>
            </a:r>
            <a:r>
              <a:rPr sz="2800" b="1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程序能干什么？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sz="37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3100"/>
              </a:spcBef>
            </a:pPr>
            <a:r>
              <a:rPr sz="2800" b="1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计算机程序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sz="37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marR="94615" algn="r">
              <a:lnSpc>
                <a:spcPct val="100000"/>
              </a:lnSpc>
            </a:pPr>
            <a:r>
              <a:rPr sz="2800" b="1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计算机语言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17091" y="1629155"/>
            <a:ext cx="1940052" cy="18775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058667" y="3058667"/>
            <a:ext cx="1258824" cy="8183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110102" y="3109595"/>
            <a:ext cx="1106805" cy="655955"/>
          </a:xfrm>
          <a:custGeom>
            <a:avLst/>
            <a:gdLst/>
            <a:ahLst/>
            <a:cxnLst/>
            <a:rect l="l" t="t" r="r" b="b"/>
            <a:pathLst>
              <a:path w="1106804" h="655954">
                <a:moveTo>
                  <a:pt x="82169" y="0"/>
                </a:moveTo>
                <a:lnTo>
                  <a:pt x="0" y="199770"/>
                </a:lnTo>
                <a:lnTo>
                  <a:pt x="865886" y="555878"/>
                </a:lnTo>
                <a:lnTo>
                  <a:pt x="824738" y="655827"/>
                </a:lnTo>
                <a:lnTo>
                  <a:pt x="1106677" y="538098"/>
                </a:lnTo>
                <a:lnTo>
                  <a:pt x="1030766" y="356107"/>
                </a:lnTo>
                <a:lnTo>
                  <a:pt x="948055" y="356107"/>
                </a:lnTo>
                <a:lnTo>
                  <a:pt x="82169" y="0"/>
                </a:lnTo>
                <a:close/>
              </a:path>
              <a:path w="1106804" h="655954">
                <a:moveTo>
                  <a:pt x="989076" y="256158"/>
                </a:moveTo>
                <a:lnTo>
                  <a:pt x="948055" y="356107"/>
                </a:lnTo>
                <a:lnTo>
                  <a:pt x="1030766" y="356107"/>
                </a:lnTo>
                <a:lnTo>
                  <a:pt x="989076" y="256158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110102" y="3109595"/>
            <a:ext cx="1106805" cy="655955"/>
          </a:xfrm>
          <a:custGeom>
            <a:avLst/>
            <a:gdLst/>
            <a:ahLst/>
            <a:cxnLst/>
            <a:rect l="l" t="t" r="r" b="b"/>
            <a:pathLst>
              <a:path w="1106804" h="655954">
                <a:moveTo>
                  <a:pt x="824738" y="655827"/>
                </a:moveTo>
                <a:lnTo>
                  <a:pt x="865886" y="555878"/>
                </a:lnTo>
                <a:lnTo>
                  <a:pt x="0" y="199770"/>
                </a:lnTo>
                <a:lnTo>
                  <a:pt x="82169" y="0"/>
                </a:lnTo>
                <a:lnTo>
                  <a:pt x="948055" y="356107"/>
                </a:lnTo>
                <a:lnTo>
                  <a:pt x="989076" y="256158"/>
                </a:lnTo>
                <a:lnTo>
                  <a:pt x="1106677" y="538098"/>
                </a:lnTo>
                <a:lnTo>
                  <a:pt x="824738" y="655827"/>
                </a:lnTo>
                <a:close/>
              </a:path>
            </a:pathLst>
          </a:custGeom>
          <a:ln w="381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803135" y="4485119"/>
            <a:ext cx="1251191" cy="8336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854825" y="4536059"/>
            <a:ext cx="1099185" cy="673100"/>
          </a:xfrm>
          <a:custGeom>
            <a:avLst/>
            <a:gdLst/>
            <a:ahLst/>
            <a:cxnLst/>
            <a:rect l="l" t="t" r="r" b="b"/>
            <a:pathLst>
              <a:path w="1099184" h="673100">
                <a:moveTo>
                  <a:pt x="86741" y="0"/>
                </a:moveTo>
                <a:lnTo>
                  <a:pt x="0" y="197866"/>
                </a:lnTo>
                <a:lnTo>
                  <a:pt x="857376" y="573786"/>
                </a:lnTo>
                <a:lnTo>
                  <a:pt x="814070" y="672719"/>
                </a:lnTo>
                <a:lnTo>
                  <a:pt x="1098677" y="561594"/>
                </a:lnTo>
                <a:lnTo>
                  <a:pt x="1026180" y="375920"/>
                </a:lnTo>
                <a:lnTo>
                  <a:pt x="944118" y="375920"/>
                </a:lnTo>
                <a:lnTo>
                  <a:pt x="86741" y="0"/>
                </a:lnTo>
                <a:close/>
              </a:path>
              <a:path w="1099184" h="673100">
                <a:moveTo>
                  <a:pt x="987551" y="276987"/>
                </a:moveTo>
                <a:lnTo>
                  <a:pt x="944118" y="375920"/>
                </a:lnTo>
                <a:lnTo>
                  <a:pt x="1026180" y="375920"/>
                </a:lnTo>
                <a:lnTo>
                  <a:pt x="987551" y="276987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854825" y="4536059"/>
            <a:ext cx="1099185" cy="673100"/>
          </a:xfrm>
          <a:custGeom>
            <a:avLst/>
            <a:gdLst/>
            <a:ahLst/>
            <a:cxnLst/>
            <a:rect l="l" t="t" r="r" b="b"/>
            <a:pathLst>
              <a:path w="1099184" h="673100">
                <a:moveTo>
                  <a:pt x="814070" y="672719"/>
                </a:moveTo>
                <a:lnTo>
                  <a:pt x="857376" y="573786"/>
                </a:lnTo>
                <a:lnTo>
                  <a:pt x="0" y="197866"/>
                </a:lnTo>
                <a:lnTo>
                  <a:pt x="86741" y="0"/>
                </a:lnTo>
                <a:lnTo>
                  <a:pt x="944118" y="375920"/>
                </a:lnTo>
                <a:lnTo>
                  <a:pt x="987551" y="276987"/>
                </a:lnTo>
                <a:lnTo>
                  <a:pt x="1098677" y="561594"/>
                </a:lnTo>
                <a:lnTo>
                  <a:pt x="814070" y="672719"/>
                </a:lnTo>
                <a:close/>
              </a:path>
            </a:pathLst>
          </a:custGeom>
          <a:ln w="38099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25661" y="261365"/>
            <a:ext cx="2778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>
                <a:latin typeface="Microsoft JhengHei" panose="020B0604030504040204" charset="-120"/>
                <a:cs typeface="Microsoft JhengHei" panose="020B0604030504040204" charset="-120"/>
              </a:rPr>
              <a:t>中学知识再现</a:t>
            </a:r>
            <a:endParaRPr spc="1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853428" y="2746248"/>
            <a:ext cx="5017008" cy="379171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888480" y="2781300"/>
            <a:ext cx="4896611" cy="3671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883907" y="2776727"/>
            <a:ext cx="4906010" cy="3680460"/>
          </a:xfrm>
          <a:custGeom>
            <a:avLst/>
            <a:gdLst/>
            <a:ahLst/>
            <a:cxnLst/>
            <a:rect l="l" t="t" r="r" b="b"/>
            <a:pathLst>
              <a:path w="4906009" h="3680460">
                <a:moveTo>
                  <a:pt x="0" y="3680460"/>
                </a:moveTo>
                <a:lnTo>
                  <a:pt x="4905756" y="3680460"/>
                </a:lnTo>
                <a:lnTo>
                  <a:pt x="4905756" y="0"/>
                </a:lnTo>
                <a:lnTo>
                  <a:pt x="0" y="0"/>
                </a:lnTo>
                <a:lnTo>
                  <a:pt x="0" y="3680460"/>
                </a:lnTo>
                <a:close/>
              </a:path>
            </a:pathLst>
          </a:custGeom>
          <a:ln w="9144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05968" y="1609344"/>
            <a:ext cx="6280404" cy="29413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51522" y="1654175"/>
            <a:ext cx="6120765" cy="2783205"/>
          </a:xfrm>
          <a:custGeom>
            <a:avLst/>
            <a:gdLst/>
            <a:ahLst/>
            <a:cxnLst/>
            <a:rect l="l" t="t" r="r" b="b"/>
            <a:pathLst>
              <a:path w="6120765" h="2783204">
                <a:moveTo>
                  <a:pt x="0" y="2782824"/>
                </a:moveTo>
                <a:lnTo>
                  <a:pt x="6120510" y="2782824"/>
                </a:lnTo>
                <a:lnTo>
                  <a:pt x="6120510" y="0"/>
                </a:lnTo>
                <a:lnTo>
                  <a:pt x="0" y="0"/>
                </a:lnTo>
                <a:lnTo>
                  <a:pt x="0" y="2782824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51522" y="1635125"/>
            <a:ext cx="0" cy="2821305"/>
          </a:xfrm>
          <a:custGeom>
            <a:avLst/>
            <a:gdLst/>
            <a:ahLst/>
            <a:cxnLst/>
            <a:rect l="l" t="t" r="r" b="b"/>
            <a:pathLst>
              <a:path h="2821304">
                <a:moveTo>
                  <a:pt x="0" y="0"/>
                </a:moveTo>
                <a:lnTo>
                  <a:pt x="0" y="282092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672071" y="1635125"/>
            <a:ext cx="0" cy="2821305"/>
          </a:xfrm>
          <a:custGeom>
            <a:avLst/>
            <a:gdLst/>
            <a:ahLst/>
            <a:cxnLst/>
            <a:rect l="l" t="t" r="r" b="b"/>
            <a:pathLst>
              <a:path h="2821304">
                <a:moveTo>
                  <a:pt x="0" y="0"/>
                </a:moveTo>
                <a:lnTo>
                  <a:pt x="0" y="282092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32472" y="1654175"/>
            <a:ext cx="6158865" cy="0"/>
          </a:xfrm>
          <a:custGeom>
            <a:avLst/>
            <a:gdLst/>
            <a:ahLst/>
            <a:cxnLst/>
            <a:rect l="l" t="t" r="r" b="b"/>
            <a:pathLst>
              <a:path w="6158865">
                <a:moveTo>
                  <a:pt x="0" y="0"/>
                </a:moveTo>
                <a:lnTo>
                  <a:pt x="6158649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32472" y="4436998"/>
            <a:ext cx="6158865" cy="0"/>
          </a:xfrm>
          <a:custGeom>
            <a:avLst/>
            <a:gdLst/>
            <a:ahLst/>
            <a:cxnLst/>
            <a:rect l="l" t="t" r="r" b="b"/>
            <a:pathLst>
              <a:path w="6158865">
                <a:moveTo>
                  <a:pt x="0" y="0"/>
                </a:moveTo>
                <a:lnTo>
                  <a:pt x="6158649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30427" y="1736597"/>
            <a:ext cx="5747385" cy="2588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8858A8"/>
                </a:solidFill>
                <a:latin typeface="Consolas" panose="020B0609020204030204"/>
                <a:cs typeface="Consolas" panose="020B0609020204030204"/>
              </a:rPr>
              <a:t>import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tabLst>
                <a:tab pos="4218940" algn="l"/>
              </a:tabLst>
            </a:pPr>
            <a:r>
              <a:rPr sz="2400" b="1" dirty="0">
                <a:solidFill>
                  <a:srgbClr val="8858A8"/>
                </a:solidFill>
                <a:latin typeface="Consolas" panose="020B0609020204030204"/>
                <a:cs typeface="Consolas" panose="020B0609020204030204"/>
              </a:rPr>
              <a:t>import	</a:t>
            </a:r>
            <a:r>
              <a:rPr sz="2400" b="1" spc="5" dirty="0">
                <a:solidFill>
                  <a:srgbClr val="8858A8"/>
                </a:solidFill>
                <a:latin typeface="Consolas" panose="020B0609020204030204"/>
                <a:cs typeface="Consolas" panose="020B0609020204030204"/>
              </a:rPr>
              <a:t>as</a:t>
            </a:r>
            <a:r>
              <a:rPr sz="2400" b="1" spc="-15" dirty="0">
                <a:solidFill>
                  <a:srgbClr val="8858A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b="1" dirty="0">
                <a:latin typeface="Consolas" panose="020B0609020204030204"/>
                <a:cs typeface="Consolas" panose="020B0609020204030204"/>
              </a:rPr>
              <a:t>plt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ct val="100000"/>
              </a:lnSpc>
            </a:pPr>
            <a:r>
              <a:rPr sz="2400" b="1" dirty="0">
                <a:latin typeface="Consolas" panose="020B0609020204030204"/>
                <a:cs typeface="Consolas" panose="020B0609020204030204"/>
              </a:rPr>
              <a:t>x = np.arange(-np.pi, </a:t>
            </a:r>
            <a:r>
              <a:rPr sz="2400" b="1" spc="5" dirty="0">
                <a:latin typeface="Consolas" panose="020B0609020204030204"/>
                <a:cs typeface="Consolas" panose="020B0609020204030204"/>
              </a:rPr>
              <a:t>np.pi, </a:t>
            </a:r>
            <a:r>
              <a:rPr sz="2400" b="1" dirty="0">
                <a:solidFill>
                  <a:srgbClr val="F5861F"/>
                </a:solidFill>
                <a:latin typeface="Consolas" panose="020B0609020204030204"/>
                <a:cs typeface="Consolas" panose="020B0609020204030204"/>
              </a:rPr>
              <a:t>0.01</a:t>
            </a:r>
            <a:r>
              <a:rPr sz="2400" b="1" dirty="0">
                <a:latin typeface="Consolas" panose="020B0609020204030204"/>
                <a:cs typeface="Consolas" panose="020B0609020204030204"/>
              </a:rPr>
              <a:t>)  y = np.sin(x)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Consolas" panose="020B0609020204030204"/>
                <a:cs typeface="Consolas" panose="020B0609020204030204"/>
              </a:rPr>
              <a:t>plt.plot(x, y,</a:t>
            </a:r>
            <a:r>
              <a:rPr sz="2400" b="1" spc="20" dirty="0">
                <a:latin typeface="Consolas" panose="020B0609020204030204"/>
                <a:cs typeface="Consolas" panose="020B0609020204030204"/>
              </a:rPr>
              <a:t> </a:t>
            </a:r>
            <a:r>
              <a:rPr sz="2400" b="1" spc="5" dirty="0">
                <a:solidFill>
                  <a:srgbClr val="708B00"/>
                </a:solidFill>
                <a:latin typeface="Consolas" panose="020B0609020204030204"/>
                <a:cs typeface="Consolas" panose="020B0609020204030204"/>
              </a:rPr>
              <a:t>'g'</a:t>
            </a:r>
            <a:r>
              <a:rPr sz="2400" b="1" spc="5" dirty="0">
                <a:latin typeface="Consolas" panose="020B0609020204030204"/>
                <a:cs typeface="Consolas" panose="020B0609020204030204"/>
              </a:rPr>
              <a:t>)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2400" b="1" dirty="0">
                <a:latin typeface="Consolas" panose="020B0609020204030204"/>
                <a:cs typeface="Consolas" panose="020B0609020204030204"/>
              </a:rPr>
              <a:t>plt.show()</a:t>
            </a:r>
            <a:endParaRPr sz="2400">
              <a:latin typeface="Consolas" panose="020B0609020204030204"/>
              <a:cs typeface="Consolas" panose="020B0609020204030204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757172" y="1725167"/>
          <a:ext cx="3082290" cy="859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9015"/>
                <a:gridCol w="2016125"/>
              </a:tblGrid>
              <a:tr h="390143"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b="1" dirty="0">
                          <a:latin typeface="Consolas" panose="020B0609020204030204"/>
                          <a:cs typeface="Consolas" panose="020B0609020204030204"/>
                        </a:rPr>
                        <a:t>numpy</a:t>
                      </a:r>
                      <a:endParaRPr sz="24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5080" marB="0">
                    <a:lnL w="38100">
                      <a:solidFill>
                        <a:srgbClr val="C00000"/>
                      </a:solidFill>
                      <a:prstDash val="solid"/>
                    </a:lnL>
                    <a:lnR w="38100">
                      <a:solidFill>
                        <a:srgbClr val="C00000"/>
                      </a:solidFill>
                      <a:prstDash val="solid"/>
                    </a:lnR>
                    <a:lnT w="38100">
                      <a:solidFill>
                        <a:srgbClr val="C00000"/>
                      </a:solidFill>
                      <a:prstDash val="solid"/>
                    </a:lnT>
                    <a:lnB w="38100">
                      <a:solidFill>
                        <a:srgbClr val="C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b="1" dirty="0">
                          <a:solidFill>
                            <a:srgbClr val="8858A8"/>
                          </a:solidFill>
                          <a:latin typeface="Consolas" panose="020B0609020204030204"/>
                          <a:cs typeface="Consolas" panose="020B0609020204030204"/>
                        </a:rPr>
                        <a:t>as</a:t>
                      </a:r>
                      <a:r>
                        <a:rPr sz="2400" b="1" spc="-5" dirty="0">
                          <a:solidFill>
                            <a:srgbClr val="8858A8"/>
                          </a:solidFill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2400" b="1" spc="10" dirty="0">
                          <a:latin typeface="Consolas" panose="020B0609020204030204"/>
                          <a:cs typeface="Consolas" panose="020B0609020204030204"/>
                        </a:rPr>
                        <a:t>np</a:t>
                      </a:r>
                      <a:endParaRPr sz="24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5080" marB="0">
                    <a:lnL w="38100">
                      <a:solidFill>
                        <a:srgbClr val="C00000"/>
                      </a:solidFill>
                      <a:prstDash val="solid"/>
                    </a:lnL>
                    <a:lnB w="38100">
                      <a:solidFill>
                        <a:srgbClr val="C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431291">
                <a:tc gridSpan="2">
                  <a:txBody>
                    <a:bodyPr/>
                    <a:lstStyle/>
                    <a:p>
                      <a:pPr marL="43180">
                        <a:lnSpc>
                          <a:spcPts val="2730"/>
                        </a:lnSpc>
                      </a:pPr>
                      <a:r>
                        <a:rPr sz="2400" b="1" dirty="0">
                          <a:latin typeface="Consolas" panose="020B0609020204030204"/>
                          <a:cs typeface="Consolas" panose="020B0609020204030204"/>
                        </a:rPr>
                        <a:t>matplotlib.pyplot</a:t>
                      </a:r>
                      <a:endParaRPr sz="24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lnL w="38100">
                      <a:solidFill>
                        <a:srgbClr val="C00000"/>
                      </a:solidFill>
                      <a:prstDash val="solid"/>
                    </a:lnL>
                    <a:lnR w="38100">
                      <a:solidFill>
                        <a:srgbClr val="C00000"/>
                      </a:solidFill>
                      <a:prstDash val="solid"/>
                    </a:lnR>
                    <a:lnT w="38100">
                      <a:solidFill>
                        <a:srgbClr val="C00000"/>
                      </a:solidFill>
                      <a:prstDash val="solid"/>
                    </a:lnT>
                    <a:lnB w="38100">
                      <a:solidFill>
                        <a:srgbClr val="C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cPr marL="0" marR="0" marT="0" marB="0"/>
                </a:tc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1746504" y="809231"/>
            <a:ext cx="2161794" cy="9776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255647" y="939495"/>
            <a:ext cx="10915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引</a:t>
            </a:r>
            <a:r>
              <a:rPr sz="28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入</a:t>
            </a: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库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63880" y="4326623"/>
            <a:ext cx="2161794" cy="10904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894689" y="4673041"/>
            <a:ext cx="14458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函数调用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354568" y="1763255"/>
            <a:ext cx="2161794" cy="10264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8686292" y="1893265"/>
            <a:ext cx="14458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运行结果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2173" y="261365"/>
            <a:ext cx="24923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>
                <a:latin typeface="Microsoft JhengHei" panose="020B0604030504040204" charset="-120"/>
                <a:cs typeface="Microsoft JhengHei" panose="020B0604030504040204" charset="-120"/>
              </a:rPr>
              <a:t>初识</a:t>
            </a:r>
            <a:r>
              <a:rPr dirty="0"/>
              <a:t>Python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8340" y="1273623"/>
            <a:ext cx="2964180" cy="1459230"/>
          </a:xfrm>
          <a:prstGeom prst="rect">
            <a:avLst/>
          </a:prstGeom>
        </p:spPr>
        <p:txBody>
          <a:bodyPr vert="horz" wrap="square" lIns="0" tIns="2419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905"/>
              </a:spcBef>
              <a:buChar char="•"/>
              <a:tabLst>
                <a:tab pos="355600" algn="l"/>
              </a:tabLst>
            </a:pPr>
            <a:r>
              <a:rPr sz="32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Python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初体验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469900">
              <a:lnSpc>
                <a:spcPct val="100000"/>
              </a:lnSpc>
              <a:spcBef>
                <a:spcPts val="1800"/>
              </a:spcBef>
            </a:pP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–</a:t>
            </a:r>
            <a:r>
              <a:rPr sz="3200" spc="-434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数据类型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5844" y="2585138"/>
            <a:ext cx="5972175" cy="4096385"/>
          </a:xfrm>
          <a:prstGeom prst="rect">
            <a:avLst/>
          </a:prstGeom>
        </p:spPr>
        <p:txBody>
          <a:bodyPr vert="horz" wrap="square" lIns="0" tIns="211454" rIns="0" bIns="0" rtlCol="0">
            <a:spAutoFit/>
          </a:bodyPr>
          <a:lstStyle/>
          <a:p>
            <a:pPr marL="697865" indent="-229235">
              <a:lnSpc>
                <a:spcPct val="100000"/>
              </a:lnSpc>
              <a:spcBef>
                <a:spcPts val="1665"/>
              </a:spcBef>
              <a:buChar char="•"/>
              <a:tabLst>
                <a:tab pos="698500" algn="l"/>
              </a:tabLst>
            </a:pPr>
            <a:r>
              <a:rPr sz="28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整型类型、浮点类型、布尔类</a:t>
            </a: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型…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 marL="299085" indent="-287020">
              <a:lnSpc>
                <a:spcPct val="100000"/>
              </a:lnSpc>
              <a:spcBef>
                <a:spcPts val="1795"/>
              </a:spcBef>
              <a:buChar char="–"/>
              <a:tabLst>
                <a:tab pos="299720" algn="l"/>
              </a:tabLst>
            </a:pP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表达式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697865" lvl="1" indent="-229235">
              <a:lnSpc>
                <a:spcPct val="100000"/>
              </a:lnSpc>
              <a:spcBef>
                <a:spcPts val="605"/>
              </a:spcBef>
              <a:buChar char="•"/>
              <a:tabLst>
                <a:tab pos="698500" algn="l"/>
              </a:tabLst>
            </a:pPr>
            <a:r>
              <a:rPr sz="28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算术表达式、逻辑表达式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 marL="299085" indent="-287020">
              <a:lnSpc>
                <a:spcPct val="100000"/>
              </a:lnSpc>
              <a:spcBef>
                <a:spcPts val="1800"/>
              </a:spcBef>
              <a:buChar char="–"/>
              <a:tabLst>
                <a:tab pos="299720" algn="l"/>
              </a:tabLst>
            </a:pP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三种控制语句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697865" lvl="1" indent="-229235">
              <a:lnSpc>
                <a:spcPct val="100000"/>
              </a:lnSpc>
              <a:spcBef>
                <a:spcPts val="605"/>
              </a:spcBef>
              <a:buChar char="•"/>
              <a:tabLst>
                <a:tab pos="698500" algn="l"/>
              </a:tabLst>
            </a:pPr>
            <a:r>
              <a:rPr sz="28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顺序结构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 marL="697865" lvl="1" indent="-229235">
              <a:lnSpc>
                <a:spcPct val="100000"/>
              </a:lnSpc>
              <a:spcBef>
                <a:spcPts val="600"/>
              </a:spcBef>
              <a:buChar char="•"/>
              <a:tabLst>
                <a:tab pos="698500" algn="l"/>
              </a:tabLst>
            </a:pP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循环结构for和while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 marL="697865" lvl="1" indent="-229235">
              <a:lnSpc>
                <a:spcPct val="100000"/>
              </a:lnSpc>
              <a:spcBef>
                <a:spcPts val="600"/>
              </a:spcBef>
              <a:buChar char="•"/>
              <a:tabLst>
                <a:tab pos="698500" algn="l"/>
              </a:tabLst>
            </a:pP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分支结构if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34028" y="1159763"/>
            <a:ext cx="3543300" cy="134721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079747" y="1204722"/>
            <a:ext cx="3384550" cy="1188720"/>
          </a:xfrm>
          <a:custGeom>
            <a:avLst/>
            <a:gdLst/>
            <a:ahLst/>
            <a:cxnLst/>
            <a:rect l="l" t="t" r="r" b="b"/>
            <a:pathLst>
              <a:path w="3384550" h="1188720">
                <a:moveTo>
                  <a:pt x="0" y="1188719"/>
                </a:moveTo>
                <a:lnTo>
                  <a:pt x="3384423" y="1188719"/>
                </a:lnTo>
                <a:lnTo>
                  <a:pt x="3384423" y="0"/>
                </a:lnTo>
                <a:lnTo>
                  <a:pt x="0" y="0"/>
                </a:lnTo>
                <a:lnTo>
                  <a:pt x="0" y="118871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079747" y="1185672"/>
            <a:ext cx="0" cy="1226820"/>
          </a:xfrm>
          <a:custGeom>
            <a:avLst/>
            <a:gdLst/>
            <a:ahLst/>
            <a:cxnLst/>
            <a:rect l="l" t="t" r="r" b="b"/>
            <a:pathLst>
              <a:path h="1226820">
                <a:moveTo>
                  <a:pt x="0" y="0"/>
                </a:moveTo>
                <a:lnTo>
                  <a:pt x="0" y="122681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464170" y="1185672"/>
            <a:ext cx="0" cy="1226820"/>
          </a:xfrm>
          <a:custGeom>
            <a:avLst/>
            <a:gdLst/>
            <a:ahLst/>
            <a:cxnLst/>
            <a:rect l="l" t="t" r="r" b="b"/>
            <a:pathLst>
              <a:path h="1226820">
                <a:moveTo>
                  <a:pt x="0" y="0"/>
                </a:moveTo>
                <a:lnTo>
                  <a:pt x="0" y="122681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060697" y="1204722"/>
            <a:ext cx="3422650" cy="0"/>
          </a:xfrm>
          <a:custGeom>
            <a:avLst/>
            <a:gdLst/>
            <a:ahLst/>
            <a:cxnLst/>
            <a:rect l="l" t="t" r="r" b="b"/>
            <a:pathLst>
              <a:path w="3422650">
                <a:moveTo>
                  <a:pt x="0" y="0"/>
                </a:moveTo>
                <a:lnTo>
                  <a:pt x="342252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060697" y="2393442"/>
            <a:ext cx="3422650" cy="0"/>
          </a:xfrm>
          <a:custGeom>
            <a:avLst/>
            <a:gdLst/>
            <a:ahLst/>
            <a:cxnLst/>
            <a:rect l="l" t="t" r="r" b="b"/>
            <a:pathLst>
              <a:path w="3422650">
                <a:moveTo>
                  <a:pt x="0" y="0"/>
                </a:moveTo>
                <a:lnTo>
                  <a:pt x="342252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159122" y="1221485"/>
            <a:ext cx="1539240" cy="1124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onsolas" panose="020B0609020204030204"/>
                <a:cs typeface="Consolas" panose="020B0609020204030204"/>
              </a:rPr>
              <a:t>a =</a:t>
            </a:r>
            <a:r>
              <a:rPr sz="24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2400" b="1" dirty="0">
                <a:solidFill>
                  <a:srgbClr val="F5861F"/>
                </a:solidFill>
                <a:latin typeface="Consolas" panose="020B0609020204030204"/>
                <a:cs typeface="Consolas" panose="020B0609020204030204"/>
              </a:rPr>
              <a:t>5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12700" marR="5080">
              <a:lnSpc>
                <a:spcPts val="2890"/>
              </a:lnSpc>
              <a:spcBef>
                <a:spcPts val="85"/>
              </a:spcBef>
            </a:pPr>
            <a:r>
              <a:rPr sz="2400" b="1" dirty="0">
                <a:latin typeface="Consolas" panose="020B0609020204030204"/>
                <a:cs typeface="Consolas" panose="020B0609020204030204"/>
              </a:rPr>
              <a:t>a = a +</a:t>
            </a:r>
            <a:r>
              <a:rPr sz="2400" b="1" spc="-65" dirty="0">
                <a:latin typeface="Consolas" panose="020B0609020204030204"/>
                <a:cs typeface="Consolas" panose="020B0609020204030204"/>
              </a:rPr>
              <a:t> </a:t>
            </a:r>
            <a:r>
              <a:rPr sz="2400" b="1" dirty="0">
                <a:solidFill>
                  <a:srgbClr val="F5861F"/>
                </a:solidFill>
                <a:latin typeface="Consolas" panose="020B0609020204030204"/>
                <a:cs typeface="Consolas" panose="020B0609020204030204"/>
              </a:rPr>
              <a:t>1  </a:t>
            </a:r>
            <a:r>
              <a:rPr sz="2400" b="1" dirty="0">
                <a:latin typeface="Consolas" panose="020B0609020204030204"/>
                <a:cs typeface="Consolas" panose="020B0609020204030204"/>
              </a:rPr>
              <a:t>print(a)</a:t>
            </a:r>
            <a:endParaRPr sz="2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562088" y="1150619"/>
            <a:ext cx="4480559" cy="9829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563611" y="2001011"/>
            <a:ext cx="4480559" cy="9829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609713" y="2047113"/>
            <a:ext cx="4320540" cy="822960"/>
          </a:xfrm>
          <a:custGeom>
            <a:avLst/>
            <a:gdLst/>
            <a:ahLst/>
            <a:cxnLst/>
            <a:rect l="l" t="t" r="r" b="b"/>
            <a:pathLst>
              <a:path w="4320540" h="822960">
                <a:moveTo>
                  <a:pt x="0" y="822960"/>
                </a:moveTo>
                <a:lnTo>
                  <a:pt x="4320540" y="822960"/>
                </a:lnTo>
                <a:lnTo>
                  <a:pt x="4320540" y="0"/>
                </a:lnTo>
                <a:lnTo>
                  <a:pt x="0" y="0"/>
                </a:lnTo>
                <a:lnTo>
                  <a:pt x="0" y="82296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562088" y="2851404"/>
            <a:ext cx="4480559" cy="1714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608189" y="2897504"/>
            <a:ext cx="4320540" cy="1554480"/>
          </a:xfrm>
          <a:custGeom>
            <a:avLst/>
            <a:gdLst/>
            <a:ahLst/>
            <a:cxnLst/>
            <a:rect l="l" t="t" r="r" b="b"/>
            <a:pathLst>
              <a:path w="4320540" h="1554479">
                <a:moveTo>
                  <a:pt x="0" y="1554480"/>
                </a:moveTo>
                <a:lnTo>
                  <a:pt x="4320539" y="1554480"/>
                </a:lnTo>
                <a:lnTo>
                  <a:pt x="4320539" y="0"/>
                </a:lnTo>
                <a:lnTo>
                  <a:pt x="0" y="0"/>
                </a:lnTo>
                <a:lnTo>
                  <a:pt x="0" y="155448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552943" y="4433315"/>
            <a:ext cx="4480559" cy="24246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599044" y="4479423"/>
            <a:ext cx="4320540" cy="2286000"/>
          </a:xfrm>
          <a:custGeom>
            <a:avLst/>
            <a:gdLst/>
            <a:ahLst/>
            <a:cxnLst/>
            <a:rect l="l" t="t" r="r" b="b"/>
            <a:pathLst>
              <a:path w="4320540" h="2286000">
                <a:moveTo>
                  <a:pt x="0" y="2285999"/>
                </a:moveTo>
                <a:lnTo>
                  <a:pt x="4320539" y="2285999"/>
                </a:lnTo>
                <a:lnTo>
                  <a:pt x="4320539" y="0"/>
                </a:lnTo>
                <a:lnTo>
                  <a:pt x="0" y="0"/>
                </a:lnTo>
                <a:lnTo>
                  <a:pt x="0" y="22859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7585329" y="1177671"/>
          <a:ext cx="4377690" cy="56070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540"/>
              </a:tblGrid>
              <a:tr h="836676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30"/>
                        </a:spcBef>
                      </a:pPr>
                      <a:r>
                        <a:rPr sz="2400" b="1" dirty="0">
                          <a:latin typeface="Consolas" panose="020B0609020204030204"/>
                          <a:cs typeface="Consolas" panose="020B0609020204030204"/>
                        </a:rPr>
                        <a:t>b = </a:t>
                      </a:r>
                      <a:r>
                        <a:rPr sz="2400" b="1" dirty="0">
                          <a:solidFill>
                            <a:srgbClr val="F5861F"/>
                          </a:solidFill>
                          <a:latin typeface="Consolas" panose="020B0609020204030204"/>
                          <a:cs typeface="Consolas" panose="020B0609020204030204"/>
                        </a:rPr>
                        <a:t>100 </a:t>
                      </a:r>
                      <a:r>
                        <a:rPr sz="2400" b="1" dirty="0">
                          <a:latin typeface="Consolas" panose="020B0609020204030204"/>
                          <a:cs typeface="Consolas" panose="020B0609020204030204"/>
                        </a:rPr>
                        <a:t>&lt;</a:t>
                      </a:r>
                      <a:r>
                        <a:rPr sz="2400" b="1" spc="15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2400" b="1" dirty="0">
                          <a:solidFill>
                            <a:srgbClr val="F5861F"/>
                          </a:solidFill>
                          <a:latin typeface="Consolas" panose="020B0609020204030204"/>
                          <a:cs typeface="Consolas" panose="020B0609020204030204"/>
                        </a:rPr>
                        <a:t>101</a:t>
                      </a:r>
                      <a:endParaRPr sz="2400">
                        <a:latin typeface="Consolas" panose="020B0609020204030204"/>
                        <a:cs typeface="Consolas" panose="020B0609020204030204"/>
                      </a:endParaRPr>
                    </a:p>
                    <a:p>
                      <a:pPr marL="9588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400" b="1" dirty="0">
                          <a:latin typeface="Consolas" panose="020B0609020204030204"/>
                          <a:cs typeface="Consolas" panose="020B0609020204030204"/>
                        </a:rPr>
                        <a:t>print(b)</a:t>
                      </a:r>
                      <a:endParaRPr sz="24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920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850391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400" b="1" spc="-5" dirty="0">
                          <a:solidFill>
                            <a:srgbClr val="8858A8"/>
                          </a:solidFill>
                          <a:latin typeface="Consolas" panose="020B0609020204030204"/>
                          <a:cs typeface="Consolas" panose="020B0609020204030204"/>
                        </a:rPr>
                        <a:t>for </a:t>
                      </a:r>
                      <a:r>
                        <a:rPr sz="2400" b="1" dirty="0">
                          <a:latin typeface="Consolas" panose="020B0609020204030204"/>
                          <a:cs typeface="Consolas" panose="020B0609020204030204"/>
                        </a:rPr>
                        <a:t>i </a:t>
                      </a:r>
                      <a:r>
                        <a:rPr sz="2400" b="1" spc="-5" dirty="0">
                          <a:solidFill>
                            <a:srgbClr val="8858A8"/>
                          </a:solidFill>
                          <a:latin typeface="Consolas" panose="020B0609020204030204"/>
                          <a:cs typeface="Consolas" panose="020B0609020204030204"/>
                        </a:rPr>
                        <a:t>in </a:t>
                      </a:r>
                      <a:r>
                        <a:rPr sz="2400" b="1" dirty="0">
                          <a:latin typeface="Consolas" panose="020B0609020204030204"/>
                          <a:cs typeface="Consolas" panose="020B0609020204030204"/>
                        </a:rPr>
                        <a:t>range(</a:t>
                      </a:r>
                      <a:r>
                        <a:rPr sz="2400" b="1" dirty="0">
                          <a:solidFill>
                            <a:srgbClr val="F5861F"/>
                          </a:solidFill>
                          <a:latin typeface="Consolas" panose="020B0609020204030204"/>
                          <a:cs typeface="Consolas" panose="020B0609020204030204"/>
                        </a:rPr>
                        <a:t>1</a:t>
                      </a:r>
                      <a:r>
                        <a:rPr sz="2400" b="1" dirty="0">
                          <a:latin typeface="Consolas" panose="020B0609020204030204"/>
                          <a:cs typeface="Consolas" panose="020B0609020204030204"/>
                        </a:rPr>
                        <a:t>,</a:t>
                      </a:r>
                      <a:r>
                        <a:rPr sz="2400" b="1" spc="45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5861F"/>
                          </a:solidFill>
                          <a:latin typeface="Consolas" panose="020B0609020204030204"/>
                          <a:cs typeface="Consolas" panose="020B0609020204030204"/>
                        </a:rPr>
                        <a:t>5</a:t>
                      </a:r>
                      <a:r>
                        <a:rPr sz="2400" b="1" spc="-5" dirty="0">
                          <a:latin typeface="Consolas" panose="020B0609020204030204"/>
                          <a:cs typeface="Consolas" panose="020B0609020204030204"/>
                        </a:rPr>
                        <a:t>):</a:t>
                      </a:r>
                      <a:endParaRPr sz="2400">
                        <a:latin typeface="Consolas" panose="020B0609020204030204"/>
                        <a:cs typeface="Consolas" panose="020B0609020204030204"/>
                      </a:endParaRPr>
                    </a:p>
                    <a:p>
                      <a:pPr marL="76962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400" b="1" dirty="0">
                          <a:latin typeface="Consolas" panose="020B0609020204030204"/>
                          <a:cs typeface="Consolas" panose="020B0609020204030204"/>
                        </a:rPr>
                        <a:t>print(i)</a:t>
                      </a:r>
                      <a:endParaRPr sz="24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4318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81912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400" b="1" dirty="0">
                          <a:latin typeface="Consolas" panose="020B0609020204030204"/>
                          <a:cs typeface="Consolas" panose="020B0609020204030204"/>
                        </a:rPr>
                        <a:t>i = </a:t>
                      </a:r>
                      <a:r>
                        <a:rPr sz="2400" b="1" dirty="0">
                          <a:solidFill>
                            <a:srgbClr val="F5861F"/>
                          </a:solidFill>
                          <a:latin typeface="Consolas" panose="020B0609020204030204"/>
                          <a:cs typeface="Consolas" panose="020B0609020204030204"/>
                        </a:rPr>
                        <a:t>1</a:t>
                      </a:r>
                      <a:endParaRPr sz="2400">
                        <a:latin typeface="Consolas" panose="020B0609020204030204"/>
                        <a:cs typeface="Consolas" panose="020B0609020204030204"/>
                      </a:endParaRPr>
                    </a:p>
                    <a:p>
                      <a:pPr marL="9588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8858A8"/>
                          </a:solidFill>
                          <a:latin typeface="Consolas" panose="020B0609020204030204"/>
                          <a:cs typeface="Consolas" panose="020B0609020204030204"/>
                        </a:rPr>
                        <a:t>while </a:t>
                      </a:r>
                      <a:r>
                        <a:rPr sz="2400" b="1" dirty="0">
                          <a:latin typeface="Consolas" panose="020B0609020204030204"/>
                          <a:cs typeface="Consolas" panose="020B0609020204030204"/>
                        </a:rPr>
                        <a:t>i &lt;</a:t>
                      </a:r>
                      <a:r>
                        <a:rPr sz="2400" b="1" spc="15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2400" b="1" dirty="0">
                          <a:solidFill>
                            <a:srgbClr val="F5861F"/>
                          </a:solidFill>
                          <a:latin typeface="Consolas" panose="020B0609020204030204"/>
                          <a:cs typeface="Consolas" panose="020B0609020204030204"/>
                        </a:rPr>
                        <a:t>5</a:t>
                      </a:r>
                      <a:r>
                        <a:rPr sz="2400" b="1" dirty="0">
                          <a:latin typeface="Consolas" panose="020B0609020204030204"/>
                          <a:cs typeface="Consolas" panose="020B0609020204030204"/>
                        </a:rPr>
                        <a:t>:</a:t>
                      </a:r>
                      <a:endParaRPr sz="2400">
                        <a:latin typeface="Consolas" panose="020B0609020204030204"/>
                        <a:cs typeface="Consolas" panose="020B0609020204030204"/>
                      </a:endParaRPr>
                    </a:p>
                    <a:p>
                      <a:pPr marL="768350" marR="20288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b="1" dirty="0">
                          <a:latin typeface="Consolas" panose="020B0609020204030204"/>
                          <a:cs typeface="Consolas" panose="020B0609020204030204"/>
                        </a:rPr>
                        <a:t>print(i)  i = i +</a:t>
                      </a:r>
                      <a:r>
                        <a:rPr sz="2400" b="1" spc="-55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2400" b="1" dirty="0">
                          <a:solidFill>
                            <a:srgbClr val="F5861F"/>
                          </a:solidFill>
                          <a:latin typeface="Consolas" panose="020B0609020204030204"/>
                          <a:cs typeface="Consolas" panose="020B0609020204030204"/>
                        </a:rPr>
                        <a:t>1</a:t>
                      </a:r>
                      <a:endParaRPr sz="24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4318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99722"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400" b="1" dirty="0">
                          <a:latin typeface="Consolas" panose="020B0609020204030204"/>
                          <a:cs typeface="Consolas" panose="020B0609020204030204"/>
                        </a:rPr>
                        <a:t>i =</a:t>
                      </a:r>
                      <a:r>
                        <a:rPr sz="2400" b="1" spc="-90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2400" b="1" dirty="0">
                          <a:solidFill>
                            <a:srgbClr val="F5861F"/>
                          </a:solidFill>
                          <a:latin typeface="Consolas" panose="020B0609020204030204"/>
                          <a:cs typeface="Consolas" panose="020B0609020204030204"/>
                        </a:rPr>
                        <a:t>10</a:t>
                      </a:r>
                      <a:endParaRPr sz="2400">
                        <a:latin typeface="Consolas" panose="020B0609020204030204"/>
                        <a:cs typeface="Consolas" panose="020B0609020204030204"/>
                      </a:endParaRPr>
                    </a:p>
                    <a:p>
                      <a:pPr marL="86995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Consolas" panose="020B0609020204030204"/>
                          <a:cs typeface="Consolas" panose="020B0609020204030204"/>
                        </a:rPr>
                        <a:t>j =</a:t>
                      </a:r>
                      <a:r>
                        <a:rPr sz="2400" b="1" spc="-90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5861F"/>
                          </a:solidFill>
                          <a:latin typeface="Consolas" panose="020B0609020204030204"/>
                          <a:cs typeface="Consolas" panose="020B0609020204030204"/>
                        </a:rPr>
                        <a:t>11</a:t>
                      </a:r>
                      <a:endParaRPr sz="2400">
                        <a:latin typeface="Consolas" panose="020B0609020204030204"/>
                        <a:cs typeface="Consolas" panose="020B0609020204030204"/>
                      </a:endParaRPr>
                    </a:p>
                    <a:p>
                      <a:pPr marL="8699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8858A8"/>
                          </a:solidFill>
                          <a:latin typeface="Consolas" panose="020B0609020204030204"/>
                          <a:cs typeface="Consolas" panose="020B0609020204030204"/>
                        </a:rPr>
                        <a:t>if </a:t>
                      </a:r>
                      <a:r>
                        <a:rPr sz="2400" b="1" dirty="0">
                          <a:latin typeface="Consolas" panose="020B0609020204030204"/>
                          <a:cs typeface="Consolas" panose="020B0609020204030204"/>
                        </a:rPr>
                        <a:t>i &lt; </a:t>
                      </a:r>
                      <a:r>
                        <a:rPr sz="2400" b="1" spc="5" dirty="0">
                          <a:latin typeface="Consolas" panose="020B0609020204030204"/>
                          <a:cs typeface="Consolas" panose="020B0609020204030204"/>
                        </a:rPr>
                        <a:t>j:</a:t>
                      </a:r>
                      <a:endParaRPr sz="2400">
                        <a:latin typeface="Consolas" panose="020B0609020204030204"/>
                        <a:cs typeface="Consolas" panose="020B0609020204030204"/>
                      </a:endParaRPr>
                    </a:p>
                    <a:p>
                      <a:pPr marL="86995" marR="1533525" indent="671830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Consolas" panose="020B0609020204030204"/>
                          <a:cs typeface="Consolas" panose="020B0609020204030204"/>
                        </a:rPr>
                        <a:t>p</a:t>
                      </a:r>
                      <a:r>
                        <a:rPr sz="2400" b="1" spc="10" dirty="0">
                          <a:latin typeface="Consolas" panose="020B0609020204030204"/>
                          <a:cs typeface="Consolas" panose="020B0609020204030204"/>
                        </a:rPr>
                        <a:t>r</a:t>
                      </a:r>
                      <a:r>
                        <a:rPr sz="2400" b="1" dirty="0">
                          <a:latin typeface="Consolas" panose="020B0609020204030204"/>
                          <a:cs typeface="Consolas" panose="020B0609020204030204"/>
                        </a:rPr>
                        <a:t>i</a:t>
                      </a:r>
                      <a:r>
                        <a:rPr sz="2400" b="1" spc="10" dirty="0">
                          <a:latin typeface="Consolas" panose="020B0609020204030204"/>
                          <a:cs typeface="Consolas" panose="020B0609020204030204"/>
                        </a:rPr>
                        <a:t>nt</a:t>
                      </a:r>
                      <a:r>
                        <a:rPr sz="2400" b="1" spc="5" dirty="0">
                          <a:latin typeface="Consolas" panose="020B0609020204030204"/>
                          <a:cs typeface="Consolas" panose="020B0609020204030204"/>
                        </a:rPr>
                        <a:t>(</a:t>
                      </a:r>
                      <a:r>
                        <a:rPr sz="2400" b="1" dirty="0">
                          <a:solidFill>
                            <a:srgbClr val="708B00"/>
                          </a:solidFill>
                          <a:latin typeface="Consolas" panose="020B0609020204030204"/>
                          <a:cs typeface="Consolas" panose="020B0609020204030204"/>
                        </a:rPr>
                        <a:t>"</a:t>
                      </a:r>
                      <a:r>
                        <a:rPr sz="2400" b="1" spc="10" dirty="0">
                          <a:solidFill>
                            <a:srgbClr val="708B00"/>
                          </a:solidFill>
                          <a:latin typeface="Consolas" panose="020B0609020204030204"/>
                          <a:cs typeface="Consolas" panose="020B0609020204030204"/>
                        </a:rPr>
                        <a:t>i</a:t>
                      </a:r>
                      <a:r>
                        <a:rPr sz="2400" b="1" dirty="0">
                          <a:solidFill>
                            <a:srgbClr val="708B00"/>
                          </a:solidFill>
                          <a:latin typeface="Consolas" panose="020B0609020204030204"/>
                          <a:cs typeface="Consolas" panose="020B0609020204030204"/>
                        </a:rPr>
                        <a:t>&lt;j</a:t>
                      </a:r>
                      <a:r>
                        <a:rPr sz="2400" b="1" spc="10" dirty="0">
                          <a:solidFill>
                            <a:srgbClr val="708B00"/>
                          </a:solidFill>
                          <a:latin typeface="Consolas" panose="020B0609020204030204"/>
                          <a:cs typeface="Consolas" panose="020B0609020204030204"/>
                        </a:rPr>
                        <a:t>"</a:t>
                      </a:r>
                      <a:r>
                        <a:rPr sz="2400" b="1" dirty="0">
                          <a:latin typeface="Consolas" panose="020B0609020204030204"/>
                          <a:cs typeface="Consolas" panose="020B0609020204030204"/>
                        </a:rPr>
                        <a:t>)  </a:t>
                      </a:r>
                      <a:r>
                        <a:rPr sz="2400" b="1" dirty="0">
                          <a:solidFill>
                            <a:srgbClr val="8858A8"/>
                          </a:solidFill>
                          <a:latin typeface="Consolas" panose="020B0609020204030204"/>
                          <a:cs typeface="Consolas" panose="020B0609020204030204"/>
                        </a:rPr>
                        <a:t>else</a:t>
                      </a:r>
                      <a:r>
                        <a:rPr sz="2400" b="1" dirty="0">
                          <a:latin typeface="Consolas" panose="020B0609020204030204"/>
                          <a:cs typeface="Consolas" panose="020B0609020204030204"/>
                        </a:rPr>
                        <a:t>:</a:t>
                      </a:r>
                      <a:endParaRPr sz="2400">
                        <a:latin typeface="Consolas" panose="020B0609020204030204"/>
                        <a:cs typeface="Consolas" panose="020B0609020204030204"/>
                      </a:endParaRPr>
                    </a:p>
                    <a:p>
                      <a:pPr marL="7588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b="1" dirty="0">
                          <a:latin typeface="Consolas" panose="020B0609020204030204"/>
                          <a:cs typeface="Consolas" panose="020B0609020204030204"/>
                        </a:rPr>
                        <a:t>print(</a:t>
                      </a:r>
                      <a:r>
                        <a:rPr sz="2400" b="1" dirty="0">
                          <a:solidFill>
                            <a:srgbClr val="708B00"/>
                          </a:solidFill>
                          <a:latin typeface="Consolas" panose="020B0609020204030204"/>
                          <a:cs typeface="Consolas" panose="020B0609020204030204"/>
                        </a:rPr>
                        <a:t>"i&gt;=j"</a:t>
                      </a:r>
                      <a:r>
                        <a:rPr sz="2400" b="1" dirty="0">
                          <a:latin typeface="Consolas" panose="020B0609020204030204"/>
                          <a:cs typeface="Consolas" panose="020B0609020204030204"/>
                        </a:rPr>
                        <a:t>)</a:t>
                      </a:r>
                      <a:endParaRPr sz="24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438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9621" y="256794"/>
            <a:ext cx="1574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Python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42489" y="1235326"/>
            <a:ext cx="4145915" cy="4736465"/>
          </a:xfrm>
          <a:prstGeom prst="rect">
            <a:avLst/>
          </a:prstGeom>
        </p:spPr>
        <p:txBody>
          <a:bodyPr vert="horz" wrap="square" lIns="0" tIns="264160" rIns="0" bIns="0" rtlCol="0">
            <a:spAutoFit/>
          </a:bodyPr>
          <a:lstStyle/>
          <a:p>
            <a:pPr marL="416560" indent="-403860">
              <a:lnSpc>
                <a:spcPct val="100000"/>
              </a:lnSpc>
              <a:spcBef>
                <a:spcPts val="2080"/>
              </a:spcBef>
              <a:buSzPct val="98000"/>
              <a:buFont typeface="Wingdings" panose="05000000000000000000"/>
              <a:buChar char=""/>
              <a:tabLst>
                <a:tab pos="415925" algn="l"/>
              </a:tabLst>
            </a:pPr>
            <a:r>
              <a:rPr sz="4000" spc="-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Python</a:t>
            </a:r>
            <a:endParaRPr sz="4000">
              <a:latin typeface="微软雅黑" panose="020B0503020204020204" charset="-122"/>
              <a:cs typeface="微软雅黑" panose="020B0503020204020204" charset="-122"/>
            </a:endParaRPr>
          </a:p>
          <a:p>
            <a:pPr marL="756285" lvl="1" indent="-287020">
              <a:lnSpc>
                <a:spcPct val="100000"/>
              </a:lnSpc>
              <a:spcBef>
                <a:spcPts val="1795"/>
              </a:spcBef>
              <a:buChar char="-"/>
              <a:tabLst>
                <a:tab pos="756920" algn="l"/>
              </a:tabLst>
            </a:pPr>
            <a:r>
              <a:rPr sz="36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Python</a:t>
            </a:r>
            <a:r>
              <a:rPr sz="3600" spc="-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简介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  <a:p>
            <a:pPr marL="756285" lvl="1" indent="-287020">
              <a:lnSpc>
                <a:spcPct val="100000"/>
              </a:lnSpc>
              <a:spcBef>
                <a:spcPts val="1730"/>
              </a:spcBef>
              <a:buChar char="-"/>
              <a:tabLst>
                <a:tab pos="756920" algn="l"/>
              </a:tabLst>
            </a:pPr>
            <a:r>
              <a:rPr sz="360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P</a:t>
            </a:r>
            <a:r>
              <a:rPr sz="3600" spc="1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y</a:t>
            </a:r>
            <a:r>
              <a:rPr sz="360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th</a:t>
            </a:r>
            <a:r>
              <a:rPr sz="3600" spc="1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o</a:t>
            </a:r>
            <a:r>
              <a:rPr sz="3600" spc="-2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n</a:t>
            </a:r>
            <a:r>
              <a:rPr sz="360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数据类型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  <a:p>
            <a:pPr marL="756285" lvl="1" indent="-287020">
              <a:lnSpc>
                <a:spcPct val="100000"/>
              </a:lnSpc>
              <a:spcBef>
                <a:spcPts val="1730"/>
              </a:spcBef>
              <a:buChar char="-"/>
              <a:tabLst>
                <a:tab pos="756920" algn="l"/>
              </a:tabLst>
            </a:pPr>
            <a:r>
              <a:rPr sz="36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P</a:t>
            </a:r>
            <a:r>
              <a:rPr sz="3600" spc="1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y</a:t>
            </a:r>
            <a:r>
              <a:rPr sz="36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th</a:t>
            </a:r>
            <a:r>
              <a:rPr sz="3600" spc="1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o</a:t>
            </a:r>
            <a:r>
              <a:rPr sz="3600" spc="-2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n</a:t>
            </a:r>
            <a:r>
              <a:rPr sz="36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赋值语句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  <a:p>
            <a:pPr marL="756285" lvl="1" indent="-287020">
              <a:lnSpc>
                <a:spcPct val="100000"/>
              </a:lnSpc>
              <a:spcBef>
                <a:spcPts val="1725"/>
              </a:spcBef>
              <a:buChar char="-"/>
              <a:tabLst>
                <a:tab pos="756920" algn="l"/>
              </a:tabLst>
            </a:pPr>
            <a:r>
              <a:rPr sz="36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Py</a:t>
            </a:r>
            <a:r>
              <a:rPr sz="3600" spc="1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t</a:t>
            </a:r>
            <a:r>
              <a:rPr sz="36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ho</a:t>
            </a:r>
            <a:r>
              <a:rPr sz="3600" spc="-1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n</a:t>
            </a:r>
            <a:r>
              <a:rPr sz="3600" spc="-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控制结构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  <a:p>
            <a:pPr marL="756285" lvl="1" indent="-287020">
              <a:lnSpc>
                <a:spcPct val="100000"/>
              </a:lnSpc>
              <a:spcBef>
                <a:spcPts val="1730"/>
              </a:spcBef>
              <a:buChar char="-"/>
              <a:tabLst>
                <a:tab pos="756920" algn="l"/>
              </a:tabLst>
            </a:pPr>
            <a:r>
              <a:rPr sz="36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P</a:t>
            </a:r>
            <a:r>
              <a:rPr sz="3600" spc="1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y</a:t>
            </a:r>
            <a:r>
              <a:rPr sz="36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th</a:t>
            </a:r>
            <a:r>
              <a:rPr sz="3600" spc="1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o</a:t>
            </a:r>
            <a:r>
              <a:rPr sz="3600" spc="-2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n</a:t>
            </a:r>
            <a:r>
              <a:rPr sz="36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函数调用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9621" y="256794"/>
            <a:ext cx="1574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Python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42489" y="1235326"/>
            <a:ext cx="4145279" cy="5086350"/>
          </a:xfrm>
          <a:prstGeom prst="rect">
            <a:avLst/>
          </a:prstGeom>
        </p:spPr>
        <p:txBody>
          <a:bodyPr vert="horz" wrap="square" lIns="0" tIns="264160" rIns="0" bIns="0" rtlCol="0">
            <a:spAutoFit/>
          </a:bodyPr>
          <a:lstStyle/>
          <a:p>
            <a:pPr marL="416560" indent="-403860">
              <a:lnSpc>
                <a:spcPct val="100000"/>
              </a:lnSpc>
              <a:spcBef>
                <a:spcPts val="2080"/>
              </a:spcBef>
              <a:buSzPct val="98000"/>
              <a:buFont typeface="Wingdings" panose="05000000000000000000"/>
              <a:buChar char=""/>
              <a:tabLst>
                <a:tab pos="415925" algn="l"/>
              </a:tabLst>
            </a:pPr>
            <a:r>
              <a:rPr sz="4000" spc="-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Python</a:t>
            </a:r>
            <a:endParaRPr sz="4000">
              <a:latin typeface="微软雅黑" panose="020B0503020204020204" charset="-122"/>
              <a:cs typeface="微软雅黑" panose="020B0503020204020204" charset="-122"/>
            </a:endParaRPr>
          </a:p>
          <a:p>
            <a:pPr marL="756285" lvl="1" indent="-287020">
              <a:lnSpc>
                <a:spcPct val="100000"/>
              </a:lnSpc>
              <a:spcBef>
                <a:spcPts val="1795"/>
              </a:spcBef>
              <a:buChar char="-"/>
              <a:tabLst>
                <a:tab pos="756920" algn="l"/>
              </a:tabLst>
            </a:pPr>
            <a:r>
              <a:rPr sz="36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Py</a:t>
            </a:r>
            <a:r>
              <a:rPr sz="3600" spc="1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t</a:t>
            </a:r>
            <a:r>
              <a:rPr sz="36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ho</a:t>
            </a:r>
            <a:r>
              <a:rPr sz="3600" spc="-1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n</a:t>
            </a:r>
            <a:r>
              <a:rPr sz="3600" spc="-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数据类型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  <a:p>
            <a:pPr marL="1155700" lvl="2" indent="-229235">
              <a:lnSpc>
                <a:spcPct val="100000"/>
              </a:lnSpc>
              <a:spcBef>
                <a:spcPts val="1600"/>
              </a:spcBef>
              <a:buFont typeface="Arial" panose="020B0604020202020204"/>
              <a:buChar char="•"/>
              <a:tabLst>
                <a:tab pos="1156335" algn="l"/>
              </a:tabLst>
            </a:pPr>
            <a:r>
              <a:rPr sz="320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数值类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1155700" lvl="2" indent="-229235">
              <a:lnSpc>
                <a:spcPct val="100000"/>
              </a:lnSpc>
              <a:spcBef>
                <a:spcPts val="1535"/>
              </a:spcBef>
              <a:buFont typeface="Arial" panose="020B0604020202020204"/>
              <a:buChar char="•"/>
              <a:tabLst>
                <a:tab pos="1156335" algn="l"/>
              </a:tabLst>
            </a:pP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布尔类型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1155700" lvl="2" indent="-229235">
              <a:lnSpc>
                <a:spcPct val="100000"/>
              </a:lnSpc>
              <a:spcBef>
                <a:spcPts val="1540"/>
              </a:spcBef>
              <a:buFont typeface="Arial" panose="020B0604020202020204"/>
              <a:buChar char="•"/>
              <a:tabLst>
                <a:tab pos="1156335" algn="l"/>
              </a:tabLst>
            </a:pP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列表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1155700" lvl="2" indent="-229235">
              <a:lnSpc>
                <a:spcPct val="100000"/>
              </a:lnSpc>
              <a:spcBef>
                <a:spcPts val="1540"/>
              </a:spcBef>
              <a:buFont typeface="Arial" panose="020B0604020202020204"/>
              <a:buChar char="•"/>
              <a:tabLst>
                <a:tab pos="1156335" algn="l"/>
              </a:tabLst>
            </a:pP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字符串类型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1155700" lvl="2" indent="-229235">
              <a:lnSpc>
                <a:spcPct val="100000"/>
              </a:lnSpc>
              <a:spcBef>
                <a:spcPts val="1535"/>
              </a:spcBef>
              <a:buFont typeface="Arial" panose="020B0604020202020204"/>
              <a:buChar char="•"/>
              <a:tabLst>
                <a:tab pos="1156335" algn="l"/>
              </a:tabLst>
            </a:pP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字典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66835">
              <a:lnSpc>
                <a:spcPct val="100000"/>
              </a:lnSpc>
              <a:spcBef>
                <a:spcPts val="100"/>
              </a:spcBef>
            </a:pPr>
            <a:r>
              <a:rPr spc="10" dirty="0">
                <a:latin typeface="Microsoft JhengHei" panose="020B0604030504040204" charset="-120"/>
                <a:cs typeface="Microsoft JhengHei" panose="020B0604030504040204" charset="-120"/>
              </a:rPr>
              <a:t>整数类型</a:t>
            </a:r>
            <a:endParaRPr spc="1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273623"/>
            <a:ext cx="10098405" cy="3943985"/>
          </a:xfrm>
          <a:prstGeom prst="rect">
            <a:avLst/>
          </a:prstGeom>
        </p:spPr>
        <p:txBody>
          <a:bodyPr vert="horz" wrap="square" lIns="0" tIns="2419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905"/>
              </a:spcBef>
              <a:buChar char="•"/>
              <a:tabLst>
                <a:tab pos="355600" algn="l"/>
              </a:tabLst>
            </a:pP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通常整数表示的范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围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-2</a:t>
            </a:r>
            <a:r>
              <a:rPr sz="3200" spc="-5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147</a:t>
            </a:r>
            <a:r>
              <a:rPr sz="3200" spc="-2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483</a:t>
            </a:r>
            <a:r>
              <a:rPr sz="3200" spc="-2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spc="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648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到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2</a:t>
            </a:r>
            <a:r>
              <a:rPr sz="3200" spc="-4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147</a:t>
            </a:r>
            <a:r>
              <a:rPr sz="3200" spc="-2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483</a:t>
            </a:r>
            <a:r>
              <a:rPr sz="3200" spc="-2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647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355600" marR="3711575" indent="-355600">
              <a:lnSpc>
                <a:spcPct val="131000"/>
              </a:lnSpc>
              <a:spcBef>
                <a:spcPts val="600"/>
              </a:spcBef>
              <a:buChar char="•"/>
              <a:tabLst>
                <a:tab pos="355600" algn="l"/>
                <a:tab pos="3144520" algn="l"/>
              </a:tabLst>
            </a:pP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Pyt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h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o</a:t>
            </a:r>
            <a:r>
              <a:rPr sz="3200" spc="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n</a:t>
            </a:r>
            <a:r>
              <a:rPr sz="32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3.0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以后的版本无范围限制 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例如：0,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100,	-100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1620520">
              <a:lnSpc>
                <a:spcPct val="100000"/>
              </a:lnSpc>
              <a:spcBef>
                <a:spcPts val="600"/>
              </a:spcBef>
            </a:pP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012</a:t>
            </a:r>
            <a:r>
              <a:rPr sz="3200" spc="-3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(八进制</a:t>
            </a:r>
            <a:r>
              <a:rPr sz="32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10)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1620520">
              <a:lnSpc>
                <a:spcPct val="100000"/>
              </a:lnSpc>
              <a:spcBef>
                <a:spcPts val="600"/>
              </a:spcBef>
            </a:pPr>
            <a:r>
              <a:rPr sz="32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0x14</a:t>
            </a:r>
            <a:r>
              <a:rPr sz="3200" spc="-2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(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十六进制的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20)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355600" indent="-342900">
              <a:lnSpc>
                <a:spcPct val="100000"/>
              </a:lnSpc>
              <a:spcBef>
                <a:spcPts val="1805"/>
              </a:spcBef>
              <a:buChar char="•"/>
              <a:tabLst>
                <a:tab pos="355600" algn="l"/>
              </a:tabLst>
            </a:pP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操作符：+，-，*，%，（），</a:t>
            </a:r>
            <a:r>
              <a:rPr sz="320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/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320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//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320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**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左箭头 3"/>
          <p:cNvSpPr/>
          <p:nvPr/>
        </p:nvSpPr>
        <p:spPr>
          <a:xfrm>
            <a:off x="1828800" y="3048000"/>
            <a:ext cx="381000" cy="76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35280" y="2804795"/>
            <a:ext cx="14173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正确写法为</a:t>
            </a:r>
            <a:endParaRPr lang="zh-CN" altLang="en-US"/>
          </a:p>
          <a:p>
            <a:r>
              <a:rPr lang="zh-CN" altLang="en-US"/>
              <a:t>0o12</a:t>
            </a:r>
            <a:endParaRPr lang="zh-CN" altLang="en-US"/>
          </a:p>
        </p:txBody>
      </p:sp>
      <p:sp>
        <p:nvSpPr>
          <p:cNvPr id="6" name="下箭头 5"/>
          <p:cNvSpPr/>
          <p:nvPr/>
        </p:nvSpPr>
        <p:spPr>
          <a:xfrm>
            <a:off x="4800600" y="4648200"/>
            <a:ext cx="2286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102360" y="5217795"/>
            <a:ext cx="854202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%取余/取模运算(python中10%3为</a:t>
            </a:r>
            <a:r>
              <a:rPr lang="en-US" altLang="zh-CN" sz="2000" b="1"/>
              <a:t>1</a:t>
            </a:r>
            <a:r>
              <a:rPr lang="zh-CN" altLang="en-US" sz="2000" b="1"/>
              <a:t>,10</a:t>
            </a:r>
            <a:r>
              <a:rPr lang="en-US" altLang="zh-CN" sz="2000" b="1"/>
              <a:t>-10</a:t>
            </a:r>
            <a:r>
              <a:rPr lang="zh-CN" altLang="en-US" sz="2000" b="1"/>
              <a:t>//3*3=-10-</a:t>
            </a:r>
            <a:r>
              <a:rPr lang="en-US" altLang="zh-CN" sz="2000" b="1"/>
              <a:t>9</a:t>
            </a:r>
            <a:r>
              <a:rPr lang="zh-CN" altLang="en-US" sz="2000" b="1"/>
              <a:t>=</a:t>
            </a:r>
            <a:r>
              <a:rPr lang="en-US" altLang="zh-CN" sz="2000" b="1"/>
              <a:t>1</a:t>
            </a:r>
            <a:r>
              <a:rPr lang="zh-CN" altLang="en-US" sz="2000" b="1"/>
              <a:t>）（-10/3=-4）</a:t>
            </a:r>
            <a:endParaRPr lang="zh-CN" altLang="en-US" sz="2000" b="1"/>
          </a:p>
          <a:p>
            <a:r>
              <a:rPr lang="zh-CN" altLang="en-US" sz="2000" b="1"/>
              <a:t>()更改该优先运算</a:t>
            </a:r>
            <a:endParaRPr lang="zh-CN" altLang="en-US" sz="2000" b="1"/>
          </a:p>
          <a:p>
            <a:r>
              <a:rPr lang="zh-CN" altLang="en-US" sz="2000" b="1"/>
              <a:t>//整除运算，除法的运算结果是整数(复数取整规则为向负无穷取整，只有python如此，大部分为向0取整）</a:t>
            </a:r>
            <a:endParaRPr lang="zh-CN" altLang="en-US" sz="2000" b="1"/>
          </a:p>
          <a:p>
            <a:r>
              <a:rPr lang="en-US" altLang="zh-CN" sz="2000" b="1"/>
              <a:t>**</a:t>
            </a:r>
            <a:r>
              <a:rPr lang="zh-CN" altLang="en-US" sz="2000" b="1"/>
              <a:t>为乘方运算</a:t>
            </a:r>
            <a:endParaRPr lang="zh-CN" altLang="en-US" sz="2000" b="1"/>
          </a:p>
        </p:txBody>
      </p:sp>
      <p:sp>
        <p:nvSpPr>
          <p:cNvPr id="8" name="文本框 7"/>
          <p:cNvSpPr txBox="1"/>
          <p:nvPr/>
        </p:nvSpPr>
        <p:spPr>
          <a:xfrm>
            <a:off x="6431915" y="3048000"/>
            <a:ext cx="4526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余数</a:t>
            </a:r>
            <a:r>
              <a:rPr lang="en-US" altLang="zh-CN" b="1"/>
              <a:t>=</a:t>
            </a:r>
            <a:r>
              <a:rPr lang="zh-CN" altLang="en-US" b="1"/>
              <a:t>被除数</a:t>
            </a:r>
            <a:r>
              <a:rPr lang="en-US" altLang="zh-CN" b="1"/>
              <a:t>-</a:t>
            </a:r>
            <a:r>
              <a:rPr lang="zh-CN" altLang="en-US" b="1"/>
              <a:t>被除数</a:t>
            </a:r>
            <a:r>
              <a:rPr lang="en-US" altLang="zh-CN" b="1"/>
              <a:t>//</a:t>
            </a:r>
            <a:r>
              <a:rPr lang="zh-CN" altLang="en-US" b="1"/>
              <a:t>除数</a:t>
            </a:r>
            <a:r>
              <a:rPr lang="en-US" altLang="zh-CN" b="1"/>
              <a:t>*</a:t>
            </a:r>
            <a:r>
              <a:rPr lang="zh-CN" altLang="en-US" b="1"/>
              <a:t>除数</a:t>
            </a:r>
            <a:endParaRPr lang="zh-CN" altLang="en-US" b="1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66835">
              <a:lnSpc>
                <a:spcPct val="100000"/>
              </a:lnSpc>
              <a:spcBef>
                <a:spcPts val="100"/>
              </a:spcBef>
            </a:pPr>
            <a:r>
              <a:rPr spc="10" dirty="0">
                <a:latin typeface="Microsoft JhengHei" panose="020B0604030504040204" charset="-120"/>
                <a:cs typeface="Microsoft JhengHei" panose="020B0604030504040204" charset="-120"/>
              </a:rPr>
              <a:t>浮点类型</a:t>
            </a:r>
            <a:endParaRPr spc="1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273623"/>
            <a:ext cx="9793605" cy="1459230"/>
          </a:xfrm>
          <a:prstGeom prst="rect">
            <a:avLst/>
          </a:prstGeom>
        </p:spPr>
        <p:txBody>
          <a:bodyPr vert="horz" wrap="square" lIns="0" tIns="2419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905"/>
              </a:spcBef>
              <a:buChar char="•"/>
              <a:tabLst>
                <a:tab pos="355600" algn="l"/>
              </a:tabLst>
            </a:pP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浮点型</a:t>
            </a:r>
            <a:r>
              <a:rPr sz="32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：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如</a:t>
            </a:r>
            <a:r>
              <a:rPr sz="3200" spc="-2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spc="-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5.0</a:t>
            </a:r>
            <a:r>
              <a:rPr sz="32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3200" spc="-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1.6</a:t>
            </a:r>
            <a:r>
              <a:rPr sz="32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3200" spc="-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200.985</a:t>
            </a:r>
            <a:r>
              <a:rPr sz="3200" spc="-5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等有小数部分的数值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Char char="•"/>
              <a:tabLst>
                <a:tab pos="355600" algn="l"/>
              </a:tabLst>
            </a:pP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操作符：跟整型类似</a:t>
            </a:r>
            <a:r>
              <a:rPr sz="3200" spc="-6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+，-，*，（），</a:t>
            </a:r>
            <a:r>
              <a:rPr sz="320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/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320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//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，**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84385" y="282702"/>
            <a:ext cx="23190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>
                <a:latin typeface="Microsoft JhengHei" panose="020B0604030504040204" charset="-120"/>
                <a:cs typeface="Microsoft JhengHei" panose="020B0604030504040204" charset="-120"/>
              </a:rPr>
              <a:t>生成随机数</a:t>
            </a:r>
            <a:endParaRPr spc="1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273623"/>
            <a:ext cx="10193020" cy="1459230"/>
          </a:xfrm>
          <a:prstGeom prst="rect">
            <a:avLst/>
          </a:prstGeom>
        </p:spPr>
        <p:txBody>
          <a:bodyPr vert="horz" wrap="square" lIns="0" tIns="2419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905"/>
              </a:spcBef>
              <a:buChar char="•"/>
              <a:tabLst>
                <a:tab pos="355600" algn="l"/>
              </a:tabLst>
            </a:pP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在</a:t>
            </a:r>
            <a:r>
              <a:rPr sz="32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Python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中要产生随机数，首先要引</a:t>
            </a:r>
            <a:r>
              <a:rPr sz="32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入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random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模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块。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Char char="•"/>
              <a:tabLst>
                <a:tab pos="355600" algn="l"/>
              </a:tabLst>
            </a:pP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产</a:t>
            </a:r>
            <a:r>
              <a:rPr sz="32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生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10-20的随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机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浮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点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数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01367" y="2878835"/>
            <a:ext cx="6063996" cy="134873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847469" y="2924936"/>
            <a:ext cx="5904865" cy="1188720"/>
          </a:xfrm>
          <a:prstGeom prst="rect">
            <a:avLst/>
          </a:prstGeom>
          <a:solidFill>
            <a:srgbClr val="F1F1F1"/>
          </a:solidFill>
          <a:ln w="38100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35"/>
              </a:spcBef>
            </a:pPr>
            <a:r>
              <a:rPr sz="2400" b="1" dirty="0">
                <a:solidFill>
                  <a:srgbClr val="8858A8"/>
                </a:solidFill>
                <a:latin typeface="Consolas" panose="020B0609020204030204"/>
                <a:cs typeface="Consolas" panose="020B0609020204030204"/>
              </a:rPr>
              <a:t>import</a:t>
            </a:r>
            <a:r>
              <a:rPr sz="2400" b="1" spc="10" dirty="0">
                <a:solidFill>
                  <a:srgbClr val="8858A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b="1" spc="5" dirty="0">
                <a:latin typeface="Consolas" panose="020B0609020204030204"/>
                <a:cs typeface="Consolas" panose="020B0609020204030204"/>
              </a:rPr>
              <a:t>random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91440" marR="1430655">
              <a:lnSpc>
                <a:spcPts val="2890"/>
              </a:lnSpc>
              <a:spcBef>
                <a:spcPts val="85"/>
              </a:spcBef>
            </a:pPr>
            <a:r>
              <a:rPr sz="2400" b="1" dirty="0">
                <a:latin typeface="Consolas" panose="020B0609020204030204"/>
                <a:cs typeface="Consolas" panose="020B0609020204030204"/>
              </a:rPr>
              <a:t>f = </a:t>
            </a:r>
            <a:r>
              <a:rPr sz="2400" b="1" spc="5" dirty="0">
                <a:latin typeface="Consolas" panose="020B0609020204030204"/>
                <a:cs typeface="Consolas" panose="020B0609020204030204"/>
              </a:rPr>
              <a:t>random.uniform(</a:t>
            </a:r>
            <a:r>
              <a:rPr sz="2400" b="1" spc="5" dirty="0">
                <a:solidFill>
                  <a:srgbClr val="F5861F"/>
                </a:solidFill>
                <a:latin typeface="Consolas" panose="020B0609020204030204"/>
                <a:cs typeface="Consolas" panose="020B0609020204030204"/>
              </a:rPr>
              <a:t>10</a:t>
            </a:r>
            <a:r>
              <a:rPr sz="2400" b="1" spc="5" dirty="0">
                <a:latin typeface="Consolas" panose="020B0609020204030204"/>
                <a:cs typeface="Consolas" panose="020B0609020204030204"/>
              </a:rPr>
              <a:t>,</a:t>
            </a:r>
            <a:r>
              <a:rPr sz="2400" b="1" spc="-70" dirty="0">
                <a:latin typeface="Consolas" panose="020B0609020204030204"/>
                <a:cs typeface="Consolas" panose="020B0609020204030204"/>
              </a:rPr>
              <a:t> </a:t>
            </a:r>
            <a:r>
              <a:rPr sz="2400" b="1" dirty="0">
                <a:solidFill>
                  <a:srgbClr val="F5861F"/>
                </a:solidFill>
                <a:latin typeface="Consolas" panose="020B0609020204030204"/>
                <a:cs typeface="Consolas" panose="020B0609020204030204"/>
              </a:rPr>
              <a:t>20</a:t>
            </a:r>
            <a:r>
              <a:rPr sz="2400" b="1" dirty="0">
                <a:latin typeface="Consolas" panose="020B0609020204030204"/>
                <a:cs typeface="Consolas" panose="020B0609020204030204"/>
              </a:rPr>
              <a:t>)  print(f)</a:t>
            </a:r>
            <a:endParaRPr sz="2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8340" y="4312158"/>
            <a:ext cx="43497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产</a:t>
            </a:r>
            <a:r>
              <a:rPr sz="32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生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10-20的随机整数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01367" y="5000244"/>
            <a:ext cx="6063996" cy="13487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847088" y="5046345"/>
            <a:ext cx="5904865" cy="1189355"/>
          </a:xfrm>
          <a:prstGeom prst="rect">
            <a:avLst/>
          </a:prstGeom>
          <a:solidFill>
            <a:srgbClr val="F1F1F1"/>
          </a:solidFill>
          <a:ln w="38100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35"/>
              </a:spcBef>
            </a:pPr>
            <a:r>
              <a:rPr sz="2400" b="1" dirty="0">
                <a:solidFill>
                  <a:srgbClr val="8858A8"/>
                </a:solidFill>
                <a:latin typeface="Consolas" panose="020B0609020204030204"/>
                <a:cs typeface="Consolas" panose="020B0609020204030204"/>
              </a:rPr>
              <a:t>import</a:t>
            </a:r>
            <a:r>
              <a:rPr sz="2400" b="1" spc="10" dirty="0">
                <a:solidFill>
                  <a:srgbClr val="8858A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b="1" spc="5" dirty="0">
                <a:latin typeface="Consolas" panose="020B0609020204030204"/>
                <a:cs typeface="Consolas" panose="020B0609020204030204"/>
              </a:rPr>
              <a:t>random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91440" marR="1430655">
              <a:lnSpc>
                <a:spcPts val="2890"/>
              </a:lnSpc>
              <a:spcBef>
                <a:spcPts val="90"/>
              </a:spcBef>
            </a:pPr>
            <a:r>
              <a:rPr sz="2400" b="1" dirty="0">
                <a:latin typeface="Consolas" panose="020B0609020204030204"/>
                <a:cs typeface="Consolas" panose="020B0609020204030204"/>
              </a:rPr>
              <a:t>f = </a:t>
            </a:r>
            <a:r>
              <a:rPr sz="2400" b="1" spc="5" dirty="0">
                <a:latin typeface="Consolas" panose="020B0609020204030204"/>
                <a:cs typeface="Consolas" panose="020B0609020204030204"/>
              </a:rPr>
              <a:t>random.randint(</a:t>
            </a:r>
            <a:r>
              <a:rPr sz="2400" b="1" spc="5" dirty="0">
                <a:solidFill>
                  <a:srgbClr val="F5861F"/>
                </a:solidFill>
                <a:latin typeface="Consolas" panose="020B0609020204030204"/>
                <a:cs typeface="Consolas" panose="020B0609020204030204"/>
              </a:rPr>
              <a:t>10</a:t>
            </a:r>
            <a:r>
              <a:rPr sz="2400" b="1" spc="5" dirty="0">
                <a:latin typeface="Consolas" panose="020B0609020204030204"/>
                <a:cs typeface="Consolas" panose="020B0609020204030204"/>
              </a:rPr>
              <a:t>,</a:t>
            </a:r>
            <a:r>
              <a:rPr sz="2400" b="1" spc="-70" dirty="0">
                <a:latin typeface="Consolas" panose="020B0609020204030204"/>
                <a:cs typeface="Consolas" panose="020B0609020204030204"/>
              </a:rPr>
              <a:t> </a:t>
            </a:r>
            <a:r>
              <a:rPr sz="2400" b="1" dirty="0">
                <a:solidFill>
                  <a:srgbClr val="F5861F"/>
                </a:solidFill>
                <a:latin typeface="Consolas" panose="020B0609020204030204"/>
                <a:cs typeface="Consolas" panose="020B0609020204030204"/>
              </a:rPr>
              <a:t>20</a:t>
            </a:r>
            <a:r>
              <a:rPr sz="2400" b="1" dirty="0">
                <a:latin typeface="Consolas" panose="020B0609020204030204"/>
                <a:cs typeface="Consolas" panose="020B0609020204030204"/>
              </a:rPr>
              <a:t>)  print(f)</a:t>
            </a:r>
            <a:endParaRPr sz="2400">
              <a:latin typeface="Consolas" panose="020B0609020204030204"/>
              <a:cs typeface="Consolas" panose="020B0609020204030204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9621" y="256794"/>
            <a:ext cx="1574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Python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42489" y="1235326"/>
            <a:ext cx="4145279" cy="5086350"/>
          </a:xfrm>
          <a:prstGeom prst="rect">
            <a:avLst/>
          </a:prstGeom>
        </p:spPr>
        <p:txBody>
          <a:bodyPr vert="horz" wrap="square" lIns="0" tIns="264160" rIns="0" bIns="0" rtlCol="0">
            <a:spAutoFit/>
          </a:bodyPr>
          <a:lstStyle/>
          <a:p>
            <a:pPr marL="416560" indent="-403860">
              <a:lnSpc>
                <a:spcPct val="100000"/>
              </a:lnSpc>
              <a:spcBef>
                <a:spcPts val="2080"/>
              </a:spcBef>
              <a:buSzPct val="98000"/>
              <a:buFont typeface="Wingdings" panose="05000000000000000000"/>
              <a:buChar char=""/>
              <a:tabLst>
                <a:tab pos="415925" algn="l"/>
              </a:tabLst>
            </a:pPr>
            <a:r>
              <a:rPr sz="4000" spc="-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Python</a:t>
            </a:r>
            <a:endParaRPr sz="4000">
              <a:latin typeface="微软雅黑" panose="020B0503020204020204" charset="-122"/>
              <a:cs typeface="微软雅黑" panose="020B0503020204020204" charset="-122"/>
            </a:endParaRPr>
          </a:p>
          <a:p>
            <a:pPr marL="756285" lvl="1" indent="-287020">
              <a:lnSpc>
                <a:spcPct val="100000"/>
              </a:lnSpc>
              <a:spcBef>
                <a:spcPts val="1795"/>
              </a:spcBef>
              <a:buChar char="-"/>
              <a:tabLst>
                <a:tab pos="756920" algn="l"/>
              </a:tabLst>
            </a:pPr>
            <a:r>
              <a:rPr sz="36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Py</a:t>
            </a:r>
            <a:r>
              <a:rPr sz="3600" spc="1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t</a:t>
            </a:r>
            <a:r>
              <a:rPr sz="36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ho</a:t>
            </a:r>
            <a:r>
              <a:rPr sz="3600" spc="-1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n</a:t>
            </a:r>
            <a:r>
              <a:rPr sz="3600" spc="-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数据类型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  <a:p>
            <a:pPr marL="1155700" lvl="2" indent="-229235">
              <a:lnSpc>
                <a:spcPct val="100000"/>
              </a:lnSpc>
              <a:spcBef>
                <a:spcPts val="1600"/>
              </a:spcBef>
              <a:buFont typeface="Arial" panose="020B0604020202020204"/>
              <a:buChar char="•"/>
              <a:tabLst>
                <a:tab pos="1156335" algn="l"/>
              </a:tabLst>
            </a:pP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数值类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1155700" lvl="2" indent="-229235">
              <a:lnSpc>
                <a:spcPct val="100000"/>
              </a:lnSpc>
              <a:spcBef>
                <a:spcPts val="1535"/>
              </a:spcBef>
              <a:buFont typeface="Arial" panose="020B0604020202020204"/>
              <a:buChar char="•"/>
              <a:tabLst>
                <a:tab pos="1156335" algn="l"/>
              </a:tabLst>
            </a:pPr>
            <a:r>
              <a:rPr sz="320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布尔类型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1155700" lvl="2" indent="-229235">
              <a:lnSpc>
                <a:spcPct val="100000"/>
              </a:lnSpc>
              <a:spcBef>
                <a:spcPts val="1540"/>
              </a:spcBef>
              <a:buFont typeface="Arial" panose="020B0604020202020204"/>
              <a:buChar char="•"/>
              <a:tabLst>
                <a:tab pos="1156335" algn="l"/>
              </a:tabLst>
            </a:pP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列表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1155700" lvl="2" indent="-229235">
              <a:lnSpc>
                <a:spcPct val="100000"/>
              </a:lnSpc>
              <a:spcBef>
                <a:spcPts val="1540"/>
              </a:spcBef>
              <a:buFont typeface="Arial" panose="020B0604020202020204"/>
              <a:buChar char="•"/>
              <a:tabLst>
                <a:tab pos="1156335" algn="l"/>
              </a:tabLst>
            </a:pP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字符串类型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1155700" lvl="2" indent="-229235">
              <a:lnSpc>
                <a:spcPct val="100000"/>
              </a:lnSpc>
              <a:spcBef>
                <a:spcPts val="1535"/>
              </a:spcBef>
              <a:buFont typeface="Arial" panose="020B0604020202020204"/>
              <a:buChar char="•"/>
              <a:tabLst>
                <a:tab pos="1156335" algn="l"/>
              </a:tabLst>
            </a:pP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字典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66835">
              <a:lnSpc>
                <a:spcPct val="100000"/>
              </a:lnSpc>
              <a:spcBef>
                <a:spcPts val="100"/>
              </a:spcBef>
            </a:pPr>
            <a:r>
              <a:rPr spc="10" dirty="0">
                <a:latin typeface="Microsoft JhengHei" panose="020B0604030504040204" charset="-120"/>
                <a:cs typeface="Microsoft JhengHei" panose="020B0604030504040204" charset="-120"/>
              </a:rPr>
              <a:t>布尔类型</a:t>
            </a:r>
            <a:endParaRPr spc="1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226" y="3796131"/>
            <a:ext cx="8093709" cy="2174875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900"/>
              </a:spcBef>
              <a:buChar char="•"/>
              <a:tabLst>
                <a:tab pos="355600" algn="l"/>
                <a:tab pos="6750050" algn="l"/>
              </a:tabLst>
            </a:pP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布尔型变量有两种可能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值：True	</a:t>
            </a:r>
            <a:r>
              <a:rPr sz="32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False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Char char="•"/>
              <a:tabLst>
                <a:tab pos="355600" algn="l"/>
              </a:tabLst>
            </a:pP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布尔比较运算</a:t>
            </a:r>
            <a:r>
              <a:rPr sz="32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：&lt;，&gt;，&lt;=，&gt;=，==，!=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Char char="•"/>
              <a:tabLst>
                <a:tab pos="355600" algn="l"/>
              </a:tabLst>
            </a:pP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布尔逻辑运算</a:t>
            </a:r>
            <a:r>
              <a:rPr sz="32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：not，and，or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86483" y="2488679"/>
            <a:ext cx="5091684" cy="112624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611630" y="2504503"/>
          <a:ext cx="4990465" cy="101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7350"/>
                <a:gridCol w="478790"/>
                <a:gridCol w="1800225"/>
                <a:gridCol w="2266950"/>
              </a:tblGrid>
              <a:tr h="48425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5"/>
                        </a:spcBef>
                      </a:pPr>
                      <a:r>
                        <a:rPr sz="2800" b="1" dirty="0">
                          <a:latin typeface="Consolas" panose="020B0609020204030204"/>
                          <a:cs typeface="Consolas" panose="020B0609020204030204"/>
                        </a:rPr>
                        <a:t>b</a:t>
                      </a:r>
                      <a:endParaRPr sz="2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6034" marB="0">
                    <a:lnL w="53975">
                      <a:solidFill>
                        <a:srgbClr val="C00000"/>
                      </a:solidFill>
                      <a:prstDash val="solid"/>
                    </a:lnL>
                    <a:lnR w="38100">
                      <a:solidFill>
                        <a:srgbClr val="C00000"/>
                      </a:solidFill>
                      <a:prstDash val="solid"/>
                    </a:lnR>
                    <a:lnT w="76200">
                      <a:solidFill>
                        <a:srgbClr val="C00000"/>
                      </a:solidFill>
                      <a:prstDash val="solid"/>
                    </a:lnT>
                    <a:lnB w="38100">
                      <a:solidFill>
                        <a:srgbClr val="C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05"/>
                        </a:spcBef>
                      </a:pPr>
                      <a:r>
                        <a:rPr sz="2800" b="1" dirty="0">
                          <a:latin typeface="Consolas" panose="020B0609020204030204"/>
                          <a:cs typeface="Consolas" panose="020B0609020204030204"/>
                        </a:rPr>
                        <a:t>=</a:t>
                      </a:r>
                      <a:endParaRPr sz="2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6034" marB="0">
                    <a:lnL w="38100">
                      <a:solidFill>
                        <a:srgbClr val="C00000"/>
                      </a:solidFill>
                      <a:prstDash val="solid"/>
                    </a:lnL>
                    <a:lnR w="38100">
                      <a:solidFill>
                        <a:srgbClr val="C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205"/>
                        </a:spcBef>
                      </a:pPr>
                      <a:r>
                        <a:rPr sz="2800" b="1" spc="-10" dirty="0">
                          <a:solidFill>
                            <a:srgbClr val="F5861F"/>
                          </a:solidFill>
                          <a:latin typeface="Consolas" panose="020B0609020204030204"/>
                          <a:cs typeface="Consolas" panose="020B0609020204030204"/>
                        </a:rPr>
                        <a:t>100 </a:t>
                      </a:r>
                      <a:r>
                        <a:rPr sz="2800" b="1" spc="-5" dirty="0">
                          <a:latin typeface="Consolas" panose="020B0609020204030204"/>
                          <a:cs typeface="Consolas" panose="020B0609020204030204"/>
                        </a:rPr>
                        <a:t>&lt;</a:t>
                      </a:r>
                      <a:r>
                        <a:rPr sz="2800" b="1" spc="-60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2800" b="1" spc="-10" dirty="0">
                          <a:solidFill>
                            <a:srgbClr val="F5861F"/>
                          </a:solidFill>
                          <a:latin typeface="Consolas" panose="020B0609020204030204"/>
                          <a:cs typeface="Consolas" panose="020B0609020204030204"/>
                        </a:rPr>
                        <a:t>101</a:t>
                      </a:r>
                      <a:endParaRPr sz="2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6034" marB="0">
                    <a:lnL w="38100">
                      <a:solidFill>
                        <a:srgbClr val="C00000"/>
                      </a:solidFill>
                      <a:prstDash val="solid"/>
                    </a:lnL>
                    <a:lnR w="38100">
                      <a:solidFill>
                        <a:srgbClr val="C00000"/>
                      </a:solidFill>
                      <a:prstDash val="solid"/>
                    </a:lnR>
                    <a:lnT w="76200">
                      <a:solidFill>
                        <a:srgbClr val="C00000"/>
                      </a:solidFill>
                      <a:prstDash val="solid"/>
                    </a:lnT>
                    <a:lnB w="38100">
                      <a:solidFill>
                        <a:srgbClr val="C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C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</a:tr>
              <a:tr h="482726">
                <a:tc gridSpan="4">
                  <a:txBody>
                    <a:bodyPr/>
                    <a:lstStyle/>
                    <a:p>
                      <a:pPr marL="91440">
                        <a:lnSpc>
                          <a:spcPts val="3125"/>
                        </a:lnSpc>
                      </a:pPr>
                      <a:r>
                        <a:rPr sz="2800" b="1" spc="-5" dirty="0">
                          <a:latin typeface="Consolas" panose="020B0609020204030204"/>
                          <a:cs typeface="Consolas" panose="020B0609020204030204"/>
                        </a:rPr>
                        <a:t>print(b)</a:t>
                      </a:r>
                      <a:endParaRPr sz="2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4253484" y="1403603"/>
            <a:ext cx="2410206" cy="11117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531233" y="1533524"/>
            <a:ext cx="18008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布尔表达式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82039" y="1403603"/>
            <a:ext cx="2666238" cy="11026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311021" y="1533524"/>
            <a:ext cx="21564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布尔类型变量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8940165" y="4921250"/>
            <a:ext cx="533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9587865" y="4813300"/>
            <a:ext cx="1275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不等于</a:t>
            </a:r>
            <a:endParaRPr lang="zh-CN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9621" y="256794"/>
            <a:ext cx="1574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Python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42489" y="1235326"/>
            <a:ext cx="4145279" cy="5086350"/>
          </a:xfrm>
          <a:prstGeom prst="rect">
            <a:avLst/>
          </a:prstGeom>
        </p:spPr>
        <p:txBody>
          <a:bodyPr vert="horz" wrap="square" lIns="0" tIns="264160" rIns="0" bIns="0" rtlCol="0">
            <a:spAutoFit/>
          </a:bodyPr>
          <a:lstStyle/>
          <a:p>
            <a:pPr marL="416560" indent="-403860">
              <a:lnSpc>
                <a:spcPct val="100000"/>
              </a:lnSpc>
              <a:spcBef>
                <a:spcPts val="2080"/>
              </a:spcBef>
              <a:buSzPct val="98000"/>
              <a:buFont typeface="Wingdings" panose="05000000000000000000"/>
              <a:buChar char=""/>
              <a:tabLst>
                <a:tab pos="415925" algn="l"/>
              </a:tabLst>
            </a:pPr>
            <a:r>
              <a:rPr sz="4000" spc="-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Python</a:t>
            </a:r>
            <a:endParaRPr sz="4000">
              <a:latin typeface="微软雅黑" panose="020B0503020204020204" charset="-122"/>
              <a:cs typeface="微软雅黑" panose="020B0503020204020204" charset="-122"/>
            </a:endParaRPr>
          </a:p>
          <a:p>
            <a:pPr marL="756285" lvl="1" indent="-287020">
              <a:lnSpc>
                <a:spcPct val="100000"/>
              </a:lnSpc>
              <a:spcBef>
                <a:spcPts val="1795"/>
              </a:spcBef>
              <a:buChar char="-"/>
              <a:tabLst>
                <a:tab pos="756920" algn="l"/>
              </a:tabLst>
            </a:pPr>
            <a:r>
              <a:rPr sz="36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Py</a:t>
            </a:r>
            <a:r>
              <a:rPr sz="3600" spc="1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t</a:t>
            </a:r>
            <a:r>
              <a:rPr sz="36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ho</a:t>
            </a:r>
            <a:r>
              <a:rPr sz="3600" spc="-1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n</a:t>
            </a:r>
            <a:r>
              <a:rPr sz="3600" spc="-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数据类型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  <a:p>
            <a:pPr marL="1155700" lvl="2" indent="-229235">
              <a:lnSpc>
                <a:spcPct val="100000"/>
              </a:lnSpc>
              <a:spcBef>
                <a:spcPts val="1600"/>
              </a:spcBef>
              <a:buFont typeface="Arial" panose="020B0604020202020204"/>
              <a:buChar char="•"/>
              <a:tabLst>
                <a:tab pos="1156335" algn="l"/>
              </a:tabLst>
            </a:pP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数值类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1155700" lvl="2" indent="-229235">
              <a:lnSpc>
                <a:spcPct val="100000"/>
              </a:lnSpc>
              <a:spcBef>
                <a:spcPts val="1535"/>
              </a:spcBef>
              <a:buFont typeface="Arial" panose="020B0604020202020204"/>
              <a:buChar char="•"/>
              <a:tabLst>
                <a:tab pos="1156335" algn="l"/>
              </a:tabLst>
            </a:pP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布尔类型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1155700" lvl="2" indent="-229235">
              <a:lnSpc>
                <a:spcPct val="100000"/>
              </a:lnSpc>
              <a:spcBef>
                <a:spcPts val="1540"/>
              </a:spcBef>
              <a:buFont typeface="Arial" panose="020B0604020202020204"/>
              <a:buChar char="•"/>
              <a:tabLst>
                <a:tab pos="1156335" algn="l"/>
              </a:tabLst>
            </a:pPr>
            <a:r>
              <a:rPr sz="320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列表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1155700" lvl="2" indent="-229235">
              <a:lnSpc>
                <a:spcPct val="100000"/>
              </a:lnSpc>
              <a:spcBef>
                <a:spcPts val="1540"/>
              </a:spcBef>
              <a:buFont typeface="Arial" panose="020B0604020202020204"/>
              <a:buChar char="•"/>
              <a:tabLst>
                <a:tab pos="1156335" algn="l"/>
              </a:tabLst>
            </a:pP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字符串类型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1155700" lvl="2" indent="-229235">
              <a:lnSpc>
                <a:spcPct val="100000"/>
              </a:lnSpc>
              <a:spcBef>
                <a:spcPts val="1535"/>
              </a:spcBef>
              <a:buFont typeface="Arial" panose="020B0604020202020204"/>
              <a:buChar char="•"/>
              <a:tabLst>
                <a:tab pos="1156335" algn="l"/>
              </a:tabLst>
            </a:pP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字典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35652" y="3057144"/>
            <a:ext cx="6184900" cy="2467610"/>
          </a:xfrm>
          <a:custGeom>
            <a:avLst/>
            <a:gdLst/>
            <a:ahLst/>
            <a:cxnLst/>
            <a:rect l="l" t="t" r="r" b="b"/>
            <a:pathLst>
              <a:path w="6184900" h="2467610">
                <a:moveTo>
                  <a:pt x="0" y="2467355"/>
                </a:moveTo>
                <a:lnTo>
                  <a:pt x="6184392" y="2467355"/>
                </a:lnTo>
                <a:lnTo>
                  <a:pt x="6184392" y="0"/>
                </a:lnTo>
                <a:lnTo>
                  <a:pt x="0" y="0"/>
                </a:lnTo>
                <a:lnTo>
                  <a:pt x="0" y="2467355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079747" y="1412747"/>
            <a:ext cx="7705725" cy="1164590"/>
          </a:xfrm>
          <a:custGeom>
            <a:avLst/>
            <a:gdLst/>
            <a:ahLst/>
            <a:cxnLst/>
            <a:rect l="l" t="t" r="r" b="b"/>
            <a:pathLst>
              <a:path w="7705725" h="1164589">
                <a:moveTo>
                  <a:pt x="3852672" y="0"/>
                </a:moveTo>
                <a:lnTo>
                  <a:pt x="0" y="1164336"/>
                </a:lnTo>
                <a:lnTo>
                  <a:pt x="7705344" y="1164336"/>
                </a:lnTo>
                <a:lnTo>
                  <a:pt x="385267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709159" y="2577083"/>
            <a:ext cx="6456045" cy="373380"/>
          </a:xfrm>
          <a:custGeom>
            <a:avLst/>
            <a:gdLst/>
            <a:ahLst/>
            <a:cxnLst/>
            <a:rect l="l" t="t" r="r" b="b"/>
            <a:pathLst>
              <a:path w="6456045" h="373380">
                <a:moveTo>
                  <a:pt x="0" y="373380"/>
                </a:moveTo>
                <a:lnTo>
                  <a:pt x="6455664" y="373380"/>
                </a:lnTo>
                <a:lnTo>
                  <a:pt x="6455664" y="0"/>
                </a:lnTo>
                <a:lnTo>
                  <a:pt x="0" y="0"/>
                </a:lnTo>
                <a:lnTo>
                  <a:pt x="0" y="37338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481064" y="2023109"/>
            <a:ext cx="300863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>
                <a:solidFill>
                  <a:srgbClr val="154569"/>
                </a:solidFill>
                <a:latin typeface="微软雅黑" panose="020B0503020204020204" charset="-122"/>
                <a:cs typeface="微软雅黑" panose="020B0503020204020204" charset="-122"/>
              </a:rPr>
              <a:t>B A N</a:t>
            </a:r>
            <a:r>
              <a:rPr sz="6000" spc="165" dirty="0">
                <a:solidFill>
                  <a:srgbClr val="154569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6000" dirty="0">
                <a:solidFill>
                  <a:srgbClr val="154569"/>
                </a:solidFill>
                <a:latin typeface="微软雅黑" panose="020B0503020204020204" charset="-122"/>
                <a:cs typeface="微软雅黑" panose="020B0503020204020204" charset="-122"/>
              </a:rPr>
              <a:t>K</a:t>
            </a:r>
            <a:endParaRPr sz="6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33515" y="1833372"/>
            <a:ext cx="3908297" cy="160096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079747" y="1412747"/>
            <a:ext cx="3852545" cy="1165225"/>
          </a:xfrm>
          <a:custGeom>
            <a:avLst/>
            <a:gdLst/>
            <a:ahLst/>
            <a:cxnLst/>
            <a:rect l="l" t="t" r="r" b="b"/>
            <a:pathLst>
              <a:path w="3852545" h="1165225">
                <a:moveTo>
                  <a:pt x="3852418" y="0"/>
                </a:moveTo>
                <a:lnTo>
                  <a:pt x="0" y="1164716"/>
                </a:lnTo>
              </a:path>
            </a:pathLst>
          </a:custGeom>
          <a:ln w="76200">
            <a:solidFill>
              <a:srgbClr val="15456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932419" y="1412747"/>
            <a:ext cx="3852545" cy="1165225"/>
          </a:xfrm>
          <a:custGeom>
            <a:avLst/>
            <a:gdLst/>
            <a:ahLst/>
            <a:cxnLst/>
            <a:rect l="l" t="t" r="r" b="b"/>
            <a:pathLst>
              <a:path w="3852545" h="1165225">
                <a:moveTo>
                  <a:pt x="0" y="0"/>
                </a:moveTo>
                <a:lnTo>
                  <a:pt x="3852418" y="1164716"/>
                </a:lnTo>
              </a:path>
            </a:pathLst>
          </a:custGeom>
          <a:ln w="76200">
            <a:solidFill>
              <a:srgbClr val="15456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542526" y="3006344"/>
            <a:ext cx="1661160" cy="0"/>
          </a:xfrm>
          <a:custGeom>
            <a:avLst/>
            <a:gdLst/>
            <a:ahLst/>
            <a:cxnLst/>
            <a:rect l="l" t="t" r="r" b="b"/>
            <a:pathLst>
              <a:path w="1661159">
                <a:moveTo>
                  <a:pt x="0" y="0"/>
                </a:moveTo>
                <a:lnTo>
                  <a:pt x="1660652" y="0"/>
                </a:lnTo>
              </a:path>
            </a:pathLst>
          </a:custGeom>
          <a:ln w="111760">
            <a:solidFill>
              <a:srgbClr val="15456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087367" y="1461516"/>
            <a:ext cx="3852545" cy="1165225"/>
          </a:xfrm>
          <a:custGeom>
            <a:avLst/>
            <a:gdLst/>
            <a:ahLst/>
            <a:cxnLst/>
            <a:rect l="l" t="t" r="r" b="b"/>
            <a:pathLst>
              <a:path w="3852545" h="1165225">
                <a:moveTo>
                  <a:pt x="3852417" y="0"/>
                </a:moveTo>
                <a:lnTo>
                  <a:pt x="0" y="1164717"/>
                </a:lnTo>
              </a:path>
            </a:pathLst>
          </a:custGeom>
          <a:ln w="76200">
            <a:solidFill>
              <a:srgbClr val="CC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927847" y="1467611"/>
            <a:ext cx="3852545" cy="1165225"/>
          </a:xfrm>
          <a:custGeom>
            <a:avLst/>
            <a:gdLst/>
            <a:ahLst/>
            <a:cxnLst/>
            <a:rect l="l" t="t" r="r" b="b"/>
            <a:pathLst>
              <a:path w="3852545" h="1165225">
                <a:moveTo>
                  <a:pt x="0" y="0"/>
                </a:moveTo>
                <a:lnTo>
                  <a:pt x="3852418" y="1164716"/>
                </a:lnTo>
              </a:path>
            </a:pathLst>
          </a:custGeom>
          <a:ln w="76200">
            <a:solidFill>
              <a:srgbClr val="CC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709159" y="3057144"/>
            <a:ext cx="6456045" cy="40005"/>
          </a:xfrm>
          <a:custGeom>
            <a:avLst/>
            <a:gdLst/>
            <a:ahLst/>
            <a:cxnLst/>
            <a:rect l="l" t="t" r="r" b="b"/>
            <a:pathLst>
              <a:path w="6456045" h="40005">
                <a:moveTo>
                  <a:pt x="6455918" y="39623"/>
                </a:moveTo>
                <a:lnTo>
                  <a:pt x="0" y="0"/>
                </a:lnTo>
              </a:path>
            </a:pathLst>
          </a:custGeom>
          <a:ln w="76200">
            <a:solidFill>
              <a:srgbClr val="CC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0459211" y="3287267"/>
            <a:ext cx="619125" cy="100330"/>
          </a:xfrm>
          <a:custGeom>
            <a:avLst/>
            <a:gdLst/>
            <a:ahLst/>
            <a:cxnLst/>
            <a:rect l="l" t="t" r="r" b="b"/>
            <a:pathLst>
              <a:path w="619125" h="100329">
                <a:moveTo>
                  <a:pt x="0" y="99822"/>
                </a:moveTo>
                <a:lnTo>
                  <a:pt x="618744" y="99822"/>
                </a:lnTo>
                <a:lnTo>
                  <a:pt x="618744" y="0"/>
                </a:lnTo>
                <a:lnTo>
                  <a:pt x="0" y="0"/>
                </a:lnTo>
                <a:lnTo>
                  <a:pt x="0" y="9982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0459211" y="4033265"/>
            <a:ext cx="619125" cy="1302385"/>
          </a:xfrm>
          <a:custGeom>
            <a:avLst/>
            <a:gdLst/>
            <a:ahLst/>
            <a:cxnLst/>
            <a:rect l="l" t="t" r="r" b="b"/>
            <a:pathLst>
              <a:path w="619125" h="1302385">
                <a:moveTo>
                  <a:pt x="0" y="1302257"/>
                </a:moveTo>
                <a:lnTo>
                  <a:pt x="618744" y="1302257"/>
                </a:lnTo>
                <a:lnTo>
                  <a:pt x="618744" y="0"/>
                </a:lnTo>
                <a:lnTo>
                  <a:pt x="0" y="0"/>
                </a:lnTo>
                <a:lnTo>
                  <a:pt x="0" y="130225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0459211" y="3211067"/>
            <a:ext cx="619125" cy="2200910"/>
          </a:xfrm>
          <a:custGeom>
            <a:avLst/>
            <a:gdLst/>
            <a:ahLst/>
            <a:cxnLst/>
            <a:rect l="l" t="t" r="r" b="b"/>
            <a:pathLst>
              <a:path w="619125" h="2200910">
                <a:moveTo>
                  <a:pt x="0" y="2200655"/>
                </a:moveTo>
                <a:lnTo>
                  <a:pt x="618744" y="2200655"/>
                </a:lnTo>
                <a:lnTo>
                  <a:pt x="618744" y="0"/>
                </a:lnTo>
                <a:lnTo>
                  <a:pt x="0" y="0"/>
                </a:lnTo>
                <a:lnTo>
                  <a:pt x="0" y="2200655"/>
                </a:lnTo>
                <a:close/>
              </a:path>
            </a:pathLst>
          </a:custGeom>
          <a:ln w="76200">
            <a:solidFill>
              <a:srgbClr val="15456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0401300" y="3142488"/>
            <a:ext cx="745490" cy="144780"/>
          </a:xfrm>
          <a:custGeom>
            <a:avLst/>
            <a:gdLst/>
            <a:ahLst/>
            <a:cxnLst/>
            <a:rect l="l" t="t" r="r" b="b"/>
            <a:pathLst>
              <a:path w="745490" h="144779">
                <a:moveTo>
                  <a:pt x="0" y="144779"/>
                </a:moveTo>
                <a:lnTo>
                  <a:pt x="745235" y="144779"/>
                </a:lnTo>
                <a:lnTo>
                  <a:pt x="745235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0401300" y="3142488"/>
            <a:ext cx="745490" cy="144780"/>
          </a:xfrm>
          <a:custGeom>
            <a:avLst/>
            <a:gdLst/>
            <a:ahLst/>
            <a:cxnLst/>
            <a:rect l="l" t="t" r="r" b="b"/>
            <a:pathLst>
              <a:path w="745490" h="144779">
                <a:moveTo>
                  <a:pt x="0" y="144779"/>
                </a:moveTo>
                <a:lnTo>
                  <a:pt x="745235" y="144779"/>
                </a:lnTo>
                <a:lnTo>
                  <a:pt x="745235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ln w="76199">
            <a:solidFill>
              <a:srgbClr val="15456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0401300" y="5335523"/>
            <a:ext cx="745490" cy="144780"/>
          </a:xfrm>
          <a:custGeom>
            <a:avLst/>
            <a:gdLst/>
            <a:ahLst/>
            <a:cxnLst/>
            <a:rect l="l" t="t" r="r" b="b"/>
            <a:pathLst>
              <a:path w="745490" h="144779">
                <a:moveTo>
                  <a:pt x="0" y="144779"/>
                </a:moveTo>
                <a:lnTo>
                  <a:pt x="745235" y="144779"/>
                </a:lnTo>
                <a:lnTo>
                  <a:pt x="745235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0401300" y="5335523"/>
            <a:ext cx="745490" cy="144780"/>
          </a:xfrm>
          <a:custGeom>
            <a:avLst/>
            <a:gdLst/>
            <a:ahLst/>
            <a:cxnLst/>
            <a:rect l="l" t="t" r="r" b="b"/>
            <a:pathLst>
              <a:path w="745490" h="144779">
                <a:moveTo>
                  <a:pt x="0" y="144779"/>
                </a:moveTo>
                <a:lnTo>
                  <a:pt x="745235" y="144779"/>
                </a:lnTo>
                <a:lnTo>
                  <a:pt x="745235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ln w="76200">
            <a:solidFill>
              <a:srgbClr val="15456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512564" y="5545835"/>
            <a:ext cx="6940550" cy="403860"/>
          </a:xfrm>
          <a:custGeom>
            <a:avLst/>
            <a:gdLst/>
            <a:ahLst/>
            <a:cxnLst/>
            <a:rect l="l" t="t" r="r" b="b"/>
            <a:pathLst>
              <a:path w="6940550" h="403860">
                <a:moveTo>
                  <a:pt x="0" y="403859"/>
                </a:moveTo>
                <a:lnTo>
                  <a:pt x="6940296" y="403859"/>
                </a:lnTo>
                <a:lnTo>
                  <a:pt x="6940296" y="0"/>
                </a:lnTo>
                <a:lnTo>
                  <a:pt x="0" y="0"/>
                </a:lnTo>
                <a:lnTo>
                  <a:pt x="0" y="40385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512564" y="5545835"/>
            <a:ext cx="6940550" cy="403860"/>
          </a:xfrm>
          <a:custGeom>
            <a:avLst/>
            <a:gdLst/>
            <a:ahLst/>
            <a:cxnLst/>
            <a:rect l="l" t="t" r="r" b="b"/>
            <a:pathLst>
              <a:path w="6940550" h="403860">
                <a:moveTo>
                  <a:pt x="0" y="403859"/>
                </a:moveTo>
                <a:lnTo>
                  <a:pt x="6940296" y="403859"/>
                </a:lnTo>
                <a:lnTo>
                  <a:pt x="6940296" y="0"/>
                </a:lnTo>
                <a:lnTo>
                  <a:pt x="0" y="0"/>
                </a:lnTo>
                <a:lnTo>
                  <a:pt x="0" y="403859"/>
                </a:lnTo>
                <a:close/>
              </a:path>
            </a:pathLst>
          </a:custGeom>
          <a:ln w="76200">
            <a:solidFill>
              <a:srgbClr val="15456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079747" y="5977128"/>
            <a:ext cx="7701280" cy="403860"/>
          </a:xfrm>
          <a:custGeom>
            <a:avLst/>
            <a:gdLst/>
            <a:ahLst/>
            <a:cxnLst/>
            <a:rect l="l" t="t" r="r" b="b"/>
            <a:pathLst>
              <a:path w="7701280" h="403860">
                <a:moveTo>
                  <a:pt x="0" y="403860"/>
                </a:moveTo>
                <a:lnTo>
                  <a:pt x="7700772" y="403860"/>
                </a:lnTo>
                <a:lnTo>
                  <a:pt x="7700772" y="0"/>
                </a:lnTo>
                <a:lnTo>
                  <a:pt x="0" y="0"/>
                </a:lnTo>
                <a:lnTo>
                  <a:pt x="0" y="40386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079747" y="5977128"/>
            <a:ext cx="7701280" cy="403860"/>
          </a:xfrm>
          <a:custGeom>
            <a:avLst/>
            <a:gdLst/>
            <a:ahLst/>
            <a:cxnLst/>
            <a:rect l="l" t="t" r="r" b="b"/>
            <a:pathLst>
              <a:path w="7701280" h="403860">
                <a:moveTo>
                  <a:pt x="0" y="403860"/>
                </a:moveTo>
                <a:lnTo>
                  <a:pt x="7700772" y="403860"/>
                </a:lnTo>
                <a:lnTo>
                  <a:pt x="7700772" y="0"/>
                </a:lnTo>
                <a:lnTo>
                  <a:pt x="0" y="0"/>
                </a:lnTo>
                <a:lnTo>
                  <a:pt x="0" y="403860"/>
                </a:lnTo>
                <a:close/>
              </a:path>
            </a:pathLst>
          </a:custGeom>
          <a:ln w="76200">
            <a:solidFill>
              <a:srgbClr val="15456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180831" y="4113276"/>
            <a:ext cx="527303" cy="13670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97051" y="4989576"/>
            <a:ext cx="527304" cy="13670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9171431" y="4148328"/>
            <a:ext cx="740664" cy="1225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9104376" y="4871846"/>
            <a:ext cx="1099185" cy="645160"/>
          </a:xfrm>
          <a:custGeom>
            <a:avLst/>
            <a:gdLst/>
            <a:ahLst/>
            <a:cxnLst/>
            <a:rect l="l" t="t" r="r" b="b"/>
            <a:pathLst>
              <a:path w="1099184" h="645160">
                <a:moveTo>
                  <a:pt x="0" y="645032"/>
                </a:moveTo>
                <a:lnTo>
                  <a:pt x="1098803" y="645032"/>
                </a:lnTo>
                <a:lnTo>
                  <a:pt x="1098803" y="0"/>
                </a:lnTo>
                <a:lnTo>
                  <a:pt x="0" y="0"/>
                </a:lnTo>
                <a:lnTo>
                  <a:pt x="0" y="645032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9035795" y="4832603"/>
            <a:ext cx="1236980" cy="1270"/>
          </a:xfrm>
          <a:custGeom>
            <a:avLst/>
            <a:gdLst/>
            <a:ahLst/>
            <a:cxnLst/>
            <a:rect l="l" t="t" r="r" b="b"/>
            <a:pathLst>
              <a:path w="1236979" h="1270">
                <a:moveTo>
                  <a:pt x="0" y="1143"/>
                </a:moveTo>
                <a:lnTo>
                  <a:pt x="1236726" y="0"/>
                </a:lnTo>
              </a:path>
            </a:pathLst>
          </a:custGeom>
          <a:ln w="76200">
            <a:solidFill>
              <a:srgbClr val="15456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0272141" y="4742688"/>
            <a:ext cx="0" cy="76200"/>
          </a:xfrm>
          <a:custGeom>
            <a:avLst/>
            <a:gdLst/>
            <a:ahLst/>
            <a:cxnLst/>
            <a:rect l="l" t="t" r="r" b="b"/>
            <a:pathLst>
              <a:path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76200">
            <a:solidFill>
              <a:srgbClr val="CC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9035795" y="4780788"/>
            <a:ext cx="876300" cy="0"/>
          </a:xfrm>
          <a:custGeom>
            <a:avLst/>
            <a:gdLst/>
            <a:ahLst/>
            <a:cxnLst/>
            <a:rect l="l" t="t" r="r" b="b"/>
            <a:pathLst>
              <a:path w="876300">
                <a:moveTo>
                  <a:pt x="0" y="0"/>
                </a:moveTo>
                <a:lnTo>
                  <a:pt x="876300" y="0"/>
                </a:lnTo>
              </a:path>
            </a:pathLst>
          </a:custGeom>
          <a:ln w="76200">
            <a:solidFill>
              <a:srgbClr val="CC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36220" y="4105643"/>
            <a:ext cx="4223004" cy="7879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2671" y="3976128"/>
            <a:ext cx="4392168" cy="11582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81177" y="4150614"/>
            <a:ext cx="4083050" cy="647700"/>
          </a:xfrm>
          <a:custGeom>
            <a:avLst/>
            <a:gdLst/>
            <a:ahLst/>
            <a:cxnLst/>
            <a:rect l="l" t="t" r="r" b="b"/>
            <a:pathLst>
              <a:path w="4083050" h="647700">
                <a:moveTo>
                  <a:pt x="0" y="647700"/>
                </a:moveTo>
                <a:lnTo>
                  <a:pt x="4082796" y="647700"/>
                </a:lnTo>
                <a:lnTo>
                  <a:pt x="4082796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281177" y="4150614"/>
            <a:ext cx="4083050" cy="647700"/>
          </a:xfrm>
          <a:prstGeom prst="rect">
            <a:avLst/>
          </a:prstGeom>
          <a:ln w="38100">
            <a:solidFill>
              <a:srgbClr val="154569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235"/>
              </a:spcBef>
            </a:pPr>
            <a:r>
              <a:rPr sz="3600" dirty="0">
                <a:solidFill>
                  <a:srgbClr val="154569"/>
                </a:solidFill>
                <a:latin typeface="微软雅黑" panose="020B0503020204020204" charset="-122"/>
                <a:cs typeface="微软雅黑" panose="020B0503020204020204" charset="-122"/>
              </a:rPr>
              <a:t>1.</a:t>
            </a:r>
            <a:r>
              <a:rPr sz="3600" spc="-35" dirty="0">
                <a:solidFill>
                  <a:srgbClr val="154569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600" dirty="0">
                <a:solidFill>
                  <a:srgbClr val="154569"/>
                </a:solidFill>
                <a:latin typeface="微软雅黑" panose="020B0503020204020204" charset="-122"/>
                <a:cs typeface="微软雅黑" panose="020B0503020204020204" charset="-122"/>
              </a:rPr>
              <a:t>带上存折去银行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516368" y="4113276"/>
            <a:ext cx="527303" cy="13670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856988" y="3358134"/>
            <a:ext cx="619125" cy="33655"/>
          </a:xfrm>
          <a:custGeom>
            <a:avLst/>
            <a:gdLst/>
            <a:ahLst/>
            <a:cxnLst/>
            <a:rect l="l" t="t" r="r" b="b"/>
            <a:pathLst>
              <a:path w="619125" h="33654">
                <a:moveTo>
                  <a:pt x="0" y="33527"/>
                </a:moveTo>
                <a:lnTo>
                  <a:pt x="618743" y="33527"/>
                </a:lnTo>
                <a:lnTo>
                  <a:pt x="618743" y="0"/>
                </a:lnTo>
                <a:lnTo>
                  <a:pt x="0" y="0"/>
                </a:lnTo>
                <a:lnTo>
                  <a:pt x="0" y="3352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856988" y="4037838"/>
            <a:ext cx="619125" cy="1294765"/>
          </a:xfrm>
          <a:custGeom>
            <a:avLst/>
            <a:gdLst/>
            <a:ahLst/>
            <a:cxnLst/>
            <a:rect l="l" t="t" r="r" b="b"/>
            <a:pathLst>
              <a:path w="619125" h="1294764">
                <a:moveTo>
                  <a:pt x="0" y="1294638"/>
                </a:moveTo>
                <a:lnTo>
                  <a:pt x="618743" y="1294638"/>
                </a:lnTo>
                <a:lnTo>
                  <a:pt x="618743" y="0"/>
                </a:lnTo>
                <a:lnTo>
                  <a:pt x="0" y="0"/>
                </a:lnTo>
                <a:lnTo>
                  <a:pt x="0" y="129463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856988" y="3208020"/>
            <a:ext cx="619125" cy="2202180"/>
          </a:xfrm>
          <a:custGeom>
            <a:avLst/>
            <a:gdLst/>
            <a:ahLst/>
            <a:cxnLst/>
            <a:rect l="l" t="t" r="r" b="b"/>
            <a:pathLst>
              <a:path w="619125" h="2202179">
                <a:moveTo>
                  <a:pt x="0" y="2202179"/>
                </a:moveTo>
                <a:lnTo>
                  <a:pt x="618743" y="2202179"/>
                </a:lnTo>
                <a:lnTo>
                  <a:pt x="618743" y="0"/>
                </a:lnTo>
                <a:lnTo>
                  <a:pt x="0" y="0"/>
                </a:lnTo>
                <a:lnTo>
                  <a:pt x="0" y="2202179"/>
                </a:lnTo>
                <a:close/>
              </a:path>
            </a:pathLst>
          </a:custGeom>
          <a:ln w="76200">
            <a:solidFill>
              <a:srgbClr val="15456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800600" y="3139439"/>
            <a:ext cx="744220" cy="146685"/>
          </a:xfrm>
          <a:custGeom>
            <a:avLst/>
            <a:gdLst/>
            <a:ahLst/>
            <a:cxnLst/>
            <a:rect l="l" t="t" r="r" b="b"/>
            <a:pathLst>
              <a:path w="744220" h="146685">
                <a:moveTo>
                  <a:pt x="0" y="146303"/>
                </a:moveTo>
                <a:lnTo>
                  <a:pt x="743712" y="146303"/>
                </a:lnTo>
                <a:lnTo>
                  <a:pt x="743712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ln w="76200">
            <a:solidFill>
              <a:srgbClr val="15456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800600" y="5332476"/>
            <a:ext cx="744220" cy="146685"/>
          </a:xfrm>
          <a:custGeom>
            <a:avLst/>
            <a:gdLst/>
            <a:ahLst/>
            <a:cxnLst/>
            <a:rect l="l" t="t" r="r" b="b"/>
            <a:pathLst>
              <a:path w="744220" h="146685">
                <a:moveTo>
                  <a:pt x="0" y="146304"/>
                </a:moveTo>
                <a:lnTo>
                  <a:pt x="743712" y="146304"/>
                </a:lnTo>
                <a:lnTo>
                  <a:pt x="743712" y="0"/>
                </a:lnTo>
                <a:lnTo>
                  <a:pt x="0" y="0"/>
                </a:lnTo>
                <a:lnTo>
                  <a:pt x="0" y="146304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800600" y="5332476"/>
            <a:ext cx="744220" cy="146685"/>
          </a:xfrm>
          <a:custGeom>
            <a:avLst/>
            <a:gdLst/>
            <a:ahLst/>
            <a:cxnLst/>
            <a:rect l="l" t="t" r="r" b="b"/>
            <a:pathLst>
              <a:path w="744220" h="146685">
                <a:moveTo>
                  <a:pt x="0" y="146304"/>
                </a:moveTo>
                <a:lnTo>
                  <a:pt x="743712" y="146304"/>
                </a:lnTo>
                <a:lnTo>
                  <a:pt x="743712" y="0"/>
                </a:lnTo>
                <a:lnTo>
                  <a:pt x="0" y="0"/>
                </a:lnTo>
                <a:lnTo>
                  <a:pt x="0" y="146304"/>
                </a:lnTo>
                <a:close/>
              </a:path>
            </a:pathLst>
          </a:custGeom>
          <a:ln w="76199">
            <a:solidFill>
              <a:srgbClr val="15456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626864" y="5618988"/>
            <a:ext cx="6885432" cy="78640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460747" y="5547359"/>
            <a:ext cx="7106411" cy="106224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671821" y="5663946"/>
            <a:ext cx="6745605" cy="646430"/>
          </a:xfrm>
          <a:custGeom>
            <a:avLst/>
            <a:gdLst/>
            <a:ahLst/>
            <a:cxnLst/>
            <a:rect l="l" t="t" r="r" b="b"/>
            <a:pathLst>
              <a:path w="6745605" h="646429">
                <a:moveTo>
                  <a:pt x="0" y="646175"/>
                </a:moveTo>
                <a:lnTo>
                  <a:pt x="6745224" y="646175"/>
                </a:lnTo>
                <a:lnTo>
                  <a:pt x="6745224" y="0"/>
                </a:lnTo>
                <a:lnTo>
                  <a:pt x="0" y="0"/>
                </a:lnTo>
                <a:lnTo>
                  <a:pt x="0" y="6461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671821" y="5663946"/>
            <a:ext cx="6745605" cy="646430"/>
          </a:xfrm>
          <a:custGeom>
            <a:avLst/>
            <a:gdLst/>
            <a:ahLst/>
            <a:cxnLst/>
            <a:rect l="l" t="t" r="r" b="b"/>
            <a:pathLst>
              <a:path w="6745605" h="646429">
                <a:moveTo>
                  <a:pt x="0" y="646175"/>
                </a:moveTo>
                <a:lnTo>
                  <a:pt x="6745224" y="646175"/>
                </a:lnTo>
                <a:lnTo>
                  <a:pt x="6745224" y="0"/>
                </a:lnTo>
                <a:lnTo>
                  <a:pt x="0" y="0"/>
                </a:lnTo>
                <a:lnTo>
                  <a:pt x="0" y="646175"/>
                </a:lnTo>
                <a:close/>
              </a:path>
            </a:pathLst>
          </a:custGeom>
          <a:ln w="38100">
            <a:solidFill>
              <a:srgbClr val="15456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4749800" y="5680354"/>
            <a:ext cx="64814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154569"/>
                </a:solidFill>
                <a:latin typeface="微软雅黑" panose="020B0503020204020204" charset="-122"/>
                <a:cs typeface="微软雅黑" panose="020B0503020204020204" charset="-122"/>
              </a:rPr>
              <a:t>2.</a:t>
            </a:r>
            <a:r>
              <a:rPr sz="3600" spc="-70" dirty="0">
                <a:solidFill>
                  <a:srgbClr val="154569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600" dirty="0">
                <a:solidFill>
                  <a:srgbClr val="154569"/>
                </a:solidFill>
                <a:latin typeface="微软雅黑" panose="020B0503020204020204" charset="-122"/>
                <a:cs typeface="微软雅黑" panose="020B0503020204020204" charset="-122"/>
              </a:rPr>
              <a:t>填</a:t>
            </a:r>
            <a:r>
              <a:rPr sz="3600" spc="-5" dirty="0">
                <a:solidFill>
                  <a:srgbClr val="154569"/>
                </a:solidFill>
                <a:latin typeface="微软雅黑" panose="020B0503020204020204" charset="-122"/>
                <a:cs typeface="微软雅黑" panose="020B0503020204020204" charset="-122"/>
              </a:rPr>
              <a:t>写取款单并到相应窗口排队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750820" y="2666974"/>
            <a:ext cx="6886956" cy="7864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586227" y="2593835"/>
            <a:ext cx="7106411" cy="106224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2795777" y="2711957"/>
            <a:ext cx="6746875" cy="646430"/>
          </a:xfrm>
          <a:custGeom>
            <a:avLst/>
            <a:gdLst/>
            <a:ahLst/>
            <a:cxnLst/>
            <a:rect l="l" t="t" r="r" b="b"/>
            <a:pathLst>
              <a:path w="6746875" h="646429">
                <a:moveTo>
                  <a:pt x="0" y="646176"/>
                </a:moveTo>
                <a:lnTo>
                  <a:pt x="6746748" y="646176"/>
                </a:lnTo>
                <a:lnTo>
                  <a:pt x="6746748" y="0"/>
                </a:lnTo>
                <a:lnTo>
                  <a:pt x="0" y="0"/>
                </a:lnTo>
                <a:lnTo>
                  <a:pt x="0" y="6461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795777" y="2711957"/>
            <a:ext cx="6746875" cy="646430"/>
          </a:xfrm>
          <a:custGeom>
            <a:avLst/>
            <a:gdLst/>
            <a:ahLst/>
            <a:cxnLst/>
            <a:rect l="l" t="t" r="r" b="b"/>
            <a:pathLst>
              <a:path w="6746875" h="646429">
                <a:moveTo>
                  <a:pt x="0" y="646176"/>
                </a:moveTo>
                <a:lnTo>
                  <a:pt x="6746748" y="646176"/>
                </a:lnTo>
                <a:lnTo>
                  <a:pt x="6746748" y="0"/>
                </a:lnTo>
                <a:lnTo>
                  <a:pt x="0" y="0"/>
                </a:lnTo>
                <a:lnTo>
                  <a:pt x="0" y="646176"/>
                </a:lnTo>
                <a:close/>
              </a:path>
            </a:pathLst>
          </a:custGeom>
          <a:ln w="38100">
            <a:solidFill>
              <a:srgbClr val="15456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2874391" y="2727705"/>
            <a:ext cx="64814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154569"/>
                </a:solidFill>
                <a:latin typeface="微软雅黑" panose="020B0503020204020204" charset="-122"/>
                <a:cs typeface="微软雅黑" panose="020B0503020204020204" charset="-122"/>
              </a:rPr>
              <a:t>3.</a:t>
            </a:r>
            <a:r>
              <a:rPr sz="3600" spc="-100" dirty="0">
                <a:solidFill>
                  <a:srgbClr val="154569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600" dirty="0">
                <a:solidFill>
                  <a:srgbClr val="154569"/>
                </a:solidFill>
                <a:latin typeface="微软雅黑" panose="020B0503020204020204" charset="-122"/>
                <a:cs typeface="微软雅黑" panose="020B0503020204020204" charset="-122"/>
              </a:rPr>
              <a:t>将存折和取款单递给银行职员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258556" y="4418076"/>
            <a:ext cx="360045" cy="431800"/>
          </a:xfrm>
          <a:custGeom>
            <a:avLst/>
            <a:gdLst/>
            <a:ahLst/>
            <a:cxnLst/>
            <a:rect l="l" t="t" r="r" b="b"/>
            <a:pathLst>
              <a:path w="360045" h="431800">
                <a:moveTo>
                  <a:pt x="0" y="431292"/>
                </a:moveTo>
                <a:lnTo>
                  <a:pt x="359664" y="431292"/>
                </a:lnTo>
                <a:lnTo>
                  <a:pt x="359664" y="0"/>
                </a:lnTo>
                <a:lnTo>
                  <a:pt x="0" y="0"/>
                </a:lnTo>
                <a:lnTo>
                  <a:pt x="0" y="43129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8258556" y="4418076"/>
            <a:ext cx="360045" cy="431800"/>
          </a:xfrm>
          <a:custGeom>
            <a:avLst/>
            <a:gdLst/>
            <a:ahLst/>
            <a:cxnLst/>
            <a:rect l="l" t="t" r="r" b="b"/>
            <a:pathLst>
              <a:path w="360045" h="431800">
                <a:moveTo>
                  <a:pt x="0" y="431292"/>
                </a:moveTo>
                <a:lnTo>
                  <a:pt x="359664" y="431292"/>
                </a:lnTo>
                <a:lnTo>
                  <a:pt x="359664" y="0"/>
                </a:lnTo>
                <a:lnTo>
                  <a:pt x="0" y="0"/>
                </a:lnTo>
                <a:lnTo>
                  <a:pt x="0" y="431292"/>
                </a:lnTo>
                <a:close/>
              </a:path>
            </a:pathLst>
          </a:custGeom>
          <a:ln w="76200">
            <a:solidFill>
              <a:srgbClr val="15456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8330183" y="4546091"/>
            <a:ext cx="216535" cy="0"/>
          </a:xfrm>
          <a:custGeom>
            <a:avLst/>
            <a:gdLst/>
            <a:ahLst/>
            <a:cxnLst/>
            <a:rect l="l" t="t" r="r" b="b"/>
            <a:pathLst>
              <a:path w="216534">
                <a:moveTo>
                  <a:pt x="0" y="0"/>
                </a:moveTo>
                <a:lnTo>
                  <a:pt x="216026" y="0"/>
                </a:lnTo>
              </a:path>
            </a:pathLst>
          </a:custGeom>
          <a:ln w="76200">
            <a:solidFill>
              <a:srgbClr val="15456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8330183" y="4706111"/>
            <a:ext cx="216535" cy="0"/>
          </a:xfrm>
          <a:custGeom>
            <a:avLst/>
            <a:gdLst/>
            <a:ahLst/>
            <a:cxnLst/>
            <a:rect l="l" t="t" r="r" b="b"/>
            <a:pathLst>
              <a:path w="216534">
                <a:moveTo>
                  <a:pt x="0" y="0"/>
                </a:moveTo>
                <a:lnTo>
                  <a:pt x="216026" y="0"/>
                </a:lnTo>
              </a:path>
            </a:pathLst>
          </a:custGeom>
          <a:ln w="76200">
            <a:solidFill>
              <a:srgbClr val="15456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556247" y="3342106"/>
            <a:ext cx="5487924" cy="78640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390132" y="3270491"/>
            <a:ext cx="5734812" cy="106224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601206" y="3387090"/>
            <a:ext cx="5347970" cy="646430"/>
          </a:xfrm>
          <a:custGeom>
            <a:avLst/>
            <a:gdLst/>
            <a:ahLst/>
            <a:cxnLst/>
            <a:rect l="l" t="t" r="r" b="b"/>
            <a:pathLst>
              <a:path w="5347970" h="646429">
                <a:moveTo>
                  <a:pt x="0" y="646176"/>
                </a:moveTo>
                <a:lnTo>
                  <a:pt x="5347715" y="646176"/>
                </a:lnTo>
                <a:lnTo>
                  <a:pt x="5347715" y="0"/>
                </a:lnTo>
                <a:lnTo>
                  <a:pt x="0" y="0"/>
                </a:lnTo>
                <a:lnTo>
                  <a:pt x="0" y="6461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601206" y="3387090"/>
            <a:ext cx="5347970" cy="646430"/>
          </a:xfrm>
          <a:custGeom>
            <a:avLst/>
            <a:gdLst/>
            <a:ahLst/>
            <a:cxnLst/>
            <a:rect l="l" t="t" r="r" b="b"/>
            <a:pathLst>
              <a:path w="5347970" h="646429">
                <a:moveTo>
                  <a:pt x="0" y="646176"/>
                </a:moveTo>
                <a:lnTo>
                  <a:pt x="5347715" y="646176"/>
                </a:lnTo>
                <a:lnTo>
                  <a:pt x="5347715" y="0"/>
                </a:lnTo>
                <a:lnTo>
                  <a:pt x="0" y="0"/>
                </a:lnTo>
                <a:lnTo>
                  <a:pt x="0" y="646176"/>
                </a:lnTo>
                <a:close/>
              </a:path>
            </a:pathLst>
          </a:custGeom>
          <a:ln w="38100">
            <a:solidFill>
              <a:srgbClr val="15456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9912095" y="4387596"/>
            <a:ext cx="360045" cy="431800"/>
          </a:xfrm>
          <a:custGeom>
            <a:avLst/>
            <a:gdLst/>
            <a:ahLst/>
            <a:cxnLst/>
            <a:rect l="l" t="t" r="r" b="b"/>
            <a:pathLst>
              <a:path w="360045" h="431800">
                <a:moveTo>
                  <a:pt x="0" y="431291"/>
                </a:moveTo>
                <a:lnTo>
                  <a:pt x="359664" y="431291"/>
                </a:lnTo>
                <a:lnTo>
                  <a:pt x="359664" y="0"/>
                </a:lnTo>
                <a:lnTo>
                  <a:pt x="0" y="0"/>
                </a:lnTo>
                <a:lnTo>
                  <a:pt x="0" y="43129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9912095" y="4387596"/>
            <a:ext cx="360045" cy="431800"/>
          </a:xfrm>
          <a:custGeom>
            <a:avLst/>
            <a:gdLst/>
            <a:ahLst/>
            <a:cxnLst/>
            <a:rect l="l" t="t" r="r" b="b"/>
            <a:pathLst>
              <a:path w="360045" h="431800">
                <a:moveTo>
                  <a:pt x="0" y="431291"/>
                </a:moveTo>
                <a:lnTo>
                  <a:pt x="359664" y="431291"/>
                </a:lnTo>
                <a:lnTo>
                  <a:pt x="359664" y="0"/>
                </a:lnTo>
                <a:lnTo>
                  <a:pt x="0" y="0"/>
                </a:lnTo>
                <a:lnTo>
                  <a:pt x="0" y="431291"/>
                </a:lnTo>
                <a:close/>
              </a:path>
            </a:pathLst>
          </a:custGeom>
          <a:ln w="76200">
            <a:solidFill>
              <a:srgbClr val="15456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 txBox="1"/>
          <p:nvPr/>
        </p:nvSpPr>
        <p:spPr>
          <a:xfrm>
            <a:off x="9992614" y="4394454"/>
            <a:ext cx="2139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154569"/>
                </a:solidFill>
                <a:latin typeface="微软雅黑" panose="020B0503020204020204" charset="-122"/>
                <a:cs typeface="微软雅黑" panose="020B0503020204020204" charset="-122"/>
              </a:rPr>
              <a:t>$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2054351" y="3346678"/>
            <a:ext cx="4584192" cy="78640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1889760" y="3275063"/>
            <a:ext cx="4820412" cy="106224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2099310" y="3391661"/>
            <a:ext cx="4444365" cy="646430"/>
          </a:xfrm>
          <a:custGeom>
            <a:avLst/>
            <a:gdLst/>
            <a:ahLst/>
            <a:cxnLst/>
            <a:rect l="l" t="t" r="r" b="b"/>
            <a:pathLst>
              <a:path w="4444365" h="646429">
                <a:moveTo>
                  <a:pt x="0" y="646176"/>
                </a:moveTo>
                <a:lnTo>
                  <a:pt x="4443984" y="646176"/>
                </a:lnTo>
                <a:lnTo>
                  <a:pt x="4443984" y="0"/>
                </a:lnTo>
                <a:lnTo>
                  <a:pt x="0" y="0"/>
                </a:lnTo>
                <a:lnTo>
                  <a:pt x="0" y="6461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2099310" y="3391661"/>
            <a:ext cx="4444365" cy="646430"/>
          </a:xfrm>
          <a:custGeom>
            <a:avLst/>
            <a:gdLst/>
            <a:ahLst/>
            <a:cxnLst/>
            <a:rect l="l" t="t" r="r" b="b"/>
            <a:pathLst>
              <a:path w="4444365" h="646429">
                <a:moveTo>
                  <a:pt x="0" y="646176"/>
                </a:moveTo>
                <a:lnTo>
                  <a:pt x="4443984" y="646176"/>
                </a:lnTo>
                <a:lnTo>
                  <a:pt x="4443984" y="0"/>
                </a:lnTo>
                <a:lnTo>
                  <a:pt x="0" y="0"/>
                </a:lnTo>
                <a:lnTo>
                  <a:pt x="0" y="646176"/>
                </a:lnTo>
                <a:close/>
              </a:path>
            </a:pathLst>
          </a:custGeom>
          <a:ln w="38100">
            <a:solidFill>
              <a:srgbClr val="15456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 txBox="1"/>
          <p:nvPr/>
        </p:nvSpPr>
        <p:spPr>
          <a:xfrm>
            <a:off x="2177923" y="3408121"/>
            <a:ext cx="96139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14215" algn="l"/>
              </a:tabLst>
            </a:pPr>
            <a:r>
              <a:rPr sz="3600" spc="-5" dirty="0">
                <a:solidFill>
                  <a:srgbClr val="154569"/>
                </a:solidFill>
                <a:latin typeface="微软雅黑" panose="020B0503020204020204" charset="-122"/>
                <a:cs typeface="微软雅黑" panose="020B0503020204020204" charset="-122"/>
              </a:rPr>
              <a:t>5. 拿</a:t>
            </a:r>
            <a:r>
              <a:rPr sz="3600" dirty="0">
                <a:solidFill>
                  <a:srgbClr val="154569"/>
                </a:solidFill>
                <a:latin typeface="微软雅黑" panose="020B0503020204020204" charset="-122"/>
                <a:cs typeface="微软雅黑" panose="020B0503020204020204" charset="-122"/>
              </a:rPr>
              <a:t>到钱并离开银行	</a:t>
            </a:r>
            <a:r>
              <a:rPr sz="3600" spc="-5" dirty="0">
                <a:solidFill>
                  <a:srgbClr val="154569"/>
                </a:solidFill>
                <a:latin typeface="微软雅黑" panose="020B0503020204020204" charset="-122"/>
                <a:cs typeface="微软雅黑" panose="020B0503020204020204" charset="-122"/>
              </a:rPr>
              <a:t>4.</a:t>
            </a:r>
            <a:r>
              <a:rPr sz="3600" spc="-75" dirty="0">
                <a:solidFill>
                  <a:srgbClr val="154569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600" spc="-5" dirty="0">
                <a:solidFill>
                  <a:srgbClr val="154569"/>
                </a:solidFill>
                <a:latin typeface="微软雅黑" panose="020B0503020204020204" charset="-122"/>
                <a:cs typeface="微软雅黑" panose="020B0503020204020204" charset="-122"/>
              </a:rPr>
              <a:t>银行</a:t>
            </a:r>
            <a:r>
              <a:rPr sz="3600" dirty="0">
                <a:solidFill>
                  <a:srgbClr val="154569"/>
                </a:solidFill>
                <a:latin typeface="微软雅黑" panose="020B0503020204020204" charset="-122"/>
                <a:cs typeface="微软雅黑" panose="020B0503020204020204" charset="-122"/>
              </a:rPr>
              <a:t>职员办理取款事宜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60811" y="282702"/>
            <a:ext cx="942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10" dirty="0">
                <a:solidFill>
                  <a:srgbClr val="FFFFFF"/>
                </a:solidFill>
                <a:latin typeface="Microsoft JhengHei" panose="020B0604030504040204" charset="-120"/>
                <a:cs typeface="Microsoft JhengHei" panose="020B0604030504040204" charset="-120"/>
              </a:rPr>
              <a:t>序列</a:t>
            </a:r>
            <a:endParaRPr sz="36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426137"/>
            <a:ext cx="5842635" cy="171831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476250" indent="-464185">
              <a:lnSpc>
                <a:spcPct val="100000"/>
              </a:lnSpc>
              <a:spcBef>
                <a:spcPts val="705"/>
              </a:spcBef>
              <a:buChar char="•"/>
              <a:tabLst>
                <a:tab pos="475615" algn="l"/>
                <a:tab pos="476250" algn="l"/>
              </a:tabLst>
            </a:pP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有顺序编号的结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构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称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为</a:t>
            </a:r>
            <a:r>
              <a:rPr sz="3200" spc="-1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"</a:t>
            </a:r>
            <a:r>
              <a:rPr sz="3200" spc="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序</a:t>
            </a:r>
            <a:r>
              <a:rPr sz="320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列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"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876935" lvl="1" indent="-407670">
              <a:lnSpc>
                <a:spcPct val="100000"/>
              </a:lnSpc>
              <a:spcBef>
                <a:spcPts val="600"/>
              </a:spcBef>
              <a:buChar char="–"/>
              <a:tabLst>
                <a:tab pos="876935" algn="l"/>
                <a:tab pos="876935" algn="l"/>
              </a:tabLst>
            </a:pP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列表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876935" lvl="1" indent="-407670">
              <a:lnSpc>
                <a:spcPct val="100000"/>
              </a:lnSpc>
              <a:spcBef>
                <a:spcPts val="600"/>
              </a:spcBef>
              <a:buChar char="–"/>
              <a:tabLst>
                <a:tab pos="876935" algn="l"/>
                <a:tab pos="876935" algn="l"/>
              </a:tabLst>
            </a:pP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元组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340" y="2967169"/>
            <a:ext cx="3337560" cy="1457960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895"/>
              </a:spcBef>
              <a:tabLst>
                <a:tab pos="876935" algn="l"/>
              </a:tabLst>
            </a:pP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–	字符串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476250" indent="-464185">
              <a:lnSpc>
                <a:spcPct val="100000"/>
              </a:lnSpc>
              <a:spcBef>
                <a:spcPts val="1800"/>
              </a:spcBef>
              <a:buChar char="•"/>
              <a:tabLst>
                <a:tab pos="475615" algn="l"/>
                <a:tab pos="476250" algn="l"/>
              </a:tabLst>
            </a:pP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列表的声明形式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340" y="4399996"/>
            <a:ext cx="4862195" cy="1869439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695"/>
              </a:spcBef>
              <a:tabLst>
                <a:tab pos="876935" algn="l"/>
              </a:tabLst>
            </a:pP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–	L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=</a:t>
            </a:r>
            <a:r>
              <a:rPr sz="32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[ ]</a:t>
            </a:r>
            <a:r>
              <a:rPr sz="32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(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空列</a:t>
            </a:r>
            <a:r>
              <a:rPr sz="32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表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)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  <a:tabLst>
                <a:tab pos="876935" algn="l"/>
              </a:tabLst>
            </a:pP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–	L = [1, 3,</a:t>
            </a:r>
            <a:r>
              <a:rPr sz="3200" spc="-3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5]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476250" indent="-464185">
              <a:lnSpc>
                <a:spcPct val="100000"/>
              </a:lnSpc>
              <a:spcBef>
                <a:spcPts val="1800"/>
              </a:spcBef>
              <a:buChar char="•"/>
              <a:tabLst>
                <a:tab pos="475615" algn="l"/>
                <a:tab pos="476250" algn="l"/>
              </a:tabLst>
            </a:pP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列表中的元素以</a:t>
            </a:r>
            <a:r>
              <a:rPr sz="3200" spc="-5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"</a:t>
            </a:r>
            <a:r>
              <a:rPr sz="3200" b="1" spc="-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,</a:t>
            </a:r>
            <a:r>
              <a:rPr sz="32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"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相隔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81883" y="2915399"/>
            <a:ext cx="4319778" cy="87402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263897" y="3046602"/>
            <a:ext cx="25114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不可修改的列表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左箭头 7"/>
          <p:cNvSpPr/>
          <p:nvPr/>
        </p:nvSpPr>
        <p:spPr>
          <a:xfrm>
            <a:off x="6714490" y="1692275"/>
            <a:ext cx="9906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867015" y="1584325"/>
            <a:ext cx="3082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第一个位置是从0开始</a:t>
            </a:r>
            <a:endParaRPr lang="zh-CN" alt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22614" y="282702"/>
            <a:ext cx="27800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>
                <a:latin typeface="Microsoft JhengHei" panose="020B0604030504040204" charset="-120"/>
                <a:cs typeface="Microsoft JhengHei" panose="020B0604030504040204" charset="-120"/>
              </a:rPr>
              <a:t>列表</a:t>
            </a:r>
            <a:r>
              <a:rPr spc="360" dirty="0">
                <a:latin typeface="Microsoft JhengHei" panose="020B0604030504040204" charset="-120"/>
                <a:cs typeface="Microsoft JhengHei" panose="020B0604030504040204" charset="-120"/>
              </a:rPr>
              <a:t>（list）</a:t>
            </a:r>
            <a:endParaRPr spc="36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502105"/>
            <a:ext cx="65913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76250" indent="-464185">
              <a:lnSpc>
                <a:spcPct val="100000"/>
              </a:lnSpc>
              <a:spcBef>
                <a:spcPts val="105"/>
              </a:spcBef>
              <a:buChar char="•"/>
              <a:tabLst>
                <a:tab pos="475615" algn="l"/>
                <a:tab pos="476250" algn="l"/>
              </a:tabLst>
            </a:pP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列表中的元素类型可以是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不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一样的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340" y="3423513"/>
            <a:ext cx="8623935" cy="1459230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476250" indent="-464185">
              <a:lnSpc>
                <a:spcPct val="100000"/>
              </a:lnSpc>
              <a:spcBef>
                <a:spcPts val="1900"/>
              </a:spcBef>
              <a:buChar char="•"/>
              <a:tabLst>
                <a:tab pos="475615" algn="l"/>
                <a:tab pos="476250" algn="l"/>
              </a:tabLst>
            </a:pP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优点：给编程者带来许多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便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利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476250" indent="-464185">
              <a:lnSpc>
                <a:spcPct val="100000"/>
              </a:lnSpc>
              <a:spcBef>
                <a:spcPts val="1805"/>
              </a:spcBef>
              <a:buClr>
                <a:srgbClr val="404040"/>
              </a:buClr>
              <a:buChar char="•"/>
              <a:tabLst>
                <a:tab pos="475615" algn="l"/>
                <a:tab pos="476250" algn="l"/>
              </a:tabLst>
            </a:pPr>
            <a:r>
              <a:rPr sz="320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注</a:t>
            </a:r>
            <a:r>
              <a:rPr sz="3200" spc="-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意</a:t>
            </a:r>
            <a:r>
              <a:rPr sz="320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：对列表元素进行操</a:t>
            </a:r>
            <a:r>
              <a:rPr sz="3200" spc="-1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作</a:t>
            </a:r>
            <a:r>
              <a:rPr sz="320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时需</a:t>
            </a:r>
            <a:r>
              <a:rPr sz="3200" spc="-1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注</a:t>
            </a:r>
            <a:r>
              <a:rPr sz="320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意元</a:t>
            </a:r>
            <a:r>
              <a:rPr sz="3200" spc="-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素</a:t>
            </a:r>
            <a:r>
              <a:rPr sz="320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类型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65632" y="2231148"/>
            <a:ext cx="10456164" cy="83818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11428" y="2276855"/>
            <a:ext cx="10297160" cy="679450"/>
          </a:xfrm>
          <a:prstGeom prst="rect">
            <a:avLst/>
          </a:prstGeom>
          <a:solidFill>
            <a:srgbClr val="F1F1F1"/>
          </a:solidFill>
          <a:ln w="38100">
            <a:solidFill>
              <a:srgbClr val="000000"/>
            </a:solidFill>
          </a:ln>
        </p:spPr>
        <p:txBody>
          <a:bodyPr vert="horz" wrap="square" lIns="0" tIns="1416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115"/>
              </a:spcBef>
            </a:pPr>
            <a:r>
              <a:rPr sz="2400" b="1" dirty="0">
                <a:latin typeface="Consolas" panose="020B0609020204030204"/>
                <a:cs typeface="Consolas" panose="020B0609020204030204"/>
              </a:rPr>
              <a:t>L = [</a:t>
            </a:r>
            <a:r>
              <a:rPr sz="2400" b="1" dirty="0">
                <a:solidFill>
                  <a:srgbClr val="F5861F"/>
                </a:solidFill>
                <a:latin typeface="Consolas" panose="020B0609020204030204"/>
                <a:cs typeface="Consolas" panose="020B0609020204030204"/>
              </a:rPr>
              <a:t>1</a:t>
            </a:r>
            <a:r>
              <a:rPr sz="2400" b="1" dirty="0">
                <a:latin typeface="Consolas" panose="020B0609020204030204"/>
                <a:cs typeface="Consolas" panose="020B0609020204030204"/>
              </a:rPr>
              <a:t>, </a:t>
            </a:r>
            <a:r>
              <a:rPr sz="2400" b="1" dirty="0">
                <a:solidFill>
                  <a:srgbClr val="F5861F"/>
                </a:solidFill>
                <a:latin typeface="Consolas" panose="020B0609020204030204"/>
                <a:cs typeface="Consolas" panose="020B0609020204030204"/>
              </a:rPr>
              <a:t>1.3</a:t>
            </a:r>
            <a:r>
              <a:rPr sz="2400" b="1" dirty="0">
                <a:latin typeface="Consolas" panose="020B0609020204030204"/>
                <a:cs typeface="Consolas" panose="020B0609020204030204"/>
              </a:rPr>
              <a:t>, </a:t>
            </a:r>
            <a:r>
              <a:rPr sz="2400" b="1" dirty="0">
                <a:solidFill>
                  <a:srgbClr val="708B00"/>
                </a:solidFill>
                <a:latin typeface="Consolas" panose="020B0609020204030204"/>
                <a:cs typeface="Consolas" panose="020B0609020204030204"/>
              </a:rPr>
              <a:t>"2"</a:t>
            </a:r>
            <a:r>
              <a:rPr sz="2400" b="1" dirty="0">
                <a:latin typeface="Consolas" panose="020B0609020204030204"/>
                <a:cs typeface="Consolas" panose="020B0609020204030204"/>
              </a:rPr>
              <a:t>, </a:t>
            </a:r>
            <a:r>
              <a:rPr sz="2400" b="1" dirty="0">
                <a:solidFill>
                  <a:srgbClr val="708B00"/>
                </a:solidFill>
                <a:latin typeface="Consolas" panose="020B0609020204030204"/>
                <a:cs typeface="Consolas" panose="020B0609020204030204"/>
              </a:rPr>
              <a:t>"China"</a:t>
            </a:r>
            <a:r>
              <a:rPr sz="2400" b="1" dirty="0">
                <a:latin typeface="Consolas" panose="020B0609020204030204"/>
                <a:cs typeface="Consolas" panose="020B0609020204030204"/>
              </a:rPr>
              <a:t>, [</a:t>
            </a:r>
            <a:r>
              <a:rPr sz="2400" b="1" dirty="0">
                <a:solidFill>
                  <a:srgbClr val="708B00"/>
                </a:solidFill>
                <a:latin typeface="Consolas" panose="020B0609020204030204"/>
                <a:cs typeface="Consolas" panose="020B0609020204030204"/>
              </a:rPr>
              <a:t>"I"</a:t>
            </a:r>
            <a:r>
              <a:rPr sz="2400" b="1" dirty="0">
                <a:latin typeface="Consolas" panose="020B0609020204030204"/>
                <a:cs typeface="Consolas" panose="020B0609020204030204"/>
              </a:rPr>
              <a:t>, </a:t>
            </a:r>
            <a:r>
              <a:rPr sz="2400" b="1" spc="5" dirty="0">
                <a:solidFill>
                  <a:srgbClr val="708B00"/>
                </a:solidFill>
                <a:latin typeface="Consolas" panose="020B0609020204030204"/>
                <a:cs typeface="Consolas" panose="020B0609020204030204"/>
              </a:rPr>
              <a:t>"am"</a:t>
            </a:r>
            <a:r>
              <a:rPr sz="2400" b="1" spc="5" dirty="0">
                <a:latin typeface="Consolas" panose="020B0609020204030204"/>
                <a:cs typeface="Consolas" panose="020B0609020204030204"/>
              </a:rPr>
              <a:t>, </a:t>
            </a:r>
            <a:r>
              <a:rPr sz="2400" b="1" dirty="0">
                <a:solidFill>
                  <a:srgbClr val="708B00"/>
                </a:solidFill>
                <a:latin typeface="Consolas" panose="020B0609020204030204"/>
                <a:cs typeface="Consolas" panose="020B0609020204030204"/>
              </a:rPr>
              <a:t>"another"</a:t>
            </a:r>
            <a:r>
              <a:rPr sz="2400" b="1" dirty="0">
                <a:latin typeface="Consolas" panose="020B0609020204030204"/>
                <a:cs typeface="Consolas" panose="020B0609020204030204"/>
              </a:rPr>
              <a:t>,</a:t>
            </a:r>
            <a:r>
              <a:rPr sz="2400" b="1" spc="110" dirty="0">
                <a:latin typeface="Consolas" panose="020B0609020204030204"/>
                <a:cs typeface="Consolas" panose="020B0609020204030204"/>
              </a:rPr>
              <a:t> </a:t>
            </a:r>
            <a:r>
              <a:rPr sz="2400" b="1" spc="5" dirty="0">
                <a:solidFill>
                  <a:srgbClr val="708B00"/>
                </a:solidFill>
                <a:latin typeface="Consolas" panose="020B0609020204030204"/>
                <a:cs typeface="Consolas" panose="020B0609020204030204"/>
              </a:rPr>
              <a:t>"list"</a:t>
            </a:r>
            <a:r>
              <a:rPr sz="2400" b="1" spc="5" dirty="0">
                <a:latin typeface="Consolas" panose="020B0609020204030204"/>
                <a:cs typeface="Consolas" panose="020B0609020204030204"/>
              </a:rPr>
              <a:t>]]</a:t>
            </a:r>
            <a:endParaRPr sz="2400">
              <a:latin typeface="Consolas" panose="020B0609020204030204"/>
              <a:cs typeface="Consolas" panose="020B0609020204030204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90790">
              <a:lnSpc>
                <a:spcPct val="100000"/>
              </a:lnSpc>
              <a:spcBef>
                <a:spcPts val="100"/>
              </a:spcBef>
            </a:pPr>
            <a:r>
              <a:rPr spc="10" dirty="0">
                <a:latin typeface="Microsoft JhengHei" panose="020B0604030504040204" charset="-120"/>
                <a:cs typeface="Microsoft JhengHei" panose="020B0604030504040204" charset="-120"/>
              </a:rPr>
              <a:t>序列的通用操作</a:t>
            </a:r>
            <a:endParaRPr spc="1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238535"/>
            <a:ext cx="9400540" cy="2744470"/>
          </a:xfrm>
          <a:prstGeom prst="rect">
            <a:avLst/>
          </a:prstGeom>
        </p:spPr>
        <p:txBody>
          <a:bodyPr vert="horz" wrap="square" lIns="0" tIns="276860" rIns="0" bIns="0" rtlCol="0">
            <a:spAutoFit/>
          </a:bodyPr>
          <a:lstStyle/>
          <a:p>
            <a:pPr marL="476250" indent="-464185">
              <a:lnSpc>
                <a:spcPct val="100000"/>
              </a:lnSpc>
              <a:spcBef>
                <a:spcPts val="2180"/>
              </a:spcBef>
              <a:buChar char="•"/>
              <a:tabLst>
                <a:tab pos="475615" algn="l"/>
                <a:tab pos="476250" algn="l"/>
              </a:tabLst>
            </a:pP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索引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861695" lvl="1" indent="-392430">
              <a:lnSpc>
                <a:spcPct val="100000"/>
              </a:lnSpc>
              <a:spcBef>
                <a:spcPts val="1805"/>
              </a:spcBef>
              <a:buChar char="–"/>
              <a:tabLst>
                <a:tab pos="861060" algn="l"/>
                <a:tab pos="862330" algn="l"/>
              </a:tabLst>
            </a:pP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序列中所有元素都有索引号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 marL="861695" lvl="1" indent="-392430">
              <a:lnSpc>
                <a:spcPct val="100000"/>
              </a:lnSpc>
              <a:spcBef>
                <a:spcPts val="1800"/>
              </a:spcBef>
              <a:buChar char="–"/>
              <a:tabLst>
                <a:tab pos="861060" algn="l"/>
                <a:tab pos="862330" algn="l"/>
              </a:tabLst>
            </a:pPr>
            <a:r>
              <a:rPr sz="28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索引号为正数时，</a:t>
            </a: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从0</a:t>
            </a:r>
            <a:r>
              <a:rPr sz="28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开始递增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 marL="861695" lvl="1" indent="-392430">
              <a:lnSpc>
                <a:spcPct val="100000"/>
              </a:lnSpc>
              <a:spcBef>
                <a:spcPts val="1805"/>
              </a:spcBef>
              <a:buChar char="–"/>
              <a:tabLst>
                <a:tab pos="861060" algn="l"/>
                <a:tab pos="862330" algn="l"/>
              </a:tabLst>
            </a:pP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索引号为负数时，表示从序列的最后</a:t>
            </a:r>
            <a:r>
              <a:rPr sz="28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一</a:t>
            </a: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个元</a:t>
            </a:r>
            <a:r>
              <a:rPr sz="28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素</a:t>
            </a: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开始</a:t>
            </a:r>
            <a:r>
              <a:rPr sz="28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计</a:t>
            </a: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数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02208" y="4319028"/>
            <a:ext cx="10456164" cy="152857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47432" y="4365066"/>
            <a:ext cx="10297160" cy="880110"/>
          </a:xfrm>
          <a:custGeom>
            <a:avLst/>
            <a:gdLst/>
            <a:ahLst/>
            <a:cxnLst/>
            <a:rect l="l" t="t" r="r" b="b"/>
            <a:pathLst>
              <a:path w="10297160" h="880110">
                <a:moveTo>
                  <a:pt x="0" y="879525"/>
                </a:moveTo>
                <a:lnTo>
                  <a:pt x="10297160" y="879525"/>
                </a:lnTo>
                <a:lnTo>
                  <a:pt x="10297160" y="0"/>
                </a:lnTo>
                <a:lnTo>
                  <a:pt x="0" y="0"/>
                </a:lnTo>
                <a:lnTo>
                  <a:pt x="0" y="879525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7432" y="5244630"/>
            <a:ext cx="10297160" cy="488950"/>
          </a:xfrm>
          <a:custGeom>
            <a:avLst/>
            <a:gdLst/>
            <a:ahLst/>
            <a:cxnLst/>
            <a:rect l="l" t="t" r="r" b="b"/>
            <a:pathLst>
              <a:path w="10297160" h="488950">
                <a:moveTo>
                  <a:pt x="0" y="488619"/>
                </a:moveTo>
                <a:lnTo>
                  <a:pt x="10297160" y="488619"/>
                </a:lnTo>
                <a:lnTo>
                  <a:pt x="10297160" y="0"/>
                </a:lnTo>
                <a:lnTo>
                  <a:pt x="0" y="0"/>
                </a:lnTo>
                <a:lnTo>
                  <a:pt x="0" y="48861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928382" y="4346066"/>
          <a:ext cx="10354310" cy="1406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97160"/>
              </a:tblGrid>
              <a:tr h="879513">
                <a:tc>
                  <a:txBody>
                    <a:bodyPr/>
                    <a:lstStyle/>
                    <a:p>
                      <a:pPr marL="91440" marR="43370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400" b="1" dirty="0">
                          <a:latin typeface="Consolas" panose="020B0609020204030204"/>
                          <a:cs typeface="Consolas" panose="020B0609020204030204"/>
                        </a:rPr>
                        <a:t>L = [</a:t>
                      </a:r>
                      <a:r>
                        <a:rPr sz="2400" b="1" dirty="0">
                          <a:solidFill>
                            <a:srgbClr val="F5861F"/>
                          </a:solidFill>
                          <a:latin typeface="Consolas" panose="020B0609020204030204"/>
                          <a:cs typeface="Consolas" panose="020B0609020204030204"/>
                        </a:rPr>
                        <a:t>1</a:t>
                      </a:r>
                      <a:r>
                        <a:rPr sz="2400" b="1" dirty="0">
                          <a:latin typeface="Consolas" panose="020B0609020204030204"/>
                          <a:cs typeface="Consolas" panose="020B0609020204030204"/>
                        </a:rPr>
                        <a:t>, </a:t>
                      </a:r>
                      <a:r>
                        <a:rPr sz="2400" b="1" dirty="0">
                          <a:solidFill>
                            <a:srgbClr val="F5861F"/>
                          </a:solidFill>
                          <a:latin typeface="Consolas" panose="020B0609020204030204"/>
                          <a:cs typeface="Consolas" panose="020B0609020204030204"/>
                        </a:rPr>
                        <a:t>1.3</a:t>
                      </a:r>
                      <a:r>
                        <a:rPr sz="2400" b="1" dirty="0">
                          <a:latin typeface="Consolas" panose="020B0609020204030204"/>
                          <a:cs typeface="Consolas" panose="020B0609020204030204"/>
                        </a:rPr>
                        <a:t>, </a:t>
                      </a:r>
                      <a:r>
                        <a:rPr sz="2400" b="1" dirty="0">
                          <a:solidFill>
                            <a:srgbClr val="708B00"/>
                          </a:solidFill>
                          <a:latin typeface="Consolas" panose="020B0609020204030204"/>
                          <a:cs typeface="Consolas" panose="020B0609020204030204"/>
                        </a:rPr>
                        <a:t>"2"</a:t>
                      </a:r>
                      <a:r>
                        <a:rPr sz="2400" b="1" dirty="0">
                          <a:latin typeface="Consolas" panose="020B0609020204030204"/>
                          <a:cs typeface="Consolas" panose="020B0609020204030204"/>
                        </a:rPr>
                        <a:t>, </a:t>
                      </a:r>
                      <a:r>
                        <a:rPr sz="2400" b="1" dirty="0">
                          <a:solidFill>
                            <a:srgbClr val="708B00"/>
                          </a:solidFill>
                          <a:latin typeface="Consolas" panose="020B0609020204030204"/>
                          <a:cs typeface="Consolas" panose="020B0609020204030204"/>
                        </a:rPr>
                        <a:t>"China"</a:t>
                      </a:r>
                      <a:r>
                        <a:rPr sz="2400" b="1" dirty="0">
                          <a:latin typeface="Consolas" panose="020B0609020204030204"/>
                          <a:cs typeface="Consolas" panose="020B0609020204030204"/>
                        </a:rPr>
                        <a:t>, [</a:t>
                      </a:r>
                      <a:r>
                        <a:rPr sz="2400" b="1" dirty="0">
                          <a:solidFill>
                            <a:srgbClr val="708B00"/>
                          </a:solidFill>
                          <a:latin typeface="Consolas" panose="020B0609020204030204"/>
                          <a:cs typeface="Consolas" panose="020B0609020204030204"/>
                        </a:rPr>
                        <a:t>"I"</a:t>
                      </a:r>
                      <a:r>
                        <a:rPr sz="2400" b="1" dirty="0">
                          <a:latin typeface="Consolas" panose="020B0609020204030204"/>
                          <a:cs typeface="Consolas" panose="020B0609020204030204"/>
                        </a:rPr>
                        <a:t>, </a:t>
                      </a:r>
                      <a:r>
                        <a:rPr sz="2400" b="1" spc="5" dirty="0">
                          <a:solidFill>
                            <a:srgbClr val="708B00"/>
                          </a:solidFill>
                          <a:latin typeface="Consolas" panose="020B0609020204030204"/>
                          <a:cs typeface="Consolas" panose="020B0609020204030204"/>
                        </a:rPr>
                        <a:t>"am"</a:t>
                      </a:r>
                      <a:r>
                        <a:rPr sz="2400" b="1" spc="5" dirty="0">
                          <a:latin typeface="Consolas" panose="020B0609020204030204"/>
                          <a:cs typeface="Consolas" panose="020B0609020204030204"/>
                        </a:rPr>
                        <a:t>, </a:t>
                      </a:r>
                      <a:r>
                        <a:rPr sz="2400" b="1" dirty="0">
                          <a:solidFill>
                            <a:srgbClr val="708B00"/>
                          </a:solidFill>
                          <a:latin typeface="Consolas" panose="020B0609020204030204"/>
                          <a:cs typeface="Consolas" panose="020B0609020204030204"/>
                        </a:rPr>
                        <a:t>"another"</a:t>
                      </a:r>
                      <a:r>
                        <a:rPr sz="2400" b="1" dirty="0">
                          <a:latin typeface="Consolas" panose="020B0609020204030204"/>
                          <a:cs typeface="Consolas" panose="020B0609020204030204"/>
                        </a:rPr>
                        <a:t>, </a:t>
                      </a:r>
                      <a:r>
                        <a:rPr sz="2400" b="1" spc="5" dirty="0">
                          <a:solidFill>
                            <a:srgbClr val="708B00"/>
                          </a:solidFill>
                          <a:latin typeface="Consolas" panose="020B0609020204030204"/>
                          <a:cs typeface="Consolas" panose="020B0609020204030204"/>
                        </a:rPr>
                        <a:t>"list"</a:t>
                      </a:r>
                      <a:r>
                        <a:rPr sz="2400" b="1" spc="5" dirty="0">
                          <a:latin typeface="Consolas" panose="020B0609020204030204"/>
                          <a:cs typeface="Consolas" panose="020B0609020204030204"/>
                        </a:rPr>
                        <a:t>]]  </a:t>
                      </a:r>
                      <a:r>
                        <a:rPr sz="2400" b="1" dirty="0">
                          <a:latin typeface="Consolas" panose="020B0609020204030204"/>
                          <a:cs typeface="Consolas" panose="020B0609020204030204"/>
                        </a:rPr>
                        <a:t>print(L[</a:t>
                      </a:r>
                      <a:r>
                        <a:rPr sz="2400" b="1" dirty="0">
                          <a:solidFill>
                            <a:srgbClr val="F5861F"/>
                          </a:solidFill>
                          <a:latin typeface="Consolas" panose="020B0609020204030204"/>
                          <a:cs typeface="Consolas" panose="020B0609020204030204"/>
                        </a:rPr>
                        <a:t>1</a:t>
                      </a:r>
                      <a:r>
                        <a:rPr sz="2400" b="1" dirty="0">
                          <a:latin typeface="Consolas" panose="020B0609020204030204"/>
                          <a:cs typeface="Consolas" panose="020B0609020204030204"/>
                        </a:rPr>
                        <a:t>])</a:t>
                      </a:r>
                      <a:endParaRPr sz="24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85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4886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400" i="1" spc="-5" dirty="0">
                          <a:solidFill>
                            <a:srgbClr val="0033CC"/>
                          </a:solidFill>
                          <a:latin typeface="Consolas" panose="020B0609020204030204"/>
                          <a:cs typeface="Consolas" panose="020B0609020204030204"/>
                        </a:rPr>
                        <a:t>1.3</a:t>
                      </a:r>
                      <a:endParaRPr sz="24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984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90790">
              <a:lnSpc>
                <a:spcPct val="100000"/>
              </a:lnSpc>
              <a:spcBef>
                <a:spcPts val="100"/>
              </a:spcBef>
            </a:pPr>
            <a:r>
              <a:rPr spc="10" dirty="0">
                <a:latin typeface="Microsoft JhengHei" panose="020B0604030504040204" charset="-120"/>
                <a:cs typeface="Microsoft JhengHei" panose="020B0604030504040204" charset="-120"/>
              </a:rPr>
              <a:t>序列的通用操作</a:t>
            </a:r>
            <a:endParaRPr spc="1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502105"/>
            <a:ext cx="13030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76250" indent="-464185">
              <a:lnSpc>
                <a:spcPct val="100000"/>
              </a:lnSpc>
              <a:spcBef>
                <a:spcPts val="105"/>
              </a:spcBef>
              <a:buChar char="•"/>
              <a:tabLst>
                <a:tab pos="475615" algn="l"/>
                <a:tab pos="476250" algn="l"/>
              </a:tabLst>
            </a:pP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分片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5844" y="2142870"/>
            <a:ext cx="35845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03860" algn="l"/>
              </a:tabLst>
            </a:pP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–	</a:t>
            </a:r>
            <a:r>
              <a:rPr sz="32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L[index1:index2]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5844" y="2630549"/>
            <a:ext cx="2305685" cy="1946910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419100" indent="-407035">
              <a:lnSpc>
                <a:spcPct val="100000"/>
              </a:lnSpc>
              <a:spcBef>
                <a:spcPts val="1305"/>
              </a:spcBef>
              <a:buChar char="–"/>
              <a:tabLst>
                <a:tab pos="419100" algn="l"/>
                <a:tab pos="419100" algn="l"/>
              </a:tabLst>
            </a:pPr>
            <a:r>
              <a:rPr sz="32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L[index1:]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419100" indent="-407035">
              <a:lnSpc>
                <a:spcPct val="100000"/>
              </a:lnSpc>
              <a:spcBef>
                <a:spcPts val="1200"/>
              </a:spcBef>
              <a:buChar char="–"/>
              <a:tabLst>
                <a:tab pos="419100" algn="l"/>
                <a:tab pos="419100" algn="l"/>
              </a:tabLst>
            </a:pPr>
            <a:r>
              <a:rPr sz="32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L[:index2]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419100" algn="l"/>
              </a:tabLst>
            </a:pP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–	</a:t>
            </a:r>
            <a:r>
              <a:rPr sz="32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L[:]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5844" y="4552504"/>
            <a:ext cx="4792345" cy="130556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419100" indent="-407035">
              <a:lnSpc>
                <a:spcPct val="100000"/>
              </a:lnSpc>
              <a:spcBef>
                <a:spcPts val="1295"/>
              </a:spcBef>
              <a:buChar char="–"/>
              <a:tabLst>
                <a:tab pos="419100" algn="l"/>
                <a:tab pos="419100" algn="l"/>
              </a:tabLst>
            </a:pPr>
            <a:r>
              <a:rPr sz="32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L[index1:index2:stride]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419100" indent="-407035">
              <a:lnSpc>
                <a:spcPct val="100000"/>
              </a:lnSpc>
              <a:spcBef>
                <a:spcPts val="1200"/>
              </a:spcBef>
              <a:buChar char="–"/>
              <a:tabLst>
                <a:tab pos="419100" algn="l"/>
                <a:tab pos="419100" algn="l"/>
              </a:tabLst>
            </a:pP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步长：默认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为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1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5844" y="5984240"/>
            <a:ext cx="70104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9100" algn="l"/>
              </a:tabLst>
            </a:pP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–	可以大于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1，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可以取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负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数，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但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不能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为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0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58211" y="813816"/>
            <a:ext cx="3097530" cy="139217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724657" y="924305"/>
            <a:ext cx="251142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分片结果中</a:t>
            </a:r>
            <a:r>
              <a:rPr sz="2800" spc="-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第一 个元素</a:t>
            </a: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的索</a:t>
            </a:r>
            <a:r>
              <a:rPr sz="28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引</a:t>
            </a: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号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884426" y="2205989"/>
            <a:ext cx="1260475" cy="463550"/>
          </a:xfrm>
          <a:custGeom>
            <a:avLst/>
            <a:gdLst/>
            <a:ahLst/>
            <a:cxnLst/>
            <a:rect l="l" t="t" r="r" b="b"/>
            <a:pathLst>
              <a:path w="1260475" h="463550">
                <a:moveTo>
                  <a:pt x="0" y="463296"/>
                </a:moveTo>
                <a:lnTo>
                  <a:pt x="1260348" y="463296"/>
                </a:lnTo>
                <a:lnTo>
                  <a:pt x="1260348" y="0"/>
                </a:lnTo>
                <a:lnTo>
                  <a:pt x="0" y="0"/>
                </a:lnTo>
                <a:lnTo>
                  <a:pt x="0" y="463296"/>
                </a:lnTo>
                <a:close/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288029" y="2205989"/>
            <a:ext cx="1297305" cy="463550"/>
          </a:xfrm>
          <a:custGeom>
            <a:avLst/>
            <a:gdLst/>
            <a:ahLst/>
            <a:cxnLst/>
            <a:rect l="l" t="t" r="r" b="b"/>
            <a:pathLst>
              <a:path w="1297304" h="463550">
                <a:moveTo>
                  <a:pt x="0" y="463296"/>
                </a:moveTo>
                <a:lnTo>
                  <a:pt x="1296924" y="463296"/>
                </a:lnTo>
                <a:lnTo>
                  <a:pt x="1296924" y="0"/>
                </a:lnTo>
                <a:lnTo>
                  <a:pt x="0" y="0"/>
                </a:lnTo>
                <a:lnTo>
                  <a:pt x="0" y="463296"/>
                </a:lnTo>
                <a:close/>
              </a:path>
            </a:pathLst>
          </a:custGeom>
          <a:ln w="38099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677155" y="1929383"/>
            <a:ext cx="4110990" cy="12809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639561" y="2039569"/>
            <a:ext cx="286639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4925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index2</a:t>
            </a:r>
            <a:r>
              <a:rPr sz="2800" spc="-4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-</a:t>
            </a:r>
            <a:r>
              <a:rPr sz="2800" spc="-3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1</a:t>
            </a: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：</a:t>
            </a:r>
            <a:r>
              <a:rPr sz="2800" spc="-1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最后 </a:t>
            </a:r>
            <a:r>
              <a:rPr sz="2800" spc="-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一个元素的索引号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989320" y="4605528"/>
            <a:ext cx="1718310" cy="8557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628638" y="4718430"/>
            <a:ext cx="7359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步长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728209" y="4725161"/>
            <a:ext cx="1080770" cy="464820"/>
          </a:xfrm>
          <a:custGeom>
            <a:avLst/>
            <a:gdLst/>
            <a:ahLst/>
            <a:cxnLst/>
            <a:rect l="l" t="t" r="r" b="b"/>
            <a:pathLst>
              <a:path w="1080770" h="464820">
                <a:moveTo>
                  <a:pt x="0" y="464819"/>
                </a:moveTo>
                <a:lnTo>
                  <a:pt x="1080515" y="464819"/>
                </a:lnTo>
                <a:lnTo>
                  <a:pt x="1080515" y="0"/>
                </a:lnTo>
                <a:lnTo>
                  <a:pt x="0" y="0"/>
                </a:lnTo>
                <a:lnTo>
                  <a:pt x="0" y="464819"/>
                </a:lnTo>
                <a:close/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文本框 16"/>
          <p:cNvSpPr txBox="1"/>
          <p:nvPr/>
        </p:nvSpPr>
        <p:spPr>
          <a:xfrm>
            <a:off x="7980045" y="2995295"/>
            <a:ext cx="352361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字相当于左闭右开，取到最后一位规定获得的前一位，取到末尾可以省略末尾数字的书写，取到第一位也可以省略，如果是从头取到尾则都可以省略，但是切记冒号必须在，空白光标也必须在。</a:t>
            </a:r>
            <a:endParaRPr lang="zh-CN" altLang="en-US"/>
          </a:p>
          <a:p>
            <a:r>
              <a:rPr lang="zh-CN" altLang="en-US"/>
              <a:t>间隔取值则需要打三个数字，第三个数字代表间隔的数字的数量，结果显示不在间隔范围内的数，第三个数字不可以取0，写复数为倒数，取值为所规定的数的往前取值。</a:t>
            </a:r>
            <a:endParaRPr lang="zh-CN" altLang="en-US"/>
          </a:p>
        </p:txBody>
      </p:sp>
      <p:sp>
        <p:nvSpPr>
          <p:cNvPr id="18" name="左箭头 17"/>
          <p:cNvSpPr/>
          <p:nvPr/>
        </p:nvSpPr>
        <p:spPr>
          <a:xfrm>
            <a:off x="2209800" y="4267200"/>
            <a:ext cx="56388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90790">
              <a:lnSpc>
                <a:spcPct val="100000"/>
              </a:lnSpc>
              <a:spcBef>
                <a:spcPts val="100"/>
              </a:spcBef>
            </a:pPr>
            <a:r>
              <a:rPr spc="10" dirty="0">
                <a:latin typeface="Microsoft JhengHei" panose="020B0604030504040204" charset="-120"/>
                <a:cs typeface="Microsoft JhengHei" panose="020B0604030504040204" charset="-120"/>
              </a:rPr>
              <a:t>序列的通用操作</a:t>
            </a:r>
            <a:endParaRPr spc="1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502105"/>
            <a:ext cx="443801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</a:tabLst>
            </a:pP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加：序</a:t>
            </a:r>
            <a:r>
              <a:rPr sz="32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列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相加表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示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连接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340" y="4520946"/>
            <a:ext cx="362457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乘：序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列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重复多次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02208" y="2168651"/>
            <a:ext cx="10456164" cy="220218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7432" y="2213991"/>
            <a:ext cx="10297160" cy="1554480"/>
          </a:xfrm>
          <a:custGeom>
            <a:avLst/>
            <a:gdLst/>
            <a:ahLst/>
            <a:cxnLst/>
            <a:rect l="l" t="t" r="r" b="b"/>
            <a:pathLst>
              <a:path w="10297160" h="1554479">
                <a:moveTo>
                  <a:pt x="0" y="1554480"/>
                </a:moveTo>
                <a:lnTo>
                  <a:pt x="10297160" y="1554480"/>
                </a:lnTo>
                <a:lnTo>
                  <a:pt x="10297160" y="0"/>
                </a:lnTo>
                <a:lnTo>
                  <a:pt x="0" y="0"/>
                </a:lnTo>
                <a:lnTo>
                  <a:pt x="0" y="155448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47432" y="3768420"/>
            <a:ext cx="10297160" cy="488950"/>
          </a:xfrm>
          <a:custGeom>
            <a:avLst/>
            <a:gdLst/>
            <a:ahLst/>
            <a:cxnLst/>
            <a:rect l="l" t="t" r="r" b="b"/>
            <a:pathLst>
              <a:path w="10297160" h="488950">
                <a:moveTo>
                  <a:pt x="0" y="488619"/>
                </a:moveTo>
                <a:lnTo>
                  <a:pt x="10297160" y="488619"/>
                </a:lnTo>
                <a:lnTo>
                  <a:pt x="10297160" y="0"/>
                </a:lnTo>
                <a:lnTo>
                  <a:pt x="0" y="0"/>
                </a:lnTo>
                <a:lnTo>
                  <a:pt x="0" y="48861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928382" y="2194941"/>
          <a:ext cx="10354310" cy="2081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97160"/>
              </a:tblGrid>
              <a:tr h="155442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0"/>
                        </a:spcBef>
                      </a:pPr>
                      <a:r>
                        <a:rPr sz="2400" b="1" dirty="0">
                          <a:latin typeface="Consolas" panose="020B0609020204030204"/>
                          <a:cs typeface="Consolas" panose="020B0609020204030204"/>
                        </a:rPr>
                        <a:t>L1 = [</a:t>
                      </a:r>
                      <a:r>
                        <a:rPr sz="2400" b="1" dirty="0">
                          <a:solidFill>
                            <a:srgbClr val="F5861F"/>
                          </a:solidFill>
                          <a:latin typeface="Consolas" panose="020B0609020204030204"/>
                          <a:cs typeface="Consolas" panose="020B0609020204030204"/>
                        </a:rPr>
                        <a:t>5</a:t>
                      </a:r>
                      <a:r>
                        <a:rPr sz="2400" b="1" dirty="0">
                          <a:latin typeface="Consolas" panose="020B0609020204030204"/>
                          <a:cs typeface="Consolas" panose="020B0609020204030204"/>
                        </a:rPr>
                        <a:t>, </a:t>
                      </a:r>
                      <a:r>
                        <a:rPr sz="2400" b="1" dirty="0">
                          <a:solidFill>
                            <a:srgbClr val="F5861F"/>
                          </a:solidFill>
                          <a:latin typeface="Consolas" panose="020B0609020204030204"/>
                          <a:cs typeface="Consolas" panose="020B0609020204030204"/>
                        </a:rPr>
                        <a:t>1.3</a:t>
                      </a:r>
                      <a:r>
                        <a:rPr sz="2400" b="1" dirty="0">
                          <a:latin typeface="Consolas" panose="020B0609020204030204"/>
                          <a:cs typeface="Consolas" panose="020B0609020204030204"/>
                        </a:rPr>
                        <a:t>,</a:t>
                      </a:r>
                      <a:r>
                        <a:rPr sz="2400" b="1" spc="25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2400" b="1" spc="5" dirty="0">
                          <a:solidFill>
                            <a:srgbClr val="708B00"/>
                          </a:solidFill>
                          <a:latin typeface="Consolas" panose="020B0609020204030204"/>
                          <a:cs typeface="Consolas" panose="020B0609020204030204"/>
                        </a:rPr>
                        <a:t>"2"</a:t>
                      </a:r>
                      <a:r>
                        <a:rPr sz="2400" b="1" spc="5" dirty="0">
                          <a:latin typeface="Consolas" panose="020B0609020204030204"/>
                          <a:cs typeface="Consolas" panose="020B0609020204030204"/>
                        </a:rPr>
                        <a:t>]</a:t>
                      </a:r>
                      <a:endParaRPr sz="2400">
                        <a:latin typeface="Consolas" panose="020B0609020204030204"/>
                        <a:cs typeface="Consolas" panose="020B0609020204030204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Consolas" panose="020B0609020204030204"/>
                          <a:cs typeface="Consolas" panose="020B0609020204030204"/>
                        </a:rPr>
                        <a:t>L2 = </a:t>
                      </a:r>
                      <a:r>
                        <a:rPr sz="2400" b="1" spc="5" dirty="0">
                          <a:latin typeface="Consolas" panose="020B0609020204030204"/>
                          <a:cs typeface="Consolas" panose="020B0609020204030204"/>
                        </a:rPr>
                        <a:t>[</a:t>
                      </a:r>
                      <a:r>
                        <a:rPr sz="2400" b="1" spc="5" dirty="0">
                          <a:solidFill>
                            <a:srgbClr val="708B00"/>
                          </a:solidFill>
                          <a:latin typeface="Consolas" panose="020B0609020204030204"/>
                          <a:cs typeface="Consolas" panose="020B0609020204030204"/>
                        </a:rPr>
                        <a:t>"China"</a:t>
                      </a:r>
                      <a:r>
                        <a:rPr sz="2400" b="1" spc="5" dirty="0">
                          <a:latin typeface="Consolas" panose="020B0609020204030204"/>
                          <a:cs typeface="Consolas" panose="020B0609020204030204"/>
                        </a:rPr>
                        <a:t>, </a:t>
                      </a:r>
                      <a:r>
                        <a:rPr sz="2400" b="1" dirty="0">
                          <a:latin typeface="Consolas" panose="020B0609020204030204"/>
                          <a:cs typeface="Consolas" panose="020B0609020204030204"/>
                        </a:rPr>
                        <a:t>[</a:t>
                      </a:r>
                      <a:r>
                        <a:rPr sz="2400" b="1" dirty="0">
                          <a:solidFill>
                            <a:srgbClr val="708B00"/>
                          </a:solidFill>
                          <a:latin typeface="Consolas" panose="020B0609020204030204"/>
                          <a:cs typeface="Consolas" panose="020B0609020204030204"/>
                        </a:rPr>
                        <a:t>"I"</a:t>
                      </a:r>
                      <a:r>
                        <a:rPr sz="2400" b="1" dirty="0">
                          <a:latin typeface="Consolas" panose="020B0609020204030204"/>
                          <a:cs typeface="Consolas" panose="020B0609020204030204"/>
                        </a:rPr>
                        <a:t>, </a:t>
                      </a:r>
                      <a:r>
                        <a:rPr sz="2400" b="1" dirty="0">
                          <a:solidFill>
                            <a:srgbClr val="708B00"/>
                          </a:solidFill>
                          <a:latin typeface="Consolas" panose="020B0609020204030204"/>
                          <a:cs typeface="Consolas" panose="020B0609020204030204"/>
                        </a:rPr>
                        <a:t>"am"</a:t>
                      </a:r>
                      <a:r>
                        <a:rPr sz="2400" b="1" dirty="0">
                          <a:latin typeface="Consolas" panose="020B0609020204030204"/>
                          <a:cs typeface="Consolas" panose="020B0609020204030204"/>
                        </a:rPr>
                        <a:t>, </a:t>
                      </a:r>
                      <a:r>
                        <a:rPr sz="2400" b="1" spc="5" dirty="0">
                          <a:solidFill>
                            <a:srgbClr val="708B00"/>
                          </a:solidFill>
                          <a:latin typeface="Consolas" panose="020B0609020204030204"/>
                          <a:cs typeface="Consolas" panose="020B0609020204030204"/>
                        </a:rPr>
                        <a:t>"another"</a:t>
                      </a:r>
                      <a:r>
                        <a:rPr sz="2400" b="1" spc="5" dirty="0">
                          <a:latin typeface="Consolas" panose="020B0609020204030204"/>
                          <a:cs typeface="Consolas" panose="020B0609020204030204"/>
                        </a:rPr>
                        <a:t>,</a:t>
                      </a:r>
                      <a:r>
                        <a:rPr sz="2400" b="1" spc="25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2400" b="1" spc="5" dirty="0">
                          <a:solidFill>
                            <a:srgbClr val="708B00"/>
                          </a:solidFill>
                          <a:latin typeface="Consolas" panose="020B0609020204030204"/>
                          <a:cs typeface="Consolas" panose="020B0609020204030204"/>
                        </a:rPr>
                        <a:t>"list"</a:t>
                      </a:r>
                      <a:r>
                        <a:rPr sz="2400" b="1" spc="5" dirty="0">
                          <a:latin typeface="Consolas" panose="020B0609020204030204"/>
                          <a:cs typeface="Consolas" panose="020B0609020204030204"/>
                        </a:rPr>
                        <a:t>]]</a:t>
                      </a:r>
                      <a:endParaRPr sz="2400">
                        <a:latin typeface="Consolas" panose="020B0609020204030204"/>
                        <a:cs typeface="Consolas" panose="020B0609020204030204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Consolas" panose="020B0609020204030204"/>
                          <a:cs typeface="Consolas" panose="020B0609020204030204"/>
                        </a:rPr>
                        <a:t>L = L1 +</a:t>
                      </a:r>
                      <a:r>
                        <a:rPr sz="2400" b="1" spc="15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2400" b="1" dirty="0">
                          <a:latin typeface="Consolas" panose="020B0609020204030204"/>
                          <a:cs typeface="Consolas" panose="020B0609020204030204"/>
                        </a:rPr>
                        <a:t>L2</a:t>
                      </a:r>
                      <a:endParaRPr sz="2400">
                        <a:latin typeface="Consolas" panose="020B0609020204030204"/>
                        <a:cs typeface="Consolas" panose="020B0609020204030204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400" b="1" dirty="0">
                          <a:latin typeface="Consolas" panose="020B0609020204030204"/>
                          <a:cs typeface="Consolas" panose="020B0609020204030204"/>
                        </a:rPr>
                        <a:t>print(L)</a:t>
                      </a:r>
                      <a:endParaRPr sz="24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920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4886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400" i="1" dirty="0">
                          <a:solidFill>
                            <a:srgbClr val="0033CC"/>
                          </a:solidFill>
                          <a:latin typeface="Consolas" panose="020B0609020204030204"/>
                          <a:cs typeface="Consolas" panose="020B0609020204030204"/>
                        </a:rPr>
                        <a:t>[1, 1.3, '2', </a:t>
                      </a:r>
                      <a:r>
                        <a:rPr sz="2400" i="1" spc="5" dirty="0">
                          <a:solidFill>
                            <a:srgbClr val="0033CC"/>
                          </a:solidFill>
                          <a:latin typeface="Consolas" panose="020B0609020204030204"/>
                          <a:cs typeface="Consolas" panose="020B0609020204030204"/>
                        </a:rPr>
                        <a:t>'China', ['I', </a:t>
                      </a:r>
                      <a:r>
                        <a:rPr sz="2400" i="1" dirty="0">
                          <a:solidFill>
                            <a:srgbClr val="0033CC"/>
                          </a:solidFill>
                          <a:latin typeface="Consolas" panose="020B0609020204030204"/>
                          <a:cs typeface="Consolas" panose="020B0609020204030204"/>
                        </a:rPr>
                        <a:t>'am', 'another',</a:t>
                      </a:r>
                      <a:r>
                        <a:rPr sz="2400" i="1" spc="45" dirty="0">
                          <a:solidFill>
                            <a:srgbClr val="0033CC"/>
                          </a:solidFill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2400" i="1" dirty="0">
                          <a:solidFill>
                            <a:srgbClr val="0033CC"/>
                          </a:solidFill>
                          <a:latin typeface="Consolas" panose="020B0609020204030204"/>
                          <a:cs typeface="Consolas" panose="020B0609020204030204"/>
                        </a:rPr>
                        <a:t>'list']]</a:t>
                      </a:r>
                      <a:endParaRPr sz="24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984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902208" y="5141988"/>
            <a:ext cx="10456164" cy="1527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47458" y="5187302"/>
            <a:ext cx="10297160" cy="880110"/>
          </a:xfrm>
          <a:custGeom>
            <a:avLst/>
            <a:gdLst/>
            <a:ahLst/>
            <a:cxnLst/>
            <a:rect l="l" t="t" r="r" b="b"/>
            <a:pathLst>
              <a:path w="10297160" h="880110">
                <a:moveTo>
                  <a:pt x="0" y="879525"/>
                </a:moveTo>
                <a:lnTo>
                  <a:pt x="10297160" y="879525"/>
                </a:lnTo>
                <a:lnTo>
                  <a:pt x="10297160" y="0"/>
                </a:lnTo>
                <a:lnTo>
                  <a:pt x="0" y="0"/>
                </a:lnTo>
                <a:lnTo>
                  <a:pt x="0" y="879525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47458" y="6066840"/>
            <a:ext cx="10297160" cy="488950"/>
          </a:xfrm>
          <a:custGeom>
            <a:avLst/>
            <a:gdLst/>
            <a:ahLst/>
            <a:cxnLst/>
            <a:rect l="l" t="t" r="r" b="b"/>
            <a:pathLst>
              <a:path w="10297160" h="488950">
                <a:moveTo>
                  <a:pt x="0" y="488619"/>
                </a:moveTo>
                <a:lnTo>
                  <a:pt x="10297160" y="488619"/>
                </a:lnTo>
                <a:lnTo>
                  <a:pt x="10297160" y="0"/>
                </a:lnTo>
                <a:lnTo>
                  <a:pt x="0" y="0"/>
                </a:lnTo>
                <a:lnTo>
                  <a:pt x="0" y="48861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928408" y="5168265"/>
          <a:ext cx="10354310" cy="1406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97160"/>
              </a:tblGrid>
              <a:tr h="879525">
                <a:tc>
                  <a:txBody>
                    <a:bodyPr/>
                    <a:lstStyle/>
                    <a:p>
                      <a:pPr marL="91440" marR="565404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400" b="1" dirty="0">
                          <a:latin typeface="Consolas" panose="020B0609020204030204"/>
                          <a:cs typeface="Consolas" panose="020B0609020204030204"/>
                        </a:rPr>
                        <a:t>L = </a:t>
                      </a:r>
                      <a:r>
                        <a:rPr sz="2400" b="1" spc="5" dirty="0">
                          <a:latin typeface="Consolas" panose="020B0609020204030204"/>
                          <a:cs typeface="Consolas" panose="020B0609020204030204"/>
                        </a:rPr>
                        <a:t>[</a:t>
                      </a:r>
                      <a:r>
                        <a:rPr sz="2400" b="1" spc="5" dirty="0">
                          <a:solidFill>
                            <a:srgbClr val="708B00"/>
                          </a:solidFill>
                          <a:latin typeface="Consolas" panose="020B0609020204030204"/>
                          <a:cs typeface="Consolas" panose="020B0609020204030204"/>
                        </a:rPr>
                        <a:t>"I"</a:t>
                      </a:r>
                      <a:r>
                        <a:rPr sz="2400" b="1" spc="5" dirty="0">
                          <a:latin typeface="Consolas" panose="020B0609020204030204"/>
                          <a:cs typeface="Consolas" panose="020B0609020204030204"/>
                        </a:rPr>
                        <a:t>, </a:t>
                      </a:r>
                      <a:r>
                        <a:rPr sz="2400" b="1" dirty="0">
                          <a:solidFill>
                            <a:srgbClr val="708B00"/>
                          </a:solidFill>
                          <a:latin typeface="Consolas" panose="020B0609020204030204"/>
                          <a:cs typeface="Consolas" panose="020B0609020204030204"/>
                        </a:rPr>
                        <a:t>"love"</a:t>
                      </a:r>
                      <a:r>
                        <a:rPr sz="2400" b="1" dirty="0">
                          <a:latin typeface="Consolas" panose="020B0609020204030204"/>
                          <a:cs typeface="Consolas" panose="020B0609020204030204"/>
                        </a:rPr>
                        <a:t>, </a:t>
                      </a:r>
                      <a:r>
                        <a:rPr sz="2400" b="1" dirty="0">
                          <a:solidFill>
                            <a:srgbClr val="708B00"/>
                          </a:solidFill>
                          <a:latin typeface="Consolas" panose="020B0609020204030204"/>
                          <a:cs typeface="Consolas" panose="020B0609020204030204"/>
                        </a:rPr>
                        <a:t>"Python"</a:t>
                      </a:r>
                      <a:r>
                        <a:rPr sz="2400" b="1" dirty="0">
                          <a:latin typeface="Consolas" panose="020B0609020204030204"/>
                          <a:cs typeface="Consolas" panose="020B0609020204030204"/>
                        </a:rPr>
                        <a:t>]  print(L*</a:t>
                      </a:r>
                      <a:r>
                        <a:rPr sz="2400" b="1" dirty="0">
                          <a:solidFill>
                            <a:srgbClr val="F5861F"/>
                          </a:solidFill>
                          <a:latin typeface="Consolas" panose="020B0609020204030204"/>
                          <a:cs typeface="Consolas" panose="020B0609020204030204"/>
                        </a:rPr>
                        <a:t>2</a:t>
                      </a:r>
                      <a:r>
                        <a:rPr sz="2400" b="1" dirty="0">
                          <a:latin typeface="Consolas" panose="020B0609020204030204"/>
                          <a:cs typeface="Consolas" panose="020B0609020204030204"/>
                        </a:rPr>
                        <a:t>)</a:t>
                      </a:r>
                      <a:endParaRPr sz="24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85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4886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400" i="1" dirty="0">
                          <a:solidFill>
                            <a:srgbClr val="0033CC"/>
                          </a:solidFill>
                          <a:latin typeface="Consolas" panose="020B0609020204030204"/>
                          <a:cs typeface="Consolas" panose="020B0609020204030204"/>
                        </a:rPr>
                        <a:t>['I', 'love', 'Python', 'I', 'love',</a:t>
                      </a:r>
                      <a:r>
                        <a:rPr sz="2400" i="1" spc="20" dirty="0">
                          <a:solidFill>
                            <a:srgbClr val="0033CC"/>
                          </a:solidFill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2400" i="1" dirty="0">
                          <a:solidFill>
                            <a:srgbClr val="0033CC"/>
                          </a:solidFill>
                          <a:latin typeface="Consolas" panose="020B0609020204030204"/>
                          <a:cs typeface="Consolas" panose="020B0609020204030204"/>
                        </a:rPr>
                        <a:t>'Python']</a:t>
                      </a:r>
                      <a:endParaRPr sz="24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3048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5375147" y="1117091"/>
            <a:ext cx="4348734" cy="12809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105905" y="1227200"/>
            <a:ext cx="322199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进行连接的两个序列 必须具有相同的类型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66835">
              <a:lnSpc>
                <a:spcPct val="100000"/>
              </a:lnSpc>
              <a:spcBef>
                <a:spcPts val="100"/>
              </a:spcBef>
            </a:pPr>
            <a:r>
              <a:rPr spc="10" dirty="0">
                <a:latin typeface="Microsoft JhengHei" panose="020B0604030504040204" charset="-120"/>
                <a:cs typeface="Microsoft JhengHei" panose="020B0604030504040204" charset="-120"/>
              </a:rPr>
              <a:t>列表方法</a:t>
            </a:r>
            <a:endParaRPr spc="1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502105"/>
            <a:ext cx="57905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4023995" algn="l"/>
              </a:tabLst>
            </a:pP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列表方法</a:t>
            </a:r>
            <a:r>
              <a:rPr sz="32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：(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当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s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=	[1, 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2] 时</a:t>
            </a:r>
            <a:r>
              <a:rPr sz="3200" spc="-9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)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79347" y="2302764"/>
            <a:ext cx="10817352" cy="404774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5" name="object 5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906170" y="2329814"/>
          <a:ext cx="10714355" cy="39262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6409"/>
                <a:gridCol w="1943735"/>
                <a:gridCol w="4392295"/>
                <a:gridCol w="1583690"/>
                <a:gridCol w="2249170"/>
              </a:tblGrid>
              <a:tr h="6479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20"/>
                        </a:spcBef>
                      </a:pPr>
                      <a:r>
                        <a:rPr sz="240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函数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295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20"/>
                        </a:spcBef>
                      </a:pPr>
                      <a:r>
                        <a:rPr sz="240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作用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295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020"/>
                        </a:spcBef>
                      </a:pPr>
                      <a:r>
                        <a:rPr sz="240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参数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295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020"/>
                        </a:spcBef>
                      </a:pPr>
                      <a:r>
                        <a:rPr sz="240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结果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295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</a:tr>
              <a:tr h="64808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020"/>
                        </a:spcBef>
                      </a:pPr>
                      <a:r>
                        <a:rPr sz="240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1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2953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20"/>
                        </a:spcBef>
                      </a:pPr>
                      <a:r>
                        <a:rPr sz="24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s.append(x)</a:t>
                      </a:r>
                      <a:endParaRPr sz="2400" dirty="0">
                        <a:solidFill>
                          <a:schemeClr val="tx1"/>
                        </a:solidFill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295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20"/>
                        </a:spcBef>
                      </a:pPr>
                      <a:r>
                        <a:rPr sz="24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将一个数据添加到列</a:t>
                      </a:r>
                      <a:r>
                        <a:rPr sz="2400" spc="-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表</a:t>
                      </a:r>
                      <a:r>
                        <a:rPr sz="2400" spc="5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s</a:t>
                      </a:r>
                      <a:r>
                        <a:rPr sz="24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的末尾</a:t>
                      </a:r>
                      <a:endParaRPr sz="2400" dirty="0">
                        <a:solidFill>
                          <a:schemeClr val="tx1"/>
                        </a:solidFill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295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020"/>
                        </a:spcBef>
                      </a:pPr>
                      <a:r>
                        <a:rPr sz="2400" spc="-5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'3'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295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020"/>
                        </a:spcBef>
                      </a:pPr>
                      <a:r>
                        <a:rPr sz="2400" spc="-5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[1, 2,</a:t>
                      </a:r>
                      <a:r>
                        <a:rPr sz="2400" spc="-2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2400" spc="-5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'3']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295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64795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240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2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301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2400" spc="-5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s.clear()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240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删除列</a:t>
                      </a:r>
                      <a:r>
                        <a:rPr sz="2400" spc="-1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表</a:t>
                      </a:r>
                      <a:r>
                        <a:rPr sz="2400" spc="5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s</a:t>
                      </a:r>
                      <a:r>
                        <a:rPr sz="240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的所有元素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240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无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240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[</a:t>
                      </a:r>
                      <a:r>
                        <a:rPr sz="2400" spc="-1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240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]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64808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020"/>
                        </a:spcBef>
                      </a:pPr>
                      <a:r>
                        <a:rPr sz="240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3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2953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20"/>
                        </a:spcBef>
                      </a:pPr>
                      <a:r>
                        <a:rPr sz="240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s.copy()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295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20"/>
                        </a:spcBef>
                      </a:pPr>
                      <a:r>
                        <a:rPr sz="240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返回</a:t>
                      </a:r>
                      <a:r>
                        <a:rPr sz="2400" spc="-5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与</a:t>
                      </a:r>
                      <a:r>
                        <a:rPr sz="2400" spc="5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s</a:t>
                      </a:r>
                      <a:r>
                        <a:rPr sz="240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内容一样的列表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295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020"/>
                        </a:spcBef>
                      </a:pPr>
                      <a:r>
                        <a:rPr sz="240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无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295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20"/>
                        </a:spcBef>
                      </a:pPr>
                      <a:r>
                        <a:rPr sz="2400" spc="-5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[1,2]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295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64794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240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4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301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240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s.count(x)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240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统</a:t>
                      </a:r>
                      <a:r>
                        <a:rPr sz="2400" spc="-5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计x</a:t>
                      </a:r>
                      <a:r>
                        <a:rPr sz="240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元素在列表中出现的次数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240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2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240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1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64800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240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5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301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2400" spc="-5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s.extend(t)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240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将列</a:t>
                      </a:r>
                      <a:r>
                        <a:rPr sz="2400" spc="-5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表</a:t>
                      </a:r>
                      <a:r>
                        <a:rPr sz="2400" spc="5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t</a:t>
                      </a:r>
                      <a:r>
                        <a:rPr sz="240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添加到列表</a:t>
                      </a:r>
                      <a:r>
                        <a:rPr sz="2400" spc="5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s</a:t>
                      </a:r>
                      <a:r>
                        <a:rPr sz="240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的末尾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240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['3',</a:t>
                      </a:r>
                      <a:r>
                        <a:rPr sz="2400" spc="-25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2400" spc="-5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'4']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2400" spc="-5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[1, 2, '3',</a:t>
                      </a:r>
                      <a:r>
                        <a:rPr sz="2400" spc="-4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2400" spc="-5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'4']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754993" y="0"/>
            <a:ext cx="437515" cy="159385"/>
          </a:xfrm>
          <a:custGeom>
            <a:avLst/>
            <a:gdLst/>
            <a:ahLst/>
            <a:cxnLst/>
            <a:rect l="l" t="t" r="r" b="b"/>
            <a:pathLst>
              <a:path w="437515" h="159385">
                <a:moveTo>
                  <a:pt x="0" y="0"/>
                </a:moveTo>
                <a:lnTo>
                  <a:pt x="0" y="159054"/>
                </a:lnTo>
                <a:lnTo>
                  <a:pt x="437006" y="159054"/>
                </a:lnTo>
                <a:lnTo>
                  <a:pt x="43700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E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66835">
              <a:lnSpc>
                <a:spcPct val="100000"/>
              </a:lnSpc>
              <a:spcBef>
                <a:spcPts val="100"/>
              </a:spcBef>
            </a:pPr>
            <a:r>
              <a:rPr spc="10" dirty="0">
                <a:latin typeface="Microsoft JhengHei" panose="020B0604030504040204" charset="-120"/>
                <a:cs typeface="Microsoft JhengHei" panose="020B0604030504040204" charset="-120"/>
              </a:rPr>
              <a:t>列表方法</a:t>
            </a:r>
            <a:endParaRPr spc="1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340" y="1502105"/>
            <a:ext cx="57905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4023995" algn="l"/>
              </a:tabLst>
            </a:pP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列表方法</a:t>
            </a:r>
            <a:r>
              <a:rPr sz="32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：(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当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s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=	[1, 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2] 时</a:t>
            </a:r>
            <a:r>
              <a:rPr sz="3200" spc="-9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)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9347" y="2302763"/>
            <a:ext cx="10817352" cy="340004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6" name="object 6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906170" y="2329814"/>
          <a:ext cx="10714355" cy="32785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6409"/>
                <a:gridCol w="1943735"/>
                <a:gridCol w="4755514"/>
                <a:gridCol w="1219834"/>
                <a:gridCol w="2249170"/>
              </a:tblGrid>
              <a:tr h="6479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20"/>
                        </a:spcBef>
                      </a:pPr>
                      <a:r>
                        <a:rPr sz="240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函数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295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020"/>
                        </a:spcBef>
                      </a:pPr>
                      <a:r>
                        <a:rPr sz="240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作用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295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020"/>
                        </a:spcBef>
                      </a:pPr>
                      <a:r>
                        <a:rPr sz="240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参数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295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020"/>
                        </a:spcBef>
                      </a:pPr>
                      <a:r>
                        <a:rPr sz="240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结果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295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</a:tr>
              <a:tr h="64808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020"/>
                        </a:spcBef>
                      </a:pPr>
                      <a:r>
                        <a:rPr sz="240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6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2953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20"/>
                        </a:spcBef>
                      </a:pPr>
                      <a:r>
                        <a:rPr sz="2400" spc="5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s.insert(i,</a:t>
                      </a:r>
                      <a:r>
                        <a:rPr sz="2400" spc="-35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2400" spc="-5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x)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295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20"/>
                        </a:spcBef>
                      </a:pPr>
                      <a:r>
                        <a:rPr sz="240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将数</a:t>
                      </a:r>
                      <a:r>
                        <a:rPr sz="2400" spc="-5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据x</a:t>
                      </a:r>
                      <a:r>
                        <a:rPr sz="240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插入到</a:t>
                      </a:r>
                      <a:r>
                        <a:rPr sz="2400" spc="5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s</a:t>
                      </a:r>
                      <a:r>
                        <a:rPr sz="240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的第</a:t>
                      </a:r>
                      <a:r>
                        <a:rPr sz="2400" spc="-5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i</a:t>
                      </a:r>
                      <a:r>
                        <a:rPr sz="240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号位置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295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020"/>
                        </a:spcBef>
                      </a:pPr>
                      <a:r>
                        <a:rPr sz="2400" spc="-5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0,</a:t>
                      </a:r>
                      <a:r>
                        <a:rPr sz="2400" spc="-2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2400" spc="-5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'3'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295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020"/>
                        </a:spcBef>
                      </a:pPr>
                      <a:r>
                        <a:rPr sz="240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['3', </a:t>
                      </a:r>
                      <a:r>
                        <a:rPr sz="2400" spc="-5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1,</a:t>
                      </a:r>
                      <a:r>
                        <a:rPr sz="2400" spc="-3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240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2]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295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64795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240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7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301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240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s.pop(i)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240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将列</a:t>
                      </a:r>
                      <a:r>
                        <a:rPr sz="2400" spc="-5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表</a:t>
                      </a:r>
                      <a:r>
                        <a:rPr sz="2400" spc="5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s</a:t>
                      </a:r>
                      <a:r>
                        <a:rPr sz="240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第</a:t>
                      </a:r>
                      <a:r>
                        <a:rPr sz="2400" spc="-5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i</a:t>
                      </a:r>
                      <a:r>
                        <a:rPr sz="240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号元素弹出并返回其值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240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0 或</a:t>
                      </a:r>
                      <a:r>
                        <a:rPr sz="2400" spc="-6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240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无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240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1 或</a:t>
                      </a:r>
                      <a:r>
                        <a:rPr sz="2400" spc="-2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240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2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64808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020"/>
                        </a:spcBef>
                      </a:pPr>
                      <a:r>
                        <a:rPr sz="240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8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2953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20"/>
                        </a:spcBef>
                      </a:pPr>
                      <a:r>
                        <a:rPr sz="2400" spc="-1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s.remove(x)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295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20"/>
                        </a:spcBef>
                      </a:pPr>
                      <a:r>
                        <a:rPr sz="240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删除列</a:t>
                      </a:r>
                      <a:r>
                        <a:rPr sz="2400" spc="-1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表</a:t>
                      </a:r>
                      <a:r>
                        <a:rPr sz="2400" spc="5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s</a:t>
                      </a:r>
                      <a:r>
                        <a:rPr sz="240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中第一个值为</a:t>
                      </a:r>
                      <a:r>
                        <a:rPr sz="2400" spc="-5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x</a:t>
                      </a:r>
                      <a:r>
                        <a:rPr sz="240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的元素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295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020"/>
                        </a:spcBef>
                      </a:pPr>
                      <a:r>
                        <a:rPr sz="240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1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295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020"/>
                        </a:spcBef>
                      </a:pPr>
                      <a:r>
                        <a:rPr sz="240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[2]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295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64794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240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9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301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2400" spc="-1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s.reverse()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240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反</a:t>
                      </a:r>
                      <a:r>
                        <a:rPr sz="2400" spc="-5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转</a:t>
                      </a:r>
                      <a:r>
                        <a:rPr sz="2400" spc="5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s</a:t>
                      </a:r>
                      <a:r>
                        <a:rPr sz="240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中的所有元素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240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无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2400" spc="-5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[2, 1]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sp>
        <p:nvSpPr>
          <p:cNvPr id="8" name="圆角右箭头 7"/>
          <p:cNvSpPr/>
          <p:nvPr/>
        </p:nvSpPr>
        <p:spPr>
          <a:xfrm>
            <a:off x="6172200" y="1828800"/>
            <a:ext cx="381000" cy="12192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609715" y="1729740"/>
            <a:ext cx="2839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字符的顺序从0开始</a:t>
            </a:r>
            <a:endParaRPr lang="zh-CN" alt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66835">
              <a:lnSpc>
                <a:spcPct val="100000"/>
              </a:lnSpc>
              <a:spcBef>
                <a:spcPts val="100"/>
              </a:spcBef>
            </a:pPr>
            <a:r>
              <a:rPr spc="10" dirty="0">
                <a:latin typeface="Microsoft JhengHei" panose="020B0604030504040204" charset="-120"/>
                <a:cs typeface="Microsoft JhengHei" panose="020B0604030504040204" charset="-120"/>
              </a:rPr>
              <a:t>内建函数</a:t>
            </a:r>
            <a:endParaRPr spc="1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502105"/>
            <a:ext cx="10405745" cy="1002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</a:tabLst>
            </a:pP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Python</a:t>
            </a:r>
            <a:r>
              <a:rPr sz="3200" spc="-6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提供了求长度、最大值和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最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小值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内建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函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数，分 别为</a:t>
            </a:r>
            <a:r>
              <a:rPr sz="3200" spc="-2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len(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)、</a:t>
            </a:r>
            <a:r>
              <a:rPr sz="32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max(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)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、</a:t>
            </a:r>
            <a:r>
              <a:rPr sz="32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min(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)</a:t>
            </a:r>
            <a:r>
              <a:rPr sz="3200" spc="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23644" y="2615183"/>
            <a:ext cx="8439912" cy="399897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768601" y="2659888"/>
            <a:ext cx="8281034" cy="2651760"/>
          </a:xfrm>
          <a:custGeom>
            <a:avLst/>
            <a:gdLst/>
            <a:ahLst/>
            <a:cxnLst/>
            <a:rect l="l" t="t" r="r" b="b"/>
            <a:pathLst>
              <a:path w="8281034" h="2651760">
                <a:moveTo>
                  <a:pt x="0" y="2651760"/>
                </a:moveTo>
                <a:lnTo>
                  <a:pt x="8280908" y="2651760"/>
                </a:lnTo>
                <a:lnTo>
                  <a:pt x="8280908" y="0"/>
                </a:lnTo>
                <a:lnTo>
                  <a:pt x="0" y="0"/>
                </a:lnTo>
                <a:lnTo>
                  <a:pt x="0" y="265176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768601" y="5311647"/>
            <a:ext cx="8281034" cy="1188720"/>
          </a:xfrm>
          <a:custGeom>
            <a:avLst/>
            <a:gdLst/>
            <a:ahLst/>
            <a:cxnLst/>
            <a:rect l="l" t="t" r="r" b="b"/>
            <a:pathLst>
              <a:path w="8281034" h="1188720">
                <a:moveTo>
                  <a:pt x="0" y="1188720"/>
                </a:moveTo>
                <a:lnTo>
                  <a:pt x="8280908" y="1188720"/>
                </a:lnTo>
                <a:lnTo>
                  <a:pt x="8280908" y="0"/>
                </a:lnTo>
                <a:lnTo>
                  <a:pt x="0" y="0"/>
                </a:lnTo>
                <a:lnTo>
                  <a:pt x="0" y="118872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749551" y="2640838"/>
          <a:ext cx="8338184" cy="3878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81034"/>
              </a:tblGrid>
              <a:tr h="2651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0"/>
                        </a:spcBef>
                      </a:pPr>
                      <a:r>
                        <a:rPr sz="2400" b="1" dirty="0">
                          <a:latin typeface="Consolas" panose="020B0609020204030204"/>
                          <a:cs typeface="Consolas" panose="020B0609020204030204"/>
                        </a:rPr>
                        <a:t>nums = </a:t>
                      </a:r>
                      <a:r>
                        <a:rPr sz="2400" b="1" spc="5" dirty="0">
                          <a:latin typeface="Consolas" panose="020B0609020204030204"/>
                          <a:cs typeface="Consolas" panose="020B0609020204030204"/>
                        </a:rPr>
                        <a:t>[</a:t>
                      </a:r>
                      <a:r>
                        <a:rPr sz="2400" b="1" spc="5" dirty="0">
                          <a:solidFill>
                            <a:srgbClr val="F5861F"/>
                          </a:solidFill>
                          <a:latin typeface="Consolas" panose="020B0609020204030204"/>
                          <a:cs typeface="Consolas" panose="020B0609020204030204"/>
                        </a:rPr>
                        <a:t>300</a:t>
                      </a:r>
                      <a:r>
                        <a:rPr sz="2400" b="1" spc="5" dirty="0">
                          <a:latin typeface="Consolas" panose="020B0609020204030204"/>
                          <a:cs typeface="Consolas" panose="020B0609020204030204"/>
                        </a:rPr>
                        <a:t>, </a:t>
                      </a:r>
                      <a:r>
                        <a:rPr sz="2400" b="1" dirty="0">
                          <a:solidFill>
                            <a:srgbClr val="F5861F"/>
                          </a:solidFill>
                          <a:latin typeface="Consolas" panose="020B0609020204030204"/>
                          <a:cs typeface="Consolas" panose="020B0609020204030204"/>
                        </a:rPr>
                        <a:t>200</a:t>
                      </a:r>
                      <a:r>
                        <a:rPr sz="2400" b="1" dirty="0">
                          <a:latin typeface="Consolas" panose="020B0609020204030204"/>
                          <a:cs typeface="Consolas" panose="020B0609020204030204"/>
                        </a:rPr>
                        <a:t>, </a:t>
                      </a:r>
                      <a:r>
                        <a:rPr sz="2400" b="1" dirty="0">
                          <a:solidFill>
                            <a:srgbClr val="F5861F"/>
                          </a:solidFill>
                          <a:latin typeface="Consolas" panose="020B0609020204030204"/>
                          <a:cs typeface="Consolas" panose="020B0609020204030204"/>
                        </a:rPr>
                        <a:t>100</a:t>
                      </a:r>
                      <a:r>
                        <a:rPr sz="2400" b="1" dirty="0">
                          <a:latin typeface="Consolas" panose="020B0609020204030204"/>
                          <a:cs typeface="Consolas" panose="020B0609020204030204"/>
                        </a:rPr>
                        <a:t>, </a:t>
                      </a:r>
                      <a:r>
                        <a:rPr sz="2400" b="1" spc="5" dirty="0">
                          <a:solidFill>
                            <a:srgbClr val="F5861F"/>
                          </a:solidFill>
                          <a:latin typeface="Consolas" panose="020B0609020204030204"/>
                          <a:cs typeface="Consolas" panose="020B0609020204030204"/>
                        </a:rPr>
                        <a:t>500</a:t>
                      </a:r>
                      <a:r>
                        <a:rPr sz="2400" b="1" spc="5" dirty="0">
                          <a:latin typeface="Consolas" panose="020B0609020204030204"/>
                          <a:cs typeface="Consolas" panose="020B0609020204030204"/>
                        </a:rPr>
                        <a:t>,</a:t>
                      </a:r>
                      <a:r>
                        <a:rPr sz="2400" b="1" spc="25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2400" b="1" dirty="0">
                          <a:solidFill>
                            <a:srgbClr val="F5861F"/>
                          </a:solidFill>
                          <a:latin typeface="Consolas" panose="020B0609020204030204"/>
                          <a:cs typeface="Consolas" panose="020B0609020204030204"/>
                        </a:rPr>
                        <a:t>400</a:t>
                      </a:r>
                      <a:r>
                        <a:rPr sz="2400" b="1" dirty="0">
                          <a:latin typeface="Consolas" panose="020B0609020204030204"/>
                          <a:cs typeface="Consolas" panose="020B0609020204030204"/>
                        </a:rPr>
                        <a:t>]</a:t>
                      </a:r>
                      <a:endParaRPr sz="2400">
                        <a:latin typeface="Consolas" panose="020B0609020204030204"/>
                        <a:cs typeface="Consolas" panose="020B0609020204030204"/>
                      </a:endParaRPr>
                    </a:p>
                    <a:p>
                      <a:pPr marL="91440" marR="549211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b="1" dirty="0">
                          <a:solidFill>
                            <a:srgbClr val="8E908B"/>
                          </a:solidFill>
                          <a:latin typeface="Consolas" panose="020B0609020204030204"/>
                          <a:cs typeface="Consolas" panose="020B0609020204030204"/>
                        </a:rPr>
                        <a:t>#</a:t>
                      </a:r>
                      <a:r>
                        <a:rPr sz="2400" b="1" spc="-15" dirty="0">
                          <a:solidFill>
                            <a:srgbClr val="8E908B"/>
                          </a:solidFill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2400" b="1" spc="5" dirty="0">
                          <a:solidFill>
                            <a:srgbClr val="8E908B"/>
                          </a:solidFill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数列</a:t>
                      </a:r>
                      <a:r>
                        <a:rPr sz="2400" b="1" spc="15" dirty="0">
                          <a:solidFill>
                            <a:srgbClr val="8E908B"/>
                          </a:solidFill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长</a:t>
                      </a:r>
                      <a:r>
                        <a:rPr sz="2400" b="1" dirty="0">
                          <a:solidFill>
                            <a:srgbClr val="8E908B"/>
                          </a:solidFill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度 </a:t>
                      </a:r>
                      <a:r>
                        <a:rPr sz="2400" b="1" dirty="0">
                          <a:latin typeface="Consolas" panose="020B0609020204030204"/>
                          <a:cs typeface="Consolas" panose="020B0609020204030204"/>
                        </a:rPr>
                        <a:t>pr</a:t>
                      </a:r>
                      <a:r>
                        <a:rPr sz="2400" b="1" spc="10" dirty="0">
                          <a:latin typeface="Consolas" panose="020B0609020204030204"/>
                          <a:cs typeface="Consolas" panose="020B0609020204030204"/>
                        </a:rPr>
                        <a:t>i</a:t>
                      </a:r>
                      <a:r>
                        <a:rPr sz="2400" b="1" dirty="0">
                          <a:latin typeface="Consolas" panose="020B0609020204030204"/>
                          <a:cs typeface="Consolas" panose="020B0609020204030204"/>
                        </a:rPr>
                        <a:t>nt</a:t>
                      </a:r>
                      <a:r>
                        <a:rPr sz="2400" b="1" spc="10" dirty="0">
                          <a:latin typeface="Consolas" panose="020B0609020204030204"/>
                          <a:cs typeface="Consolas" panose="020B0609020204030204"/>
                        </a:rPr>
                        <a:t>(</a:t>
                      </a:r>
                      <a:r>
                        <a:rPr sz="2400" b="1" dirty="0">
                          <a:latin typeface="Consolas" panose="020B0609020204030204"/>
                          <a:cs typeface="Consolas" panose="020B0609020204030204"/>
                        </a:rPr>
                        <a:t>l</a:t>
                      </a:r>
                      <a:r>
                        <a:rPr sz="2400" b="1" spc="10" dirty="0">
                          <a:latin typeface="Consolas" panose="020B0609020204030204"/>
                          <a:cs typeface="Consolas" panose="020B0609020204030204"/>
                        </a:rPr>
                        <a:t>en</a:t>
                      </a:r>
                      <a:r>
                        <a:rPr sz="2400" b="1" dirty="0">
                          <a:latin typeface="Consolas" panose="020B0609020204030204"/>
                          <a:cs typeface="Consolas" panose="020B0609020204030204"/>
                        </a:rPr>
                        <a:t>(n</a:t>
                      </a:r>
                      <a:r>
                        <a:rPr sz="2400" b="1" spc="10" dirty="0">
                          <a:latin typeface="Consolas" panose="020B0609020204030204"/>
                          <a:cs typeface="Consolas" panose="020B0609020204030204"/>
                        </a:rPr>
                        <a:t>u</a:t>
                      </a:r>
                      <a:r>
                        <a:rPr sz="2400" b="1" dirty="0">
                          <a:latin typeface="Consolas" panose="020B0609020204030204"/>
                          <a:cs typeface="Consolas" panose="020B0609020204030204"/>
                        </a:rPr>
                        <a:t>ms</a:t>
                      </a:r>
                      <a:r>
                        <a:rPr sz="2400" b="1" spc="10" dirty="0">
                          <a:latin typeface="Consolas" panose="020B0609020204030204"/>
                          <a:cs typeface="Consolas" panose="020B0609020204030204"/>
                        </a:rPr>
                        <a:t>)</a:t>
                      </a:r>
                      <a:r>
                        <a:rPr sz="2400" b="1" dirty="0">
                          <a:latin typeface="Consolas" panose="020B0609020204030204"/>
                          <a:cs typeface="Consolas" panose="020B0609020204030204"/>
                        </a:rPr>
                        <a:t>)  </a:t>
                      </a:r>
                      <a:r>
                        <a:rPr sz="2400" b="1" dirty="0">
                          <a:solidFill>
                            <a:srgbClr val="8E908B"/>
                          </a:solidFill>
                          <a:latin typeface="Consolas" panose="020B0609020204030204"/>
                          <a:cs typeface="Consolas" panose="020B0609020204030204"/>
                        </a:rPr>
                        <a:t>#</a:t>
                      </a:r>
                      <a:r>
                        <a:rPr sz="2400" b="1" spc="-20" dirty="0">
                          <a:solidFill>
                            <a:srgbClr val="8E908B"/>
                          </a:solidFill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2400" b="1" spc="5" dirty="0">
                          <a:solidFill>
                            <a:srgbClr val="8E908B"/>
                          </a:solidFill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数列</a:t>
                      </a:r>
                      <a:r>
                        <a:rPr sz="2400" b="1" spc="20" dirty="0">
                          <a:solidFill>
                            <a:srgbClr val="8E908B"/>
                          </a:solidFill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最</a:t>
                      </a:r>
                      <a:r>
                        <a:rPr sz="2400" b="1" spc="5" dirty="0">
                          <a:solidFill>
                            <a:srgbClr val="8E908B"/>
                          </a:solidFill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大</a:t>
                      </a:r>
                      <a:r>
                        <a:rPr sz="2400" b="1" dirty="0">
                          <a:solidFill>
                            <a:srgbClr val="8E908B"/>
                          </a:solidFill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值 </a:t>
                      </a:r>
                      <a:r>
                        <a:rPr sz="2400" b="1" dirty="0">
                          <a:latin typeface="Consolas" panose="020B0609020204030204"/>
                          <a:cs typeface="Consolas" panose="020B0609020204030204"/>
                        </a:rPr>
                        <a:t>pr</a:t>
                      </a:r>
                      <a:r>
                        <a:rPr sz="2400" b="1" spc="5" dirty="0">
                          <a:latin typeface="Consolas" panose="020B0609020204030204"/>
                          <a:cs typeface="Consolas" panose="020B0609020204030204"/>
                        </a:rPr>
                        <a:t>i</a:t>
                      </a:r>
                      <a:r>
                        <a:rPr sz="2400" b="1" dirty="0">
                          <a:latin typeface="Consolas" panose="020B0609020204030204"/>
                          <a:cs typeface="Consolas" panose="020B0609020204030204"/>
                        </a:rPr>
                        <a:t>nt</a:t>
                      </a:r>
                      <a:r>
                        <a:rPr sz="2400" b="1" spc="5" dirty="0">
                          <a:latin typeface="Consolas" panose="020B0609020204030204"/>
                          <a:cs typeface="Consolas" panose="020B0609020204030204"/>
                        </a:rPr>
                        <a:t>(</a:t>
                      </a:r>
                      <a:r>
                        <a:rPr sz="2400" b="1" dirty="0">
                          <a:latin typeface="Consolas" panose="020B0609020204030204"/>
                          <a:cs typeface="Consolas" panose="020B0609020204030204"/>
                        </a:rPr>
                        <a:t>m</a:t>
                      </a:r>
                      <a:r>
                        <a:rPr sz="2400" b="1" spc="5" dirty="0">
                          <a:latin typeface="Consolas" panose="020B0609020204030204"/>
                          <a:cs typeface="Consolas" panose="020B0609020204030204"/>
                        </a:rPr>
                        <a:t>ax</a:t>
                      </a:r>
                      <a:r>
                        <a:rPr sz="2400" b="1" dirty="0">
                          <a:latin typeface="Consolas" panose="020B0609020204030204"/>
                          <a:cs typeface="Consolas" panose="020B0609020204030204"/>
                        </a:rPr>
                        <a:t>(n</a:t>
                      </a:r>
                      <a:r>
                        <a:rPr sz="2400" b="1" spc="5" dirty="0">
                          <a:latin typeface="Consolas" panose="020B0609020204030204"/>
                          <a:cs typeface="Consolas" panose="020B0609020204030204"/>
                        </a:rPr>
                        <a:t>u</a:t>
                      </a:r>
                      <a:r>
                        <a:rPr sz="2400" b="1" dirty="0">
                          <a:latin typeface="Consolas" panose="020B0609020204030204"/>
                          <a:cs typeface="Consolas" panose="020B0609020204030204"/>
                        </a:rPr>
                        <a:t>ms</a:t>
                      </a:r>
                      <a:r>
                        <a:rPr sz="2400" b="1" spc="5" dirty="0">
                          <a:latin typeface="Consolas" panose="020B0609020204030204"/>
                          <a:cs typeface="Consolas" panose="020B0609020204030204"/>
                        </a:rPr>
                        <a:t>)</a:t>
                      </a:r>
                      <a:r>
                        <a:rPr sz="2400" b="1" dirty="0">
                          <a:latin typeface="Consolas" panose="020B0609020204030204"/>
                          <a:cs typeface="Consolas" panose="020B0609020204030204"/>
                        </a:rPr>
                        <a:t>)  </a:t>
                      </a:r>
                      <a:r>
                        <a:rPr sz="2400" b="1" dirty="0">
                          <a:solidFill>
                            <a:srgbClr val="8E908B"/>
                          </a:solidFill>
                          <a:latin typeface="Consolas" panose="020B0609020204030204"/>
                          <a:cs typeface="Consolas" panose="020B0609020204030204"/>
                        </a:rPr>
                        <a:t>#</a:t>
                      </a:r>
                      <a:r>
                        <a:rPr sz="2400" b="1" spc="-20" dirty="0">
                          <a:solidFill>
                            <a:srgbClr val="8E908B"/>
                          </a:solidFill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2400" b="1" spc="5" dirty="0">
                          <a:solidFill>
                            <a:srgbClr val="8E908B"/>
                          </a:solidFill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数列</a:t>
                      </a:r>
                      <a:r>
                        <a:rPr sz="2400" b="1" spc="20" dirty="0">
                          <a:solidFill>
                            <a:srgbClr val="8E908B"/>
                          </a:solidFill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最</a:t>
                      </a:r>
                      <a:r>
                        <a:rPr sz="2400" b="1" spc="5" dirty="0">
                          <a:solidFill>
                            <a:srgbClr val="8E908B"/>
                          </a:solidFill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小</a:t>
                      </a:r>
                      <a:r>
                        <a:rPr sz="2400" b="1" dirty="0">
                          <a:solidFill>
                            <a:srgbClr val="8E908B"/>
                          </a:solidFill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值 </a:t>
                      </a:r>
                      <a:r>
                        <a:rPr sz="2400" b="1" dirty="0">
                          <a:latin typeface="Consolas" panose="020B0609020204030204"/>
                          <a:cs typeface="Consolas" panose="020B0609020204030204"/>
                        </a:rPr>
                        <a:t>pr</a:t>
                      </a:r>
                      <a:r>
                        <a:rPr sz="2400" b="1" spc="10" dirty="0">
                          <a:latin typeface="Consolas" panose="020B0609020204030204"/>
                          <a:cs typeface="Consolas" panose="020B0609020204030204"/>
                        </a:rPr>
                        <a:t>i</a:t>
                      </a:r>
                      <a:r>
                        <a:rPr sz="2400" b="1" dirty="0">
                          <a:latin typeface="Consolas" panose="020B0609020204030204"/>
                          <a:cs typeface="Consolas" panose="020B0609020204030204"/>
                        </a:rPr>
                        <a:t>nt</a:t>
                      </a:r>
                      <a:r>
                        <a:rPr sz="2400" b="1" spc="10" dirty="0">
                          <a:latin typeface="Consolas" panose="020B0609020204030204"/>
                          <a:cs typeface="Consolas" panose="020B0609020204030204"/>
                        </a:rPr>
                        <a:t>(</a:t>
                      </a:r>
                      <a:r>
                        <a:rPr sz="2400" b="1" dirty="0">
                          <a:latin typeface="Consolas" panose="020B0609020204030204"/>
                          <a:cs typeface="Consolas" panose="020B0609020204030204"/>
                        </a:rPr>
                        <a:t>m</a:t>
                      </a:r>
                      <a:r>
                        <a:rPr sz="2400" b="1" spc="10" dirty="0">
                          <a:latin typeface="Consolas" panose="020B0609020204030204"/>
                          <a:cs typeface="Consolas" panose="020B0609020204030204"/>
                        </a:rPr>
                        <a:t>in</a:t>
                      </a:r>
                      <a:r>
                        <a:rPr sz="2400" b="1" dirty="0">
                          <a:latin typeface="Consolas" panose="020B0609020204030204"/>
                          <a:cs typeface="Consolas" panose="020B0609020204030204"/>
                        </a:rPr>
                        <a:t>(n</a:t>
                      </a:r>
                      <a:r>
                        <a:rPr sz="2400" b="1" spc="10" dirty="0">
                          <a:latin typeface="Consolas" panose="020B0609020204030204"/>
                          <a:cs typeface="Consolas" panose="020B0609020204030204"/>
                        </a:rPr>
                        <a:t>u</a:t>
                      </a:r>
                      <a:r>
                        <a:rPr sz="2400" b="1" dirty="0">
                          <a:latin typeface="Consolas" panose="020B0609020204030204"/>
                          <a:cs typeface="Consolas" panose="020B0609020204030204"/>
                        </a:rPr>
                        <a:t>ms</a:t>
                      </a:r>
                      <a:r>
                        <a:rPr sz="2400" b="1" spc="10" dirty="0">
                          <a:latin typeface="Consolas" panose="020B0609020204030204"/>
                          <a:cs typeface="Consolas" panose="020B0609020204030204"/>
                        </a:rPr>
                        <a:t>)</a:t>
                      </a:r>
                      <a:r>
                        <a:rPr sz="2400" b="1" dirty="0">
                          <a:latin typeface="Consolas" panose="020B0609020204030204"/>
                          <a:cs typeface="Consolas" panose="020B0609020204030204"/>
                        </a:rPr>
                        <a:t>)</a:t>
                      </a:r>
                      <a:endParaRPr sz="24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920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1887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400" i="1" dirty="0">
                          <a:solidFill>
                            <a:srgbClr val="0033CC"/>
                          </a:solidFill>
                          <a:latin typeface="Consolas" panose="020B0609020204030204"/>
                          <a:cs typeface="Consolas" panose="020B0609020204030204"/>
                        </a:rPr>
                        <a:t>5</a:t>
                      </a:r>
                      <a:endParaRPr sz="2400">
                        <a:latin typeface="Consolas" panose="020B0609020204030204"/>
                        <a:cs typeface="Consolas" panose="020B0609020204030204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i="1" dirty="0">
                          <a:solidFill>
                            <a:srgbClr val="0033CC"/>
                          </a:solidFill>
                          <a:latin typeface="Consolas" panose="020B0609020204030204"/>
                          <a:cs typeface="Consolas" panose="020B0609020204030204"/>
                        </a:rPr>
                        <a:t>500</a:t>
                      </a:r>
                      <a:endParaRPr sz="2400">
                        <a:latin typeface="Consolas" panose="020B0609020204030204"/>
                        <a:cs typeface="Consolas" panose="020B0609020204030204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i="1" dirty="0">
                          <a:solidFill>
                            <a:srgbClr val="0033CC"/>
                          </a:solidFill>
                          <a:latin typeface="Consolas" panose="020B0609020204030204"/>
                          <a:cs typeface="Consolas" panose="020B0609020204030204"/>
                        </a:rPr>
                        <a:t>100</a:t>
                      </a:r>
                      <a:endParaRPr sz="24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984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92490" y="282702"/>
            <a:ext cx="30099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>
                <a:latin typeface="Microsoft JhengHei" panose="020B0604030504040204" charset="-120"/>
                <a:cs typeface="Microsoft JhengHei" panose="020B0604030504040204" charset="-120"/>
              </a:rPr>
              <a:t>元组</a:t>
            </a:r>
            <a:r>
              <a:rPr dirty="0">
                <a:latin typeface="Microsoft JhengHei" panose="020B0604030504040204" charset="-120"/>
                <a:cs typeface="Microsoft JhengHei" panose="020B0604030504040204" charset="-120"/>
              </a:rPr>
              <a:t>（tuple）</a:t>
            </a:r>
            <a:endParaRPr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29739" y="3599688"/>
            <a:ext cx="8439912" cy="152704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75460" y="3644976"/>
            <a:ext cx="8281034" cy="880110"/>
          </a:xfrm>
          <a:custGeom>
            <a:avLst/>
            <a:gdLst/>
            <a:ahLst/>
            <a:cxnLst/>
            <a:rect l="l" t="t" r="r" b="b"/>
            <a:pathLst>
              <a:path w="8281034" h="880110">
                <a:moveTo>
                  <a:pt x="0" y="879525"/>
                </a:moveTo>
                <a:lnTo>
                  <a:pt x="8280908" y="879525"/>
                </a:lnTo>
                <a:lnTo>
                  <a:pt x="8280908" y="0"/>
                </a:lnTo>
                <a:lnTo>
                  <a:pt x="0" y="0"/>
                </a:lnTo>
                <a:lnTo>
                  <a:pt x="0" y="879525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775460" y="4524578"/>
            <a:ext cx="8281034" cy="488950"/>
          </a:xfrm>
          <a:custGeom>
            <a:avLst/>
            <a:gdLst/>
            <a:ahLst/>
            <a:cxnLst/>
            <a:rect l="l" t="t" r="r" b="b"/>
            <a:pathLst>
              <a:path w="8281034" h="488950">
                <a:moveTo>
                  <a:pt x="0" y="488619"/>
                </a:moveTo>
                <a:lnTo>
                  <a:pt x="8280908" y="488619"/>
                </a:lnTo>
                <a:lnTo>
                  <a:pt x="8280908" y="0"/>
                </a:lnTo>
                <a:lnTo>
                  <a:pt x="0" y="0"/>
                </a:lnTo>
                <a:lnTo>
                  <a:pt x="0" y="48861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222747" y="2938272"/>
            <a:ext cx="2996946" cy="12809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756410" y="3625977"/>
          <a:ext cx="8338184" cy="1406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81034"/>
              </a:tblGrid>
              <a:tr h="879551">
                <a:tc>
                  <a:txBody>
                    <a:bodyPr/>
                    <a:lstStyle/>
                    <a:p>
                      <a:pPr marL="91440">
                        <a:lnSpc>
                          <a:spcPts val="3160"/>
                        </a:lnSpc>
                        <a:tabLst>
                          <a:tab pos="3943985" algn="l"/>
                        </a:tabLst>
                      </a:pPr>
                      <a:r>
                        <a:rPr sz="2400" b="1" dirty="0">
                          <a:latin typeface="Consolas" panose="020B0609020204030204"/>
                          <a:cs typeface="Consolas" panose="020B0609020204030204"/>
                        </a:rPr>
                        <a:t>nums = </a:t>
                      </a:r>
                      <a:r>
                        <a:rPr sz="2400" b="1" spc="5" dirty="0">
                          <a:latin typeface="Consolas" panose="020B0609020204030204"/>
                          <a:cs typeface="Consolas" panose="020B0609020204030204"/>
                        </a:rPr>
                        <a:t>(</a:t>
                      </a:r>
                      <a:r>
                        <a:rPr sz="2400" b="1" spc="5" dirty="0">
                          <a:solidFill>
                            <a:srgbClr val="F5861F"/>
                          </a:solidFill>
                          <a:latin typeface="Consolas" panose="020B0609020204030204"/>
                          <a:cs typeface="Consolas" panose="020B0609020204030204"/>
                        </a:rPr>
                        <a:t>1</a:t>
                      </a:r>
                      <a:r>
                        <a:rPr sz="2400" b="1" spc="5" dirty="0">
                          <a:latin typeface="Consolas" panose="020B0609020204030204"/>
                          <a:cs typeface="Consolas" panose="020B0609020204030204"/>
                        </a:rPr>
                        <a:t>, </a:t>
                      </a:r>
                      <a:r>
                        <a:rPr sz="2400" b="1" spc="5" dirty="0">
                          <a:solidFill>
                            <a:srgbClr val="F5861F"/>
                          </a:solidFill>
                          <a:latin typeface="Consolas" panose="020B0609020204030204"/>
                          <a:cs typeface="Consolas" panose="020B0609020204030204"/>
                        </a:rPr>
                        <a:t>3</a:t>
                      </a:r>
                      <a:r>
                        <a:rPr sz="2400" b="1" spc="5" dirty="0">
                          <a:latin typeface="Consolas" panose="020B0609020204030204"/>
                          <a:cs typeface="Consolas" panose="020B0609020204030204"/>
                        </a:rPr>
                        <a:t>,</a:t>
                      </a:r>
                      <a:r>
                        <a:rPr sz="2400" b="1" spc="15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2400" b="1" spc="5" dirty="0">
                          <a:solidFill>
                            <a:srgbClr val="F5861F"/>
                          </a:solidFill>
                          <a:latin typeface="Consolas" panose="020B0609020204030204"/>
                          <a:cs typeface="Consolas" panose="020B0609020204030204"/>
                        </a:rPr>
                        <a:t>2</a:t>
                      </a:r>
                      <a:r>
                        <a:rPr sz="2400" b="1" spc="5" dirty="0">
                          <a:latin typeface="Consolas" panose="020B0609020204030204"/>
                          <a:cs typeface="Consolas" panose="020B0609020204030204"/>
                        </a:rPr>
                        <a:t>,</a:t>
                      </a:r>
                      <a:r>
                        <a:rPr sz="2400" b="1" spc="10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2400" b="1" spc="5" dirty="0">
                          <a:solidFill>
                            <a:srgbClr val="F5861F"/>
                          </a:solidFill>
                          <a:latin typeface="Consolas" panose="020B0609020204030204"/>
                          <a:cs typeface="Consolas" panose="020B0609020204030204"/>
                        </a:rPr>
                        <a:t>4</a:t>
                      </a:r>
                      <a:r>
                        <a:rPr sz="2400" b="1" spc="5" dirty="0">
                          <a:latin typeface="Consolas" panose="020B0609020204030204"/>
                          <a:cs typeface="Consolas" panose="020B0609020204030204"/>
                        </a:rPr>
                        <a:t>)	</a:t>
                      </a:r>
                      <a:r>
                        <a:rPr sz="4200" spc="-15" baseline="21000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号将值括起来</a:t>
                      </a:r>
                      <a:endParaRPr sz="4200" baseline="21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91440">
                        <a:lnSpc>
                          <a:spcPts val="2845"/>
                        </a:lnSpc>
                      </a:pPr>
                      <a:r>
                        <a:rPr sz="2400" b="1" dirty="0">
                          <a:latin typeface="Consolas" panose="020B0609020204030204"/>
                          <a:cs typeface="Consolas" panose="020B0609020204030204"/>
                        </a:rPr>
                        <a:t>print(nums)</a:t>
                      </a:r>
                      <a:endParaRPr sz="24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4886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400" i="1" dirty="0">
                          <a:solidFill>
                            <a:srgbClr val="0033CC"/>
                          </a:solidFill>
                          <a:latin typeface="Consolas" panose="020B0609020204030204"/>
                          <a:cs typeface="Consolas" panose="020B0609020204030204"/>
                        </a:rPr>
                        <a:t>(1, 3, 2,</a:t>
                      </a:r>
                      <a:r>
                        <a:rPr sz="2400" i="1" spc="5" dirty="0">
                          <a:solidFill>
                            <a:srgbClr val="0033CC"/>
                          </a:solidFill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2400" i="1" dirty="0">
                          <a:solidFill>
                            <a:srgbClr val="0033CC"/>
                          </a:solidFill>
                          <a:latin typeface="Consolas" panose="020B0609020204030204"/>
                          <a:cs typeface="Consolas" panose="020B0609020204030204"/>
                        </a:rPr>
                        <a:t>4)</a:t>
                      </a:r>
                      <a:endParaRPr sz="24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984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688340" y="1273623"/>
            <a:ext cx="10541000" cy="2226945"/>
          </a:xfrm>
          <a:prstGeom prst="rect">
            <a:avLst/>
          </a:prstGeom>
        </p:spPr>
        <p:txBody>
          <a:bodyPr vert="horz" wrap="square" lIns="0" tIns="2419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905"/>
              </a:spcBef>
              <a:buChar char="•"/>
              <a:tabLst>
                <a:tab pos="355600" algn="l"/>
              </a:tabLst>
            </a:pP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元组与数列类似，不同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之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处在</a:t>
            </a:r>
            <a:r>
              <a:rPr sz="3200" spc="-3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于</a:t>
            </a:r>
            <a:r>
              <a:rPr sz="3200" spc="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元组</a:t>
            </a:r>
            <a:r>
              <a:rPr sz="3200" spc="-1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3200" spc="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元素</a:t>
            </a:r>
            <a:r>
              <a:rPr sz="3200" spc="-1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不</a:t>
            </a:r>
            <a:r>
              <a:rPr sz="3200" spc="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能修改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Char char="•"/>
              <a:tabLst>
                <a:tab pos="355600" algn="l"/>
              </a:tabLst>
            </a:pP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元组的创建：使用逗号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分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隔的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一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些值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会自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动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创建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为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元组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5031105">
              <a:lnSpc>
                <a:spcPct val="100000"/>
              </a:lnSpc>
              <a:spcBef>
                <a:spcPts val="2685"/>
              </a:spcBef>
            </a:pP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通常会使用括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9621" y="256794"/>
            <a:ext cx="1574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Python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42489" y="1235326"/>
            <a:ext cx="4145279" cy="5086350"/>
          </a:xfrm>
          <a:prstGeom prst="rect">
            <a:avLst/>
          </a:prstGeom>
        </p:spPr>
        <p:txBody>
          <a:bodyPr vert="horz" wrap="square" lIns="0" tIns="264160" rIns="0" bIns="0" rtlCol="0">
            <a:spAutoFit/>
          </a:bodyPr>
          <a:lstStyle/>
          <a:p>
            <a:pPr marL="416560" indent="-403860">
              <a:lnSpc>
                <a:spcPct val="100000"/>
              </a:lnSpc>
              <a:spcBef>
                <a:spcPts val="2080"/>
              </a:spcBef>
              <a:buSzPct val="98000"/>
              <a:buFont typeface="Wingdings" panose="05000000000000000000"/>
              <a:buChar char=""/>
              <a:tabLst>
                <a:tab pos="415925" algn="l"/>
              </a:tabLst>
            </a:pPr>
            <a:r>
              <a:rPr sz="4000" spc="-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Python</a:t>
            </a:r>
            <a:endParaRPr sz="4000">
              <a:latin typeface="微软雅黑" panose="020B0503020204020204" charset="-122"/>
              <a:cs typeface="微软雅黑" panose="020B0503020204020204" charset="-122"/>
            </a:endParaRPr>
          </a:p>
          <a:p>
            <a:pPr marL="756285" lvl="1" indent="-287020">
              <a:lnSpc>
                <a:spcPct val="100000"/>
              </a:lnSpc>
              <a:spcBef>
                <a:spcPts val="1795"/>
              </a:spcBef>
              <a:buChar char="-"/>
              <a:tabLst>
                <a:tab pos="756920" algn="l"/>
              </a:tabLst>
            </a:pPr>
            <a:r>
              <a:rPr sz="36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Py</a:t>
            </a:r>
            <a:r>
              <a:rPr sz="3600" spc="1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t</a:t>
            </a:r>
            <a:r>
              <a:rPr sz="36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ho</a:t>
            </a:r>
            <a:r>
              <a:rPr sz="3600" spc="-1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n</a:t>
            </a:r>
            <a:r>
              <a:rPr sz="3600" spc="-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数据类型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  <a:p>
            <a:pPr marL="1155700" lvl="2" indent="-229235">
              <a:lnSpc>
                <a:spcPct val="100000"/>
              </a:lnSpc>
              <a:spcBef>
                <a:spcPts val="1600"/>
              </a:spcBef>
              <a:buFont typeface="Arial" panose="020B0604020202020204"/>
              <a:buChar char="•"/>
              <a:tabLst>
                <a:tab pos="1156335" algn="l"/>
              </a:tabLst>
            </a:pP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数值类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1155700" lvl="2" indent="-229235">
              <a:lnSpc>
                <a:spcPct val="100000"/>
              </a:lnSpc>
              <a:spcBef>
                <a:spcPts val="1535"/>
              </a:spcBef>
              <a:buFont typeface="Arial" panose="020B0604020202020204"/>
              <a:buChar char="•"/>
              <a:tabLst>
                <a:tab pos="1156335" algn="l"/>
              </a:tabLst>
            </a:pP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布尔类型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1155700" lvl="2" indent="-229235">
              <a:lnSpc>
                <a:spcPct val="100000"/>
              </a:lnSpc>
              <a:spcBef>
                <a:spcPts val="1540"/>
              </a:spcBef>
              <a:buFont typeface="Arial" panose="020B0604020202020204"/>
              <a:buChar char="•"/>
              <a:tabLst>
                <a:tab pos="1156335" algn="l"/>
              </a:tabLst>
            </a:pP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列表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1155700" lvl="2" indent="-229235">
              <a:lnSpc>
                <a:spcPct val="100000"/>
              </a:lnSpc>
              <a:spcBef>
                <a:spcPts val="1540"/>
              </a:spcBef>
              <a:buFont typeface="Arial" panose="020B0604020202020204"/>
              <a:buChar char="•"/>
              <a:tabLst>
                <a:tab pos="1156335" algn="l"/>
              </a:tabLst>
            </a:pPr>
            <a:r>
              <a:rPr sz="320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字符串类型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1155700" lvl="2" indent="-229235">
              <a:lnSpc>
                <a:spcPct val="100000"/>
              </a:lnSpc>
              <a:spcBef>
                <a:spcPts val="1535"/>
              </a:spcBef>
              <a:buFont typeface="Arial" panose="020B0604020202020204"/>
              <a:buChar char="•"/>
              <a:tabLst>
                <a:tab pos="1156335" algn="l"/>
              </a:tabLst>
            </a:pP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字典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49108" y="261365"/>
            <a:ext cx="4154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>
                <a:latin typeface="Microsoft JhengHei" panose="020B0604030504040204" charset="-120"/>
                <a:cs typeface="Microsoft JhengHei" panose="020B0604030504040204" charset="-120"/>
              </a:rPr>
              <a:t>计算机编程基本概念</a:t>
            </a:r>
            <a:endParaRPr spc="1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257800" y="4404359"/>
            <a:ext cx="3601974" cy="200482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340" y="1452029"/>
            <a:ext cx="10534015" cy="452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39090" indent="-342900">
              <a:lnSpc>
                <a:spcPct val="12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sz="3200" spc="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程序</a:t>
            </a:r>
            <a:r>
              <a:rPr sz="3200" spc="-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（</a:t>
            </a:r>
            <a:r>
              <a:rPr sz="320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program</a:t>
            </a:r>
            <a:r>
              <a:rPr sz="320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）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：为解决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某一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问题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而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设计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一系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列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指 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令，能被计算机识别和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执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行。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355600" marR="5080" indent="-342900">
              <a:lnSpc>
                <a:spcPct val="120000"/>
              </a:lnSpc>
              <a:spcBef>
                <a:spcPts val="1800"/>
              </a:spcBef>
              <a:buChar char="•"/>
              <a:tabLst>
                <a:tab pos="355600" algn="l"/>
              </a:tabLst>
            </a:pPr>
            <a:r>
              <a:rPr sz="320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程序设计语</a:t>
            </a:r>
            <a:r>
              <a:rPr sz="3200" spc="-1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言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：用于书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写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计算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机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程序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语言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。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人与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计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算机 打交道时交流信息的一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类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媒介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和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工具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由语句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355600">
              <a:lnSpc>
                <a:spcPct val="100000"/>
              </a:lnSpc>
              <a:spcBef>
                <a:spcPts val="770"/>
              </a:spcBef>
            </a:pPr>
            <a:r>
              <a:rPr sz="32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（statement）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组成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950">
              <a:latin typeface="Times New Roman" panose="02020603050405020304"/>
              <a:cs typeface="Times New Roman" panose="02020603050405020304"/>
            </a:endParaRPr>
          </a:p>
          <a:p>
            <a:pPr marL="5455285" marR="3115945" indent="-177165">
              <a:lnSpc>
                <a:spcPts val="3020"/>
              </a:lnSpc>
            </a:pPr>
            <a:r>
              <a:rPr sz="2800" b="1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程序设计语言 </a:t>
            </a:r>
            <a:r>
              <a:rPr sz="2800" b="1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都有哪些呢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84385" y="282702"/>
            <a:ext cx="23190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>
                <a:latin typeface="Microsoft JhengHei" panose="020B0604030504040204" charset="-120"/>
                <a:cs typeface="Microsoft JhengHei" panose="020B0604030504040204" charset="-120"/>
              </a:rPr>
              <a:t>字符串类型</a:t>
            </a:r>
            <a:endParaRPr spc="1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32204" y="3788664"/>
            <a:ext cx="576580" cy="433070"/>
          </a:xfrm>
          <a:custGeom>
            <a:avLst/>
            <a:gdLst/>
            <a:ahLst/>
            <a:cxnLst/>
            <a:rect l="l" t="t" r="r" b="b"/>
            <a:pathLst>
              <a:path w="576580" h="433070">
                <a:moveTo>
                  <a:pt x="550926" y="0"/>
                </a:moveTo>
                <a:lnTo>
                  <a:pt x="25145" y="0"/>
                </a:lnTo>
                <a:lnTo>
                  <a:pt x="15376" y="1982"/>
                </a:lnTo>
                <a:lnTo>
                  <a:pt x="7381" y="7381"/>
                </a:lnTo>
                <a:lnTo>
                  <a:pt x="1982" y="15376"/>
                </a:lnTo>
                <a:lnTo>
                  <a:pt x="0" y="25146"/>
                </a:lnTo>
                <a:lnTo>
                  <a:pt x="0" y="407669"/>
                </a:lnTo>
                <a:lnTo>
                  <a:pt x="1982" y="417439"/>
                </a:lnTo>
                <a:lnTo>
                  <a:pt x="7381" y="425434"/>
                </a:lnTo>
                <a:lnTo>
                  <a:pt x="15376" y="430833"/>
                </a:lnTo>
                <a:lnTo>
                  <a:pt x="25145" y="432816"/>
                </a:lnTo>
                <a:lnTo>
                  <a:pt x="550926" y="432816"/>
                </a:lnTo>
                <a:lnTo>
                  <a:pt x="560695" y="430833"/>
                </a:lnTo>
                <a:lnTo>
                  <a:pt x="568690" y="425434"/>
                </a:lnTo>
                <a:lnTo>
                  <a:pt x="574089" y="417439"/>
                </a:lnTo>
                <a:lnTo>
                  <a:pt x="576071" y="407669"/>
                </a:lnTo>
                <a:lnTo>
                  <a:pt x="576071" y="25146"/>
                </a:lnTo>
                <a:lnTo>
                  <a:pt x="574089" y="15376"/>
                </a:lnTo>
                <a:lnTo>
                  <a:pt x="568690" y="7381"/>
                </a:lnTo>
                <a:lnTo>
                  <a:pt x="560695" y="1982"/>
                </a:lnTo>
                <a:lnTo>
                  <a:pt x="550926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32204" y="3788664"/>
            <a:ext cx="576580" cy="433070"/>
          </a:xfrm>
          <a:custGeom>
            <a:avLst/>
            <a:gdLst/>
            <a:ahLst/>
            <a:cxnLst/>
            <a:rect l="l" t="t" r="r" b="b"/>
            <a:pathLst>
              <a:path w="576580" h="433070">
                <a:moveTo>
                  <a:pt x="0" y="25146"/>
                </a:moveTo>
                <a:lnTo>
                  <a:pt x="1982" y="15376"/>
                </a:lnTo>
                <a:lnTo>
                  <a:pt x="7381" y="7381"/>
                </a:lnTo>
                <a:lnTo>
                  <a:pt x="15376" y="1982"/>
                </a:lnTo>
                <a:lnTo>
                  <a:pt x="25145" y="0"/>
                </a:lnTo>
                <a:lnTo>
                  <a:pt x="550926" y="0"/>
                </a:lnTo>
                <a:lnTo>
                  <a:pt x="560695" y="1982"/>
                </a:lnTo>
                <a:lnTo>
                  <a:pt x="568690" y="7381"/>
                </a:lnTo>
                <a:lnTo>
                  <a:pt x="574089" y="15376"/>
                </a:lnTo>
                <a:lnTo>
                  <a:pt x="576071" y="25146"/>
                </a:lnTo>
                <a:lnTo>
                  <a:pt x="576071" y="407669"/>
                </a:lnTo>
                <a:lnTo>
                  <a:pt x="574089" y="417439"/>
                </a:lnTo>
                <a:lnTo>
                  <a:pt x="568690" y="425434"/>
                </a:lnTo>
                <a:lnTo>
                  <a:pt x="560695" y="430833"/>
                </a:lnTo>
                <a:lnTo>
                  <a:pt x="550926" y="432816"/>
                </a:lnTo>
                <a:lnTo>
                  <a:pt x="25145" y="432816"/>
                </a:lnTo>
                <a:lnTo>
                  <a:pt x="15376" y="430833"/>
                </a:lnTo>
                <a:lnTo>
                  <a:pt x="7381" y="425434"/>
                </a:lnTo>
                <a:lnTo>
                  <a:pt x="1982" y="417439"/>
                </a:lnTo>
                <a:lnTo>
                  <a:pt x="0" y="407669"/>
                </a:lnTo>
                <a:lnTo>
                  <a:pt x="0" y="25146"/>
                </a:lnTo>
                <a:close/>
              </a:path>
            </a:pathLst>
          </a:custGeom>
          <a:ln w="12192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639567" y="3788664"/>
            <a:ext cx="576580" cy="433070"/>
          </a:xfrm>
          <a:custGeom>
            <a:avLst/>
            <a:gdLst/>
            <a:ahLst/>
            <a:cxnLst/>
            <a:rect l="l" t="t" r="r" b="b"/>
            <a:pathLst>
              <a:path w="576580" h="433070">
                <a:moveTo>
                  <a:pt x="550926" y="0"/>
                </a:moveTo>
                <a:lnTo>
                  <a:pt x="25145" y="0"/>
                </a:lnTo>
                <a:lnTo>
                  <a:pt x="15376" y="1982"/>
                </a:lnTo>
                <a:lnTo>
                  <a:pt x="7381" y="7381"/>
                </a:lnTo>
                <a:lnTo>
                  <a:pt x="1982" y="15376"/>
                </a:lnTo>
                <a:lnTo>
                  <a:pt x="0" y="25146"/>
                </a:lnTo>
                <a:lnTo>
                  <a:pt x="0" y="407669"/>
                </a:lnTo>
                <a:lnTo>
                  <a:pt x="1982" y="417439"/>
                </a:lnTo>
                <a:lnTo>
                  <a:pt x="7381" y="425434"/>
                </a:lnTo>
                <a:lnTo>
                  <a:pt x="15376" y="430833"/>
                </a:lnTo>
                <a:lnTo>
                  <a:pt x="25145" y="432816"/>
                </a:lnTo>
                <a:lnTo>
                  <a:pt x="550926" y="432816"/>
                </a:lnTo>
                <a:lnTo>
                  <a:pt x="560695" y="430833"/>
                </a:lnTo>
                <a:lnTo>
                  <a:pt x="568690" y="425434"/>
                </a:lnTo>
                <a:lnTo>
                  <a:pt x="574089" y="417439"/>
                </a:lnTo>
                <a:lnTo>
                  <a:pt x="576071" y="407669"/>
                </a:lnTo>
                <a:lnTo>
                  <a:pt x="576071" y="25146"/>
                </a:lnTo>
                <a:lnTo>
                  <a:pt x="574089" y="15376"/>
                </a:lnTo>
                <a:lnTo>
                  <a:pt x="568690" y="7381"/>
                </a:lnTo>
                <a:lnTo>
                  <a:pt x="560695" y="1982"/>
                </a:lnTo>
                <a:lnTo>
                  <a:pt x="550926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639567" y="3788664"/>
            <a:ext cx="576580" cy="433070"/>
          </a:xfrm>
          <a:custGeom>
            <a:avLst/>
            <a:gdLst/>
            <a:ahLst/>
            <a:cxnLst/>
            <a:rect l="l" t="t" r="r" b="b"/>
            <a:pathLst>
              <a:path w="576580" h="433070">
                <a:moveTo>
                  <a:pt x="0" y="25146"/>
                </a:moveTo>
                <a:lnTo>
                  <a:pt x="1982" y="15376"/>
                </a:lnTo>
                <a:lnTo>
                  <a:pt x="7381" y="7381"/>
                </a:lnTo>
                <a:lnTo>
                  <a:pt x="15376" y="1982"/>
                </a:lnTo>
                <a:lnTo>
                  <a:pt x="25145" y="0"/>
                </a:lnTo>
                <a:lnTo>
                  <a:pt x="550926" y="0"/>
                </a:lnTo>
                <a:lnTo>
                  <a:pt x="560695" y="1982"/>
                </a:lnTo>
                <a:lnTo>
                  <a:pt x="568690" y="7381"/>
                </a:lnTo>
                <a:lnTo>
                  <a:pt x="574089" y="15376"/>
                </a:lnTo>
                <a:lnTo>
                  <a:pt x="576071" y="25146"/>
                </a:lnTo>
                <a:lnTo>
                  <a:pt x="576071" y="407669"/>
                </a:lnTo>
                <a:lnTo>
                  <a:pt x="574089" y="417439"/>
                </a:lnTo>
                <a:lnTo>
                  <a:pt x="568690" y="425434"/>
                </a:lnTo>
                <a:lnTo>
                  <a:pt x="560695" y="430833"/>
                </a:lnTo>
                <a:lnTo>
                  <a:pt x="550926" y="432816"/>
                </a:lnTo>
                <a:lnTo>
                  <a:pt x="25145" y="432816"/>
                </a:lnTo>
                <a:lnTo>
                  <a:pt x="15376" y="430833"/>
                </a:lnTo>
                <a:lnTo>
                  <a:pt x="7381" y="425434"/>
                </a:lnTo>
                <a:lnTo>
                  <a:pt x="1982" y="417439"/>
                </a:lnTo>
                <a:lnTo>
                  <a:pt x="0" y="407669"/>
                </a:lnTo>
                <a:lnTo>
                  <a:pt x="0" y="25146"/>
                </a:lnTo>
                <a:close/>
              </a:path>
            </a:pathLst>
          </a:custGeom>
          <a:ln w="12192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423160" y="4293108"/>
            <a:ext cx="576580" cy="445134"/>
          </a:xfrm>
          <a:custGeom>
            <a:avLst/>
            <a:gdLst/>
            <a:ahLst/>
            <a:cxnLst/>
            <a:rect l="l" t="t" r="r" b="b"/>
            <a:pathLst>
              <a:path w="576580" h="445135">
                <a:moveTo>
                  <a:pt x="550290" y="0"/>
                </a:moveTo>
                <a:lnTo>
                  <a:pt x="25781" y="0"/>
                </a:lnTo>
                <a:lnTo>
                  <a:pt x="15751" y="2028"/>
                </a:lnTo>
                <a:lnTo>
                  <a:pt x="7556" y="7556"/>
                </a:lnTo>
                <a:lnTo>
                  <a:pt x="2028" y="15751"/>
                </a:lnTo>
                <a:lnTo>
                  <a:pt x="0" y="25781"/>
                </a:lnTo>
                <a:lnTo>
                  <a:pt x="0" y="419227"/>
                </a:lnTo>
                <a:lnTo>
                  <a:pt x="2028" y="429256"/>
                </a:lnTo>
                <a:lnTo>
                  <a:pt x="7556" y="437451"/>
                </a:lnTo>
                <a:lnTo>
                  <a:pt x="15751" y="442979"/>
                </a:lnTo>
                <a:lnTo>
                  <a:pt x="25781" y="445008"/>
                </a:lnTo>
                <a:lnTo>
                  <a:pt x="550290" y="445008"/>
                </a:lnTo>
                <a:lnTo>
                  <a:pt x="560320" y="442979"/>
                </a:lnTo>
                <a:lnTo>
                  <a:pt x="568515" y="437451"/>
                </a:lnTo>
                <a:lnTo>
                  <a:pt x="574043" y="429256"/>
                </a:lnTo>
                <a:lnTo>
                  <a:pt x="576071" y="419227"/>
                </a:lnTo>
                <a:lnTo>
                  <a:pt x="576071" y="25781"/>
                </a:lnTo>
                <a:lnTo>
                  <a:pt x="574043" y="15751"/>
                </a:lnTo>
                <a:lnTo>
                  <a:pt x="568515" y="7556"/>
                </a:lnTo>
                <a:lnTo>
                  <a:pt x="560320" y="2028"/>
                </a:lnTo>
                <a:lnTo>
                  <a:pt x="55029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423160" y="4293108"/>
            <a:ext cx="576580" cy="445134"/>
          </a:xfrm>
          <a:custGeom>
            <a:avLst/>
            <a:gdLst/>
            <a:ahLst/>
            <a:cxnLst/>
            <a:rect l="l" t="t" r="r" b="b"/>
            <a:pathLst>
              <a:path w="576580" h="445135">
                <a:moveTo>
                  <a:pt x="0" y="25781"/>
                </a:moveTo>
                <a:lnTo>
                  <a:pt x="2028" y="15751"/>
                </a:lnTo>
                <a:lnTo>
                  <a:pt x="7556" y="7556"/>
                </a:lnTo>
                <a:lnTo>
                  <a:pt x="15751" y="2028"/>
                </a:lnTo>
                <a:lnTo>
                  <a:pt x="25781" y="0"/>
                </a:lnTo>
                <a:lnTo>
                  <a:pt x="550290" y="0"/>
                </a:lnTo>
                <a:lnTo>
                  <a:pt x="560320" y="2028"/>
                </a:lnTo>
                <a:lnTo>
                  <a:pt x="568515" y="7556"/>
                </a:lnTo>
                <a:lnTo>
                  <a:pt x="574043" y="15751"/>
                </a:lnTo>
                <a:lnTo>
                  <a:pt x="576071" y="25781"/>
                </a:lnTo>
                <a:lnTo>
                  <a:pt x="576071" y="419227"/>
                </a:lnTo>
                <a:lnTo>
                  <a:pt x="574043" y="429256"/>
                </a:lnTo>
                <a:lnTo>
                  <a:pt x="568515" y="437451"/>
                </a:lnTo>
                <a:lnTo>
                  <a:pt x="560320" y="442979"/>
                </a:lnTo>
                <a:lnTo>
                  <a:pt x="550290" y="445008"/>
                </a:lnTo>
                <a:lnTo>
                  <a:pt x="25781" y="445008"/>
                </a:lnTo>
                <a:lnTo>
                  <a:pt x="15751" y="442979"/>
                </a:lnTo>
                <a:lnTo>
                  <a:pt x="7556" y="437451"/>
                </a:lnTo>
                <a:lnTo>
                  <a:pt x="2028" y="429256"/>
                </a:lnTo>
                <a:lnTo>
                  <a:pt x="0" y="419227"/>
                </a:lnTo>
                <a:lnTo>
                  <a:pt x="0" y="25781"/>
                </a:lnTo>
                <a:close/>
              </a:path>
            </a:pathLst>
          </a:custGeom>
          <a:ln w="12192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471916" y="4280915"/>
            <a:ext cx="360045" cy="443865"/>
          </a:xfrm>
          <a:custGeom>
            <a:avLst/>
            <a:gdLst/>
            <a:ahLst/>
            <a:cxnLst/>
            <a:rect l="l" t="t" r="r" b="b"/>
            <a:pathLst>
              <a:path w="360045" h="443864">
                <a:moveTo>
                  <a:pt x="338835" y="0"/>
                </a:moveTo>
                <a:lnTo>
                  <a:pt x="20827" y="0"/>
                </a:lnTo>
                <a:lnTo>
                  <a:pt x="12751" y="1647"/>
                </a:lnTo>
                <a:lnTo>
                  <a:pt x="6127" y="6127"/>
                </a:lnTo>
                <a:lnTo>
                  <a:pt x="1647" y="12751"/>
                </a:lnTo>
                <a:lnTo>
                  <a:pt x="0" y="20827"/>
                </a:lnTo>
                <a:lnTo>
                  <a:pt x="0" y="422655"/>
                </a:lnTo>
                <a:lnTo>
                  <a:pt x="1647" y="430732"/>
                </a:lnTo>
                <a:lnTo>
                  <a:pt x="6127" y="437356"/>
                </a:lnTo>
                <a:lnTo>
                  <a:pt x="12751" y="441836"/>
                </a:lnTo>
                <a:lnTo>
                  <a:pt x="20827" y="443483"/>
                </a:lnTo>
                <a:lnTo>
                  <a:pt x="338835" y="443483"/>
                </a:lnTo>
                <a:lnTo>
                  <a:pt x="346912" y="441836"/>
                </a:lnTo>
                <a:lnTo>
                  <a:pt x="353536" y="437356"/>
                </a:lnTo>
                <a:lnTo>
                  <a:pt x="358016" y="430732"/>
                </a:lnTo>
                <a:lnTo>
                  <a:pt x="359663" y="422655"/>
                </a:lnTo>
                <a:lnTo>
                  <a:pt x="359663" y="20827"/>
                </a:lnTo>
                <a:lnTo>
                  <a:pt x="358016" y="12751"/>
                </a:lnTo>
                <a:lnTo>
                  <a:pt x="353536" y="6127"/>
                </a:lnTo>
                <a:lnTo>
                  <a:pt x="346912" y="1647"/>
                </a:lnTo>
                <a:lnTo>
                  <a:pt x="338835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471916" y="4280915"/>
            <a:ext cx="360045" cy="443865"/>
          </a:xfrm>
          <a:custGeom>
            <a:avLst/>
            <a:gdLst/>
            <a:ahLst/>
            <a:cxnLst/>
            <a:rect l="l" t="t" r="r" b="b"/>
            <a:pathLst>
              <a:path w="360045" h="443864">
                <a:moveTo>
                  <a:pt x="0" y="20827"/>
                </a:moveTo>
                <a:lnTo>
                  <a:pt x="1647" y="12751"/>
                </a:lnTo>
                <a:lnTo>
                  <a:pt x="6127" y="6127"/>
                </a:lnTo>
                <a:lnTo>
                  <a:pt x="12751" y="1647"/>
                </a:lnTo>
                <a:lnTo>
                  <a:pt x="20827" y="0"/>
                </a:lnTo>
                <a:lnTo>
                  <a:pt x="338835" y="0"/>
                </a:lnTo>
                <a:lnTo>
                  <a:pt x="346912" y="1647"/>
                </a:lnTo>
                <a:lnTo>
                  <a:pt x="353536" y="6127"/>
                </a:lnTo>
                <a:lnTo>
                  <a:pt x="358016" y="12751"/>
                </a:lnTo>
                <a:lnTo>
                  <a:pt x="359663" y="20827"/>
                </a:lnTo>
                <a:lnTo>
                  <a:pt x="359663" y="422655"/>
                </a:lnTo>
                <a:lnTo>
                  <a:pt x="358016" y="430732"/>
                </a:lnTo>
                <a:lnTo>
                  <a:pt x="353536" y="437356"/>
                </a:lnTo>
                <a:lnTo>
                  <a:pt x="346912" y="441836"/>
                </a:lnTo>
                <a:lnTo>
                  <a:pt x="338835" y="443483"/>
                </a:lnTo>
                <a:lnTo>
                  <a:pt x="20827" y="443483"/>
                </a:lnTo>
                <a:lnTo>
                  <a:pt x="12751" y="441836"/>
                </a:lnTo>
                <a:lnTo>
                  <a:pt x="6127" y="437356"/>
                </a:lnTo>
                <a:lnTo>
                  <a:pt x="1647" y="430732"/>
                </a:lnTo>
                <a:lnTo>
                  <a:pt x="0" y="422655"/>
                </a:lnTo>
                <a:lnTo>
                  <a:pt x="0" y="20827"/>
                </a:lnTo>
                <a:close/>
              </a:path>
            </a:pathLst>
          </a:custGeom>
          <a:ln w="12192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423160" y="4797552"/>
            <a:ext cx="576580" cy="443865"/>
          </a:xfrm>
          <a:custGeom>
            <a:avLst/>
            <a:gdLst/>
            <a:ahLst/>
            <a:cxnLst/>
            <a:rect l="l" t="t" r="r" b="b"/>
            <a:pathLst>
              <a:path w="576580" h="443864">
                <a:moveTo>
                  <a:pt x="550290" y="0"/>
                </a:moveTo>
                <a:lnTo>
                  <a:pt x="25781" y="0"/>
                </a:lnTo>
                <a:lnTo>
                  <a:pt x="15751" y="2028"/>
                </a:lnTo>
                <a:lnTo>
                  <a:pt x="7556" y="7556"/>
                </a:lnTo>
                <a:lnTo>
                  <a:pt x="2028" y="15751"/>
                </a:lnTo>
                <a:lnTo>
                  <a:pt x="0" y="25781"/>
                </a:lnTo>
                <a:lnTo>
                  <a:pt x="0" y="417703"/>
                </a:lnTo>
                <a:lnTo>
                  <a:pt x="2028" y="427732"/>
                </a:lnTo>
                <a:lnTo>
                  <a:pt x="7556" y="435927"/>
                </a:lnTo>
                <a:lnTo>
                  <a:pt x="15751" y="441455"/>
                </a:lnTo>
                <a:lnTo>
                  <a:pt x="25781" y="443484"/>
                </a:lnTo>
                <a:lnTo>
                  <a:pt x="550290" y="443484"/>
                </a:lnTo>
                <a:lnTo>
                  <a:pt x="560320" y="441455"/>
                </a:lnTo>
                <a:lnTo>
                  <a:pt x="568515" y="435927"/>
                </a:lnTo>
                <a:lnTo>
                  <a:pt x="574043" y="427732"/>
                </a:lnTo>
                <a:lnTo>
                  <a:pt x="576071" y="417703"/>
                </a:lnTo>
                <a:lnTo>
                  <a:pt x="576071" y="25781"/>
                </a:lnTo>
                <a:lnTo>
                  <a:pt x="574043" y="15751"/>
                </a:lnTo>
                <a:lnTo>
                  <a:pt x="568515" y="7556"/>
                </a:lnTo>
                <a:lnTo>
                  <a:pt x="560320" y="2028"/>
                </a:lnTo>
                <a:lnTo>
                  <a:pt x="55029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423160" y="4797552"/>
            <a:ext cx="576580" cy="443865"/>
          </a:xfrm>
          <a:custGeom>
            <a:avLst/>
            <a:gdLst/>
            <a:ahLst/>
            <a:cxnLst/>
            <a:rect l="l" t="t" r="r" b="b"/>
            <a:pathLst>
              <a:path w="576580" h="443864">
                <a:moveTo>
                  <a:pt x="0" y="25781"/>
                </a:moveTo>
                <a:lnTo>
                  <a:pt x="2028" y="15751"/>
                </a:lnTo>
                <a:lnTo>
                  <a:pt x="7556" y="7556"/>
                </a:lnTo>
                <a:lnTo>
                  <a:pt x="15751" y="2028"/>
                </a:lnTo>
                <a:lnTo>
                  <a:pt x="25781" y="0"/>
                </a:lnTo>
                <a:lnTo>
                  <a:pt x="550290" y="0"/>
                </a:lnTo>
                <a:lnTo>
                  <a:pt x="560320" y="2028"/>
                </a:lnTo>
                <a:lnTo>
                  <a:pt x="568515" y="7556"/>
                </a:lnTo>
                <a:lnTo>
                  <a:pt x="574043" y="15751"/>
                </a:lnTo>
                <a:lnTo>
                  <a:pt x="576071" y="25781"/>
                </a:lnTo>
                <a:lnTo>
                  <a:pt x="576071" y="417703"/>
                </a:lnTo>
                <a:lnTo>
                  <a:pt x="574043" y="427732"/>
                </a:lnTo>
                <a:lnTo>
                  <a:pt x="568515" y="435927"/>
                </a:lnTo>
                <a:lnTo>
                  <a:pt x="560320" y="441455"/>
                </a:lnTo>
                <a:lnTo>
                  <a:pt x="550290" y="443484"/>
                </a:lnTo>
                <a:lnTo>
                  <a:pt x="25781" y="443484"/>
                </a:lnTo>
                <a:lnTo>
                  <a:pt x="15751" y="441455"/>
                </a:lnTo>
                <a:lnTo>
                  <a:pt x="7556" y="435927"/>
                </a:lnTo>
                <a:lnTo>
                  <a:pt x="2028" y="427732"/>
                </a:lnTo>
                <a:lnTo>
                  <a:pt x="0" y="417703"/>
                </a:lnTo>
                <a:lnTo>
                  <a:pt x="0" y="25781"/>
                </a:lnTo>
                <a:close/>
              </a:path>
            </a:pathLst>
          </a:custGeom>
          <a:ln w="12192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478011" y="4785359"/>
            <a:ext cx="361315" cy="443865"/>
          </a:xfrm>
          <a:custGeom>
            <a:avLst/>
            <a:gdLst/>
            <a:ahLst/>
            <a:cxnLst/>
            <a:rect l="l" t="t" r="r" b="b"/>
            <a:pathLst>
              <a:path w="361315" h="443864">
                <a:moveTo>
                  <a:pt x="340233" y="0"/>
                </a:moveTo>
                <a:lnTo>
                  <a:pt x="20955" y="0"/>
                </a:lnTo>
                <a:lnTo>
                  <a:pt x="12805" y="1649"/>
                </a:lnTo>
                <a:lnTo>
                  <a:pt x="6143" y="6143"/>
                </a:lnTo>
                <a:lnTo>
                  <a:pt x="1649" y="12805"/>
                </a:lnTo>
                <a:lnTo>
                  <a:pt x="0" y="20954"/>
                </a:lnTo>
                <a:lnTo>
                  <a:pt x="0" y="422528"/>
                </a:lnTo>
                <a:lnTo>
                  <a:pt x="1649" y="430678"/>
                </a:lnTo>
                <a:lnTo>
                  <a:pt x="6143" y="437340"/>
                </a:lnTo>
                <a:lnTo>
                  <a:pt x="12805" y="441834"/>
                </a:lnTo>
                <a:lnTo>
                  <a:pt x="20955" y="443483"/>
                </a:lnTo>
                <a:lnTo>
                  <a:pt x="340233" y="443483"/>
                </a:lnTo>
                <a:lnTo>
                  <a:pt x="348382" y="441834"/>
                </a:lnTo>
                <a:lnTo>
                  <a:pt x="355044" y="437340"/>
                </a:lnTo>
                <a:lnTo>
                  <a:pt x="359538" y="430678"/>
                </a:lnTo>
                <a:lnTo>
                  <a:pt x="361188" y="422528"/>
                </a:lnTo>
                <a:lnTo>
                  <a:pt x="361188" y="20954"/>
                </a:lnTo>
                <a:lnTo>
                  <a:pt x="359538" y="12805"/>
                </a:lnTo>
                <a:lnTo>
                  <a:pt x="355044" y="6143"/>
                </a:lnTo>
                <a:lnTo>
                  <a:pt x="348382" y="1649"/>
                </a:lnTo>
                <a:lnTo>
                  <a:pt x="340233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478011" y="4785359"/>
            <a:ext cx="361315" cy="443865"/>
          </a:xfrm>
          <a:custGeom>
            <a:avLst/>
            <a:gdLst/>
            <a:ahLst/>
            <a:cxnLst/>
            <a:rect l="l" t="t" r="r" b="b"/>
            <a:pathLst>
              <a:path w="361315" h="443864">
                <a:moveTo>
                  <a:pt x="0" y="20954"/>
                </a:moveTo>
                <a:lnTo>
                  <a:pt x="1649" y="12805"/>
                </a:lnTo>
                <a:lnTo>
                  <a:pt x="6143" y="6143"/>
                </a:lnTo>
                <a:lnTo>
                  <a:pt x="12805" y="1649"/>
                </a:lnTo>
                <a:lnTo>
                  <a:pt x="20955" y="0"/>
                </a:lnTo>
                <a:lnTo>
                  <a:pt x="340233" y="0"/>
                </a:lnTo>
                <a:lnTo>
                  <a:pt x="348382" y="1649"/>
                </a:lnTo>
                <a:lnTo>
                  <a:pt x="355044" y="6143"/>
                </a:lnTo>
                <a:lnTo>
                  <a:pt x="359538" y="12805"/>
                </a:lnTo>
                <a:lnTo>
                  <a:pt x="361188" y="20954"/>
                </a:lnTo>
                <a:lnTo>
                  <a:pt x="361188" y="422528"/>
                </a:lnTo>
                <a:lnTo>
                  <a:pt x="359538" y="430678"/>
                </a:lnTo>
                <a:lnTo>
                  <a:pt x="355044" y="437340"/>
                </a:lnTo>
                <a:lnTo>
                  <a:pt x="348382" y="441834"/>
                </a:lnTo>
                <a:lnTo>
                  <a:pt x="340233" y="443483"/>
                </a:lnTo>
                <a:lnTo>
                  <a:pt x="20955" y="443483"/>
                </a:lnTo>
                <a:lnTo>
                  <a:pt x="12805" y="441834"/>
                </a:lnTo>
                <a:lnTo>
                  <a:pt x="6143" y="437340"/>
                </a:lnTo>
                <a:lnTo>
                  <a:pt x="1649" y="430678"/>
                </a:lnTo>
                <a:lnTo>
                  <a:pt x="0" y="422528"/>
                </a:lnTo>
                <a:lnTo>
                  <a:pt x="0" y="20954"/>
                </a:lnTo>
                <a:close/>
              </a:path>
            </a:pathLst>
          </a:custGeom>
          <a:ln w="12192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151376" y="5300471"/>
            <a:ext cx="361315" cy="445134"/>
          </a:xfrm>
          <a:custGeom>
            <a:avLst/>
            <a:gdLst/>
            <a:ahLst/>
            <a:cxnLst/>
            <a:rect l="l" t="t" r="r" b="b"/>
            <a:pathLst>
              <a:path w="361314" h="445135">
                <a:moveTo>
                  <a:pt x="340233" y="0"/>
                </a:moveTo>
                <a:lnTo>
                  <a:pt x="20954" y="0"/>
                </a:lnTo>
                <a:lnTo>
                  <a:pt x="12805" y="1649"/>
                </a:lnTo>
                <a:lnTo>
                  <a:pt x="6143" y="6143"/>
                </a:lnTo>
                <a:lnTo>
                  <a:pt x="1649" y="12805"/>
                </a:lnTo>
                <a:lnTo>
                  <a:pt x="0" y="20954"/>
                </a:lnTo>
                <a:lnTo>
                  <a:pt x="0" y="424052"/>
                </a:lnTo>
                <a:lnTo>
                  <a:pt x="1649" y="432208"/>
                </a:lnTo>
                <a:lnTo>
                  <a:pt x="6143" y="438869"/>
                </a:lnTo>
                <a:lnTo>
                  <a:pt x="12805" y="443360"/>
                </a:lnTo>
                <a:lnTo>
                  <a:pt x="20954" y="445007"/>
                </a:lnTo>
                <a:lnTo>
                  <a:pt x="340233" y="445007"/>
                </a:lnTo>
                <a:lnTo>
                  <a:pt x="348382" y="443360"/>
                </a:lnTo>
                <a:lnTo>
                  <a:pt x="355044" y="438869"/>
                </a:lnTo>
                <a:lnTo>
                  <a:pt x="359538" y="432208"/>
                </a:lnTo>
                <a:lnTo>
                  <a:pt x="361188" y="424052"/>
                </a:lnTo>
                <a:lnTo>
                  <a:pt x="361188" y="20954"/>
                </a:lnTo>
                <a:lnTo>
                  <a:pt x="359538" y="12805"/>
                </a:lnTo>
                <a:lnTo>
                  <a:pt x="355044" y="6143"/>
                </a:lnTo>
                <a:lnTo>
                  <a:pt x="348382" y="1649"/>
                </a:lnTo>
                <a:lnTo>
                  <a:pt x="340233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151376" y="5300471"/>
            <a:ext cx="361315" cy="445134"/>
          </a:xfrm>
          <a:custGeom>
            <a:avLst/>
            <a:gdLst/>
            <a:ahLst/>
            <a:cxnLst/>
            <a:rect l="l" t="t" r="r" b="b"/>
            <a:pathLst>
              <a:path w="361314" h="445135">
                <a:moveTo>
                  <a:pt x="0" y="20954"/>
                </a:moveTo>
                <a:lnTo>
                  <a:pt x="1649" y="12805"/>
                </a:lnTo>
                <a:lnTo>
                  <a:pt x="6143" y="6143"/>
                </a:lnTo>
                <a:lnTo>
                  <a:pt x="12805" y="1649"/>
                </a:lnTo>
                <a:lnTo>
                  <a:pt x="20954" y="0"/>
                </a:lnTo>
                <a:lnTo>
                  <a:pt x="340233" y="0"/>
                </a:lnTo>
                <a:lnTo>
                  <a:pt x="348382" y="1649"/>
                </a:lnTo>
                <a:lnTo>
                  <a:pt x="355044" y="6143"/>
                </a:lnTo>
                <a:lnTo>
                  <a:pt x="359538" y="12805"/>
                </a:lnTo>
                <a:lnTo>
                  <a:pt x="361188" y="20954"/>
                </a:lnTo>
                <a:lnTo>
                  <a:pt x="361188" y="424052"/>
                </a:lnTo>
                <a:lnTo>
                  <a:pt x="359538" y="432208"/>
                </a:lnTo>
                <a:lnTo>
                  <a:pt x="355044" y="438869"/>
                </a:lnTo>
                <a:lnTo>
                  <a:pt x="348382" y="443360"/>
                </a:lnTo>
                <a:lnTo>
                  <a:pt x="340233" y="445007"/>
                </a:lnTo>
                <a:lnTo>
                  <a:pt x="20954" y="445007"/>
                </a:lnTo>
                <a:lnTo>
                  <a:pt x="12805" y="443360"/>
                </a:lnTo>
                <a:lnTo>
                  <a:pt x="6143" y="438869"/>
                </a:lnTo>
                <a:lnTo>
                  <a:pt x="1649" y="432208"/>
                </a:lnTo>
                <a:lnTo>
                  <a:pt x="0" y="424052"/>
                </a:lnTo>
                <a:lnTo>
                  <a:pt x="0" y="20954"/>
                </a:lnTo>
                <a:close/>
              </a:path>
            </a:pathLst>
          </a:custGeom>
          <a:ln w="12192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664708" y="5300471"/>
            <a:ext cx="360045" cy="445134"/>
          </a:xfrm>
          <a:custGeom>
            <a:avLst/>
            <a:gdLst/>
            <a:ahLst/>
            <a:cxnLst/>
            <a:rect l="l" t="t" r="r" b="b"/>
            <a:pathLst>
              <a:path w="360045" h="445135">
                <a:moveTo>
                  <a:pt x="338836" y="0"/>
                </a:moveTo>
                <a:lnTo>
                  <a:pt x="20827" y="0"/>
                </a:lnTo>
                <a:lnTo>
                  <a:pt x="12751" y="1647"/>
                </a:lnTo>
                <a:lnTo>
                  <a:pt x="6127" y="6127"/>
                </a:lnTo>
                <a:lnTo>
                  <a:pt x="1647" y="12751"/>
                </a:lnTo>
                <a:lnTo>
                  <a:pt x="0" y="20827"/>
                </a:lnTo>
                <a:lnTo>
                  <a:pt x="0" y="424141"/>
                </a:lnTo>
                <a:lnTo>
                  <a:pt x="1647" y="432261"/>
                </a:lnTo>
                <a:lnTo>
                  <a:pt x="6127" y="438894"/>
                </a:lnTo>
                <a:lnTo>
                  <a:pt x="12751" y="443367"/>
                </a:lnTo>
                <a:lnTo>
                  <a:pt x="20827" y="445007"/>
                </a:lnTo>
                <a:lnTo>
                  <a:pt x="338836" y="445007"/>
                </a:lnTo>
                <a:lnTo>
                  <a:pt x="346912" y="443367"/>
                </a:lnTo>
                <a:lnTo>
                  <a:pt x="353536" y="438894"/>
                </a:lnTo>
                <a:lnTo>
                  <a:pt x="358016" y="432261"/>
                </a:lnTo>
                <a:lnTo>
                  <a:pt x="359663" y="424141"/>
                </a:lnTo>
                <a:lnTo>
                  <a:pt x="359663" y="20827"/>
                </a:lnTo>
                <a:lnTo>
                  <a:pt x="358016" y="12751"/>
                </a:lnTo>
                <a:lnTo>
                  <a:pt x="353536" y="6127"/>
                </a:lnTo>
                <a:lnTo>
                  <a:pt x="346912" y="1647"/>
                </a:lnTo>
                <a:lnTo>
                  <a:pt x="338836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664708" y="5300471"/>
            <a:ext cx="360045" cy="445134"/>
          </a:xfrm>
          <a:custGeom>
            <a:avLst/>
            <a:gdLst/>
            <a:ahLst/>
            <a:cxnLst/>
            <a:rect l="l" t="t" r="r" b="b"/>
            <a:pathLst>
              <a:path w="360045" h="445135">
                <a:moveTo>
                  <a:pt x="0" y="20827"/>
                </a:moveTo>
                <a:lnTo>
                  <a:pt x="1647" y="12751"/>
                </a:lnTo>
                <a:lnTo>
                  <a:pt x="6127" y="6127"/>
                </a:lnTo>
                <a:lnTo>
                  <a:pt x="12751" y="1647"/>
                </a:lnTo>
                <a:lnTo>
                  <a:pt x="20827" y="0"/>
                </a:lnTo>
                <a:lnTo>
                  <a:pt x="338836" y="0"/>
                </a:lnTo>
                <a:lnTo>
                  <a:pt x="346912" y="1647"/>
                </a:lnTo>
                <a:lnTo>
                  <a:pt x="353536" y="6127"/>
                </a:lnTo>
                <a:lnTo>
                  <a:pt x="358016" y="12751"/>
                </a:lnTo>
                <a:lnTo>
                  <a:pt x="359663" y="20827"/>
                </a:lnTo>
                <a:lnTo>
                  <a:pt x="359663" y="424141"/>
                </a:lnTo>
                <a:lnTo>
                  <a:pt x="358016" y="432261"/>
                </a:lnTo>
                <a:lnTo>
                  <a:pt x="353536" y="438894"/>
                </a:lnTo>
                <a:lnTo>
                  <a:pt x="346912" y="443367"/>
                </a:lnTo>
                <a:lnTo>
                  <a:pt x="338836" y="445007"/>
                </a:lnTo>
                <a:lnTo>
                  <a:pt x="20827" y="445007"/>
                </a:lnTo>
                <a:lnTo>
                  <a:pt x="12751" y="443367"/>
                </a:lnTo>
                <a:lnTo>
                  <a:pt x="6127" y="438894"/>
                </a:lnTo>
                <a:lnTo>
                  <a:pt x="1647" y="432261"/>
                </a:lnTo>
                <a:lnTo>
                  <a:pt x="0" y="424141"/>
                </a:lnTo>
                <a:lnTo>
                  <a:pt x="0" y="20827"/>
                </a:lnTo>
                <a:close/>
              </a:path>
            </a:pathLst>
          </a:custGeom>
          <a:ln w="12192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895843" y="5300471"/>
            <a:ext cx="360045" cy="445134"/>
          </a:xfrm>
          <a:custGeom>
            <a:avLst/>
            <a:gdLst/>
            <a:ahLst/>
            <a:cxnLst/>
            <a:rect l="l" t="t" r="r" b="b"/>
            <a:pathLst>
              <a:path w="360045" h="445135">
                <a:moveTo>
                  <a:pt x="338835" y="0"/>
                </a:moveTo>
                <a:lnTo>
                  <a:pt x="20827" y="0"/>
                </a:lnTo>
                <a:lnTo>
                  <a:pt x="12751" y="1647"/>
                </a:lnTo>
                <a:lnTo>
                  <a:pt x="6127" y="6127"/>
                </a:lnTo>
                <a:lnTo>
                  <a:pt x="1647" y="12751"/>
                </a:lnTo>
                <a:lnTo>
                  <a:pt x="0" y="20827"/>
                </a:lnTo>
                <a:lnTo>
                  <a:pt x="0" y="424141"/>
                </a:lnTo>
                <a:lnTo>
                  <a:pt x="1647" y="432261"/>
                </a:lnTo>
                <a:lnTo>
                  <a:pt x="6127" y="438894"/>
                </a:lnTo>
                <a:lnTo>
                  <a:pt x="12751" y="443367"/>
                </a:lnTo>
                <a:lnTo>
                  <a:pt x="20827" y="445007"/>
                </a:lnTo>
                <a:lnTo>
                  <a:pt x="338835" y="445007"/>
                </a:lnTo>
                <a:lnTo>
                  <a:pt x="346912" y="443367"/>
                </a:lnTo>
                <a:lnTo>
                  <a:pt x="353536" y="438894"/>
                </a:lnTo>
                <a:lnTo>
                  <a:pt x="358016" y="432261"/>
                </a:lnTo>
                <a:lnTo>
                  <a:pt x="359663" y="424141"/>
                </a:lnTo>
                <a:lnTo>
                  <a:pt x="359663" y="20827"/>
                </a:lnTo>
                <a:lnTo>
                  <a:pt x="358016" y="12751"/>
                </a:lnTo>
                <a:lnTo>
                  <a:pt x="353536" y="6127"/>
                </a:lnTo>
                <a:lnTo>
                  <a:pt x="346912" y="1647"/>
                </a:lnTo>
                <a:lnTo>
                  <a:pt x="338835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895843" y="5300471"/>
            <a:ext cx="360045" cy="445134"/>
          </a:xfrm>
          <a:custGeom>
            <a:avLst/>
            <a:gdLst/>
            <a:ahLst/>
            <a:cxnLst/>
            <a:rect l="l" t="t" r="r" b="b"/>
            <a:pathLst>
              <a:path w="360045" h="445135">
                <a:moveTo>
                  <a:pt x="0" y="20827"/>
                </a:moveTo>
                <a:lnTo>
                  <a:pt x="1647" y="12751"/>
                </a:lnTo>
                <a:lnTo>
                  <a:pt x="6127" y="6127"/>
                </a:lnTo>
                <a:lnTo>
                  <a:pt x="12751" y="1647"/>
                </a:lnTo>
                <a:lnTo>
                  <a:pt x="20827" y="0"/>
                </a:lnTo>
                <a:lnTo>
                  <a:pt x="338835" y="0"/>
                </a:lnTo>
                <a:lnTo>
                  <a:pt x="346912" y="1647"/>
                </a:lnTo>
                <a:lnTo>
                  <a:pt x="353536" y="6127"/>
                </a:lnTo>
                <a:lnTo>
                  <a:pt x="358016" y="12751"/>
                </a:lnTo>
                <a:lnTo>
                  <a:pt x="359663" y="20827"/>
                </a:lnTo>
                <a:lnTo>
                  <a:pt x="359663" y="424141"/>
                </a:lnTo>
                <a:lnTo>
                  <a:pt x="358016" y="432261"/>
                </a:lnTo>
                <a:lnTo>
                  <a:pt x="353536" y="438894"/>
                </a:lnTo>
                <a:lnTo>
                  <a:pt x="346912" y="443367"/>
                </a:lnTo>
                <a:lnTo>
                  <a:pt x="338835" y="445007"/>
                </a:lnTo>
                <a:lnTo>
                  <a:pt x="20827" y="445007"/>
                </a:lnTo>
                <a:lnTo>
                  <a:pt x="12751" y="443367"/>
                </a:lnTo>
                <a:lnTo>
                  <a:pt x="6127" y="438894"/>
                </a:lnTo>
                <a:lnTo>
                  <a:pt x="1647" y="432261"/>
                </a:lnTo>
                <a:lnTo>
                  <a:pt x="0" y="424141"/>
                </a:lnTo>
                <a:lnTo>
                  <a:pt x="0" y="20827"/>
                </a:lnTo>
                <a:close/>
              </a:path>
            </a:pathLst>
          </a:custGeom>
          <a:ln w="12192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688340" y="1426137"/>
            <a:ext cx="9665970" cy="431101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476250" indent="-464185">
              <a:lnSpc>
                <a:spcPct val="100000"/>
              </a:lnSpc>
              <a:spcBef>
                <a:spcPts val="705"/>
              </a:spcBef>
              <a:buChar char="•"/>
              <a:tabLst>
                <a:tab pos="475615" algn="l"/>
                <a:tab pos="476250" algn="l"/>
              </a:tabLst>
            </a:pP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字符串表示方式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876935" lvl="1" indent="-407670">
              <a:lnSpc>
                <a:spcPct val="100000"/>
              </a:lnSpc>
              <a:spcBef>
                <a:spcPts val="600"/>
              </a:spcBef>
              <a:buSzPct val="114000"/>
              <a:buChar char="–"/>
              <a:tabLst>
                <a:tab pos="876935" algn="l"/>
                <a:tab pos="876935" algn="l"/>
                <a:tab pos="2153920" algn="l"/>
              </a:tabLst>
            </a:pP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单引号	例 ：</a:t>
            </a:r>
            <a:r>
              <a:rPr sz="28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'hello</a:t>
            </a:r>
            <a:r>
              <a:rPr sz="2800" spc="-90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world!'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 marL="861695" lvl="1" indent="-392430">
              <a:lnSpc>
                <a:spcPct val="100000"/>
              </a:lnSpc>
              <a:spcBef>
                <a:spcPts val="570"/>
              </a:spcBef>
              <a:buChar char="–"/>
              <a:tabLst>
                <a:tab pos="861060" algn="l"/>
                <a:tab pos="862330" algn="l"/>
                <a:tab pos="2136775" algn="l"/>
              </a:tabLst>
            </a:pPr>
            <a:r>
              <a:rPr sz="28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双引</a:t>
            </a: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号	</a:t>
            </a:r>
            <a:r>
              <a:rPr sz="28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例 </a:t>
            </a: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：</a:t>
            </a:r>
            <a:r>
              <a:rPr sz="28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"hello</a:t>
            </a:r>
            <a:r>
              <a:rPr sz="2800" spc="-869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world!"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 marL="596265" indent="-584200">
              <a:lnSpc>
                <a:spcPct val="100000"/>
              </a:lnSpc>
              <a:spcBef>
                <a:spcPts val="1235"/>
              </a:spcBef>
              <a:buChar char="•"/>
              <a:tabLst>
                <a:tab pos="596265" algn="l"/>
                <a:tab pos="596900" algn="l"/>
              </a:tabLst>
            </a:pP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注意：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1088390" lvl="1" indent="-618490">
              <a:lnSpc>
                <a:spcPct val="100000"/>
              </a:lnSpc>
              <a:spcBef>
                <a:spcPts val="600"/>
              </a:spcBef>
              <a:buChar char="–"/>
              <a:tabLst>
                <a:tab pos="1087755" algn="l"/>
                <a:tab pos="1088390" algn="l"/>
              </a:tabLst>
            </a:pPr>
            <a:r>
              <a:rPr sz="2800" spc="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'</a:t>
            </a:r>
            <a:r>
              <a:rPr sz="2800" spc="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'</a:t>
            </a:r>
            <a:r>
              <a:rPr sz="2800" spc="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'</a:t>
            </a:r>
            <a:r>
              <a:rPr sz="2800" spc="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'</a:t>
            </a:r>
            <a:r>
              <a:rPr sz="2800" spc="-4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或</a:t>
            </a:r>
            <a:r>
              <a:rPr sz="2800" spc="-2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40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"</a:t>
            </a:r>
            <a:r>
              <a:rPr sz="2800" spc="-40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""</a:t>
            </a:r>
            <a:r>
              <a:rPr sz="2800" spc="-40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"</a:t>
            </a:r>
            <a:r>
              <a:rPr sz="28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本身只是一种表示方式，不是字符</a:t>
            </a:r>
            <a:r>
              <a:rPr sz="28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串的</a:t>
            </a: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一</a:t>
            </a:r>
            <a:r>
              <a:rPr sz="28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部</a:t>
            </a: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分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 marL="965200" lvl="1" indent="-495935">
              <a:lnSpc>
                <a:spcPct val="100000"/>
              </a:lnSpc>
              <a:spcBef>
                <a:spcPts val="605"/>
              </a:spcBef>
              <a:buChar char="–"/>
              <a:tabLst>
                <a:tab pos="965200" algn="l"/>
                <a:tab pos="965835" algn="l"/>
                <a:tab pos="1880235" algn="l"/>
                <a:tab pos="2382520" algn="l"/>
              </a:tabLst>
            </a:pP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使用	</a:t>
            </a:r>
            <a:r>
              <a:rPr sz="2800" b="1" spc="-15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'</a:t>
            </a:r>
            <a:r>
              <a:rPr sz="2800" b="1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b="1" spc="-15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'	</a:t>
            </a: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表示字符串时，其中可以直接出现</a:t>
            </a:r>
            <a:r>
              <a:rPr sz="2800" spc="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"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 marL="965200" lvl="1" indent="-495935">
              <a:lnSpc>
                <a:spcPct val="100000"/>
              </a:lnSpc>
              <a:spcBef>
                <a:spcPts val="600"/>
              </a:spcBef>
              <a:buChar char="–"/>
              <a:tabLst>
                <a:tab pos="965200" algn="l"/>
                <a:tab pos="965835" algn="l"/>
                <a:tab pos="1868805" algn="l"/>
              </a:tabLst>
            </a:pP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使用	</a:t>
            </a:r>
            <a:r>
              <a:rPr sz="2800" spc="-9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"""</a:t>
            </a:r>
            <a:r>
              <a:rPr sz="28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表示字符串时，其中可以直接出现</a:t>
            </a:r>
            <a:r>
              <a:rPr sz="2800" spc="2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6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'</a:t>
            </a:r>
            <a:r>
              <a:rPr sz="4200" spc="-89" baseline="20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'</a:t>
            </a:r>
            <a:endParaRPr sz="4200" baseline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965200" lvl="1" indent="-495935">
              <a:lnSpc>
                <a:spcPct val="100000"/>
              </a:lnSpc>
              <a:spcBef>
                <a:spcPts val="605"/>
              </a:spcBef>
              <a:buChar char="–"/>
              <a:tabLst>
                <a:tab pos="965200" algn="l"/>
                <a:tab pos="965835" algn="l"/>
                <a:tab pos="7638415" algn="l"/>
              </a:tabLst>
            </a:pPr>
            <a:r>
              <a:rPr sz="28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字符串内既包</a:t>
            </a: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含</a:t>
            </a:r>
            <a:r>
              <a:rPr sz="2800" spc="33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1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''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又包</a:t>
            </a: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含</a:t>
            </a:r>
            <a:r>
              <a:rPr sz="2800" spc="39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38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""</a:t>
            </a:r>
            <a:r>
              <a:rPr sz="2800" spc="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时，可使</a:t>
            </a: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用</a:t>
            </a:r>
            <a:r>
              <a:rPr sz="2800" spc="2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45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\\	</a:t>
            </a:r>
            <a:r>
              <a:rPr sz="28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进行转义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42635" y="282575"/>
            <a:ext cx="566039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>
                <a:latin typeface="Microsoft JhengHei" panose="020B0604030504040204" charset="-120"/>
                <a:cs typeface="Microsoft JhengHei" panose="020B0604030504040204" charset="-120"/>
              </a:rPr>
              <a:t>字符串类型的部分应用</a:t>
            </a:r>
            <a:endParaRPr spc="1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2208" y="4823447"/>
            <a:ext cx="5667755" cy="183642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47432" y="4869154"/>
            <a:ext cx="5508625" cy="1188720"/>
          </a:xfrm>
          <a:custGeom>
            <a:avLst/>
            <a:gdLst/>
            <a:ahLst/>
            <a:cxnLst/>
            <a:rect l="l" t="t" r="r" b="b"/>
            <a:pathLst>
              <a:path w="5508625" h="1188720">
                <a:moveTo>
                  <a:pt x="0" y="1188719"/>
                </a:moveTo>
                <a:lnTo>
                  <a:pt x="5508625" y="1188719"/>
                </a:lnTo>
                <a:lnTo>
                  <a:pt x="5508625" y="0"/>
                </a:lnTo>
                <a:lnTo>
                  <a:pt x="0" y="0"/>
                </a:lnTo>
                <a:lnTo>
                  <a:pt x="0" y="118871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47432" y="6057887"/>
            <a:ext cx="5508625" cy="488950"/>
          </a:xfrm>
          <a:custGeom>
            <a:avLst/>
            <a:gdLst/>
            <a:ahLst/>
            <a:cxnLst/>
            <a:rect l="l" t="t" r="r" b="b"/>
            <a:pathLst>
              <a:path w="5508625" h="488950">
                <a:moveTo>
                  <a:pt x="0" y="488619"/>
                </a:moveTo>
                <a:lnTo>
                  <a:pt x="5508625" y="488619"/>
                </a:lnTo>
                <a:lnTo>
                  <a:pt x="5508625" y="0"/>
                </a:lnTo>
                <a:lnTo>
                  <a:pt x="0" y="0"/>
                </a:lnTo>
                <a:lnTo>
                  <a:pt x="0" y="48861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748271" y="4823447"/>
            <a:ext cx="4646676" cy="1836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793865" y="4869154"/>
            <a:ext cx="4486910" cy="1188720"/>
          </a:xfrm>
          <a:custGeom>
            <a:avLst/>
            <a:gdLst/>
            <a:ahLst/>
            <a:cxnLst/>
            <a:rect l="l" t="t" r="r" b="b"/>
            <a:pathLst>
              <a:path w="4486909" h="1188720">
                <a:moveTo>
                  <a:pt x="0" y="1188719"/>
                </a:moveTo>
                <a:lnTo>
                  <a:pt x="4486656" y="1188719"/>
                </a:lnTo>
                <a:lnTo>
                  <a:pt x="4486656" y="0"/>
                </a:lnTo>
                <a:lnTo>
                  <a:pt x="0" y="0"/>
                </a:lnTo>
                <a:lnTo>
                  <a:pt x="0" y="118871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793865" y="6057887"/>
            <a:ext cx="4486910" cy="488950"/>
          </a:xfrm>
          <a:custGeom>
            <a:avLst/>
            <a:gdLst/>
            <a:ahLst/>
            <a:cxnLst/>
            <a:rect l="l" t="t" r="r" b="b"/>
            <a:pathLst>
              <a:path w="4486909" h="488950">
                <a:moveTo>
                  <a:pt x="0" y="488619"/>
                </a:moveTo>
                <a:lnTo>
                  <a:pt x="4486656" y="488619"/>
                </a:lnTo>
                <a:lnTo>
                  <a:pt x="4486656" y="0"/>
                </a:lnTo>
                <a:lnTo>
                  <a:pt x="0" y="0"/>
                </a:lnTo>
                <a:lnTo>
                  <a:pt x="0" y="48861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221479" y="4811267"/>
            <a:ext cx="2550414" cy="12793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928382" y="4850129"/>
          <a:ext cx="5565775" cy="17157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08625"/>
              </a:tblGrid>
              <a:tr h="1188707">
                <a:tc>
                  <a:txBody>
                    <a:bodyPr/>
                    <a:lstStyle/>
                    <a:p>
                      <a:pPr marL="91440" marR="6350" algn="just">
                        <a:lnSpc>
                          <a:spcPct val="91000"/>
                        </a:lnSpc>
                        <a:spcBef>
                          <a:spcPts val="125"/>
                        </a:spcBef>
                        <a:tabLst>
                          <a:tab pos="3970020" algn="l"/>
                        </a:tabLst>
                      </a:pPr>
                      <a:r>
                        <a:rPr sz="2400" b="1" dirty="0">
                          <a:latin typeface="Consolas" panose="020B0609020204030204"/>
                          <a:cs typeface="Consolas" panose="020B0609020204030204"/>
                        </a:rPr>
                        <a:t>s</a:t>
                      </a:r>
                      <a:r>
                        <a:rPr sz="2400" b="1" spc="-20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2400" b="1" dirty="0">
                          <a:latin typeface="Consolas" panose="020B0609020204030204"/>
                          <a:cs typeface="Consolas" panose="020B0609020204030204"/>
                        </a:rPr>
                        <a:t>=</a:t>
                      </a:r>
                      <a:r>
                        <a:rPr sz="2400" b="1" spc="-5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2400" b="1" spc="5" dirty="0">
                          <a:latin typeface="Consolas" panose="020B0609020204030204"/>
                          <a:cs typeface="Consolas" panose="020B0609020204030204"/>
                        </a:rPr>
                        <a:t>input(</a:t>
                      </a:r>
                      <a:r>
                        <a:rPr sz="2400" b="1" spc="5" dirty="0">
                          <a:solidFill>
                            <a:srgbClr val="708B00"/>
                          </a:solidFill>
                          <a:latin typeface="Consolas" panose="020B0609020204030204"/>
                          <a:cs typeface="Consolas" panose="020B0609020204030204"/>
                        </a:rPr>
                        <a:t>"Enter:"</a:t>
                      </a:r>
                      <a:r>
                        <a:rPr sz="2400" b="1" spc="5" dirty="0">
                          <a:latin typeface="Consolas" panose="020B0609020204030204"/>
                          <a:cs typeface="Consolas" panose="020B0609020204030204"/>
                        </a:rPr>
                        <a:t>)</a:t>
                      </a:r>
                      <a:r>
                        <a:rPr sz="2400" b="1" spc="515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4200" spc="-7" baseline="-13000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键盘输</a:t>
                      </a:r>
                      <a:r>
                        <a:rPr sz="4200" spc="-22" baseline="-13000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入</a:t>
                      </a:r>
                      <a:r>
                        <a:rPr sz="4200" spc="-7" baseline="-13000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6  </a:t>
                      </a:r>
                      <a:r>
                        <a:rPr sz="2400" b="1" dirty="0">
                          <a:latin typeface="Consolas" panose="020B0609020204030204"/>
                          <a:cs typeface="Consolas" panose="020B0609020204030204"/>
                        </a:rPr>
                        <a:t>s = s</a:t>
                      </a:r>
                      <a:r>
                        <a:rPr sz="2400" b="1" spc="10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2400" b="1" dirty="0">
                          <a:latin typeface="Consolas" panose="020B0609020204030204"/>
                          <a:cs typeface="Consolas" panose="020B0609020204030204"/>
                        </a:rPr>
                        <a:t>+</a:t>
                      </a:r>
                      <a:r>
                        <a:rPr sz="2400" b="1" spc="15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2400" b="1" dirty="0">
                          <a:solidFill>
                            <a:srgbClr val="F5861F"/>
                          </a:solidFill>
                          <a:latin typeface="Consolas" panose="020B0609020204030204"/>
                          <a:cs typeface="Consolas" panose="020B0609020204030204"/>
                        </a:rPr>
                        <a:t>1	</a:t>
                      </a:r>
                      <a:r>
                        <a:rPr sz="4200" spc="-7" baseline="-23000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程序报错 </a:t>
                      </a:r>
                      <a:r>
                        <a:rPr sz="2400" b="1" dirty="0">
                          <a:latin typeface="Consolas" panose="020B0609020204030204"/>
                          <a:cs typeface="Consolas" panose="020B0609020204030204"/>
                        </a:rPr>
                        <a:t>print(s)</a:t>
                      </a:r>
                      <a:endParaRPr sz="24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158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4886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400" i="1" dirty="0">
                          <a:solidFill>
                            <a:srgbClr val="C00000"/>
                          </a:solidFill>
                          <a:latin typeface="Consolas" panose="020B0609020204030204"/>
                          <a:cs typeface="Consolas" panose="020B0609020204030204"/>
                        </a:rPr>
                        <a:t>TypeError: must </a:t>
                      </a:r>
                      <a:r>
                        <a:rPr sz="2400" i="1" spc="5" dirty="0">
                          <a:solidFill>
                            <a:srgbClr val="C00000"/>
                          </a:solidFill>
                          <a:latin typeface="Consolas" panose="020B0609020204030204"/>
                          <a:cs typeface="Consolas" panose="020B0609020204030204"/>
                        </a:rPr>
                        <a:t>be </a:t>
                      </a:r>
                      <a:r>
                        <a:rPr sz="2400" i="1" dirty="0">
                          <a:solidFill>
                            <a:srgbClr val="C00000"/>
                          </a:solidFill>
                          <a:latin typeface="Consolas" panose="020B0609020204030204"/>
                          <a:cs typeface="Consolas" panose="020B0609020204030204"/>
                        </a:rPr>
                        <a:t>str, not</a:t>
                      </a:r>
                      <a:r>
                        <a:rPr sz="2400" i="1" spc="15" dirty="0">
                          <a:solidFill>
                            <a:srgbClr val="C00000"/>
                          </a:solidFill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2400" i="1" dirty="0">
                          <a:solidFill>
                            <a:srgbClr val="C00000"/>
                          </a:solidFill>
                          <a:latin typeface="Consolas" panose="020B0609020204030204"/>
                          <a:cs typeface="Consolas" panose="020B0609020204030204"/>
                        </a:rPr>
                        <a:t>int</a:t>
                      </a:r>
                      <a:endParaRPr sz="24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3048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8934704" y="5507613"/>
            <a:ext cx="2568702" cy="12793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6774815" y="4850129"/>
          <a:ext cx="4544060" cy="17157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86910"/>
              </a:tblGrid>
              <a:tr h="1188707">
                <a:tc>
                  <a:txBody>
                    <a:bodyPr/>
                    <a:lstStyle/>
                    <a:p>
                      <a:pPr marL="92075" marR="34861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400" b="1" dirty="0">
                          <a:latin typeface="Consolas" panose="020B0609020204030204"/>
                          <a:cs typeface="Consolas" panose="020B0609020204030204"/>
                        </a:rPr>
                        <a:t>s =</a:t>
                      </a:r>
                      <a:r>
                        <a:rPr sz="2400" b="1" spc="-85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2400" b="1" spc="5" dirty="0">
                          <a:latin typeface="Consolas" panose="020B0609020204030204"/>
                          <a:cs typeface="Consolas" panose="020B0609020204030204"/>
                        </a:rPr>
                        <a:t>int(input(</a:t>
                      </a:r>
                      <a:r>
                        <a:rPr sz="2400" b="1" spc="5" dirty="0">
                          <a:solidFill>
                            <a:srgbClr val="708B00"/>
                          </a:solidFill>
                          <a:latin typeface="Consolas" panose="020B0609020204030204"/>
                          <a:cs typeface="Consolas" panose="020B0609020204030204"/>
                        </a:rPr>
                        <a:t>"Enter:"</a:t>
                      </a:r>
                      <a:r>
                        <a:rPr sz="2400" b="1" spc="5" dirty="0">
                          <a:latin typeface="Consolas" panose="020B0609020204030204"/>
                          <a:cs typeface="Consolas" panose="020B0609020204030204"/>
                        </a:rPr>
                        <a:t>))  </a:t>
                      </a:r>
                      <a:r>
                        <a:rPr sz="2400" b="1" dirty="0">
                          <a:latin typeface="Consolas" panose="020B0609020204030204"/>
                          <a:cs typeface="Consolas" panose="020B0609020204030204"/>
                        </a:rPr>
                        <a:t> s = s +</a:t>
                      </a:r>
                      <a:r>
                        <a:rPr sz="2400" b="1" spc="5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2400" b="1" dirty="0">
                          <a:solidFill>
                            <a:srgbClr val="F5861F"/>
                          </a:solidFill>
                          <a:latin typeface="Consolas" panose="020B0609020204030204"/>
                          <a:cs typeface="Consolas" panose="020B0609020204030204"/>
                        </a:rPr>
                        <a:t>1</a:t>
                      </a:r>
                      <a:endParaRPr sz="2400">
                        <a:latin typeface="Consolas" panose="020B0609020204030204"/>
                        <a:cs typeface="Consolas" panose="020B0609020204030204"/>
                      </a:endParaRPr>
                    </a:p>
                    <a:p>
                      <a:pPr marL="92075">
                        <a:lnSpc>
                          <a:spcPts val="2975"/>
                        </a:lnSpc>
                        <a:tabLst>
                          <a:tab pos="2915920" algn="l"/>
                        </a:tabLst>
                      </a:pPr>
                      <a:r>
                        <a:rPr sz="2400" b="1" dirty="0">
                          <a:latin typeface="Consolas" panose="020B0609020204030204"/>
                          <a:cs typeface="Consolas" panose="020B0609020204030204"/>
                        </a:rPr>
                        <a:t>print(s)	</a:t>
                      </a:r>
                      <a:r>
                        <a:rPr sz="4200" spc="-7" baseline="-3000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键盘输入</a:t>
                      </a:r>
                      <a:endParaRPr sz="4200" baseline="-3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2984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488619">
                <a:tc>
                  <a:txBody>
                    <a:bodyPr/>
                    <a:lstStyle/>
                    <a:p>
                      <a:pPr marL="92075">
                        <a:lnSpc>
                          <a:spcPts val="3200"/>
                        </a:lnSpc>
                        <a:tabLst>
                          <a:tab pos="2915920" algn="l"/>
                        </a:tabLst>
                      </a:pPr>
                      <a:r>
                        <a:rPr sz="2400" i="1" dirty="0">
                          <a:solidFill>
                            <a:srgbClr val="0033CC"/>
                          </a:solidFill>
                          <a:latin typeface="Consolas" panose="020B0609020204030204"/>
                          <a:cs typeface="Consolas" panose="020B0609020204030204"/>
                        </a:rPr>
                        <a:t>7	</a:t>
                      </a:r>
                      <a:r>
                        <a:rPr sz="2800" spc="-5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结</a:t>
                      </a:r>
                      <a:r>
                        <a:rPr sz="2800" spc="-10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果输出</a:t>
                      </a:r>
                      <a:endParaRPr sz="28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764540" y="1407665"/>
            <a:ext cx="10663555" cy="5181600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476250" indent="-464185">
              <a:lnSpc>
                <a:spcPct val="100000"/>
              </a:lnSpc>
              <a:spcBef>
                <a:spcPts val="1305"/>
              </a:spcBef>
              <a:buChar char="•"/>
              <a:tabLst>
                <a:tab pos="475615" algn="l"/>
                <a:tab pos="476250" algn="l"/>
              </a:tabLst>
            </a:pP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字符串主要用在输入和输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出</a:t>
            </a:r>
            <a:r>
              <a:rPr sz="32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，input(</a:t>
            </a:r>
            <a:r>
              <a:rPr sz="3200" spc="-6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)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函数为输入函数。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756285" lvl="1" indent="-287020">
              <a:lnSpc>
                <a:spcPct val="100000"/>
              </a:lnSpc>
              <a:spcBef>
                <a:spcPts val="1200"/>
              </a:spcBef>
              <a:buChar char="–"/>
              <a:tabLst>
                <a:tab pos="756920" algn="l"/>
              </a:tabLst>
            </a:pPr>
            <a:r>
              <a:rPr sz="32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Python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的 </a:t>
            </a:r>
            <a:r>
              <a:rPr sz="32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input(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)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函数返回字符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串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类型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476250" indent="-464185">
              <a:lnSpc>
                <a:spcPct val="100000"/>
              </a:lnSpc>
              <a:spcBef>
                <a:spcPts val="1800"/>
              </a:spcBef>
              <a:buChar char="•"/>
              <a:tabLst>
                <a:tab pos="475615" algn="l"/>
                <a:tab pos="476250" algn="l"/>
              </a:tabLst>
            </a:pP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字符串类型与数值型相互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转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化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861695" lvl="1" indent="-392430">
              <a:lnSpc>
                <a:spcPct val="100000"/>
              </a:lnSpc>
              <a:spcBef>
                <a:spcPts val="1205"/>
              </a:spcBef>
              <a:buSzPct val="88000"/>
              <a:buChar char="–"/>
              <a:tabLst>
                <a:tab pos="861060" algn="l"/>
                <a:tab pos="862330" algn="l"/>
                <a:tab pos="5572760" algn="l"/>
              </a:tabLst>
            </a:pP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数值型转化成字符串</a:t>
            </a:r>
            <a:r>
              <a:rPr lang="zh-CN"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。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类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型	str(</a:t>
            </a:r>
            <a:r>
              <a:rPr sz="32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)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876935" lvl="1" indent="-407670">
              <a:lnSpc>
                <a:spcPct val="100000"/>
              </a:lnSpc>
              <a:spcBef>
                <a:spcPts val="1200"/>
              </a:spcBef>
              <a:buChar char="–"/>
              <a:tabLst>
                <a:tab pos="876935" algn="l"/>
                <a:tab pos="876935" algn="l"/>
                <a:tab pos="5589270" algn="l"/>
              </a:tabLst>
            </a:pP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字符串类型转化成数值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型	</a:t>
            </a:r>
            <a:r>
              <a:rPr sz="32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int( 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) float( )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sz="4200">
              <a:latin typeface="Times New Roman" panose="02020603050405020304"/>
              <a:cs typeface="Times New Roman" panose="02020603050405020304"/>
            </a:endParaRPr>
          </a:p>
          <a:p>
            <a:pPr marL="10441940">
              <a:lnSpc>
                <a:spcPct val="100000"/>
              </a:lnSpc>
              <a:spcBef>
                <a:spcPts val="2750"/>
              </a:spcBef>
            </a:pP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6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 marL="10441940">
              <a:lnSpc>
                <a:spcPct val="100000"/>
              </a:lnSpc>
            </a:pP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7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90790">
              <a:lnSpc>
                <a:spcPct val="100000"/>
              </a:lnSpc>
              <a:spcBef>
                <a:spcPts val="100"/>
              </a:spcBef>
            </a:pPr>
            <a:r>
              <a:rPr spc="10" dirty="0">
                <a:latin typeface="Microsoft JhengHei" panose="020B0604030504040204" charset="-120"/>
                <a:cs typeface="Microsoft JhengHei" panose="020B0604030504040204" charset="-120"/>
              </a:rPr>
              <a:t>字符串的格式化</a:t>
            </a:r>
            <a:endParaRPr spc="1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89404" y="1438668"/>
            <a:ext cx="7936992" cy="68273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135504" y="1484757"/>
            <a:ext cx="7777480" cy="523240"/>
          </a:xfrm>
          <a:prstGeom prst="rect">
            <a:avLst/>
          </a:prstGeom>
          <a:solidFill>
            <a:srgbClr val="F1F1F1"/>
          </a:solidFill>
          <a:ln w="38100">
            <a:solidFill>
              <a:srgbClr val="000000"/>
            </a:solidFill>
          </a:ln>
        </p:spPr>
        <p:txBody>
          <a:bodyPr vert="horz" wrap="square" lIns="0" tIns="666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525"/>
              </a:spcBef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"亲爱的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 xx</a:t>
            </a:r>
            <a:r>
              <a:rPr sz="2400" spc="-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你好！你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xx</a:t>
            </a:r>
            <a:r>
              <a:rPr sz="2400" spc="-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月的话费是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xx</a:t>
            </a:r>
            <a:r>
              <a:rPr sz="2400" spc="-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，余额</a:t>
            </a:r>
            <a:r>
              <a:rPr sz="2400" spc="-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xx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 元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。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"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89404" y="4087367"/>
            <a:ext cx="7432548" cy="11841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135504" y="4132376"/>
            <a:ext cx="7273290" cy="512445"/>
          </a:xfrm>
          <a:custGeom>
            <a:avLst/>
            <a:gdLst/>
            <a:ahLst/>
            <a:cxnLst/>
            <a:rect l="l" t="t" r="r" b="b"/>
            <a:pathLst>
              <a:path w="7273290" h="512445">
                <a:moveTo>
                  <a:pt x="0" y="512394"/>
                </a:moveTo>
                <a:lnTo>
                  <a:pt x="7272782" y="512394"/>
                </a:lnTo>
                <a:lnTo>
                  <a:pt x="7272782" y="0"/>
                </a:lnTo>
                <a:lnTo>
                  <a:pt x="0" y="0"/>
                </a:lnTo>
                <a:lnTo>
                  <a:pt x="0" y="512394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135504" y="4644821"/>
            <a:ext cx="7273290" cy="512445"/>
          </a:xfrm>
          <a:custGeom>
            <a:avLst/>
            <a:gdLst/>
            <a:ahLst/>
            <a:cxnLst/>
            <a:rect l="l" t="t" r="r" b="b"/>
            <a:pathLst>
              <a:path w="7273290" h="512445">
                <a:moveTo>
                  <a:pt x="0" y="512394"/>
                </a:moveTo>
                <a:lnTo>
                  <a:pt x="7272782" y="512394"/>
                </a:lnTo>
                <a:lnTo>
                  <a:pt x="7272782" y="0"/>
                </a:lnTo>
                <a:lnTo>
                  <a:pt x="0" y="0"/>
                </a:lnTo>
                <a:lnTo>
                  <a:pt x="0" y="51239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116454" y="4113403"/>
          <a:ext cx="7330440" cy="10629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72655"/>
              </a:tblGrid>
              <a:tr h="51236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400" b="1" dirty="0">
                          <a:latin typeface="Consolas" panose="020B0609020204030204"/>
                          <a:cs typeface="Consolas" panose="020B0609020204030204"/>
                        </a:rPr>
                        <a:t>print(</a:t>
                      </a:r>
                      <a:r>
                        <a:rPr sz="2400" b="1" dirty="0">
                          <a:solidFill>
                            <a:srgbClr val="708B00"/>
                          </a:solidFill>
                          <a:latin typeface="Consolas" panose="020B0609020204030204"/>
                          <a:cs typeface="Consolas" panose="020B0609020204030204"/>
                        </a:rPr>
                        <a:t>"My name is %s!" </a:t>
                      </a:r>
                      <a:r>
                        <a:rPr sz="2400" b="1" dirty="0">
                          <a:latin typeface="Consolas" panose="020B0609020204030204"/>
                          <a:cs typeface="Consolas" panose="020B0609020204030204"/>
                        </a:rPr>
                        <a:t>%</a:t>
                      </a:r>
                      <a:r>
                        <a:rPr sz="2400" b="1" spc="40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2400" b="1" spc="5" dirty="0">
                          <a:solidFill>
                            <a:srgbClr val="708B00"/>
                          </a:solidFill>
                          <a:latin typeface="Consolas" panose="020B0609020204030204"/>
                          <a:cs typeface="Consolas" panose="020B0609020204030204"/>
                        </a:rPr>
                        <a:t>"Tom"</a:t>
                      </a:r>
                      <a:r>
                        <a:rPr sz="2400" b="1" spc="5" dirty="0">
                          <a:latin typeface="Consolas" panose="020B0609020204030204"/>
                          <a:cs typeface="Consolas" panose="020B0609020204030204"/>
                        </a:rPr>
                        <a:t>)</a:t>
                      </a:r>
                      <a:endParaRPr sz="24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311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51239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400" i="1" dirty="0">
                          <a:solidFill>
                            <a:srgbClr val="0033CC"/>
                          </a:solidFill>
                          <a:latin typeface="Consolas" panose="020B0609020204030204"/>
                          <a:cs typeface="Consolas" panose="020B0609020204030204"/>
                        </a:rPr>
                        <a:t>My name </a:t>
                      </a:r>
                      <a:r>
                        <a:rPr sz="2400" i="1" spc="5" dirty="0">
                          <a:solidFill>
                            <a:srgbClr val="0033CC"/>
                          </a:solidFill>
                          <a:latin typeface="Consolas" panose="020B0609020204030204"/>
                          <a:cs typeface="Consolas" panose="020B0609020204030204"/>
                        </a:rPr>
                        <a:t>is</a:t>
                      </a:r>
                      <a:r>
                        <a:rPr sz="2400" i="1" spc="20" dirty="0">
                          <a:solidFill>
                            <a:srgbClr val="0033CC"/>
                          </a:solidFill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2400" i="1" dirty="0">
                          <a:solidFill>
                            <a:srgbClr val="0033CC"/>
                          </a:solidFill>
                          <a:latin typeface="Consolas" panose="020B0609020204030204"/>
                          <a:cs typeface="Consolas" panose="020B0609020204030204"/>
                        </a:rPr>
                        <a:t>Tom!</a:t>
                      </a:r>
                      <a:endParaRPr sz="24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984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2089404" y="5311140"/>
            <a:ext cx="7432548" cy="11841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135504" y="5356542"/>
            <a:ext cx="7273290" cy="512445"/>
          </a:xfrm>
          <a:custGeom>
            <a:avLst/>
            <a:gdLst/>
            <a:ahLst/>
            <a:cxnLst/>
            <a:rect l="l" t="t" r="r" b="b"/>
            <a:pathLst>
              <a:path w="7273290" h="512445">
                <a:moveTo>
                  <a:pt x="0" y="512394"/>
                </a:moveTo>
                <a:lnTo>
                  <a:pt x="7272782" y="512394"/>
                </a:lnTo>
                <a:lnTo>
                  <a:pt x="7272782" y="0"/>
                </a:lnTo>
                <a:lnTo>
                  <a:pt x="0" y="0"/>
                </a:lnTo>
                <a:lnTo>
                  <a:pt x="0" y="512394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135504" y="5868936"/>
            <a:ext cx="7273290" cy="512445"/>
          </a:xfrm>
          <a:custGeom>
            <a:avLst/>
            <a:gdLst/>
            <a:ahLst/>
            <a:cxnLst/>
            <a:rect l="l" t="t" r="r" b="b"/>
            <a:pathLst>
              <a:path w="7273290" h="512445">
                <a:moveTo>
                  <a:pt x="0" y="512394"/>
                </a:moveTo>
                <a:lnTo>
                  <a:pt x="7272782" y="512394"/>
                </a:lnTo>
                <a:lnTo>
                  <a:pt x="7272782" y="0"/>
                </a:lnTo>
                <a:lnTo>
                  <a:pt x="0" y="0"/>
                </a:lnTo>
                <a:lnTo>
                  <a:pt x="0" y="51239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116454" y="5337555"/>
          <a:ext cx="7330440" cy="10629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72655"/>
              </a:tblGrid>
              <a:tr h="51233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b="1" dirty="0">
                          <a:latin typeface="Consolas" panose="020B0609020204030204"/>
                          <a:cs typeface="Consolas" panose="020B0609020204030204"/>
                        </a:rPr>
                        <a:t>print(</a:t>
                      </a:r>
                      <a:r>
                        <a:rPr sz="2400" b="1" dirty="0">
                          <a:solidFill>
                            <a:srgbClr val="708B00"/>
                          </a:solidFill>
                          <a:latin typeface="Consolas" panose="020B0609020204030204"/>
                          <a:cs typeface="Consolas" panose="020B0609020204030204"/>
                        </a:rPr>
                        <a:t>"Hello %s, I am %d!" </a:t>
                      </a:r>
                      <a:r>
                        <a:rPr sz="2400" b="1" dirty="0">
                          <a:latin typeface="Consolas" panose="020B0609020204030204"/>
                          <a:cs typeface="Consolas" panose="020B0609020204030204"/>
                        </a:rPr>
                        <a:t>% (</a:t>
                      </a:r>
                      <a:r>
                        <a:rPr sz="2400" b="1" dirty="0">
                          <a:solidFill>
                            <a:srgbClr val="708B00"/>
                          </a:solidFill>
                          <a:latin typeface="Consolas" panose="020B0609020204030204"/>
                          <a:cs typeface="Consolas" panose="020B0609020204030204"/>
                        </a:rPr>
                        <a:t>"Tom"</a:t>
                      </a:r>
                      <a:r>
                        <a:rPr sz="2400" b="1" dirty="0">
                          <a:latin typeface="Consolas" panose="020B0609020204030204"/>
                          <a:cs typeface="Consolas" panose="020B0609020204030204"/>
                        </a:rPr>
                        <a:t>,</a:t>
                      </a:r>
                      <a:r>
                        <a:rPr sz="2400" b="1" spc="95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2400" b="1" dirty="0">
                          <a:solidFill>
                            <a:srgbClr val="F5861F"/>
                          </a:solidFill>
                          <a:latin typeface="Consolas" panose="020B0609020204030204"/>
                          <a:cs typeface="Consolas" panose="020B0609020204030204"/>
                        </a:rPr>
                        <a:t>17</a:t>
                      </a:r>
                      <a:r>
                        <a:rPr sz="2400" b="1" dirty="0">
                          <a:latin typeface="Consolas" panose="020B0609020204030204"/>
                          <a:cs typeface="Consolas" panose="020B0609020204030204"/>
                        </a:rPr>
                        <a:t>))</a:t>
                      </a:r>
                      <a:endParaRPr sz="24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317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51239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400" i="1" dirty="0">
                          <a:solidFill>
                            <a:srgbClr val="0033CC"/>
                          </a:solidFill>
                          <a:latin typeface="Consolas" panose="020B0609020204030204"/>
                          <a:cs typeface="Consolas" panose="020B0609020204030204"/>
                        </a:rPr>
                        <a:t>Hello </a:t>
                      </a:r>
                      <a:r>
                        <a:rPr sz="2400" i="1" spc="5" dirty="0">
                          <a:solidFill>
                            <a:srgbClr val="0033CC"/>
                          </a:solidFill>
                          <a:latin typeface="Consolas" panose="020B0609020204030204"/>
                          <a:cs typeface="Consolas" panose="020B0609020204030204"/>
                        </a:rPr>
                        <a:t>Tom, </a:t>
                      </a:r>
                      <a:r>
                        <a:rPr sz="2400" i="1" dirty="0">
                          <a:solidFill>
                            <a:srgbClr val="0033CC"/>
                          </a:solidFill>
                          <a:latin typeface="Consolas" panose="020B0609020204030204"/>
                          <a:cs typeface="Consolas" panose="020B0609020204030204"/>
                        </a:rPr>
                        <a:t>I am</a:t>
                      </a:r>
                      <a:r>
                        <a:rPr sz="2400" i="1" spc="25" dirty="0">
                          <a:solidFill>
                            <a:srgbClr val="0033CC"/>
                          </a:solidFill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2400" i="1" spc="5" dirty="0">
                          <a:solidFill>
                            <a:srgbClr val="0033CC"/>
                          </a:solidFill>
                          <a:latin typeface="Consolas" panose="020B0609020204030204"/>
                          <a:cs typeface="Consolas" panose="020B0609020204030204"/>
                        </a:rPr>
                        <a:t>17!</a:t>
                      </a:r>
                      <a:endParaRPr sz="24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3048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7824216" y="2840735"/>
            <a:ext cx="360045" cy="445134"/>
          </a:xfrm>
          <a:custGeom>
            <a:avLst/>
            <a:gdLst/>
            <a:ahLst/>
            <a:cxnLst/>
            <a:rect l="l" t="t" r="r" b="b"/>
            <a:pathLst>
              <a:path w="360045" h="445135">
                <a:moveTo>
                  <a:pt x="338835" y="0"/>
                </a:moveTo>
                <a:lnTo>
                  <a:pt x="20827" y="0"/>
                </a:lnTo>
                <a:lnTo>
                  <a:pt x="12751" y="1647"/>
                </a:lnTo>
                <a:lnTo>
                  <a:pt x="6127" y="6127"/>
                </a:lnTo>
                <a:lnTo>
                  <a:pt x="1647" y="12751"/>
                </a:lnTo>
                <a:lnTo>
                  <a:pt x="0" y="20827"/>
                </a:lnTo>
                <a:lnTo>
                  <a:pt x="0" y="424179"/>
                </a:lnTo>
                <a:lnTo>
                  <a:pt x="1647" y="432256"/>
                </a:lnTo>
                <a:lnTo>
                  <a:pt x="6127" y="438880"/>
                </a:lnTo>
                <a:lnTo>
                  <a:pt x="12751" y="443360"/>
                </a:lnTo>
                <a:lnTo>
                  <a:pt x="20827" y="445008"/>
                </a:lnTo>
                <a:lnTo>
                  <a:pt x="338835" y="445008"/>
                </a:lnTo>
                <a:lnTo>
                  <a:pt x="346912" y="443360"/>
                </a:lnTo>
                <a:lnTo>
                  <a:pt x="353536" y="438880"/>
                </a:lnTo>
                <a:lnTo>
                  <a:pt x="358016" y="432256"/>
                </a:lnTo>
                <a:lnTo>
                  <a:pt x="359663" y="424179"/>
                </a:lnTo>
                <a:lnTo>
                  <a:pt x="359663" y="20827"/>
                </a:lnTo>
                <a:lnTo>
                  <a:pt x="358016" y="12751"/>
                </a:lnTo>
                <a:lnTo>
                  <a:pt x="353536" y="6127"/>
                </a:lnTo>
                <a:lnTo>
                  <a:pt x="346912" y="1647"/>
                </a:lnTo>
                <a:lnTo>
                  <a:pt x="338835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824216" y="2840735"/>
            <a:ext cx="360045" cy="445134"/>
          </a:xfrm>
          <a:custGeom>
            <a:avLst/>
            <a:gdLst/>
            <a:ahLst/>
            <a:cxnLst/>
            <a:rect l="l" t="t" r="r" b="b"/>
            <a:pathLst>
              <a:path w="360045" h="445135">
                <a:moveTo>
                  <a:pt x="0" y="20827"/>
                </a:moveTo>
                <a:lnTo>
                  <a:pt x="1647" y="12751"/>
                </a:lnTo>
                <a:lnTo>
                  <a:pt x="6127" y="6127"/>
                </a:lnTo>
                <a:lnTo>
                  <a:pt x="12751" y="1647"/>
                </a:lnTo>
                <a:lnTo>
                  <a:pt x="20827" y="0"/>
                </a:lnTo>
                <a:lnTo>
                  <a:pt x="338835" y="0"/>
                </a:lnTo>
                <a:lnTo>
                  <a:pt x="346912" y="1647"/>
                </a:lnTo>
                <a:lnTo>
                  <a:pt x="353536" y="6127"/>
                </a:lnTo>
                <a:lnTo>
                  <a:pt x="358016" y="12751"/>
                </a:lnTo>
                <a:lnTo>
                  <a:pt x="359663" y="20827"/>
                </a:lnTo>
                <a:lnTo>
                  <a:pt x="359663" y="424179"/>
                </a:lnTo>
                <a:lnTo>
                  <a:pt x="358016" y="432256"/>
                </a:lnTo>
                <a:lnTo>
                  <a:pt x="353536" y="438880"/>
                </a:lnTo>
                <a:lnTo>
                  <a:pt x="346912" y="443360"/>
                </a:lnTo>
                <a:lnTo>
                  <a:pt x="338835" y="445008"/>
                </a:lnTo>
                <a:lnTo>
                  <a:pt x="20827" y="445008"/>
                </a:lnTo>
                <a:lnTo>
                  <a:pt x="12751" y="443360"/>
                </a:lnTo>
                <a:lnTo>
                  <a:pt x="6127" y="438880"/>
                </a:lnTo>
                <a:lnTo>
                  <a:pt x="1647" y="432256"/>
                </a:lnTo>
                <a:lnTo>
                  <a:pt x="0" y="424179"/>
                </a:lnTo>
                <a:lnTo>
                  <a:pt x="0" y="20827"/>
                </a:lnTo>
                <a:close/>
              </a:path>
            </a:pathLst>
          </a:custGeom>
          <a:ln w="12192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88340" y="2101697"/>
            <a:ext cx="10888345" cy="1784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2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在开发时经常遇到如上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字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符</a:t>
            </a:r>
            <a:r>
              <a:rPr sz="3200" spc="-2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串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其中</a:t>
            </a:r>
            <a:r>
              <a:rPr sz="3200" spc="-3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xx</a:t>
            </a:r>
            <a:r>
              <a:rPr sz="3200" spc="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部分内容是根据变 量变</a:t>
            </a:r>
            <a:r>
              <a:rPr sz="32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化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的，Python中提供了一种使用</a:t>
            </a:r>
            <a:r>
              <a:rPr lang="en-US"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%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实现的格式化字符 串方法。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90790">
              <a:lnSpc>
                <a:spcPct val="100000"/>
              </a:lnSpc>
              <a:spcBef>
                <a:spcPts val="100"/>
              </a:spcBef>
            </a:pPr>
            <a:r>
              <a:rPr spc="10" dirty="0">
                <a:latin typeface="Microsoft JhengHei" panose="020B0604030504040204" charset="-120"/>
                <a:cs typeface="Microsoft JhengHei" panose="020B0604030504040204" charset="-120"/>
              </a:rPr>
              <a:t>字符串的格式化</a:t>
            </a:r>
            <a:endParaRPr spc="1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5844" y="3715918"/>
            <a:ext cx="1302385" cy="103124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507365" algn="l"/>
              </a:tabLst>
            </a:pP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–	</a:t>
            </a:r>
            <a:r>
              <a:rPr sz="28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%s</a:t>
            </a:r>
            <a:r>
              <a:rPr sz="2800" spc="-10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: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507365" algn="l"/>
              </a:tabLst>
            </a:pP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–	</a:t>
            </a:r>
            <a:r>
              <a:rPr sz="28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%f</a:t>
            </a:r>
            <a:r>
              <a:rPr sz="2800" spc="-10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:</a:t>
            </a:r>
            <a:endParaRPr sz="2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65476" y="1717535"/>
            <a:ext cx="6425183" cy="81687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711576" y="1763229"/>
            <a:ext cx="6264910" cy="657225"/>
          </a:xfrm>
          <a:custGeom>
            <a:avLst/>
            <a:gdLst/>
            <a:ahLst/>
            <a:cxnLst/>
            <a:rect l="l" t="t" r="r" b="b"/>
            <a:pathLst>
              <a:path w="6264909" h="657225">
                <a:moveTo>
                  <a:pt x="0" y="656882"/>
                </a:moveTo>
                <a:lnTo>
                  <a:pt x="6264656" y="656882"/>
                </a:lnTo>
                <a:lnTo>
                  <a:pt x="6264656" y="0"/>
                </a:lnTo>
                <a:lnTo>
                  <a:pt x="0" y="0"/>
                </a:lnTo>
                <a:lnTo>
                  <a:pt x="0" y="65688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711576" y="1744217"/>
            <a:ext cx="0" cy="695325"/>
          </a:xfrm>
          <a:custGeom>
            <a:avLst/>
            <a:gdLst/>
            <a:ahLst/>
            <a:cxnLst/>
            <a:rect l="l" t="t" r="r" b="b"/>
            <a:pathLst>
              <a:path h="695325">
                <a:moveTo>
                  <a:pt x="0" y="0"/>
                </a:moveTo>
                <a:lnTo>
                  <a:pt x="0" y="69494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976359" y="1744217"/>
            <a:ext cx="0" cy="695325"/>
          </a:xfrm>
          <a:custGeom>
            <a:avLst/>
            <a:gdLst/>
            <a:ahLst/>
            <a:cxnLst/>
            <a:rect l="l" t="t" r="r" b="b"/>
            <a:pathLst>
              <a:path h="695325">
                <a:moveTo>
                  <a:pt x="0" y="0"/>
                </a:moveTo>
                <a:lnTo>
                  <a:pt x="0" y="69494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692526" y="1763267"/>
            <a:ext cx="6303010" cy="0"/>
          </a:xfrm>
          <a:custGeom>
            <a:avLst/>
            <a:gdLst/>
            <a:ahLst/>
            <a:cxnLst/>
            <a:rect l="l" t="t" r="r" b="b"/>
            <a:pathLst>
              <a:path w="6303009">
                <a:moveTo>
                  <a:pt x="0" y="0"/>
                </a:moveTo>
                <a:lnTo>
                  <a:pt x="630288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692526" y="2420111"/>
            <a:ext cx="6303010" cy="0"/>
          </a:xfrm>
          <a:custGeom>
            <a:avLst/>
            <a:gdLst/>
            <a:ahLst/>
            <a:cxnLst/>
            <a:rect l="l" t="t" r="r" b="b"/>
            <a:pathLst>
              <a:path w="6303009">
                <a:moveTo>
                  <a:pt x="0" y="0"/>
                </a:moveTo>
                <a:lnTo>
                  <a:pt x="630288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671564" y="1881378"/>
            <a:ext cx="1930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onsolas" panose="020B0609020204030204"/>
                <a:cs typeface="Consolas" panose="020B0609020204030204"/>
              </a:rPr>
              <a:t>%</a:t>
            </a:r>
            <a:endParaRPr sz="2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60869" y="1860042"/>
            <a:ext cx="1945005" cy="464820"/>
          </a:xfrm>
          <a:prstGeom prst="rect">
            <a:avLst/>
          </a:prstGeom>
          <a:solidFill>
            <a:srgbClr val="F1F1F1"/>
          </a:solidFill>
          <a:ln w="38100">
            <a:solidFill>
              <a:srgbClr val="C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59690">
              <a:lnSpc>
                <a:spcPct val="100000"/>
              </a:lnSpc>
              <a:spcBef>
                <a:spcPts val="265"/>
              </a:spcBef>
            </a:pPr>
            <a:r>
              <a:rPr sz="2400" b="1" spc="5" dirty="0">
                <a:latin typeface="Consolas" panose="020B0609020204030204"/>
                <a:cs typeface="Consolas" panose="020B0609020204030204"/>
              </a:rPr>
              <a:t>(</a:t>
            </a:r>
            <a:r>
              <a:rPr sz="2400" b="1" spc="5" dirty="0">
                <a:solidFill>
                  <a:srgbClr val="708B00"/>
                </a:solidFill>
                <a:latin typeface="Consolas" panose="020B0609020204030204"/>
                <a:cs typeface="Consolas" panose="020B0609020204030204"/>
              </a:rPr>
              <a:t>"Tom"</a:t>
            </a:r>
            <a:r>
              <a:rPr sz="2400" b="1" spc="5" dirty="0">
                <a:latin typeface="Consolas" panose="020B0609020204030204"/>
                <a:cs typeface="Consolas" panose="020B0609020204030204"/>
              </a:rPr>
              <a:t>,</a:t>
            </a:r>
            <a:r>
              <a:rPr sz="2400" b="1" spc="-65" dirty="0">
                <a:latin typeface="Consolas" panose="020B0609020204030204"/>
                <a:cs typeface="Consolas" panose="020B0609020204030204"/>
              </a:rPr>
              <a:t> </a:t>
            </a:r>
            <a:r>
              <a:rPr sz="2400" b="1" dirty="0">
                <a:solidFill>
                  <a:srgbClr val="F5861F"/>
                </a:solidFill>
                <a:latin typeface="Consolas" panose="020B0609020204030204"/>
                <a:cs typeface="Consolas" panose="020B0609020204030204"/>
              </a:rPr>
              <a:t>17</a:t>
            </a:r>
            <a:r>
              <a:rPr sz="2400" b="1" dirty="0">
                <a:latin typeface="Consolas" panose="020B0609020204030204"/>
                <a:cs typeface="Consolas" panose="020B0609020204030204"/>
              </a:rPr>
              <a:t>)</a:t>
            </a:r>
            <a:endParaRPr sz="2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82852" y="979919"/>
            <a:ext cx="3373374" cy="9227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710944" y="1090422"/>
            <a:ext cx="28663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待格式化得字符串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130795" y="979932"/>
            <a:ext cx="3025902" cy="9014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7361301" y="1090422"/>
            <a:ext cx="25133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希望格式化的值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562600" y="1879092"/>
            <a:ext cx="562610" cy="445134"/>
          </a:xfrm>
          <a:custGeom>
            <a:avLst/>
            <a:gdLst/>
            <a:ahLst/>
            <a:cxnLst/>
            <a:rect l="l" t="t" r="r" b="b"/>
            <a:pathLst>
              <a:path w="562610" h="445135">
                <a:moveTo>
                  <a:pt x="536575" y="0"/>
                </a:moveTo>
                <a:lnTo>
                  <a:pt x="25780" y="0"/>
                </a:lnTo>
                <a:lnTo>
                  <a:pt x="15751" y="2028"/>
                </a:lnTo>
                <a:lnTo>
                  <a:pt x="7556" y="7556"/>
                </a:lnTo>
                <a:lnTo>
                  <a:pt x="2028" y="15751"/>
                </a:lnTo>
                <a:lnTo>
                  <a:pt x="0" y="25781"/>
                </a:lnTo>
                <a:lnTo>
                  <a:pt x="0" y="419227"/>
                </a:lnTo>
                <a:lnTo>
                  <a:pt x="2028" y="429256"/>
                </a:lnTo>
                <a:lnTo>
                  <a:pt x="7556" y="437451"/>
                </a:lnTo>
                <a:lnTo>
                  <a:pt x="15751" y="442979"/>
                </a:lnTo>
                <a:lnTo>
                  <a:pt x="25780" y="445008"/>
                </a:lnTo>
                <a:lnTo>
                  <a:pt x="536575" y="445008"/>
                </a:lnTo>
                <a:lnTo>
                  <a:pt x="546604" y="442979"/>
                </a:lnTo>
                <a:lnTo>
                  <a:pt x="554799" y="437451"/>
                </a:lnTo>
                <a:lnTo>
                  <a:pt x="560327" y="429256"/>
                </a:lnTo>
                <a:lnTo>
                  <a:pt x="562355" y="419227"/>
                </a:lnTo>
                <a:lnTo>
                  <a:pt x="562355" y="25781"/>
                </a:lnTo>
                <a:lnTo>
                  <a:pt x="560327" y="15751"/>
                </a:lnTo>
                <a:lnTo>
                  <a:pt x="554799" y="7556"/>
                </a:lnTo>
                <a:lnTo>
                  <a:pt x="546604" y="2028"/>
                </a:lnTo>
                <a:lnTo>
                  <a:pt x="536575" y="0"/>
                </a:lnTo>
                <a:close/>
              </a:path>
            </a:pathLst>
          </a:custGeom>
          <a:solidFill>
            <a:srgbClr val="DAEC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874008" y="1879092"/>
            <a:ext cx="562610" cy="445134"/>
          </a:xfrm>
          <a:custGeom>
            <a:avLst/>
            <a:gdLst/>
            <a:ahLst/>
            <a:cxnLst/>
            <a:rect l="l" t="t" r="r" b="b"/>
            <a:pathLst>
              <a:path w="562610" h="445135">
                <a:moveTo>
                  <a:pt x="536575" y="0"/>
                </a:moveTo>
                <a:lnTo>
                  <a:pt x="25780" y="0"/>
                </a:lnTo>
                <a:lnTo>
                  <a:pt x="15751" y="2028"/>
                </a:lnTo>
                <a:lnTo>
                  <a:pt x="7556" y="7556"/>
                </a:lnTo>
                <a:lnTo>
                  <a:pt x="2028" y="15751"/>
                </a:lnTo>
                <a:lnTo>
                  <a:pt x="0" y="25781"/>
                </a:lnTo>
                <a:lnTo>
                  <a:pt x="0" y="419227"/>
                </a:lnTo>
                <a:lnTo>
                  <a:pt x="2028" y="429256"/>
                </a:lnTo>
                <a:lnTo>
                  <a:pt x="7556" y="437451"/>
                </a:lnTo>
                <a:lnTo>
                  <a:pt x="15751" y="442979"/>
                </a:lnTo>
                <a:lnTo>
                  <a:pt x="25780" y="445008"/>
                </a:lnTo>
                <a:lnTo>
                  <a:pt x="536575" y="445008"/>
                </a:lnTo>
                <a:lnTo>
                  <a:pt x="546604" y="442979"/>
                </a:lnTo>
                <a:lnTo>
                  <a:pt x="554799" y="437451"/>
                </a:lnTo>
                <a:lnTo>
                  <a:pt x="560327" y="429256"/>
                </a:lnTo>
                <a:lnTo>
                  <a:pt x="562355" y="419227"/>
                </a:lnTo>
                <a:lnTo>
                  <a:pt x="562355" y="25781"/>
                </a:lnTo>
                <a:lnTo>
                  <a:pt x="560327" y="15751"/>
                </a:lnTo>
                <a:lnTo>
                  <a:pt x="554799" y="7556"/>
                </a:lnTo>
                <a:lnTo>
                  <a:pt x="546604" y="2028"/>
                </a:lnTo>
                <a:lnTo>
                  <a:pt x="536575" y="0"/>
                </a:lnTo>
                <a:close/>
              </a:path>
            </a:pathLst>
          </a:custGeom>
          <a:solidFill>
            <a:srgbClr val="DAEC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2785110" y="1860042"/>
            <a:ext cx="3743325" cy="464820"/>
          </a:xfrm>
          <a:prstGeom prst="rect">
            <a:avLst/>
          </a:prstGeom>
          <a:solidFill>
            <a:srgbClr val="F1F1F1"/>
          </a:solidFill>
          <a:ln w="38100">
            <a:solidFill>
              <a:srgbClr val="C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330"/>
              </a:spcBef>
            </a:pPr>
            <a:r>
              <a:rPr sz="3600" b="1" baseline="1000" dirty="0">
                <a:solidFill>
                  <a:srgbClr val="708B00"/>
                </a:solidFill>
                <a:latin typeface="Consolas" panose="020B0609020204030204"/>
                <a:cs typeface="Consolas" panose="020B0609020204030204"/>
              </a:rPr>
              <a:t>"Hello </a:t>
            </a:r>
            <a:r>
              <a:rPr sz="2400" b="1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%s</a:t>
            </a:r>
            <a:r>
              <a:rPr sz="2400" b="1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3600" b="1" baseline="1000" dirty="0">
                <a:solidFill>
                  <a:srgbClr val="708B00"/>
                </a:solidFill>
                <a:latin typeface="Consolas" panose="020B0609020204030204"/>
                <a:cs typeface="Consolas" panose="020B0609020204030204"/>
              </a:rPr>
              <a:t>, I </a:t>
            </a:r>
            <a:r>
              <a:rPr sz="3600" b="1" spc="7" baseline="1000" dirty="0">
                <a:solidFill>
                  <a:srgbClr val="708B00"/>
                </a:solidFill>
                <a:latin typeface="Consolas" panose="020B0609020204030204"/>
                <a:cs typeface="Consolas" panose="020B0609020204030204"/>
              </a:rPr>
              <a:t>am </a:t>
            </a:r>
            <a:r>
              <a:rPr sz="2400" b="1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%d</a:t>
            </a:r>
            <a:r>
              <a:rPr sz="2400" b="1" spc="-45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3600" b="1" spc="7" baseline="1000" dirty="0">
                <a:solidFill>
                  <a:srgbClr val="708B00"/>
                </a:solidFill>
                <a:latin typeface="Consolas" panose="020B0609020204030204"/>
                <a:cs typeface="Consolas" panose="020B0609020204030204"/>
              </a:rPr>
              <a:t>!"</a:t>
            </a:r>
            <a:endParaRPr sz="3600" baseline="10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717035" y="2316467"/>
            <a:ext cx="2742438" cy="10462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688340" y="2456206"/>
            <a:ext cx="5273675" cy="1289685"/>
          </a:xfrm>
          <a:prstGeom prst="rect">
            <a:avLst/>
          </a:prstGeom>
        </p:spPr>
        <p:txBody>
          <a:bodyPr vert="horz" wrap="square" lIns="0" tIns="174625" rIns="0" bIns="0" rtlCol="0">
            <a:spAutoFit/>
          </a:bodyPr>
          <a:lstStyle/>
          <a:p>
            <a:pPr marL="3484880">
              <a:lnSpc>
                <a:spcPct val="100000"/>
              </a:lnSpc>
              <a:spcBef>
                <a:spcPts val="1375"/>
              </a:spcBef>
            </a:pPr>
            <a:r>
              <a:rPr sz="28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转换说明符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 marL="355600" indent="-342900">
              <a:lnSpc>
                <a:spcPct val="100000"/>
              </a:lnSpc>
              <a:spcBef>
                <a:spcPts val="1475"/>
              </a:spcBef>
              <a:buChar char="•"/>
              <a:tabLst>
                <a:tab pos="355600" algn="l"/>
              </a:tabLst>
            </a:pP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常见转换说明符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813050" y="3740302"/>
            <a:ext cx="4855210" cy="1007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000"/>
              </a:lnSpc>
              <a:spcBef>
                <a:spcPts val="100"/>
              </a:spcBef>
              <a:tabLst>
                <a:tab pos="2463800" algn="l"/>
                <a:tab pos="2959100" algn="l"/>
                <a:tab pos="4131310" algn="l"/>
              </a:tabLst>
            </a:pPr>
            <a:r>
              <a:rPr sz="4200" spc="-7" baseline="20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字符串</a:t>
            </a:r>
            <a:r>
              <a:rPr sz="4200" spc="-7" baseline="20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	</a:t>
            </a: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–</a:t>
            </a: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	</a:t>
            </a:r>
            <a:r>
              <a:rPr sz="28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%d</a:t>
            </a:r>
            <a:r>
              <a:rPr sz="28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:</a:t>
            </a:r>
            <a:r>
              <a:rPr sz="280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	</a:t>
            </a: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整数 </a:t>
            </a: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浮点数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367784" y="5373623"/>
            <a:ext cx="746760" cy="431800"/>
          </a:xfrm>
          <a:custGeom>
            <a:avLst/>
            <a:gdLst/>
            <a:ahLst/>
            <a:cxnLst/>
            <a:rect l="l" t="t" r="r" b="b"/>
            <a:pathLst>
              <a:path w="746760" h="431800">
                <a:moveTo>
                  <a:pt x="721740" y="0"/>
                </a:moveTo>
                <a:lnTo>
                  <a:pt x="25018" y="0"/>
                </a:lnTo>
                <a:lnTo>
                  <a:pt x="15269" y="1962"/>
                </a:lnTo>
                <a:lnTo>
                  <a:pt x="7318" y="7318"/>
                </a:lnTo>
                <a:lnTo>
                  <a:pt x="1962" y="15269"/>
                </a:lnTo>
                <a:lnTo>
                  <a:pt x="0" y="25018"/>
                </a:lnTo>
                <a:lnTo>
                  <a:pt x="0" y="406272"/>
                </a:lnTo>
                <a:lnTo>
                  <a:pt x="1962" y="416011"/>
                </a:lnTo>
                <a:lnTo>
                  <a:pt x="7318" y="423964"/>
                </a:lnTo>
                <a:lnTo>
                  <a:pt x="15269" y="429325"/>
                </a:lnTo>
                <a:lnTo>
                  <a:pt x="25018" y="431291"/>
                </a:lnTo>
                <a:lnTo>
                  <a:pt x="721740" y="431291"/>
                </a:lnTo>
                <a:lnTo>
                  <a:pt x="731490" y="429325"/>
                </a:lnTo>
                <a:lnTo>
                  <a:pt x="739441" y="423964"/>
                </a:lnTo>
                <a:lnTo>
                  <a:pt x="744797" y="416011"/>
                </a:lnTo>
                <a:lnTo>
                  <a:pt x="746760" y="406272"/>
                </a:lnTo>
                <a:lnTo>
                  <a:pt x="746760" y="25018"/>
                </a:lnTo>
                <a:lnTo>
                  <a:pt x="744797" y="15269"/>
                </a:lnTo>
                <a:lnTo>
                  <a:pt x="739441" y="7318"/>
                </a:lnTo>
                <a:lnTo>
                  <a:pt x="731490" y="1962"/>
                </a:lnTo>
                <a:lnTo>
                  <a:pt x="72174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367784" y="5373623"/>
            <a:ext cx="746760" cy="431800"/>
          </a:xfrm>
          <a:custGeom>
            <a:avLst/>
            <a:gdLst/>
            <a:ahLst/>
            <a:cxnLst/>
            <a:rect l="l" t="t" r="r" b="b"/>
            <a:pathLst>
              <a:path w="746760" h="431800">
                <a:moveTo>
                  <a:pt x="0" y="25018"/>
                </a:moveTo>
                <a:lnTo>
                  <a:pt x="1962" y="15269"/>
                </a:lnTo>
                <a:lnTo>
                  <a:pt x="7318" y="7318"/>
                </a:lnTo>
                <a:lnTo>
                  <a:pt x="15269" y="1962"/>
                </a:lnTo>
                <a:lnTo>
                  <a:pt x="25018" y="0"/>
                </a:lnTo>
                <a:lnTo>
                  <a:pt x="721740" y="0"/>
                </a:lnTo>
                <a:lnTo>
                  <a:pt x="731490" y="1962"/>
                </a:lnTo>
                <a:lnTo>
                  <a:pt x="739441" y="7318"/>
                </a:lnTo>
                <a:lnTo>
                  <a:pt x="744797" y="15269"/>
                </a:lnTo>
                <a:lnTo>
                  <a:pt x="746760" y="25018"/>
                </a:lnTo>
                <a:lnTo>
                  <a:pt x="746760" y="406272"/>
                </a:lnTo>
                <a:lnTo>
                  <a:pt x="744797" y="416011"/>
                </a:lnTo>
                <a:lnTo>
                  <a:pt x="739441" y="423964"/>
                </a:lnTo>
                <a:lnTo>
                  <a:pt x="731490" y="429325"/>
                </a:lnTo>
                <a:lnTo>
                  <a:pt x="721740" y="431291"/>
                </a:lnTo>
                <a:lnTo>
                  <a:pt x="25018" y="431291"/>
                </a:lnTo>
                <a:lnTo>
                  <a:pt x="15269" y="429325"/>
                </a:lnTo>
                <a:lnTo>
                  <a:pt x="7318" y="423964"/>
                </a:lnTo>
                <a:lnTo>
                  <a:pt x="1962" y="416011"/>
                </a:lnTo>
                <a:lnTo>
                  <a:pt x="0" y="406272"/>
                </a:lnTo>
                <a:lnTo>
                  <a:pt x="0" y="25018"/>
                </a:lnTo>
                <a:close/>
              </a:path>
            </a:pathLst>
          </a:custGeom>
          <a:ln w="12192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445764" y="5876544"/>
            <a:ext cx="441959" cy="433070"/>
          </a:xfrm>
          <a:custGeom>
            <a:avLst/>
            <a:gdLst/>
            <a:ahLst/>
            <a:cxnLst/>
            <a:rect l="l" t="t" r="r" b="b"/>
            <a:pathLst>
              <a:path w="441960" h="433070">
                <a:moveTo>
                  <a:pt x="416813" y="0"/>
                </a:moveTo>
                <a:lnTo>
                  <a:pt x="25146" y="0"/>
                </a:lnTo>
                <a:lnTo>
                  <a:pt x="15376" y="1972"/>
                </a:lnTo>
                <a:lnTo>
                  <a:pt x="7381" y="7353"/>
                </a:lnTo>
                <a:lnTo>
                  <a:pt x="1982" y="15334"/>
                </a:lnTo>
                <a:lnTo>
                  <a:pt x="0" y="25107"/>
                </a:lnTo>
                <a:lnTo>
                  <a:pt x="0" y="407708"/>
                </a:lnTo>
                <a:lnTo>
                  <a:pt x="1982" y="417481"/>
                </a:lnTo>
                <a:lnTo>
                  <a:pt x="7381" y="425462"/>
                </a:lnTo>
                <a:lnTo>
                  <a:pt x="15376" y="430843"/>
                </a:lnTo>
                <a:lnTo>
                  <a:pt x="25146" y="432815"/>
                </a:lnTo>
                <a:lnTo>
                  <a:pt x="416813" y="432815"/>
                </a:lnTo>
                <a:lnTo>
                  <a:pt x="426583" y="430843"/>
                </a:lnTo>
                <a:lnTo>
                  <a:pt x="434578" y="425462"/>
                </a:lnTo>
                <a:lnTo>
                  <a:pt x="439977" y="417481"/>
                </a:lnTo>
                <a:lnTo>
                  <a:pt x="441960" y="407708"/>
                </a:lnTo>
                <a:lnTo>
                  <a:pt x="441960" y="25107"/>
                </a:lnTo>
                <a:lnTo>
                  <a:pt x="439977" y="15334"/>
                </a:lnTo>
                <a:lnTo>
                  <a:pt x="434578" y="7353"/>
                </a:lnTo>
                <a:lnTo>
                  <a:pt x="426583" y="1972"/>
                </a:lnTo>
                <a:lnTo>
                  <a:pt x="416813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445764" y="5876544"/>
            <a:ext cx="441959" cy="433070"/>
          </a:xfrm>
          <a:custGeom>
            <a:avLst/>
            <a:gdLst/>
            <a:ahLst/>
            <a:cxnLst/>
            <a:rect l="l" t="t" r="r" b="b"/>
            <a:pathLst>
              <a:path w="441960" h="433070">
                <a:moveTo>
                  <a:pt x="0" y="25107"/>
                </a:moveTo>
                <a:lnTo>
                  <a:pt x="1982" y="15334"/>
                </a:lnTo>
                <a:lnTo>
                  <a:pt x="7381" y="7353"/>
                </a:lnTo>
                <a:lnTo>
                  <a:pt x="15376" y="1972"/>
                </a:lnTo>
                <a:lnTo>
                  <a:pt x="25146" y="0"/>
                </a:lnTo>
                <a:lnTo>
                  <a:pt x="416813" y="0"/>
                </a:lnTo>
                <a:lnTo>
                  <a:pt x="426583" y="1972"/>
                </a:lnTo>
                <a:lnTo>
                  <a:pt x="434578" y="7353"/>
                </a:lnTo>
                <a:lnTo>
                  <a:pt x="439977" y="15334"/>
                </a:lnTo>
                <a:lnTo>
                  <a:pt x="441960" y="25107"/>
                </a:lnTo>
                <a:lnTo>
                  <a:pt x="441960" y="407708"/>
                </a:lnTo>
                <a:lnTo>
                  <a:pt x="439977" y="417481"/>
                </a:lnTo>
                <a:lnTo>
                  <a:pt x="434578" y="425462"/>
                </a:lnTo>
                <a:lnTo>
                  <a:pt x="426583" y="430843"/>
                </a:lnTo>
                <a:lnTo>
                  <a:pt x="416813" y="432815"/>
                </a:lnTo>
                <a:lnTo>
                  <a:pt x="25146" y="432815"/>
                </a:lnTo>
                <a:lnTo>
                  <a:pt x="15376" y="430843"/>
                </a:lnTo>
                <a:lnTo>
                  <a:pt x="7381" y="425462"/>
                </a:lnTo>
                <a:lnTo>
                  <a:pt x="1982" y="417481"/>
                </a:lnTo>
                <a:lnTo>
                  <a:pt x="0" y="407708"/>
                </a:lnTo>
                <a:lnTo>
                  <a:pt x="0" y="25107"/>
                </a:lnTo>
                <a:close/>
              </a:path>
            </a:pathLst>
          </a:custGeom>
          <a:ln w="12192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534400" y="5876544"/>
            <a:ext cx="441959" cy="433070"/>
          </a:xfrm>
          <a:custGeom>
            <a:avLst/>
            <a:gdLst/>
            <a:ahLst/>
            <a:cxnLst/>
            <a:rect l="l" t="t" r="r" b="b"/>
            <a:pathLst>
              <a:path w="441959" h="433070">
                <a:moveTo>
                  <a:pt x="416814" y="0"/>
                </a:moveTo>
                <a:lnTo>
                  <a:pt x="25146" y="0"/>
                </a:lnTo>
                <a:lnTo>
                  <a:pt x="15376" y="1972"/>
                </a:lnTo>
                <a:lnTo>
                  <a:pt x="7381" y="7353"/>
                </a:lnTo>
                <a:lnTo>
                  <a:pt x="1982" y="15334"/>
                </a:lnTo>
                <a:lnTo>
                  <a:pt x="0" y="25107"/>
                </a:lnTo>
                <a:lnTo>
                  <a:pt x="0" y="407708"/>
                </a:lnTo>
                <a:lnTo>
                  <a:pt x="1982" y="417481"/>
                </a:lnTo>
                <a:lnTo>
                  <a:pt x="7381" y="425462"/>
                </a:lnTo>
                <a:lnTo>
                  <a:pt x="15376" y="430843"/>
                </a:lnTo>
                <a:lnTo>
                  <a:pt x="25146" y="432815"/>
                </a:lnTo>
                <a:lnTo>
                  <a:pt x="416814" y="432815"/>
                </a:lnTo>
                <a:lnTo>
                  <a:pt x="426583" y="430843"/>
                </a:lnTo>
                <a:lnTo>
                  <a:pt x="434578" y="425462"/>
                </a:lnTo>
                <a:lnTo>
                  <a:pt x="439977" y="417481"/>
                </a:lnTo>
                <a:lnTo>
                  <a:pt x="441959" y="407708"/>
                </a:lnTo>
                <a:lnTo>
                  <a:pt x="441959" y="25107"/>
                </a:lnTo>
                <a:lnTo>
                  <a:pt x="439977" y="15334"/>
                </a:lnTo>
                <a:lnTo>
                  <a:pt x="434578" y="7353"/>
                </a:lnTo>
                <a:lnTo>
                  <a:pt x="426583" y="1972"/>
                </a:lnTo>
                <a:lnTo>
                  <a:pt x="416814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534400" y="5876544"/>
            <a:ext cx="441959" cy="433070"/>
          </a:xfrm>
          <a:custGeom>
            <a:avLst/>
            <a:gdLst/>
            <a:ahLst/>
            <a:cxnLst/>
            <a:rect l="l" t="t" r="r" b="b"/>
            <a:pathLst>
              <a:path w="441959" h="433070">
                <a:moveTo>
                  <a:pt x="0" y="25107"/>
                </a:moveTo>
                <a:lnTo>
                  <a:pt x="1982" y="15334"/>
                </a:lnTo>
                <a:lnTo>
                  <a:pt x="7381" y="7353"/>
                </a:lnTo>
                <a:lnTo>
                  <a:pt x="15376" y="1972"/>
                </a:lnTo>
                <a:lnTo>
                  <a:pt x="25146" y="0"/>
                </a:lnTo>
                <a:lnTo>
                  <a:pt x="416814" y="0"/>
                </a:lnTo>
                <a:lnTo>
                  <a:pt x="426583" y="1972"/>
                </a:lnTo>
                <a:lnTo>
                  <a:pt x="434578" y="7353"/>
                </a:lnTo>
                <a:lnTo>
                  <a:pt x="439977" y="15334"/>
                </a:lnTo>
                <a:lnTo>
                  <a:pt x="441959" y="25107"/>
                </a:lnTo>
                <a:lnTo>
                  <a:pt x="441959" y="407708"/>
                </a:lnTo>
                <a:lnTo>
                  <a:pt x="439977" y="417481"/>
                </a:lnTo>
                <a:lnTo>
                  <a:pt x="434578" y="425462"/>
                </a:lnTo>
                <a:lnTo>
                  <a:pt x="426583" y="430843"/>
                </a:lnTo>
                <a:lnTo>
                  <a:pt x="416814" y="432815"/>
                </a:lnTo>
                <a:lnTo>
                  <a:pt x="25146" y="432815"/>
                </a:lnTo>
                <a:lnTo>
                  <a:pt x="15376" y="430843"/>
                </a:lnTo>
                <a:lnTo>
                  <a:pt x="7381" y="425462"/>
                </a:lnTo>
                <a:lnTo>
                  <a:pt x="1982" y="417481"/>
                </a:lnTo>
                <a:lnTo>
                  <a:pt x="0" y="407708"/>
                </a:lnTo>
                <a:lnTo>
                  <a:pt x="0" y="25107"/>
                </a:lnTo>
                <a:close/>
              </a:path>
            </a:pathLst>
          </a:custGeom>
          <a:ln w="12192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783579" y="5876544"/>
            <a:ext cx="855344" cy="433070"/>
          </a:xfrm>
          <a:custGeom>
            <a:avLst/>
            <a:gdLst/>
            <a:ahLst/>
            <a:cxnLst/>
            <a:rect l="l" t="t" r="r" b="b"/>
            <a:pathLst>
              <a:path w="855345" h="433070">
                <a:moveTo>
                  <a:pt x="829818" y="0"/>
                </a:moveTo>
                <a:lnTo>
                  <a:pt x="25146" y="0"/>
                </a:lnTo>
                <a:lnTo>
                  <a:pt x="15376" y="1972"/>
                </a:lnTo>
                <a:lnTo>
                  <a:pt x="7381" y="7353"/>
                </a:lnTo>
                <a:lnTo>
                  <a:pt x="1982" y="15334"/>
                </a:lnTo>
                <a:lnTo>
                  <a:pt x="0" y="25107"/>
                </a:lnTo>
                <a:lnTo>
                  <a:pt x="0" y="407708"/>
                </a:lnTo>
                <a:lnTo>
                  <a:pt x="1982" y="417481"/>
                </a:lnTo>
                <a:lnTo>
                  <a:pt x="7381" y="425462"/>
                </a:lnTo>
                <a:lnTo>
                  <a:pt x="15376" y="430843"/>
                </a:lnTo>
                <a:lnTo>
                  <a:pt x="25146" y="432815"/>
                </a:lnTo>
                <a:lnTo>
                  <a:pt x="829818" y="432815"/>
                </a:lnTo>
                <a:lnTo>
                  <a:pt x="839587" y="430843"/>
                </a:lnTo>
                <a:lnTo>
                  <a:pt x="847582" y="425462"/>
                </a:lnTo>
                <a:lnTo>
                  <a:pt x="852981" y="417481"/>
                </a:lnTo>
                <a:lnTo>
                  <a:pt x="854964" y="407708"/>
                </a:lnTo>
                <a:lnTo>
                  <a:pt x="854964" y="25107"/>
                </a:lnTo>
                <a:lnTo>
                  <a:pt x="852981" y="15334"/>
                </a:lnTo>
                <a:lnTo>
                  <a:pt x="847582" y="7353"/>
                </a:lnTo>
                <a:lnTo>
                  <a:pt x="839587" y="1972"/>
                </a:lnTo>
                <a:lnTo>
                  <a:pt x="829818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783579" y="5876544"/>
            <a:ext cx="855344" cy="433070"/>
          </a:xfrm>
          <a:custGeom>
            <a:avLst/>
            <a:gdLst/>
            <a:ahLst/>
            <a:cxnLst/>
            <a:rect l="l" t="t" r="r" b="b"/>
            <a:pathLst>
              <a:path w="855345" h="433070">
                <a:moveTo>
                  <a:pt x="0" y="25107"/>
                </a:moveTo>
                <a:lnTo>
                  <a:pt x="1982" y="15334"/>
                </a:lnTo>
                <a:lnTo>
                  <a:pt x="7381" y="7353"/>
                </a:lnTo>
                <a:lnTo>
                  <a:pt x="15376" y="1972"/>
                </a:lnTo>
                <a:lnTo>
                  <a:pt x="25146" y="0"/>
                </a:lnTo>
                <a:lnTo>
                  <a:pt x="829818" y="0"/>
                </a:lnTo>
                <a:lnTo>
                  <a:pt x="839587" y="1972"/>
                </a:lnTo>
                <a:lnTo>
                  <a:pt x="847582" y="7353"/>
                </a:lnTo>
                <a:lnTo>
                  <a:pt x="852981" y="15334"/>
                </a:lnTo>
                <a:lnTo>
                  <a:pt x="854964" y="25107"/>
                </a:lnTo>
                <a:lnTo>
                  <a:pt x="854964" y="407708"/>
                </a:lnTo>
                <a:lnTo>
                  <a:pt x="852981" y="417481"/>
                </a:lnTo>
                <a:lnTo>
                  <a:pt x="847582" y="425462"/>
                </a:lnTo>
                <a:lnTo>
                  <a:pt x="839587" y="430843"/>
                </a:lnTo>
                <a:lnTo>
                  <a:pt x="829818" y="432815"/>
                </a:lnTo>
                <a:lnTo>
                  <a:pt x="25146" y="432815"/>
                </a:lnTo>
                <a:lnTo>
                  <a:pt x="15376" y="430843"/>
                </a:lnTo>
                <a:lnTo>
                  <a:pt x="7381" y="425462"/>
                </a:lnTo>
                <a:lnTo>
                  <a:pt x="1982" y="417481"/>
                </a:lnTo>
                <a:lnTo>
                  <a:pt x="0" y="407708"/>
                </a:lnTo>
                <a:lnTo>
                  <a:pt x="0" y="25107"/>
                </a:lnTo>
                <a:close/>
              </a:path>
            </a:pathLst>
          </a:custGeom>
          <a:ln w="12192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688340" y="4712598"/>
            <a:ext cx="10908665" cy="161099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5"/>
              </a:spcBef>
              <a:buChar char="•"/>
              <a:tabLst>
                <a:tab pos="355600" algn="l"/>
              </a:tabLst>
            </a:pP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注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意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：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965200" lvl="1" indent="-495935">
              <a:lnSpc>
                <a:spcPct val="100000"/>
              </a:lnSpc>
              <a:spcBef>
                <a:spcPts val="605"/>
              </a:spcBef>
              <a:buChar char="–"/>
              <a:tabLst>
                <a:tab pos="965200" algn="l"/>
                <a:tab pos="965835" algn="l"/>
                <a:tab pos="4500880" algn="l"/>
              </a:tabLst>
            </a:pP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不确定用什么时</a:t>
            </a:r>
            <a:r>
              <a:rPr sz="2800" spc="4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4200" spc="-15" baseline="30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%</a:t>
            </a:r>
            <a:r>
              <a:rPr sz="4200" spc="-7" baseline="30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s</a:t>
            </a:r>
            <a:r>
              <a:rPr sz="4200" baseline="30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	</a:t>
            </a: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永</a:t>
            </a:r>
            <a:r>
              <a:rPr sz="28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远</a:t>
            </a: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起作用，会把任何类型转换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为</a:t>
            </a: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字符串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 marL="965200" lvl="1" indent="-495935">
              <a:lnSpc>
                <a:spcPct val="100000"/>
              </a:lnSpc>
              <a:spcBef>
                <a:spcPts val="600"/>
              </a:spcBef>
              <a:buChar char="–"/>
              <a:tabLst>
                <a:tab pos="965200" algn="l"/>
                <a:tab pos="965835" algn="l"/>
                <a:tab pos="6005830" algn="l"/>
              </a:tabLst>
            </a:pPr>
            <a:r>
              <a:rPr sz="28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字符串中</a:t>
            </a: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有</a:t>
            </a:r>
            <a:r>
              <a:rPr sz="2800" spc="-18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4200" spc="-1635" baseline="20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%      </a:t>
            </a:r>
            <a:r>
              <a:rPr sz="28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字符时，</a:t>
            </a: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用</a:t>
            </a:r>
            <a:r>
              <a:rPr sz="2800" spc="3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4200" spc="-1754" baseline="20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%	</a:t>
            </a:r>
            <a:r>
              <a:rPr sz="28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转义来表</a:t>
            </a: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示</a:t>
            </a:r>
            <a:r>
              <a:rPr sz="2800" spc="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117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%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66938" y="282702"/>
            <a:ext cx="32372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>
                <a:latin typeface="Microsoft JhengHei" panose="020B0604030504040204" charset="-120"/>
                <a:cs typeface="Microsoft JhengHei" panose="020B0604030504040204" charset="-120"/>
              </a:rPr>
              <a:t>字符串专有方法</a:t>
            </a:r>
            <a:endParaRPr spc="1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502105"/>
            <a:ext cx="81394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</a:tabLst>
            </a:pP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字符串专有方法</a:t>
            </a:r>
            <a:r>
              <a:rPr sz="32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：(</a:t>
            </a:r>
            <a:r>
              <a:rPr sz="3200" spc="-4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当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s</a:t>
            </a:r>
            <a:r>
              <a:rPr sz="32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=</a:t>
            </a:r>
            <a:r>
              <a:rPr sz="32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"Just do</a:t>
            </a:r>
            <a:r>
              <a:rPr sz="3200" spc="-2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IT"</a:t>
            </a:r>
            <a:r>
              <a:rPr sz="32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时</a:t>
            </a:r>
            <a:r>
              <a:rPr sz="3200" spc="-2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)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79347" y="2302764"/>
            <a:ext cx="10817352" cy="422300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06170" y="2329814"/>
          <a:ext cx="10714355" cy="41014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6409"/>
                <a:gridCol w="1943735"/>
                <a:gridCol w="4539614"/>
                <a:gridCol w="1435734"/>
                <a:gridCol w="2249170"/>
              </a:tblGrid>
              <a:tr h="6479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20"/>
                        </a:spcBef>
                      </a:pPr>
                      <a:r>
                        <a:rPr sz="240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函数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295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020"/>
                        </a:spcBef>
                      </a:pPr>
                      <a:r>
                        <a:rPr sz="240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作用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295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020"/>
                        </a:spcBef>
                      </a:pPr>
                      <a:r>
                        <a:rPr sz="240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参数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295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020"/>
                        </a:spcBef>
                      </a:pPr>
                      <a:r>
                        <a:rPr sz="240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结果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295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</a:tr>
              <a:tr h="82295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10"/>
                        </a:spcBef>
                      </a:pPr>
                      <a:r>
                        <a:rPr sz="240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1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2171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10"/>
                        </a:spcBef>
                      </a:pPr>
                      <a:r>
                        <a:rPr sz="2400" spc="-5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s.find(str)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2171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689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字符串中是否包含子字符串，并 返回位置索引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710"/>
                        </a:spcBef>
                      </a:pPr>
                      <a:r>
                        <a:rPr sz="2400" spc="-5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"do"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2171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710"/>
                        </a:spcBef>
                      </a:pPr>
                      <a:r>
                        <a:rPr sz="240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5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2171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64808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240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2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301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2400" spc="-5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s.strip(c)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240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移除字符串头尾指定字符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2400" spc="-5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'T'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2400" spc="-5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"Just </a:t>
                      </a:r>
                      <a:r>
                        <a:rPr sz="240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do</a:t>
                      </a:r>
                      <a:r>
                        <a:rPr sz="2400" spc="-15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240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I"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647953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020"/>
                        </a:spcBef>
                      </a:pPr>
                      <a:r>
                        <a:rPr sz="240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3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2953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20"/>
                        </a:spcBef>
                      </a:pPr>
                      <a:r>
                        <a:rPr sz="2400" spc="-5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s.lower()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295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20"/>
                        </a:spcBef>
                      </a:pPr>
                      <a:r>
                        <a:rPr sz="240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将字符串的大写字母转小写字母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295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020"/>
                        </a:spcBef>
                      </a:pPr>
                      <a:r>
                        <a:rPr sz="240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无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295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20"/>
                        </a:spcBef>
                      </a:pPr>
                      <a:r>
                        <a:rPr sz="2400" spc="-5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"just </a:t>
                      </a:r>
                      <a:r>
                        <a:rPr sz="240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do</a:t>
                      </a:r>
                      <a:r>
                        <a:rPr sz="2400" spc="-2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2400" spc="-5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it"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295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64803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240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4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301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240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s.upper()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240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将字符串的小写字母转大写字母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240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无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2400" spc="-5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"JUST </a:t>
                      </a:r>
                      <a:r>
                        <a:rPr sz="240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DO</a:t>
                      </a:r>
                      <a:r>
                        <a:rPr sz="2400" spc="-4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240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IT"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647992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240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5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301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2400" spc="-5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s.swapcase()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240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将字符串大小写字母进行转换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240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无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2400" spc="-5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"jUST </a:t>
                      </a:r>
                      <a:r>
                        <a:rPr sz="240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DO</a:t>
                      </a:r>
                      <a:r>
                        <a:rPr sz="2400" spc="-4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2400" spc="-5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it"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66938" y="282702"/>
            <a:ext cx="32372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>
                <a:latin typeface="Microsoft JhengHei" panose="020B0604030504040204" charset="-120"/>
                <a:cs typeface="Microsoft JhengHei" panose="020B0604030504040204" charset="-120"/>
              </a:rPr>
              <a:t>字符串专有方法</a:t>
            </a:r>
            <a:endParaRPr spc="1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502105"/>
            <a:ext cx="81394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</a:tabLst>
            </a:pP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字符串专有方法</a:t>
            </a:r>
            <a:r>
              <a:rPr sz="32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：(</a:t>
            </a:r>
            <a:r>
              <a:rPr sz="3200" spc="-4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当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s</a:t>
            </a:r>
            <a:r>
              <a:rPr sz="32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=</a:t>
            </a:r>
            <a:r>
              <a:rPr sz="32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"Just do</a:t>
            </a:r>
            <a:r>
              <a:rPr sz="3200" spc="-2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IT"</a:t>
            </a:r>
            <a:r>
              <a:rPr sz="32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时</a:t>
            </a:r>
            <a:r>
              <a:rPr sz="3200" spc="-2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)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79347" y="2097023"/>
            <a:ext cx="10817352" cy="245364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06170" y="2124075"/>
          <a:ext cx="10714355" cy="23323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6409"/>
                <a:gridCol w="2883535"/>
                <a:gridCol w="3383914"/>
                <a:gridCol w="1295400"/>
                <a:gridCol w="2605404"/>
              </a:tblGrid>
              <a:tr h="648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020"/>
                        </a:spcBef>
                      </a:pPr>
                      <a:r>
                        <a:rPr sz="240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函数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295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020"/>
                        </a:spcBef>
                      </a:pPr>
                      <a:r>
                        <a:rPr sz="240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作用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295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020"/>
                        </a:spcBef>
                      </a:pPr>
                      <a:r>
                        <a:rPr sz="240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参数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295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020"/>
                        </a:spcBef>
                      </a:pPr>
                      <a:r>
                        <a:rPr sz="240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结果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295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10"/>
                        </a:spcBef>
                      </a:pPr>
                      <a:r>
                        <a:rPr sz="240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6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2171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10"/>
                        </a:spcBef>
                      </a:pPr>
                      <a:r>
                        <a:rPr sz="2400" spc="-1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s.replace(old,</a:t>
                      </a:r>
                      <a:r>
                        <a:rPr sz="2400" spc="-25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2400" spc="-5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new)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2171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3622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将字符串中的旧字符串 </a:t>
                      </a:r>
                      <a:r>
                        <a:rPr sz="2400" spc="-5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替换为新字符串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710"/>
                        </a:spcBef>
                      </a:pPr>
                      <a:r>
                        <a:rPr sz="240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"IT","it"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2171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710"/>
                        </a:spcBef>
                      </a:pPr>
                      <a:r>
                        <a:rPr sz="2400" spc="-5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"Just </a:t>
                      </a:r>
                      <a:r>
                        <a:rPr sz="240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do</a:t>
                      </a:r>
                      <a:r>
                        <a:rPr sz="2400" spc="-1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2400" spc="-5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it"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2171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82295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10"/>
                        </a:spcBef>
                      </a:pPr>
                      <a:r>
                        <a:rPr sz="240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7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2171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10"/>
                        </a:spcBef>
                      </a:pPr>
                      <a:r>
                        <a:rPr sz="2400" spc="-5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s.split(st)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2171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8511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将字符串根据分隔符</a:t>
                      </a:r>
                      <a:r>
                        <a:rPr sz="2400" spc="5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st </a:t>
                      </a:r>
                      <a:r>
                        <a:rPr sz="240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拆分成数列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710"/>
                        </a:spcBef>
                      </a:pPr>
                      <a:r>
                        <a:rPr sz="240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"</a:t>
                      </a:r>
                      <a:r>
                        <a:rPr sz="2400" spc="-15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240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"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2171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10"/>
                        </a:spcBef>
                      </a:pPr>
                      <a:r>
                        <a:rPr sz="240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["Just", </a:t>
                      </a:r>
                      <a:r>
                        <a:rPr sz="2400" spc="-4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"do",</a:t>
                      </a:r>
                      <a:r>
                        <a:rPr sz="2400" spc="-7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240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"IT"]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2171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688340" y="4600194"/>
            <a:ext cx="65773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字符串专有方法</a:t>
            </a:r>
            <a:r>
              <a:rPr sz="32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：(</a:t>
            </a:r>
            <a:r>
              <a:rPr sz="3200" spc="-3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当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s</a:t>
            </a:r>
            <a:r>
              <a:rPr sz="32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=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"+"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时</a:t>
            </a:r>
            <a:r>
              <a:rPr sz="3200" spc="-2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)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79347" y="5184655"/>
            <a:ext cx="10817352" cy="16291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906170" y="5210683"/>
          <a:ext cx="10714355" cy="1509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6409"/>
                <a:gridCol w="1803400"/>
                <a:gridCol w="4824095"/>
                <a:gridCol w="2087879"/>
                <a:gridCol w="1453515"/>
              </a:tblGrid>
              <a:tr h="6479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597535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2400" spc="-5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函数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2400" spc="-5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作用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2400" spc="-5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参数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2400" spc="-5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结果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1715"/>
                        </a:spcBef>
                      </a:pPr>
                      <a:r>
                        <a:rPr sz="240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8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21780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15"/>
                        </a:spcBef>
                      </a:pPr>
                      <a:r>
                        <a:rPr sz="2400" spc="-5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s.join(sq)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2178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5240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使用字符串将序列中的元素连接成 一个新字符串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15"/>
                        </a:spcBef>
                      </a:pPr>
                      <a:r>
                        <a:rPr sz="240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["1", </a:t>
                      </a:r>
                      <a:r>
                        <a:rPr sz="2400" spc="-5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"2",</a:t>
                      </a:r>
                      <a:r>
                        <a:rPr sz="2400" spc="-25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2400" spc="-5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"3"]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2178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715"/>
                        </a:spcBef>
                      </a:pPr>
                      <a:r>
                        <a:rPr sz="2400" spc="-5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"1+2+3"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2178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42489" y="256794"/>
            <a:ext cx="9361805" cy="6064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Python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650">
              <a:latin typeface="Times New Roman" panose="02020603050405020304"/>
              <a:cs typeface="Times New Roman" panose="02020603050405020304"/>
            </a:endParaRPr>
          </a:p>
          <a:p>
            <a:pPr marL="416560" indent="-403860">
              <a:lnSpc>
                <a:spcPct val="100000"/>
              </a:lnSpc>
              <a:buSzPct val="98000"/>
              <a:buFont typeface="Wingdings" panose="05000000000000000000"/>
              <a:buChar char=""/>
              <a:tabLst>
                <a:tab pos="415925" algn="l"/>
              </a:tabLst>
            </a:pPr>
            <a:r>
              <a:rPr sz="4000" spc="-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Python</a:t>
            </a:r>
            <a:endParaRPr sz="4000">
              <a:latin typeface="微软雅黑" panose="020B0503020204020204" charset="-122"/>
              <a:cs typeface="微软雅黑" panose="020B0503020204020204" charset="-122"/>
            </a:endParaRPr>
          </a:p>
          <a:p>
            <a:pPr marL="756285" lvl="1" indent="-287020">
              <a:lnSpc>
                <a:spcPct val="100000"/>
              </a:lnSpc>
              <a:spcBef>
                <a:spcPts val="1790"/>
              </a:spcBef>
              <a:buChar char="-"/>
              <a:tabLst>
                <a:tab pos="756920" algn="l"/>
              </a:tabLst>
            </a:pPr>
            <a:r>
              <a:rPr sz="36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Python</a:t>
            </a:r>
            <a:r>
              <a:rPr sz="3600" spc="-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的内置数据类型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  <a:p>
            <a:pPr marL="1155700" lvl="2" indent="-229235">
              <a:lnSpc>
                <a:spcPct val="100000"/>
              </a:lnSpc>
              <a:spcBef>
                <a:spcPts val="1600"/>
              </a:spcBef>
              <a:buFont typeface="Arial" panose="020B0604020202020204"/>
              <a:buChar char="•"/>
              <a:tabLst>
                <a:tab pos="1156335" algn="l"/>
              </a:tabLst>
            </a:pP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数值类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1155700" lvl="2" indent="-229235">
              <a:lnSpc>
                <a:spcPct val="100000"/>
              </a:lnSpc>
              <a:spcBef>
                <a:spcPts val="1540"/>
              </a:spcBef>
              <a:buFont typeface="Arial" panose="020B0604020202020204"/>
              <a:buChar char="•"/>
              <a:tabLst>
                <a:tab pos="1156335" algn="l"/>
              </a:tabLst>
            </a:pP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布尔类型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1155700" lvl="2" indent="-229235">
              <a:lnSpc>
                <a:spcPct val="100000"/>
              </a:lnSpc>
              <a:spcBef>
                <a:spcPts val="1535"/>
              </a:spcBef>
              <a:buFont typeface="Arial" panose="020B0604020202020204"/>
              <a:buChar char="•"/>
              <a:tabLst>
                <a:tab pos="1156335" algn="l"/>
              </a:tabLst>
            </a:pP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列表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1155700" lvl="2" indent="-229235">
              <a:lnSpc>
                <a:spcPct val="100000"/>
              </a:lnSpc>
              <a:spcBef>
                <a:spcPts val="1540"/>
              </a:spcBef>
              <a:buFont typeface="Arial" panose="020B0604020202020204"/>
              <a:buChar char="•"/>
              <a:tabLst>
                <a:tab pos="1156335" algn="l"/>
              </a:tabLst>
            </a:pP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字符串类型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1155700" lvl="2" indent="-229235">
              <a:lnSpc>
                <a:spcPct val="100000"/>
              </a:lnSpc>
              <a:spcBef>
                <a:spcPts val="1535"/>
              </a:spcBef>
              <a:buFont typeface="Arial" panose="020B0604020202020204"/>
              <a:buChar char="•"/>
              <a:tabLst>
                <a:tab pos="1156335" algn="l"/>
              </a:tabLst>
            </a:pPr>
            <a:r>
              <a:rPr sz="320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字典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22614" y="282702"/>
            <a:ext cx="27800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>
                <a:latin typeface="Microsoft JhengHei" panose="020B0604030504040204" charset="-120"/>
                <a:cs typeface="Microsoft JhengHei" panose="020B0604030504040204" charset="-120"/>
              </a:rPr>
              <a:t>字典（</a:t>
            </a:r>
            <a:r>
              <a:rPr spc="175" dirty="0">
                <a:latin typeface="Microsoft JhengHei" panose="020B0604030504040204" charset="-120"/>
                <a:cs typeface="Microsoft JhengHei" panose="020B0604030504040204" charset="-120"/>
              </a:rPr>
              <a:t>dict</a:t>
            </a:r>
            <a:r>
              <a:rPr dirty="0">
                <a:latin typeface="Microsoft JhengHei" panose="020B0604030504040204" charset="-120"/>
                <a:cs typeface="Microsoft JhengHei" panose="020B0604030504040204" charset="-120"/>
              </a:rPr>
              <a:t>）</a:t>
            </a:r>
            <a:endParaRPr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287018"/>
            <a:ext cx="10821670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</a:tabLst>
            </a:pPr>
            <a:r>
              <a:rPr sz="32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Python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内置了字典：dict的支持</a:t>
            </a:r>
            <a:r>
              <a:rPr sz="32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，dict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全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称</a:t>
            </a:r>
            <a:r>
              <a:rPr sz="32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dictionary，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在 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其它语</a:t>
            </a:r>
            <a:r>
              <a:rPr sz="32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言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中也称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为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map，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使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用</a:t>
            </a:r>
            <a:r>
              <a:rPr sz="3200" spc="-7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键-值（key-value）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存储，  具有极快的查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找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速度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92936" y="3887723"/>
            <a:ext cx="9518904" cy="253746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437639" y="3933316"/>
            <a:ext cx="9361170" cy="1554480"/>
          </a:xfrm>
          <a:custGeom>
            <a:avLst/>
            <a:gdLst/>
            <a:ahLst/>
            <a:cxnLst/>
            <a:rect l="l" t="t" r="r" b="b"/>
            <a:pathLst>
              <a:path w="9361170" h="1554479">
                <a:moveTo>
                  <a:pt x="0" y="1554480"/>
                </a:moveTo>
                <a:lnTo>
                  <a:pt x="9361043" y="1554480"/>
                </a:lnTo>
                <a:lnTo>
                  <a:pt x="9361043" y="0"/>
                </a:lnTo>
                <a:lnTo>
                  <a:pt x="0" y="0"/>
                </a:lnTo>
                <a:lnTo>
                  <a:pt x="0" y="155448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437639" y="5487771"/>
            <a:ext cx="9361170" cy="822960"/>
          </a:xfrm>
          <a:custGeom>
            <a:avLst/>
            <a:gdLst/>
            <a:ahLst/>
            <a:cxnLst/>
            <a:rect l="l" t="t" r="r" b="b"/>
            <a:pathLst>
              <a:path w="9361170" h="822960">
                <a:moveTo>
                  <a:pt x="0" y="822960"/>
                </a:moveTo>
                <a:lnTo>
                  <a:pt x="9361043" y="822960"/>
                </a:lnTo>
                <a:lnTo>
                  <a:pt x="9361043" y="0"/>
                </a:lnTo>
                <a:lnTo>
                  <a:pt x="0" y="0"/>
                </a:lnTo>
                <a:lnTo>
                  <a:pt x="0" y="82296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437639" y="3914266"/>
            <a:ext cx="0" cy="2415540"/>
          </a:xfrm>
          <a:custGeom>
            <a:avLst/>
            <a:gdLst/>
            <a:ahLst/>
            <a:cxnLst/>
            <a:rect l="l" t="t" r="r" b="b"/>
            <a:pathLst>
              <a:path h="2415540">
                <a:moveTo>
                  <a:pt x="0" y="0"/>
                </a:moveTo>
                <a:lnTo>
                  <a:pt x="0" y="241551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798682" y="3914266"/>
            <a:ext cx="0" cy="2415540"/>
          </a:xfrm>
          <a:custGeom>
            <a:avLst/>
            <a:gdLst/>
            <a:ahLst/>
            <a:cxnLst/>
            <a:rect l="l" t="t" r="r" b="b"/>
            <a:pathLst>
              <a:path h="2415540">
                <a:moveTo>
                  <a:pt x="0" y="0"/>
                </a:moveTo>
                <a:lnTo>
                  <a:pt x="0" y="241551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418589" y="3933316"/>
            <a:ext cx="9399270" cy="0"/>
          </a:xfrm>
          <a:custGeom>
            <a:avLst/>
            <a:gdLst/>
            <a:ahLst/>
            <a:cxnLst/>
            <a:rect l="l" t="t" r="r" b="b"/>
            <a:pathLst>
              <a:path w="9399270">
                <a:moveTo>
                  <a:pt x="0" y="0"/>
                </a:moveTo>
                <a:lnTo>
                  <a:pt x="9399142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418589" y="6310731"/>
            <a:ext cx="9399270" cy="0"/>
          </a:xfrm>
          <a:custGeom>
            <a:avLst/>
            <a:gdLst/>
            <a:ahLst/>
            <a:cxnLst/>
            <a:rect l="l" t="t" r="r" b="b"/>
            <a:pathLst>
              <a:path w="9399270">
                <a:moveTo>
                  <a:pt x="0" y="0"/>
                </a:moveTo>
                <a:lnTo>
                  <a:pt x="9399142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516507" y="3950589"/>
            <a:ext cx="17227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onsolas" panose="020B0609020204030204"/>
                <a:cs typeface="Consolas" panose="020B0609020204030204"/>
              </a:rPr>
              <a:t>scores =</a:t>
            </a:r>
            <a:r>
              <a:rPr sz="2400" b="1" spc="-55" dirty="0">
                <a:latin typeface="Consolas" panose="020B0609020204030204"/>
                <a:cs typeface="Consolas" panose="020B0609020204030204"/>
              </a:rPr>
              <a:t> </a:t>
            </a:r>
            <a:r>
              <a:rPr sz="2400" b="1" dirty="0">
                <a:latin typeface="Consolas" panose="020B0609020204030204"/>
                <a:cs typeface="Consolas" panose="020B0609020204030204"/>
              </a:rPr>
              <a:t>{</a:t>
            </a:r>
            <a:endParaRPr sz="2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82517" y="3933316"/>
            <a:ext cx="2376170" cy="464184"/>
          </a:xfrm>
          <a:prstGeom prst="rect">
            <a:avLst/>
          </a:prstGeom>
          <a:ln w="38100">
            <a:solidFill>
              <a:srgbClr val="C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35"/>
              </a:spcBef>
            </a:pPr>
            <a:r>
              <a:rPr sz="2400" b="1" spc="5" dirty="0">
                <a:solidFill>
                  <a:srgbClr val="708B00"/>
                </a:solidFill>
                <a:latin typeface="Consolas" panose="020B0609020204030204"/>
                <a:cs typeface="Consolas" panose="020B0609020204030204"/>
              </a:rPr>
              <a:t>"Zhangsan"</a:t>
            </a:r>
            <a:r>
              <a:rPr sz="2400" b="1" spc="5" dirty="0">
                <a:latin typeface="Consolas" panose="020B0609020204030204"/>
                <a:cs typeface="Consolas" panose="020B0609020204030204"/>
              </a:rPr>
              <a:t>:</a:t>
            </a:r>
            <a:r>
              <a:rPr sz="2400" b="1" spc="-80" dirty="0">
                <a:latin typeface="Consolas" panose="020B0609020204030204"/>
                <a:cs typeface="Consolas" panose="020B0609020204030204"/>
              </a:rPr>
              <a:t> </a:t>
            </a:r>
            <a:r>
              <a:rPr sz="2400" b="1" spc="5" dirty="0">
                <a:solidFill>
                  <a:srgbClr val="F5861F"/>
                </a:solidFill>
                <a:latin typeface="Consolas" panose="020B0609020204030204"/>
                <a:cs typeface="Consolas" panose="020B0609020204030204"/>
              </a:rPr>
              <a:t>95</a:t>
            </a:r>
            <a:endParaRPr sz="2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03214" y="3933316"/>
            <a:ext cx="216535" cy="464184"/>
          </a:xfrm>
          <a:prstGeom prst="rect">
            <a:avLst/>
          </a:prstGeom>
          <a:ln w="38100">
            <a:solidFill>
              <a:srgbClr val="C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1905">
              <a:lnSpc>
                <a:spcPct val="100000"/>
              </a:lnSpc>
              <a:spcBef>
                <a:spcPts val="235"/>
              </a:spcBef>
            </a:pPr>
            <a:r>
              <a:rPr sz="2400" b="1" dirty="0">
                <a:latin typeface="Consolas" panose="020B0609020204030204"/>
                <a:cs typeface="Consolas" panose="020B0609020204030204"/>
              </a:rPr>
              <a:t>,</a:t>
            </a:r>
            <a:endParaRPr sz="2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29603" y="3950589"/>
            <a:ext cx="4425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708B00"/>
                </a:solidFill>
                <a:latin typeface="Consolas" panose="020B0609020204030204"/>
                <a:cs typeface="Consolas" panose="020B0609020204030204"/>
              </a:rPr>
              <a:t>"Lisi"</a:t>
            </a:r>
            <a:r>
              <a:rPr sz="2400" b="1" dirty="0">
                <a:latin typeface="Consolas" panose="020B0609020204030204"/>
                <a:cs typeface="Consolas" panose="020B0609020204030204"/>
              </a:rPr>
              <a:t>: </a:t>
            </a:r>
            <a:r>
              <a:rPr sz="2400" b="1" dirty="0">
                <a:solidFill>
                  <a:srgbClr val="F5861F"/>
                </a:solidFill>
                <a:latin typeface="Consolas" panose="020B0609020204030204"/>
                <a:cs typeface="Consolas" panose="020B0609020204030204"/>
              </a:rPr>
              <a:t>75</a:t>
            </a:r>
            <a:r>
              <a:rPr sz="2400" b="1" dirty="0">
                <a:latin typeface="Consolas" panose="020B0609020204030204"/>
                <a:cs typeface="Consolas" panose="020B0609020204030204"/>
              </a:rPr>
              <a:t>, </a:t>
            </a:r>
            <a:r>
              <a:rPr sz="2400" b="1" spc="5" dirty="0">
                <a:solidFill>
                  <a:srgbClr val="708B00"/>
                </a:solidFill>
                <a:latin typeface="Consolas" panose="020B0609020204030204"/>
                <a:cs typeface="Consolas" panose="020B0609020204030204"/>
              </a:rPr>
              <a:t>"Wangwu"</a:t>
            </a:r>
            <a:r>
              <a:rPr sz="2400" b="1" spc="5" dirty="0">
                <a:latin typeface="Consolas" panose="020B0609020204030204"/>
                <a:cs typeface="Consolas" panose="020B0609020204030204"/>
              </a:rPr>
              <a:t>: </a:t>
            </a:r>
            <a:r>
              <a:rPr sz="2400" b="1" spc="5" dirty="0">
                <a:solidFill>
                  <a:srgbClr val="F5861F"/>
                </a:solidFill>
                <a:latin typeface="Consolas" panose="020B0609020204030204"/>
                <a:cs typeface="Consolas" panose="020B0609020204030204"/>
              </a:rPr>
              <a:t>85</a:t>
            </a:r>
            <a:r>
              <a:rPr sz="2400" b="1" spc="-30" dirty="0">
                <a:solidFill>
                  <a:srgbClr val="F5861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b="1" dirty="0">
                <a:latin typeface="Consolas" panose="020B0609020204030204"/>
                <a:cs typeface="Consolas" panose="020B0609020204030204"/>
              </a:rPr>
              <a:t>}</a:t>
            </a:r>
            <a:endParaRPr sz="2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16507" y="4316044"/>
            <a:ext cx="4234180" cy="11252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2400" b="1" dirty="0">
                <a:latin typeface="Consolas" panose="020B0609020204030204"/>
                <a:cs typeface="Consolas" panose="020B0609020204030204"/>
              </a:rPr>
              <a:t>print(scores[</a:t>
            </a:r>
            <a:r>
              <a:rPr sz="2400" b="1" dirty="0">
                <a:solidFill>
                  <a:srgbClr val="708B00"/>
                </a:solidFill>
                <a:latin typeface="Consolas" panose="020B0609020204030204"/>
                <a:cs typeface="Consolas" panose="020B0609020204030204"/>
              </a:rPr>
              <a:t>"Zhangsan"</a:t>
            </a:r>
            <a:r>
              <a:rPr sz="2400" b="1" dirty="0">
                <a:latin typeface="Consolas" panose="020B0609020204030204"/>
                <a:cs typeface="Consolas" panose="020B0609020204030204"/>
              </a:rPr>
              <a:t>])  </a:t>
            </a:r>
            <a:r>
              <a:rPr sz="2400" b="1" spc="5" dirty="0">
                <a:latin typeface="Consolas" panose="020B0609020204030204"/>
                <a:cs typeface="Consolas" panose="020B0609020204030204"/>
              </a:rPr>
              <a:t>scores[</a:t>
            </a:r>
            <a:r>
              <a:rPr sz="2400" b="1" spc="5" dirty="0">
                <a:solidFill>
                  <a:srgbClr val="708B00"/>
                </a:solidFill>
                <a:latin typeface="Consolas" panose="020B0609020204030204"/>
                <a:cs typeface="Consolas" panose="020B0609020204030204"/>
              </a:rPr>
              <a:t>"Zhangsan"</a:t>
            </a:r>
            <a:r>
              <a:rPr sz="2400" b="1" spc="5" dirty="0">
                <a:latin typeface="Consolas" panose="020B0609020204030204"/>
                <a:cs typeface="Consolas" panose="020B0609020204030204"/>
              </a:rPr>
              <a:t>] </a:t>
            </a:r>
            <a:r>
              <a:rPr sz="2400" b="1" dirty="0">
                <a:latin typeface="Consolas" panose="020B0609020204030204"/>
                <a:cs typeface="Consolas" panose="020B0609020204030204"/>
              </a:rPr>
              <a:t>= </a:t>
            </a:r>
            <a:r>
              <a:rPr sz="2400" b="1" dirty="0">
                <a:solidFill>
                  <a:srgbClr val="F5861F"/>
                </a:solidFill>
                <a:latin typeface="Consolas" panose="020B0609020204030204"/>
                <a:cs typeface="Consolas" panose="020B0609020204030204"/>
              </a:rPr>
              <a:t>96  </a:t>
            </a:r>
            <a:r>
              <a:rPr sz="2400" b="1" dirty="0">
                <a:latin typeface="Consolas" panose="020B0609020204030204"/>
                <a:cs typeface="Consolas" panose="020B0609020204030204"/>
              </a:rPr>
              <a:t>pr</a:t>
            </a:r>
            <a:r>
              <a:rPr sz="2400" b="1" spc="10" dirty="0">
                <a:latin typeface="Consolas" panose="020B0609020204030204"/>
                <a:cs typeface="Consolas" panose="020B0609020204030204"/>
              </a:rPr>
              <a:t>i</a:t>
            </a:r>
            <a:r>
              <a:rPr sz="2400" b="1" dirty="0">
                <a:latin typeface="Consolas" panose="020B0609020204030204"/>
                <a:cs typeface="Consolas" panose="020B0609020204030204"/>
              </a:rPr>
              <a:t>nt</a:t>
            </a:r>
            <a:r>
              <a:rPr sz="2400" b="1" spc="10" dirty="0">
                <a:latin typeface="Consolas" panose="020B0609020204030204"/>
                <a:cs typeface="Consolas" panose="020B0609020204030204"/>
              </a:rPr>
              <a:t>(</a:t>
            </a:r>
            <a:r>
              <a:rPr sz="2400" b="1" dirty="0">
                <a:latin typeface="Consolas" panose="020B0609020204030204"/>
                <a:cs typeface="Consolas" panose="020B0609020204030204"/>
              </a:rPr>
              <a:t>s</a:t>
            </a:r>
            <a:r>
              <a:rPr sz="2400" b="1" spc="10" dirty="0">
                <a:latin typeface="Consolas" panose="020B0609020204030204"/>
                <a:cs typeface="Consolas" panose="020B0609020204030204"/>
              </a:rPr>
              <a:t>co</a:t>
            </a:r>
            <a:r>
              <a:rPr sz="2400" b="1" dirty="0">
                <a:latin typeface="Consolas" panose="020B0609020204030204"/>
                <a:cs typeface="Consolas" panose="020B0609020204030204"/>
              </a:rPr>
              <a:t>re</a:t>
            </a:r>
            <a:r>
              <a:rPr sz="2400" b="1" spc="10" dirty="0">
                <a:latin typeface="Consolas" panose="020B0609020204030204"/>
                <a:cs typeface="Consolas" panose="020B0609020204030204"/>
              </a:rPr>
              <a:t>s[</a:t>
            </a:r>
            <a:r>
              <a:rPr sz="2400" b="1" dirty="0">
                <a:solidFill>
                  <a:srgbClr val="708B00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2400" b="1" spc="10" dirty="0">
                <a:solidFill>
                  <a:srgbClr val="708B00"/>
                </a:solidFill>
                <a:latin typeface="Consolas" panose="020B0609020204030204"/>
                <a:cs typeface="Consolas" panose="020B0609020204030204"/>
              </a:rPr>
              <a:t>Z</a:t>
            </a:r>
            <a:r>
              <a:rPr sz="2400" b="1" dirty="0">
                <a:solidFill>
                  <a:srgbClr val="708B00"/>
                </a:solidFill>
                <a:latin typeface="Consolas" panose="020B0609020204030204"/>
                <a:cs typeface="Consolas" panose="020B0609020204030204"/>
              </a:rPr>
              <a:t>h</a:t>
            </a:r>
            <a:r>
              <a:rPr sz="2400" b="1" spc="10" dirty="0">
                <a:solidFill>
                  <a:srgbClr val="708B00"/>
                </a:solidFill>
                <a:latin typeface="Consolas" panose="020B0609020204030204"/>
                <a:cs typeface="Consolas" panose="020B0609020204030204"/>
              </a:rPr>
              <a:t>an</a:t>
            </a:r>
            <a:r>
              <a:rPr sz="2400" b="1" dirty="0">
                <a:solidFill>
                  <a:srgbClr val="708B00"/>
                </a:solidFill>
                <a:latin typeface="Consolas" panose="020B0609020204030204"/>
                <a:cs typeface="Consolas" panose="020B0609020204030204"/>
              </a:rPr>
              <a:t>gs</a:t>
            </a:r>
            <a:r>
              <a:rPr sz="2400" b="1" spc="10" dirty="0">
                <a:solidFill>
                  <a:srgbClr val="708B00"/>
                </a:solidFill>
                <a:latin typeface="Consolas" panose="020B0609020204030204"/>
                <a:cs typeface="Consolas" panose="020B0609020204030204"/>
              </a:rPr>
              <a:t>a</a:t>
            </a:r>
            <a:r>
              <a:rPr sz="2400" b="1" dirty="0">
                <a:solidFill>
                  <a:srgbClr val="708B00"/>
                </a:solidFill>
                <a:latin typeface="Consolas" panose="020B0609020204030204"/>
                <a:cs typeface="Consolas" panose="020B0609020204030204"/>
              </a:rPr>
              <a:t>n</a:t>
            </a:r>
            <a:r>
              <a:rPr sz="2400" b="1" spc="10" dirty="0">
                <a:solidFill>
                  <a:srgbClr val="708B00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2400" b="1" spc="10" dirty="0">
                <a:latin typeface="Consolas" panose="020B0609020204030204"/>
                <a:cs typeface="Consolas" panose="020B0609020204030204"/>
              </a:rPr>
              <a:t>])</a:t>
            </a:r>
            <a:endParaRPr sz="2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16507" y="5505399"/>
            <a:ext cx="36068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95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2400" i="1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96</a:t>
            </a:r>
            <a:endParaRPr sz="2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782055" y="4666500"/>
            <a:ext cx="3281934" cy="12809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6428359" y="4777485"/>
            <a:ext cx="211010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直接使用</a:t>
            </a:r>
            <a:r>
              <a:rPr sz="28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"</a:t>
            </a: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键" </a:t>
            </a:r>
            <a:r>
              <a:rPr sz="28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获取对应值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462528" y="2795016"/>
            <a:ext cx="2458974" cy="13647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691509" y="2904185"/>
            <a:ext cx="1758950" cy="879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"</a:t>
            </a:r>
            <a:r>
              <a:rPr sz="28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键</a:t>
            </a:r>
            <a:r>
              <a:rPr sz="28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"</a:t>
            </a: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与</a:t>
            </a:r>
            <a:r>
              <a:rPr sz="28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"</a:t>
            </a:r>
            <a:r>
              <a:rPr sz="28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值</a:t>
            </a: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"  使用</a:t>
            </a:r>
            <a:r>
              <a:rPr sz="2800" spc="-5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:</a:t>
            </a:r>
            <a:r>
              <a:rPr sz="2800" b="1" spc="-5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隔开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054852" y="2795016"/>
            <a:ext cx="2458974" cy="12809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6284214" y="2904185"/>
            <a:ext cx="1908810" cy="879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每组</a:t>
            </a:r>
            <a:r>
              <a:rPr sz="28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"</a:t>
            </a:r>
            <a:r>
              <a:rPr sz="28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键</a:t>
            </a: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-</a:t>
            </a:r>
            <a:r>
              <a:rPr sz="28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值</a:t>
            </a: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" </a:t>
            </a: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使用</a:t>
            </a:r>
            <a:r>
              <a:rPr sz="2800" spc="-2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,</a:t>
            </a:r>
            <a:r>
              <a:rPr sz="2800" b="1" spc="-1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隔开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791956" y="2795016"/>
            <a:ext cx="2804922" cy="12793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9020936" y="2904185"/>
            <a:ext cx="2291080" cy="879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整个字典使用 </a:t>
            </a: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使用</a:t>
            </a:r>
            <a:r>
              <a:rPr sz="2800" spc="-3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{}</a:t>
            </a:r>
            <a:r>
              <a:rPr sz="2800" b="1" spc="-5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括起来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25661" y="282702"/>
            <a:ext cx="2778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>
                <a:latin typeface="Microsoft JhengHei" panose="020B0604030504040204" charset="-120"/>
                <a:cs typeface="Microsoft JhengHei" panose="020B0604030504040204" charset="-120"/>
              </a:rPr>
              <a:t>字典基本操作</a:t>
            </a:r>
            <a:endParaRPr spc="1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22220" y="1648967"/>
            <a:ext cx="7720583" cy="473049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67558" y="1693926"/>
            <a:ext cx="7560945" cy="3017520"/>
          </a:xfrm>
          <a:custGeom>
            <a:avLst/>
            <a:gdLst/>
            <a:ahLst/>
            <a:cxnLst/>
            <a:rect l="l" t="t" r="r" b="b"/>
            <a:pathLst>
              <a:path w="7560945" h="3017520">
                <a:moveTo>
                  <a:pt x="0" y="3017520"/>
                </a:moveTo>
                <a:lnTo>
                  <a:pt x="7560818" y="3017520"/>
                </a:lnTo>
                <a:lnTo>
                  <a:pt x="7560818" y="0"/>
                </a:lnTo>
                <a:lnTo>
                  <a:pt x="0" y="0"/>
                </a:lnTo>
                <a:lnTo>
                  <a:pt x="0" y="301752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7558" y="4711433"/>
            <a:ext cx="7560945" cy="1554480"/>
          </a:xfrm>
          <a:custGeom>
            <a:avLst/>
            <a:gdLst/>
            <a:ahLst/>
            <a:cxnLst/>
            <a:rect l="l" t="t" r="r" b="b"/>
            <a:pathLst>
              <a:path w="7560945" h="1554479">
                <a:moveTo>
                  <a:pt x="0" y="1554480"/>
                </a:moveTo>
                <a:lnTo>
                  <a:pt x="7560818" y="1554480"/>
                </a:lnTo>
                <a:lnTo>
                  <a:pt x="7560818" y="0"/>
                </a:lnTo>
                <a:lnTo>
                  <a:pt x="0" y="0"/>
                </a:lnTo>
                <a:lnTo>
                  <a:pt x="0" y="155448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6511" y="2293620"/>
            <a:ext cx="2414778" cy="17061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14604" y="2403093"/>
            <a:ext cx="144589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"</a:t>
            </a: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键</a:t>
            </a:r>
            <a:r>
              <a:rPr sz="28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"</a:t>
            </a: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不存 </a:t>
            </a:r>
            <a:r>
              <a:rPr sz="28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在时完成 </a:t>
            </a: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添加操作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675119" y="2490203"/>
            <a:ext cx="4633722" cy="8740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9904018" y="2620772"/>
            <a:ext cx="10928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改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操</a:t>
            </a: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作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879591" y="3637788"/>
            <a:ext cx="3173730" cy="12793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548508" y="1674876"/>
          <a:ext cx="7618095" cy="4610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60945"/>
              </a:tblGrid>
              <a:tr h="3017507">
                <a:tc>
                  <a:txBody>
                    <a:bodyPr/>
                    <a:lstStyle/>
                    <a:p>
                      <a:pPr marL="91440" marR="123317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b="1" dirty="0">
                          <a:latin typeface="Consolas" panose="020B0609020204030204"/>
                          <a:cs typeface="Consolas" panose="020B0609020204030204"/>
                        </a:rPr>
                        <a:t>scores = </a:t>
                      </a:r>
                      <a:r>
                        <a:rPr sz="2400" b="1" spc="5" dirty="0">
                          <a:latin typeface="Consolas" panose="020B0609020204030204"/>
                          <a:cs typeface="Consolas" panose="020B0609020204030204"/>
                        </a:rPr>
                        <a:t>{</a:t>
                      </a:r>
                      <a:r>
                        <a:rPr sz="2400" b="1" spc="5" dirty="0">
                          <a:solidFill>
                            <a:srgbClr val="708B00"/>
                          </a:solidFill>
                          <a:latin typeface="Consolas" panose="020B0609020204030204"/>
                          <a:cs typeface="Consolas" panose="020B0609020204030204"/>
                        </a:rPr>
                        <a:t>"Zhangsan"</a:t>
                      </a:r>
                      <a:r>
                        <a:rPr sz="2400" b="1" spc="5" dirty="0">
                          <a:latin typeface="Consolas" panose="020B0609020204030204"/>
                          <a:cs typeface="Consolas" panose="020B0609020204030204"/>
                        </a:rPr>
                        <a:t>: </a:t>
                      </a:r>
                      <a:r>
                        <a:rPr sz="2400" b="1" dirty="0">
                          <a:solidFill>
                            <a:srgbClr val="F5861F"/>
                          </a:solidFill>
                          <a:latin typeface="Consolas" panose="020B0609020204030204"/>
                          <a:cs typeface="Consolas" panose="020B0609020204030204"/>
                        </a:rPr>
                        <a:t>95</a:t>
                      </a:r>
                      <a:r>
                        <a:rPr sz="2400" b="1" dirty="0">
                          <a:latin typeface="Consolas" panose="020B0609020204030204"/>
                          <a:cs typeface="Consolas" panose="020B0609020204030204"/>
                        </a:rPr>
                        <a:t>, </a:t>
                      </a:r>
                      <a:r>
                        <a:rPr sz="2400" b="1" dirty="0">
                          <a:solidFill>
                            <a:srgbClr val="708B00"/>
                          </a:solidFill>
                          <a:latin typeface="Consolas" panose="020B0609020204030204"/>
                          <a:cs typeface="Consolas" panose="020B0609020204030204"/>
                        </a:rPr>
                        <a:t>"Lisi"</a:t>
                      </a:r>
                      <a:r>
                        <a:rPr sz="2400" b="1" dirty="0">
                          <a:latin typeface="Consolas" panose="020B0609020204030204"/>
                          <a:cs typeface="Consolas" panose="020B0609020204030204"/>
                        </a:rPr>
                        <a:t>: </a:t>
                      </a:r>
                      <a:r>
                        <a:rPr sz="2400" b="1" spc="5" dirty="0">
                          <a:solidFill>
                            <a:srgbClr val="F5861F"/>
                          </a:solidFill>
                          <a:latin typeface="Consolas" panose="020B0609020204030204"/>
                          <a:cs typeface="Consolas" panose="020B0609020204030204"/>
                        </a:rPr>
                        <a:t>75</a:t>
                      </a:r>
                      <a:r>
                        <a:rPr sz="2400" b="1" spc="5" dirty="0">
                          <a:latin typeface="Consolas" panose="020B0609020204030204"/>
                          <a:cs typeface="Consolas" panose="020B0609020204030204"/>
                        </a:rPr>
                        <a:t>}  </a:t>
                      </a:r>
                      <a:r>
                        <a:rPr sz="2400" b="1" dirty="0">
                          <a:latin typeface="Consolas" panose="020B0609020204030204"/>
                          <a:cs typeface="Consolas" panose="020B0609020204030204"/>
                        </a:rPr>
                        <a:t>print(scores)</a:t>
                      </a:r>
                      <a:endParaRPr sz="2400">
                        <a:latin typeface="Consolas" panose="020B0609020204030204"/>
                        <a:cs typeface="Consolas" panose="020B0609020204030204"/>
                      </a:endParaRPr>
                    </a:p>
                    <a:p>
                      <a:pPr marL="91440">
                        <a:lnSpc>
                          <a:spcPts val="2915"/>
                        </a:lnSpc>
                        <a:tabLst>
                          <a:tab pos="4553585" algn="l"/>
                        </a:tabLst>
                      </a:pPr>
                      <a:r>
                        <a:rPr sz="2400" b="1" dirty="0">
                          <a:latin typeface="Consolas" panose="020B0609020204030204"/>
                          <a:cs typeface="Consolas" panose="020B0609020204030204"/>
                        </a:rPr>
                        <a:t>scores[</a:t>
                      </a:r>
                      <a:r>
                        <a:rPr sz="2400" b="1" dirty="0">
                          <a:solidFill>
                            <a:srgbClr val="708B00"/>
                          </a:solidFill>
                          <a:latin typeface="Consolas" panose="020B0609020204030204"/>
                          <a:cs typeface="Consolas" panose="020B0609020204030204"/>
                        </a:rPr>
                        <a:t>"Zhangsan"</a:t>
                      </a:r>
                      <a:r>
                        <a:rPr sz="2400" b="1" dirty="0">
                          <a:latin typeface="Consolas" panose="020B0609020204030204"/>
                          <a:cs typeface="Consolas" panose="020B0609020204030204"/>
                        </a:rPr>
                        <a:t>]</a:t>
                      </a:r>
                      <a:r>
                        <a:rPr sz="2400" b="1" spc="30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2400" b="1" dirty="0">
                          <a:latin typeface="Consolas" panose="020B0609020204030204"/>
                          <a:cs typeface="Consolas" panose="020B0609020204030204"/>
                        </a:rPr>
                        <a:t>=</a:t>
                      </a:r>
                      <a:r>
                        <a:rPr sz="2400" b="1" spc="35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2400" b="1" dirty="0">
                          <a:solidFill>
                            <a:srgbClr val="F5861F"/>
                          </a:solidFill>
                          <a:latin typeface="Consolas" panose="020B0609020204030204"/>
                          <a:cs typeface="Consolas" panose="020B0609020204030204"/>
                        </a:rPr>
                        <a:t>96	</a:t>
                      </a:r>
                      <a:r>
                        <a:rPr sz="4200" spc="-22" baseline="-36000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"</a:t>
                      </a:r>
                      <a:r>
                        <a:rPr sz="4200" spc="-7" baseline="-36000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键</a:t>
                      </a:r>
                      <a:r>
                        <a:rPr sz="4200" spc="-22" baseline="-36000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"</a:t>
                      </a:r>
                      <a:r>
                        <a:rPr sz="4200" spc="-7" baseline="-36000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已存在完成修</a:t>
                      </a:r>
                      <a:endParaRPr sz="4200" baseline="-36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91440" marR="3757295">
                        <a:lnSpc>
                          <a:spcPts val="2870"/>
                        </a:lnSpc>
                        <a:spcBef>
                          <a:spcPts val="70"/>
                        </a:spcBef>
                      </a:pPr>
                      <a:r>
                        <a:rPr sz="2400" b="1" dirty="0">
                          <a:latin typeface="Consolas" panose="020B0609020204030204"/>
                          <a:cs typeface="Consolas" panose="020B0609020204030204"/>
                        </a:rPr>
                        <a:t>print(scores)  scores[</a:t>
                      </a:r>
                      <a:r>
                        <a:rPr sz="2400" b="1" dirty="0">
                          <a:solidFill>
                            <a:srgbClr val="708B00"/>
                          </a:solidFill>
                          <a:latin typeface="Consolas" panose="020B0609020204030204"/>
                          <a:cs typeface="Consolas" panose="020B0609020204030204"/>
                        </a:rPr>
                        <a:t>"Zhaoliu"</a:t>
                      </a:r>
                      <a:r>
                        <a:rPr sz="2400" b="1" dirty="0">
                          <a:latin typeface="Consolas" panose="020B0609020204030204"/>
                          <a:cs typeface="Consolas" panose="020B0609020204030204"/>
                        </a:rPr>
                        <a:t>] =</a:t>
                      </a:r>
                      <a:r>
                        <a:rPr sz="2400" b="1" spc="-10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2400" b="1" spc="10" dirty="0">
                          <a:solidFill>
                            <a:srgbClr val="F5861F"/>
                          </a:solidFill>
                          <a:latin typeface="Consolas" panose="020B0609020204030204"/>
                          <a:cs typeface="Consolas" panose="020B0609020204030204"/>
                        </a:rPr>
                        <a:t>69</a:t>
                      </a:r>
                      <a:endParaRPr sz="2400">
                        <a:latin typeface="Consolas" panose="020B0609020204030204"/>
                        <a:cs typeface="Consolas" panose="020B0609020204030204"/>
                      </a:endParaRPr>
                    </a:p>
                    <a:p>
                      <a:pPr marL="91440">
                        <a:lnSpc>
                          <a:spcPts val="2830"/>
                        </a:lnSpc>
                        <a:tabLst>
                          <a:tab pos="3922395" algn="l"/>
                        </a:tabLst>
                      </a:pPr>
                      <a:r>
                        <a:rPr sz="2400" b="1" dirty="0">
                          <a:latin typeface="Consolas" panose="020B0609020204030204"/>
                          <a:cs typeface="Consolas" panose="020B0609020204030204"/>
                        </a:rPr>
                        <a:t>print(scores)	</a:t>
                      </a:r>
                      <a:r>
                        <a:rPr sz="4200" spc="-7" baseline="-40000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删除字典中的</a:t>
                      </a:r>
                      <a:endParaRPr sz="4200" baseline="-40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91440" marR="2102485">
                        <a:lnSpc>
                          <a:spcPts val="2890"/>
                        </a:lnSpc>
                        <a:spcBef>
                          <a:spcPts val="40"/>
                        </a:spcBef>
                        <a:tabLst>
                          <a:tab pos="3922395" algn="l"/>
                        </a:tabLst>
                      </a:pPr>
                      <a:r>
                        <a:rPr sz="2400" b="1" dirty="0">
                          <a:latin typeface="Consolas" panose="020B0609020204030204"/>
                          <a:cs typeface="Consolas" panose="020B0609020204030204"/>
                        </a:rPr>
                        <a:t>scores.pop(</a:t>
                      </a:r>
                      <a:r>
                        <a:rPr sz="2400" b="1" dirty="0">
                          <a:solidFill>
                            <a:srgbClr val="708B00"/>
                          </a:solidFill>
                          <a:latin typeface="Consolas" panose="020B0609020204030204"/>
                          <a:cs typeface="Consolas" panose="020B0609020204030204"/>
                        </a:rPr>
                        <a:t>"Lisi"</a:t>
                      </a:r>
                      <a:r>
                        <a:rPr sz="2400" b="1" dirty="0">
                          <a:latin typeface="Consolas" panose="020B0609020204030204"/>
                          <a:cs typeface="Consolas" panose="020B0609020204030204"/>
                        </a:rPr>
                        <a:t>)  pr</a:t>
                      </a:r>
                      <a:r>
                        <a:rPr sz="2400" b="1" spc="10" dirty="0">
                          <a:latin typeface="Consolas" panose="020B0609020204030204"/>
                          <a:cs typeface="Consolas" panose="020B0609020204030204"/>
                        </a:rPr>
                        <a:t>i</a:t>
                      </a:r>
                      <a:r>
                        <a:rPr sz="2400" b="1" dirty="0">
                          <a:latin typeface="Consolas" panose="020B0609020204030204"/>
                          <a:cs typeface="Consolas" panose="020B0609020204030204"/>
                        </a:rPr>
                        <a:t>nt</a:t>
                      </a:r>
                      <a:r>
                        <a:rPr sz="2400" b="1" spc="10" dirty="0">
                          <a:latin typeface="Consolas" panose="020B0609020204030204"/>
                          <a:cs typeface="Consolas" panose="020B0609020204030204"/>
                        </a:rPr>
                        <a:t>(</a:t>
                      </a:r>
                      <a:r>
                        <a:rPr sz="2400" b="1" dirty="0">
                          <a:latin typeface="Consolas" panose="020B0609020204030204"/>
                          <a:cs typeface="Consolas" panose="020B0609020204030204"/>
                        </a:rPr>
                        <a:t>s</a:t>
                      </a:r>
                      <a:r>
                        <a:rPr sz="2400" b="1" spc="10" dirty="0">
                          <a:latin typeface="Consolas" panose="020B0609020204030204"/>
                          <a:cs typeface="Consolas" panose="020B0609020204030204"/>
                        </a:rPr>
                        <a:t>co</a:t>
                      </a:r>
                      <a:r>
                        <a:rPr sz="2400" b="1" dirty="0">
                          <a:latin typeface="Consolas" panose="020B0609020204030204"/>
                          <a:cs typeface="Consolas" panose="020B0609020204030204"/>
                        </a:rPr>
                        <a:t>re</a:t>
                      </a:r>
                      <a:r>
                        <a:rPr sz="2400" b="1" spc="10" dirty="0">
                          <a:latin typeface="Consolas" panose="020B0609020204030204"/>
                          <a:cs typeface="Consolas" panose="020B0609020204030204"/>
                        </a:rPr>
                        <a:t>s</a:t>
                      </a:r>
                      <a:r>
                        <a:rPr sz="2400" b="1" dirty="0">
                          <a:latin typeface="Consolas" panose="020B0609020204030204"/>
                          <a:cs typeface="Consolas" panose="020B0609020204030204"/>
                        </a:rPr>
                        <a:t>)	</a:t>
                      </a:r>
                      <a:r>
                        <a:rPr sz="4200" spc="-15" baseline="8000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"</a:t>
                      </a:r>
                      <a:r>
                        <a:rPr sz="4200" spc="-7" baseline="8000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键</a:t>
                      </a:r>
                      <a:r>
                        <a:rPr sz="4200" baseline="8000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-</a:t>
                      </a:r>
                      <a:r>
                        <a:rPr sz="4200" spc="-7" baseline="8000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值</a:t>
                      </a:r>
                      <a:r>
                        <a:rPr sz="4200" spc="-15" baseline="8000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"</a:t>
                      </a:r>
                      <a:r>
                        <a:rPr sz="4200" baseline="800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项</a:t>
                      </a:r>
                      <a:endParaRPr sz="4200" baseline="8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279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5544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400" i="1" dirty="0">
                          <a:solidFill>
                            <a:srgbClr val="C00000"/>
                          </a:solidFill>
                          <a:latin typeface="Consolas" panose="020B0609020204030204"/>
                          <a:cs typeface="Consolas" panose="020B0609020204030204"/>
                        </a:rPr>
                        <a:t>{'Zhangsan': 95, 'Lisi':</a:t>
                      </a:r>
                      <a:r>
                        <a:rPr sz="2400" i="1" spc="5" dirty="0">
                          <a:solidFill>
                            <a:srgbClr val="C00000"/>
                          </a:solidFill>
                          <a:latin typeface="Consolas" panose="020B0609020204030204"/>
                          <a:cs typeface="Consolas" panose="020B0609020204030204"/>
                        </a:rPr>
                        <a:t> 75}</a:t>
                      </a:r>
                      <a:endParaRPr sz="2400">
                        <a:latin typeface="Consolas" panose="020B0609020204030204"/>
                        <a:cs typeface="Consolas" panose="020B0609020204030204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i="1" dirty="0">
                          <a:solidFill>
                            <a:srgbClr val="C00000"/>
                          </a:solidFill>
                          <a:latin typeface="Consolas" panose="020B0609020204030204"/>
                          <a:cs typeface="Consolas" panose="020B0609020204030204"/>
                        </a:rPr>
                        <a:t>{'Zhangsan': 96, 'Lisi':</a:t>
                      </a:r>
                      <a:r>
                        <a:rPr sz="2400" i="1" spc="5" dirty="0">
                          <a:solidFill>
                            <a:srgbClr val="C00000"/>
                          </a:solidFill>
                          <a:latin typeface="Consolas" panose="020B0609020204030204"/>
                          <a:cs typeface="Consolas" panose="020B0609020204030204"/>
                        </a:rPr>
                        <a:t> 75}</a:t>
                      </a:r>
                      <a:endParaRPr sz="2400">
                        <a:latin typeface="Consolas" panose="020B0609020204030204"/>
                        <a:cs typeface="Consolas" panose="020B0609020204030204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i="1" dirty="0">
                          <a:solidFill>
                            <a:srgbClr val="C00000"/>
                          </a:solidFill>
                          <a:latin typeface="Consolas" panose="020B0609020204030204"/>
                          <a:cs typeface="Consolas" panose="020B0609020204030204"/>
                        </a:rPr>
                        <a:t>{'Zhangsan': 96, 'Lisi': </a:t>
                      </a:r>
                      <a:r>
                        <a:rPr sz="2400" i="1" spc="5" dirty="0">
                          <a:solidFill>
                            <a:srgbClr val="C00000"/>
                          </a:solidFill>
                          <a:latin typeface="Consolas" panose="020B0609020204030204"/>
                          <a:cs typeface="Consolas" panose="020B0609020204030204"/>
                        </a:rPr>
                        <a:t>75, </a:t>
                      </a:r>
                      <a:r>
                        <a:rPr sz="2400" i="1" dirty="0">
                          <a:solidFill>
                            <a:srgbClr val="C00000"/>
                          </a:solidFill>
                          <a:latin typeface="Consolas" panose="020B0609020204030204"/>
                          <a:cs typeface="Consolas" panose="020B0609020204030204"/>
                        </a:rPr>
                        <a:t>'Zhaoliu':</a:t>
                      </a:r>
                      <a:r>
                        <a:rPr sz="2400" i="1" spc="50" dirty="0">
                          <a:solidFill>
                            <a:srgbClr val="C00000"/>
                          </a:solidFill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2400" i="1" dirty="0">
                          <a:solidFill>
                            <a:srgbClr val="C00000"/>
                          </a:solidFill>
                          <a:latin typeface="Consolas" panose="020B0609020204030204"/>
                          <a:cs typeface="Consolas" panose="020B0609020204030204"/>
                        </a:rPr>
                        <a:t>69}</a:t>
                      </a:r>
                      <a:endParaRPr sz="2400">
                        <a:latin typeface="Consolas" panose="020B0609020204030204"/>
                        <a:cs typeface="Consolas" panose="020B0609020204030204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i="1" dirty="0">
                          <a:solidFill>
                            <a:srgbClr val="C00000"/>
                          </a:solidFill>
                          <a:latin typeface="Consolas" panose="020B0609020204030204"/>
                          <a:cs typeface="Consolas" panose="020B0609020204030204"/>
                        </a:rPr>
                        <a:t>{'Zhangsan': 96, 'Zhaoliu':</a:t>
                      </a:r>
                      <a:r>
                        <a:rPr sz="2400" i="1" spc="10" dirty="0">
                          <a:solidFill>
                            <a:srgbClr val="C00000"/>
                          </a:solidFill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2400" i="1" dirty="0">
                          <a:solidFill>
                            <a:srgbClr val="C00000"/>
                          </a:solidFill>
                          <a:latin typeface="Consolas" panose="020B0609020204030204"/>
                          <a:cs typeface="Consolas" panose="020B0609020204030204"/>
                        </a:rPr>
                        <a:t>69}</a:t>
                      </a:r>
                      <a:endParaRPr sz="24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3048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42489" y="256794"/>
            <a:ext cx="9361805" cy="571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Python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650">
              <a:latin typeface="Times New Roman" panose="02020603050405020304"/>
              <a:cs typeface="Times New Roman" panose="02020603050405020304"/>
            </a:endParaRPr>
          </a:p>
          <a:p>
            <a:pPr marL="416560" indent="-403860">
              <a:lnSpc>
                <a:spcPct val="100000"/>
              </a:lnSpc>
              <a:buSzPct val="98000"/>
              <a:buFont typeface="Wingdings" panose="05000000000000000000"/>
              <a:buChar char=""/>
              <a:tabLst>
                <a:tab pos="415925" algn="l"/>
              </a:tabLst>
            </a:pPr>
            <a:r>
              <a:rPr sz="4000" spc="-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Python</a:t>
            </a:r>
            <a:endParaRPr sz="4000">
              <a:latin typeface="微软雅黑" panose="020B0503020204020204" charset="-122"/>
              <a:cs typeface="微软雅黑" panose="020B0503020204020204" charset="-122"/>
            </a:endParaRPr>
          </a:p>
          <a:p>
            <a:pPr marL="756285" lvl="1" indent="-287020">
              <a:lnSpc>
                <a:spcPct val="100000"/>
              </a:lnSpc>
              <a:spcBef>
                <a:spcPts val="1790"/>
              </a:spcBef>
              <a:buChar char="-"/>
              <a:tabLst>
                <a:tab pos="756920" algn="l"/>
              </a:tabLst>
            </a:pPr>
            <a:r>
              <a:rPr sz="36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Python</a:t>
            </a:r>
            <a:r>
              <a:rPr sz="3600" spc="-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简介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  <a:p>
            <a:pPr marL="756285" lvl="1" indent="-287020">
              <a:lnSpc>
                <a:spcPct val="100000"/>
              </a:lnSpc>
              <a:spcBef>
                <a:spcPts val="1730"/>
              </a:spcBef>
              <a:buChar char="-"/>
              <a:tabLst>
                <a:tab pos="756920" algn="l"/>
              </a:tabLst>
            </a:pPr>
            <a:r>
              <a:rPr sz="36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Python的内置数据类型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  <a:p>
            <a:pPr marL="756285" lvl="1" indent="-287020">
              <a:lnSpc>
                <a:spcPct val="100000"/>
              </a:lnSpc>
              <a:spcBef>
                <a:spcPts val="1730"/>
              </a:spcBef>
              <a:buChar char="-"/>
              <a:tabLst>
                <a:tab pos="756920" algn="l"/>
              </a:tabLst>
            </a:pPr>
            <a:r>
              <a:rPr sz="360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P</a:t>
            </a:r>
            <a:r>
              <a:rPr sz="3600" spc="1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y</a:t>
            </a:r>
            <a:r>
              <a:rPr sz="360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th</a:t>
            </a:r>
            <a:r>
              <a:rPr sz="3600" spc="1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o</a:t>
            </a:r>
            <a:r>
              <a:rPr sz="3600" spc="-2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n</a:t>
            </a:r>
            <a:r>
              <a:rPr sz="360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赋值语句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  <a:p>
            <a:pPr marL="756285" lvl="1" indent="-287020">
              <a:lnSpc>
                <a:spcPct val="100000"/>
              </a:lnSpc>
              <a:spcBef>
                <a:spcPts val="1730"/>
              </a:spcBef>
              <a:buChar char="-"/>
              <a:tabLst>
                <a:tab pos="756920" algn="l"/>
              </a:tabLst>
            </a:pPr>
            <a:r>
              <a:rPr sz="36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Py</a:t>
            </a:r>
            <a:r>
              <a:rPr sz="3600" spc="1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t</a:t>
            </a:r>
            <a:r>
              <a:rPr sz="36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ho</a:t>
            </a:r>
            <a:r>
              <a:rPr sz="3600" spc="-1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n</a:t>
            </a:r>
            <a:r>
              <a:rPr sz="3600" spc="-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控制结构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  <a:p>
            <a:pPr marL="756285" lvl="1" indent="-287020">
              <a:lnSpc>
                <a:spcPct val="100000"/>
              </a:lnSpc>
              <a:spcBef>
                <a:spcPts val="1730"/>
              </a:spcBef>
              <a:buChar char="-"/>
              <a:tabLst>
                <a:tab pos="756920" algn="l"/>
              </a:tabLst>
            </a:pPr>
            <a:r>
              <a:rPr sz="36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P</a:t>
            </a:r>
            <a:r>
              <a:rPr sz="3600" spc="1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y</a:t>
            </a:r>
            <a:r>
              <a:rPr sz="36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th</a:t>
            </a:r>
            <a:r>
              <a:rPr sz="3600" spc="1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o</a:t>
            </a:r>
            <a:r>
              <a:rPr sz="3600" spc="-2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n</a:t>
            </a:r>
            <a:r>
              <a:rPr sz="36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函数调用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49108" y="261365"/>
            <a:ext cx="4154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>
                <a:latin typeface="Microsoft JhengHei" panose="020B0604030504040204" charset="-120"/>
                <a:cs typeface="Microsoft JhengHei" panose="020B0604030504040204" charset="-120"/>
              </a:rPr>
              <a:t>计算机编程基本概念</a:t>
            </a:r>
            <a:endParaRPr spc="1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299515"/>
            <a:ext cx="10541000" cy="2770505"/>
          </a:xfrm>
          <a:prstGeom prst="rect">
            <a:avLst/>
          </a:prstGeom>
        </p:spPr>
        <p:txBody>
          <a:bodyPr vert="horz" wrap="square" lIns="0" tIns="2628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2070"/>
              </a:spcBef>
              <a:buChar char="•"/>
              <a:tabLst>
                <a:tab pos="355600" algn="l"/>
              </a:tabLst>
            </a:pP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计算机程序设计语言经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过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一个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从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低级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到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高级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发展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过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程。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355600" indent="-342900">
              <a:lnSpc>
                <a:spcPct val="100000"/>
              </a:lnSpc>
              <a:spcBef>
                <a:spcPts val="1975"/>
              </a:spcBef>
              <a:buChar char="•"/>
              <a:tabLst>
                <a:tab pos="355600" algn="l"/>
              </a:tabLst>
            </a:pP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语言处理程序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756285" marR="18415" indent="-287020">
              <a:lnSpc>
                <a:spcPct val="120000"/>
              </a:lnSpc>
              <a:spcBef>
                <a:spcPts val="770"/>
              </a:spcBef>
            </a:pP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–</a:t>
            </a:r>
            <a:r>
              <a:rPr sz="3200" spc="-43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发展过程经历了机器语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言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、汇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编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语言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和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高级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语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言三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个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层 次。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25661" y="282702"/>
            <a:ext cx="2778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>
                <a:latin typeface="Microsoft JhengHei" panose="020B0604030504040204" charset="-120"/>
                <a:cs typeface="Microsoft JhengHei" panose="020B0604030504040204" charset="-120"/>
              </a:rPr>
              <a:t>基本赋值语句</a:t>
            </a:r>
            <a:endParaRPr spc="1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273623"/>
            <a:ext cx="8090534" cy="1459230"/>
          </a:xfrm>
          <a:prstGeom prst="rect">
            <a:avLst/>
          </a:prstGeom>
        </p:spPr>
        <p:txBody>
          <a:bodyPr vert="horz" wrap="square" lIns="0" tIns="241935" rIns="0" bIns="0" rtlCol="0">
            <a:spAutoFit/>
          </a:bodyPr>
          <a:lstStyle/>
          <a:p>
            <a:pPr marL="476250" indent="-464185">
              <a:lnSpc>
                <a:spcPct val="100000"/>
              </a:lnSpc>
              <a:spcBef>
                <a:spcPts val="1905"/>
              </a:spcBef>
              <a:buChar char="•"/>
              <a:tabLst>
                <a:tab pos="475615" algn="l"/>
                <a:tab pos="476250" algn="l"/>
              </a:tabLst>
            </a:pPr>
            <a:r>
              <a:rPr sz="32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Python</a:t>
            </a:r>
            <a:r>
              <a:rPr sz="3200" spc="-4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中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创建一个变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量</a:t>
            </a:r>
            <a:r>
              <a:rPr sz="3200" spc="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不需要声</a:t>
            </a:r>
            <a:r>
              <a:rPr sz="3200" spc="-1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明</a:t>
            </a:r>
            <a:r>
              <a:rPr sz="3200" spc="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其类型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476250" indent="-464185">
              <a:lnSpc>
                <a:spcPct val="100000"/>
              </a:lnSpc>
              <a:spcBef>
                <a:spcPts val="1800"/>
              </a:spcBef>
              <a:buChar char="•"/>
              <a:tabLst>
                <a:tab pos="475615" algn="l"/>
                <a:tab pos="476250" algn="l"/>
              </a:tabLst>
            </a:pP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基本赋值语句：</a:t>
            </a:r>
            <a:r>
              <a:rPr sz="3200" spc="-3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变量</a:t>
            </a:r>
            <a:r>
              <a:rPr sz="3200" spc="-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=</a:t>
            </a:r>
            <a:r>
              <a:rPr sz="320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值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49908" y="3023616"/>
            <a:ext cx="5667755" cy="220218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95500" y="3068954"/>
            <a:ext cx="5508625" cy="1554480"/>
          </a:xfrm>
          <a:custGeom>
            <a:avLst/>
            <a:gdLst/>
            <a:ahLst/>
            <a:cxnLst/>
            <a:rect l="l" t="t" r="r" b="b"/>
            <a:pathLst>
              <a:path w="5508625" h="1554479">
                <a:moveTo>
                  <a:pt x="0" y="1554480"/>
                </a:moveTo>
                <a:lnTo>
                  <a:pt x="5508625" y="1554480"/>
                </a:lnTo>
                <a:lnTo>
                  <a:pt x="5508625" y="0"/>
                </a:lnTo>
                <a:lnTo>
                  <a:pt x="0" y="0"/>
                </a:lnTo>
                <a:lnTo>
                  <a:pt x="0" y="155448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95500" y="4623384"/>
            <a:ext cx="5508625" cy="488950"/>
          </a:xfrm>
          <a:custGeom>
            <a:avLst/>
            <a:gdLst/>
            <a:ahLst/>
            <a:cxnLst/>
            <a:rect l="l" t="t" r="r" b="b"/>
            <a:pathLst>
              <a:path w="5508625" h="488950">
                <a:moveTo>
                  <a:pt x="0" y="488619"/>
                </a:moveTo>
                <a:lnTo>
                  <a:pt x="5508625" y="488619"/>
                </a:lnTo>
                <a:lnTo>
                  <a:pt x="5508625" y="0"/>
                </a:lnTo>
                <a:lnTo>
                  <a:pt x="0" y="0"/>
                </a:lnTo>
                <a:lnTo>
                  <a:pt x="0" y="48861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576450" y="3049904"/>
          <a:ext cx="5565775" cy="2081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08625"/>
              </a:tblGrid>
              <a:tr h="155442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400" b="1" dirty="0">
                          <a:latin typeface="Consolas" panose="020B0609020204030204"/>
                          <a:cs typeface="Consolas" panose="020B0609020204030204"/>
                        </a:rPr>
                        <a:t>x =</a:t>
                      </a:r>
                      <a:r>
                        <a:rPr sz="2400" b="1" spc="-90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2400" b="1" dirty="0">
                          <a:solidFill>
                            <a:srgbClr val="F5861F"/>
                          </a:solidFill>
                          <a:latin typeface="Consolas" panose="020B0609020204030204"/>
                          <a:cs typeface="Consolas" panose="020B0609020204030204"/>
                        </a:rPr>
                        <a:t>1</a:t>
                      </a:r>
                      <a:endParaRPr sz="2400">
                        <a:latin typeface="Consolas" panose="020B0609020204030204"/>
                        <a:cs typeface="Consolas" panose="020B0609020204030204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Consolas" panose="020B0609020204030204"/>
                          <a:cs typeface="Consolas" panose="020B0609020204030204"/>
                        </a:rPr>
                        <a:t>y =</a:t>
                      </a:r>
                      <a:r>
                        <a:rPr sz="2400" b="1" spc="-90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2400" b="1" dirty="0">
                          <a:solidFill>
                            <a:srgbClr val="F5861F"/>
                          </a:solidFill>
                          <a:latin typeface="Consolas" panose="020B0609020204030204"/>
                          <a:cs typeface="Consolas" panose="020B0609020204030204"/>
                        </a:rPr>
                        <a:t>2</a:t>
                      </a:r>
                      <a:endParaRPr sz="2400">
                        <a:latin typeface="Consolas" panose="020B0609020204030204"/>
                        <a:cs typeface="Consolas" panose="020B0609020204030204"/>
                      </a:endParaRPr>
                    </a:p>
                    <a:p>
                      <a:pPr marL="91440" marR="3896360">
                        <a:lnSpc>
                          <a:spcPts val="2890"/>
                        </a:lnSpc>
                        <a:spcBef>
                          <a:spcPts val="90"/>
                        </a:spcBef>
                      </a:pPr>
                      <a:r>
                        <a:rPr sz="2400" b="1" dirty="0">
                          <a:latin typeface="Consolas" panose="020B0609020204030204"/>
                          <a:cs typeface="Consolas" panose="020B0609020204030204"/>
                        </a:rPr>
                        <a:t>k = x +</a:t>
                      </a:r>
                      <a:r>
                        <a:rPr sz="2400" b="1" spc="-70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2400" b="1" dirty="0">
                          <a:latin typeface="Consolas" panose="020B0609020204030204"/>
                          <a:cs typeface="Consolas" panose="020B0609020204030204"/>
                        </a:rPr>
                        <a:t>y  print(k)</a:t>
                      </a:r>
                      <a:endParaRPr sz="24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984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4886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400" i="1" dirty="0">
                          <a:solidFill>
                            <a:srgbClr val="0033CC"/>
                          </a:solidFill>
                          <a:latin typeface="Consolas" panose="020B0609020204030204"/>
                          <a:cs typeface="Consolas" panose="020B0609020204030204"/>
                        </a:rPr>
                        <a:t>3</a:t>
                      </a:r>
                      <a:endParaRPr sz="24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984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66835">
              <a:lnSpc>
                <a:spcPct val="100000"/>
              </a:lnSpc>
              <a:spcBef>
                <a:spcPts val="100"/>
              </a:spcBef>
            </a:pPr>
            <a:r>
              <a:rPr spc="10" dirty="0">
                <a:latin typeface="Microsoft JhengHei" panose="020B0604030504040204" charset="-120"/>
                <a:cs typeface="Microsoft JhengHei" panose="020B0604030504040204" charset="-120"/>
              </a:rPr>
              <a:t>序列赋值</a:t>
            </a:r>
            <a:endParaRPr spc="1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273623"/>
            <a:ext cx="7546340" cy="1459230"/>
          </a:xfrm>
          <a:prstGeom prst="rect">
            <a:avLst/>
          </a:prstGeom>
        </p:spPr>
        <p:txBody>
          <a:bodyPr vert="horz" wrap="square" lIns="0" tIns="241935" rIns="0" bIns="0" rtlCol="0">
            <a:spAutoFit/>
          </a:bodyPr>
          <a:lstStyle/>
          <a:p>
            <a:pPr marL="476250" indent="-464185">
              <a:lnSpc>
                <a:spcPct val="100000"/>
              </a:lnSpc>
              <a:spcBef>
                <a:spcPts val="1905"/>
              </a:spcBef>
              <a:buChar char="•"/>
              <a:tabLst>
                <a:tab pos="475615" algn="l"/>
                <a:tab pos="476250" algn="l"/>
              </a:tabLst>
            </a:pP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序列赋值形式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887095">
              <a:lnSpc>
                <a:spcPct val="100000"/>
              </a:lnSpc>
              <a:spcBef>
                <a:spcPts val="1800"/>
              </a:spcBef>
            </a:pPr>
            <a:r>
              <a:rPr sz="320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左侧的一系列变量</a:t>
            </a:r>
            <a:r>
              <a:rPr sz="3200" spc="-5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=</a:t>
            </a:r>
            <a:r>
              <a:rPr sz="3200" spc="-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右侧的一系列值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49908" y="3023616"/>
            <a:ext cx="5667755" cy="152704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95500" y="3068904"/>
            <a:ext cx="5508625" cy="880110"/>
          </a:xfrm>
          <a:custGeom>
            <a:avLst/>
            <a:gdLst/>
            <a:ahLst/>
            <a:cxnLst/>
            <a:rect l="l" t="t" r="r" b="b"/>
            <a:pathLst>
              <a:path w="5508625" h="880110">
                <a:moveTo>
                  <a:pt x="0" y="879525"/>
                </a:moveTo>
                <a:lnTo>
                  <a:pt x="5508625" y="879525"/>
                </a:lnTo>
                <a:lnTo>
                  <a:pt x="5508625" y="0"/>
                </a:lnTo>
                <a:lnTo>
                  <a:pt x="0" y="0"/>
                </a:lnTo>
                <a:lnTo>
                  <a:pt x="0" y="879525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95500" y="3948506"/>
            <a:ext cx="5508625" cy="488950"/>
          </a:xfrm>
          <a:custGeom>
            <a:avLst/>
            <a:gdLst/>
            <a:ahLst/>
            <a:cxnLst/>
            <a:rect l="l" t="t" r="r" b="b"/>
            <a:pathLst>
              <a:path w="5508625" h="488950">
                <a:moveTo>
                  <a:pt x="0" y="488619"/>
                </a:moveTo>
                <a:lnTo>
                  <a:pt x="5508625" y="488619"/>
                </a:lnTo>
                <a:lnTo>
                  <a:pt x="5508625" y="0"/>
                </a:lnTo>
                <a:lnTo>
                  <a:pt x="0" y="0"/>
                </a:lnTo>
                <a:lnTo>
                  <a:pt x="0" y="48861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576450" y="3049904"/>
          <a:ext cx="5565775" cy="1406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08625"/>
              </a:tblGrid>
              <a:tr h="87955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400" b="1" dirty="0">
                          <a:latin typeface="Consolas" panose="020B0609020204030204"/>
                          <a:cs typeface="Consolas" panose="020B0609020204030204"/>
                        </a:rPr>
                        <a:t>a, b = </a:t>
                      </a:r>
                      <a:r>
                        <a:rPr sz="2400" b="1" spc="5" dirty="0">
                          <a:solidFill>
                            <a:srgbClr val="F5861F"/>
                          </a:solidFill>
                          <a:latin typeface="Consolas" panose="020B0609020204030204"/>
                          <a:cs typeface="Consolas" panose="020B0609020204030204"/>
                        </a:rPr>
                        <a:t>4</a:t>
                      </a:r>
                      <a:r>
                        <a:rPr sz="2400" b="1" spc="5" dirty="0">
                          <a:latin typeface="Consolas" panose="020B0609020204030204"/>
                          <a:cs typeface="Consolas" panose="020B0609020204030204"/>
                        </a:rPr>
                        <a:t>,</a:t>
                      </a:r>
                      <a:r>
                        <a:rPr sz="2400" b="1" spc="15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2400" b="1" dirty="0">
                          <a:solidFill>
                            <a:srgbClr val="F5861F"/>
                          </a:solidFill>
                          <a:latin typeface="Consolas" panose="020B0609020204030204"/>
                          <a:cs typeface="Consolas" panose="020B0609020204030204"/>
                        </a:rPr>
                        <a:t>5</a:t>
                      </a:r>
                      <a:endParaRPr sz="2400">
                        <a:latin typeface="Consolas" panose="020B0609020204030204"/>
                        <a:cs typeface="Consolas" panose="020B0609020204030204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b="1" dirty="0">
                          <a:latin typeface="Consolas" panose="020B0609020204030204"/>
                          <a:cs typeface="Consolas" panose="020B0609020204030204"/>
                        </a:rPr>
                        <a:t>print(b)</a:t>
                      </a:r>
                      <a:endParaRPr sz="24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984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4886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400" i="1" dirty="0">
                          <a:solidFill>
                            <a:srgbClr val="0033CC"/>
                          </a:solidFill>
                          <a:latin typeface="Consolas" panose="020B0609020204030204"/>
                          <a:cs typeface="Consolas" panose="020B0609020204030204"/>
                        </a:rPr>
                        <a:t>5</a:t>
                      </a:r>
                      <a:endParaRPr sz="24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984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8389619" y="1714500"/>
            <a:ext cx="3134105" cy="12809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9049893" y="1824354"/>
            <a:ext cx="215836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9230" marR="5080" indent="-177165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右侧值依次赋 </a:t>
            </a: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给左</a:t>
            </a:r>
            <a:r>
              <a:rPr sz="28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侧变量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42489" y="256794"/>
            <a:ext cx="9361805" cy="571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Python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650">
              <a:latin typeface="Times New Roman" panose="02020603050405020304"/>
              <a:cs typeface="Times New Roman" panose="02020603050405020304"/>
            </a:endParaRPr>
          </a:p>
          <a:p>
            <a:pPr marL="416560" indent="-403860">
              <a:lnSpc>
                <a:spcPct val="100000"/>
              </a:lnSpc>
              <a:buSzPct val="98000"/>
              <a:buFont typeface="Wingdings" panose="05000000000000000000"/>
              <a:buChar char=""/>
              <a:tabLst>
                <a:tab pos="415925" algn="l"/>
              </a:tabLst>
            </a:pPr>
            <a:r>
              <a:rPr sz="4000" spc="-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Python</a:t>
            </a:r>
            <a:endParaRPr sz="4000">
              <a:latin typeface="微软雅黑" panose="020B0503020204020204" charset="-122"/>
              <a:cs typeface="微软雅黑" panose="020B0503020204020204" charset="-122"/>
            </a:endParaRPr>
          </a:p>
          <a:p>
            <a:pPr marL="756285" lvl="1" indent="-287020">
              <a:lnSpc>
                <a:spcPct val="100000"/>
              </a:lnSpc>
              <a:spcBef>
                <a:spcPts val="1790"/>
              </a:spcBef>
              <a:buChar char="-"/>
              <a:tabLst>
                <a:tab pos="756920" algn="l"/>
              </a:tabLst>
            </a:pPr>
            <a:r>
              <a:rPr sz="36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Python</a:t>
            </a:r>
            <a:r>
              <a:rPr sz="3600" spc="-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简介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  <a:p>
            <a:pPr marL="756285" lvl="1" indent="-287020">
              <a:lnSpc>
                <a:spcPct val="100000"/>
              </a:lnSpc>
              <a:spcBef>
                <a:spcPts val="1730"/>
              </a:spcBef>
              <a:buChar char="-"/>
              <a:tabLst>
                <a:tab pos="756920" algn="l"/>
              </a:tabLst>
            </a:pPr>
            <a:r>
              <a:rPr sz="36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Python的内置数据类型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  <a:p>
            <a:pPr marL="756285" lvl="1" indent="-287020">
              <a:lnSpc>
                <a:spcPct val="100000"/>
              </a:lnSpc>
              <a:spcBef>
                <a:spcPts val="1730"/>
              </a:spcBef>
              <a:buChar char="-"/>
              <a:tabLst>
                <a:tab pos="756920" algn="l"/>
              </a:tabLst>
            </a:pPr>
            <a:r>
              <a:rPr sz="36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P</a:t>
            </a:r>
            <a:r>
              <a:rPr sz="3600" spc="1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y</a:t>
            </a:r>
            <a:r>
              <a:rPr sz="36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th</a:t>
            </a:r>
            <a:r>
              <a:rPr sz="3600" spc="1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o</a:t>
            </a:r>
            <a:r>
              <a:rPr sz="3600" spc="-2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n</a:t>
            </a:r>
            <a:r>
              <a:rPr sz="36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赋值语句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  <a:p>
            <a:pPr marL="756285" lvl="1" indent="-287020">
              <a:lnSpc>
                <a:spcPct val="100000"/>
              </a:lnSpc>
              <a:spcBef>
                <a:spcPts val="1730"/>
              </a:spcBef>
              <a:buChar char="-"/>
              <a:tabLst>
                <a:tab pos="756920" algn="l"/>
              </a:tabLst>
            </a:pPr>
            <a:r>
              <a:rPr sz="360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Py</a:t>
            </a:r>
            <a:r>
              <a:rPr sz="3600" spc="1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t</a:t>
            </a:r>
            <a:r>
              <a:rPr sz="360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ho</a:t>
            </a:r>
            <a:r>
              <a:rPr sz="3600" spc="-1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n</a:t>
            </a:r>
            <a:r>
              <a:rPr sz="3600" spc="-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控制结构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  <a:p>
            <a:pPr marL="756285" lvl="1" indent="-287020">
              <a:lnSpc>
                <a:spcPct val="100000"/>
              </a:lnSpc>
              <a:spcBef>
                <a:spcPts val="1730"/>
              </a:spcBef>
              <a:buChar char="-"/>
              <a:tabLst>
                <a:tab pos="756920" algn="l"/>
              </a:tabLst>
            </a:pPr>
            <a:r>
              <a:rPr sz="36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P</a:t>
            </a:r>
            <a:r>
              <a:rPr sz="3600" spc="1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y</a:t>
            </a:r>
            <a:r>
              <a:rPr sz="36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th</a:t>
            </a:r>
            <a:r>
              <a:rPr sz="3600" spc="1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o</a:t>
            </a:r>
            <a:r>
              <a:rPr sz="3600" spc="-2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n</a:t>
            </a:r>
            <a:r>
              <a:rPr sz="36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函数调用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00564" y="282702"/>
            <a:ext cx="14033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5" dirty="0">
                <a:latin typeface="Microsoft JhengHei" panose="020B0604030504040204" charset="-120"/>
                <a:cs typeface="Microsoft JhengHei" panose="020B0604030504040204" charset="-120"/>
              </a:rPr>
              <a:t>if</a:t>
            </a:r>
            <a:r>
              <a:rPr spc="10" dirty="0">
                <a:latin typeface="Microsoft JhengHei" panose="020B0604030504040204" charset="-120"/>
                <a:cs typeface="Microsoft JhengHei" panose="020B0604030504040204" charset="-120"/>
              </a:rPr>
              <a:t>语句</a:t>
            </a:r>
            <a:endParaRPr spc="1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41448" y="2087879"/>
            <a:ext cx="3119628" cy="458571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486914" y="2132850"/>
            <a:ext cx="2961005" cy="4427855"/>
          </a:xfrm>
          <a:custGeom>
            <a:avLst/>
            <a:gdLst/>
            <a:ahLst/>
            <a:cxnLst/>
            <a:rect l="l" t="t" r="r" b="b"/>
            <a:pathLst>
              <a:path w="2961004" h="4427855">
                <a:moveTo>
                  <a:pt x="0" y="4427601"/>
                </a:moveTo>
                <a:lnTo>
                  <a:pt x="2961005" y="4427601"/>
                </a:lnTo>
                <a:lnTo>
                  <a:pt x="2961005" y="0"/>
                </a:lnTo>
                <a:lnTo>
                  <a:pt x="0" y="0"/>
                </a:lnTo>
                <a:lnTo>
                  <a:pt x="0" y="442760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486914" y="2113788"/>
            <a:ext cx="0" cy="4465955"/>
          </a:xfrm>
          <a:custGeom>
            <a:avLst/>
            <a:gdLst/>
            <a:ahLst/>
            <a:cxnLst/>
            <a:rect l="l" t="t" r="r" b="b"/>
            <a:pathLst>
              <a:path h="4465955">
                <a:moveTo>
                  <a:pt x="0" y="0"/>
                </a:moveTo>
                <a:lnTo>
                  <a:pt x="0" y="446571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447919" y="2113788"/>
            <a:ext cx="0" cy="4465955"/>
          </a:xfrm>
          <a:custGeom>
            <a:avLst/>
            <a:gdLst/>
            <a:ahLst/>
            <a:cxnLst/>
            <a:rect l="l" t="t" r="r" b="b"/>
            <a:pathLst>
              <a:path h="4465955">
                <a:moveTo>
                  <a:pt x="0" y="0"/>
                </a:moveTo>
                <a:lnTo>
                  <a:pt x="0" y="446571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467864" y="2132838"/>
            <a:ext cx="2999105" cy="0"/>
          </a:xfrm>
          <a:custGeom>
            <a:avLst/>
            <a:gdLst/>
            <a:ahLst/>
            <a:cxnLst/>
            <a:rect l="l" t="t" r="r" b="b"/>
            <a:pathLst>
              <a:path w="2999104">
                <a:moveTo>
                  <a:pt x="0" y="0"/>
                </a:moveTo>
                <a:lnTo>
                  <a:pt x="2999105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467864" y="6560451"/>
            <a:ext cx="2999105" cy="0"/>
          </a:xfrm>
          <a:custGeom>
            <a:avLst/>
            <a:gdLst/>
            <a:ahLst/>
            <a:cxnLst/>
            <a:rect l="l" t="t" r="r" b="b"/>
            <a:pathLst>
              <a:path w="2999104">
                <a:moveTo>
                  <a:pt x="0" y="0"/>
                </a:moveTo>
                <a:lnTo>
                  <a:pt x="2999105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88340" y="1266207"/>
            <a:ext cx="4601210" cy="3522345"/>
          </a:xfrm>
          <a:prstGeom prst="rect">
            <a:avLst/>
          </a:prstGeom>
        </p:spPr>
        <p:txBody>
          <a:bodyPr vert="horz" wrap="square" lIns="0" tIns="248920" rIns="0" bIns="0" rtlCol="0">
            <a:spAutoFit/>
          </a:bodyPr>
          <a:lstStyle/>
          <a:p>
            <a:pPr marL="476250" indent="-464185">
              <a:lnSpc>
                <a:spcPct val="100000"/>
              </a:lnSpc>
              <a:spcBef>
                <a:spcPts val="1960"/>
              </a:spcBef>
              <a:buChar char="•"/>
              <a:tabLst>
                <a:tab pos="475615" algn="l"/>
                <a:tab pos="476250" algn="l"/>
              </a:tabLst>
            </a:pPr>
            <a:r>
              <a:rPr sz="32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if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语句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1889760">
              <a:lnSpc>
                <a:spcPct val="100000"/>
              </a:lnSpc>
              <a:spcBef>
                <a:spcPts val="1620"/>
              </a:spcBef>
            </a:pPr>
            <a:r>
              <a:rPr sz="2800" b="1" spc="-5" dirty="0">
                <a:solidFill>
                  <a:srgbClr val="8858A8"/>
                </a:solidFill>
                <a:latin typeface="Consolas" panose="020B0609020204030204"/>
                <a:cs typeface="Consolas" panose="020B0609020204030204"/>
              </a:rPr>
              <a:t>if</a:t>
            </a:r>
            <a:r>
              <a:rPr sz="2800" b="1" spc="-30" dirty="0">
                <a:solidFill>
                  <a:srgbClr val="8858A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latin typeface="Consolas" panose="020B0609020204030204"/>
                <a:cs typeface="Consolas" panose="020B0609020204030204"/>
              </a:rPr>
              <a:t>&lt;test1&gt;: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 marL="1889760" marR="5080" indent="780415">
              <a:lnSpc>
                <a:spcPct val="100000"/>
              </a:lnSpc>
              <a:spcBef>
                <a:spcPts val="45"/>
              </a:spcBef>
            </a:pPr>
            <a:r>
              <a:rPr sz="2800" b="1" spc="-10" dirty="0">
                <a:latin typeface="Consolas" panose="020B0609020204030204"/>
                <a:cs typeface="Consolas" panose="020B0609020204030204"/>
              </a:rPr>
              <a:t>&lt;</a:t>
            </a:r>
            <a:r>
              <a:rPr sz="2800" b="1" spc="15" dirty="0">
                <a:latin typeface="Microsoft JhengHei" panose="020B0604030504040204" charset="-120"/>
                <a:cs typeface="Microsoft JhengHei" panose="020B0604030504040204" charset="-120"/>
              </a:rPr>
              <a:t>语句块</a:t>
            </a:r>
            <a:r>
              <a:rPr sz="2800" b="1" spc="-10" dirty="0">
                <a:latin typeface="Consolas" panose="020B0609020204030204"/>
                <a:cs typeface="Consolas" panose="020B0609020204030204"/>
              </a:rPr>
              <a:t>1&gt;  </a:t>
            </a:r>
            <a:r>
              <a:rPr sz="2800" b="1" spc="-5" dirty="0">
                <a:solidFill>
                  <a:srgbClr val="8858A8"/>
                </a:solidFill>
                <a:latin typeface="Consolas" panose="020B0609020204030204"/>
                <a:cs typeface="Consolas" panose="020B0609020204030204"/>
              </a:rPr>
              <a:t>elif</a:t>
            </a:r>
            <a:r>
              <a:rPr sz="2800" b="1" spc="-80" dirty="0">
                <a:solidFill>
                  <a:srgbClr val="8858A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latin typeface="Consolas" panose="020B0609020204030204"/>
                <a:cs typeface="Consolas" panose="020B0609020204030204"/>
              </a:rPr>
              <a:t>&lt;test2&gt;</a:t>
            </a:r>
            <a:r>
              <a:rPr sz="2800" b="1" spc="-5" dirty="0">
                <a:latin typeface="Microsoft JhengHei" panose="020B0604030504040204" charset="-120"/>
                <a:cs typeface="Microsoft JhengHei" panose="020B0604030504040204" charset="-120"/>
              </a:rPr>
              <a:t>：</a:t>
            </a:r>
            <a:endParaRPr sz="28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1889760" marR="5080" indent="780415">
              <a:lnSpc>
                <a:spcPct val="100000"/>
              </a:lnSpc>
              <a:spcBef>
                <a:spcPts val="5"/>
              </a:spcBef>
            </a:pPr>
            <a:r>
              <a:rPr sz="2800" b="1" spc="-10" dirty="0">
                <a:latin typeface="Consolas" panose="020B0609020204030204"/>
                <a:cs typeface="Consolas" panose="020B0609020204030204"/>
              </a:rPr>
              <a:t>&lt;</a:t>
            </a:r>
            <a:r>
              <a:rPr sz="2800" b="1" spc="15" dirty="0">
                <a:latin typeface="Microsoft JhengHei" panose="020B0604030504040204" charset="-120"/>
                <a:cs typeface="Microsoft JhengHei" panose="020B0604030504040204" charset="-120"/>
              </a:rPr>
              <a:t>语句块</a:t>
            </a:r>
            <a:r>
              <a:rPr sz="2800" b="1" spc="-10" dirty="0">
                <a:latin typeface="Consolas" panose="020B0609020204030204"/>
                <a:cs typeface="Consolas" panose="020B0609020204030204"/>
              </a:rPr>
              <a:t>2&gt;  </a:t>
            </a:r>
            <a:r>
              <a:rPr sz="2800" b="1" spc="-5" dirty="0">
                <a:solidFill>
                  <a:srgbClr val="8858A8"/>
                </a:solidFill>
                <a:latin typeface="Consolas" panose="020B0609020204030204"/>
                <a:cs typeface="Consolas" panose="020B0609020204030204"/>
              </a:rPr>
              <a:t>elif</a:t>
            </a:r>
            <a:r>
              <a:rPr sz="2800" b="1" spc="-90" dirty="0">
                <a:solidFill>
                  <a:srgbClr val="8858A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latin typeface="Consolas" panose="020B0609020204030204"/>
                <a:cs typeface="Consolas" panose="020B0609020204030204"/>
              </a:rPr>
              <a:t>&lt;test3&gt;</a:t>
            </a:r>
            <a:r>
              <a:rPr sz="2800" b="1" spc="-5" dirty="0">
                <a:latin typeface="Microsoft JhengHei" panose="020B0604030504040204" charset="-120"/>
                <a:cs typeface="Microsoft JhengHei" panose="020B0604030504040204" charset="-120"/>
              </a:rPr>
              <a:t>：</a:t>
            </a:r>
            <a:endParaRPr sz="28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2670810">
              <a:lnSpc>
                <a:spcPct val="100000"/>
              </a:lnSpc>
            </a:pPr>
            <a:r>
              <a:rPr sz="2800" b="1" spc="-10" dirty="0">
                <a:latin typeface="Consolas" panose="020B0609020204030204"/>
                <a:cs typeface="Consolas" panose="020B0609020204030204"/>
              </a:rPr>
              <a:t>&lt;</a:t>
            </a:r>
            <a:r>
              <a:rPr sz="2800" b="1" spc="15" dirty="0">
                <a:latin typeface="Microsoft JhengHei" panose="020B0604030504040204" charset="-120"/>
                <a:cs typeface="Microsoft JhengHei" panose="020B0604030504040204" charset="-120"/>
              </a:rPr>
              <a:t>语句块</a:t>
            </a:r>
            <a:r>
              <a:rPr sz="2800" b="1" spc="-10" dirty="0">
                <a:latin typeface="Consolas" panose="020B0609020204030204"/>
                <a:cs typeface="Consolas" panose="020B0609020204030204"/>
              </a:rPr>
              <a:t>3&gt;</a:t>
            </a:r>
            <a:endParaRPr sz="2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65907" y="4763516"/>
            <a:ext cx="15113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nsolas" panose="020B0609020204030204"/>
                <a:cs typeface="Consolas" panose="020B0609020204030204"/>
              </a:rPr>
              <a:t>.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onsolas" panose="020B0609020204030204"/>
                <a:cs typeface="Consolas" panose="020B0609020204030204"/>
              </a:rPr>
              <a:t>.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onsolas" panose="020B0609020204030204"/>
                <a:cs typeface="Consolas" panose="020B0609020204030204"/>
              </a:rPr>
              <a:t>.</a:t>
            </a:r>
            <a:endParaRPr sz="1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65907" y="5586780"/>
            <a:ext cx="246570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8858A8"/>
                </a:solidFill>
                <a:latin typeface="Consolas" panose="020B0609020204030204"/>
                <a:cs typeface="Consolas" panose="020B0609020204030204"/>
              </a:rPr>
              <a:t>else</a:t>
            </a:r>
            <a:r>
              <a:rPr sz="2800" b="1" spc="-5" dirty="0">
                <a:latin typeface="Microsoft JhengHei" panose="020B0604030504040204" charset="-120"/>
                <a:cs typeface="Microsoft JhengHei" panose="020B0604030504040204" charset="-120"/>
              </a:rPr>
              <a:t>：</a:t>
            </a:r>
            <a:endParaRPr sz="28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793115">
              <a:lnSpc>
                <a:spcPct val="100000"/>
              </a:lnSpc>
            </a:pPr>
            <a:r>
              <a:rPr sz="2800" b="1" spc="-10" dirty="0">
                <a:latin typeface="Consolas" panose="020B0609020204030204"/>
                <a:cs typeface="Consolas" panose="020B0609020204030204"/>
              </a:rPr>
              <a:t>&lt;</a:t>
            </a:r>
            <a:r>
              <a:rPr sz="2800" b="1" spc="15" dirty="0">
                <a:latin typeface="Microsoft JhengHei" panose="020B0604030504040204" charset="-120"/>
                <a:cs typeface="Microsoft JhengHei" panose="020B0604030504040204" charset="-120"/>
              </a:rPr>
              <a:t>语句块</a:t>
            </a:r>
            <a:r>
              <a:rPr sz="2800" b="1" spc="-10" dirty="0">
                <a:latin typeface="Consolas" panose="020B0609020204030204"/>
                <a:cs typeface="Consolas" panose="020B0609020204030204"/>
              </a:rPr>
              <a:t>n&gt;</a:t>
            </a:r>
            <a:endParaRPr sz="2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193791" y="1569719"/>
            <a:ext cx="3377946" cy="12809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830061" y="1679905"/>
            <a:ext cx="215646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首先，进行条 </a:t>
            </a: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件测试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144773" y="2236470"/>
            <a:ext cx="1369060" cy="463550"/>
          </a:xfrm>
          <a:custGeom>
            <a:avLst/>
            <a:gdLst/>
            <a:ahLst/>
            <a:cxnLst/>
            <a:rect l="l" t="t" r="r" b="b"/>
            <a:pathLst>
              <a:path w="1369060" h="463550">
                <a:moveTo>
                  <a:pt x="0" y="463296"/>
                </a:moveTo>
                <a:lnTo>
                  <a:pt x="1368552" y="463296"/>
                </a:lnTo>
                <a:lnTo>
                  <a:pt x="1368552" y="0"/>
                </a:lnTo>
                <a:lnTo>
                  <a:pt x="0" y="0"/>
                </a:lnTo>
                <a:lnTo>
                  <a:pt x="0" y="463296"/>
                </a:lnTo>
                <a:close/>
              </a:path>
            </a:pathLst>
          </a:custGeom>
          <a:ln w="38099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574541" y="3070098"/>
            <a:ext cx="1370330" cy="463550"/>
          </a:xfrm>
          <a:custGeom>
            <a:avLst/>
            <a:gdLst/>
            <a:ahLst/>
            <a:cxnLst/>
            <a:rect l="l" t="t" r="r" b="b"/>
            <a:pathLst>
              <a:path w="1370329" h="463550">
                <a:moveTo>
                  <a:pt x="0" y="463296"/>
                </a:moveTo>
                <a:lnTo>
                  <a:pt x="1370076" y="463296"/>
                </a:lnTo>
                <a:lnTo>
                  <a:pt x="1370076" y="0"/>
                </a:lnTo>
                <a:lnTo>
                  <a:pt x="0" y="0"/>
                </a:lnTo>
                <a:lnTo>
                  <a:pt x="0" y="463296"/>
                </a:lnTo>
                <a:close/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574541" y="3903726"/>
            <a:ext cx="1370330" cy="463550"/>
          </a:xfrm>
          <a:custGeom>
            <a:avLst/>
            <a:gdLst/>
            <a:ahLst/>
            <a:cxnLst/>
            <a:rect l="l" t="t" r="r" b="b"/>
            <a:pathLst>
              <a:path w="1370329" h="463550">
                <a:moveTo>
                  <a:pt x="0" y="463296"/>
                </a:moveTo>
                <a:lnTo>
                  <a:pt x="1370076" y="463296"/>
                </a:lnTo>
                <a:lnTo>
                  <a:pt x="1370076" y="0"/>
                </a:lnTo>
                <a:lnTo>
                  <a:pt x="0" y="0"/>
                </a:lnTo>
                <a:lnTo>
                  <a:pt x="0" y="463296"/>
                </a:lnTo>
                <a:close/>
              </a:path>
            </a:pathLst>
          </a:custGeom>
          <a:ln w="38099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567177" y="5630417"/>
            <a:ext cx="1007744" cy="463550"/>
          </a:xfrm>
          <a:custGeom>
            <a:avLst/>
            <a:gdLst/>
            <a:ahLst/>
            <a:cxnLst/>
            <a:rect l="l" t="t" r="r" b="b"/>
            <a:pathLst>
              <a:path w="1007745" h="463550">
                <a:moveTo>
                  <a:pt x="0" y="463295"/>
                </a:moveTo>
                <a:lnTo>
                  <a:pt x="1007363" y="463295"/>
                </a:lnTo>
                <a:lnTo>
                  <a:pt x="1007363" y="0"/>
                </a:lnTo>
                <a:lnTo>
                  <a:pt x="0" y="0"/>
                </a:lnTo>
                <a:lnTo>
                  <a:pt x="0" y="463295"/>
                </a:lnTo>
                <a:close/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274564" y="3240023"/>
            <a:ext cx="3297174" cy="12793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5932678" y="3350133"/>
            <a:ext cx="219900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5245" marR="5080" indent="-431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与</a:t>
            </a:r>
            <a:r>
              <a:rPr sz="28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test1</a:t>
            </a: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同层 </a:t>
            </a:r>
            <a:r>
              <a:rPr sz="28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次的多</a:t>
            </a: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个</a:t>
            </a:r>
            <a:r>
              <a:rPr sz="28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选择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193791" y="5111496"/>
            <a:ext cx="3377946" cy="12809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5830061" y="5222849"/>
            <a:ext cx="246316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前面的测试均 </a:t>
            </a:r>
            <a:r>
              <a:rPr sz="28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为假，执行else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41585" y="282702"/>
            <a:ext cx="1862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>
                <a:latin typeface="Microsoft JhengHei" panose="020B0604030504040204" charset="-120"/>
                <a:cs typeface="Microsoft JhengHei" panose="020B0604030504040204" charset="-120"/>
              </a:rPr>
              <a:t>例子：</a:t>
            </a:r>
            <a:r>
              <a:rPr spc="655" dirty="0">
                <a:latin typeface="Microsoft JhengHei" panose="020B0604030504040204" charset="-120"/>
                <a:cs typeface="Microsoft JhengHei" panose="020B0604030504040204" charset="-120"/>
              </a:rPr>
              <a:t>if</a:t>
            </a:r>
            <a:endParaRPr spc="655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41448" y="1438654"/>
            <a:ext cx="7080504" cy="53721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486914" y="1484782"/>
            <a:ext cx="6921500" cy="5212080"/>
          </a:xfrm>
          <a:custGeom>
            <a:avLst/>
            <a:gdLst/>
            <a:ahLst/>
            <a:cxnLst/>
            <a:rect l="l" t="t" r="r" b="b"/>
            <a:pathLst>
              <a:path w="6921500" h="5212080">
                <a:moveTo>
                  <a:pt x="0" y="5212080"/>
                </a:moveTo>
                <a:lnTo>
                  <a:pt x="6921373" y="5212080"/>
                </a:lnTo>
                <a:lnTo>
                  <a:pt x="6921373" y="0"/>
                </a:lnTo>
                <a:lnTo>
                  <a:pt x="0" y="0"/>
                </a:lnTo>
                <a:lnTo>
                  <a:pt x="0" y="521208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486914" y="1465707"/>
            <a:ext cx="0" cy="5250815"/>
          </a:xfrm>
          <a:custGeom>
            <a:avLst/>
            <a:gdLst/>
            <a:ahLst/>
            <a:cxnLst/>
            <a:rect l="l" t="t" r="r" b="b"/>
            <a:pathLst>
              <a:path h="5250815">
                <a:moveTo>
                  <a:pt x="0" y="0"/>
                </a:moveTo>
                <a:lnTo>
                  <a:pt x="0" y="525020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08414" y="1465707"/>
            <a:ext cx="0" cy="5250815"/>
          </a:xfrm>
          <a:custGeom>
            <a:avLst/>
            <a:gdLst/>
            <a:ahLst/>
            <a:cxnLst/>
            <a:rect l="l" t="t" r="r" b="b"/>
            <a:pathLst>
              <a:path h="5250815">
                <a:moveTo>
                  <a:pt x="0" y="0"/>
                </a:moveTo>
                <a:lnTo>
                  <a:pt x="0" y="525020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467864" y="1484757"/>
            <a:ext cx="6959600" cy="0"/>
          </a:xfrm>
          <a:custGeom>
            <a:avLst/>
            <a:gdLst/>
            <a:ahLst/>
            <a:cxnLst/>
            <a:rect l="l" t="t" r="r" b="b"/>
            <a:pathLst>
              <a:path w="6959600">
                <a:moveTo>
                  <a:pt x="0" y="0"/>
                </a:moveTo>
                <a:lnTo>
                  <a:pt x="69596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467864" y="6696862"/>
            <a:ext cx="6959600" cy="0"/>
          </a:xfrm>
          <a:custGeom>
            <a:avLst/>
            <a:gdLst/>
            <a:ahLst/>
            <a:cxnLst/>
            <a:rect l="l" t="t" r="r" b="b"/>
            <a:pathLst>
              <a:path w="6959600">
                <a:moveTo>
                  <a:pt x="0" y="0"/>
                </a:moveTo>
                <a:lnTo>
                  <a:pt x="69596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565907" y="1498473"/>
            <a:ext cx="5103495" cy="5148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93115" marR="1367790" indent="-78105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onsolas" panose="020B0609020204030204"/>
                <a:cs typeface="Consolas" panose="020B0609020204030204"/>
              </a:rPr>
              <a:t>def if_test(score):  </a:t>
            </a:r>
            <a:r>
              <a:rPr sz="2800" b="1" spc="-5" dirty="0">
                <a:solidFill>
                  <a:srgbClr val="8858A8"/>
                </a:solidFill>
                <a:latin typeface="Consolas" panose="020B0609020204030204"/>
                <a:cs typeface="Consolas" panose="020B0609020204030204"/>
              </a:rPr>
              <a:t>if </a:t>
            </a:r>
            <a:r>
              <a:rPr sz="2800" b="1" spc="-5" dirty="0">
                <a:latin typeface="Consolas" panose="020B0609020204030204"/>
                <a:cs typeface="Consolas" panose="020B0609020204030204"/>
              </a:rPr>
              <a:t>score </a:t>
            </a:r>
            <a:r>
              <a:rPr sz="2800" b="1" dirty="0">
                <a:latin typeface="Consolas" panose="020B0609020204030204"/>
                <a:cs typeface="Consolas" panose="020B0609020204030204"/>
              </a:rPr>
              <a:t>&gt;=</a:t>
            </a:r>
            <a:r>
              <a:rPr sz="2800" b="1" spc="-80" dirty="0"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solidFill>
                  <a:srgbClr val="F5861F"/>
                </a:solidFill>
                <a:latin typeface="Consolas" panose="020B0609020204030204"/>
                <a:cs typeface="Consolas" panose="020B0609020204030204"/>
              </a:rPr>
              <a:t>90</a:t>
            </a:r>
            <a:r>
              <a:rPr sz="2800" b="1" spc="-5" dirty="0">
                <a:latin typeface="Consolas" panose="020B0609020204030204"/>
                <a:cs typeface="Consolas" panose="020B0609020204030204"/>
              </a:rPr>
              <a:t>: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 marL="793115" marR="5080" indent="781685">
              <a:lnSpc>
                <a:spcPct val="100000"/>
              </a:lnSpc>
            </a:pPr>
            <a:r>
              <a:rPr sz="2800" b="1" spc="-10" dirty="0">
                <a:latin typeface="Consolas" panose="020B0609020204030204"/>
                <a:cs typeface="Consolas" panose="020B0609020204030204"/>
              </a:rPr>
              <a:t>print</a:t>
            </a:r>
            <a:r>
              <a:rPr sz="2800" b="1" spc="5" dirty="0">
                <a:latin typeface="Consolas" panose="020B0609020204030204"/>
                <a:cs typeface="Consolas" panose="020B0609020204030204"/>
              </a:rPr>
              <a:t>(</a:t>
            </a:r>
            <a:r>
              <a:rPr sz="2800" b="1" spc="-5" dirty="0">
                <a:solidFill>
                  <a:srgbClr val="708B00"/>
                </a:solidFill>
                <a:latin typeface="Consolas" panose="020B0609020204030204"/>
                <a:cs typeface="Consolas" panose="020B0609020204030204"/>
              </a:rPr>
              <a:t>"Exc</a:t>
            </a:r>
            <a:r>
              <a:rPr sz="2800" b="1" spc="-15" dirty="0">
                <a:solidFill>
                  <a:srgbClr val="708B00"/>
                </a:solidFill>
                <a:latin typeface="Consolas" panose="020B0609020204030204"/>
                <a:cs typeface="Consolas" panose="020B0609020204030204"/>
              </a:rPr>
              <a:t>e</a:t>
            </a:r>
            <a:r>
              <a:rPr sz="2800" b="1" spc="-5" dirty="0">
                <a:solidFill>
                  <a:srgbClr val="708B00"/>
                </a:solidFill>
                <a:latin typeface="Consolas" panose="020B0609020204030204"/>
                <a:cs typeface="Consolas" panose="020B0609020204030204"/>
              </a:rPr>
              <a:t>l</a:t>
            </a:r>
            <a:r>
              <a:rPr sz="2800" b="1" dirty="0">
                <a:solidFill>
                  <a:srgbClr val="708B00"/>
                </a:solidFill>
                <a:latin typeface="Consolas" panose="020B0609020204030204"/>
                <a:cs typeface="Consolas" panose="020B0609020204030204"/>
              </a:rPr>
              <a:t>l</a:t>
            </a:r>
            <a:r>
              <a:rPr sz="2800" b="1" spc="-5" dirty="0">
                <a:solidFill>
                  <a:srgbClr val="708B00"/>
                </a:solidFill>
                <a:latin typeface="Consolas" panose="020B0609020204030204"/>
                <a:cs typeface="Consolas" panose="020B0609020204030204"/>
              </a:rPr>
              <a:t>ent</a:t>
            </a:r>
            <a:r>
              <a:rPr sz="2800" b="1" spc="-10" dirty="0">
                <a:solidFill>
                  <a:srgbClr val="708B00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2800" b="1" spc="-5" dirty="0">
                <a:latin typeface="Consolas" panose="020B0609020204030204"/>
                <a:cs typeface="Consolas" panose="020B0609020204030204"/>
              </a:rPr>
              <a:t>)  </a:t>
            </a:r>
            <a:r>
              <a:rPr sz="2800" b="1" spc="-5" dirty="0">
                <a:solidFill>
                  <a:srgbClr val="8858A8"/>
                </a:solidFill>
                <a:latin typeface="Consolas" panose="020B0609020204030204"/>
                <a:cs typeface="Consolas" panose="020B0609020204030204"/>
              </a:rPr>
              <a:t>elif </a:t>
            </a:r>
            <a:r>
              <a:rPr sz="2800" b="1" spc="-5" dirty="0">
                <a:latin typeface="Consolas" panose="020B0609020204030204"/>
                <a:cs typeface="Consolas" panose="020B0609020204030204"/>
              </a:rPr>
              <a:t>score &gt;=</a:t>
            </a:r>
            <a:r>
              <a:rPr sz="2800" b="1" spc="-30" dirty="0"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10" dirty="0">
                <a:solidFill>
                  <a:srgbClr val="F5861F"/>
                </a:solidFill>
                <a:latin typeface="Consolas" panose="020B0609020204030204"/>
                <a:cs typeface="Consolas" panose="020B0609020204030204"/>
              </a:rPr>
              <a:t>80</a:t>
            </a:r>
            <a:r>
              <a:rPr sz="2800" b="1" spc="-10" dirty="0">
                <a:latin typeface="Consolas" panose="020B0609020204030204"/>
                <a:cs typeface="Consolas" panose="020B0609020204030204"/>
              </a:rPr>
              <a:t>: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 marL="793115" marR="5080" indent="781685">
              <a:lnSpc>
                <a:spcPct val="100000"/>
              </a:lnSpc>
            </a:pPr>
            <a:r>
              <a:rPr sz="2800" b="1" spc="-5" dirty="0">
                <a:latin typeface="Consolas" panose="020B0609020204030204"/>
                <a:cs typeface="Consolas" panose="020B0609020204030204"/>
              </a:rPr>
              <a:t>print(</a:t>
            </a:r>
            <a:r>
              <a:rPr sz="2800" b="1" spc="-5" dirty="0">
                <a:solidFill>
                  <a:srgbClr val="708B00"/>
                </a:solidFill>
                <a:latin typeface="Consolas" panose="020B0609020204030204"/>
                <a:cs typeface="Consolas" panose="020B0609020204030204"/>
              </a:rPr>
              <a:t>"Very</a:t>
            </a:r>
            <a:r>
              <a:rPr sz="2800" b="1" spc="-75" dirty="0">
                <a:solidFill>
                  <a:srgbClr val="708B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solidFill>
                  <a:srgbClr val="708B00"/>
                </a:solidFill>
                <a:latin typeface="Consolas" panose="020B0609020204030204"/>
                <a:cs typeface="Consolas" panose="020B0609020204030204"/>
              </a:rPr>
              <a:t>Good"</a:t>
            </a:r>
            <a:r>
              <a:rPr sz="2800" b="1" spc="-5" dirty="0">
                <a:latin typeface="Consolas" panose="020B0609020204030204"/>
                <a:cs typeface="Consolas" panose="020B0609020204030204"/>
              </a:rPr>
              <a:t>)  </a:t>
            </a:r>
            <a:r>
              <a:rPr sz="2800" b="1" spc="-5" dirty="0">
                <a:solidFill>
                  <a:srgbClr val="8858A8"/>
                </a:solidFill>
                <a:latin typeface="Consolas" panose="020B0609020204030204"/>
                <a:cs typeface="Consolas" panose="020B0609020204030204"/>
              </a:rPr>
              <a:t>elif </a:t>
            </a:r>
            <a:r>
              <a:rPr sz="2800" b="1" spc="-5" dirty="0">
                <a:latin typeface="Consolas" panose="020B0609020204030204"/>
                <a:cs typeface="Consolas" panose="020B0609020204030204"/>
              </a:rPr>
              <a:t>score &gt;=</a:t>
            </a:r>
            <a:r>
              <a:rPr sz="2800" b="1" spc="-30" dirty="0"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10" dirty="0">
                <a:solidFill>
                  <a:srgbClr val="F5861F"/>
                </a:solidFill>
                <a:latin typeface="Consolas" panose="020B0609020204030204"/>
                <a:cs typeface="Consolas" panose="020B0609020204030204"/>
              </a:rPr>
              <a:t>70</a:t>
            </a:r>
            <a:r>
              <a:rPr sz="2800" b="1" spc="-10" dirty="0">
                <a:latin typeface="Consolas" panose="020B0609020204030204"/>
                <a:cs typeface="Consolas" panose="020B0609020204030204"/>
              </a:rPr>
              <a:t>: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 marL="793115" marR="981710" indent="781685" algn="r">
              <a:lnSpc>
                <a:spcPct val="100000"/>
              </a:lnSpc>
              <a:spcBef>
                <a:spcPts val="5"/>
              </a:spcBef>
            </a:pPr>
            <a:r>
              <a:rPr sz="2800" b="1" spc="-10" dirty="0">
                <a:latin typeface="Consolas" panose="020B0609020204030204"/>
                <a:cs typeface="Consolas" panose="020B0609020204030204"/>
              </a:rPr>
              <a:t>print</a:t>
            </a:r>
            <a:r>
              <a:rPr sz="2800" b="1" spc="5" dirty="0">
                <a:latin typeface="Consolas" panose="020B0609020204030204"/>
                <a:cs typeface="Consolas" panose="020B0609020204030204"/>
              </a:rPr>
              <a:t>(</a:t>
            </a:r>
            <a:r>
              <a:rPr sz="2800" b="1" spc="-10" dirty="0">
                <a:solidFill>
                  <a:srgbClr val="708B00"/>
                </a:solidFill>
                <a:latin typeface="Consolas" panose="020B0609020204030204"/>
                <a:cs typeface="Consolas" panose="020B0609020204030204"/>
              </a:rPr>
              <a:t>"Good"</a:t>
            </a:r>
            <a:r>
              <a:rPr sz="2800" b="1" spc="-5" dirty="0">
                <a:latin typeface="Consolas" panose="020B0609020204030204"/>
                <a:cs typeface="Consolas" panose="020B0609020204030204"/>
              </a:rPr>
              <a:t>)  </a:t>
            </a:r>
            <a:r>
              <a:rPr sz="2800" b="1" spc="-5" dirty="0">
                <a:solidFill>
                  <a:srgbClr val="8858A8"/>
                </a:solidFill>
                <a:latin typeface="Consolas" panose="020B0609020204030204"/>
                <a:cs typeface="Consolas" panose="020B0609020204030204"/>
              </a:rPr>
              <a:t>elif </a:t>
            </a:r>
            <a:r>
              <a:rPr sz="2800" b="1" spc="-5" dirty="0">
                <a:latin typeface="Consolas" panose="020B0609020204030204"/>
                <a:cs typeface="Consolas" panose="020B0609020204030204"/>
              </a:rPr>
              <a:t>score</a:t>
            </a:r>
            <a:r>
              <a:rPr sz="2800" b="1" spc="-45" dirty="0"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latin typeface="Consolas" panose="020B0609020204030204"/>
                <a:cs typeface="Consolas" panose="020B0609020204030204"/>
              </a:rPr>
              <a:t>&gt;=</a:t>
            </a:r>
            <a:r>
              <a:rPr sz="2800" b="1" spc="-30" dirty="0"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solidFill>
                  <a:srgbClr val="F5861F"/>
                </a:solidFill>
                <a:latin typeface="Consolas" panose="020B0609020204030204"/>
                <a:cs typeface="Consolas" panose="020B0609020204030204"/>
              </a:rPr>
              <a:t>60</a:t>
            </a:r>
            <a:r>
              <a:rPr sz="2800" b="1" spc="-5" dirty="0">
                <a:latin typeface="Consolas" panose="020B0609020204030204"/>
                <a:cs typeface="Consolas" panose="020B0609020204030204"/>
              </a:rPr>
              <a:t>: </a:t>
            </a:r>
            <a:r>
              <a:rPr sz="28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10" dirty="0">
                <a:latin typeface="Consolas" panose="020B0609020204030204"/>
                <a:cs typeface="Consolas" panose="020B0609020204030204"/>
              </a:rPr>
              <a:t>print</a:t>
            </a:r>
            <a:r>
              <a:rPr sz="2800" b="1" spc="5" dirty="0">
                <a:latin typeface="Consolas" panose="020B0609020204030204"/>
                <a:cs typeface="Consolas" panose="020B0609020204030204"/>
              </a:rPr>
              <a:t>(</a:t>
            </a:r>
            <a:r>
              <a:rPr sz="2800" b="1" spc="-10" dirty="0">
                <a:solidFill>
                  <a:srgbClr val="708B00"/>
                </a:solidFill>
                <a:latin typeface="Consolas" panose="020B0609020204030204"/>
                <a:cs typeface="Consolas" panose="020B0609020204030204"/>
              </a:rPr>
              <a:t>"Pass"</a:t>
            </a:r>
            <a:r>
              <a:rPr sz="2800" b="1" spc="-5" dirty="0">
                <a:latin typeface="Consolas" panose="020B0609020204030204"/>
                <a:cs typeface="Consolas" panose="020B0609020204030204"/>
              </a:rPr>
              <a:t>)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 marL="793115">
              <a:lnSpc>
                <a:spcPct val="100000"/>
              </a:lnSpc>
            </a:pPr>
            <a:r>
              <a:rPr sz="2800" b="1" spc="-5" dirty="0">
                <a:solidFill>
                  <a:srgbClr val="8858A8"/>
                </a:solidFill>
                <a:latin typeface="Consolas" panose="020B0609020204030204"/>
                <a:cs typeface="Consolas" panose="020B0609020204030204"/>
              </a:rPr>
              <a:t>else</a:t>
            </a:r>
            <a:r>
              <a:rPr sz="2800" b="1" spc="-5" dirty="0">
                <a:latin typeface="Consolas" panose="020B0609020204030204"/>
                <a:cs typeface="Consolas" panose="020B0609020204030204"/>
              </a:rPr>
              <a:t>: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 marL="12700" marR="981710" indent="1562100">
              <a:lnSpc>
                <a:spcPts val="3370"/>
              </a:lnSpc>
              <a:spcBef>
                <a:spcPts val="105"/>
              </a:spcBef>
            </a:pPr>
            <a:r>
              <a:rPr sz="2800" b="1" spc="-10" dirty="0">
                <a:latin typeface="Consolas" panose="020B0609020204030204"/>
                <a:cs typeface="Consolas" panose="020B0609020204030204"/>
              </a:rPr>
              <a:t>print</a:t>
            </a:r>
            <a:r>
              <a:rPr sz="2800" b="1" spc="5" dirty="0">
                <a:latin typeface="Consolas" panose="020B0609020204030204"/>
                <a:cs typeface="Consolas" panose="020B0609020204030204"/>
              </a:rPr>
              <a:t>(</a:t>
            </a:r>
            <a:r>
              <a:rPr sz="2800" b="1" spc="-10" dirty="0">
                <a:solidFill>
                  <a:srgbClr val="708B00"/>
                </a:solidFill>
                <a:latin typeface="Consolas" panose="020B0609020204030204"/>
                <a:cs typeface="Consolas" panose="020B0609020204030204"/>
              </a:rPr>
              <a:t>"Fail"</a:t>
            </a:r>
            <a:r>
              <a:rPr sz="2800" b="1" spc="-5" dirty="0">
                <a:latin typeface="Consolas" panose="020B0609020204030204"/>
                <a:cs typeface="Consolas" panose="020B0609020204030204"/>
              </a:rPr>
              <a:t>)  </a:t>
            </a:r>
            <a:r>
              <a:rPr sz="2800" b="1" spc="-5" dirty="0">
                <a:latin typeface="Consolas" panose="020B0609020204030204"/>
                <a:cs typeface="Consolas" panose="020B0609020204030204"/>
              </a:rPr>
              <a:t>if_test(</a:t>
            </a:r>
            <a:r>
              <a:rPr sz="2800" b="1" spc="-5" dirty="0">
                <a:solidFill>
                  <a:srgbClr val="F5861F"/>
                </a:solidFill>
                <a:latin typeface="Consolas" panose="020B0609020204030204"/>
                <a:cs typeface="Consolas" panose="020B0609020204030204"/>
              </a:rPr>
              <a:t>100</a:t>
            </a:r>
            <a:r>
              <a:rPr sz="2800" b="1" spc="-5" dirty="0">
                <a:latin typeface="Consolas" panose="020B0609020204030204"/>
                <a:cs typeface="Consolas" panose="020B0609020204030204"/>
              </a:rPr>
              <a:t>)</a:t>
            </a:r>
            <a:endParaRPr sz="2800">
              <a:latin typeface="Consolas" panose="020B0609020204030204"/>
              <a:cs typeface="Consolas" panose="020B0609020204030204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44536" y="282702"/>
            <a:ext cx="41592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>
                <a:latin typeface="Microsoft JhengHei" panose="020B0604030504040204" charset="-120"/>
                <a:cs typeface="Microsoft JhengHei" panose="020B0604030504040204" charset="-120"/>
              </a:rPr>
              <a:t>Whil</a:t>
            </a:r>
            <a:r>
              <a:rPr spc="-195" dirty="0">
                <a:latin typeface="Microsoft JhengHei" panose="020B0604030504040204" charset="-120"/>
                <a:cs typeface="Microsoft JhengHei" panose="020B0604030504040204" charset="-120"/>
              </a:rPr>
              <a:t>e</a:t>
            </a:r>
            <a:r>
              <a:rPr spc="10" dirty="0">
                <a:latin typeface="Microsoft JhengHei" panose="020B0604030504040204" charset="-120"/>
                <a:cs typeface="Microsoft JhengHei" panose="020B0604030504040204" charset="-120"/>
              </a:rPr>
              <a:t>语句</a:t>
            </a:r>
            <a:r>
              <a:rPr spc="245" dirty="0">
                <a:latin typeface="Microsoft JhengHei" panose="020B0604030504040204" charset="-120"/>
                <a:cs typeface="Microsoft JhengHei" panose="020B0604030504040204" charset="-120"/>
              </a:rPr>
              <a:t>-</a:t>
            </a:r>
            <a:r>
              <a:rPr spc="10" dirty="0">
                <a:latin typeface="Microsoft JhengHei" panose="020B0604030504040204" charset="-120"/>
                <a:cs typeface="Microsoft JhengHei" panose="020B0604030504040204" charset="-120"/>
              </a:rPr>
              <a:t>通用格式</a:t>
            </a:r>
            <a:endParaRPr spc="1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502105"/>
            <a:ext cx="220091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</a:tabLst>
            </a:pPr>
            <a:r>
              <a:rPr sz="32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while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语句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41448" y="2398776"/>
            <a:ext cx="3119628" cy="150418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486914" y="2444750"/>
            <a:ext cx="2961005" cy="1344295"/>
          </a:xfrm>
          <a:custGeom>
            <a:avLst/>
            <a:gdLst/>
            <a:ahLst/>
            <a:cxnLst/>
            <a:rect l="l" t="t" r="r" b="b"/>
            <a:pathLst>
              <a:path w="2961004" h="1344295">
                <a:moveTo>
                  <a:pt x="0" y="1344295"/>
                </a:moveTo>
                <a:lnTo>
                  <a:pt x="2961005" y="1344295"/>
                </a:lnTo>
                <a:lnTo>
                  <a:pt x="2961005" y="0"/>
                </a:lnTo>
                <a:lnTo>
                  <a:pt x="0" y="0"/>
                </a:lnTo>
                <a:lnTo>
                  <a:pt x="0" y="1344295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486914" y="2444750"/>
            <a:ext cx="2961005" cy="1344295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2260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780"/>
              </a:spcBef>
            </a:pPr>
            <a:r>
              <a:rPr sz="2800" b="1" spc="-5" dirty="0">
                <a:solidFill>
                  <a:srgbClr val="8858A8"/>
                </a:solidFill>
                <a:latin typeface="Consolas" panose="020B0609020204030204"/>
                <a:cs typeface="Consolas" panose="020B0609020204030204"/>
              </a:rPr>
              <a:t>while</a:t>
            </a:r>
            <a:r>
              <a:rPr sz="2800" b="1" spc="-45" dirty="0">
                <a:solidFill>
                  <a:srgbClr val="8858A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latin typeface="Consolas" panose="020B0609020204030204"/>
                <a:cs typeface="Consolas" panose="020B0609020204030204"/>
              </a:rPr>
              <a:t>&lt;test&gt;: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 marL="871855">
              <a:lnSpc>
                <a:spcPct val="100000"/>
              </a:lnSpc>
              <a:spcBef>
                <a:spcPts val="45"/>
              </a:spcBef>
            </a:pPr>
            <a:r>
              <a:rPr sz="2800" b="1" spc="-10" dirty="0">
                <a:latin typeface="Consolas" panose="020B0609020204030204"/>
                <a:cs typeface="Consolas" panose="020B0609020204030204"/>
              </a:rPr>
              <a:t>&lt;</a:t>
            </a:r>
            <a:r>
              <a:rPr sz="2800" b="1" spc="15" dirty="0">
                <a:latin typeface="Microsoft JhengHei" panose="020B0604030504040204" charset="-120"/>
                <a:cs typeface="Microsoft JhengHei" panose="020B0604030504040204" charset="-120"/>
              </a:rPr>
              <a:t>语句块</a:t>
            </a:r>
            <a:r>
              <a:rPr sz="2800" b="1" spc="-10" dirty="0">
                <a:latin typeface="Consolas" panose="020B0609020204030204"/>
                <a:cs typeface="Consolas" panose="020B0609020204030204"/>
              </a:rPr>
              <a:t>1&gt;</a:t>
            </a:r>
            <a:endParaRPr sz="2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193791" y="2002535"/>
            <a:ext cx="3377946" cy="12809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830061" y="2112391"/>
            <a:ext cx="215646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测试条件为真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</a:pPr>
            <a:r>
              <a:rPr sz="28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，执行循环体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20846" y="2667761"/>
            <a:ext cx="1224280" cy="463550"/>
          </a:xfrm>
          <a:custGeom>
            <a:avLst/>
            <a:gdLst/>
            <a:ahLst/>
            <a:cxnLst/>
            <a:rect l="l" t="t" r="r" b="b"/>
            <a:pathLst>
              <a:path w="1224279" h="463550">
                <a:moveTo>
                  <a:pt x="0" y="463296"/>
                </a:moveTo>
                <a:lnTo>
                  <a:pt x="1223772" y="463296"/>
                </a:lnTo>
                <a:lnTo>
                  <a:pt x="1223772" y="0"/>
                </a:lnTo>
                <a:lnTo>
                  <a:pt x="0" y="0"/>
                </a:lnTo>
                <a:lnTo>
                  <a:pt x="0" y="463296"/>
                </a:lnTo>
                <a:close/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62420">
              <a:lnSpc>
                <a:spcPct val="100000"/>
              </a:lnSpc>
              <a:spcBef>
                <a:spcPts val="100"/>
              </a:spcBef>
            </a:pPr>
            <a:r>
              <a:rPr spc="-195" dirty="0">
                <a:latin typeface="Microsoft JhengHei" panose="020B0604030504040204" charset="-120"/>
                <a:cs typeface="Microsoft JhengHei" panose="020B0604030504040204" charset="-120"/>
              </a:rPr>
              <a:t>While</a:t>
            </a:r>
            <a:r>
              <a:rPr spc="10" dirty="0">
                <a:latin typeface="Microsoft JhengHei" panose="020B0604030504040204" charset="-120"/>
                <a:cs typeface="Microsoft JhengHei" panose="020B0604030504040204" charset="-120"/>
              </a:rPr>
              <a:t>语句</a:t>
            </a:r>
            <a:r>
              <a:rPr spc="-70" dirty="0">
                <a:latin typeface="Microsoft JhengHei" panose="020B0604030504040204" charset="-120"/>
                <a:cs typeface="Microsoft JhengHei" panose="020B0604030504040204" charset="-120"/>
              </a:rPr>
              <a:t>-continue</a:t>
            </a:r>
            <a:endParaRPr spc="-7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502105"/>
            <a:ext cx="220091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</a:tabLst>
            </a:pPr>
            <a:r>
              <a:rPr sz="32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while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语句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41448" y="2159507"/>
            <a:ext cx="3119628" cy="264261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486914" y="2204847"/>
            <a:ext cx="2961005" cy="2484120"/>
          </a:xfrm>
          <a:custGeom>
            <a:avLst/>
            <a:gdLst/>
            <a:ahLst/>
            <a:cxnLst/>
            <a:rect l="l" t="t" r="r" b="b"/>
            <a:pathLst>
              <a:path w="2961004" h="2484120">
                <a:moveTo>
                  <a:pt x="0" y="2484120"/>
                </a:moveTo>
                <a:lnTo>
                  <a:pt x="2961005" y="2484120"/>
                </a:lnTo>
                <a:lnTo>
                  <a:pt x="2961005" y="0"/>
                </a:lnTo>
                <a:lnTo>
                  <a:pt x="0" y="0"/>
                </a:lnTo>
                <a:lnTo>
                  <a:pt x="0" y="248412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486914" y="2204847"/>
            <a:ext cx="2961005" cy="248412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05"/>
              </a:spcBef>
            </a:pPr>
            <a:r>
              <a:rPr sz="2800" b="1" spc="-5" dirty="0">
                <a:solidFill>
                  <a:srgbClr val="8858A8"/>
                </a:solidFill>
                <a:latin typeface="Consolas" panose="020B0609020204030204"/>
                <a:cs typeface="Consolas" panose="020B0609020204030204"/>
              </a:rPr>
              <a:t>while</a:t>
            </a:r>
            <a:r>
              <a:rPr sz="2800" b="1" spc="-45" dirty="0">
                <a:solidFill>
                  <a:srgbClr val="8858A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latin typeface="Consolas" panose="020B0609020204030204"/>
                <a:cs typeface="Consolas" panose="020B0609020204030204"/>
              </a:rPr>
              <a:t>&lt;test&gt;:</a:t>
            </a:r>
            <a:endParaRPr sz="2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26664" y="2782823"/>
            <a:ext cx="2246376" cy="17434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071622" y="2829051"/>
            <a:ext cx="2088514" cy="1584325"/>
          </a:xfrm>
          <a:prstGeom prst="rect">
            <a:avLst/>
          </a:prstGeom>
          <a:solidFill>
            <a:srgbClr val="FFCC99"/>
          </a:solidFill>
          <a:ln w="38100">
            <a:solidFill>
              <a:srgbClr val="000000"/>
            </a:solidFill>
          </a:ln>
        </p:spPr>
        <p:txBody>
          <a:bodyPr vert="horz" wrap="square" lIns="0" tIns="138430" rIns="0" bIns="0" rtlCol="0">
            <a:spAutoFit/>
          </a:bodyPr>
          <a:lstStyle/>
          <a:p>
            <a:pPr marL="286385">
              <a:lnSpc>
                <a:spcPct val="100000"/>
              </a:lnSpc>
              <a:spcBef>
                <a:spcPts val="1090"/>
              </a:spcBef>
            </a:pPr>
            <a:r>
              <a:rPr sz="2800" b="1" spc="-10" dirty="0">
                <a:latin typeface="Consolas" panose="020B0609020204030204"/>
                <a:cs typeface="Consolas" panose="020B0609020204030204"/>
              </a:rPr>
              <a:t>&lt;</a:t>
            </a:r>
            <a:r>
              <a:rPr sz="2800" b="1" spc="15" dirty="0">
                <a:latin typeface="Microsoft JhengHei" panose="020B0604030504040204" charset="-120"/>
                <a:cs typeface="Microsoft JhengHei" panose="020B0604030504040204" charset="-120"/>
              </a:rPr>
              <a:t>语</a:t>
            </a:r>
            <a:r>
              <a:rPr sz="2800" b="1" spc="20" dirty="0">
                <a:latin typeface="Microsoft JhengHei" panose="020B0604030504040204" charset="-120"/>
                <a:cs typeface="Microsoft JhengHei" panose="020B0604030504040204" charset="-120"/>
              </a:rPr>
              <a:t>句</a:t>
            </a:r>
            <a:r>
              <a:rPr sz="2800" b="1" spc="-5" dirty="0">
                <a:latin typeface="Consolas" panose="020B0609020204030204"/>
                <a:cs typeface="Consolas" panose="020B0609020204030204"/>
              </a:rPr>
              <a:t>1&gt;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 marL="286385">
              <a:lnSpc>
                <a:spcPct val="100000"/>
              </a:lnSpc>
            </a:pPr>
            <a:r>
              <a:rPr sz="2800" b="1" spc="-10" dirty="0">
                <a:latin typeface="Consolas" panose="020B0609020204030204"/>
                <a:cs typeface="Consolas" panose="020B0609020204030204"/>
              </a:rPr>
              <a:t>&lt;</a:t>
            </a:r>
            <a:r>
              <a:rPr sz="2800" b="1" spc="15" dirty="0">
                <a:latin typeface="Microsoft JhengHei" panose="020B0604030504040204" charset="-120"/>
                <a:cs typeface="Microsoft JhengHei" panose="020B0604030504040204" charset="-120"/>
              </a:rPr>
              <a:t>语句</a:t>
            </a:r>
            <a:r>
              <a:rPr sz="2800" b="1" spc="-10" dirty="0">
                <a:latin typeface="Consolas" panose="020B0609020204030204"/>
                <a:cs typeface="Consolas" panose="020B0609020204030204"/>
              </a:rPr>
              <a:t>2&gt;</a:t>
            </a:r>
            <a:endParaRPr sz="2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88029" y="3838194"/>
            <a:ext cx="1728470" cy="463550"/>
          </a:xfrm>
          <a:prstGeom prst="rect">
            <a:avLst/>
          </a:prstGeom>
          <a:solidFill>
            <a:srgbClr val="FFCC99"/>
          </a:solidFill>
          <a:ln w="38100">
            <a:solidFill>
              <a:srgbClr val="C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0485">
              <a:lnSpc>
                <a:spcPts val="3190"/>
              </a:lnSpc>
            </a:pPr>
            <a:r>
              <a:rPr sz="2800" b="1" spc="-5" dirty="0">
                <a:solidFill>
                  <a:srgbClr val="8858A8"/>
                </a:solidFill>
                <a:latin typeface="Consolas" panose="020B0609020204030204"/>
                <a:cs typeface="Consolas" panose="020B0609020204030204"/>
              </a:rPr>
              <a:t>continue</a:t>
            </a:r>
            <a:endParaRPr sz="2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8340" y="4873878"/>
            <a:ext cx="10204450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sz="320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注意：遇</a:t>
            </a:r>
            <a:r>
              <a:rPr sz="3200" spc="-1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到</a:t>
            </a:r>
            <a:r>
              <a:rPr sz="320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continue，</a:t>
            </a:r>
            <a:r>
              <a:rPr sz="3200" spc="-1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结</a:t>
            </a:r>
            <a:r>
              <a:rPr sz="320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束本</a:t>
            </a:r>
            <a:r>
              <a:rPr sz="3200" spc="-1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次</a:t>
            </a:r>
            <a:r>
              <a:rPr sz="320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循环</a:t>
            </a:r>
            <a:r>
              <a:rPr sz="3200" spc="-1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320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重新</a:t>
            </a:r>
            <a:r>
              <a:rPr sz="3200" spc="-1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开</a:t>
            </a:r>
            <a:r>
              <a:rPr sz="320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始下</a:t>
            </a:r>
            <a:r>
              <a:rPr sz="3200" spc="-1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一</a:t>
            </a:r>
            <a:r>
              <a:rPr sz="320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轮 循环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9193" y="282702"/>
            <a:ext cx="34747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>
                <a:latin typeface="Microsoft JhengHei" panose="020B0604030504040204" charset="-120"/>
                <a:cs typeface="Microsoft JhengHei" panose="020B0604030504040204" charset="-120"/>
              </a:rPr>
              <a:t>While</a:t>
            </a:r>
            <a:r>
              <a:rPr spc="10" dirty="0">
                <a:latin typeface="Microsoft JhengHei" panose="020B0604030504040204" charset="-120"/>
                <a:cs typeface="Microsoft JhengHei" panose="020B0604030504040204" charset="-120"/>
              </a:rPr>
              <a:t>语句</a:t>
            </a:r>
            <a:r>
              <a:rPr spc="-95" dirty="0">
                <a:latin typeface="Microsoft JhengHei" panose="020B0604030504040204" charset="-120"/>
                <a:cs typeface="Microsoft JhengHei" panose="020B0604030504040204" charset="-120"/>
              </a:rPr>
              <a:t>-break</a:t>
            </a:r>
            <a:endParaRPr spc="-95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502105"/>
            <a:ext cx="220091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</a:tabLst>
            </a:pPr>
            <a:r>
              <a:rPr sz="32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while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语句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41448" y="2159507"/>
            <a:ext cx="3119628" cy="264261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486914" y="2204847"/>
            <a:ext cx="2961005" cy="2484120"/>
          </a:xfrm>
          <a:custGeom>
            <a:avLst/>
            <a:gdLst/>
            <a:ahLst/>
            <a:cxnLst/>
            <a:rect l="l" t="t" r="r" b="b"/>
            <a:pathLst>
              <a:path w="2961004" h="2484120">
                <a:moveTo>
                  <a:pt x="0" y="2484120"/>
                </a:moveTo>
                <a:lnTo>
                  <a:pt x="2961005" y="2484120"/>
                </a:lnTo>
                <a:lnTo>
                  <a:pt x="2961005" y="0"/>
                </a:lnTo>
                <a:lnTo>
                  <a:pt x="0" y="0"/>
                </a:lnTo>
                <a:lnTo>
                  <a:pt x="0" y="248412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486914" y="2204847"/>
            <a:ext cx="2961005" cy="248412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05"/>
              </a:spcBef>
            </a:pPr>
            <a:r>
              <a:rPr sz="2800" b="1" spc="-5" dirty="0">
                <a:solidFill>
                  <a:srgbClr val="8858A8"/>
                </a:solidFill>
                <a:latin typeface="Consolas" panose="020B0609020204030204"/>
                <a:cs typeface="Consolas" panose="020B0609020204030204"/>
              </a:rPr>
              <a:t>while</a:t>
            </a:r>
            <a:r>
              <a:rPr sz="2800" b="1" spc="-45" dirty="0">
                <a:solidFill>
                  <a:srgbClr val="8858A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latin typeface="Consolas" panose="020B0609020204030204"/>
                <a:cs typeface="Consolas" panose="020B0609020204030204"/>
              </a:rPr>
              <a:t>&lt;test&gt;:</a:t>
            </a:r>
            <a:endParaRPr sz="2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26664" y="2782823"/>
            <a:ext cx="2246376" cy="17434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071622" y="2829051"/>
            <a:ext cx="2088514" cy="1584325"/>
          </a:xfrm>
          <a:prstGeom prst="rect">
            <a:avLst/>
          </a:prstGeom>
          <a:solidFill>
            <a:srgbClr val="FFCC99"/>
          </a:solidFill>
          <a:ln w="38100">
            <a:solidFill>
              <a:srgbClr val="000000"/>
            </a:solidFill>
          </a:ln>
        </p:spPr>
        <p:txBody>
          <a:bodyPr vert="horz" wrap="square" lIns="0" tIns="138430" rIns="0" bIns="0" rtlCol="0">
            <a:spAutoFit/>
          </a:bodyPr>
          <a:lstStyle/>
          <a:p>
            <a:pPr marL="286385">
              <a:lnSpc>
                <a:spcPct val="100000"/>
              </a:lnSpc>
              <a:spcBef>
                <a:spcPts val="1090"/>
              </a:spcBef>
            </a:pPr>
            <a:r>
              <a:rPr sz="2800" b="1" spc="-10" dirty="0">
                <a:latin typeface="Consolas" panose="020B0609020204030204"/>
                <a:cs typeface="Consolas" panose="020B0609020204030204"/>
              </a:rPr>
              <a:t>&lt;</a:t>
            </a:r>
            <a:r>
              <a:rPr sz="2800" b="1" spc="15" dirty="0">
                <a:latin typeface="Microsoft JhengHei" panose="020B0604030504040204" charset="-120"/>
                <a:cs typeface="Microsoft JhengHei" panose="020B0604030504040204" charset="-120"/>
              </a:rPr>
              <a:t>语</a:t>
            </a:r>
            <a:r>
              <a:rPr sz="2800" b="1" spc="20" dirty="0">
                <a:latin typeface="Microsoft JhengHei" panose="020B0604030504040204" charset="-120"/>
                <a:cs typeface="Microsoft JhengHei" panose="020B0604030504040204" charset="-120"/>
              </a:rPr>
              <a:t>句</a:t>
            </a:r>
            <a:r>
              <a:rPr sz="2800" b="1" spc="-5" dirty="0">
                <a:latin typeface="Consolas" panose="020B0609020204030204"/>
                <a:cs typeface="Consolas" panose="020B0609020204030204"/>
              </a:rPr>
              <a:t>1&gt;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 marL="286385">
              <a:lnSpc>
                <a:spcPct val="100000"/>
              </a:lnSpc>
            </a:pPr>
            <a:r>
              <a:rPr sz="2800" b="1" spc="-10" dirty="0">
                <a:latin typeface="Consolas" panose="020B0609020204030204"/>
                <a:cs typeface="Consolas" panose="020B0609020204030204"/>
              </a:rPr>
              <a:t>&lt;</a:t>
            </a:r>
            <a:r>
              <a:rPr sz="2800" b="1" spc="15" dirty="0">
                <a:latin typeface="Microsoft JhengHei" panose="020B0604030504040204" charset="-120"/>
                <a:cs typeface="Microsoft JhengHei" panose="020B0604030504040204" charset="-120"/>
              </a:rPr>
              <a:t>语句</a:t>
            </a:r>
            <a:r>
              <a:rPr sz="2800" b="1" spc="-10" dirty="0">
                <a:latin typeface="Consolas" panose="020B0609020204030204"/>
                <a:cs typeface="Consolas" panose="020B0609020204030204"/>
              </a:rPr>
              <a:t>2&gt;</a:t>
            </a:r>
            <a:endParaRPr sz="2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88029" y="3838194"/>
            <a:ext cx="1225550" cy="463550"/>
          </a:xfrm>
          <a:prstGeom prst="rect">
            <a:avLst/>
          </a:prstGeom>
          <a:solidFill>
            <a:srgbClr val="FFCC99"/>
          </a:solidFill>
          <a:ln w="38100">
            <a:solidFill>
              <a:srgbClr val="C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0485">
              <a:lnSpc>
                <a:spcPts val="3190"/>
              </a:lnSpc>
            </a:pPr>
            <a:r>
              <a:rPr sz="2800" b="1" spc="-10" dirty="0">
                <a:solidFill>
                  <a:srgbClr val="8858A8"/>
                </a:solidFill>
                <a:latin typeface="Consolas" panose="020B0609020204030204"/>
                <a:cs typeface="Consolas" panose="020B0609020204030204"/>
              </a:rPr>
              <a:t>break</a:t>
            </a:r>
            <a:endParaRPr sz="2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2912" y="4887925"/>
            <a:ext cx="104089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</a:tabLst>
            </a:pPr>
            <a:r>
              <a:rPr sz="3200" spc="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注意：遇</a:t>
            </a:r>
            <a:r>
              <a:rPr sz="3200" spc="-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到</a:t>
            </a:r>
            <a:r>
              <a:rPr sz="320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break，</a:t>
            </a:r>
            <a:r>
              <a:rPr sz="3200" spc="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结束整</a:t>
            </a:r>
            <a:r>
              <a:rPr sz="3200" spc="-2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个</a:t>
            </a:r>
            <a:r>
              <a:rPr sz="3200" spc="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循环</a:t>
            </a:r>
            <a:r>
              <a:rPr sz="3200" spc="-1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3200" spc="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执行</a:t>
            </a:r>
            <a:r>
              <a:rPr sz="3200" spc="-1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循</a:t>
            </a:r>
            <a:r>
              <a:rPr sz="3200" spc="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环之</a:t>
            </a:r>
            <a:r>
              <a:rPr sz="3200" spc="-1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后</a:t>
            </a:r>
            <a:r>
              <a:rPr sz="3200" spc="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的语句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51117" y="282702"/>
            <a:ext cx="4852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>
                <a:latin typeface="Microsoft JhengHei" panose="020B0604030504040204" charset="-120"/>
                <a:cs typeface="Microsoft JhengHei" panose="020B0604030504040204" charset="-120"/>
              </a:rPr>
              <a:t>例子</a:t>
            </a:r>
            <a:r>
              <a:rPr spc="-95" dirty="0">
                <a:latin typeface="Microsoft JhengHei" panose="020B0604030504040204" charset="-120"/>
                <a:cs typeface="Microsoft JhengHei" panose="020B0604030504040204" charset="-120"/>
              </a:rPr>
              <a:t>：continue</a:t>
            </a:r>
            <a:r>
              <a:rPr spc="10" dirty="0">
                <a:latin typeface="Microsoft JhengHei" panose="020B0604030504040204" charset="-120"/>
                <a:cs typeface="Microsoft JhengHei" panose="020B0604030504040204" charset="-120"/>
              </a:rPr>
              <a:t>和</a:t>
            </a:r>
            <a:r>
              <a:rPr spc="-160" dirty="0">
                <a:latin typeface="Microsoft JhengHei" panose="020B0604030504040204" charset="-120"/>
                <a:cs typeface="Microsoft JhengHei" panose="020B0604030504040204" charset="-120"/>
              </a:rPr>
              <a:t>break</a:t>
            </a:r>
            <a:endParaRPr spc="-16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70075" y="2548127"/>
            <a:ext cx="4552188" cy="329946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15541" y="5244630"/>
            <a:ext cx="4392930" cy="488950"/>
          </a:xfrm>
          <a:custGeom>
            <a:avLst/>
            <a:gdLst/>
            <a:ahLst/>
            <a:cxnLst/>
            <a:rect l="l" t="t" r="r" b="b"/>
            <a:pathLst>
              <a:path w="4392930" h="488950">
                <a:moveTo>
                  <a:pt x="0" y="488619"/>
                </a:moveTo>
                <a:lnTo>
                  <a:pt x="4392549" y="488619"/>
                </a:lnTo>
                <a:lnTo>
                  <a:pt x="4392549" y="0"/>
                </a:lnTo>
                <a:lnTo>
                  <a:pt x="0" y="0"/>
                </a:lnTo>
                <a:lnTo>
                  <a:pt x="0" y="48861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96491" y="2592832"/>
            <a:ext cx="4431030" cy="0"/>
          </a:xfrm>
          <a:custGeom>
            <a:avLst/>
            <a:gdLst/>
            <a:ahLst/>
            <a:cxnLst/>
            <a:rect l="l" t="t" r="r" b="b"/>
            <a:pathLst>
              <a:path w="4431030">
                <a:moveTo>
                  <a:pt x="0" y="0"/>
                </a:moveTo>
                <a:lnTo>
                  <a:pt x="4430522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96491" y="5733250"/>
            <a:ext cx="4431030" cy="0"/>
          </a:xfrm>
          <a:custGeom>
            <a:avLst/>
            <a:gdLst/>
            <a:ahLst/>
            <a:cxnLst/>
            <a:rect l="l" t="t" r="r" b="b"/>
            <a:pathLst>
              <a:path w="4431030">
                <a:moveTo>
                  <a:pt x="0" y="0"/>
                </a:moveTo>
                <a:lnTo>
                  <a:pt x="4430522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409944" y="2548127"/>
            <a:ext cx="4552188" cy="32994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456045" y="5244630"/>
            <a:ext cx="4392930" cy="488950"/>
          </a:xfrm>
          <a:custGeom>
            <a:avLst/>
            <a:gdLst/>
            <a:ahLst/>
            <a:cxnLst/>
            <a:rect l="l" t="t" r="r" b="b"/>
            <a:pathLst>
              <a:path w="4392930" h="488950">
                <a:moveTo>
                  <a:pt x="0" y="488619"/>
                </a:moveTo>
                <a:lnTo>
                  <a:pt x="4392549" y="488619"/>
                </a:lnTo>
                <a:lnTo>
                  <a:pt x="4392549" y="0"/>
                </a:lnTo>
                <a:lnTo>
                  <a:pt x="0" y="0"/>
                </a:lnTo>
                <a:lnTo>
                  <a:pt x="0" y="48861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436995" y="2592832"/>
            <a:ext cx="4431030" cy="0"/>
          </a:xfrm>
          <a:custGeom>
            <a:avLst/>
            <a:gdLst/>
            <a:ahLst/>
            <a:cxnLst/>
            <a:rect l="l" t="t" r="r" b="b"/>
            <a:pathLst>
              <a:path w="4431030">
                <a:moveTo>
                  <a:pt x="0" y="0"/>
                </a:moveTo>
                <a:lnTo>
                  <a:pt x="4430522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436995" y="5733250"/>
            <a:ext cx="4431030" cy="0"/>
          </a:xfrm>
          <a:custGeom>
            <a:avLst/>
            <a:gdLst/>
            <a:ahLst/>
            <a:cxnLst/>
            <a:rect l="l" t="t" r="r" b="b"/>
            <a:pathLst>
              <a:path w="4431030">
                <a:moveTo>
                  <a:pt x="0" y="0"/>
                </a:moveTo>
                <a:lnTo>
                  <a:pt x="4430522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856232" y="1281683"/>
            <a:ext cx="3763518" cy="15064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789419" y="1281683"/>
            <a:ext cx="3943350" cy="15064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2940" marR="48641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立即结束本次循环， </a:t>
            </a:r>
            <a:r>
              <a:rPr spc="-10" dirty="0"/>
              <a:t>重新开始下一轮</a:t>
            </a:r>
            <a:r>
              <a:rPr spc="-5" dirty="0"/>
              <a:t>循环</a:t>
            </a:r>
            <a:endParaRPr spc="-5" dirty="0"/>
          </a:p>
          <a:p>
            <a:pPr marL="72390">
              <a:lnSpc>
                <a:spcPct val="100000"/>
              </a:lnSpc>
              <a:spcBef>
                <a:spcPts val="2870"/>
              </a:spcBef>
            </a:pPr>
            <a:r>
              <a:rPr sz="2400" b="1" dirty="0">
                <a:solidFill>
                  <a:srgbClr val="000000"/>
                </a:solidFill>
                <a:latin typeface="Consolas" panose="020B0609020204030204"/>
                <a:cs typeface="Consolas" panose="020B0609020204030204"/>
              </a:rPr>
              <a:t>x = </a:t>
            </a:r>
            <a:r>
              <a:rPr sz="2400" b="1" dirty="0">
                <a:solidFill>
                  <a:srgbClr val="F5861F"/>
                </a:solidFill>
                <a:latin typeface="Consolas" panose="020B0609020204030204"/>
                <a:cs typeface="Consolas" panose="020B0609020204030204"/>
              </a:rPr>
              <a:t>10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72390">
              <a:lnSpc>
                <a:spcPct val="100000"/>
              </a:lnSpc>
            </a:pPr>
            <a:r>
              <a:rPr sz="2400" b="1" dirty="0">
                <a:solidFill>
                  <a:srgbClr val="8858A8"/>
                </a:solidFill>
                <a:latin typeface="Consolas" panose="020B0609020204030204"/>
                <a:cs typeface="Consolas" panose="020B0609020204030204"/>
              </a:rPr>
              <a:t>while </a:t>
            </a:r>
            <a:r>
              <a:rPr sz="2400" b="1" dirty="0">
                <a:solidFill>
                  <a:srgbClr val="000000"/>
                </a:solidFill>
                <a:latin typeface="Consolas" panose="020B0609020204030204"/>
                <a:cs typeface="Consolas" panose="020B0609020204030204"/>
              </a:rPr>
              <a:t>x &gt;</a:t>
            </a:r>
            <a:r>
              <a:rPr sz="2400" b="1" spc="10" dirty="0">
                <a:solidFill>
                  <a:srgbClr val="000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b="1" spc="-5" dirty="0">
                <a:solidFill>
                  <a:srgbClr val="F5861F"/>
                </a:solidFill>
                <a:latin typeface="Consolas" panose="020B0609020204030204"/>
                <a:cs typeface="Consolas" panose="020B0609020204030204"/>
              </a:rPr>
              <a:t>0</a:t>
            </a:r>
            <a:r>
              <a:rPr sz="2400" b="1" spc="-5" dirty="0">
                <a:solidFill>
                  <a:srgbClr val="000000"/>
                </a:solidFill>
                <a:latin typeface="Consolas" panose="020B0609020204030204"/>
                <a:cs typeface="Consolas" panose="020B0609020204030204"/>
              </a:rPr>
              <a:t>: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1417955" marR="1245235" indent="-673735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solidFill>
                  <a:srgbClr val="8858A8"/>
                </a:solidFill>
                <a:latin typeface="Consolas" panose="020B0609020204030204"/>
                <a:cs typeface="Consolas" panose="020B0609020204030204"/>
              </a:rPr>
              <a:t>if </a:t>
            </a:r>
            <a:r>
              <a:rPr sz="2400" b="1" dirty="0">
                <a:solidFill>
                  <a:srgbClr val="000000"/>
                </a:solidFill>
                <a:latin typeface="Consolas" panose="020B0609020204030204"/>
                <a:cs typeface="Consolas" panose="020B0609020204030204"/>
              </a:rPr>
              <a:t>x % </a:t>
            </a:r>
            <a:r>
              <a:rPr sz="2400" b="1" dirty="0">
                <a:solidFill>
                  <a:srgbClr val="F5861F"/>
                </a:solidFill>
                <a:latin typeface="Consolas" panose="020B0609020204030204"/>
                <a:cs typeface="Consolas" panose="020B0609020204030204"/>
              </a:rPr>
              <a:t>3 </a:t>
            </a:r>
            <a:r>
              <a:rPr sz="2400" b="1" dirty="0">
                <a:solidFill>
                  <a:srgbClr val="000000"/>
                </a:solidFill>
                <a:latin typeface="Consolas" panose="020B0609020204030204"/>
                <a:cs typeface="Consolas" panose="020B0609020204030204"/>
              </a:rPr>
              <a:t>==</a:t>
            </a:r>
            <a:r>
              <a:rPr sz="2400" b="1" spc="-45" dirty="0">
                <a:solidFill>
                  <a:srgbClr val="000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b="1" spc="5" dirty="0">
                <a:solidFill>
                  <a:srgbClr val="F5861F"/>
                </a:solidFill>
                <a:latin typeface="Consolas" panose="020B0609020204030204"/>
                <a:cs typeface="Consolas" panose="020B0609020204030204"/>
              </a:rPr>
              <a:t>0</a:t>
            </a:r>
            <a:r>
              <a:rPr sz="2400" b="1" spc="5" dirty="0">
                <a:solidFill>
                  <a:srgbClr val="000000"/>
                </a:solidFill>
                <a:latin typeface="Consolas" panose="020B0609020204030204"/>
                <a:cs typeface="Consolas" panose="020B0609020204030204"/>
              </a:rPr>
              <a:t>:  </a:t>
            </a:r>
            <a:r>
              <a:rPr sz="2400" b="1" dirty="0">
                <a:solidFill>
                  <a:srgbClr val="000000"/>
                </a:solidFill>
                <a:latin typeface="Consolas" panose="020B0609020204030204"/>
                <a:cs typeface="Consolas" panose="020B0609020204030204"/>
              </a:rPr>
              <a:t>x = x</a:t>
            </a:r>
            <a:r>
              <a:rPr sz="2400" b="1" dirty="0">
                <a:solidFill>
                  <a:srgbClr val="F5861F"/>
                </a:solidFill>
                <a:latin typeface="Consolas" panose="020B0609020204030204"/>
                <a:cs typeface="Consolas" panose="020B0609020204030204"/>
              </a:rPr>
              <a:t>-1  </a:t>
            </a:r>
            <a:r>
              <a:rPr sz="2400" b="1" dirty="0">
                <a:solidFill>
                  <a:srgbClr val="8858A8"/>
                </a:solidFill>
                <a:latin typeface="Consolas" panose="020B0609020204030204"/>
                <a:cs typeface="Consolas" panose="020B0609020204030204"/>
              </a:rPr>
              <a:t>continue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744220" marR="403860">
              <a:lnSpc>
                <a:spcPts val="2890"/>
              </a:lnSpc>
              <a:spcBef>
                <a:spcPts val="90"/>
              </a:spcBef>
            </a:pPr>
            <a:r>
              <a:rPr sz="2400" b="1" dirty="0">
                <a:solidFill>
                  <a:srgbClr val="000000"/>
                </a:solidFill>
                <a:latin typeface="Consolas" panose="020B0609020204030204"/>
                <a:cs typeface="Consolas" panose="020B0609020204030204"/>
              </a:rPr>
              <a:t>print(</a:t>
            </a:r>
            <a:r>
              <a:rPr sz="2400" b="1" dirty="0">
                <a:solidFill>
                  <a:srgbClr val="F5861F"/>
                </a:solidFill>
                <a:latin typeface="Consolas" panose="020B0609020204030204"/>
                <a:cs typeface="Consolas" panose="020B0609020204030204"/>
              </a:rPr>
              <a:t>2</a:t>
            </a:r>
            <a:r>
              <a:rPr sz="2400" b="1" dirty="0">
                <a:solidFill>
                  <a:srgbClr val="000000"/>
                </a:solidFill>
                <a:latin typeface="Consolas" panose="020B0609020204030204"/>
                <a:cs typeface="Consolas" panose="020B0609020204030204"/>
              </a:rPr>
              <a:t>*x, end=</a:t>
            </a:r>
            <a:r>
              <a:rPr sz="2400" b="1" dirty="0">
                <a:solidFill>
                  <a:srgbClr val="708B00"/>
                </a:solidFill>
                <a:latin typeface="Consolas" panose="020B0609020204030204"/>
                <a:cs typeface="Consolas" panose="020B0609020204030204"/>
              </a:rPr>
              <a:t>" "</a:t>
            </a:r>
            <a:r>
              <a:rPr sz="2400" b="1" dirty="0">
                <a:solidFill>
                  <a:srgbClr val="000000"/>
                </a:solidFill>
                <a:latin typeface="Consolas" panose="020B0609020204030204"/>
                <a:cs typeface="Consolas" panose="020B0609020204030204"/>
              </a:rPr>
              <a:t>)  x =</a:t>
            </a:r>
            <a:r>
              <a:rPr sz="2400" b="1" spc="5" dirty="0">
                <a:solidFill>
                  <a:srgbClr val="000000"/>
                </a:solidFill>
                <a:latin typeface="Consolas" panose="020B0609020204030204"/>
                <a:cs typeface="Consolas" panose="020B0609020204030204"/>
              </a:rPr>
              <a:t> x</a:t>
            </a:r>
            <a:r>
              <a:rPr sz="2400" b="1" spc="5" dirty="0">
                <a:solidFill>
                  <a:srgbClr val="F5861F"/>
                </a:solidFill>
                <a:latin typeface="Consolas" panose="020B0609020204030204"/>
                <a:cs typeface="Consolas" panose="020B0609020204030204"/>
              </a:rPr>
              <a:t>-1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72390">
              <a:lnSpc>
                <a:spcPct val="100000"/>
              </a:lnSpc>
              <a:spcBef>
                <a:spcPts val="490"/>
              </a:spcBef>
            </a:pPr>
            <a:r>
              <a:rPr sz="2400" i="1" dirty="0">
                <a:solidFill>
                  <a:srgbClr val="0033CC"/>
                </a:solidFill>
                <a:latin typeface="Consolas" panose="020B0609020204030204"/>
                <a:cs typeface="Consolas" panose="020B0609020204030204"/>
              </a:rPr>
              <a:t>20 16 14 10 8 4</a:t>
            </a:r>
            <a:r>
              <a:rPr sz="2400" i="1" spc="15" dirty="0">
                <a:solidFill>
                  <a:srgbClr val="0033CC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i="1" dirty="0">
                <a:solidFill>
                  <a:srgbClr val="0033CC"/>
                </a:solidFill>
                <a:latin typeface="Consolas" panose="020B0609020204030204"/>
                <a:cs typeface="Consolas" panose="020B0609020204030204"/>
              </a:rPr>
              <a:t>2</a:t>
            </a:r>
            <a:endParaRPr sz="2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55625" marR="41592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立即跳出循环结构，  </a:t>
            </a:r>
            <a:r>
              <a:rPr spc="-5" dirty="0"/>
              <a:t>执</a:t>
            </a:r>
            <a:r>
              <a:rPr spc="-10" dirty="0"/>
              <a:t>行</a:t>
            </a:r>
            <a:r>
              <a:rPr spc="-5" dirty="0"/>
              <a:t>w</a:t>
            </a:r>
            <a:r>
              <a:rPr spc="-15" dirty="0"/>
              <a:t>h</a:t>
            </a:r>
            <a:r>
              <a:rPr spc="-10" dirty="0"/>
              <a:t>ile后面</a:t>
            </a:r>
            <a:r>
              <a:rPr spc="-5" dirty="0"/>
              <a:t>的</a:t>
            </a:r>
            <a:r>
              <a:rPr spc="-10" dirty="0"/>
              <a:t>语句</a:t>
            </a:r>
            <a:endParaRPr spc="-10" dirty="0"/>
          </a:p>
          <a:p>
            <a:pPr marL="73025">
              <a:lnSpc>
                <a:spcPct val="100000"/>
              </a:lnSpc>
              <a:spcBef>
                <a:spcPts val="2870"/>
              </a:spcBef>
            </a:pPr>
            <a:r>
              <a:rPr sz="2400" b="1" dirty="0">
                <a:solidFill>
                  <a:srgbClr val="000000"/>
                </a:solidFill>
                <a:latin typeface="Consolas" panose="020B0609020204030204"/>
                <a:cs typeface="Consolas" panose="020B0609020204030204"/>
              </a:rPr>
              <a:t>x = </a:t>
            </a:r>
            <a:r>
              <a:rPr sz="2400" b="1" dirty="0">
                <a:solidFill>
                  <a:srgbClr val="F5861F"/>
                </a:solidFill>
                <a:latin typeface="Consolas" panose="020B0609020204030204"/>
                <a:cs typeface="Consolas" panose="020B0609020204030204"/>
              </a:rPr>
              <a:t>10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73025">
              <a:lnSpc>
                <a:spcPct val="100000"/>
              </a:lnSpc>
            </a:pPr>
            <a:r>
              <a:rPr sz="2400" b="1" dirty="0">
                <a:solidFill>
                  <a:srgbClr val="8858A8"/>
                </a:solidFill>
                <a:latin typeface="Consolas" panose="020B0609020204030204"/>
                <a:cs typeface="Consolas" panose="020B0609020204030204"/>
              </a:rPr>
              <a:t>while </a:t>
            </a:r>
            <a:r>
              <a:rPr sz="2400" b="1" dirty="0">
                <a:solidFill>
                  <a:srgbClr val="000000"/>
                </a:solidFill>
                <a:latin typeface="Consolas" panose="020B0609020204030204"/>
                <a:cs typeface="Consolas" panose="020B0609020204030204"/>
              </a:rPr>
              <a:t>x &gt;</a:t>
            </a:r>
            <a:r>
              <a:rPr sz="2400" b="1" spc="15" dirty="0">
                <a:solidFill>
                  <a:srgbClr val="000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b="1" spc="-5" dirty="0">
                <a:solidFill>
                  <a:srgbClr val="F5861F"/>
                </a:solidFill>
                <a:latin typeface="Consolas" panose="020B0609020204030204"/>
                <a:cs typeface="Consolas" panose="020B0609020204030204"/>
              </a:rPr>
              <a:t>0</a:t>
            </a:r>
            <a:r>
              <a:rPr sz="2400" b="1" spc="-5" dirty="0">
                <a:solidFill>
                  <a:srgbClr val="000000"/>
                </a:solidFill>
                <a:latin typeface="Consolas" panose="020B0609020204030204"/>
                <a:cs typeface="Consolas" panose="020B0609020204030204"/>
              </a:rPr>
              <a:t>: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1419225" marR="1244600" indent="-674370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solidFill>
                  <a:srgbClr val="8858A8"/>
                </a:solidFill>
                <a:latin typeface="Consolas" panose="020B0609020204030204"/>
                <a:cs typeface="Consolas" panose="020B0609020204030204"/>
              </a:rPr>
              <a:t>if </a:t>
            </a:r>
            <a:r>
              <a:rPr sz="2400" b="1" dirty="0">
                <a:solidFill>
                  <a:srgbClr val="000000"/>
                </a:solidFill>
                <a:latin typeface="Consolas" panose="020B0609020204030204"/>
                <a:cs typeface="Consolas" panose="020B0609020204030204"/>
              </a:rPr>
              <a:t>x % </a:t>
            </a:r>
            <a:r>
              <a:rPr sz="2400" b="1" dirty="0">
                <a:solidFill>
                  <a:srgbClr val="F5861F"/>
                </a:solidFill>
                <a:latin typeface="Consolas" panose="020B0609020204030204"/>
                <a:cs typeface="Consolas" panose="020B0609020204030204"/>
              </a:rPr>
              <a:t>6 </a:t>
            </a:r>
            <a:r>
              <a:rPr sz="2400" b="1" dirty="0">
                <a:solidFill>
                  <a:srgbClr val="000000"/>
                </a:solidFill>
                <a:latin typeface="Consolas" panose="020B0609020204030204"/>
                <a:cs typeface="Consolas" panose="020B0609020204030204"/>
              </a:rPr>
              <a:t>==</a:t>
            </a:r>
            <a:r>
              <a:rPr sz="2400" b="1" spc="-45" dirty="0">
                <a:solidFill>
                  <a:srgbClr val="000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b="1" spc="5" dirty="0">
                <a:solidFill>
                  <a:srgbClr val="F5861F"/>
                </a:solidFill>
                <a:latin typeface="Consolas" panose="020B0609020204030204"/>
                <a:cs typeface="Consolas" panose="020B0609020204030204"/>
              </a:rPr>
              <a:t>0</a:t>
            </a:r>
            <a:r>
              <a:rPr sz="2400" b="1" spc="5" dirty="0">
                <a:solidFill>
                  <a:srgbClr val="000000"/>
                </a:solidFill>
                <a:latin typeface="Consolas" panose="020B0609020204030204"/>
                <a:cs typeface="Consolas" panose="020B0609020204030204"/>
              </a:rPr>
              <a:t>:  </a:t>
            </a:r>
            <a:r>
              <a:rPr sz="2400" b="1" dirty="0">
                <a:solidFill>
                  <a:srgbClr val="8858A8"/>
                </a:solidFill>
                <a:latin typeface="Consolas" panose="020B0609020204030204"/>
                <a:cs typeface="Consolas" panose="020B0609020204030204"/>
              </a:rPr>
              <a:t>break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744855">
              <a:lnSpc>
                <a:spcPct val="100000"/>
              </a:lnSpc>
            </a:pPr>
            <a:r>
              <a:rPr sz="2400" b="1" dirty="0">
                <a:solidFill>
                  <a:srgbClr val="000000"/>
                </a:solidFill>
                <a:latin typeface="Consolas" panose="020B0609020204030204"/>
                <a:cs typeface="Consolas" panose="020B0609020204030204"/>
              </a:rPr>
              <a:t>print(</a:t>
            </a:r>
            <a:r>
              <a:rPr sz="2400" b="1" dirty="0">
                <a:solidFill>
                  <a:srgbClr val="F5861F"/>
                </a:solidFill>
                <a:latin typeface="Consolas" panose="020B0609020204030204"/>
                <a:cs typeface="Consolas" panose="020B0609020204030204"/>
              </a:rPr>
              <a:t>2</a:t>
            </a:r>
            <a:r>
              <a:rPr sz="2400" b="1" dirty="0">
                <a:solidFill>
                  <a:srgbClr val="000000"/>
                </a:solidFill>
                <a:latin typeface="Consolas" panose="020B0609020204030204"/>
                <a:cs typeface="Consolas" panose="020B0609020204030204"/>
              </a:rPr>
              <a:t>*x, </a:t>
            </a:r>
            <a:r>
              <a:rPr sz="2400" b="1" spc="5" dirty="0">
                <a:solidFill>
                  <a:srgbClr val="000000"/>
                </a:solidFill>
                <a:latin typeface="Consolas" panose="020B0609020204030204"/>
                <a:cs typeface="Consolas" panose="020B0609020204030204"/>
              </a:rPr>
              <a:t>end=</a:t>
            </a:r>
            <a:r>
              <a:rPr sz="2400" b="1" spc="5" dirty="0">
                <a:solidFill>
                  <a:srgbClr val="708B00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2400" b="1" spc="-20" dirty="0">
                <a:solidFill>
                  <a:srgbClr val="708B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b="1" dirty="0">
                <a:solidFill>
                  <a:srgbClr val="708B00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2400" b="1" dirty="0">
                <a:solidFill>
                  <a:srgbClr val="000000"/>
                </a:solidFill>
                <a:latin typeface="Consolas" panose="020B0609020204030204"/>
                <a:cs typeface="Consolas" panose="020B0609020204030204"/>
              </a:rPr>
              <a:t>)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744855">
              <a:lnSpc>
                <a:spcPct val="100000"/>
              </a:lnSpc>
            </a:pPr>
            <a:r>
              <a:rPr sz="2400" b="1" dirty="0">
                <a:solidFill>
                  <a:srgbClr val="000000"/>
                </a:solidFill>
                <a:latin typeface="Consolas" panose="020B0609020204030204"/>
                <a:cs typeface="Consolas" panose="020B0609020204030204"/>
              </a:rPr>
              <a:t>x =</a:t>
            </a:r>
            <a:r>
              <a:rPr sz="2400" b="1" spc="-65" dirty="0">
                <a:solidFill>
                  <a:srgbClr val="000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b="1" dirty="0">
                <a:solidFill>
                  <a:srgbClr val="000000"/>
                </a:solidFill>
                <a:latin typeface="Consolas" panose="020B0609020204030204"/>
                <a:cs typeface="Consolas" panose="020B0609020204030204"/>
              </a:rPr>
              <a:t>x</a:t>
            </a:r>
            <a:r>
              <a:rPr sz="2400" b="1" dirty="0">
                <a:solidFill>
                  <a:srgbClr val="F5861F"/>
                </a:solidFill>
                <a:latin typeface="Consolas" panose="020B0609020204030204"/>
                <a:cs typeface="Consolas" panose="020B0609020204030204"/>
              </a:rPr>
              <a:t>-1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Times New Roman" panose="02020603050405020304"/>
              <a:cs typeface="Times New Roman" panose="02020603050405020304"/>
            </a:endParaRPr>
          </a:p>
          <a:p>
            <a:pPr marL="73025">
              <a:lnSpc>
                <a:spcPct val="100000"/>
              </a:lnSpc>
            </a:pPr>
            <a:r>
              <a:rPr sz="2400" i="1" dirty="0">
                <a:solidFill>
                  <a:srgbClr val="0033CC"/>
                </a:solidFill>
                <a:latin typeface="Consolas" panose="020B0609020204030204"/>
                <a:cs typeface="Consolas" panose="020B0609020204030204"/>
              </a:rPr>
              <a:t>20 18 16</a:t>
            </a:r>
            <a:r>
              <a:rPr sz="2400" i="1" spc="-60" dirty="0">
                <a:solidFill>
                  <a:srgbClr val="0033CC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i="1" dirty="0">
                <a:solidFill>
                  <a:srgbClr val="0033CC"/>
                </a:solidFill>
                <a:latin typeface="Consolas" panose="020B0609020204030204"/>
                <a:cs typeface="Consolas" panose="020B0609020204030204"/>
              </a:rPr>
              <a:t>14</a:t>
            </a:r>
            <a:endParaRPr sz="2400">
              <a:latin typeface="Consolas" panose="020B0609020204030204"/>
              <a:cs typeface="Consolas" panose="020B0609020204030204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70185" y="282702"/>
            <a:ext cx="16338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5" dirty="0">
                <a:latin typeface="Microsoft JhengHei" panose="020B0604030504040204" charset="-120"/>
                <a:cs typeface="Microsoft JhengHei" panose="020B0604030504040204" charset="-120"/>
              </a:rPr>
              <a:t>fo</a:t>
            </a:r>
            <a:r>
              <a:rPr spc="100" dirty="0">
                <a:latin typeface="Microsoft JhengHei" panose="020B0604030504040204" charset="-120"/>
                <a:cs typeface="Microsoft JhengHei" panose="020B0604030504040204" charset="-120"/>
              </a:rPr>
              <a:t>r</a:t>
            </a:r>
            <a:r>
              <a:rPr spc="10" dirty="0">
                <a:latin typeface="Microsoft JhengHei" panose="020B0604030504040204" charset="-120"/>
                <a:cs typeface="Microsoft JhengHei" panose="020B0604030504040204" charset="-120"/>
              </a:rPr>
              <a:t>语句</a:t>
            </a:r>
            <a:endParaRPr spc="1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502105"/>
            <a:ext cx="18592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76250" indent="-464185">
              <a:lnSpc>
                <a:spcPct val="100000"/>
              </a:lnSpc>
              <a:spcBef>
                <a:spcPts val="105"/>
              </a:spcBef>
              <a:buChar char="•"/>
              <a:tabLst>
                <a:tab pos="475615" algn="l"/>
                <a:tab pos="476250" algn="l"/>
              </a:tabLst>
            </a:pP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for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语句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41448" y="2590800"/>
            <a:ext cx="5675376" cy="145542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486914" y="2636901"/>
            <a:ext cx="5516245" cy="1296670"/>
          </a:xfrm>
          <a:prstGeom prst="rect">
            <a:avLst/>
          </a:prstGeom>
          <a:solidFill>
            <a:srgbClr val="F1F1F1"/>
          </a:solidFill>
          <a:ln w="38100">
            <a:solidFill>
              <a:srgbClr val="000000"/>
            </a:solidFill>
          </a:ln>
        </p:spPr>
        <p:txBody>
          <a:bodyPr vert="horz" wrap="square" lIns="0" tIns="20764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635"/>
              </a:spcBef>
            </a:pPr>
            <a:r>
              <a:rPr sz="2800" b="1" spc="-5" dirty="0">
                <a:solidFill>
                  <a:srgbClr val="8858A8"/>
                </a:solidFill>
                <a:latin typeface="Consolas" panose="020B0609020204030204"/>
                <a:cs typeface="Consolas" panose="020B0609020204030204"/>
              </a:rPr>
              <a:t>for </a:t>
            </a:r>
            <a:r>
              <a:rPr sz="2800" b="1" spc="-5" dirty="0">
                <a:latin typeface="Consolas" panose="020B0609020204030204"/>
                <a:cs typeface="Consolas" panose="020B0609020204030204"/>
              </a:rPr>
              <a:t>&lt;target&gt; </a:t>
            </a:r>
            <a:r>
              <a:rPr sz="2800" b="1" dirty="0">
                <a:solidFill>
                  <a:srgbClr val="8858A8"/>
                </a:solidFill>
                <a:latin typeface="Consolas" panose="020B0609020204030204"/>
                <a:cs typeface="Consolas" panose="020B0609020204030204"/>
              </a:rPr>
              <a:t>in</a:t>
            </a:r>
            <a:r>
              <a:rPr sz="2800" b="1" spc="-40" dirty="0">
                <a:solidFill>
                  <a:srgbClr val="8858A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latin typeface="Consolas" panose="020B0609020204030204"/>
                <a:cs typeface="Consolas" panose="020B0609020204030204"/>
              </a:rPr>
              <a:t>&lt;object&gt;</a:t>
            </a:r>
            <a:r>
              <a:rPr sz="2800" b="1" spc="-5" dirty="0">
                <a:latin typeface="Microsoft JhengHei" panose="020B0604030504040204" charset="-120"/>
                <a:cs typeface="Microsoft JhengHei" panose="020B0604030504040204" charset="-120"/>
              </a:rPr>
              <a:t>：</a:t>
            </a:r>
            <a:endParaRPr sz="28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71855">
              <a:lnSpc>
                <a:spcPct val="100000"/>
              </a:lnSpc>
            </a:pPr>
            <a:r>
              <a:rPr sz="2800" b="1" spc="-10" dirty="0">
                <a:latin typeface="Consolas" panose="020B0609020204030204"/>
                <a:cs typeface="Consolas" panose="020B0609020204030204"/>
              </a:rPr>
              <a:t>&lt;</a:t>
            </a:r>
            <a:r>
              <a:rPr sz="2800" b="1" spc="15" dirty="0">
                <a:latin typeface="Microsoft JhengHei" panose="020B0604030504040204" charset="-120"/>
                <a:cs typeface="Microsoft JhengHei" panose="020B0604030504040204" charset="-120"/>
              </a:rPr>
              <a:t>语句块</a:t>
            </a:r>
            <a:r>
              <a:rPr sz="2800" b="1" spc="-10" dirty="0">
                <a:latin typeface="Consolas" panose="020B0609020204030204"/>
                <a:cs typeface="Consolas" panose="020B0609020204030204"/>
              </a:rPr>
              <a:t>1&gt;</a:t>
            </a:r>
            <a:endParaRPr sz="2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29483" y="1511795"/>
            <a:ext cx="2530601" cy="9090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392551" y="1677669"/>
            <a:ext cx="14458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遍历序列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8340" y="4384040"/>
            <a:ext cx="92144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250" indent="-464185">
              <a:lnSpc>
                <a:spcPct val="100000"/>
              </a:lnSpc>
              <a:spcBef>
                <a:spcPts val="100"/>
              </a:spcBef>
              <a:buChar char="•"/>
              <a:tabLst>
                <a:tab pos="475615" algn="l"/>
                <a:tab pos="476250" algn="l"/>
              </a:tabLst>
            </a:pPr>
            <a:r>
              <a:rPr sz="320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注意：object</a:t>
            </a:r>
            <a:r>
              <a:rPr sz="3200" spc="-4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中的每一个元素会依次</a:t>
            </a:r>
            <a:r>
              <a:rPr sz="3200" spc="-1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赋</a:t>
            </a:r>
            <a:r>
              <a:rPr sz="320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给</a:t>
            </a:r>
            <a:r>
              <a:rPr sz="3200" spc="-5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target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49108" y="261365"/>
            <a:ext cx="4154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>
                <a:latin typeface="Microsoft JhengHei" panose="020B0604030504040204" charset="-120"/>
                <a:cs typeface="Microsoft JhengHei" panose="020B0604030504040204" charset="-120"/>
              </a:rPr>
              <a:t>计算机编程基本概念</a:t>
            </a:r>
            <a:endParaRPr spc="1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452029"/>
            <a:ext cx="10777220" cy="4428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23850" indent="-342900">
              <a:lnSpc>
                <a:spcPct val="12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sz="3200" spc="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机器语</a:t>
            </a:r>
            <a:r>
              <a:rPr sz="3200" spc="-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言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：（machine</a:t>
            </a:r>
            <a:r>
              <a:rPr sz="3200" spc="-1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language）计算机直接使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用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的二 进制形式的程序语言或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机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器代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码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355600" marR="5080" indent="-342900">
              <a:lnSpc>
                <a:spcPct val="120000"/>
              </a:lnSpc>
              <a:spcBef>
                <a:spcPts val="1195"/>
              </a:spcBef>
              <a:buChar char="•"/>
              <a:tabLst>
                <a:tab pos="355600" algn="l"/>
              </a:tabLst>
            </a:pPr>
            <a:r>
              <a:rPr sz="3200" spc="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汇编语</a:t>
            </a:r>
            <a:r>
              <a:rPr sz="3200" spc="-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言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：（assembler</a:t>
            </a:r>
            <a:r>
              <a:rPr sz="3200" spc="-7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language）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一种面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向机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器的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用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符 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号表示的低级程序设计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语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言。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相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当于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机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器指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令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的助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记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符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355600">
              <a:lnSpc>
                <a:spcPct val="100000"/>
              </a:lnSpc>
              <a:spcBef>
                <a:spcPts val="770"/>
              </a:spcBef>
            </a:pP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号，与机器语言很接近。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355600" marR="211455" indent="-342900">
              <a:lnSpc>
                <a:spcPct val="120000"/>
              </a:lnSpc>
              <a:spcBef>
                <a:spcPts val="1200"/>
              </a:spcBef>
              <a:buChar char="•"/>
              <a:tabLst>
                <a:tab pos="355600" algn="l"/>
              </a:tabLst>
            </a:pPr>
            <a:r>
              <a:rPr sz="320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高级语</a:t>
            </a:r>
            <a:r>
              <a:rPr sz="3200" spc="-1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言</a:t>
            </a:r>
            <a:r>
              <a:rPr sz="32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：（high－level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language）是易为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人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们所理解 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的完全符号化的程序设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计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语言。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42489" y="256794"/>
            <a:ext cx="9361805" cy="571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Python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650">
              <a:latin typeface="Times New Roman" panose="02020603050405020304"/>
              <a:cs typeface="Times New Roman" panose="02020603050405020304"/>
            </a:endParaRPr>
          </a:p>
          <a:p>
            <a:pPr marL="416560" indent="-403860">
              <a:lnSpc>
                <a:spcPct val="100000"/>
              </a:lnSpc>
              <a:buSzPct val="98000"/>
              <a:buFont typeface="Wingdings" panose="05000000000000000000"/>
              <a:buChar char=""/>
              <a:tabLst>
                <a:tab pos="415925" algn="l"/>
              </a:tabLst>
            </a:pPr>
            <a:r>
              <a:rPr sz="4000" spc="-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Python</a:t>
            </a:r>
            <a:endParaRPr sz="4000">
              <a:latin typeface="微软雅黑" panose="020B0503020204020204" charset="-122"/>
              <a:cs typeface="微软雅黑" panose="020B0503020204020204" charset="-122"/>
            </a:endParaRPr>
          </a:p>
          <a:p>
            <a:pPr marL="756285" lvl="1" indent="-287020">
              <a:lnSpc>
                <a:spcPct val="100000"/>
              </a:lnSpc>
              <a:spcBef>
                <a:spcPts val="1790"/>
              </a:spcBef>
              <a:buChar char="-"/>
              <a:tabLst>
                <a:tab pos="756920" algn="l"/>
              </a:tabLst>
            </a:pPr>
            <a:r>
              <a:rPr sz="36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Python</a:t>
            </a:r>
            <a:r>
              <a:rPr sz="3600" spc="-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简介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  <a:p>
            <a:pPr marL="756285" lvl="1" indent="-287020">
              <a:lnSpc>
                <a:spcPct val="100000"/>
              </a:lnSpc>
              <a:spcBef>
                <a:spcPts val="1730"/>
              </a:spcBef>
              <a:buChar char="-"/>
              <a:tabLst>
                <a:tab pos="756920" algn="l"/>
              </a:tabLst>
            </a:pPr>
            <a:r>
              <a:rPr sz="36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Python的内置数据类型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  <a:p>
            <a:pPr marL="756285" lvl="1" indent="-287020">
              <a:lnSpc>
                <a:spcPct val="100000"/>
              </a:lnSpc>
              <a:spcBef>
                <a:spcPts val="1730"/>
              </a:spcBef>
              <a:buChar char="-"/>
              <a:tabLst>
                <a:tab pos="756920" algn="l"/>
              </a:tabLst>
            </a:pPr>
            <a:r>
              <a:rPr sz="36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P</a:t>
            </a:r>
            <a:r>
              <a:rPr sz="3600" spc="1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y</a:t>
            </a:r>
            <a:r>
              <a:rPr sz="36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th</a:t>
            </a:r>
            <a:r>
              <a:rPr sz="3600" spc="1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o</a:t>
            </a:r>
            <a:r>
              <a:rPr sz="3600" spc="-2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n</a:t>
            </a:r>
            <a:r>
              <a:rPr sz="36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赋值语句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  <a:p>
            <a:pPr marL="756285" lvl="1" indent="-287020">
              <a:lnSpc>
                <a:spcPct val="100000"/>
              </a:lnSpc>
              <a:spcBef>
                <a:spcPts val="1730"/>
              </a:spcBef>
              <a:buChar char="-"/>
              <a:tabLst>
                <a:tab pos="756920" algn="l"/>
              </a:tabLst>
            </a:pPr>
            <a:r>
              <a:rPr sz="36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Py</a:t>
            </a:r>
            <a:r>
              <a:rPr sz="3600" spc="1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t</a:t>
            </a:r>
            <a:r>
              <a:rPr sz="36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ho</a:t>
            </a:r>
            <a:r>
              <a:rPr sz="3600" spc="-1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n</a:t>
            </a:r>
            <a:r>
              <a:rPr sz="3600" spc="-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控制结构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  <a:p>
            <a:pPr marL="756285" lvl="1" indent="-287020">
              <a:lnSpc>
                <a:spcPct val="100000"/>
              </a:lnSpc>
              <a:spcBef>
                <a:spcPts val="1730"/>
              </a:spcBef>
              <a:buChar char="-"/>
              <a:tabLst>
                <a:tab pos="756920" algn="l"/>
              </a:tabLst>
            </a:pPr>
            <a:r>
              <a:rPr sz="360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P</a:t>
            </a:r>
            <a:r>
              <a:rPr sz="3600" spc="1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y</a:t>
            </a:r>
            <a:r>
              <a:rPr sz="360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th</a:t>
            </a:r>
            <a:r>
              <a:rPr sz="3600" spc="1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o</a:t>
            </a:r>
            <a:r>
              <a:rPr sz="3600" spc="-2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n</a:t>
            </a:r>
            <a:r>
              <a:rPr sz="360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函数调用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84385" y="282702"/>
            <a:ext cx="23190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>
                <a:latin typeface="Microsoft JhengHei" panose="020B0604030504040204" charset="-120"/>
                <a:cs typeface="Microsoft JhengHei" panose="020B0604030504040204" charset="-120"/>
              </a:rPr>
              <a:t>什么是函数</a:t>
            </a:r>
            <a:endParaRPr spc="1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349880"/>
            <a:ext cx="10807065" cy="4355465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5"/>
              </a:spcBef>
              <a:buChar char="•"/>
              <a:tabLst>
                <a:tab pos="355600" algn="l"/>
              </a:tabLst>
            </a:pPr>
            <a:r>
              <a:rPr sz="3200" spc="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函数是一种程</a:t>
            </a:r>
            <a:r>
              <a:rPr sz="3200" spc="-1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序</a:t>
            </a:r>
            <a:r>
              <a:rPr sz="320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构件，</a:t>
            </a:r>
            <a:r>
              <a:rPr sz="3200" spc="-1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是</a:t>
            </a:r>
            <a:r>
              <a:rPr sz="3200" spc="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构成</a:t>
            </a:r>
            <a:r>
              <a:rPr sz="3200" spc="-1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大</a:t>
            </a:r>
            <a:r>
              <a:rPr sz="3200" spc="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程序</a:t>
            </a:r>
            <a:r>
              <a:rPr sz="3200" spc="-1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3200" spc="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小功</a:t>
            </a:r>
            <a:r>
              <a:rPr sz="3200" spc="-1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能</a:t>
            </a:r>
            <a:r>
              <a:rPr sz="3200" spc="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部</a:t>
            </a:r>
            <a:r>
              <a:rPr sz="3200" spc="-1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件</a:t>
            </a:r>
            <a:r>
              <a:rPr sz="3200" spc="-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(</a:t>
            </a:r>
            <a:r>
              <a:rPr sz="320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子程</a:t>
            </a:r>
            <a:r>
              <a:rPr sz="3200" spc="-1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序</a:t>
            </a:r>
            <a:r>
              <a:rPr sz="320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)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Char char="•"/>
              <a:tabLst>
                <a:tab pos="355600" algn="l"/>
              </a:tabLst>
            </a:pP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函数的好处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756285" lvl="1" indent="-287020">
              <a:lnSpc>
                <a:spcPct val="100000"/>
              </a:lnSpc>
              <a:spcBef>
                <a:spcPts val="1200"/>
              </a:spcBef>
              <a:buChar char="–"/>
              <a:tabLst>
                <a:tab pos="756920" algn="l"/>
              </a:tabLst>
            </a:pP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编程更容</a:t>
            </a:r>
            <a:r>
              <a:rPr sz="3200" spc="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易</a:t>
            </a: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把握，大</a:t>
            </a:r>
            <a:r>
              <a:rPr sz="3200" spc="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程</a:t>
            </a:r>
            <a:r>
              <a:rPr sz="3200" spc="-1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序</a:t>
            </a:r>
            <a:r>
              <a:rPr sz="3200" spc="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分解</a:t>
            </a:r>
            <a:r>
              <a:rPr sz="3200" spc="-1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成</a:t>
            </a:r>
            <a:r>
              <a:rPr sz="3200" spc="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小功</a:t>
            </a:r>
            <a:r>
              <a:rPr sz="3200" spc="-1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能</a:t>
            </a:r>
            <a:r>
              <a:rPr sz="3200" spc="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部件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756285" marR="11430" lvl="1" indent="-287020">
              <a:lnSpc>
                <a:spcPct val="100000"/>
              </a:lnSpc>
              <a:spcBef>
                <a:spcPts val="1205"/>
              </a:spcBef>
              <a:buChar char="–"/>
              <a:tabLst>
                <a:tab pos="756920" algn="l"/>
              </a:tabLst>
            </a:pP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代码重用</a:t>
            </a:r>
            <a:r>
              <a:rPr sz="3200" spc="-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,</a:t>
            </a: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避免重复相</a:t>
            </a:r>
            <a:r>
              <a:rPr sz="3200" spc="-1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同</a:t>
            </a:r>
            <a:r>
              <a:rPr sz="3200" spc="-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/</a:t>
            </a:r>
            <a:r>
              <a:rPr sz="3200" spc="-1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相</a:t>
            </a: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似代</a:t>
            </a:r>
            <a:r>
              <a:rPr sz="3200" spc="-1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码</a:t>
            </a: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，提</a:t>
            </a:r>
            <a:r>
              <a:rPr sz="3200" spc="-1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高</a:t>
            </a: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开发</a:t>
            </a:r>
            <a:r>
              <a:rPr sz="3200" spc="-1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效</a:t>
            </a: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率，</a:t>
            </a:r>
            <a:r>
              <a:rPr sz="3200" spc="-1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更</a:t>
            </a: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易 维护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756285" lvl="1" indent="-287020">
              <a:lnSpc>
                <a:spcPct val="100000"/>
              </a:lnSpc>
              <a:spcBef>
                <a:spcPts val="1200"/>
              </a:spcBef>
              <a:buChar char="–"/>
              <a:tabLst>
                <a:tab pos="756920" algn="l"/>
              </a:tabLst>
            </a:pP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程序更可读</a:t>
            </a:r>
            <a:r>
              <a:rPr sz="3200" spc="-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,</a:t>
            </a: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更易理解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756285" lvl="1" indent="-287020">
              <a:lnSpc>
                <a:spcPct val="100000"/>
              </a:lnSpc>
              <a:spcBef>
                <a:spcPts val="1200"/>
              </a:spcBef>
              <a:buChar char="–"/>
              <a:tabLst>
                <a:tab pos="756920" algn="l"/>
              </a:tabLst>
            </a:pP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代码简洁美观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07832" y="282702"/>
            <a:ext cx="36982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>
                <a:latin typeface="Microsoft JhengHei" panose="020B0604030504040204" charset="-120"/>
                <a:cs typeface="Microsoft JhengHei" panose="020B0604030504040204" charset="-120"/>
              </a:rPr>
              <a:t>函数的定义和使用</a:t>
            </a:r>
            <a:endParaRPr spc="1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273623"/>
            <a:ext cx="6046470" cy="3608704"/>
          </a:xfrm>
          <a:prstGeom prst="rect">
            <a:avLst/>
          </a:prstGeom>
        </p:spPr>
        <p:txBody>
          <a:bodyPr vert="horz" wrap="square" lIns="0" tIns="2419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905"/>
              </a:spcBef>
              <a:buChar char="•"/>
              <a:tabLst>
                <a:tab pos="355600" algn="l"/>
              </a:tabLst>
            </a:pP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先定</a:t>
            </a:r>
            <a:r>
              <a:rPr sz="3200" spc="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义</a:t>
            </a:r>
            <a:r>
              <a:rPr sz="3200" spc="-2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(define)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Char char="•"/>
              <a:tabLst>
                <a:tab pos="355600" algn="l"/>
              </a:tabLst>
            </a:pP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再通过函</a:t>
            </a:r>
            <a:r>
              <a:rPr sz="3200" spc="-1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数</a:t>
            </a: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名调用</a:t>
            </a:r>
            <a:r>
              <a:rPr sz="3200" spc="-3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spc="-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(call)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355600" indent="-342900">
              <a:lnSpc>
                <a:spcPct val="100000"/>
              </a:lnSpc>
              <a:spcBef>
                <a:spcPts val="1805"/>
              </a:spcBef>
              <a:buChar char="•"/>
              <a:tabLst>
                <a:tab pos="355600" algn="l"/>
              </a:tabLst>
            </a:pP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调用时传递参数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Char char="•"/>
              <a:tabLst>
                <a:tab pos="355600" algn="l"/>
              </a:tabLst>
            </a:pP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调用执行的是函</a:t>
            </a:r>
            <a:r>
              <a:rPr sz="3200" spc="-1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数</a:t>
            </a: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体</a:t>
            </a:r>
            <a:r>
              <a:rPr sz="3200" spc="-7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spc="-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(</a:t>
            </a: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语句序列)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Char char="•"/>
              <a:tabLst>
                <a:tab pos="355600" algn="l"/>
              </a:tabLst>
            </a:pP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调用产生返回值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340" y="5084521"/>
            <a:ext cx="97243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</a:tabLst>
            </a:pPr>
            <a:r>
              <a:rPr sz="3200" spc="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函数定义可置于程序中</a:t>
            </a:r>
            <a:r>
              <a:rPr sz="3200" spc="-1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任</a:t>
            </a:r>
            <a:r>
              <a:rPr sz="3200" spc="-2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何</a:t>
            </a: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地</a:t>
            </a:r>
            <a:r>
              <a:rPr sz="3200" spc="-1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方</a:t>
            </a: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，但</a:t>
            </a:r>
            <a:r>
              <a:rPr sz="3200" spc="-1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必</a:t>
            </a:r>
            <a:r>
              <a:rPr sz="3200" spc="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须在</a:t>
            </a:r>
            <a:r>
              <a:rPr sz="3200" spc="-1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调</a:t>
            </a:r>
            <a:r>
              <a:rPr sz="3200" spc="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用之前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74052" y="1655064"/>
            <a:ext cx="3544824" cy="250240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320153" y="1700783"/>
            <a:ext cx="3384550" cy="2342515"/>
          </a:xfrm>
          <a:prstGeom prst="rect">
            <a:avLst/>
          </a:prstGeom>
          <a:solidFill>
            <a:srgbClr val="F1F1F1"/>
          </a:solidFill>
          <a:ln w="38100">
            <a:solidFill>
              <a:srgbClr val="000000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272415">
              <a:lnSpc>
                <a:spcPct val="100000"/>
              </a:lnSpc>
              <a:spcBef>
                <a:spcPts val="665"/>
              </a:spcBef>
            </a:pPr>
            <a:r>
              <a:rPr sz="2800" b="1" spc="-5" dirty="0">
                <a:solidFill>
                  <a:srgbClr val="8858A8"/>
                </a:solidFill>
                <a:latin typeface="Consolas" panose="020B0609020204030204"/>
                <a:cs typeface="Consolas" panose="020B0609020204030204"/>
              </a:rPr>
              <a:t>def</a:t>
            </a:r>
            <a:r>
              <a:rPr sz="2800" b="1" spc="-90" dirty="0">
                <a:solidFill>
                  <a:srgbClr val="8858A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solidFill>
                  <a:srgbClr val="4270AD"/>
                </a:solidFill>
                <a:latin typeface="Consolas" panose="020B0609020204030204"/>
                <a:cs typeface="Consolas" panose="020B0609020204030204"/>
              </a:rPr>
              <a:t>func</a:t>
            </a:r>
            <a:r>
              <a:rPr sz="2800" b="1" spc="-5" dirty="0">
                <a:solidFill>
                  <a:srgbClr val="F5861F"/>
                </a:solidFill>
                <a:latin typeface="Consolas" panose="020B0609020204030204"/>
                <a:cs typeface="Consolas" panose="020B0609020204030204"/>
              </a:rPr>
              <a:t>(x)</a:t>
            </a:r>
            <a:r>
              <a:rPr sz="2800" b="1" spc="-5" dirty="0">
                <a:latin typeface="Consolas" panose="020B0609020204030204"/>
                <a:cs typeface="Consolas" panose="020B0609020204030204"/>
              </a:rPr>
              <a:t>: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 marL="1052195" marR="565785">
              <a:lnSpc>
                <a:spcPct val="100000"/>
              </a:lnSpc>
            </a:pPr>
            <a:r>
              <a:rPr sz="2800" b="1" spc="-5" dirty="0">
                <a:latin typeface="Consolas" panose="020B0609020204030204"/>
                <a:cs typeface="Consolas" panose="020B0609020204030204"/>
              </a:rPr>
              <a:t>y = x *</a:t>
            </a:r>
            <a:r>
              <a:rPr sz="2800" b="1" spc="-95" dirty="0"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latin typeface="Consolas" panose="020B0609020204030204"/>
                <a:cs typeface="Consolas" panose="020B0609020204030204"/>
              </a:rPr>
              <a:t>x  </a:t>
            </a:r>
            <a:r>
              <a:rPr sz="2800" b="1" spc="-5" dirty="0">
                <a:solidFill>
                  <a:srgbClr val="8858A8"/>
                </a:solidFill>
                <a:latin typeface="Consolas" panose="020B0609020204030204"/>
                <a:cs typeface="Consolas" panose="020B0609020204030204"/>
              </a:rPr>
              <a:t>return</a:t>
            </a:r>
            <a:r>
              <a:rPr sz="2800" b="1" spc="-40" dirty="0">
                <a:solidFill>
                  <a:srgbClr val="8858A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latin typeface="Consolas" panose="020B0609020204030204"/>
                <a:cs typeface="Consolas" panose="020B0609020204030204"/>
              </a:rPr>
              <a:t>y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900">
              <a:latin typeface="Times New Roman" panose="02020603050405020304"/>
              <a:cs typeface="Times New Roman" panose="02020603050405020304"/>
            </a:endParaRPr>
          </a:p>
          <a:p>
            <a:pPr marL="272415">
              <a:lnSpc>
                <a:spcPct val="100000"/>
              </a:lnSpc>
            </a:pPr>
            <a:r>
              <a:rPr sz="2800" b="1" spc="-5" dirty="0">
                <a:latin typeface="Consolas" panose="020B0609020204030204"/>
                <a:cs typeface="Consolas" panose="020B0609020204030204"/>
              </a:rPr>
              <a:t>a =</a:t>
            </a:r>
            <a:r>
              <a:rPr sz="2800" b="1" spc="-35" dirty="0"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latin typeface="Consolas" panose="020B0609020204030204"/>
                <a:cs typeface="Consolas" panose="020B0609020204030204"/>
              </a:rPr>
              <a:t>func(</a:t>
            </a:r>
            <a:r>
              <a:rPr sz="2800" b="1" spc="-5" dirty="0">
                <a:solidFill>
                  <a:srgbClr val="F5861F"/>
                </a:solidFill>
                <a:latin typeface="Consolas" panose="020B0609020204030204"/>
                <a:cs typeface="Consolas" panose="020B0609020204030204"/>
              </a:rPr>
              <a:t>2</a:t>
            </a:r>
            <a:r>
              <a:rPr sz="2800" b="1" spc="-5" dirty="0">
                <a:latin typeface="Consolas" panose="020B0609020204030204"/>
                <a:cs typeface="Consolas" panose="020B0609020204030204"/>
              </a:rPr>
              <a:t>)</a:t>
            </a:r>
            <a:endParaRPr sz="2800">
              <a:latin typeface="Consolas" panose="020B0609020204030204"/>
              <a:cs typeface="Consolas" panose="020B0609020204030204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07832" y="282702"/>
            <a:ext cx="36944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>
                <a:latin typeface="Microsoft JhengHei" panose="020B0604030504040204" charset="-120"/>
                <a:cs typeface="Microsoft JhengHei" panose="020B0604030504040204" charset="-120"/>
              </a:rPr>
              <a:t>编程实例：生日</a:t>
            </a:r>
            <a:r>
              <a:rPr dirty="0">
                <a:latin typeface="Microsoft JhengHei" panose="020B0604030504040204" charset="-120"/>
                <a:cs typeface="Microsoft JhengHei" panose="020B0604030504040204" charset="-120"/>
              </a:rPr>
              <a:t>歌</a:t>
            </a:r>
            <a:endParaRPr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502105"/>
            <a:ext cx="40335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</a:tabLst>
            </a:pPr>
            <a:r>
              <a:rPr sz="3200" spc="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减少相同代码的重复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89404" y="2045207"/>
            <a:ext cx="7289292" cy="171297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135504" y="2090547"/>
            <a:ext cx="7129145" cy="1554480"/>
          </a:xfrm>
          <a:custGeom>
            <a:avLst/>
            <a:gdLst/>
            <a:ahLst/>
            <a:cxnLst/>
            <a:rect l="l" t="t" r="r" b="b"/>
            <a:pathLst>
              <a:path w="7129145" h="1554479">
                <a:moveTo>
                  <a:pt x="0" y="1554479"/>
                </a:moveTo>
                <a:lnTo>
                  <a:pt x="7128764" y="1554479"/>
                </a:lnTo>
                <a:lnTo>
                  <a:pt x="7128764" y="0"/>
                </a:lnTo>
                <a:lnTo>
                  <a:pt x="0" y="0"/>
                </a:lnTo>
                <a:lnTo>
                  <a:pt x="0" y="155447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135504" y="2071497"/>
            <a:ext cx="0" cy="1592580"/>
          </a:xfrm>
          <a:custGeom>
            <a:avLst/>
            <a:gdLst/>
            <a:ahLst/>
            <a:cxnLst/>
            <a:rect l="l" t="t" r="r" b="b"/>
            <a:pathLst>
              <a:path h="1592579">
                <a:moveTo>
                  <a:pt x="0" y="0"/>
                </a:moveTo>
                <a:lnTo>
                  <a:pt x="0" y="159257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264395" y="2071497"/>
            <a:ext cx="0" cy="1592580"/>
          </a:xfrm>
          <a:custGeom>
            <a:avLst/>
            <a:gdLst/>
            <a:ahLst/>
            <a:cxnLst/>
            <a:rect l="l" t="t" r="r" b="b"/>
            <a:pathLst>
              <a:path h="1592579">
                <a:moveTo>
                  <a:pt x="0" y="0"/>
                </a:moveTo>
                <a:lnTo>
                  <a:pt x="0" y="159257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116454" y="2090547"/>
            <a:ext cx="7167245" cy="0"/>
          </a:xfrm>
          <a:custGeom>
            <a:avLst/>
            <a:gdLst/>
            <a:ahLst/>
            <a:cxnLst/>
            <a:rect l="l" t="t" r="r" b="b"/>
            <a:pathLst>
              <a:path w="7167245">
                <a:moveTo>
                  <a:pt x="0" y="0"/>
                </a:moveTo>
                <a:lnTo>
                  <a:pt x="7166991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116454" y="3645027"/>
            <a:ext cx="7167245" cy="0"/>
          </a:xfrm>
          <a:custGeom>
            <a:avLst/>
            <a:gdLst/>
            <a:ahLst/>
            <a:cxnLst/>
            <a:rect l="l" t="t" r="r" b="b"/>
            <a:pathLst>
              <a:path w="7167245">
                <a:moveTo>
                  <a:pt x="0" y="0"/>
                </a:moveTo>
                <a:lnTo>
                  <a:pt x="7166991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214498" y="2107438"/>
            <a:ext cx="5915660" cy="1490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400" b="1" dirty="0">
                <a:latin typeface="Consolas" panose="020B0609020204030204"/>
                <a:cs typeface="Consolas" panose="020B0609020204030204"/>
              </a:rPr>
              <a:t>print(</a:t>
            </a:r>
            <a:r>
              <a:rPr sz="2400" b="1" dirty="0">
                <a:solidFill>
                  <a:srgbClr val="708B00"/>
                </a:solidFill>
                <a:latin typeface="Consolas" panose="020B0609020204030204"/>
                <a:cs typeface="Consolas" panose="020B0609020204030204"/>
              </a:rPr>
              <a:t>"Happy birthday to </a:t>
            </a:r>
            <a:r>
              <a:rPr sz="2400" b="1" spc="10" dirty="0">
                <a:solidFill>
                  <a:srgbClr val="708B00"/>
                </a:solidFill>
                <a:latin typeface="Consolas" panose="020B0609020204030204"/>
                <a:cs typeface="Consolas" panose="020B0609020204030204"/>
              </a:rPr>
              <a:t>you!"</a:t>
            </a:r>
            <a:r>
              <a:rPr sz="2400" b="1" spc="10" dirty="0">
                <a:latin typeface="Consolas" panose="020B0609020204030204"/>
                <a:cs typeface="Consolas" panose="020B0609020204030204"/>
              </a:rPr>
              <a:t>)  </a:t>
            </a:r>
            <a:r>
              <a:rPr sz="2400" b="1" dirty="0">
                <a:latin typeface="Consolas" panose="020B0609020204030204"/>
                <a:cs typeface="Consolas" panose="020B0609020204030204"/>
              </a:rPr>
              <a:t>print(</a:t>
            </a:r>
            <a:r>
              <a:rPr sz="2400" b="1" dirty="0">
                <a:solidFill>
                  <a:srgbClr val="708B00"/>
                </a:solidFill>
                <a:latin typeface="Consolas" panose="020B0609020204030204"/>
                <a:cs typeface="Consolas" panose="020B0609020204030204"/>
              </a:rPr>
              <a:t>"Happy birthday to </a:t>
            </a:r>
            <a:r>
              <a:rPr sz="2400" b="1" spc="10" dirty="0">
                <a:solidFill>
                  <a:srgbClr val="708B00"/>
                </a:solidFill>
                <a:latin typeface="Consolas" panose="020B0609020204030204"/>
                <a:cs typeface="Consolas" panose="020B0609020204030204"/>
              </a:rPr>
              <a:t>you!"</a:t>
            </a:r>
            <a:r>
              <a:rPr sz="2400" b="1" spc="10" dirty="0">
                <a:latin typeface="Consolas" panose="020B0609020204030204"/>
                <a:cs typeface="Consolas" panose="020B0609020204030204"/>
              </a:rPr>
              <a:t>)  </a:t>
            </a:r>
            <a:r>
              <a:rPr sz="2400" b="1" dirty="0">
                <a:latin typeface="Consolas" panose="020B0609020204030204"/>
                <a:cs typeface="Consolas" panose="020B0609020204030204"/>
              </a:rPr>
              <a:t>print(</a:t>
            </a:r>
            <a:r>
              <a:rPr sz="2400" b="1" dirty="0">
                <a:solidFill>
                  <a:srgbClr val="708B00"/>
                </a:solidFill>
                <a:latin typeface="Consolas" panose="020B0609020204030204"/>
                <a:cs typeface="Consolas" panose="020B0609020204030204"/>
              </a:rPr>
              <a:t>"Happy birthday, dear </a:t>
            </a:r>
            <a:r>
              <a:rPr sz="2400" b="1" spc="5" dirty="0">
                <a:solidFill>
                  <a:srgbClr val="708B00"/>
                </a:solidFill>
                <a:latin typeface="Consolas" panose="020B0609020204030204"/>
                <a:cs typeface="Consolas" panose="020B0609020204030204"/>
              </a:rPr>
              <a:t>Fred."</a:t>
            </a:r>
            <a:r>
              <a:rPr sz="2400" b="1" spc="5" dirty="0">
                <a:latin typeface="Consolas" panose="020B0609020204030204"/>
                <a:cs typeface="Consolas" panose="020B0609020204030204"/>
              </a:rPr>
              <a:t>)  </a:t>
            </a:r>
            <a:r>
              <a:rPr sz="2400" b="1" dirty="0">
                <a:latin typeface="Consolas" panose="020B0609020204030204"/>
                <a:cs typeface="Consolas" panose="020B0609020204030204"/>
              </a:rPr>
              <a:t>print(</a:t>
            </a:r>
            <a:r>
              <a:rPr sz="2400" b="1" dirty="0">
                <a:solidFill>
                  <a:srgbClr val="708B00"/>
                </a:solidFill>
                <a:latin typeface="Consolas" panose="020B0609020204030204"/>
                <a:cs typeface="Consolas" panose="020B0609020204030204"/>
              </a:rPr>
              <a:t>"Happy birthday to</a:t>
            </a:r>
            <a:r>
              <a:rPr sz="2400" b="1" spc="15" dirty="0">
                <a:solidFill>
                  <a:srgbClr val="708B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b="1" spc="10" dirty="0">
                <a:solidFill>
                  <a:srgbClr val="708B00"/>
                </a:solidFill>
                <a:latin typeface="Consolas" panose="020B0609020204030204"/>
                <a:cs typeface="Consolas" panose="020B0609020204030204"/>
              </a:rPr>
              <a:t>you!"</a:t>
            </a:r>
            <a:r>
              <a:rPr sz="2400" b="1" spc="10" dirty="0">
                <a:latin typeface="Consolas" panose="020B0609020204030204"/>
                <a:cs typeface="Consolas" panose="020B0609020204030204"/>
              </a:rPr>
              <a:t>)</a:t>
            </a:r>
            <a:endParaRPr sz="2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089404" y="3959352"/>
            <a:ext cx="7289292" cy="28117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135504" y="4005071"/>
            <a:ext cx="7129145" cy="2651760"/>
          </a:xfrm>
          <a:prstGeom prst="rect">
            <a:avLst/>
          </a:prstGeom>
          <a:solidFill>
            <a:srgbClr val="F1F1F1"/>
          </a:solidFill>
          <a:ln w="38100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35"/>
              </a:spcBef>
            </a:pPr>
            <a:r>
              <a:rPr sz="2400" b="1" dirty="0">
                <a:solidFill>
                  <a:srgbClr val="8858A8"/>
                </a:solidFill>
                <a:latin typeface="Consolas" panose="020B0609020204030204"/>
                <a:cs typeface="Consolas" panose="020B0609020204030204"/>
              </a:rPr>
              <a:t>def </a:t>
            </a:r>
            <a:r>
              <a:rPr sz="2400" b="1" dirty="0">
                <a:solidFill>
                  <a:srgbClr val="4270AD"/>
                </a:solidFill>
                <a:latin typeface="Consolas" panose="020B0609020204030204"/>
                <a:cs typeface="Consolas" panose="020B0609020204030204"/>
              </a:rPr>
              <a:t>happy</a:t>
            </a:r>
            <a:r>
              <a:rPr sz="2400" b="1" dirty="0">
                <a:solidFill>
                  <a:srgbClr val="F5861F"/>
                </a:solidFill>
                <a:latin typeface="Consolas" panose="020B0609020204030204"/>
                <a:cs typeface="Consolas" panose="020B0609020204030204"/>
              </a:rPr>
              <a:t>()</a:t>
            </a:r>
            <a:r>
              <a:rPr sz="2400" b="1" dirty="0">
                <a:latin typeface="Consolas" panose="020B0609020204030204"/>
                <a:cs typeface="Consolas" panose="020B0609020204030204"/>
              </a:rPr>
              <a:t>: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763905">
              <a:lnSpc>
                <a:spcPct val="100000"/>
              </a:lnSpc>
            </a:pPr>
            <a:r>
              <a:rPr sz="2400" b="1" dirty="0">
                <a:latin typeface="Consolas" panose="020B0609020204030204"/>
                <a:cs typeface="Consolas" panose="020B0609020204030204"/>
              </a:rPr>
              <a:t>print(</a:t>
            </a:r>
            <a:r>
              <a:rPr sz="2400" b="1" dirty="0">
                <a:solidFill>
                  <a:srgbClr val="708B00"/>
                </a:solidFill>
                <a:latin typeface="Consolas" panose="020B0609020204030204"/>
                <a:cs typeface="Consolas" panose="020B0609020204030204"/>
              </a:rPr>
              <a:t>"Happy birthday </a:t>
            </a:r>
            <a:r>
              <a:rPr sz="2400" b="1" spc="5" dirty="0">
                <a:solidFill>
                  <a:srgbClr val="708B00"/>
                </a:solidFill>
                <a:latin typeface="Consolas" panose="020B0609020204030204"/>
                <a:cs typeface="Consolas" panose="020B0609020204030204"/>
              </a:rPr>
              <a:t>to</a:t>
            </a:r>
            <a:r>
              <a:rPr sz="2400" b="1" spc="20" dirty="0">
                <a:solidFill>
                  <a:srgbClr val="708B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b="1" spc="5" dirty="0">
                <a:solidFill>
                  <a:srgbClr val="708B00"/>
                </a:solidFill>
                <a:latin typeface="Consolas" panose="020B0609020204030204"/>
                <a:cs typeface="Consolas" panose="020B0609020204030204"/>
              </a:rPr>
              <a:t>you!"</a:t>
            </a:r>
            <a:r>
              <a:rPr sz="2400" b="1" spc="5" dirty="0">
                <a:latin typeface="Consolas" panose="020B0609020204030204"/>
                <a:cs typeface="Consolas" panose="020B0609020204030204"/>
              </a:rPr>
              <a:t>)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 marL="91440">
              <a:lnSpc>
                <a:spcPct val="100000"/>
              </a:lnSpc>
            </a:pPr>
            <a:r>
              <a:rPr sz="2400" b="1" dirty="0">
                <a:latin typeface="Consolas" panose="020B0609020204030204"/>
                <a:cs typeface="Consolas" panose="020B0609020204030204"/>
              </a:rPr>
              <a:t>happy()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latin typeface="Consolas" panose="020B0609020204030204"/>
                <a:cs typeface="Consolas" panose="020B0609020204030204"/>
              </a:rPr>
              <a:t>happy()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91440" marR="1139825">
              <a:lnSpc>
                <a:spcPts val="2890"/>
              </a:lnSpc>
              <a:spcBef>
                <a:spcPts val="85"/>
              </a:spcBef>
            </a:pPr>
            <a:r>
              <a:rPr sz="2400" b="1" dirty="0">
                <a:latin typeface="Consolas" panose="020B0609020204030204"/>
                <a:cs typeface="Consolas" panose="020B0609020204030204"/>
              </a:rPr>
              <a:t>print(</a:t>
            </a:r>
            <a:r>
              <a:rPr sz="2400" b="1" dirty="0">
                <a:solidFill>
                  <a:srgbClr val="708B00"/>
                </a:solidFill>
                <a:latin typeface="Consolas" panose="020B0609020204030204"/>
                <a:cs typeface="Consolas" panose="020B0609020204030204"/>
              </a:rPr>
              <a:t>"Happy birthday, </a:t>
            </a:r>
            <a:r>
              <a:rPr sz="2400" b="1" spc="5" dirty="0">
                <a:solidFill>
                  <a:srgbClr val="708B00"/>
                </a:solidFill>
                <a:latin typeface="Consolas" panose="020B0609020204030204"/>
                <a:cs typeface="Consolas" panose="020B0609020204030204"/>
              </a:rPr>
              <a:t>dear Fred."</a:t>
            </a:r>
            <a:r>
              <a:rPr sz="2400" b="1" spc="5" dirty="0">
                <a:latin typeface="Consolas" panose="020B0609020204030204"/>
                <a:cs typeface="Consolas" panose="020B0609020204030204"/>
              </a:rPr>
              <a:t>)  </a:t>
            </a:r>
            <a:r>
              <a:rPr sz="2400" b="1" dirty="0">
                <a:latin typeface="Consolas" panose="020B0609020204030204"/>
                <a:cs typeface="Consolas" panose="020B0609020204030204"/>
              </a:rPr>
              <a:t>happy()</a:t>
            </a:r>
            <a:endParaRPr sz="2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409176" y="3355847"/>
            <a:ext cx="976871" cy="13578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481566" y="3400805"/>
            <a:ext cx="783590" cy="1210310"/>
          </a:xfrm>
          <a:custGeom>
            <a:avLst/>
            <a:gdLst/>
            <a:ahLst/>
            <a:cxnLst/>
            <a:rect l="l" t="t" r="r" b="b"/>
            <a:pathLst>
              <a:path w="783590" h="1210310">
                <a:moveTo>
                  <a:pt x="783335" y="818388"/>
                </a:moveTo>
                <a:lnTo>
                  <a:pt x="0" y="818388"/>
                </a:lnTo>
                <a:lnTo>
                  <a:pt x="391667" y="1210056"/>
                </a:lnTo>
                <a:lnTo>
                  <a:pt x="783335" y="818388"/>
                </a:lnTo>
                <a:close/>
              </a:path>
              <a:path w="783590" h="1210310">
                <a:moveTo>
                  <a:pt x="587501" y="0"/>
                </a:moveTo>
                <a:lnTo>
                  <a:pt x="195833" y="0"/>
                </a:lnTo>
                <a:lnTo>
                  <a:pt x="195833" y="818388"/>
                </a:lnTo>
                <a:lnTo>
                  <a:pt x="587501" y="818388"/>
                </a:lnTo>
                <a:lnTo>
                  <a:pt x="587501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481566" y="3400805"/>
            <a:ext cx="783590" cy="1210310"/>
          </a:xfrm>
          <a:custGeom>
            <a:avLst/>
            <a:gdLst/>
            <a:ahLst/>
            <a:cxnLst/>
            <a:rect l="l" t="t" r="r" b="b"/>
            <a:pathLst>
              <a:path w="783590" h="1210310">
                <a:moveTo>
                  <a:pt x="0" y="818388"/>
                </a:moveTo>
                <a:lnTo>
                  <a:pt x="195833" y="818388"/>
                </a:lnTo>
                <a:lnTo>
                  <a:pt x="195833" y="0"/>
                </a:lnTo>
                <a:lnTo>
                  <a:pt x="587501" y="0"/>
                </a:lnTo>
                <a:lnTo>
                  <a:pt x="587501" y="818388"/>
                </a:lnTo>
                <a:lnTo>
                  <a:pt x="783335" y="818388"/>
                </a:lnTo>
                <a:lnTo>
                  <a:pt x="391667" y="1210056"/>
                </a:lnTo>
                <a:lnTo>
                  <a:pt x="0" y="818388"/>
                </a:lnTo>
                <a:close/>
              </a:path>
            </a:pathLst>
          </a:custGeom>
          <a:ln w="381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330183" y="1685544"/>
            <a:ext cx="3460241" cy="14881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8901810" y="1790827"/>
            <a:ext cx="2232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重复代码的缺</a:t>
            </a:r>
            <a:r>
              <a:rPr sz="24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点</a:t>
            </a:r>
            <a:r>
              <a:rPr sz="24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: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901810" y="2156586"/>
            <a:ext cx="254190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5605" indent="-383540">
              <a:lnSpc>
                <a:spcPct val="100000"/>
              </a:lnSpc>
              <a:spcBef>
                <a:spcPts val="100"/>
              </a:spcBef>
              <a:buSzPct val="96000"/>
              <a:buAutoNum type="arabicParenBoth"/>
              <a:tabLst>
                <a:tab pos="396240" algn="l"/>
              </a:tabLst>
            </a:pPr>
            <a:r>
              <a:rPr sz="24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费时费力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395605" indent="-383540">
              <a:lnSpc>
                <a:spcPct val="100000"/>
              </a:lnSpc>
              <a:buSzPct val="96000"/>
              <a:buAutoNum type="arabicParenBoth"/>
              <a:tabLst>
                <a:tab pos="396240" algn="l"/>
              </a:tabLst>
            </a:pPr>
            <a:r>
              <a:rPr sz="24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代码一致性维护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25661" y="282702"/>
            <a:ext cx="2778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>
                <a:latin typeface="Microsoft JhengHei" panose="020B0604030504040204" charset="-120"/>
                <a:cs typeface="Microsoft JhengHei" panose="020B0604030504040204" charset="-120"/>
              </a:rPr>
              <a:t>函数调用过程</a:t>
            </a:r>
            <a:endParaRPr spc="1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502105"/>
            <a:ext cx="199643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</a:tabLst>
            </a:pPr>
            <a:r>
              <a:rPr sz="3200" spc="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函</a:t>
            </a: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数定义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69920" y="1545348"/>
            <a:ext cx="5675376" cy="111250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215639" y="1590421"/>
            <a:ext cx="5516245" cy="953769"/>
          </a:xfrm>
          <a:prstGeom prst="rect">
            <a:avLst/>
          </a:prstGeom>
          <a:solidFill>
            <a:srgbClr val="F1F1F1"/>
          </a:solidFill>
          <a:ln w="38100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85"/>
              </a:spcBef>
            </a:pPr>
            <a:r>
              <a:rPr sz="2800" b="1" spc="-10" dirty="0">
                <a:solidFill>
                  <a:srgbClr val="8858A8"/>
                </a:solidFill>
                <a:latin typeface="Consolas" panose="020B0609020204030204"/>
                <a:cs typeface="Consolas" panose="020B0609020204030204"/>
              </a:rPr>
              <a:t>def</a:t>
            </a:r>
            <a:r>
              <a:rPr sz="2800" b="1" spc="-25" dirty="0">
                <a:solidFill>
                  <a:srgbClr val="8858A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10" dirty="0">
                <a:latin typeface="Consolas" panose="020B0609020204030204"/>
                <a:cs typeface="Consolas" panose="020B0609020204030204"/>
              </a:rPr>
              <a:t>&lt;</a:t>
            </a:r>
            <a:r>
              <a:rPr sz="2800" b="1" spc="15" dirty="0">
                <a:latin typeface="Microsoft JhengHei" panose="020B0604030504040204" charset="-120"/>
                <a:cs typeface="Microsoft JhengHei" panose="020B0604030504040204" charset="-120"/>
              </a:rPr>
              <a:t>函数</a:t>
            </a:r>
            <a:r>
              <a:rPr sz="2800" b="1" spc="20" dirty="0">
                <a:latin typeface="Microsoft JhengHei" panose="020B0604030504040204" charset="-120"/>
                <a:cs typeface="Microsoft JhengHei" panose="020B0604030504040204" charset="-120"/>
              </a:rPr>
              <a:t>名</a:t>
            </a:r>
            <a:r>
              <a:rPr sz="2800" b="1" spc="-15" dirty="0">
                <a:latin typeface="Consolas" panose="020B0609020204030204"/>
                <a:cs typeface="Consolas" panose="020B0609020204030204"/>
              </a:rPr>
              <a:t>&gt;(&lt;</a:t>
            </a:r>
            <a:r>
              <a:rPr sz="2800" b="1" spc="15" dirty="0">
                <a:solidFill>
                  <a:srgbClr val="C0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形</a:t>
            </a:r>
            <a:r>
              <a:rPr sz="2800" b="1" dirty="0">
                <a:solidFill>
                  <a:srgbClr val="C0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参列</a:t>
            </a:r>
            <a:r>
              <a:rPr sz="2800" b="1" spc="15" dirty="0">
                <a:solidFill>
                  <a:srgbClr val="C0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表</a:t>
            </a:r>
            <a:r>
              <a:rPr sz="2800" b="1" spc="-10" dirty="0">
                <a:latin typeface="Consolas" panose="020B0609020204030204"/>
                <a:cs typeface="Consolas" panose="020B0609020204030204"/>
              </a:rPr>
              <a:t>&gt;):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 marL="871855">
              <a:lnSpc>
                <a:spcPct val="100000"/>
              </a:lnSpc>
            </a:pPr>
            <a:r>
              <a:rPr sz="2800" b="1" spc="-10" dirty="0">
                <a:latin typeface="Consolas" panose="020B0609020204030204"/>
                <a:cs typeface="Consolas" panose="020B0609020204030204"/>
              </a:rPr>
              <a:t>&lt;</a:t>
            </a:r>
            <a:r>
              <a:rPr sz="2800" b="1" spc="15" dirty="0">
                <a:latin typeface="Microsoft JhengHei" panose="020B0604030504040204" charset="-120"/>
                <a:cs typeface="Microsoft JhengHei" panose="020B0604030504040204" charset="-120"/>
              </a:rPr>
              <a:t>函数体</a:t>
            </a:r>
            <a:r>
              <a:rPr sz="2800" b="1" spc="-5" dirty="0">
                <a:latin typeface="Consolas" panose="020B0609020204030204"/>
                <a:cs typeface="Consolas" panose="020B0609020204030204"/>
              </a:rPr>
              <a:t>&gt;</a:t>
            </a:r>
            <a:endParaRPr sz="2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8340" y="2850642"/>
            <a:ext cx="19977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</a:tabLst>
            </a:pP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函数调用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0053" y="3659728"/>
            <a:ext cx="10730230" cy="269430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403860" indent="-391795">
              <a:lnSpc>
                <a:spcPct val="100000"/>
              </a:lnSpc>
              <a:spcBef>
                <a:spcPts val="705"/>
              </a:spcBef>
              <a:buChar char="–"/>
              <a:tabLst>
                <a:tab pos="403860" algn="l"/>
                <a:tab pos="404495" algn="l"/>
              </a:tabLst>
            </a:pPr>
            <a:r>
              <a:rPr sz="2800" spc="-1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函数形参被赋值为实参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 marL="856615" lvl="1" indent="-387350">
              <a:lnSpc>
                <a:spcPct val="100000"/>
              </a:lnSpc>
              <a:spcBef>
                <a:spcPts val="605"/>
              </a:spcBef>
              <a:buFont typeface="Wingdings" panose="05000000000000000000"/>
              <a:buChar char=""/>
              <a:tabLst>
                <a:tab pos="857250" algn="l"/>
              </a:tabLst>
            </a:pPr>
            <a:r>
              <a:rPr sz="2800" spc="-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按位置对应，或按名（形</a:t>
            </a:r>
            <a:r>
              <a:rPr sz="2800" spc="-3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参</a:t>
            </a:r>
            <a:r>
              <a:rPr sz="2800" spc="-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=实参），</a:t>
            </a:r>
            <a:r>
              <a:rPr sz="2800" spc="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即</a:t>
            </a:r>
            <a:r>
              <a:rPr sz="2800" spc="-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位置</a:t>
            </a:r>
            <a:r>
              <a:rPr sz="2800" spc="1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和</a:t>
            </a:r>
            <a:r>
              <a:rPr sz="2800" spc="-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个数</a:t>
            </a:r>
            <a:r>
              <a:rPr sz="2800" spc="1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均</a:t>
            </a:r>
            <a:r>
              <a:rPr sz="2800" spc="-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一一</a:t>
            </a:r>
            <a:r>
              <a:rPr sz="2800" spc="1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对</a:t>
            </a:r>
            <a:r>
              <a:rPr sz="2800" spc="-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应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 marL="856615" lvl="1" indent="-387350">
              <a:lnSpc>
                <a:spcPct val="100000"/>
              </a:lnSpc>
              <a:spcBef>
                <a:spcPts val="600"/>
              </a:spcBef>
              <a:buFont typeface="Wingdings" panose="05000000000000000000"/>
              <a:buChar char=""/>
              <a:tabLst>
                <a:tab pos="857250" algn="l"/>
              </a:tabLst>
            </a:pPr>
            <a:r>
              <a:rPr sz="2800" spc="-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实参可以是字面值，也可以是已赋值</a:t>
            </a:r>
            <a:r>
              <a:rPr sz="2800" spc="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2800" spc="-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变量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 marL="403860" indent="-391795">
              <a:lnSpc>
                <a:spcPct val="100000"/>
              </a:lnSpc>
              <a:spcBef>
                <a:spcPts val="1200"/>
              </a:spcBef>
              <a:buChar char="–"/>
              <a:tabLst>
                <a:tab pos="403860" algn="l"/>
                <a:tab pos="404495" algn="l"/>
              </a:tabLst>
            </a:pPr>
            <a:r>
              <a:rPr sz="2800" spc="-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执行函数体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 marL="403860" indent="-391795">
              <a:lnSpc>
                <a:spcPct val="100000"/>
              </a:lnSpc>
              <a:spcBef>
                <a:spcPts val="1200"/>
              </a:spcBef>
              <a:buChar char="–"/>
              <a:tabLst>
                <a:tab pos="403860" algn="l"/>
                <a:tab pos="404495" algn="l"/>
              </a:tabLst>
            </a:pPr>
            <a:r>
              <a:rPr sz="2800" spc="-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控制返回调用者（调用点的下一条语</a:t>
            </a:r>
            <a:r>
              <a:rPr sz="28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句</a:t>
            </a:r>
            <a:r>
              <a:rPr sz="2800" spc="-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）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76016" y="2892526"/>
            <a:ext cx="5675376" cy="7224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221227" y="2937382"/>
            <a:ext cx="5516245" cy="563880"/>
          </a:xfrm>
          <a:prstGeom prst="rect">
            <a:avLst/>
          </a:prstGeom>
          <a:solidFill>
            <a:srgbClr val="F1F1F1"/>
          </a:solidFill>
          <a:ln w="38100">
            <a:solidFill>
              <a:srgbClr val="000000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430"/>
              </a:spcBef>
            </a:pPr>
            <a:r>
              <a:rPr sz="2800" b="1" spc="-10" dirty="0">
                <a:latin typeface="Consolas" panose="020B0609020204030204"/>
                <a:cs typeface="Consolas" panose="020B0609020204030204"/>
              </a:rPr>
              <a:t>&lt;</a:t>
            </a:r>
            <a:r>
              <a:rPr sz="2800" b="1" spc="10" dirty="0">
                <a:latin typeface="Microsoft JhengHei" panose="020B0604030504040204" charset="-120"/>
                <a:cs typeface="Microsoft JhengHei" panose="020B0604030504040204" charset="-120"/>
              </a:rPr>
              <a:t>函</a:t>
            </a:r>
            <a:r>
              <a:rPr sz="2800" b="1" dirty="0">
                <a:latin typeface="Microsoft JhengHei" panose="020B0604030504040204" charset="-120"/>
                <a:cs typeface="Microsoft JhengHei" panose="020B0604030504040204" charset="-120"/>
              </a:rPr>
              <a:t>数</a:t>
            </a:r>
            <a:r>
              <a:rPr sz="2800" b="1" spc="20" dirty="0">
                <a:latin typeface="Microsoft JhengHei" panose="020B0604030504040204" charset="-120"/>
                <a:cs typeface="Microsoft JhengHei" panose="020B0604030504040204" charset="-120"/>
              </a:rPr>
              <a:t>名</a:t>
            </a:r>
            <a:r>
              <a:rPr sz="2800" b="1" spc="-10" dirty="0">
                <a:latin typeface="Consolas" panose="020B0609020204030204"/>
                <a:cs typeface="Consolas" panose="020B0609020204030204"/>
              </a:rPr>
              <a:t>&gt;(&lt;</a:t>
            </a:r>
            <a:r>
              <a:rPr sz="2800" b="1" spc="10" dirty="0">
                <a:solidFill>
                  <a:srgbClr val="C0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实</a:t>
            </a:r>
            <a:r>
              <a:rPr sz="2800" b="1" dirty="0">
                <a:solidFill>
                  <a:srgbClr val="C0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参列</a:t>
            </a:r>
            <a:r>
              <a:rPr sz="2800" b="1" spc="25" dirty="0">
                <a:solidFill>
                  <a:srgbClr val="C0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表</a:t>
            </a:r>
            <a:r>
              <a:rPr sz="2800" b="1" spc="-10" dirty="0">
                <a:latin typeface="Consolas" panose="020B0609020204030204"/>
                <a:cs typeface="Consolas" panose="020B0609020204030204"/>
              </a:rPr>
              <a:t>&gt;)</a:t>
            </a:r>
            <a:endParaRPr sz="2800">
              <a:latin typeface="Consolas" panose="020B0609020204030204"/>
              <a:cs typeface="Consolas" panose="020B0609020204030204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07832" y="282702"/>
            <a:ext cx="36982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>
                <a:latin typeface="Microsoft JhengHei" panose="020B0604030504040204" charset="-120"/>
                <a:cs typeface="Microsoft JhengHei" panose="020B0604030504040204" charset="-120"/>
              </a:rPr>
              <a:t>函数调用过程图解</a:t>
            </a:r>
            <a:endParaRPr spc="1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502105"/>
            <a:ext cx="24034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</a:tabLst>
            </a:pPr>
            <a:r>
              <a:rPr sz="3200" spc="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调</a:t>
            </a: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用过程</a:t>
            </a:r>
            <a:r>
              <a:rPr sz="3200" spc="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？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8808" y="1412746"/>
            <a:ext cx="4479036" cy="53721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223765" y="1458480"/>
            <a:ext cx="4320540" cy="5212080"/>
          </a:xfrm>
          <a:custGeom>
            <a:avLst/>
            <a:gdLst/>
            <a:ahLst/>
            <a:cxnLst/>
            <a:rect l="l" t="t" r="r" b="b"/>
            <a:pathLst>
              <a:path w="4320540" h="5212080">
                <a:moveTo>
                  <a:pt x="0" y="5212080"/>
                </a:moveTo>
                <a:lnTo>
                  <a:pt x="4320540" y="5212080"/>
                </a:lnTo>
                <a:lnTo>
                  <a:pt x="4320540" y="0"/>
                </a:lnTo>
                <a:lnTo>
                  <a:pt x="0" y="0"/>
                </a:lnTo>
                <a:lnTo>
                  <a:pt x="0" y="521208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223765" y="1439417"/>
            <a:ext cx="0" cy="5250815"/>
          </a:xfrm>
          <a:custGeom>
            <a:avLst/>
            <a:gdLst/>
            <a:ahLst/>
            <a:cxnLst/>
            <a:rect l="l" t="t" r="r" b="b"/>
            <a:pathLst>
              <a:path h="5250815">
                <a:moveTo>
                  <a:pt x="0" y="0"/>
                </a:moveTo>
                <a:lnTo>
                  <a:pt x="0" y="525019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544306" y="1439417"/>
            <a:ext cx="0" cy="1302385"/>
          </a:xfrm>
          <a:custGeom>
            <a:avLst/>
            <a:gdLst/>
            <a:ahLst/>
            <a:cxnLst/>
            <a:rect l="l" t="t" r="r" b="b"/>
            <a:pathLst>
              <a:path h="1302385">
                <a:moveTo>
                  <a:pt x="0" y="0"/>
                </a:moveTo>
                <a:lnTo>
                  <a:pt x="0" y="130225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544306" y="2799969"/>
            <a:ext cx="0" cy="1778635"/>
          </a:xfrm>
          <a:custGeom>
            <a:avLst/>
            <a:gdLst/>
            <a:ahLst/>
            <a:cxnLst/>
            <a:rect l="l" t="t" r="r" b="b"/>
            <a:pathLst>
              <a:path h="1778635">
                <a:moveTo>
                  <a:pt x="0" y="0"/>
                </a:moveTo>
                <a:lnTo>
                  <a:pt x="0" y="177812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544306" y="4630420"/>
            <a:ext cx="0" cy="2059305"/>
          </a:xfrm>
          <a:custGeom>
            <a:avLst/>
            <a:gdLst/>
            <a:ahLst/>
            <a:cxnLst/>
            <a:rect l="l" t="t" r="r" b="b"/>
            <a:pathLst>
              <a:path h="2059304">
                <a:moveTo>
                  <a:pt x="0" y="0"/>
                </a:moveTo>
                <a:lnTo>
                  <a:pt x="0" y="205919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204715" y="1458467"/>
            <a:ext cx="4358640" cy="0"/>
          </a:xfrm>
          <a:custGeom>
            <a:avLst/>
            <a:gdLst/>
            <a:ahLst/>
            <a:cxnLst/>
            <a:rect l="l" t="t" r="r" b="b"/>
            <a:pathLst>
              <a:path w="4358640">
                <a:moveTo>
                  <a:pt x="0" y="0"/>
                </a:moveTo>
                <a:lnTo>
                  <a:pt x="435864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204715" y="6670561"/>
            <a:ext cx="4358640" cy="0"/>
          </a:xfrm>
          <a:custGeom>
            <a:avLst/>
            <a:gdLst/>
            <a:ahLst/>
            <a:cxnLst/>
            <a:rect l="l" t="t" r="r" b="b"/>
            <a:pathLst>
              <a:path w="4358640">
                <a:moveTo>
                  <a:pt x="0" y="0"/>
                </a:moveTo>
                <a:lnTo>
                  <a:pt x="435864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303267" y="1475359"/>
            <a:ext cx="18757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8858A8"/>
                </a:solidFill>
                <a:latin typeface="Consolas" panose="020B0609020204030204"/>
                <a:cs typeface="Consolas" panose="020B0609020204030204"/>
              </a:rPr>
              <a:t>def</a:t>
            </a:r>
            <a:r>
              <a:rPr sz="2400" b="1" spc="-55" dirty="0">
                <a:solidFill>
                  <a:srgbClr val="8858A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b="1" dirty="0">
                <a:solidFill>
                  <a:srgbClr val="4270AD"/>
                </a:solidFill>
                <a:latin typeface="Consolas" panose="020B0609020204030204"/>
                <a:cs typeface="Consolas" panose="020B0609020204030204"/>
              </a:rPr>
              <a:t>fun1</a:t>
            </a:r>
            <a:r>
              <a:rPr sz="2400" b="1" dirty="0">
                <a:solidFill>
                  <a:srgbClr val="F5861F"/>
                </a:solidFill>
                <a:latin typeface="Consolas" panose="020B0609020204030204"/>
                <a:cs typeface="Consolas" panose="020B0609020204030204"/>
              </a:rPr>
              <a:t>()</a:t>
            </a:r>
            <a:r>
              <a:rPr sz="2400" b="1" dirty="0">
                <a:latin typeface="Consolas" panose="020B0609020204030204"/>
                <a:cs typeface="Consolas" panose="020B0609020204030204"/>
              </a:rPr>
              <a:t>:</a:t>
            </a:r>
            <a:endParaRPr sz="2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75352" y="1841119"/>
            <a:ext cx="32232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onsolas" panose="020B0609020204030204"/>
                <a:cs typeface="Consolas" panose="020B0609020204030204"/>
              </a:rPr>
              <a:t>print(</a:t>
            </a:r>
            <a:r>
              <a:rPr sz="2400" b="1" dirty="0">
                <a:solidFill>
                  <a:srgbClr val="708B00"/>
                </a:solidFill>
                <a:latin typeface="Consolas" panose="020B0609020204030204"/>
                <a:cs typeface="Consolas" panose="020B0609020204030204"/>
              </a:rPr>
              <a:t>"fun1</a:t>
            </a:r>
            <a:r>
              <a:rPr sz="2400" b="1" spc="-40" dirty="0">
                <a:solidFill>
                  <a:srgbClr val="708B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b="1" spc="5" dirty="0">
                <a:solidFill>
                  <a:srgbClr val="708B00"/>
                </a:solidFill>
                <a:latin typeface="Consolas" panose="020B0609020204030204"/>
                <a:cs typeface="Consolas" panose="020B0609020204030204"/>
              </a:rPr>
              <a:t>start"</a:t>
            </a:r>
            <a:r>
              <a:rPr sz="2400" b="1" spc="5" dirty="0">
                <a:latin typeface="Consolas" panose="020B0609020204030204"/>
                <a:cs typeface="Consolas" panose="020B0609020204030204"/>
              </a:rPr>
              <a:t>)</a:t>
            </a:r>
            <a:endParaRPr sz="2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75352" y="2206878"/>
            <a:ext cx="1035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onsolas" panose="020B0609020204030204"/>
                <a:cs typeface="Consolas" panose="020B0609020204030204"/>
              </a:rPr>
              <a:t>f</a:t>
            </a:r>
            <a:r>
              <a:rPr sz="2400" b="1" spc="10" dirty="0">
                <a:latin typeface="Consolas" panose="020B0609020204030204"/>
                <a:cs typeface="Consolas" panose="020B0609020204030204"/>
              </a:rPr>
              <a:t>u</a:t>
            </a:r>
            <a:r>
              <a:rPr sz="2400" b="1" dirty="0">
                <a:latin typeface="Consolas" panose="020B0609020204030204"/>
                <a:cs typeface="Consolas" panose="020B0609020204030204"/>
              </a:rPr>
              <a:t>n</a:t>
            </a:r>
            <a:r>
              <a:rPr sz="2400" b="1" spc="10" dirty="0">
                <a:latin typeface="Consolas" panose="020B0609020204030204"/>
                <a:cs typeface="Consolas" panose="020B0609020204030204"/>
              </a:rPr>
              <a:t>2(</a:t>
            </a:r>
            <a:r>
              <a:rPr sz="2400" b="1" dirty="0">
                <a:latin typeface="Consolas" panose="020B0609020204030204"/>
                <a:cs typeface="Consolas" panose="020B0609020204030204"/>
              </a:rPr>
              <a:t>)</a:t>
            </a:r>
            <a:endParaRPr sz="2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75352" y="2572334"/>
            <a:ext cx="28867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onsolas" panose="020B0609020204030204"/>
                <a:cs typeface="Consolas" panose="020B0609020204030204"/>
              </a:rPr>
              <a:t>p</a:t>
            </a:r>
            <a:r>
              <a:rPr sz="2400" b="1" u="heavy" dirty="0">
                <a:uFill>
                  <a:solidFill>
                    <a:srgbClr val="008000"/>
                  </a:solidFill>
                </a:uFill>
                <a:latin typeface="Consolas" panose="020B0609020204030204"/>
                <a:cs typeface="Consolas" panose="020B0609020204030204"/>
              </a:rPr>
              <a:t>rint(</a:t>
            </a:r>
            <a:r>
              <a:rPr sz="2400" b="1" u="heavy" dirty="0">
                <a:solidFill>
                  <a:srgbClr val="708B00"/>
                </a:solidFill>
                <a:uFill>
                  <a:solidFill>
                    <a:srgbClr val="008000"/>
                  </a:solidFill>
                </a:uFill>
                <a:latin typeface="Consolas" panose="020B0609020204030204"/>
                <a:cs typeface="Consolas" panose="020B0609020204030204"/>
              </a:rPr>
              <a:t>"fun1</a:t>
            </a:r>
            <a:r>
              <a:rPr sz="2400" b="1" u="heavy" spc="-50" dirty="0">
                <a:solidFill>
                  <a:srgbClr val="708B00"/>
                </a:solidFill>
                <a:uFill>
                  <a:solidFill>
                    <a:srgbClr val="008000"/>
                  </a:solidFill>
                </a:uFill>
                <a:latin typeface="Consolas" panose="020B0609020204030204"/>
                <a:cs typeface="Consolas" panose="020B0609020204030204"/>
              </a:rPr>
              <a:t> </a:t>
            </a:r>
            <a:r>
              <a:rPr sz="2400" b="1" u="heavy" spc="5" dirty="0">
                <a:solidFill>
                  <a:srgbClr val="708B00"/>
                </a:solidFill>
                <a:uFill>
                  <a:solidFill>
                    <a:srgbClr val="008000"/>
                  </a:solidFill>
                </a:uFill>
                <a:latin typeface="Consolas" panose="020B0609020204030204"/>
                <a:cs typeface="Consolas" panose="020B0609020204030204"/>
              </a:rPr>
              <a:t>end"</a:t>
            </a:r>
            <a:r>
              <a:rPr sz="2400" b="1" u="heavy" spc="5" dirty="0">
                <a:uFill>
                  <a:solidFill>
                    <a:srgbClr val="008000"/>
                  </a:solidFill>
                </a:uFill>
                <a:latin typeface="Consolas" panose="020B0609020204030204"/>
                <a:cs typeface="Consolas" panose="020B0609020204030204"/>
              </a:rPr>
              <a:t>)</a:t>
            </a:r>
            <a:endParaRPr sz="2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03267" y="3304413"/>
            <a:ext cx="18757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8858A8"/>
                </a:solidFill>
                <a:latin typeface="Consolas" panose="020B0609020204030204"/>
                <a:cs typeface="Consolas" panose="020B0609020204030204"/>
              </a:rPr>
              <a:t>def</a:t>
            </a:r>
            <a:r>
              <a:rPr sz="2400" b="1" spc="-55" dirty="0">
                <a:solidFill>
                  <a:srgbClr val="8858A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b="1" dirty="0">
                <a:solidFill>
                  <a:srgbClr val="4270AD"/>
                </a:solidFill>
                <a:latin typeface="Consolas" panose="020B0609020204030204"/>
                <a:cs typeface="Consolas" panose="020B0609020204030204"/>
              </a:rPr>
              <a:t>fun2</a:t>
            </a:r>
            <a:r>
              <a:rPr sz="2400" b="1" dirty="0">
                <a:solidFill>
                  <a:srgbClr val="F5861F"/>
                </a:solidFill>
                <a:latin typeface="Consolas" panose="020B0609020204030204"/>
                <a:cs typeface="Consolas" panose="020B0609020204030204"/>
              </a:rPr>
              <a:t>()</a:t>
            </a:r>
            <a:r>
              <a:rPr sz="2400" b="1" dirty="0">
                <a:latin typeface="Consolas" panose="020B0609020204030204"/>
                <a:cs typeface="Consolas" panose="020B0609020204030204"/>
              </a:rPr>
              <a:t>:</a:t>
            </a:r>
            <a:endParaRPr sz="2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75352" y="3669868"/>
            <a:ext cx="32232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onsolas" panose="020B0609020204030204"/>
                <a:cs typeface="Consolas" panose="020B0609020204030204"/>
              </a:rPr>
              <a:t>print(</a:t>
            </a:r>
            <a:r>
              <a:rPr sz="2400" b="1" dirty="0">
                <a:solidFill>
                  <a:srgbClr val="708B00"/>
                </a:solidFill>
                <a:latin typeface="Consolas" panose="020B0609020204030204"/>
                <a:cs typeface="Consolas" panose="020B0609020204030204"/>
              </a:rPr>
              <a:t>"fun2</a:t>
            </a:r>
            <a:r>
              <a:rPr sz="2400" b="1" spc="-50" dirty="0">
                <a:solidFill>
                  <a:srgbClr val="708B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b="1" spc="5" dirty="0">
                <a:solidFill>
                  <a:srgbClr val="708B00"/>
                </a:solidFill>
                <a:latin typeface="Consolas" panose="020B0609020204030204"/>
                <a:cs typeface="Consolas" panose="020B0609020204030204"/>
              </a:rPr>
              <a:t>start"</a:t>
            </a:r>
            <a:r>
              <a:rPr sz="2400" b="1" spc="5" dirty="0">
                <a:latin typeface="Consolas" panose="020B0609020204030204"/>
                <a:cs typeface="Consolas" panose="020B0609020204030204"/>
              </a:rPr>
              <a:t>)</a:t>
            </a:r>
            <a:endParaRPr sz="2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75352" y="4036314"/>
            <a:ext cx="1035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onsolas" panose="020B0609020204030204"/>
                <a:cs typeface="Consolas" panose="020B0609020204030204"/>
              </a:rPr>
              <a:t>f</a:t>
            </a:r>
            <a:r>
              <a:rPr sz="2400" b="1" spc="10" dirty="0">
                <a:latin typeface="Consolas" panose="020B0609020204030204"/>
                <a:cs typeface="Consolas" panose="020B0609020204030204"/>
              </a:rPr>
              <a:t>u</a:t>
            </a:r>
            <a:r>
              <a:rPr sz="2400" b="1" dirty="0">
                <a:latin typeface="Consolas" panose="020B0609020204030204"/>
                <a:cs typeface="Consolas" panose="020B0609020204030204"/>
              </a:rPr>
              <a:t>n</a:t>
            </a:r>
            <a:r>
              <a:rPr sz="2400" b="1" spc="10" dirty="0">
                <a:latin typeface="Consolas" panose="020B0609020204030204"/>
                <a:cs typeface="Consolas" panose="020B0609020204030204"/>
              </a:rPr>
              <a:t>3(</a:t>
            </a:r>
            <a:r>
              <a:rPr sz="2400" b="1" dirty="0">
                <a:latin typeface="Consolas" panose="020B0609020204030204"/>
                <a:cs typeface="Consolas" panose="020B0609020204030204"/>
              </a:rPr>
              <a:t>)</a:t>
            </a:r>
            <a:endParaRPr sz="2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75352" y="4402073"/>
            <a:ext cx="2886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onsolas" panose="020B0609020204030204"/>
                <a:cs typeface="Consolas" panose="020B0609020204030204"/>
              </a:rPr>
              <a:t>p</a:t>
            </a:r>
            <a:r>
              <a:rPr sz="2400" b="1" u="heavy" dirty="0">
                <a:uFill>
                  <a:solidFill>
                    <a:srgbClr val="008000"/>
                  </a:solidFill>
                </a:uFill>
                <a:latin typeface="Consolas" panose="020B0609020204030204"/>
                <a:cs typeface="Consolas" panose="020B0609020204030204"/>
              </a:rPr>
              <a:t>rint(</a:t>
            </a:r>
            <a:r>
              <a:rPr sz="2400" b="1" u="heavy" dirty="0">
                <a:solidFill>
                  <a:srgbClr val="708B00"/>
                </a:solidFill>
                <a:uFill>
                  <a:solidFill>
                    <a:srgbClr val="008000"/>
                  </a:solidFill>
                </a:uFill>
                <a:latin typeface="Consolas" panose="020B0609020204030204"/>
                <a:cs typeface="Consolas" panose="020B0609020204030204"/>
              </a:rPr>
              <a:t>"fun2</a:t>
            </a:r>
            <a:r>
              <a:rPr sz="2400" b="1" u="heavy" spc="-40" dirty="0">
                <a:solidFill>
                  <a:srgbClr val="708B00"/>
                </a:solidFill>
                <a:uFill>
                  <a:solidFill>
                    <a:srgbClr val="008000"/>
                  </a:solidFill>
                </a:uFill>
                <a:latin typeface="Consolas" panose="020B0609020204030204"/>
                <a:cs typeface="Consolas" panose="020B0609020204030204"/>
              </a:rPr>
              <a:t> </a:t>
            </a:r>
            <a:r>
              <a:rPr sz="2400" b="1" u="heavy" spc="5" dirty="0">
                <a:solidFill>
                  <a:srgbClr val="708B00"/>
                </a:solidFill>
                <a:uFill>
                  <a:solidFill>
                    <a:srgbClr val="008000"/>
                  </a:solidFill>
                </a:uFill>
                <a:latin typeface="Consolas" panose="020B0609020204030204"/>
                <a:cs typeface="Consolas" panose="020B0609020204030204"/>
              </a:rPr>
              <a:t>end"</a:t>
            </a:r>
            <a:r>
              <a:rPr sz="2400" b="1" u="heavy" spc="5" dirty="0">
                <a:uFill>
                  <a:solidFill>
                    <a:srgbClr val="008000"/>
                  </a:solidFill>
                </a:uFill>
                <a:latin typeface="Consolas" panose="020B0609020204030204"/>
                <a:cs typeface="Consolas" panose="020B0609020204030204"/>
              </a:rPr>
              <a:t>)</a:t>
            </a:r>
            <a:endParaRPr sz="2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03267" y="5133289"/>
            <a:ext cx="2884805" cy="1490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8858A8"/>
                </a:solidFill>
                <a:latin typeface="Consolas" panose="020B0609020204030204"/>
                <a:cs typeface="Consolas" panose="020B0609020204030204"/>
              </a:rPr>
              <a:t>def</a:t>
            </a:r>
            <a:r>
              <a:rPr sz="2400" b="1" dirty="0">
                <a:solidFill>
                  <a:srgbClr val="8858A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b="1" dirty="0">
                <a:solidFill>
                  <a:srgbClr val="4270AD"/>
                </a:solidFill>
                <a:latin typeface="Consolas" panose="020B0609020204030204"/>
                <a:cs typeface="Consolas" panose="020B0609020204030204"/>
              </a:rPr>
              <a:t>fun3</a:t>
            </a:r>
            <a:r>
              <a:rPr sz="2400" b="1" dirty="0">
                <a:solidFill>
                  <a:srgbClr val="F5861F"/>
                </a:solidFill>
                <a:latin typeface="Consolas" panose="020B0609020204030204"/>
                <a:cs typeface="Consolas" panose="020B0609020204030204"/>
              </a:rPr>
              <a:t>()</a:t>
            </a:r>
            <a:r>
              <a:rPr sz="2400" b="1" dirty="0">
                <a:latin typeface="Consolas" panose="020B0609020204030204"/>
                <a:cs typeface="Consolas" panose="020B0609020204030204"/>
              </a:rPr>
              <a:t>: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684530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latin typeface="Consolas" panose="020B0609020204030204"/>
                <a:cs typeface="Consolas" panose="020B0609020204030204"/>
              </a:rPr>
              <a:t>print(</a:t>
            </a:r>
            <a:r>
              <a:rPr sz="2400" b="1" dirty="0">
                <a:solidFill>
                  <a:srgbClr val="708B00"/>
                </a:solidFill>
                <a:latin typeface="Consolas" panose="020B0609020204030204"/>
                <a:cs typeface="Consolas" panose="020B0609020204030204"/>
              </a:rPr>
              <a:t>"fun3"</a:t>
            </a:r>
            <a:r>
              <a:rPr sz="2400" b="1" dirty="0">
                <a:latin typeface="Consolas" panose="020B0609020204030204"/>
                <a:cs typeface="Consolas" panose="020B0609020204030204"/>
              </a:rPr>
              <a:t>)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Consolas" panose="020B0609020204030204"/>
                <a:cs typeface="Consolas" panose="020B0609020204030204"/>
              </a:rPr>
              <a:t>fun1()</a:t>
            </a:r>
            <a:endParaRPr sz="2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239005" y="6201917"/>
            <a:ext cx="1224280" cy="467995"/>
          </a:xfrm>
          <a:custGeom>
            <a:avLst/>
            <a:gdLst/>
            <a:ahLst/>
            <a:cxnLst/>
            <a:rect l="l" t="t" r="r" b="b"/>
            <a:pathLst>
              <a:path w="1224279" h="467995">
                <a:moveTo>
                  <a:pt x="0" y="467868"/>
                </a:moveTo>
                <a:lnTo>
                  <a:pt x="1223772" y="467868"/>
                </a:lnTo>
                <a:lnTo>
                  <a:pt x="1223772" y="0"/>
                </a:lnTo>
                <a:lnTo>
                  <a:pt x="0" y="0"/>
                </a:lnTo>
                <a:lnTo>
                  <a:pt x="0" y="467868"/>
                </a:lnTo>
                <a:close/>
              </a:path>
            </a:pathLst>
          </a:custGeom>
          <a:ln w="38099">
            <a:solidFill>
              <a:srgbClr val="006F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3281934" y="3705809"/>
            <a:ext cx="3810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①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872990" y="2178557"/>
            <a:ext cx="1224280" cy="469900"/>
          </a:xfrm>
          <a:custGeom>
            <a:avLst/>
            <a:gdLst/>
            <a:ahLst/>
            <a:cxnLst/>
            <a:rect l="l" t="t" r="r" b="b"/>
            <a:pathLst>
              <a:path w="1224279" h="469900">
                <a:moveTo>
                  <a:pt x="0" y="469391"/>
                </a:moveTo>
                <a:lnTo>
                  <a:pt x="1223772" y="469391"/>
                </a:lnTo>
                <a:lnTo>
                  <a:pt x="1223772" y="0"/>
                </a:lnTo>
                <a:lnTo>
                  <a:pt x="0" y="0"/>
                </a:lnTo>
                <a:lnTo>
                  <a:pt x="0" y="469391"/>
                </a:lnTo>
                <a:close/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872990" y="4013453"/>
            <a:ext cx="1224280" cy="469900"/>
          </a:xfrm>
          <a:custGeom>
            <a:avLst/>
            <a:gdLst/>
            <a:ahLst/>
            <a:cxnLst/>
            <a:rect l="l" t="t" r="r" b="b"/>
            <a:pathLst>
              <a:path w="1224279" h="469900">
                <a:moveTo>
                  <a:pt x="0" y="469392"/>
                </a:moveTo>
                <a:lnTo>
                  <a:pt x="1223772" y="469392"/>
                </a:lnTo>
                <a:lnTo>
                  <a:pt x="1223772" y="0"/>
                </a:lnTo>
                <a:lnTo>
                  <a:pt x="0" y="0"/>
                </a:lnTo>
                <a:lnTo>
                  <a:pt x="0" y="469392"/>
                </a:lnTo>
                <a:close/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147060" y="1482852"/>
            <a:ext cx="1344167" cy="5047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172967" y="1625726"/>
            <a:ext cx="1051560" cy="4828540"/>
          </a:xfrm>
          <a:custGeom>
            <a:avLst/>
            <a:gdLst/>
            <a:ahLst/>
            <a:cxnLst/>
            <a:rect l="l" t="t" r="r" b="b"/>
            <a:pathLst>
              <a:path w="1051560" h="4828540">
                <a:moveTo>
                  <a:pt x="859792" y="73833"/>
                </a:moveTo>
                <a:lnTo>
                  <a:pt x="19050" y="75692"/>
                </a:lnTo>
                <a:lnTo>
                  <a:pt x="0" y="94742"/>
                </a:lnTo>
                <a:lnTo>
                  <a:pt x="0" y="4828349"/>
                </a:lnTo>
                <a:lnTo>
                  <a:pt x="38100" y="4828349"/>
                </a:lnTo>
                <a:lnTo>
                  <a:pt x="38100" y="113792"/>
                </a:lnTo>
                <a:lnTo>
                  <a:pt x="19050" y="113792"/>
                </a:lnTo>
                <a:lnTo>
                  <a:pt x="38100" y="94742"/>
                </a:lnTo>
                <a:lnTo>
                  <a:pt x="861879" y="94742"/>
                </a:lnTo>
                <a:lnTo>
                  <a:pt x="859792" y="73833"/>
                </a:lnTo>
                <a:close/>
              </a:path>
              <a:path w="1051560" h="4828540">
                <a:moveTo>
                  <a:pt x="1046099" y="73787"/>
                </a:moveTo>
                <a:lnTo>
                  <a:pt x="880871" y="73787"/>
                </a:lnTo>
                <a:lnTo>
                  <a:pt x="880871" y="111887"/>
                </a:lnTo>
                <a:lnTo>
                  <a:pt x="863594" y="111925"/>
                </a:lnTo>
                <a:lnTo>
                  <a:pt x="871346" y="189611"/>
                </a:lnTo>
                <a:lnTo>
                  <a:pt x="1051433" y="75819"/>
                </a:lnTo>
                <a:lnTo>
                  <a:pt x="1046099" y="73787"/>
                </a:lnTo>
                <a:close/>
              </a:path>
              <a:path w="1051560" h="4828540">
                <a:moveTo>
                  <a:pt x="38100" y="94742"/>
                </a:moveTo>
                <a:lnTo>
                  <a:pt x="19050" y="113792"/>
                </a:lnTo>
                <a:lnTo>
                  <a:pt x="38100" y="113749"/>
                </a:lnTo>
                <a:lnTo>
                  <a:pt x="38100" y="94742"/>
                </a:lnTo>
                <a:close/>
              </a:path>
              <a:path w="1051560" h="4828540">
                <a:moveTo>
                  <a:pt x="38100" y="113749"/>
                </a:moveTo>
                <a:lnTo>
                  <a:pt x="19050" y="113792"/>
                </a:lnTo>
                <a:lnTo>
                  <a:pt x="38100" y="113792"/>
                </a:lnTo>
                <a:close/>
              </a:path>
              <a:path w="1051560" h="4828540">
                <a:moveTo>
                  <a:pt x="861879" y="94742"/>
                </a:moveTo>
                <a:lnTo>
                  <a:pt x="38100" y="94742"/>
                </a:lnTo>
                <a:lnTo>
                  <a:pt x="38100" y="113749"/>
                </a:lnTo>
                <a:lnTo>
                  <a:pt x="863594" y="111925"/>
                </a:lnTo>
                <a:lnTo>
                  <a:pt x="861879" y="94742"/>
                </a:lnTo>
                <a:close/>
              </a:path>
              <a:path w="1051560" h="4828540">
                <a:moveTo>
                  <a:pt x="880871" y="73787"/>
                </a:moveTo>
                <a:lnTo>
                  <a:pt x="859792" y="73833"/>
                </a:lnTo>
                <a:lnTo>
                  <a:pt x="863594" y="111925"/>
                </a:lnTo>
                <a:lnTo>
                  <a:pt x="880871" y="111887"/>
                </a:lnTo>
                <a:lnTo>
                  <a:pt x="880871" y="73787"/>
                </a:lnTo>
                <a:close/>
              </a:path>
              <a:path w="1051560" h="4828540">
                <a:moveTo>
                  <a:pt x="852423" y="0"/>
                </a:moveTo>
                <a:lnTo>
                  <a:pt x="859792" y="73833"/>
                </a:lnTo>
                <a:lnTo>
                  <a:pt x="1046099" y="73787"/>
                </a:lnTo>
                <a:lnTo>
                  <a:pt x="85242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192017" y="6435090"/>
            <a:ext cx="1032510" cy="0"/>
          </a:xfrm>
          <a:custGeom>
            <a:avLst/>
            <a:gdLst/>
            <a:ahLst/>
            <a:cxnLst/>
            <a:rect l="l" t="t" r="r" b="b"/>
            <a:pathLst>
              <a:path w="1032510">
                <a:moveTo>
                  <a:pt x="0" y="0"/>
                </a:moveTo>
                <a:lnTo>
                  <a:pt x="1032382" y="0"/>
                </a:lnTo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989576" y="5905500"/>
            <a:ext cx="2209800" cy="1402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016246" y="5950458"/>
            <a:ext cx="2088514" cy="0"/>
          </a:xfrm>
          <a:custGeom>
            <a:avLst/>
            <a:gdLst/>
            <a:ahLst/>
            <a:cxnLst/>
            <a:rect l="l" t="t" r="r" b="b"/>
            <a:pathLst>
              <a:path w="2088515">
                <a:moveTo>
                  <a:pt x="0" y="0"/>
                </a:moveTo>
                <a:lnTo>
                  <a:pt x="2088260" y="0"/>
                </a:lnTo>
              </a:path>
            </a:pathLst>
          </a:custGeom>
          <a:ln w="38100">
            <a:solidFill>
              <a:srgbClr val="008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989576" y="4792929"/>
            <a:ext cx="2929128" cy="1402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989576" y="2958033"/>
            <a:ext cx="2929128" cy="1402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648455" y="2304288"/>
            <a:ext cx="1306068" cy="15361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678935" y="2330957"/>
            <a:ext cx="513715" cy="1333500"/>
          </a:xfrm>
          <a:custGeom>
            <a:avLst/>
            <a:gdLst/>
            <a:ahLst/>
            <a:cxnLst/>
            <a:rect l="l" t="t" r="r" b="b"/>
            <a:pathLst>
              <a:path w="513714" h="1333500">
                <a:moveTo>
                  <a:pt x="325247" y="1142872"/>
                </a:moveTo>
                <a:lnTo>
                  <a:pt x="323408" y="1219424"/>
                </a:lnTo>
                <a:lnTo>
                  <a:pt x="342011" y="1219453"/>
                </a:lnTo>
                <a:lnTo>
                  <a:pt x="342011" y="1257553"/>
                </a:lnTo>
                <a:lnTo>
                  <a:pt x="322492" y="1257553"/>
                </a:lnTo>
                <a:lnTo>
                  <a:pt x="320675" y="1333245"/>
                </a:lnTo>
                <a:lnTo>
                  <a:pt x="481600" y="1257553"/>
                </a:lnTo>
                <a:lnTo>
                  <a:pt x="342011" y="1257553"/>
                </a:lnTo>
                <a:lnTo>
                  <a:pt x="481665" y="1257523"/>
                </a:lnTo>
                <a:lnTo>
                  <a:pt x="513461" y="1242567"/>
                </a:lnTo>
                <a:lnTo>
                  <a:pt x="325247" y="1142872"/>
                </a:lnTo>
                <a:close/>
              </a:path>
              <a:path w="513714" h="1333500">
                <a:moveTo>
                  <a:pt x="323408" y="1219424"/>
                </a:moveTo>
                <a:lnTo>
                  <a:pt x="322493" y="1257523"/>
                </a:lnTo>
                <a:lnTo>
                  <a:pt x="342011" y="1257553"/>
                </a:lnTo>
                <a:lnTo>
                  <a:pt x="342011" y="1219453"/>
                </a:lnTo>
                <a:lnTo>
                  <a:pt x="323408" y="1219424"/>
                </a:lnTo>
                <a:close/>
              </a:path>
              <a:path w="513714" h="1333500">
                <a:moveTo>
                  <a:pt x="38100" y="0"/>
                </a:moveTo>
                <a:lnTo>
                  <a:pt x="0" y="0"/>
                </a:lnTo>
                <a:lnTo>
                  <a:pt x="0" y="1237995"/>
                </a:lnTo>
                <a:lnTo>
                  <a:pt x="322493" y="1257523"/>
                </a:lnTo>
                <a:lnTo>
                  <a:pt x="322962" y="1237995"/>
                </a:lnTo>
                <a:lnTo>
                  <a:pt x="38100" y="1237995"/>
                </a:lnTo>
                <a:lnTo>
                  <a:pt x="19050" y="1218945"/>
                </a:lnTo>
                <a:lnTo>
                  <a:pt x="38100" y="1218945"/>
                </a:lnTo>
                <a:lnTo>
                  <a:pt x="38100" y="0"/>
                </a:lnTo>
                <a:close/>
              </a:path>
              <a:path w="513714" h="1333500">
                <a:moveTo>
                  <a:pt x="19050" y="1218945"/>
                </a:moveTo>
                <a:lnTo>
                  <a:pt x="38100" y="1237995"/>
                </a:lnTo>
                <a:lnTo>
                  <a:pt x="38100" y="1218975"/>
                </a:lnTo>
                <a:lnTo>
                  <a:pt x="19050" y="1218945"/>
                </a:lnTo>
                <a:close/>
              </a:path>
              <a:path w="513714" h="1333500">
                <a:moveTo>
                  <a:pt x="38100" y="1218975"/>
                </a:moveTo>
                <a:lnTo>
                  <a:pt x="38100" y="1237995"/>
                </a:lnTo>
                <a:lnTo>
                  <a:pt x="322962" y="1237995"/>
                </a:lnTo>
                <a:lnTo>
                  <a:pt x="323408" y="1219424"/>
                </a:lnTo>
                <a:lnTo>
                  <a:pt x="38100" y="1218975"/>
                </a:lnTo>
                <a:close/>
              </a:path>
              <a:path w="513714" h="1333500">
                <a:moveTo>
                  <a:pt x="38100" y="1218945"/>
                </a:moveTo>
                <a:lnTo>
                  <a:pt x="19050" y="1218945"/>
                </a:lnTo>
                <a:lnTo>
                  <a:pt x="38100" y="1218975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675126" y="2349245"/>
            <a:ext cx="1184910" cy="0"/>
          </a:xfrm>
          <a:custGeom>
            <a:avLst/>
            <a:gdLst/>
            <a:ahLst/>
            <a:cxnLst/>
            <a:rect l="l" t="t" r="r" b="b"/>
            <a:pathLst>
              <a:path w="1184910">
                <a:moveTo>
                  <a:pt x="0" y="0"/>
                </a:moveTo>
                <a:lnTo>
                  <a:pt x="1184910" y="0"/>
                </a:lnTo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648455" y="4122432"/>
            <a:ext cx="1306068" cy="15361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678935" y="4149090"/>
            <a:ext cx="513715" cy="1333500"/>
          </a:xfrm>
          <a:custGeom>
            <a:avLst/>
            <a:gdLst/>
            <a:ahLst/>
            <a:cxnLst/>
            <a:rect l="l" t="t" r="r" b="b"/>
            <a:pathLst>
              <a:path w="513714" h="1333500">
                <a:moveTo>
                  <a:pt x="325247" y="1142873"/>
                </a:moveTo>
                <a:lnTo>
                  <a:pt x="323408" y="1219424"/>
                </a:lnTo>
                <a:lnTo>
                  <a:pt x="342011" y="1219454"/>
                </a:lnTo>
                <a:lnTo>
                  <a:pt x="342011" y="1257554"/>
                </a:lnTo>
                <a:lnTo>
                  <a:pt x="322492" y="1257554"/>
                </a:lnTo>
                <a:lnTo>
                  <a:pt x="320675" y="1333246"/>
                </a:lnTo>
                <a:lnTo>
                  <a:pt x="481600" y="1257554"/>
                </a:lnTo>
                <a:lnTo>
                  <a:pt x="342011" y="1257554"/>
                </a:lnTo>
                <a:lnTo>
                  <a:pt x="481665" y="1257523"/>
                </a:lnTo>
                <a:lnTo>
                  <a:pt x="513461" y="1242568"/>
                </a:lnTo>
                <a:lnTo>
                  <a:pt x="325247" y="1142873"/>
                </a:lnTo>
                <a:close/>
              </a:path>
              <a:path w="513714" h="1333500">
                <a:moveTo>
                  <a:pt x="323408" y="1219424"/>
                </a:moveTo>
                <a:lnTo>
                  <a:pt x="322493" y="1257523"/>
                </a:lnTo>
                <a:lnTo>
                  <a:pt x="342011" y="1257554"/>
                </a:lnTo>
                <a:lnTo>
                  <a:pt x="342011" y="1219454"/>
                </a:lnTo>
                <a:lnTo>
                  <a:pt x="323408" y="1219424"/>
                </a:lnTo>
                <a:close/>
              </a:path>
              <a:path w="513714" h="1333500">
                <a:moveTo>
                  <a:pt x="38100" y="0"/>
                </a:moveTo>
                <a:lnTo>
                  <a:pt x="0" y="0"/>
                </a:lnTo>
                <a:lnTo>
                  <a:pt x="0" y="1237996"/>
                </a:lnTo>
                <a:lnTo>
                  <a:pt x="322493" y="1257523"/>
                </a:lnTo>
                <a:lnTo>
                  <a:pt x="322962" y="1237996"/>
                </a:lnTo>
                <a:lnTo>
                  <a:pt x="38100" y="1237996"/>
                </a:lnTo>
                <a:lnTo>
                  <a:pt x="19050" y="1218946"/>
                </a:lnTo>
                <a:lnTo>
                  <a:pt x="38100" y="1218946"/>
                </a:lnTo>
                <a:lnTo>
                  <a:pt x="38100" y="0"/>
                </a:lnTo>
                <a:close/>
              </a:path>
              <a:path w="513714" h="1333500">
                <a:moveTo>
                  <a:pt x="19050" y="1218946"/>
                </a:moveTo>
                <a:lnTo>
                  <a:pt x="38100" y="1237996"/>
                </a:lnTo>
                <a:lnTo>
                  <a:pt x="38100" y="1218975"/>
                </a:lnTo>
                <a:lnTo>
                  <a:pt x="19050" y="1218946"/>
                </a:lnTo>
                <a:close/>
              </a:path>
              <a:path w="513714" h="1333500">
                <a:moveTo>
                  <a:pt x="38100" y="1218975"/>
                </a:moveTo>
                <a:lnTo>
                  <a:pt x="38100" y="1237996"/>
                </a:lnTo>
                <a:lnTo>
                  <a:pt x="322962" y="1237996"/>
                </a:lnTo>
                <a:lnTo>
                  <a:pt x="323408" y="1219424"/>
                </a:lnTo>
                <a:lnTo>
                  <a:pt x="38100" y="1218975"/>
                </a:lnTo>
                <a:close/>
              </a:path>
              <a:path w="513714" h="1333500">
                <a:moveTo>
                  <a:pt x="38100" y="1218946"/>
                </a:moveTo>
                <a:lnTo>
                  <a:pt x="19050" y="1218946"/>
                </a:lnTo>
                <a:lnTo>
                  <a:pt x="38100" y="1218975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675126" y="4167378"/>
            <a:ext cx="1184910" cy="0"/>
          </a:xfrm>
          <a:custGeom>
            <a:avLst/>
            <a:gdLst/>
            <a:ahLst/>
            <a:cxnLst/>
            <a:rect l="l" t="t" r="r" b="b"/>
            <a:pathLst>
              <a:path w="1184910">
                <a:moveTo>
                  <a:pt x="0" y="0"/>
                </a:moveTo>
                <a:lnTo>
                  <a:pt x="1184910" y="0"/>
                </a:lnTo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3817111" y="2690825"/>
            <a:ext cx="3810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②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812285" y="4585842"/>
            <a:ext cx="3810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③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878067" y="4003547"/>
            <a:ext cx="3314699" cy="18348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096761" y="4126991"/>
            <a:ext cx="3020060" cy="1635760"/>
          </a:xfrm>
          <a:custGeom>
            <a:avLst/>
            <a:gdLst/>
            <a:ahLst/>
            <a:cxnLst/>
            <a:rect l="l" t="t" r="r" b="b"/>
            <a:pathLst>
              <a:path w="3020059" h="1635760">
                <a:moveTo>
                  <a:pt x="3020060" y="1597583"/>
                </a:moveTo>
                <a:lnTo>
                  <a:pt x="3001010" y="1597583"/>
                </a:lnTo>
                <a:lnTo>
                  <a:pt x="2997327" y="1601266"/>
                </a:lnTo>
                <a:lnTo>
                  <a:pt x="2997327" y="1635683"/>
                </a:lnTo>
                <a:lnTo>
                  <a:pt x="3001010" y="1635683"/>
                </a:lnTo>
                <a:lnTo>
                  <a:pt x="3008433" y="1634187"/>
                </a:lnTo>
                <a:lnTo>
                  <a:pt x="3014487" y="1630106"/>
                </a:lnTo>
                <a:lnTo>
                  <a:pt x="3018565" y="1624051"/>
                </a:lnTo>
                <a:lnTo>
                  <a:pt x="3020060" y="1616633"/>
                </a:lnTo>
                <a:lnTo>
                  <a:pt x="3020060" y="1597583"/>
                </a:lnTo>
                <a:close/>
              </a:path>
              <a:path w="3020059" h="1635760">
                <a:moveTo>
                  <a:pt x="2981960" y="95249"/>
                </a:moveTo>
                <a:lnTo>
                  <a:pt x="2981960" y="1616633"/>
                </a:lnTo>
                <a:lnTo>
                  <a:pt x="2997327" y="1601266"/>
                </a:lnTo>
                <a:lnTo>
                  <a:pt x="2997327" y="1597583"/>
                </a:lnTo>
                <a:lnTo>
                  <a:pt x="3020060" y="1597583"/>
                </a:lnTo>
                <a:lnTo>
                  <a:pt x="3020060" y="114300"/>
                </a:lnTo>
                <a:lnTo>
                  <a:pt x="3001010" y="114300"/>
                </a:lnTo>
                <a:lnTo>
                  <a:pt x="2981960" y="95249"/>
                </a:lnTo>
                <a:close/>
              </a:path>
              <a:path w="3020059" h="1635760">
                <a:moveTo>
                  <a:pt x="3001010" y="1597583"/>
                </a:moveTo>
                <a:lnTo>
                  <a:pt x="2997327" y="1597583"/>
                </a:lnTo>
                <a:lnTo>
                  <a:pt x="2997327" y="1601266"/>
                </a:lnTo>
                <a:lnTo>
                  <a:pt x="3001010" y="1597583"/>
                </a:lnTo>
                <a:close/>
              </a:path>
              <a:path w="3020059" h="1635760">
                <a:moveTo>
                  <a:pt x="190500" y="0"/>
                </a:moveTo>
                <a:lnTo>
                  <a:pt x="0" y="95249"/>
                </a:lnTo>
                <a:lnTo>
                  <a:pt x="190500" y="190499"/>
                </a:lnTo>
                <a:lnTo>
                  <a:pt x="190500" y="114300"/>
                </a:lnTo>
                <a:lnTo>
                  <a:pt x="171450" y="114300"/>
                </a:lnTo>
                <a:lnTo>
                  <a:pt x="171450" y="76199"/>
                </a:lnTo>
                <a:lnTo>
                  <a:pt x="190500" y="76199"/>
                </a:lnTo>
                <a:lnTo>
                  <a:pt x="190500" y="0"/>
                </a:lnTo>
                <a:close/>
              </a:path>
              <a:path w="3020059" h="1635760">
                <a:moveTo>
                  <a:pt x="190500" y="76199"/>
                </a:moveTo>
                <a:lnTo>
                  <a:pt x="171450" y="76199"/>
                </a:lnTo>
                <a:lnTo>
                  <a:pt x="171450" y="114300"/>
                </a:lnTo>
                <a:lnTo>
                  <a:pt x="190500" y="114300"/>
                </a:lnTo>
                <a:lnTo>
                  <a:pt x="190500" y="76199"/>
                </a:lnTo>
                <a:close/>
              </a:path>
              <a:path w="3020059" h="1635760">
                <a:moveTo>
                  <a:pt x="3001010" y="76199"/>
                </a:moveTo>
                <a:lnTo>
                  <a:pt x="190500" y="76199"/>
                </a:lnTo>
                <a:lnTo>
                  <a:pt x="190500" y="114300"/>
                </a:lnTo>
                <a:lnTo>
                  <a:pt x="2981960" y="114300"/>
                </a:lnTo>
                <a:lnTo>
                  <a:pt x="2981960" y="95249"/>
                </a:lnTo>
                <a:lnTo>
                  <a:pt x="3020060" y="95249"/>
                </a:lnTo>
                <a:lnTo>
                  <a:pt x="3018565" y="87826"/>
                </a:lnTo>
                <a:lnTo>
                  <a:pt x="3014487" y="81772"/>
                </a:lnTo>
                <a:lnTo>
                  <a:pt x="3008433" y="77694"/>
                </a:lnTo>
                <a:lnTo>
                  <a:pt x="3001010" y="76199"/>
                </a:lnTo>
                <a:close/>
              </a:path>
              <a:path w="3020059" h="1635760">
                <a:moveTo>
                  <a:pt x="3020060" y="95249"/>
                </a:moveTo>
                <a:lnTo>
                  <a:pt x="2981960" y="95249"/>
                </a:lnTo>
                <a:lnTo>
                  <a:pt x="3001010" y="114300"/>
                </a:lnTo>
                <a:lnTo>
                  <a:pt x="3020060" y="114300"/>
                </a:lnTo>
                <a:lnTo>
                  <a:pt x="3020060" y="95249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279385" y="5734050"/>
            <a:ext cx="1814195" cy="10160"/>
          </a:xfrm>
          <a:custGeom>
            <a:avLst/>
            <a:gdLst/>
            <a:ahLst/>
            <a:cxnLst/>
            <a:rect l="l" t="t" r="r" b="b"/>
            <a:pathLst>
              <a:path w="1814195" h="10160">
                <a:moveTo>
                  <a:pt x="0" y="9563"/>
                </a:moveTo>
                <a:lnTo>
                  <a:pt x="1814195" y="0"/>
                </a:lnTo>
              </a:path>
            </a:pathLst>
          </a:custGeom>
          <a:ln w="38100">
            <a:solidFill>
              <a:srgbClr val="008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890259" y="2130551"/>
            <a:ext cx="3753612" cy="25755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108953" y="2253995"/>
            <a:ext cx="3459479" cy="2376805"/>
          </a:xfrm>
          <a:custGeom>
            <a:avLst/>
            <a:gdLst/>
            <a:ahLst/>
            <a:cxnLst/>
            <a:rect l="l" t="t" r="r" b="b"/>
            <a:pathLst>
              <a:path w="3459479" h="2376804">
                <a:moveTo>
                  <a:pt x="3459099" y="2338704"/>
                </a:moveTo>
                <a:lnTo>
                  <a:pt x="3440049" y="2338704"/>
                </a:lnTo>
                <a:lnTo>
                  <a:pt x="3435730" y="2343023"/>
                </a:lnTo>
                <a:lnTo>
                  <a:pt x="3435730" y="2376804"/>
                </a:lnTo>
                <a:lnTo>
                  <a:pt x="3440049" y="2376804"/>
                </a:lnTo>
                <a:lnTo>
                  <a:pt x="3447472" y="2375310"/>
                </a:lnTo>
                <a:lnTo>
                  <a:pt x="3453526" y="2371232"/>
                </a:lnTo>
                <a:lnTo>
                  <a:pt x="3457604" y="2365178"/>
                </a:lnTo>
                <a:lnTo>
                  <a:pt x="3459099" y="2357754"/>
                </a:lnTo>
                <a:lnTo>
                  <a:pt x="3459099" y="2338704"/>
                </a:lnTo>
                <a:close/>
              </a:path>
              <a:path w="3459479" h="2376804">
                <a:moveTo>
                  <a:pt x="3420999" y="95250"/>
                </a:moveTo>
                <a:lnTo>
                  <a:pt x="3420999" y="2357754"/>
                </a:lnTo>
                <a:lnTo>
                  <a:pt x="3435730" y="2343023"/>
                </a:lnTo>
                <a:lnTo>
                  <a:pt x="3435730" y="2338704"/>
                </a:lnTo>
                <a:lnTo>
                  <a:pt x="3459099" y="2338704"/>
                </a:lnTo>
                <a:lnTo>
                  <a:pt x="3459099" y="114300"/>
                </a:lnTo>
                <a:lnTo>
                  <a:pt x="3440049" y="114300"/>
                </a:lnTo>
                <a:lnTo>
                  <a:pt x="3420999" y="95250"/>
                </a:lnTo>
                <a:close/>
              </a:path>
              <a:path w="3459479" h="2376804">
                <a:moveTo>
                  <a:pt x="3440049" y="2338704"/>
                </a:moveTo>
                <a:lnTo>
                  <a:pt x="3435730" y="2338704"/>
                </a:lnTo>
                <a:lnTo>
                  <a:pt x="3435730" y="2343023"/>
                </a:lnTo>
                <a:lnTo>
                  <a:pt x="3440049" y="2338704"/>
                </a:lnTo>
                <a:close/>
              </a:path>
              <a:path w="3459479" h="2376804">
                <a:moveTo>
                  <a:pt x="190500" y="0"/>
                </a:moveTo>
                <a:lnTo>
                  <a:pt x="0" y="95250"/>
                </a:lnTo>
                <a:lnTo>
                  <a:pt x="190500" y="190500"/>
                </a:lnTo>
                <a:lnTo>
                  <a:pt x="190500" y="114300"/>
                </a:lnTo>
                <a:lnTo>
                  <a:pt x="171450" y="114300"/>
                </a:lnTo>
                <a:lnTo>
                  <a:pt x="171450" y="76200"/>
                </a:lnTo>
                <a:lnTo>
                  <a:pt x="190500" y="76200"/>
                </a:lnTo>
                <a:lnTo>
                  <a:pt x="190500" y="0"/>
                </a:lnTo>
                <a:close/>
              </a:path>
              <a:path w="3459479" h="2376804">
                <a:moveTo>
                  <a:pt x="190500" y="76200"/>
                </a:moveTo>
                <a:lnTo>
                  <a:pt x="171450" y="76200"/>
                </a:lnTo>
                <a:lnTo>
                  <a:pt x="171450" y="114300"/>
                </a:lnTo>
                <a:lnTo>
                  <a:pt x="190500" y="114300"/>
                </a:lnTo>
                <a:lnTo>
                  <a:pt x="190500" y="76200"/>
                </a:lnTo>
                <a:close/>
              </a:path>
              <a:path w="3459479" h="2376804">
                <a:moveTo>
                  <a:pt x="3440049" y="76200"/>
                </a:moveTo>
                <a:lnTo>
                  <a:pt x="190500" y="76200"/>
                </a:lnTo>
                <a:lnTo>
                  <a:pt x="190500" y="114300"/>
                </a:lnTo>
                <a:lnTo>
                  <a:pt x="3420999" y="114300"/>
                </a:lnTo>
                <a:lnTo>
                  <a:pt x="3420999" y="95250"/>
                </a:lnTo>
                <a:lnTo>
                  <a:pt x="3459099" y="95250"/>
                </a:lnTo>
                <a:lnTo>
                  <a:pt x="3457604" y="87826"/>
                </a:lnTo>
                <a:lnTo>
                  <a:pt x="3453526" y="81772"/>
                </a:lnTo>
                <a:lnTo>
                  <a:pt x="3447472" y="77694"/>
                </a:lnTo>
                <a:lnTo>
                  <a:pt x="3440049" y="76200"/>
                </a:lnTo>
                <a:close/>
              </a:path>
              <a:path w="3459479" h="2376804">
                <a:moveTo>
                  <a:pt x="3459099" y="95250"/>
                </a:moveTo>
                <a:lnTo>
                  <a:pt x="3420999" y="95250"/>
                </a:lnTo>
                <a:lnTo>
                  <a:pt x="3440049" y="114300"/>
                </a:lnTo>
                <a:lnTo>
                  <a:pt x="3459099" y="114300"/>
                </a:lnTo>
                <a:lnTo>
                  <a:pt x="3459099" y="9525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866126" y="4597146"/>
            <a:ext cx="1678939" cy="14604"/>
          </a:xfrm>
          <a:custGeom>
            <a:avLst/>
            <a:gdLst/>
            <a:ahLst/>
            <a:cxnLst/>
            <a:rect l="l" t="t" r="r" b="b"/>
            <a:pathLst>
              <a:path w="1678940" h="14604">
                <a:moveTo>
                  <a:pt x="0" y="14223"/>
                </a:moveTo>
                <a:lnTo>
                  <a:pt x="1678813" y="0"/>
                </a:lnTo>
              </a:path>
            </a:pathLst>
          </a:custGeom>
          <a:ln w="38099">
            <a:solidFill>
              <a:srgbClr val="008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301996" y="2692907"/>
            <a:ext cx="5000244" cy="401574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520690" y="2718816"/>
            <a:ext cx="4705985" cy="3817620"/>
          </a:xfrm>
          <a:custGeom>
            <a:avLst/>
            <a:gdLst/>
            <a:ahLst/>
            <a:cxnLst/>
            <a:rect l="l" t="t" r="r" b="b"/>
            <a:pathLst>
              <a:path w="4705984" h="3817620">
                <a:moveTo>
                  <a:pt x="190500" y="3626904"/>
                </a:moveTo>
                <a:lnTo>
                  <a:pt x="0" y="3722154"/>
                </a:lnTo>
                <a:lnTo>
                  <a:pt x="190500" y="3817404"/>
                </a:lnTo>
                <a:lnTo>
                  <a:pt x="190500" y="3741204"/>
                </a:lnTo>
                <a:lnTo>
                  <a:pt x="171450" y="3741204"/>
                </a:lnTo>
                <a:lnTo>
                  <a:pt x="171450" y="3703104"/>
                </a:lnTo>
                <a:lnTo>
                  <a:pt x="190500" y="3703104"/>
                </a:lnTo>
                <a:lnTo>
                  <a:pt x="190500" y="3626904"/>
                </a:lnTo>
                <a:close/>
              </a:path>
              <a:path w="4705984" h="3817620">
                <a:moveTo>
                  <a:pt x="190500" y="3703104"/>
                </a:moveTo>
                <a:lnTo>
                  <a:pt x="171450" y="3703104"/>
                </a:lnTo>
                <a:lnTo>
                  <a:pt x="171450" y="3741204"/>
                </a:lnTo>
                <a:lnTo>
                  <a:pt x="190500" y="3741204"/>
                </a:lnTo>
                <a:lnTo>
                  <a:pt x="190500" y="3703104"/>
                </a:lnTo>
                <a:close/>
              </a:path>
              <a:path w="4705984" h="3817620">
                <a:moveTo>
                  <a:pt x="4667377" y="3703104"/>
                </a:moveTo>
                <a:lnTo>
                  <a:pt x="190500" y="3703104"/>
                </a:lnTo>
                <a:lnTo>
                  <a:pt x="190500" y="3741204"/>
                </a:lnTo>
                <a:lnTo>
                  <a:pt x="4686427" y="3741204"/>
                </a:lnTo>
                <a:lnTo>
                  <a:pt x="4693850" y="3739706"/>
                </a:lnTo>
                <a:lnTo>
                  <a:pt x="4699904" y="3735622"/>
                </a:lnTo>
                <a:lnTo>
                  <a:pt x="4703982" y="3729566"/>
                </a:lnTo>
                <a:lnTo>
                  <a:pt x="4705477" y="3722154"/>
                </a:lnTo>
                <a:lnTo>
                  <a:pt x="4667377" y="3722154"/>
                </a:lnTo>
                <a:lnTo>
                  <a:pt x="4667377" y="3703104"/>
                </a:lnTo>
                <a:close/>
              </a:path>
              <a:path w="4705984" h="3817620">
                <a:moveTo>
                  <a:pt x="4667377" y="19050"/>
                </a:moveTo>
                <a:lnTo>
                  <a:pt x="4667377" y="3722154"/>
                </a:lnTo>
                <a:lnTo>
                  <a:pt x="4686427" y="3703104"/>
                </a:lnTo>
                <a:lnTo>
                  <a:pt x="4705477" y="3703104"/>
                </a:lnTo>
                <a:lnTo>
                  <a:pt x="4705477" y="38100"/>
                </a:lnTo>
                <a:lnTo>
                  <a:pt x="4680458" y="38100"/>
                </a:lnTo>
                <a:lnTo>
                  <a:pt x="4680458" y="32130"/>
                </a:lnTo>
                <a:lnTo>
                  <a:pt x="4667377" y="19050"/>
                </a:lnTo>
                <a:close/>
              </a:path>
              <a:path w="4705984" h="3817620">
                <a:moveTo>
                  <a:pt x="4705477" y="3703104"/>
                </a:moveTo>
                <a:lnTo>
                  <a:pt x="4686427" y="3703104"/>
                </a:lnTo>
                <a:lnTo>
                  <a:pt x="4667377" y="3722154"/>
                </a:lnTo>
                <a:lnTo>
                  <a:pt x="4705477" y="3722154"/>
                </a:lnTo>
                <a:lnTo>
                  <a:pt x="4705477" y="3703104"/>
                </a:lnTo>
                <a:close/>
              </a:path>
              <a:path w="4705984" h="3817620">
                <a:moveTo>
                  <a:pt x="4680458" y="32130"/>
                </a:moveTo>
                <a:lnTo>
                  <a:pt x="4680458" y="38100"/>
                </a:lnTo>
                <a:lnTo>
                  <a:pt x="4686427" y="38100"/>
                </a:lnTo>
                <a:lnTo>
                  <a:pt x="4680458" y="32130"/>
                </a:lnTo>
                <a:close/>
              </a:path>
              <a:path w="4705984" h="3817620">
                <a:moveTo>
                  <a:pt x="4686427" y="0"/>
                </a:moveTo>
                <a:lnTo>
                  <a:pt x="4680458" y="0"/>
                </a:lnTo>
                <a:lnTo>
                  <a:pt x="4680458" y="32130"/>
                </a:lnTo>
                <a:lnTo>
                  <a:pt x="4686427" y="38100"/>
                </a:lnTo>
                <a:lnTo>
                  <a:pt x="4705477" y="38100"/>
                </a:lnTo>
                <a:lnTo>
                  <a:pt x="4705477" y="19050"/>
                </a:lnTo>
                <a:lnTo>
                  <a:pt x="4703982" y="11626"/>
                </a:lnTo>
                <a:lnTo>
                  <a:pt x="4699904" y="5572"/>
                </a:lnTo>
                <a:lnTo>
                  <a:pt x="4693850" y="1494"/>
                </a:lnTo>
                <a:lnTo>
                  <a:pt x="4686427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7917942" y="2760726"/>
            <a:ext cx="2282825" cy="20320"/>
          </a:xfrm>
          <a:custGeom>
            <a:avLst/>
            <a:gdLst/>
            <a:ahLst/>
            <a:cxnLst/>
            <a:rect l="l" t="t" r="r" b="b"/>
            <a:pathLst>
              <a:path w="2282825" h="20319">
                <a:moveTo>
                  <a:pt x="0" y="20193"/>
                </a:moveTo>
                <a:lnTo>
                  <a:pt x="2282698" y="0"/>
                </a:lnTo>
              </a:path>
            </a:pathLst>
          </a:custGeom>
          <a:ln w="38100">
            <a:solidFill>
              <a:srgbClr val="008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8694546" y="4777562"/>
            <a:ext cx="3810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008000"/>
                </a:solidFill>
                <a:latin typeface="微软雅黑" panose="020B0503020204020204" charset="-122"/>
                <a:cs typeface="微软雅黑" panose="020B0503020204020204" charset="-122"/>
              </a:rPr>
              <a:t>④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9818623" y="4366971"/>
            <a:ext cx="3810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008000"/>
                </a:solidFill>
                <a:latin typeface="微软雅黑" panose="020B0503020204020204" charset="-122"/>
                <a:cs typeface="微软雅黑" panose="020B0503020204020204" charset="-122"/>
              </a:rPr>
              <a:t>⑥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9117330" y="3248659"/>
            <a:ext cx="3810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008000"/>
                </a:solidFill>
                <a:latin typeface="微软雅黑" panose="020B0503020204020204" charset="-122"/>
                <a:cs typeface="微软雅黑" panose="020B0503020204020204" charset="-122"/>
              </a:rPr>
              <a:t>⑤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90790">
              <a:lnSpc>
                <a:spcPct val="100000"/>
              </a:lnSpc>
              <a:spcBef>
                <a:spcPts val="100"/>
              </a:spcBef>
            </a:pPr>
            <a:r>
              <a:rPr spc="10" dirty="0">
                <a:latin typeface="Microsoft JhengHei" panose="020B0604030504040204" charset="-120"/>
                <a:cs typeface="Microsoft JhengHei" panose="020B0604030504040204" charset="-120"/>
              </a:rPr>
              <a:t>带返回值的函数</a:t>
            </a:r>
            <a:endParaRPr spc="1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349880"/>
            <a:ext cx="5773420" cy="1946910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5"/>
              </a:spcBef>
              <a:buChar char="•"/>
              <a:tabLst>
                <a:tab pos="355600" algn="l"/>
              </a:tabLst>
            </a:pPr>
            <a:r>
              <a:rPr sz="3200" spc="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函数与调用者之间</a:t>
            </a:r>
            <a:r>
              <a:rPr sz="3200" spc="-1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3200" spc="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沟</a:t>
            </a:r>
            <a:r>
              <a:rPr sz="3200" spc="-1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通</a:t>
            </a:r>
            <a:r>
              <a:rPr sz="3200" spc="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：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876935" lvl="1" indent="-407670">
              <a:lnSpc>
                <a:spcPct val="100000"/>
              </a:lnSpc>
              <a:spcBef>
                <a:spcPts val="1200"/>
              </a:spcBef>
              <a:buChar char="–"/>
              <a:tabLst>
                <a:tab pos="876935" algn="l"/>
                <a:tab pos="876935" algn="l"/>
              </a:tabLst>
            </a:pP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通过参数从调用者输入值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876935" lvl="1" indent="-407670">
              <a:lnSpc>
                <a:spcPct val="100000"/>
              </a:lnSpc>
              <a:spcBef>
                <a:spcPts val="1200"/>
              </a:spcBef>
              <a:buChar char="–"/>
              <a:tabLst>
                <a:tab pos="876935" algn="l"/>
                <a:tab pos="876935" algn="l"/>
              </a:tabLst>
            </a:pP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通过</a:t>
            </a:r>
            <a:r>
              <a:rPr sz="320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返回</a:t>
            </a:r>
            <a:r>
              <a:rPr sz="3200" spc="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值</a:t>
            </a: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向调用者输出值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340" y="3499484"/>
            <a:ext cx="11830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</a:tabLst>
            </a:pP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定义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34183" y="3599688"/>
            <a:ext cx="5675376" cy="153009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279523" y="3645027"/>
            <a:ext cx="5516245" cy="1371600"/>
          </a:xfrm>
          <a:prstGeom prst="rect">
            <a:avLst/>
          </a:prstGeom>
          <a:solidFill>
            <a:srgbClr val="F1F1F1"/>
          </a:solidFill>
          <a:ln w="38100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1440">
              <a:lnSpc>
                <a:spcPts val="3335"/>
              </a:lnSpc>
              <a:spcBef>
                <a:spcPts val="255"/>
              </a:spcBef>
            </a:pPr>
            <a:r>
              <a:rPr sz="2800" b="1" spc="-10" dirty="0">
                <a:solidFill>
                  <a:srgbClr val="8858A8"/>
                </a:solidFill>
                <a:latin typeface="Consolas" panose="020B0609020204030204"/>
                <a:cs typeface="Consolas" panose="020B0609020204030204"/>
              </a:rPr>
              <a:t>def</a:t>
            </a:r>
            <a:r>
              <a:rPr sz="2800" b="1" spc="-25" dirty="0">
                <a:solidFill>
                  <a:srgbClr val="8858A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10" dirty="0">
                <a:latin typeface="Consolas" panose="020B0609020204030204"/>
                <a:cs typeface="Consolas" panose="020B0609020204030204"/>
              </a:rPr>
              <a:t>&lt;</a:t>
            </a:r>
            <a:r>
              <a:rPr sz="2800" b="1" spc="20" dirty="0">
                <a:latin typeface="Microsoft JhengHei" panose="020B0604030504040204" charset="-120"/>
                <a:cs typeface="Microsoft JhengHei" panose="020B0604030504040204" charset="-120"/>
              </a:rPr>
              <a:t>函数</a:t>
            </a:r>
            <a:r>
              <a:rPr sz="2800" b="1" spc="15" dirty="0">
                <a:latin typeface="Microsoft JhengHei" panose="020B0604030504040204" charset="-120"/>
                <a:cs typeface="Microsoft JhengHei" panose="020B0604030504040204" charset="-120"/>
              </a:rPr>
              <a:t>名</a:t>
            </a:r>
            <a:r>
              <a:rPr sz="2800" b="1" spc="-15" dirty="0">
                <a:latin typeface="Consolas" panose="020B0609020204030204"/>
                <a:cs typeface="Consolas" panose="020B0609020204030204"/>
              </a:rPr>
              <a:t>&gt;(&lt;</a:t>
            </a:r>
            <a:r>
              <a:rPr sz="2800" b="1" spc="15" dirty="0">
                <a:latin typeface="Microsoft JhengHei" panose="020B0604030504040204" charset="-120"/>
                <a:cs typeface="Microsoft JhengHei" panose="020B0604030504040204" charset="-120"/>
              </a:rPr>
              <a:t>形</a:t>
            </a:r>
            <a:r>
              <a:rPr sz="2800" b="1" dirty="0">
                <a:latin typeface="Microsoft JhengHei" panose="020B0604030504040204" charset="-120"/>
                <a:cs typeface="Microsoft JhengHei" panose="020B0604030504040204" charset="-120"/>
              </a:rPr>
              <a:t>参列</a:t>
            </a:r>
            <a:r>
              <a:rPr sz="2800" b="1" spc="15" dirty="0">
                <a:latin typeface="Microsoft JhengHei" panose="020B0604030504040204" charset="-120"/>
                <a:cs typeface="Microsoft JhengHei" panose="020B0604030504040204" charset="-120"/>
              </a:rPr>
              <a:t>表</a:t>
            </a:r>
            <a:r>
              <a:rPr sz="2800" b="1" spc="-10" dirty="0">
                <a:latin typeface="Consolas" panose="020B0609020204030204"/>
                <a:cs typeface="Consolas" panose="020B0609020204030204"/>
              </a:rPr>
              <a:t>&gt;):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 marL="871855">
              <a:lnSpc>
                <a:spcPts val="3335"/>
              </a:lnSpc>
            </a:pPr>
            <a:r>
              <a:rPr sz="2800" b="1" spc="-10" dirty="0">
                <a:latin typeface="Consolas" panose="020B0609020204030204"/>
                <a:cs typeface="Consolas" panose="020B0609020204030204"/>
              </a:rPr>
              <a:t>...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 marL="871855">
              <a:lnSpc>
                <a:spcPct val="100000"/>
              </a:lnSpc>
              <a:spcBef>
                <a:spcPts val="50"/>
              </a:spcBef>
            </a:pPr>
            <a:r>
              <a:rPr sz="2800" b="1" spc="-5" dirty="0">
                <a:solidFill>
                  <a:srgbClr val="8858A8"/>
                </a:solidFill>
                <a:latin typeface="Consolas" panose="020B0609020204030204"/>
                <a:cs typeface="Consolas" panose="020B0609020204030204"/>
              </a:rPr>
              <a:t>return</a:t>
            </a:r>
            <a:r>
              <a:rPr sz="2800" b="1" spc="-15" dirty="0">
                <a:solidFill>
                  <a:srgbClr val="8858A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10" dirty="0">
                <a:latin typeface="Consolas" panose="020B0609020204030204"/>
                <a:cs typeface="Consolas" panose="020B0609020204030204"/>
              </a:rPr>
              <a:t>&lt;</a:t>
            </a:r>
            <a:r>
              <a:rPr sz="2800" b="1" spc="15" dirty="0">
                <a:latin typeface="Microsoft JhengHei" panose="020B0604030504040204" charset="-120"/>
                <a:cs typeface="Microsoft JhengHei" panose="020B0604030504040204" charset="-120"/>
              </a:rPr>
              <a:t>表达</a:t>
            </a:r>
            <a:r>
              <a:rPr sz="2800" b="1" dirty="0">
                <a:latin typeface="Microsoft JhengHei" panose="020B0604030504040204" charset="-120"/>
                <a:cs typeface="Microsoft JhengHei" panose="020B0604030504040204" charset="-120"/>
              </a:rPr>
              <a:t>式列</a:t>
            </a:r>
            <a:r>
              <a:rPr sz="2800" b="1" spc="20" dirty="0">
                <a:latin typeface="Microsoft JhengHei" panose="020B0604030504040204" charset="-120"/>
                <a:cs typeface="Microsoft JhengHei" panose="020B0604030504040204" charset="-120"/>
              </a:rPr>
              <a:t>表</a:t>
            </a:r>
            <a:r>
              <a:rPr sz="2800" b="1" spc="-5" dirty="0">
                <a:latin typeface="Consolas" panose="020B0609020204030204"/>
                <a:cs typeface="Consolas" panose="020B0609020204030204"/>
              </a:rPr>
              <a:t>&gt;</a:t>
            </a:r>
            <a:endParaRPr sz="2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5844" y="5095390"/>
            <a:ext cx="9760585" cy="1306830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419100" indent="-407035">
              <a:lnSpc>
                <a:spcPct val="100000"/>
              </a:lnSpc>
              <a:spcBef>
                <a:spcPts val="1305"/>
              </a:spcBef>
              <a:buChar char="–"/>
              <a:tabLst>
                <a:tab pos="419100" algn="l"/>
                <a:tab pos="419100" algn="l"/>
              </a:tabLst>
            </a:pPr>
            <a:r>
              <a:rPr sz="3200" spc="-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return</a:t>
            </a: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计算各表达</a:t>
            </a:r>
            <a:r>
              <a:rPr sz="3200" spc="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式</a:t>
            </a: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3200" spc="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将结</a:t>
            </a:r>
            <a:r>
              <a:rPr sz="3200" spc="-1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果</a:t>
            </a:r>
            <a:r>
              <a:rPr sz="3200" spc="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返回</a:t>
            </a:r>
            <a:r>
              <a:rPr sz="3200" spc="-1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调</a:t>
            </a:r>
            <a:r>
              <a:rPr sz="3200" spc="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用</a:t>
            </a: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者</a:t>
            </a:r>
            <a:r>
              <a:rPr sz="3200" spc="-1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3200" spc="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退出</a:t>
            </a:r>
            <a:r>
              <a:rPr sz="3200" spc="-1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函</a:t>
            </a:r>
            <a:r>
              <a:rPr sz="3200" spc="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数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419100" indent="-407035">
              <a:lnSpc>
                <a:spcPct val="100000"/>
              </a:lnSpc>
              <a:spcBef>
                <a:spcPts val="1200"/>
              </a:spcBef>
              <a:buChar char="–"/>
              <a:tabLst>
                <a:tab pos="419100" algn="l"/>
                <a:tab pos="419100" algn="l"/>
              </a:tabLst>
            </a:pP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没有return的函数其实也返</a:t>
            </a:r>
            <a:r>
              <a:rPr sz="3200" spc="-1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回</a:t>
            </a: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一个</a:t>
            </a:r>
            <a:r>
              <a:rPr sz="3200" spc="-1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值</a:t>
            </a:r>
            <a:r>
              <a:rPr sz="3200" spc="-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：None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04160" y="1153667"/>
            <a:ext cx="6784848" cy="543306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850260" y="1199197"/>
            <a:ext cx="6624955" cy="5273040"/>
          </a:xfrm>
          <a:custGeom>
            <a:avLst/>
            <a:gdLst/>
            <a:ahLst/>
            <a:cxnLst/>
            <a:rect l="l" t="t" r="r" b="b"/>
            <a:pathLst>
              <a:path w="6624955" h="5273040">
                <a:moveTo>
                  <a:pt x="0" y="5273040"/>
                </a:moveTo>
                <a:lnTo>
                  <a:pt x="6624700" y="5273040"/>
                </a:lnTo>
                <a:lnTo>
                  <a:pt x="6624700" y="0"/>
                </a:lnTo>
                <a:lnTo>
                  <a:pt x="0" y="0"/>
                </a:lnTo>
                <a:lnTo>
                  <a:pt x="0" y="527304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850260" y="1180211"/>
            <a:ext cx="0" cy="5311140"/>
          </a:xfrm>
          <a:custGeom>
            <a:avLst/>
            <a:gdLst/>
            <a:ahLst/>
            <a:cxnLst/>
            <a:rect l="l" t="t" r="r" b="b"/>
            <a:pathLst>
              <a:path h="5311140">
                <a:moveTo>
                  <a:pt x="0" y="0"/>
                </a:moveTo>
                <a:lnTo>
                  <a:pt x="0" y="531107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475089" y="1180211"/>
            <a:ext cx="0" cy="5311140"/>
          </a:xfrm>
          <a:custGeom>
            <a:avLst/>
            <a:gdLst/>
            <a:ahLst/>
            <a:cxnLst/>
            <a:rect l="l" t="t" r="r" b="b"/>
            <a:pathLst>
              <a:path h="5311140">
                <a:moveTo>
                  <a:pt x="0" y="0"/>
                </a:moveTo>
                <a:lnTo>
                  <a:pt x="0" y="531107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31210" y="1199261"/>
            <a:ext cx="6663055" cy="0"/>
          </a:xfrm>
          <a:custGeom>
            <a:avLst/>
            <a:gdLst/>
            <a:ahLst/>
            <a:cxnLst/>
            <a:rect l="l" t="t" r="r" b="b"/>
            <a:pathLst>
              <a:path w="6663055">
                <a:moveTo>
                  <a:pt x="0" y="0"/>
                </a:moveTo>
                <a:lnTo>
                  <a:pt x="666292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831210" y="6472237"/>
            <a:ext cx="6663055" cy="0"/>
          </a:xfrm>
          <a:custGeom>
            <a:avLst/>
            <a:gdLst/>
            <a:ahLst/>
            <a:cxnLst/>
            <a:rect l="l" t="t" r="r" b="b"/>
            <a:pathLst>
              <a:path w="6663055">
                <a:moveTo>
                  <a:pt x="0" y="0"/>
                </a:moveTo>
                <a:lnTo>
                  <a:pt x="666292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929508" y="1217421"/>
            <a:ext cx="4217035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2379980" algn="ctr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8858A8"/>
                </a:solidFill>
                <a:latin typeface="Consolas" panose="020B0609020204030204"/>
                <a:cs typeface="Consolas" panose="020B0609020204030204"/>
              </a:rPr>
              <a:t>import</a:t>
            </a:r>
            <a:r>
              <a:rPr sz="2000" b="1" spc="-75" dirty="0">
                <a:solidFill>
                  <a:srgbClr val="8858A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random  </a:t>
            </a:r>
            <a:r>
              <a:rPr sz="2000" b="1" dirty="0">
                <a:solidFill>
                  <a:srgbClr val="8858A8"/>
                </a:solidFill>
                <a:latin typeface="Consolas" panose="020B0609020204030204"/>
                <a:cs typeface="Consolas" panose="020B0609020204030204"/>
              </a:rPr>
              <a:t>def</a:t>
            </a:r>
            <a:r>
              <a:rPr sz="2000" b="1" spc="-70" dirty="0">
                <a:solidFill>
                  <a:srgbClr val="8858A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solidFill>
                  <a:srgbClr val="4270AD"/>
                </a:solidFill>
                <a:latin typeface="Consolas" panose="020B0609020204030204"/>
                <a:cs typeface="Consolas" panose="020B0609020204030204"/>
              </a:rPr>
              <a:t>caishu</a:t>
            </a:r>
            <a:r>
              <a:rPr sz="2000" b="1" spc="-5" dirty="0">
                <a:solidFill>
                  <a:srgbClr val="F5861F"/>
                </a:solidFill>
                <a:latin typeface="Consolas" panose="020B0609020204030204"/>
                <a:cs typeface="Consolas" panose="020B0609020204030204"/>
              </a:rPr>
              <a:t>()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: 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 i =</a:t>
            </a:r>
            <a:r>
              <a:rPr sz="2000" b="1" spc="-4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solidFill>
                  <a:srgbClr val="F5861F"/>
                </a:solidFill>
                <a:latin typeface="Consolas" panose="020B0609020204030204"/>
                <a:cs typeface="Consolas" panose="020B0609020204030204"/>
              </a:rPr>
              <a:t>0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558800" algn="ctr">
              <a:lnSpc>
                <a:spcPct val="100000"/>
              </a:lnSpc>
            </a:pPr>
            <a:r>
              <a:rPr sz="2000" b="1" dirty="0">
                <a:latin typeface="Consolas" panose="020B0609020204030204"/>
                <a:cs typeface="Consolas" panose="020B0609020204030204"/>
              </a:rPr>
              <a:t>key =</a:t>
            </a:r>
            <a:r>
              <a:rPr sz="20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random.randint(</a:t>
            </a:r>
            <a:r>
              <a:rPr sz="2000" b="1" spc="-5" dirty="0">
                <a:solidFill>
                  <a:srgbClr val="F5861F"/>
                </a:solidFill>
                <a:latin typeface="Consolas" panose="020B0609020204030204"/>
                <a:cs typeface="Consolas" panose="020B0609020204030204"/>
              </a:rPr>
              <a:t>1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,</a:t>
            </a:r>
            <a:r>
              <a:rPr sz="2000" b="1" spc="-5" dirty="0">
                <a:solidFill>
                  <a:srgbClr val="F5861F"/>
                </a:solidFill>
                <a:latin typeface="Consolas" panose="020B0609020204030204"/>
                <a:cs typeface="Consolas" panose="020B0609020204030204"/>
              </a:rPr>
              <a:t>10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)</a:t>
            </a:r>
            <a:endParaRPr sz="20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88816" y="2437002"/>
            <a:ext cx="17024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8858A8"/>
                </a:solidFill>
                <a:latin typeface="Consolas" panose="020B0609020204030204"/>
                <a:cs typeface="Consolas" panose="020B0609020204030204"/>
              </a:rPr>
              <a:t>while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i &lt;</a:t>
            </a:r>
            <a:r>
              <a:rPr sz="2000" b="1" spc="-9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solidFill>
                  <a:srgbClr val="F5861F"/>
                </a:solidFill>
                <a:latin typeface="Consolas" panose="020B0609020204030204"/>
                <a:cs typeface="Consolas" panose="020B0609020204030204"/>
              </a:rPr>
              <a:t>5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:</a:t>
            </a:r>
            <a:endParaRPr sz="20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48125" y="2741802"/>
            <a:ext cx="37966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Consolas" panose="020B0609020204030204"/>
                <a:cs typeface="Consolas" panose="020B0609020204030204"/>
              </a:rPr>
              <a:t>guss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=</a:t>
            </a:r>
            <a:r>
              <a:rPr sz="20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int(input(</a:t>
            </a:r>
            <a:r>
              <a:rPr sz="2000" b="1" spc="-5" dirty="0">
                <a:solidFill>
                  <a:srgbClr val="708B00"/>
                </a:solidFill>
                <a:latin typeface="Consolas" panose="020B0609020204030204"/>
                <a:cs typeface="Consolas" panose="020B0609020204030204"/>
              </a:rPr>
              <a:t>"enter:"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))</a:t>
            </a:r>
            <a:endParaRPr sz="20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48125" y="3046602"/>
            <a:ext cx="4634865" cy="216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70230" marR="1260475" indent="-558165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8858A8"/>
                </a:solidFill>
                <a:latin typeface="Consolas" panose="020B0609020204030204"/>
                <a:cs typeface="Consolas" panose="020B0609020204030204"/>
              </a:rPr>
              <a:t>if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key ==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guss:  print(</a:t>
            </a:r>
            <a:r>
              <a:rPr sz="2000" b="1" spc="-5" dirty="0">
                <a:solidFill>
                  <a:srgbClr val="708B00"/>
                </a:solidFill>
                <a:latin typeface="Consolas" panose="020B0609020204030204"/>
                <a:cs typeface="Consolas" panose="020B0609020204030204"/>
              </a:rPr>
              <a:t>"good</a:t>
            </a:r>
            <a:r>
              <a:rPr sz="2000" b="1" spc="-45" dirty="0">
                <a:solidFill>
                  <a:srgbClr val="708B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solidFill>
                  <a:srgbClr val="708B00"/>
                </a:solidFill>
                <a:latin typeface="Consolas" panose="020B0609020204030204"/>
                <a:cs typeface="Consolas" panose="020B0609020204030204"/>
              </a:rPr>
              <a:t>guess!"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)  </a:t>
            </a:r>
            <a:r>
              <a:rPr sz="2000" b="1" dirty="0">
                <a:solidFill>
                  <a:srgbClr val="8858A8"/>
                </a:solidFill>
                <a:latin typeface="Consolas" panose="020B0609020204030204"/>
                <a:cs typeface="Consolas" panose="020B0609020204030204"/>
              </a:rPr>
              <a:t>break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570230" marR="283845" indent="-558165">
              <a:lnSpc>
                <a:spcPct val="100000"/>
              </a:lnSpc>
            </a:pPr>
            <a:r>
              <a:rPr sz="2000" b="1" spc="-5" dirty="0">
                <a:solidFill>
                  <a:srgbClr val="8858A8"/>
                </a:solidFill>
                <a:latin typeface="Consolas" panose="020B0609020204030204"/>
                <a:cs typeface="Consolas" panose="020B0609020204030204"/>
              </a:rPr>
              <a:t>elif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guss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&gt;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key:  print(</a:t>
            </a:r>
            <a:r>
              <a:rPr sz="2000" b="1" spc="-5" dirty="0">
                <a:solidFill>
                  <a:srgbClr val="708B00"/>
                </a:solidFill>
                <a:latin typeface="Consolas" panose="020B0609020204030204"/>
                <a:cs typeface="Consolas" panose="020B0609020204030204"/>
              </a:rPr>
              <a:t>"guss&gt;ken try</a:t>
            </a:r>
            <a:r>
              <a:rPr sz="2000" b="1" spc="-20" dirty="0">
                <a:solidFill>
                  <a:srgbClr val="708B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solidFill>
                  <a:srgbClr val="708B00"/>
                </a:solidFill>
                <a:latin typeface="Consolas" panose="020B0609020204030204"/>
                <a:cs typeface="Consolas" panose="020B0609020204030204"/>
              </a:rPr>
              <a:t>again"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)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570230" marR="5080" indent="-558165">
              <a:lnSpc>
                <a:spcPct val="100000"/>
              </a:lnSpc>
            </a:pPr>
            <a:r>
              <a:rPr sz="2000" b="1" spc="-5" dirty="0">
                <a:solidFill>
                  <a:srgbClr val="8858A8"/>
                </a:solidFill>
                <a:latin typeface="Consolas" panose="020B0609020204030204"/>
                <a:cs typeface="Consolas" panose="020B0609020204030204"/>
              </a:rPr>
              <a:t>else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: print(</a:t>
            </a:r>
            <a:r>
              <a:rPr sz="2000" b="1" spc="-5" dirty="0">
                <a:solidFill>
                  <a:srgbClr val="708B00"/>
                </a:solidFill>
                <a:latin typeface="Consolas" panose="020B0609020204030204"/>
                <a:cs typeface="Consolas" panose="020B0609020204030204"/>
              </a:rPr>
              <a:t>"guss&lt;key try </a:t>
            </a:r>
            <a:r>
              <a:rPr sz="2000" b="1" dirty="0">
                <a:solidFill>
                  <a:srgbClr val="708B00"/>
                </a:solidFill>
                <a:latin typeface="Consolas" panose="020B0609020204030204"/>
                <a:cs typeface="Consolas" panose="020B0609020204030204"/>
              </a:rPr>
              <a:t>again"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)   i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+= </a:t>
            </a:r>
            <a:r>
              <a:rPr sz="2000" b="1" dirty="0">
                <a:solidFill>
                  <a:srgbClr val="F5861F"/>
                </a:solidFill>
                <a:latin typeface="Consolas" panose="020B0609020204030204"/>
                <a:cs typeface="Consolas" panose="020B0609020204030204"/>
              </a:rPr>
              <a:t>1</a:t>
            </a:r>
            <a:endParaRPr sz="20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88816" y="5180838"/>
            <a:ext cx="309943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8858A8"/>
                </a:solidFill>
                <a:latin typeface="Consolas" panose="020B0609020204030204"/>
                <a:cs typeface="Consolas" panose="020B0609020204030204"/>
              </a:rPr>
              <a:t>else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: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571500">
              <a:lnSpc>
                <a:spcPct val="100000"/>
              </a:lnSpc>
            </a:pPr>
            <a:r>
              <a:rPr sz="2000" b="1" spc="-5" dirty="0">
                <a:latin typeface="Consolas" panose="020B0609020204030204"/>
                <a:cs typeface="Consolas" panose="020B0609020204030204"/>
              </a:rPr>
              <a:t>print(</a:t>
            </a:r>
            <a:r>
              <a:rPr sz="2000" b="1" spc="-5" dirty="0">
                <a:solidFill>
                  <a:srgbClr val="708B00"/>
                </a:solidFill>
                <a:latin typeface="Consolas" panose="020B0609020204030204"/>
                <a:cs typeface="Consolas" panose="020B0609020204030204"/>
              </a:rPr>
              <a:t>"game</a:t>
            </a:r>
            <a:r>
              <a:rPr sz="2000" b="1" spc="-30" dirty="0">
                <a:solidFill>
                  <a:srgbClr val="708B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solidFill>
                  <a:srgbClr val="708B00"/>
                </a:solidFill>
                <a:latin typeface="Consolas" panose="020B0609020204030204"/>
                <a:cs typeface="Consolas" panose="020B0609020204030204"/>
              </a:rPr>
              <a:t>over"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)</a:t>
            </a:r>
            <a:endParaRPr sz="20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29508" y="5790387"/>
            <a:ext cx="4636135" cy="637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0935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onsolas" panose="020B0609020204030204"/>
                <a:cs typeface="Consolas" panose="020B0609020204030204"/>
              </a:rPr>
              <a:t>print(</a:t>
            </a:r>
            <a:r>
              <a:rPr sz="2000" b="1" spc="-5" dirty="0">
                <a:solidFill>
                  <a:srgbClr val="708B00"/>
                </a:solidFill>
                <a:latin typeface="Consolas" panose="020B0609020204030204"/>
                <a:cs typeface="Consolas" panose="020B0609020204030204"/>
              </a:rPr>
              <a:t>"The key </a:t>
            </a:r>
            <a:r>
              <a:rPr sz="2000" b="1" dirty="0">
                <a:solidFill>
                  <a:srgbClr val="708B00"/>
                </a:solidFill>
                <a:latin typeface="Consolas" panose="020B0609020204030204"/>
                <a:cs typeface="Consolas" panose="020B0609020204030204"/>
              </a:rPr>
              <a:t>is:"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,</a:t>
            </a:r>
            <a:r>
              <a:rPr sz="2000" b="1" spc="-3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key)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2000" b="1" dirty="0">
                <a:latin typeface="Consolas" panose="020B0609020204030204"/>
                <a:cs typeface="Consolas" panose="020B0609020204030204"/>
              </a:rPr>
              <a:t>caishu()</a:t>
            </a:r>
            <a:endParaRPr sz="20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9184385" y="261365"/>
            <a:ext cx="23190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>
                <a:latin typeface="Microsoft JhengHei" panose="020B0604030504040204" charset="-120"/>
                <a:cs typeface="Microsoft JhengHei" panose="020B0604030504040204" charset="-120"/>
              </a:rPr>
              <a:t>再见小游戏</a:t>
            </a:r>
            <a:endParaRPr spc="1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94715" y="1263396"/>
            <a:ext cx="2446782" cy="8740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725525" y="1393012"/>
            <a:ext cx="14471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函数定义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62711" y="5832347"/>
            <a:ext cx="2446782" cy="8755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692912" y="5964123"/>
            <a:ext cx="14458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函数调用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432809" y="2492501"/>
            <a:ext cx="5544820" cy="3672840"/>
          </a:xfrm>
          <a:custGeom>
            <a:avLst/>
            <a:gdLst/>
            <a:ahLst/>
            <a:cxnLst/>
            <a:rect l="l" t="t" r="r" b="b"/>
            <a:pathLst>
              <a:path w="5544820" h="3672840">
                <a:moveTo>
                  <a:pt x="0" y="3672840"/>
                </a:moveTo>
                <a:lnTo>
                  <a:pt x="5544312" y="3672840"/>
                </a:lnTo>
                <a:lnTo>
                  <a:pt x="5544312" y="0"/>
                </a:lnTo>
                <a:lnTo>
                  <a:pt x="0" y="0"/>
                </a:lnTo>
                <a:lnTo>
                  <a:pt x="0" y="3672840"/>
                </a:lnTo>
                <a:close/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9006840" y="2122932"/>
            <a:ext cx="2516886" cy="8740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9694544" y="2253233"/>
            <a:ext cx="14458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循环结构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008882" y="3070098"/>
            <a:ext cx="4752340" cy="2159635"/>
          </a:xfrm>
          <a:custGeom>
            <a:avLst/>
            <a:gdLst/>
            <a:ahLst/>
            <a:cxnLst/>
            <a:rect l="l" t="t" r="r" b="b"/>
            <a:pathLst>
              <a:path w="4752340" h="2159635">
                <a:moveTo>
                  <a:pt x="0" y="2159508"/>
                </a:moveTo>
                <a:lnTo>
                  <a:pt x="4751832" y="2159508"/>
                </a:lnTo>
                <a:lnTo>
                  <a:pt x="4751832" y="0"/>
                </a:lnTo>
                <a:lnTo>
                  <a:pt x="0" y="0"/>
                </a:lnTo>
                <a:lnTo>
                  <a:pt x="0" y="2159508"/>
                </a:lnTo>
                <a:close/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778240" y="3739896"/>
            <a:ext cx="2812542" cy="8740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9761346" y="3870705"/>
            <a:ext cx="14458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选择结构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126223" y="1726679"/>
            <a:ext cx="1599437" cy="109500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7355585" y="1857197"/>
            <a:ext cx="10909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字符串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94715" y="3585971"/>
            <a:ext cx="2935986" cy="128092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726135" y="3696411"/>
            <a:ext cx="144589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7665" marR="5080" indent="-3556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缩进体现 </a:t>
            </a: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逻辑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1870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Python</a:t>
            </a:r>
            <a:r>
              <a:rPr spc="5" dirty="0">
                <a:latin typeface="Microsoft JhengHei" panose="020B0604030504040204" charset="-120"/>
                <a:cs typeface="Microsoft JhengHei" panose="020B0604030504040204" charset="-120"/>
              </a:rPr>
              <a:t>进阶学习</a:t>
            </a:r>
            <a:endParaRPr spc="5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64179" y="1449324"/>
            <a:ext cx="6313932" cy="517855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99232" y="1484375"/>
            <a:ext cx="6193536" cy="50581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994660" y="1479803"/>
            <a:ext cx="6202680" cy="5067300"/>
          </a:xfrm>
          <a:custGeom>
            <a:avLst/>
            <a:gdLst/>
            <a:ahLst/>
            <a:cxnLst/>
            <a:rect l="l" t="t" r="r" b="b"/>
            <a:pathLst>
              <a:path w="6202680" h="5067300">
                <a:moveTo>
                  <a:pt x="0" y="5067300"/>
                </a:moveTo>
                <a:lnTo>
                  <a:pt x="6202680" y="5067300"/>
                </a:lnTo>
                <a:lnTo>
                  <a:pt x="6202680" y="0"/>
                </a:lnTo>
                <a:lnTo>
                  <a:pt x="0" y="0"/>
                </a:lnTo>
                <a:lnTo>
                  <a:pt x="0" y="5067300"/>
                </a:lnTo>
                <a:close/>
              </a:path>
            </a:pathLst>
          </a:custGeom>
          <a:ln w="9144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132319" y="3025127"/>
            <a:ext cx="2156460" cy="643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177278" y="3070098"/>
            <a:ext cx="2016760" cy="502920"/>
          </a:xfrm>
          <a:custGeom>
            <a:avLst/>
            <a:gdLst/>
            <a:ahLst/>
            <a:cxnLst/>
            <a:rect l="l" t="t" r="r" b="b"/>
            <a:pathLst>
              <a:path w="2016759" h="502920">
                <a:moveTo>
                  <a:pt x="0" y="502920"/>
                </a:moveTo>
                <a:lnTo>
                  <a:pt x="2016252" y="502920"/>
                </a:lnTo>
                <a:lnTo>
                  <a:pt x="2016252" y="0"/>
                </a:lnTo>
                <a:lnTo>
                  <a:pt x="0" y="0"/>
                </a:lnTo>
                <a:lnTo>
                  <a:pt x="0" y="502920"/>
                </a:lnTo>
                <a:close/>
              </a:path>
            </a:pathLst>
          </a:custGeom>
          <a:ln w="38099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099816" y="4968240"/>
            <a:ext cx="1796795" cy="6446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144773" y="5013197"/>
            <a:ext cx="1656714" cy="504825"/>
          </a:xfrm>
          <a:custGeom>
            <a:avLst/>
            <a:gdLst/>
            <a:ahLst/>
            <a:cxnLst/>
            <a:rect l="l" t="t" r="r" b="b"/>
            <a:pathLst>
              <a:path w="1656714" h="504825">
                <a:moveTo>
                  <a:pt x="0" y="504443"/>
                </a:moveTo>
                <a:lnTo>
                  <a:pt x="1656588" y="504443"/>
                </a:lnTo>
                <a:lnTo>
                  <a:pt x="1656588" y="0"/>
                </a:lnTo>
                <a:lnTo>
                  <a:pt x="0" y="0"/>
                </a:lnTo>
                <a:lnTo>
                  <a:pt x="0" y="504443"/>
                </a:lnTo>
                <a:close/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60811" y="261365"/>
            <a:ext cx="942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>
                <a:latin typeface="Microsoft JhengHei" panose="020B0604030504040204" charset="-120"/>
                <a:cs typeface="Microsoft JhengHei" panose="020B0604030504040204" charset="-120"/>
              </a:rPr>
              <a:t>练习</a:t>
            </a:r>
            <a:endParaRPr spc="1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478407"/>
            <a:ext cx="688085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</a:tabLst>
            </a:pP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统计英文文章中出现频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率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最高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单词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41703" y="2087879"/>
            <a:ext cx="9736836" cy="451713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87550" y="2132838"/>
            <a:ext cx="9577070" cy="4359275"/>
          </a:xfrm>
          <a:prstGeom prst="rect">
            <a:avLst/>
          </a:prstGeom>
          <a:solidFill>
            <a:srgbClr val="F1F1F1"/>
          </a:solidFill>
          <a:ln w="38100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1440" marR="7381240">
              <a:lnSpc>
                <a:spcPct val="100000"/>
              </a:lnSpc>
              <a:spcBef>
                <a:spcPts val="250"/>
              </a:spcBef>
            </a:pPr>
            <a:r>
              <a:rPr sz="2000" b="1" dirty="0">
                <a:solidFill>
                  <a:srgbClr val="8858A8"/>
                </a:solidFill>
                <a:latin typeface="Consolas" panose="020B0609020204030204"/>
                <a:cs typeface="Consolas" panose="020B0609020204030204"/>
              </a:rPr>
              <a:t>import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re  </a:t>
            </a:r>
            <a:r>
              <a:rPr sz="2000" b="1" dirty="0">
                <a:solidFill>
                  <a:srgbClr val="8858A8"/>
                </a:solidFill>
                <a:latin typeface="Consolas" panose="020B0609020204030204"/>
                <a:cs typeface="Consolas" panose="020B0609020204030204"/>
              </a:rPr>
              <a:t>import</a:t>
            </a:r>
            <a:r>
              <a:rPr sz="2000" b="1" spc="-60" dirty="0">
                <a:solidFill>
                  <a:srgbClr val="8858A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operator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91440">
              <a:lnSpc>
                <a:spcPct val="100000"/>
              </a:lnSpc>
            </a:pPr>
            <a:r>
              <a:rPr sz="2000" b="1" dirty="0">
                <a:latin typeface="Consolas" panose="020B0609020204030204"/>
                <a:cs typeface="Consolas" panose="020B0609020204030204"/>
              </a:rPr>
              <a:t>ss =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open(</a:t>
            </a:r>
            <a:r>
              <a:rPr sz="2000" b="1" spc="-5" dirty="0">
                <a:solidFill>
                  <a:srgbClr val="708B00"/>
                </a:solidFill>
                <a:latin typeface="Consolas" panose="020B0609020204030204"/>
                <a:cs typeface="Consolas" panose="020B0609020204030204"/>
              </a:rPr>
              <a:t>"harry.txt"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).read()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91440" marR="2771775">
              <a:lnSpc>
                <a:spcPct val="100000"/>
              </a:lnSpc>
            </a:pPr>
            <a:r>
              <a:rPr sz="2000" b="1" spc="-5" dirty="0">
                <a:latin typeface="Consolas" panose="020B0609020204030204"/>
                <a:cs typeface="Consolas" panose="020B0609020204030204"/>
              </a:rPr>
              <a:t>listoftokens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=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re.split(</a:t>
            </a:r>
            <a:r>
              <a:rPr sz="2000" b="1" spc="-5" dirty="0">
                <a:solidFill>
                  <a:srgbClr val="708B00"/>
                </a:solidFill>
                <a:latin typeface="Consolas" panose="020B0609020204030204"/>
                <a:cs typeface="Consolas" panose="020B0609020204030204"/>
              </a:rPr>
              <a:t>r"[\s\"\.\t\,!0-9]"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,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ss)  dic =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10" dirty="0">
                <a:latin typeface="Consolas" panose="020B0609020204030204"/>
                <a:cs typeface="Consolas" panose="020B0609020204030204"/>
              </a:rPr>
              <a:t>{}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650875" marR="6400165" indent="-559435">
              <a:lnSpc>
                <a:spcPct val="100000"/>
              </a:lnSpc>
            </a:pPr>
            <a:r>
              <a:rPr sz="2000" b="1" dirty="0">
                <a:solidFill>
                  <a:srgbClr val="8858A8"/>
                </a:solidFill>
                <a:latin typeface="Consolas" panose="020B0609020204030204"/>
                <a:cs typeface="Consolas" panose="020B0609020204030204"/>
              </a:rPr>
              <a:t>for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s </a:t>
            </a:r>
            <a:r>
              <a:rPr sz="2000" b="1" spc="-5" dirty="0">
                <a:solidFill>
                  <a:srgbClr val="8858A8"/>
                </a:solidFill>
                <a:latin typeface="Consolas" panose="020B0609020204030204"/>
                <a:cs typeface="Consolas" panose="020B0609020204030204"/>
              </a:rPr>
              <a:t>in</a:t>
            </a:r>
            <a:r>
              <a:rPr sz="2000" b="1" spc="-75" dirty="0">
                <a:solidFill>
                  <a:srgbClr val="8858A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listoftokens:   s =</a:t>
            </a:r>
            <a:r>
              <a:rPr sz="2000" b="1" spc="-3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s.lower()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1209675" marR="6682105" indent="-559435">
              <a:lnSpc>
                <a:spcPct val="100000"/>
              </a:lnSpc>
            </a:pPr>
            <a:r>
              <a:rPr sz="2000" b="1" dirty="0">
                <a:solidFill>
                  <a:srgbClr val="8858A8"/>
                </a:solidFill>
                <a:latin typeface="Consolas" panose="020B0609020204030204"/>
                <a:cs typeface="Consolas" panose="020B0609020204030204"/>
              </a:rPr>
              <a:t>if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len(s)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&gt; </a:t>
            </a:r>
            <a:r>
              <a:rPr sz="2000" b="1" dirty="0">
                <a:solidFill>
                  <a:srgbClr val="F5861F"/>
                </a:solidFill>
                <a:latin typeface="Consolas" panose="020B0609020204030204"/>
                <a:cs typeface="Consolas" panose="020B0609020204030204"/>
              </a:rPr>
              <a:t>3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:  </a:t>
            </a:r>
            <a:r>
              <a:rPr sz="2000" b="1" dirty="0">
                <a:solidFill>
                  <a:srgbClr val="8858A8"/>
                </a:solidFill>
                <a:latin typeface="Consolas" panose="020B0609020204030204"/>
                <a:cs typeface="Consolas" panose="020B0609020204030204"/>
              </a:rPr>
              <a:t>if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s </a:t>
            </a:r>
            <a:r>
              <a:rPr sz="2000" b="1" dirty="0">
                <a:solidFill>
                  <a:srgbClr val="8858A8"/>
                </a:solidFill>
                <a:latin typeface="Consolas" panose="020B0609020204030204"/>
                <a:cs typeface="Consolas" panose="020B0609020204030204"/>
              </a:rPr>
              <a:t>in</a:t>
            </a:r>
            <a:r>
              <a:rPr sz="2000" b="1" spc="-90" dirty="0">
                <a:solidFill>
                  <a:srgbClr val="8858A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dic: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1209675" marR="5146040" indent="558165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latin typeface="Consolas" panose="020B0609020204030204"/>
                <a:cs typeface="Consolas" panose="020B0609020204030204"/>
              </a:rPr>
              <a:t>dic[s] = dic[s] +</a:t>
            </a:r>
            <a:r>
              <a:rPr sz="2000" b="1" spc="-11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solidFill>
                  <a:srgbClr val="F5861F"/>
                </a:solidFill>
                <a:latin typeface="Consolas" panose="020B0609020204030204"/>
                <a:cs typeface="Consolas" panose="020B0609020204030204"/>
              </a:rPr>
              <a:t>1  </a:t>
            </a:r>
            <a:r>
              <a:rPr sz="2000" b="1" spc="-5" dirty="0">
                <a:solidFill>
                  <a:srgbClr val="8858A8"/>
                </a:solidFill>
                <a:latin typeface="Consolas" panose="020B0609020204030204"/>
                <a:cs typeface="Consolas" panose="020B0609020204030204"/>
              </a:rPr>
              <a:t>else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: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1767840">
              <a:lnSpc>
                <a:spcPct val="100000"/>
              </a:lnSpc>
            </a:pPr>
            <a:r>
              <a:rPr sz="2000" b="1" dirty="0">
                <a:latin typeface="Consolas" panose="020B0609020204030204"/>
                <a:cs typeface="Consolas" panose="020B0609020204030204"/>
              </a:rPr>
              <a:t>dic[s] =</a:t>
            </a:r>
            <a:r>
              <a:rPr sz="20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solidFill>
                  <a:srgbClr val="F5861F"/>
                </a:solidFill>
                <a:latin typeface="Consolas" panose="020B0609020204030204"/>
                <a:cs typeface="Consolas" panose="020B0609020204030204"/>
              </a:rPr>
              <a:t>1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91440">
              <a:lnSpc>
                <a:spcPct val="100000"/>
              </a:lnSpc>
            </a:pPr>
            <a:r>
              <a:rPr sz="2000" b="1" dirty="0">
                <a:latin typeface="Consolas" panose="020B0609020204030204"/>
                <a:cs typeface="Consolas" panose="020B0609020204030204"/>
              </a:rPr>
              <a:t>t =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sorted(dic.items(), key=operator.itemgetter(</a:t>
            </a:r>
            <a:r>
              <a:rPr sz="2000" b="1" spc="-5" dirty="0">
                <a:solidFill>
                  <a:srgbClr val="F5861F"/>
                </a:solidFill>
                <a:latin typeface="Consolas" panose="020B0609020204030204"/>
                <a:cs typeface="Consolas" panose="020B0609020204030204"/>
              </a:rPr>
              <a:t>1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),</a:t>
            </a:r>
            <a:r>
              <a:rPr sz="2000" b="1" spc="8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reverse=</a:t>
            </a:r>
            <a:r>
              <a:rPr sz="2000" b="1" spc="-5" dirty="0">
                <a:solidFill>
                  <a:srgbClr val="8858A8"/>
                </a:solidFill>
                <a:latin typeface="Consolas" panose="020B0609020204030204"/>
                <a:cs typeface="Consolas" panose="020B0609020204030204"/>
              </a:rPr>
              <a:t>True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)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91440">
              <a:lnSpc>
                <a:spcPct val="100000"/>
              </a:lnSpc>
              <a:spcBef>
                <a:spcPts val="15"/>
              </a:spcBef>
            </a:pPr>
            <a:r>
              <a:rPr sz="2000" b="1" dirty="0">
                <a:latin typeface="Consolas" panose="020B0609020204030204"/>
                <a:cs typeface="Consolas" panose="020B0609020204030204"/>
              </a:rPr>
              <a:t>print(t)</a:t>
            </a:r>
            <a:endParaRPr sz="2000">
              <a:latin typeface="Consolas" panose="020B0609020204030204"/>
              <a:cs typeface="Consolas" panose="020B0609020204030204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388cbb2b-5e33-4d7a-b0d5-3edbbed28c72}"/>
</p:tagLst>
</file>

<file path=ppt/tags/tag2.xml><?xml version="1.0" encoding="utf-8"?>
<p:tagLst xmlns:p="http://schemas.openxmlformats.org/presentationml/2006/main">
  <p:tag name="KSO_WM_UNIT_TABLE_BEAUTIFY" val="smartTable{6051dfd1-18c9-4c00-9468-f7a7be4f35bd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12435</Words>
  <Application>WPS 演示</Application>
  <PresentationFormat>On-screen Show (4:3)</PresentationFormat>
  <Paragraphs>1532</Paragraphs>
  <Slides>101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101</vt:i4>
      </vt:variant>
    </vt:vector>
  </HeadingPairs>
  <TitlesOfParts>
    <vt:vector size="115" baseType="lpstr">
      <vt:lpstr>Arial</vt:lpstr>
      <vt:lpstr>宋体</vt:lpstr>
      <vt:lpstr>Wingdings</vt:lpstr>
      <vt:lpstr>Arial</vt:lpstr>
      <vt:lpstr>微软雅黑</vt:lpstr>
      <vt:lpstr>Microsoft JhengHei</vt:lpstr>
      <vt:lpstr>Wingdings</vt:lpstr>
      <vt:lpstr>Times New Roman</vt:lpstr>
      <vt:lpstr>Calibri</vt:lpstr>
      <vt:lpstr>Arial Unicode MS</vt:lpstr>
      <vt:lpstr>Consolas</vt:lpstr>
      <vt:lpstr>΢</vt:lpstr>
      <vt:lpstr>Segoe Print</vt:lpstr>
      <vt:lpstr>Office Theme</vt:lpstr>
      <vt:lpstr>PowerPoint 演示文稿</vt:lpstr>
      <vt:lpstr>引子</vt:lpstr>
      <vt:lpstr>本章内容</vt:lpstr>
      <vt:lpstr>本章内容</vt:lpstr>
      <vt:lpstr>计算机编程的基本概念</vt:lpstr>
      <vt:lpstr>B A N K</vt:lpstr>
      <vt:lpstr>计算机编程基本概念</vt:lpstr>
      <vt:lpstr>计算机编程基本概念</vt:lpstr>
      <vt:lpstr>计算机编程基本概念</vt:lpstr>
      <vt:lpstr>机器语言</vt:lpstr>
      <vt:lpstr>汇编语言</vt:lpstr>
      <vt:lpstr>高级语言</vt:lpstr>
      <vt:lpstr>本章内容</vt:lpstr>
      <vt:lpstr>语言的层次</vt:lpstr>
      <vt:lpstr>语言的层次</vt:lpstr>
      <vt:lpstr>编译系统</vt:lpstr>
      <vt:lpstr>计算机软件</vt:lpstr>
      <vt:lpstr>编译类语言</vt:lpstr>
      <vt:lpstr>解释类语言</vt:lpstr>
      <vt:lpstr>本章内容</vt:lpstr>
      <vt:lpstr>高级语言的特点</vt:lpstr>
      <vt:lpstr>高级语言的语法</vt:lpstr>
      <vt:lpstr>词法规则</vt:lpstr>
      <vt:lpstr>语法规则</vt:lpstr>
      <vt:lpstr>高级语言的数据类型</vt:lpstr>
      <vt:lpstr>高级语言的表达式语句</vt:lpstr>
      <vt:lpstr>表达式例子</vt:lpstr>
      <vt:lpstr>函数调用语句</vt:lpstr>
      <vt:lpstr>控制结构</vt:lpstr>
      <vt:lpstr>顺序结构</vt:lpstr>
      <vt:lpstr>选择结构</vt:lpstr>
      <vt:lpstr>循环结构</vt:lpstr>
      <vt:lpstr>本章内容</vt:lpstr>
      <vt:lpstr>常用的程序设计语言</vt:lpstr>
      <vt:lpstr>高级语言时代（1954—1995）</vt:lpstr>
      <vt:lpstr>被遗忘的PASCAL</vt:lpstr>
      <vt:lpstr>PowerPoint 演示文稿</vt:lpstr>
      <vt:lpstr>C++的特点</vt:lpstr>
      <vt:lpstr>PowerPoint 演示文稿</vt:lpstr>
      <vt:lpstr>Java</vt:lpstr>
      <vt:lpstr>PowerPoint 演示文稿</vt:lpstr>
      <vt:lpstr>TIOBE编程语言排行榜</vt:lpstr>
      <vt:lpstr>本章内容</vt:lpstr>
      <vt:lpstr>PowerPoint 演示文稿</vt:lpstr>
      <vt:lpstr>为什么要学Python</vt:lpstr>
      <vt:lpstr>Python发展</vt:lpstr>
      <vt:lpstr>Windows中使用Python</vt:lpstr>
      <vt:lpstr>小例子：照猫画虎</vt:lpstr>
      <vt:lpstr>小游戏：结构分解</vt:lpstr>
      <vt:lpstr>中学知识再现</vt:lpstr>
      <vt:lpstr>初识Python</vt:lpstr>
      <vt:lpstr>PowerPoint 演示文稿</vt:lpstr>
      <vt:lpstr>PowerPoint 演示文稿</vt:lpstr>
      <vt:lpstr>整数类型</vt:lpstr>
      <vt:lpstr>浮点类型</vt:lpstr>
      <vt:lpstr>生成随机数</vt:lpstr>
      <vt:lpstr>PowerPoint 演示文稿</vt:lpstr>
      <vt:lpstr>布尔类型</vt:lpstr>
      <vt:lpstr>PowerPoint 演示文稿</vt:lpstr>
      <vt:lpstr>PowerPoint 演示文稿</vt:lpstr>
      <vt:lpstr>列表（list）</vt:lpstr>
      <vt:lpstr>序列的通用操作</vt:lpstr>
      <vt:lpstr>序列的通用操作</vt:lpstr>
      <vt:lpstr>序列的通用操作</vt:lpstr>
      <vt:lpstr>列表方法</vt:lpstr>
      <vt:lpstr>列表方法</vt:lpstr>
      <vt:lpstr>内建函数</vt:lpstr>
      <vt:lpstr>元组（tuple）</vt:lpstr>
      <vt:lpstr>PowerPoint 演示文稿</vt:lpstr>
      <vt:lpstr>字符串类型</vt:lpstr>
      <vt:lpstr>字符串类型的部分应用</vt:lpstr>
      <vt:lpstr>字符串的格式化</vt:lpstr>
      <vt:lpstr>字符串的格式化</vt:lpstr>
      <vt:lpstr>字符串专有方法</vt:lpstr>
      <vt:lpstr>字符串专有方法</vt:lpstr>
      <vt:lpstr>PowerPoint 演示文稿</vt:lpstr>
      <vt:lpstr>字典（dict）</vt:lpstr>
      <vt:lpstr>字典基本操作</vt:lpstr>
      <vt:lpstr>PowerPoint 演示文稿</vt:lpstr>
      <vt:lpstr>基本赋值语句</vt:lpstr>
      <vt:lpstr>序列赋值</vt:lpstr>
      <vt:lpstr>PowerPoint 演示文稿</vt:lpstr>
      <vt:lpstr>if语句</vt:lpstr>
      <vt:lpstr>例子：if</vt:lpstr>
      <vt:lpstr>While语句-通用格式</vt:lpstr>
      <vt:lpstr>While语句-continue</vt:lpstr>
      <vt:lpstr>While语句-break</vt:lpstr>
      <vt:lpstr>例子：continue和break</vt:lpstr>
      <vt:lpstr>for语句</vt:lpstr>
      <vt:lpstr>PowerPoint 演示文稿</vt:lpstr>
      <vt:lpstr>什么是函数</vt:lpstr>
      <vt:lpstr>函数的定义和使用</vt:lpstr>
      <vt:lpstr>编程实例：生日歌</vt:lpstr>
      <vt:lpstr>函数调用过程</vt:lpstr>
      <vt:lpstr>函数调用过程图解</vt:lpstr>
      <vt:lpstr>带返回值的函数</vt:lpstr>
      <vt:lpstr>再见小游戏</vt:lpstr>
      <vt:lpstr>Python进阶学习</vt:lpstr>
      <vt:lpstr>练习</vt:lpstr>
      <vt:lpstr>PowerPoint 演示文稿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计算机导论</dc:title>
  <dc:creator>Eetze</dc:creator>
  <cp:keywords>河北师范大学软件学院</cp:keywords>
  <cp:lastModifiedBy>ནག་པོ་ཁ་ཧྥ</cp:lastModifiedBy>
  <cp:revision>13</cp:revision>
  <dcterms:created xsi:type="dcterms:W3CDTF">2019-10-29T00:11:00Z</dcterms:created>
  <dcterms:modified xsi:type="dcterms:W3CDTF">2019-11-16T23:59:15Z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2018-10-08T00:00:00Z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2019-10-29T00:00:00Z</vt:filetime>
  </property>
  <property fmtid="{D5CDD505-2E9C-101B-9397-08002B2CF9AE}" pid="5" name="KSOProductBuildVer">
    <vt:lpwstr>2052-11.1.0.9208</vt:lpwstr>
  </property>
</Properties>
</file>