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60" r:id="rId2"/>
    <p:sldId id="501" r:id="rId3"/>
    <p:sldId id="423" r:id="rId4"/>
    <p:sldId id="424" r:id="rId5"/>
    <p:sldId id="425" r:id="rId6"/>
    <p:sldId id="426" r:id="rId7"/>
    <p:sldId id="436" r:id="rId8"/>
    <p:sldId id="428" r:id="rId9"/>
    <p:sldId id="429" r:id="rId10"/>
    <p:sldId id="447" r:id="rId11"/>
    <p:sldId id="448" r:id="rId12"/>
    <p:sldId id="449" r:id="rId13"/>
    <p:sldId id="430" r:id="rId14"/>
    <p:sldId id="502" r:id="rId15"/>
    <p:sldId id="453" r:id="rId16"/>
    <p:sldId id="432" r:id="rId17"/>
    <p:sldId id="433" r:id="rId18"/>
    <p:sldId id="465" r:id="rId19"/>
    <p:sldId id="454" r:id="rId20"/>
    <p:sldId id="435" r:id="rId21"/>
    <p:sldId id="503" r:id="rId22"/>
    <p:sldId id="456" r:id="rId23"/>
    <p:sldId id="457" r:id="rId24"/>
    <p:sldId id="470" r:id="rId25"/>
    <p:sldId id="472" r:id="rId26"/>
    <p:sldId id="471" r:id="rId27"/>
    <p:sldId id="459" r:id="rId28"/>
    <p:sldId id="477" r:id="rId29"/>
    <p:sldId id="485" r:id="rId30"/>
    <p:sldId id="462" r:id="rId31"/>
    <p:sldId id="489" r:id="rId32"/>
    <p:sldId id="500" r:id="rId33"/>
    <p:sldId id="491" r:id="rId34"/>
    <p:sldId id="492" r:id="rId35"/>
    <p:sldId id="493" r:id="rId36"/>
    <p:sldId id="494" r:id="rId37"/>
    <p:sldId id="498" r:id="rId38"/>
    <p:sldId id="359" r:id="rId39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0959" autoAdjust="0"/>
  </p:normalViewPr>
  <p:slideViewPr>
    <p:cSldViewPr snapToGrid="0" showGuides="1">
      <p:cViewPr>
        <p:scale>
          <a:sx n="66" d="100"/>
          <a:sy n="66" d="100"/>
        </p:scale>
        <p:origin x="-414" y="-72"/>
      </p:cViewPr>
      <p:guideLst>
        <p:guide orient="horz"/>
        <p:guide pos="-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sz="2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成绩组成</a:t>
            </a:r>
          </a:p>
        </c:rich>
      </c:tx>
      <c:layout>
        <c:manualLayout>
          <c:xMode val="edge"/>
          <c:yMode val="edge"/>
          <c:x val="0.26530493544135603"/>
          <c:y val="8.4665068884853898E-3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  <c:spPr>
              <a:solidFill>
                <a:srgbClr val="FFFF00"/>
              </a:solidFill>
            </c:spPr>
          </c:dPt>
          <c:dLbls>
            <c:dLbl>
              <c:idx val="0"/>
              <c:layout>
                <c:manualLayout>
                  <c:x val="-3.1499248287916982E-2"/>
                  <c:y val="8.5852943903417619E-2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2000" dirty="0"/>
                      <a:t>平时表现
    </a:t>
                    </a:r>
                    <a:r>
                      <a:rPr lang="en-US" altLang="zh-CN" sz="2000" dirty="0"/>
                      <a:t>5%</a:t>
                    </a:r>
                    <a:endParaRPr lang="zh-CN" altLang="en-US" sz="20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24258852254249"/>
                  <c:y val="-0.1751713239989919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2000" dirty="0"/>
                      <a:t>作业成绩
</a:t>
                    </a:r>
                    <a:r>
                      <a:rPr lang="en-US" altLang="zh-CN" sz="2000" dirty="0"/>
                      <a:t>55%</a:t>
                    </a:r>
                    <a:endParaRPr lang="zh-CN" altLang="en-US" sz="20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21013772709571"/>
                  <c:y val="8.5367092796284794E-2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2000" dirty="0"/>
                      <a:t>期末成绩
</a:t>
                    </a:r>
                    <a:r>
                      <a:rPr lang="en-US" altLang="zh-CN" sz="2000" dirty="0"/>
                      <a:t>40%</a:t>
                    </a:r>
                    <a:endParaRPr lang="zh-CN" altLang="en-US" sz="20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Sheet1!$A$2:$A$4</c:f>
              <c:strCache>
                <c:ptCount val="3"/>
                <c:pt idx="0">
                  <c:v>平时表现</c:v>
                </c:pt>
                <c:pt idx="1">
                  <c:v>作业成绩</c:v>
                </c:pt>
                <c:pt idx="2">
                  <c:v>期末成绩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0.05</c:v>
                </c:pt>
                <c:pt idx="1">
                  <c:v>0.55000000000000004</c:v>
                </c:pt>
                <c:pt idx="2">
                  <c:v>0.4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F85DB-80D5-DB47-9BFD-B1B19B68AE07}" type="doc">
      <dgm:prSet loTypeId="urn:microsoft.com/office/officeart/2005/8/layout/matrix1#1" loCatId="" qsTypeId="urn:microsoft.com/office/officeart/2005/8/quickstyle/simple2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875F12FB-A7C4-CA4E-AA17-7B1A80999C81}">
      <dgm:prSet phldrT="[文本]"/>
      <dgm:spPr/>
      <dgm:t>
        <a:bodyPr/>
        <a:lstStyle/>
        <a:p>
          <a:r>
            <a:rPr lang="en-US" altLang="zh-CN" dirty="0" smtClean="0"/>
            <a:t>IT</a:t>
          </a:r>
          <a:r>
            <a:rPr lang="zh-CN" altLang="en-US" dirty="0" smtClean="0"/>
            <a:t>工程师</a:t>
          </a:r>
          <a:endParaRPr lang="zh-CN" altLang="en-US" dirty="0"/>
        </a:p>
      </dgm:t>
    </dgm:pt>
    <dgm:pt modelId="{D9496522-C327-4F4A-8117-976B6BD104E5}" type="parTrans" cxnId="{9D40C78A-00A6-834B-9841-0BF3514F39BF}">
      <dgm:prSet/>
      <dgm:spPr/>
      <dgm:t>
        <a:bodyPr/>
        <a:lstStyle/>
        <a:p>
          <a:endParaRPr lang="zh-CN" altLang="en-US"/>
        </a:p>
      </dgm:t>
    </dgm:pt>
    <dgm:pt modelId="{099B470A-6272-0E41-BAE0-74EEB9B08A63}" type="sibTrans" cxnId="{9D40C78A-00A6-834B-9841-0BF3514F39BF}">
      <dgm:prSet/>
      <dgm:spPr/>
      <dgm:t>
        <a:bodyPr/>
        <a:lstStyle/>
        <a:p>
          <a:endParaRPr lang="zh-CN" altLang="en-US"/>
        </a:p>
      </dgm:t>
    </dgm:pt>
    <dgm:pt modelId="{B3BFB308-32FF-8445-B610-19001544AF38}">
      <dgm:prSet phldrT="[文本]" custT="1"/>
      <dgm:spPr/>
      <dgm:t>
        <a:bodyPr/>
        <a:lstStyle/>
        <a:p>
          <a:r>
            <a:rPr lang="zh-CN" altLang="en-US" sz="3600" dirty="0" smtClean="0"/>
            <a:t>天赋</a:t>
          </a:r>
          <a:endParaRPr lang="zh-CN" altLang="en-US" sz="3600" dirty="0"/>
        </a:p>
      </dgm:t>
    </dgm:pt>
    <dgm:pt modelId="{6E0C70F9-9CE0-6A48-8F52-261DB7F037D7}" type="parTrans" cxnId="{BD65822C-641B-4E40-A5D1-4613F1CF81E7}">
      <dgm:prSet/>
      <dgm:spPr/>
      <dgm:t>
        <a:bodyPr/>
        <a:lstStyle/>
        <a:p>
          <a:endParaRPr lang="zh-CN" altLang="en-US"/>
        </a:p>
      </dgm:t>
    </dgm:pt>
    <dgm:pt modelId="{95462F48-47D3-9A47-9362-BCD1E9BB6ECF}" type="sibTrans" cxnId="{BD65822C-641B-4E40-A5D1-4613F1CF81E7}">
      <dgm:prSet/>
      <dgm:spPr/>
      <dgm:t>
        <a:bodyPr/>
        <a:lstStyle/>
        <a:p>
          <a:endParaRPr lang="zh-CN" altLang="en-US"/>
        </a:p>
      </dgm:t>
    </dgm:pt>
    <dgm:pt modelId="{463D7E54-5F6E-BA4E-B925-A9D426EE19D9}">
      <dgm:prSet phldrT="[文本]" custT="1"/>
      <dgm:spPr/>
      <dgm:t>
        <a:bodyPr/>
        <a:lstStyle/>
        <a:p>
          <a:r>
            <a:rPr lang="zh-CN" altLang="en-US" sz="3600" dirty="0" smtClean="0"/>
            <a:t>兴趣</a:t>
          </a:r>
          <a:endParaRPr lang="zh-CN" altLang="en-US" sz="3600" dirty="0"/>
        </a:p>
      </dgm:t>
    </dgm:pt>
    <dgm:pt modelId="{71A1D1EE-B0EC-D149-AB85-B66E39B46C94}" type="parTrans" cxnId="{6977A029-047B-5B42-A231-F73D96D81D1F}">
      <dgm:prSet/>
      <dgm:spPr/>
      <dgm:t>
        <a:bodyPr/>
        <a:lstStyle/>
        <a:p>
          <a:endParaRPr lang="zh-CN" altLang="en-US"/>
        </a:p>
      </dgm:t>
    </dgm:pt>
    <dgm:pt modelId="{F91357F6-21E2-9D4F-9935-B12183D6C3C5}" type="sibTrans" cxnId="{6977A029-047B-5B42-A231-F73D96D81D1F}">
      <dgm:prSet/>
      <dgm:spPr/>
      <dgm:t>
        <a:bodyPr/>
        <a:lstStyle/>
        <a:p>
          <a:endParaRPr lang="zh-CN" altLang="en-US"/>
        </a:p>
      </dgm:t>
    </dgm:pt>
    <dgm:pt modelId="{C7E790C1-4FE0-3E4E-B832-E7819127B60B}">
      <dgm:prSet phldrT="[文本]" custT="1"/>
      <dgm:spPr/>
      <dgm:t>
        <a:bodyPr/>
        <a:lstStyle/>
        <a:p>
          <a:r>
            <a:rPr lang="zh-CN" altLang="en-US" sz="3600" dirty="0" smtClean="0"/>
            <a:t>努力</a:t>
          </a:r>
          <a:endParaRPr lang="zh-CN" altLang="en-US" sz="3600" dirty="0"/>
        </a:p>
      </dgm:t>
    </dgm:pt>
    <dgm:pt modelId="{EEEBEA3A-4341-E94B-A394-C7E7DBB7B04B}" type="parTrans" cxnId="{36BCA9BC-4A55-714D-A74A-59B153CA1095}">
      <dgm:prSet/>
      <dgm:spPr/>
      <dgm:t>
        <a:bodyPr/>
        <a:lstStyle/>
        <a:p>
          <a:endParaRPr lang="zh-CN" altLang="en-US"/>
        </a:p>
      </dgm:t>
    </dgm:pt>
    <dgm:pt modelId="{3D66C80D-294A-5247-9572-612DB88BCC64}" type="sibTrans" cxnId="{36BCA9BC-4A55-714D-A74A-59B153CA1095}">
      <dgm:prSet/>
      <dgm:spPr/>
      <dgm:t>
        <a:bodyPr/>
        <a:lstStyle/>
        <a:p>
          <a:endParaRPr lang="zh-CN" altLang="en-US"/>
        </a:p>
      </dgm:t>
    </dgm:pt>
    <dgm:pt modelId="{50189109-FF13-8E46-BCC6-22ADD9C9B08B}">
      <dgm:prSet phldrT="[文本]" custT="1"/>
      <dgm:spPr/>
      <dgm:t>
        <a:bodyPr/>
        <a:lstStyle/>
        <a:p>
          <a:r>
            <a:rPr lang="zh-CN" altLang="en-US" sz="3600" dirty="0" smtClean="0"/>
            <a:t>方法</a:t>
          </a:r>
          <a:endParaRPr lang="zh-CN" altLang="en-US" sz="3600" dirty="0"/>
        </a:p>
      </dgm:t>
    </dgm:pt>
    <dgm:pt modelId="{30323A07-6056-E74D-844F-AED03EE2A3EF}" type="parTrans" cxnId="{625FAF43-CD95-7A4B-B25C-F68B6D3A641C}">
      <dgm:prSet/>
      <dgm:spPr/>
      <dgm:t>
        <a:bodyPr/>
        <a:lstStyle/>
        <a:p>
          <a:endParaRPr lang="zh-CN" altLang="en-US"/>
        </a:p>
      </dgm:t>
    </dgm:pt>
    <dgm:pt modelId="{A8A0CE29-54C9-1E4E-85B6-39F2CCFC69B6}" type="sibTrans" cxnId="{625FAF43-CD95-7A4B-B25C-F68B6D3A641C}">
      <dgm:prSet/>
      <dgm:spPr/>
      <dgm:t>
        <a:bodyPr/>
        <a:lstStyle/>
        <a:p>
          <a:endParaRPr lang="zh-CN" altLang="en-US"/>
        </a:p>
      </dgm:t>
    </dgm:pt>
    <dgm:pt modelId="{736B41D2-58B0-8C45-8B2E-CAAAAB32852F}" type="pres">
      <dgm:prSet presAssocID="{410F85DB-80D5-DB47-9BFD-B1B19B68AE07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0E3D1B8-0B96-894E-9A0B-D503E7841C28}" type="pres">
      <dgm:prSet presAssocID="{410F85DB-80D5-DB47-9BFD-B1B19B68AE07}" presName="matrix" presStyleCnt="0"/>
      <dgm:spPr/>
      <dgm:t>
        <a:bodyPr/>
        <a:lstStyle/>
        <a:p>
          <a:endParaRPr lang="zh-CN" altLang="en-US"/>
        </a:p>
      </dgm:t>
    </dgm:pt>
    <dgm:pt modelId="{23759987-5E13-9E4A-B6F6-22E124890F70}" type="pres">
      <dgm:prSet presAssocID="{410F85DB-80D5-DB47-9BFD-B1B19B68AE07}" presName="tile1" presStyleLbl="node1" presStyleIdx="0" presStyleCnt="4" custLinFactNeighborX="-419"/>
      <dgm:spPr/>
      <dgm:t>
        <a:bodyPr/>
        <a:lstStyle/>
        <a:p>
          <a:endParaRPr lang="zh-CN" altLang="en-US"/>
        </a:p>
      </dgm:t>
    </dgm:pt>
    <dgm:pt modelId="{DD648321-4F1C-D84D-87C8-E4DAC3C40D94}" type="pres">
      <dgm:prSet presAssocID="{410F85DB-80D5-DB47-9BFD-B1B19B68AE0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E1C325-1069-F145-B3E2-85818E5AFED7}" type="pres">
      <dgm:prSet presAssocID="{410F85DB-80D5-DB47-9BFD-B1B19B68AE07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2C358247-F8B3-4549-B7F7-71ABDD677024}" type="pres">
      <dgm:prSet presAssocID="{410F85DB-80D5-DB47-9BFD-B1B19B68AE0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FD735C-C974-8E4A-A0B4-15C6817A4A94}" type="pres">
      <dgm:prSet presAssocID="{410F85DB-80D5-DB47-9BFD-B1B19B68AE07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3F589B8A-98FD-D248-9030-B66BB1028D88}" type="pres">
      <dgm:prSet presAssocID="{410F85DB-80D5-DB47-9BFD-B1B19B68AE0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870567-E7D5-B841-B5BD-8BE24E58050A}" type="pres">
      <dgm:prSet presAssocID="{410F85DB-80D5-DB47-9BFD-B1B19B68AE07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0CE07C3F-83D8-054F-ADDF-A7500B2D4873}" type="pres">
      <dgm:prSet presAssocID="{410F85DB-80D5-DB47-9BFD-B1B19B68AE0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B8280-4284-BD4C-B9F7-DDB0A98A90C3}" type="pres">
      <dgm:prSet presAssocID="{410F85DB-80D5-DB47-9BFD-B1B19B68AE07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A1064B-7691-4832-A5F4-6CD95724085D}" type="presOf" srcId="{B3BFB308-32FF-8445-B610-19001544AF38}" destId="{23759987-5E13-9E4A-B6F6-22E124890F70}" srcOrd="0" destOrd="0" presId="urn:microsoft.com/office/officeart/2005/8/layout/matrix1#1"/>
    <dgm:cxn modelId="{625FAF43-CD95-7A4B-B25C-F68B6D3A641C}" srcId="{875F12FB-A7C4-CA4E-AA17-7B1A80999C81}" destId="{50189109-FF13-8E46-BCC6-22ADD9C9B08B}" srcOrd="3" destOrd="0" parTransId="{30323A07-6056-E74D-844F-AED03EE2A3EF}" sibTransId="{A8A0CE29-54C9-1E4E-85B6-39F2CCFC69B6}"/>
    <dgm:cxn modelId="{2E6525FF-D8D0-4A41-A355-E3A1D9CBE0A5}" type="presOf" srcId="{C7E790C1-4FE0-3E4E-B832-E7819127B60B}" destId="{3F589B8A-98FD-D248-9030-B66BB1028D88}" srcOrd="1" destOrd="0" presId="urn:microsoft.com/office/officeart/2005/8/layout/matrix1#1"/>
    <dgm:cxn modelId="{6977A029-047B-5B42-A231-F73D96D81D1F}" srcId="{875F12FB-A7C4-CA4E-AA17-7B1A80999C81}" destId="{463D7E54-5F6E-BA4E-B925-A9D426EE19D9}" srcOrd="1" destOrd="0" parTransId="{71A1D1EE-B0EC-D149-AB85-B66E39B46C94}" sibTransId="{F91357F6-21E2-9D4F-9935-B12183D6C3C5}"/>
    <dgm:cxn modelId="{50559225-15D4-4E78-8D75-8BB275855AB3}" type="presOf" srcId="{C7E790C1-4FE0-3E4E-B832-E7819127B60B}" destId="{DFFD735C-C974-8E4A-A0B4-15C6817A4A94}" srcOrd="0" destOrd="0" presId="urn:microsoft.com/office/officeart/2005/8/layout/matrix1#1"/>
    <dgm:cxn modelId="{37690424-091C-401E-8B80-EB6FEC8D714D}" type="presOf" srcId="{50189109-FF13-8E46-BCC6-22ADD9C9B08B}" destId="{0CE07C3F-83D8-054F-ADDF-A7500B2D4873}" srcOrd="1" destOrd="0" presId="urn:microsoft.com/office/officeart/2005/8/layout/matrix1#1"/>
    <dgm:cxn modelId="{BD65822C-641B-4E40-A5D1-4613F1CF81E7}" srcId="{875F12FB-A7C4-CA4E-AA17-7B1A80999C81}" destId="{B3BFB308-32FF-8445-B610-19001544AF38}" srcOrd="0" destOrd="0" parTransId="{6E0C70F9-9CE0-6A48-8F52-261DB7F037D7}" sibTransId="{95462F48-47D3-9A47-9362-BCD1E9BB6ECF}"/>
    <dgm:cxn modelId="{86110906-6DFD-412C-891B-6AACAD6FDA82}" type="presOf" srcId="{410F85DB-80D5-DB47-9BFD-B1B19B68AE07}" destId="{736B41D2-58B0-8C45-8B2E-CAAAAB32852F}" srcOrd="0" destOrd="0" presId="urn:microsoft.com/office/officeart/2005/8/layout/matrix1#1"/>
    <dgm:cxn modelId="{03E32D03-D16C-47E6-AE76-96CD1134E1A1}" type="presOf" srcId="{B3BFB308-32FF-8445-B610-19001544AF38}" destId="{DD648321-4F1C-D84D-87C8-E4DAC3C40D94}" srcOrd="1" destOrd="0" presId="urn:microsoft.com/office/officeart/2005/8/layout/matrix1#1"/>
    <dgm:cxn modelId="{C1E87187-1918-4FA6-9A0F-06AFB2E74C87}" type="presOf" srcId="{463D7E54-5F6E-BA4E-B925-A9D426EE19D9}" destId="{B8E1C325-1069-F145-B3E2-85818E5AFED7}" srcOrd="0" destOrd="0" presId="urn:microsoft.com/office/officeart/2005/8/layout/matrix1#1"/>
    <dgm:cxn modelId="{77D77865-4E18-4FE6-80F6-EC78949E1488}" type="presOf" srcId="{463D7E54-5F6E-BA4E-B925-A9D426EE19D9}" destId="{2C358247-F8B3-4549-B7F7-71ABDD677024}" srcOrd="1" destOrd="0" presId="urn:microsoft.com/office/officeart/2005/8/layout/matrix1#1"/>
    <dgm:cxn modelId="{9D40C78A-00A6-834B-9841-0BF3514F39BF}" srcId="{410F85DB-80D5-DB47-9BFD-B1B19B68AE07}" destId="{875F12FB-A7C4-CA4E-AA17-7B1A80999C81}" srcOrd="0" destOrd="0" parTransId="{D9496522-C327-4F4A-8117-976B6BD104E5}" sibTransId="{099B470A-6272-0E41-BAE0-74EEB9B08A63}"/>
    <dgm:cxn modelId="{58C9EA3A-4532-4732-9EB5-D3DF078DDAC5}" type="presOf" srcId="{875F12FB-A7C4-CA4E-AA17-7B1A80999C81}" destId="{31EB8280-4284-BD4C-B9F7-DDB0A98A90C3}" srcOrd="0" destOrd="0" presId="urn:microsoft.com/office/officeart/2005/8/layout/matrix1#1"/>
    <dgm:cxn modelId="{D28E0758-A2E0-41D5-A07B-7EB91ADF2723}" type="presOf" srcId="{50189109-FF13-8E46-BCC6-22ADD9C9B08B}" destId="{E5870567-E7D5-B841-B5BD-8BE24E58050A}" srcOrd="0" destOrd="0" presId="urn:microsoft.com/office/officeart/2005/8/layout/matrix1#1"/>
    <dgm:cxn modelId="{36BCA9BC-4A55-714D-A74A-59B153CA1095}" srcId="{875F12FB-A7C4-CA4E-AA17-7B1A80999C81}" destId="{C7E790C1-4FE0-3E4E-B832-E7819127B60B}" srcOrd="2" destOrd="0" parTransId="{EEEBEA3A-4341-E94B-A394-C7E7DBB7B04B}" sibTransId="{3D66C80D-294A-5247-9572-612DB88BCC64}"/>
    <dgm:cxn modelId="{D279771A-2802-489B-97C9-0D098039DE5D}" type="presParOf" srcId="{736B41D2-58B0-8C45-8B2E-CAAAAB32852F}" destId="{30E3D1B8-0B96-894E-9A0B-D503E7841C28}" srcOrd="0" destOrd="0" presId="urn:microsoft.com/office/officeart/2005/8/layout/matrix1#1"/>
    <dgm:cxn modelId="{E7E3C4AA-41F1-482D-B9D8-3556AEC9D9A7}" type="presParOf" srcId="{30E3D1B8-0B96-894E-9A0B-D503E7841C28}" destId="{23759987-5E13-9E4A-B6F6-22E124890F70}" srcOrd="0" destOrd="0" presId="urn:microsoft.com/office/officeart/2005/8/layout/matrix1#1"/>
    <dgm:cxn modelId="{B3B60AB2-78F2-4668-A044-9D3DA683A7BC}" type="presParOf" srcId="{30E3D1B8-0B96-894E-9A0B-D503E7841C28}" destId="{DD648321-4F1C-D84D-87C8-E4DAC3C40D94}" srcOrd="1" destOrd="0" presId="urn:microsoft.com/office/officeart/2005/8/layout/matrix1#1"/>
    <dgm:cxn modelId="{20788BD6-EEAC-46C8-BE53-818B4BDA4909}" type="presParOf" srcId="{30E3D1B8-0B96-894E-9A0B-D503E7841C28}" destId="{B8E1C325-1069-F145-B3E2-85818E5AFED7}" srcOrd="2" destOrd="0" presId="urn:microsoft.com/office/officeart/2005/8/layout/matrix1#1"/>
    <dgm:cxn modelId="{A5E142D4-D946-426F-A83D-AEE7DAE2C86C}" type="presParOf" srcId="{30E3D1B8-0B96-894E-9A0B-D503E7841C28}" destId="{2C358247-F8B3-4549-B7F7-71ABDD677024}" srcOrd="3" destOrd="0" presId="urn:microsoft.com/office/officeart/2005/8/layout/matrix1#1"/>
    <dgm:cxn modelId="{811408AA-8F26-471F-ACF5-AA0864A01F07}" type="presParOf" srcId="{30E3D1B8-0B96-894E-9A0B-D503E7841C28}" destId="{DFFD735C-C974-8E4A-A0B4-15C6817A4A94}" srcOrd="4" destOrd="0" presId="urn:microsoft.com/office/officeart/2005/8/layout/matrix1#1"/>
    <dgm:cxn modelId="{334378A2-847A-42AD-9E8B-A198BBB2300F}" type="presParOf" srcId="{30E3D1B8-0B96-894E-9A0B-D503E7841C28}" destId="{3F589B8A-98FD-D248-9030-B66BB1028D88}" srcOrd="5" destOrd="0" presId="urn:microsoft.com/office/officeart/2005/8/layout/matrix1#1"/>
    <dgm:cxn modelId="{581E4856-2CE7-433E-B2F8-45D98ED4EDD0}" type="presParOf" srcId="{30E3D1B8-0B96-894E-9A0B-D503E7841C28}" destId="{E5870567-E7D5-B841-B5BD-8BE24E58050A}" srcOrd="6" destOrd="0" presId="urn:microsoft.com/office/officeart/2005/8/layout/matrix1#1"/>
    <dgm:cxn modelId="{BB57C367-306E-493D-86B8-97959F01559D}" type="presParOf" srcId="{30E3D1B8-0B96-894E-9A0B-D503E7841C28}" destId="{0CE07C3F-83D8-054F-ADDF-A7500B2D4873}" srcOrd="7" destOrd="0" presId="urn:microsoft.com/office/officeart/2005/8/layout/matrix1#1"/>
    <dgm:cxn modelId="{8725D986-2872-4444-AA78-18DB5A763245}" type="presParOf" srcId="{736B41D2-58B0-8C45-8B2E-CAAAAB32852F}" destId="{31EB8280-4284-BD4C-B9F7-DDB0A98A90C3}" srcOrd="1" destOrd="0" presId="urn:microsoft.com/office/officeart/2005/8/layout/matrix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3B120-27D8-4DDB-BDCC-A0D89725F79E}" type="doc">
      <dgm:prSet loTypeId="urn:microsoft.com/office/officeart/2005/8/layout/chevron1" loCatId="process" qsTypeId="urn:microsoft.com/office/officeart/2005/8/quickstyle/simple1#1" qsCatId="simple" csTypeId="urn:microsoft.com/office/officeart/2005/8/colors/accent1_2#2" csCatId="accent1" phldr="1"/>
      <dgm:spPr/>
    </dgm:pt>
    <dgm:pt modelId="{9A11F29E-78DD-48EA-B3F9-2D86A2087E64}">
      <dgm:prSet phldrT="[文本]"/>
      <dgm:spPr/>
      <dgm:t>
        <a:bodyPr/>
        <a:lstStyle/>
        <a:p>
          <a:r>
            <a:rPr lang="en-US" altLang="zh-CN" dirty="0" smtClean="0"/>
            <a:t>Web1.0</a:t>
          </a:r>
          <a:endParaRPr lang="zh-CN" altLang="en-US" dirty="0"/>
        </a:p>
      </dgm:t>
    </dgm:pt>
    <dgm:pt modelId="{B577116D-6C17-4600-92A5-D2FDAB7FFA0B}" type="parTrans" cxnId="{E56E879B-4F83-41ED-A09D-ADBA9B71F151}">
      <dgm:prSet/>
      <dgm:spPr/>
      <dgm:t>
        <a:bodyPr/>
        <a:lstStyle/>
        <a:p>
          <a:endParaRPr lang="zh-CN" altLang="en-US"/>
        </a:p>
      </dgm:t>
    </dgm:pt>
    <dgm:pt modelId="{37504122-4D74-4B0D-88BC-F87852AA62EE}" type="sibTrans" cxnId="{E56E879B-4F83-41ED-A09D-ADBA9B71F151}">
      <dgm:prSet/>
      <dgm:spPr/>
      <dgm:t>
        <a:bodyPr/>
        <a:lstStyle/>
        <a:p>
          <a:endParaRPr lang="zh-CN" altLang="en-US"/>
        </a:p>
      </dgm:t>
    </dgm:pt>
    <dgm:pt modelId="{044546C2-D390-4BC9-BBD4-8FBDF5D21D43}">
      <dgm:prSet phldrT="[文本]"/>
      <dgm:spPr/>
      <dgm:t>
        <a:bodyPr/>
        <a:lstStyle/>
        <a:p>
          <a:r>
            <a:rPr lang="en-US" altLang="zh-CN" dirty="0" smtClean="0"/>
            <a:t>Web2.0</a:t>
          </a:r>
          <a:endParaRPr lang="zh-CN" altLang="en-US" dirty="0"/>
        </a:p>
      </dgm:t>
    </dgm:pt>
    <dgm:pt modelId="{8284C032-E154-4BD8-B0F4-32B95C4C2C9F}" type="parTrans" cxnId="{27A49C8F-DEC3-4FB0-85DD-83F565C22AE9}">
      <dgm:prSet/>
      <dgm:spPr/>
      <dgm:t>
        <a:bodyPr/>
        <a:lstStyle/>
        <a:p>
          <a:endParaRPr lang="zh-CN" altLang="en-US"/>
        </a:p>
      </dgm:t>
    </dgm:pt>
    <dgm:pt modelId="{147CE8E2-7976-4EED-BDF8-FB1A23293BBA}" type="sibTrans" cxnId="{27A49C8F-DEC3-4FB0-85DD-83F565C22AE9}">
      <dgm:prSet/>
      <dgm:spPr/>
      <dgm:t>
        <a:bodyPr/>
        <a:lstStyle/>
        <a:p>
          <a:endParaRPr lang="zh-CN" altLang="en-US"/>
        </a:p>
      </dgm:t>
    </dgm:pt>
    <dgm:pt modelId="{20D44267-7C3A-4D0D-BF4D-D8CF771B7900}">
      <dgm:prSet phldrT="[文本]"/>
      <dgm:spPr/>
      <dgm:t>
        <a:bodyPr/>
        <a:lstStyle/>
        <a:p>
          <a:r>
            <a:rPr lang="zh-CN" altLang="en-US" dirty="0" smtClean="0"/>
            <a:t>移动互联网</a:t>
          </a:r>
          <a:endParaRPr lang="zh-CN" altLang="en-US" dirty="0"/>
        </a:p>
      </dgm:t>
    </dgm:pt>
    <dgm:pt modelId="{F149B138-0416-4059-BE8B-3BBD13AB19CA}" type="parTrans" cxnId="{4D07432D-0178-4E4D-9C64-AE69D9A2BA0E}">
      <dgm:prSet/>
      <dgm:spPr/>
      <dgm:t>
        <a:bodyPr/>
        <a:lstStyle/>
        <a:p>
          <a:endParaRPr lang="zh-CN" altLang="en-US"/>
        </a:p>
      </dgm:t>
    </dgm:pt>
    <dgm:pt modelId="{18B256ED-2773-4053-B0DD-4788341F96ED}" type="sibTrans" cxnId="{4D07432D-0178-4E4D-9C64-AE69D9A2BA0E}">
      <dgm:prSet/>
      <dgm:spPr/>
      <dgm:t>
        <a:bodyPr/>
        <a:lstStyle/>
        <a:p>
          <a:endParaRPr lang="zh-CN" altLang="en-US"/>
        </a:p>
      </dgm:t>
    </dgm:pt>
    <dgm:pt modelId="{032F3099-D311-4BA8-9B27-6E9C44BD3A7A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8DED40E1-8E26-402A-9A6F-CE8935CFE254}" type="parTrans" cxnId="{65EF3B6B-5AEF-4384-A42D-F81AE54A46BF}">
      <dgm:prSet/>
      <dgm:spPr/>
      <dgm:t>
        <a:bodyPr/>
        <a:lstStyle/>
        <a:p>
          <a:endParaRPr lang="zh-CN" altLang="en-US"/>
        </a:p>
      </dgm:t>
    </dgm:pt>
    <dgm:pt modelId="{CACBF411-67B9-40D4-ABBA-B540C5C72AFA}" type="sibTrans" cxnId="{65EF3B6B-5AEF-4384-A42D-F81AE54A46BF}">
      <dgm:prSet/>
      <dgm:spPr/>
      <dgm:t>
        <a:bodyPr/>
        <a:lstStyle/>
        <a:p>
          <a:endParaRPr lang="zh-CN" altLang="en-US"/>
        </a:p>
      </dgm:t>
    </dgm:pt>
    <dgm:pt modelId="{B0548C78-CD5B-4D97-98F7-CB9A2E76F195}" type="pres">
      <dgm:prSet presAssocID="{3CD3B120-27D8-4DDB-BDCC-A0D89725F79E}" presName="Name0" presStyleCnt="0">
        <dgm:presLayoutVars>
          <dgm:dir/>
          <dgm:animLvl val="lvl"/>
          <dgm:resizeHandles val="exact"/>
        </dgm:presLayoutVars>
      </dgm:prSet>
      <dgm:spPr/>
    </dgm:pt>
    <dgm:pt modelId="{FC198BA8-5EF3-4443-AF4B-2C8518DCF601}" type="pres">
      <dgm:prSet presAssocID="{9A11F29E-78DD-48EA-B3F9-2D86A2087E6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640655-B1F5-4EE9-9632-141155ED2BD8}" type="pres">
      <dgm:prSet presAssocID="{37504122-4D74-4B0D-88BC-F87852AA62EE}" presName="parTxOnlySpace" presStyleCnt="0"/>
      <dgm:spPr/>
    </dgm:pt>
    <dgm:pt modelId="{C3B8EB03-C916-435E-AF99-12A234967872}" type="pres">
      <dgm:prSet presAssocID="{044546C2-D390-4BC9-BBD4-8FBDF5D21D4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AE894C-4931-4471-B9DE-31F4CE7294E2}" type="pres">
      <dgm:prSet presAssocID="{147CE8E2-7976-4EED-BDF8-FB1A23293BBA}" presName="parTxOnlySpace" presStyleCnt="0"/>
      <dgm:spPr/>
    </dgm:pt>
    <dgm:pt modelId="{6C51184F-FE69-44B9-AE32-D2F71C7260B0}" type="pres">
      <dgm:prSet presAssocID="{20D44267-7C3A-4D0D-BF4D-D8CF771B790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4E97F0-73B5-4AC8-A34D-41545AA5279B}" type="pres">
      <dgm:prSet presAssocID="{18B256ED-2773-4053-B0DD-4788341F96ED}" presName="parTxOnlySpace" presStyleCnt="0"/>
      <dgm:spPr/>
    </dgm:pt>
    <dgm:pt modelId="{536B64C1-2FE3-45AB-AD01-5090B0A59747}" type="pres">
      <dgm:prSet presAssocID="{032F3099-D311-4BA8-9B27-6E9C44BD3A7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724A98-FC17-4798-B535-6A1C484DE3F6}" type="presOf" srcId="{044546C2-D390-4BC9-BBD4-8FBDF5D21D43}" destId="{C3B8EB03-C916-435E-AF99-12A234967872}" srcOrd="0" destOrd="0" presId="urn:microsoft.com/office/officeart/2005/8/layout/chevron1"/>
    <dgm:cxn modelId="{4D07432D-0178-4E4D-9C64-AE69D9A2BA0E}" srcId="{3CD3B120-27D8-4DDB-BDCC-A0D89725F79E}" destId="{20D44267-7C3A-4D0D-BF4D-D8CF771B7900}" srcOrd="2" destOrd="0" parTransId="{F149B138-0416-4059-BE8B-3BBD13AB19CA}" sibTransId="{18B256ED-2773-4053-B0DD-4788341F96ED}"/>
    <dgm:cxn modelId="{65EF3B6B-5AEF-4384-A42D-F81AE54A46BF}" srcId="{3CD3B120-27D8-4DDB-BDCC-A0D89725F79E}" destId="{032F3099-D311-4BA8-9B27-6E9C44BD3A7A}" srcOrd="3" destOrd="0" parTransId="{8DED40E1-8E26-402A-9A6F-CE8935CFE254}" sibTransId="{CACBF411-67B9-40D4-ABBA-B540C5C72AFA}"/>
    <dgm:cxn modelId="{27A49C8F-DEC3-4FB0-85DD-83F565C22AE9}" srcId="{3CD3B120-27D8-4DDB-BDCC-A0D89725F79E}" destId="{044546C2-D390-4BC9-BBD4-8FBDF5D21D43}" srcOrd="1" destOrd="0" parTransId="{8284C032-E154-4BD8-B0F4-32B95C4C2C9F}" sibTransId="{147CE8E2-7976-4EED-BDF8-FB1A23293BBA}"/>
    <dgm:cxn modelId="{B8DD3FC7-A114-4DFC-BE56-61293A413589}" type="presOf" srcId="{3CD3B120-27D8-4DDB-BDCC-A0D89725F79E}" destId="{B0548C78-CD5B-4D97-98F7-CB9A2E76F195}" srcOrd="0" destOrd="0" presId="urn:microsoft.com/office/officeart/2005/8/layout/chevron1"/>
    <dgm:cxn modelId="{0465C446-5F77-4F11-8F8D-DF186E1D5ECF}" type="presOf" srcId="{20D44267-7C3A-4D0D-BF4D-D8CF771B7900}" destId="{6C51184F-FE69-44B9-AE32-D2F71C7260B0}" srcOrd="0" destOrd="0" presId="urn:microsoft.com/office/officeart/2005/8/layout/chevron1"/>
    <dgm:cxn modelId="{69D5AD7F-4036-42C6-B78D-0B9A8EFF97E0}" type="presOf" srcId="{9A11F29E-78DD-48EA-B3F9-2D86A2087E64}" destId="{FC198BA8-5EF3-4443-AF4B-2C8518DCF601}" srcOrd="0" destOrd="0" presId="urn:microsoft.com/office/officeart/2005/8/layout/chevron1"/>
    <dgm:cxn modelId="{379C69BC-C575-4BF4-93B4-16930AEA7320}" type="presOf" srcId="{032F3099-D311-4BA8-9B27-6E9C44BD3A7A}" destId="{536B64C1-2FE3-45AB-AD01-5090B0A59747}" srcOrd="0" destOrd="0" presId="urn:microsoft.com/office/officeart/2005/8/layout/chevron1"/>
    <dgm:cxn modelId="{E56E879B-4F83-41ED-A09D-ADBA9B71F151}" srcId="{3CD3B120-27D8-4DDB-BDCC-A0D89725F79E}" destId="{9A11F29E-78DD-48EA-B3F9-2D86A2087E64}" srcOrd="0" destOrd="0" parTransId="{B577116D-6C17-4600-92A5-D2FDAB7FFA0B}" sibTransId="{37504122-4D74-4B0D-88BC-F87852AA62EE}"/>
    <dgm:cxn modelId="{DF826387-E682-4EA6-B1D3-6BE09F1F5DD7}" type="presParOf" srcId="{B0548C78-CD5B-4D97-98F7-CB9A2E76F195}" destId="{FC198BA8-5EF3-4443-AF4B-2C8518DCF601}" srcOrd="0" destOrd="0" presId="urn:microsoft.com/office/officeart/2005/8/layout/chevron1"/>
    <dgm:cxn modelId="{D29E6845-84E2-4B8D-80C2-81217A3662F5}" type="presParOf" srcId="{B0548C78-CD5B-4D97-98F7-CB9A2E76F195}" destId="{BF640655-B1F5-4EE9-9632-141155ED2BD8}" srcOrd="1" destOrd="0" presId="urn:microsoft.com/office/officeart/2005/8/layout/chevron1"/>
    <dgm:cxn modelId="{9550F31B-5FDE-49D4-B194-4CF255610C06}" type="presParOf" srcId="{B0548C78-CD5B-4D97-98F7-CB9A2E76F195}" destId="{C3B8EB03-C916-435E-AF99-12A234967872}" srcOrd="2" destOrd="0" presId="urn:microsoft.com/office/officeart/2005/8/layout/chevron1"/>
    <dgm:cxn modelId="{E8FC7D0B-3A4F-4A24-84FF-796C9DCCA8E2}" type="presParOf" srcId="{B0548C78-CD5B-4D97-98F7-CB9A2E76F195}" destId="{AFAE894C-4931-4471-B9DE-31F4CE7294E2}" srcOrd="3" destOrd="0" presId="urn:microsoft.com/office/officeart/2005/8/layout/chevron1"/>
    <dgm:cxn modelId="{D69A5C5E-1DE9-42A6-B812-6781B6AE5184}" type="presParOf" srcId="{B0548C78-CD5B-4D97-98F7-CB9A2E76F195}" destId="{6C51184F-FE69-44B9-AE32-D2F71C7260B0}" srcOrd="4" destOrd="0" presId="urn:microsoft.com/office/officeart/2005/8/layout/chevron1"/>
    <dgm:cxn modelId="{6D8F3023-DE2D-4D24-B442-5B659D9E2A64}" type="presParOf" srcId="{B0548C78-CD5B-4D97-98F7-CB9A2E76F195}" destId="{284E97F0-73B5-4AC8-A34D-41545AA5279B}" srcOrd="5" destOrd="0" presId="urn:microsoft.com/office/officeart/2005/8/layout/chevron1"/>
    <dgm:cxn modelId="{886DF040-79D6-48BB-8F25-79CDFC25681D}" type="presParOf" srcId="{B0548C78-CD5B-4D97-98F7-CB9A2E76F195}" destId="{536B64C1-2FE3-45AB-AD01-5090B0A5974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59987-5E13-9E4A-B6F6-22E124890F70}">
      <dsp:nvSpPr>
        <dsp:cNvPr id="0" name=""/>
        <dsp:cNvSpPr/>
      </dsp:nvSpPr>
      <dsp:spPr>
        <a:xfrm rot="16200000">
          <a:off x="470099" y="-470099"/>
          <a:ext cx="1736330" cy="267652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天赋</a:t>
          </a:r>
          <a:endParaRPr lang="zh-CN" altLang="en-US" sz="3600" kern="1200" dirty="0"/>
        </a:p>
      </dsp:txBody>
      <dsp:txXfrm rot="5400000">
        <a:off x="0" y="0"/>
        <a:ext cx="2676528" cy="1302247"/>
      </dsp:txXfrm>
    </dsp:sp>
    <dsp:sp modelId="{B8E1C325-1069-F145-B3E2-85818E5AFED7}">
      <dsp:nvSpPr>
        <dsp:cNvPr id="0" name=""/>
        <dsp:cNvSpPr/>
      </dsp:nvSpPr>
      <dsp:spPr>
        <a:xfrm>
          <a:off x="2676528" y="0"/>
          <a:ext cx="2676528" cy="173633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兴趣</a:t>
          </a:r>
          <a:endParaRPr lang="zh-CN" altLang="en-US" sz="3600" kern="1200" dirty="0"/>
        </a:p>
      </dsp:txBody>
      <dsp:txXfrm>
        <a:off x="2676528" y="0"/>
        <a:ext cx="2676528" cy="1302247"/>
      </dsp:txXfrm>
    </dsp:sp>
    <dsp:sp modelId="{DFFD735C-C974-8E4A-A0B4-15C6817A4A94}">
      <dsp:nvSpPr>
        <dsp:cNvPr id="0" name=""/>
        <dsp:cNvSpPr/>
      </dsp:nvSpPr>
      <dsp:spPr>
        <a:xfrm rot="10800000">
          <a:off x="0" y="1736330"/>
          <a:ext cx="2676528" cy="173633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努力</a:t>
          </a:r>
          <a:endParaRPr lang="zh-CN" altLang="en-US" sz="3600" kern="1200" dirty="0"/>
        </a:p>
      </dsp:txBody>
      <dsp:txXfrm rot="10800000">
        <a:off x="0" y="2170412"/>
        <a:ext cx="2676528" cy="1302247"/>
      </dsp:txXfrm>
    </dsp:sp>
    <dsp:sp modelId="{E5870567-E7D5-B841-B5BD-8BE24E58050A}">
      <dsp:nvSpPr>
        <dsp:cNvPr id="0" name=""/>
        <dsp:cNvSpPr/>
      </dsp:nvSpPr>
      <dsp:spPr>
        <a:xfrm rot="5400000">
          <a:off x="3146626" y="1266231"/>
          <a:ext cx="1736330" cy="267652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方法</a:t>
          </a:r>
          <a:endParaRPr lang="zh-CN" altLang="en-US" sz="3600" kern="1200" dirty="0"/>
        </a:p>
      </dsp:txBody>
      <dsp:txXfrm rot="-5400000">
        <a:off x="2676528" y="2170412"/>
        <a:ext cx="2676528" cy="1302247"/>
      </dsp:txXfrm>
    </dsp:sp>
    <dsp:sp modelId="{31EB8280-4284-BD4C-B9F7-DDB0A98A90C3}">
      <dsp:nvSpPr>
        <dsp:cNvPr id="0" name=""/>
        <dsp:cNvSpPr/>
      </dsp:nvSpPr>
      <dsp:spPr>
        <a:xfrm>
          <a:off x="1873569" y="1302247"/>
          <a:ext cx="1605916" cy="86816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IT</a:t>
          </a:r>
          <a:r>
            <a:rPr lang="zh-CN" altLang="en-US" sz="2700" kern="1200" dirty="0" smtClean="0"/>
            <a:t>工程师</a:t>
          </a:r>
          <a:endParaRPr lang="zh-CN" altLang="en-US" sz="2700" kern="1200" dirty="0"/>
        </a:p>
      </dsp:txBody>
      <dsp:txXfrm>
        <a:off x="1915949" y="1344627"/>
        <a:ext cx="1521156" cy="783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98BA8-5EF3-4443-AF4B-2C8518DCF601}">
      <dsp:nvSpPr>
        <dsp:cNvPr id="0" name=""/>
        <dsp:cNvSpPr/>
      </dsp:nvSpPr>
      <dsp:spPr>
        <a:xfrm>
          <a:off x="3864" y="671851"/>
          <a:ext cx="2249499" cy="899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Web1.0</a:t>
          </a:r>
          <a:endParaRPr lang="zh-CN" altLang="en-US" sz="2700" kern="1200" dirty="0"/>
        </a:p>
      </dsp:txBody>
      <dsp:txXfrm>
        <a:off x="453764" y="671851"/>
        <a:ext cx="1349700" cy="899799"/>
      </dsp:txXfrm>
    </dsp:sp>
    <dsp:sp modelId="{C3B8EB03-C916-435E-AF99-12A234967872}">
      <dsp:nvSpPr>
        <dsp:cNvPr id="0" name=""/>
        <dsp:cNvSpPr/>
      </dsp:nvSpPr>
      <dsp:spPr>
        <a:xfrm>
          <a:off x="2028414" y="671851"/>
          <a:ext cx="2249499" cy="899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Web2.0</a:t>
          </a:r>
          <a:endParaRPr lang="zh-CN" altLang="en-US" sz="2700" kern="1200" dirty="0"/>
        </a:p>
      </dsp:txBody>
      <dsp:txXfrm>
        <a:off x="2478314" y="671851"/>
        <a:ext cx="1349700" cy="899799"/>
      </dsp:txXfrm>
    </dsp:sp>
    <dsp:sp modelId="{6C51184F-FE69-44B9-AE32-D2F71C7260B0}">
      <dsp:nvSpPr>
        <dsp:cNvPr id="0" name=""/>
        <dsp:cNvSpPr/>
      </dsp:nvSpPr>
      <dsp:spPr>
        <a:xfrm>
          <a:off x="4052964" y="671851"/>
          <a:ext cx="2249499" cy="899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移动互联网</a:t>
          </a:r>
          <a:endParaRPr lang="zh-CN" altLang="en-US" sz="2700" kern="1200" dirty="0"/>
        </a:p>
      </dsp:txBody>
      <dsp:txXfrm>
        <a:off x="4502864" y="671851"/>
        <a:ext cx="1349700" cy="899799"/>
      </dsp:txXfrm>
    </dsp:sp>
    <dsp:sp modelId="{536B64C1-2FE3-45AB-AD01-5090B0A59747}">
      <dsp:nvSpPr>
        <dsp:cNvPr id="0" name=""/>
        <dsp:cNvSpPr/>
      </dsp:nvSpPr>
      <dsp:spPr>
        <a:xfrm>
          <a:off x="6077513" y="671851"/>
          <a:ext cx="2249499" cy="899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…</a:t>
          </a:r>
          <a:endParaRPr lang="zh-CN" altLang="en-US" sz="2700" kern="1200" dirty="0"/>
        </a:p>
      </dsp:txBody>
      <dsp:txXfrm>
        <a:off x="6527413" y="671851"/>
        <a:ext cx="1349700" cy="89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#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6%87%E6%9C%AC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ike.baidu.com/item/%E4%BF%A1%E6%81%AF%E7%BB%84%E7%BB%87" TargetMode="External"/><Relationship Id="rId4" Type="http://schemas.openxmlformats.org/officeDocument/2006/relationships/hyperlink" Target="https://baike.baidu.com/item/%E8%B6%85%E9%93%BE%E6%8E%A5/97857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还有很大的市场等着去挖掘。中国互联网发展近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年，近十年被百度、阿里巴巴、腾讯三家公司所主导，但在移动互联网崛起之际，它们的增速已经从过去十年的两位数水平开始放缓。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5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</a:t>
            </a:r>
            <a:r>
              <a:rPr lang="zh-CN" altLang="en-US" sz="14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文本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</a:t>
            </a:r>
            <a:r>
              <a:rPr lang="zh-CN" altLang="en-US" sz="14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超链接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的方法，将各种不同空间的文字</a:t>
            </a:r>
            <a:r>
              <a:rPr lang="zh-CN" altLang="en-US" sz="14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信息组织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在一起的网状文本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48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自己总结一下打开百度首页的步骤。一点回车，你没事了，但背后还有操作。通过地址找到服务器，地址称为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。网络中的电脑，是通过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地址唯一区分。不容易记忆，所以借助域名来表示，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和域名是通过</a:t>
            </a:r>
            <a:r>
              <a:rPr lang="en-US" altLang="zh-CN" dirty="0" smtClean="0"/>
              <a:t>DNS</a:t>
            </a:r>
            <a:r>
              <a:rPr lang="zh-CN" altLang="en-US" dirty="0" smtClean="0"/>
              <a:t>转换的，网络课程学习。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6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wmf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jpe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sina.com.cn/it/2015-01-14/doc-iavxeafr9972646.shtml" TargetMode="External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ke.qq.com/" TargetMode="External"/><Relationship Id="rId2" Type="http://schemas.openxmlformats.org/officeDocument/2006/relationships/hyperlink" Target="http://www.edu2act.cn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an.baidu.com/" TargetMode="External"/><Relationship Id="rId4" Type="http://schemas.openxmlformats.org/officeDocument/2006/relationships/hyperlink" Target="https://segmentfault.com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60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48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216" y="-670211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开发基础</a:t>
            </a:r>
            <a:endParaRPr lang="zh-CN" altLang="en-US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等腰三角形 10"/>
          <p:cNvSpPr/>
          <p:nvPr/>
        </p:nvSpPr>
        <p:spPr>
          <a:xfrm rot="5400000" flipH="1">
            <a:off x="3964912" y="1178694"/>
            <a:ext cx="519307" cy="339036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8"/>
          <p:cNvSpPr txBox="1"/>
          <p:nvPr/>
        </p:nvSpPr>
        <p:spPr>
          <a:xfrm>
            <a:off x="4652010" y="1086485"/>
            <a:ext cx="4381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 </a:t>
            </a:r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 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开发相关概念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4651718" y="2474257"/>
            <a:ext cx="37470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 </a:t>
            </a:r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 flipH="1">
            <a:off x="3964912" y="2566310"/>
            <a:ext cx="519307" cy="339036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20"/>
          <p:cNvSpPr txBox="1"/>
          <p:nvPr/>
        </p:nvSpPr>
        <p:spPr>
          <a:xfrm>
            <a:off x="4652010" y="3862070"/>
            <a:ext cx="4811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 </a:t>
            </a:r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 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 flipH="1">
            <a:off x="3964912" y="3953926"/>
            <a:ext cx="519307" cy="33903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4651718" y="5249490"/>
            <a:ext cx="4621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掌握学习本门课程的方法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3964912" y="5341542"/>
            <a:ext cx="519307" cy="339036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 flipH="1">
            <a:off x="3964912" y="1178694"/>
            <a:ext cx="519307" cy="339036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8"/>
          <p:cNvSpPr txBox="1"/>
          <p:nvPr/>
        </p:nvSpPr>
        <p:spPr>
          <a:xfrm>
            <a:off x="4651718" y="1086641"/>
            <a:ext cx="27427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开发简介</a:t>
            </a:r>
          </a:p>
        </p:txBody>
      </p:sp>
      <p:sp>
        <p:nvSpPr>
          <p:cNvPr id="7" name="文本框 19"/>
          <p:cNvSpPr txBox="1"/>
          <p:nvPr/>
        </p:nvSpPr>
        <p:spPr>
          <a:xfrm>
            <a:off x="4651718" y="2134343"/>
            <a:ext cx="30175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站访问过程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3964912" y="2226396"/>
            <a:ext cx="519307" cy="339036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0"/>
          <p:cNvSpPr txBox="1"/>
          <p:nvPr/>
        </p:nvSpPr>
        <p:spPr>
          <a:xfrm>
            <a:off x="4651718" y="4283836"/>
            <a:ext cx="33857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系统开发过程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 flipH="1">
            <a:off x="3964912" y="4375888"/>
            <a:ext cx="519307" cy="33903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1"/>
          <p:cNvSpPr txBox="1"/>
          <p:nvPr/>
        </p:nvSpPr>
        <p:spPr>
          <a:xfrm>
            <a:off x="4651717" y="5249490"/>
            <a:ext cx="35616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课程目标及学习方法</a:t>
            </a:r>
          </a:p>
        </p:txBody>
      </p:sp>
      <p:sp>
        <p:nvSpPr>
          <p:cNvPr id="12" name="等腰三角形 11"/>
          <p:cNvSpPr/>
          <p:nvPr/>
        </p:nvSpPr>
        <p:spPr>
          <a:xfrm rot="5400000" flipH="1">
            <a:off x="3964912" y="5341542"/>
            <a:ext cx="519307" cy="339036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7"/>
          <p:cNvSpPr txBox="1"/>
          <p:nvPr/>
        </p:nvSpPr>
        <p:spPr>
          <a:xfrm>
            <a:off x="4663438" y="3245153"/>
            <a:ext cx="35616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</a:t>
            </a:r>
          </a:p>
        </p:txBody>
      </p:sp>
      <p:sp>
        <p:nvSpPr>
          <p:cNvPr id="14" name="等腰三角形 13"/>
          <p:cNvSpPr/>
          <p:nvPr/>
        </p:nvSpPr>
        <p:spPr>
          <a:xfrm rot="5400000" flipH="1">
            <a:off x="3976634" y="3337205"/>
            <a:ext cx="519307" cy="339036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" y="1130300"/>
            <a:ext cx="3425190" cy="280606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1381125"/>
            <a:ext cx="3277870" cy="277622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785" y="1766570"/>
            <a:ext cx="3244850" cy="271272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>
            <a:stCxn id="13" idx="3"/>
            <a:endCxn id="12" idx="1"/>
          </p:cNvCxnSpPr>
          <p:nvPr/>
        </p:nvCxnSpPr>
        <p:spPr>
          <a:xfrm>
            <a:off x="1252855" y="1846580"/>
            <a:ext cx="3235960" cy="7829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2" idx="3"/>
            <a:endCxn id="7" idx="1"/>
          </p:cNvCxnSpPr>
          <p:nvPr/>
        </p:nvCxnSpPr>
        <p:spPr>
          <a:xfrm>
            <a:off x="8032750" y="2629535"/>
            <a:ext cx="407035" cy="49339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4"/>
          <p:cNvSpPr txBox="1"/>
          <p:nvPr/>
        </p:nvSpPr>
        <p:spPr>
          <a:xfrm>
            <a:off x="858520" y="4765040"/>
            <a:ext cx="1024490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200"/>
              </a:lnSpc>
              <a:spcAft>
                <a:spcPts val="600"/>
              </a:spcAft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万维网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（亦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"World 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Wide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Web"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一个由许多互相链接的超文本组成的系统，通过互联网访问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维基百科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88815" y="2442845"/>
            <a:ext cx="3543935" cy="3727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8520" y="1721485"/>
            <a:ext cx="394335" cy="250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ldLvl="0" animBg="1"/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4663" y="1274571"/>
            <a:ext cx="8331069" cy="4873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Web</a:t>
            </a:r>
            <a:r>
              <a:rPr lang="zh-CN" altLang="en-US" sz="2800" dirty="0"/>
              <a:t>概念</a:t>
            </a:r>
          </a:p>
          <a:p>
            <a:pPr lvl="1"/>
            <a:r>
              <a:rPr lang="zh-CN" altLang="en-US" sz="2600" dirty="0" smtClean="0"/>
              <a:t>全称：</a:t>
            </a:r>
            <a:r>
              <a:rPr lang="en-US" altLang="zh-CN" sz="2600" dirty="0" smtClean="0">
                <a:solidFill>
                  <a:srgbClr val="FF0000"/>
                </a:solidFill>
              </a:rPr>
              <a:t>World Wide Web</a:t>
            </a:r>
            <a:r>
              <a:rPr lang="zh-CN" altLang="en-US" sz="2600" dirty="0" smtClean="0"/>
              <a:t>，中文译为万维网。</a:t>
            </a:r>
          </a:p>
          <a:p>
            <a:pPr lvl="1"/>
            <a:r>
              <a:rPr lang="zh-CN" altLang="en-US" sz="2600" dirty="0" smtClean="0"/>
              <a:t>简称：</a:t>
            </a:r>
            <a:r>
              <a:rPr lang="en-US" altLang="zh-CN" sz="2600" dirty="0" smtClean="0">
                <a:solidFill>
                  <a:srgbClr val="FF0000"/>
                </a:solidFill>
              </a:rPr>
              <a:t>Web</a:t>
            </a:r>
            <a:r>
              <a:rPr lang="zh-CN" altLang="en-US" sz="2600" dirty="0" smtClean="0">
                <a:solidFill>
                  <a:srgbClr val="FF0000"/>
                </a:solidFill>
              </a:rPr>
              <a:t>，</a:t>
            </a:r>
            <a:r>
              <a:rPr lang="en-US" altLang="zh-CN" sz="2600" dirty="0" smtClean="0">
                <a:solidFill>
                  <a:srgbClr val="FF0000"/>
                </a:solidFill>
              </a:rPr>
              <a:t>WWW</a:t>
            </a:r>
            <a:r>
              <a:rPr lang="zh-CN" altLang="en-US" sz="2600" dirty="0" smtClean="0"/>
              <a:t>，也称为网页。</a:t>
            </a:r>
          </a:p>
          <a:p>
            <a:pPr>
              <a:spcBef>
                <a:spcPts val="1200"/>
              </a:spcBef>
            </a:pPr>
            <a:r>
              <a:rPr lang="en-US" altLang="zh-CN" sz="2800" dirty="0" smtClean="0"/>
              <a:t>Web</a:t>
            </a:r>
            <a:r>
              <a:rPr lang="zh-CN" altLang="en-US" sz="2800" dirty="0" smtClean="0"/>
              <a:t>开发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进行</a:t>
            </a:r>
            <a:r>
              <a:rPr lang="zh-CN" altLang="en-US" sz="2600" dirty="0">
                <a:solidFill>
                  <a:srgbClr val="FF0000"/>
                </a:solidFill>
              </a:rPr>
              <a:t>网页页面制作</a:t>
            </a:r>
            <a:r>
              <a:rPr lang="zh-CN" altLang="en-US" sz="2600" dirty="0"/>
              <a:t>及其各项功能开发。</a:t>
            </a:r>
          </a:p>
        </p:txBody>
      </p:sp>
    </p:spTree>
    <p:extLst>
      <p:ext uri="{BB962C8B-B14F-4D97-AF65-F5344CB8AC3E}">
        <p14:creationId xmlns:p14="http://schemas.microsoft.com/office/powerpoint/2010/main" val="104434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 flipH="1">
            <a:off x="3964912" y="1178694"/>
            <a:ext cx="519307" cy="339036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8"/>
          <p:cNvSpPr txBox="1"/>
          <p:nvPr/>
        </p:nvSpPr>
        <p:spPr>
          <a:xfrm>
            <a:off x="4651718" y="1086641"/>
            <a:ext cx="27427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开发简介</a:t>
            </a:r>
          </a:p>
        </p:txBody>
      </p:sp>
      <p:sp>
        <p:nvSpPr>
          <p:cNvPr id="7" name="文本框 19"/>
          <p:cNvSpPr txBox="1"/>
          <p:nvPr/>
        </p:nvSpPr>
        <p:spPr>
          <a:xfrm>
            <a:off x="4651718" y="2134343"/>
            <a:ext cx="30175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站访问过程</a:t>
            </a:r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3964912" y="2226396"/>
            <a:ext cx="519307" cy="339036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0"/>
          <p:cNvSpPr txBox="1"/>
          <p:nvPr/>
        </p:nvSpPr>
        <p:spPr>
          <a:xfrm>
            <a:off x="4651718" y="4283836"/>
            <a:ext cx="33857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系统开发过程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 flipH="1">
            <a:off x="3964912" y="4375888"/>
            <a:ext cx="519307" cy="33903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1"/>
          <p:cNvSpPr txBox="1"/>
          <p:nvPr/>
        </p:nvSpPr>
        <p:spPr>
          <a:xfrm>
            <a:off x="4651717" y="5249490"/>
            <a:ext cx="35616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课程目标及学习方法</a:t>
            </a:r>
          </a:p>
        </p:txBody>
      </p:sp>
      <p:sp>
        <p:nvSpPr>
          <p:cNvPr id="12" name="等腰三角形 11"/>
          <p:cNvSpPr/>
          <p:nvPr/>
        </p:nvSpPr>
        <p:spPr>
          <a:xfrm rot="5400000" flipH="1">
            <a:off x="3964912" y="5341542"/>
            <a:ext cx="519307" cy="339036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7"/>
          <p:cNvSpPr txBox="1"/>
          <p:nvPr/>
        </p:nvSpPr>
        <p:spPr>
          <a:xfrm>
            <a:off x="4663438" y="3245153"/>
            <a:ext cx="35616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</a:t>
            </a:r>
          </a:p>
        </p:txBody>
      </p:sp>
      <p:sp>
        <p:nvSpPr>
          <p:cNvPr id="14" name="等腰三角形 13"/>
          <p:cNvSpPr/>
          <p:nvPr/>
        </p:nvSpPr>
        <p:spPr>
          <a:xfrm rot="5400000" flipH="1">
            <a:off x="3976634" y="3337205"/>
            <a:ext cx="519307" cy="339036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网站访问过程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3445" y="1086137"/>
            <a:ext cx="11106646" cy="487509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4" descr="D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288" y="1463040"/>
            <a:ext cx="110331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397" y="1560376"/>
            <a:ext cx="361547" cy="3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D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839" y="2649680"/>
            <a:ext cx="1103313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325" y="2771774"/>
            <a:ext cx="349170" cy="35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D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300" y="4188143"/>
            <a:ext cx="110331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67" y="1075315"/>
            <a:ext cx="2236928" cy="136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432" y="4317909"/>
            <a:ext cx="277758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 rot="20419396">
            <a:off x="3468775" y="2062642"/>
            <a:ext cx="23412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http://www.qq.com/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3986886" y="2707312"/>
            <a:ext cx="2799080" cy="39878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zh-CN" sz="2000" dirty="0"/>
              <a:t>http://news.sina.com.cn/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 rot="1500000">
            <a:off x="3508859" y="3547751"/>
            <a:ext cx="23482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http://news.qq.com/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00350" y="4083387"/>
            <a:ext cx="3259507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(Server)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42475" y="5564650"/>
            <a:ext cx="3856529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7125" y="1396365"/>
            <a:ext cx="945467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405193" y="2088514"/>
            <a:ext cx="2175600" cy="781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510910" y="2144872"/>
            <a:ext cx="2243723" cy="7810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425190" y="3067685"/>
            <a:ext cx="3491865" cy="27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510915" y="3174365"/>
            <a:ext cx="35464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33" y="2144871"/>
            <a:ext cx="16002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6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740" y="2614959"/>
            <a:ext cx="2235616" cy="136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7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52" y="4071305"/>
            <a:ext cx="2235616" cy="136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H="1" flipV="1">
            <a:off x="3425190" y="3327400"/>
            <a:ext cx="2124710" cy="9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459480" y="3451860"/>
            <a:ext cx="2064385" cy="955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浏览器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显示网页内容，并让用户与这些文件交互的一种软件。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常用浏览器：谷歌浏览器（</a:t>
            </a:r>
            <a:r>
              <a:rPr dirty="0" smtClean="0">
                <a:latin typeface="微软雅黑" panose="020B0503020204020204" pitchFamily="34" charset="-122"/>
                <a:sym typeface="+mn-ea"/>
              </a:rPr>
              <a:t>Chrome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）、火狐（</a:t>
            </a:r>
            <a:r>
              <a:rPr dirty="0" smtClean="0">
                <a:latin typeface="微软雅黑" panose="020B0503020204020204" pitchFamily="34" charset="-122"/>
                <a:sym typeface="+mn-ea"/>
              </a:rPr>
              <a:t>Firefox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）、</a:t>
            </a:r>
            <a:r>
              <a:rPr lang="en-US" altLang="zh-CN" dirty="0">
                <a:sym typeface="+mn-ea"/>
              </a:rPr>
              <a:t> IE 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。</a:t>
            </a:r>
            <a:endParaRPr lang="zh-CN" altLang="en-US" dirty="0">
              <a:latin typeface="微软雅黑" panose="020B0503020204020204" pitchFamily="34" charset="-122"/>
            </a:endParaRPr>
          </a:p>
          <a:p>
            <a:r>
              <a:rPr dirty="0">
                <a:latin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服务器</a:t>
            </a:r>
            <a:endParaRPr lang="zh-CN" altLang="en-US" dirty="0">
              <a:latin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物理设备：提供</a:t>
            </a:r>
            <a:r>
              <a:rPr dirty="0" smtClean="0">
                <a:latin typeface="微软雅黑" panose="020B0503020204020204" pitchFamily="34" charset="-122"/>
                <a:sym typeface="+mn-ea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服务的计算机。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sym typeface="+mn-ea"/>
              </a:rPr>
              <a:t>软件：根据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用户请求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将信息资源传递给用户的应用程序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。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常用</a:t>
            </a:r>
            <a:r>
              <a:rPr dirty="0">
                <a:latin typeface="微软雅黑" panose="020B0503020204020204" pitchFamily="34" charset="-122"/>
                <a:sym typeface="+mn-ea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服务器：</a:t>
            </a:r>
            <a:r>
              <a:rPr dirty="0">
                <a:latin typeface="微软雅黑" panose="020B0503020204020204" pitchFamily="34" charset="-122"/>
                <a:sym typeface="+mn-ea"/>
              </a:rPr>
              <a:t>Apache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err="1" smtClean="0">
                <a:latin typeface="微软雅黑" panose="020B0503020204020204" pitchFamily="34" charset="-122"/>
                <a:sym typeface="+mn-ea"/>
              </a:rPr>
              <a:t>ngix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服务器。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sym typeface="+mn-ea"/>
              </a:rPr>
              <a:t>URL（Uniform</a:t>
            </a:r>
            <a:r>
              <a:rPr dirty="0">
                <a:latin typeface="微软雅黑" panose="020B0503020204020204" pitchFamily="34" charset="-122"/>
                <a:sym typeface="+mn-ea"/>
              </a:rPr>
              <a:t> Resource Locator </a:t>
            </a:r>
            <a:r>
              <a:rPr dirty="0" err="1">
                <a:latin typeface="微软雅黑" panose="020B0503020204020204" pitchFamily="34" charset="-122"/>
                <a:sym typeface="+mn-ea"/>
              </a:rPr>
              <a:t>统一资源定位符</a:t>
            </a:r>
            <a:r>
              <a:rPr dirty="0">
                <a:latin typeface="微软雅黑" panose="020B0503020204020204" pitchFamily="34" charset="-122"/>
                <a:sym typeface="+mn-ea"/>
              </a:rPr>
              <a:t>）</a:t>
            </a:r>
          </a:p>
          <a:p>
            <a:pPr lvl="1"/>
            <a:r>
              <a:rPr lang="zh-CN" altLang="en-US" dirty="0" smtClean="0">
                <a:sym typeface="+mn-ea"/>
              </a:rPr>
              <a:t>互联网上标准资源的地址。</a:t>
            </a:r>
          </a:p>
          <a:p>
            <a:pPr lvl="1"/>
            <a:r>
              <a:rPr lang="zh-CN" altLang="en-US" dirty="0" smtClean="0">
                <a:sym typeface="+mn-ea"/>
              </a:rPr>
              <a:t>例：</a:t>
            </a:r>
          </a:p>
          <a:p>
            <a:pPr lvl="2"/>
            <a:r>
              <a:rPr lang="en-US" altLang="zh-CN" dirty="0" smtClean="0">
                <a:sym typeface="+mn-ea"/>
                <a:hlinkClick r:id="rId2"/>
              </a:rPr>
              <a:t>http://www.baidu.com/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  <a:hlinkClick r:id="rId3"/>
              </a:rPr>
              <a:t>http://tech.sina.com.cn/it/2015-01-14/doc-iavxeafr9972646.html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组成部分：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协议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服务器地址（域名）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资源路径</a:t>
            </a:r>
          </a:p>
          <a:p>
            <a:pPr lvl="2"/>
            <a:r>
              <a:rPr lang="en-US" altLang="zh-CN" dirty="0" smtClean="0">
                <a:sym typeface="+mn-ea"/>
              </a:rPr>
              <a:t>http://tech.sina.com.cn/it/doc-iavxeaf46.html</a:t>
            </a:r>
            <a:endParaRPr lang="zh-CN" altLang="en-US" dirty="0"/>
          </a:p>
          <a:p>
            <a:pPr lvl="1"/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lvl="1"/>
            <a:endParaRPr lang="zh-CN" altLang="en-US" sz="22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200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2925" y="4653458"/>
            <a:ext cx="799465" cy="39624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93035" y="4653458"/>
            <a:ext cx="2388235" cy="39624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81905" y="4653458"/>
            <a:ext cx="2962910" cy="39751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3"/>
          <p:cNvSpPr txBox="1"/>
          <p:nvPr/>
        </p:nvSpPr>
        <p:spPr>
          <a:xfrm>
            <a:off x="1870710" y="5078637"/>
            <a:ext cx="7416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16" name="文本框 14"/>
          <p:cNvSpPr txBox="1"/>
          <p:nvPr/>
        </p:nvSpPr>
        <p:spPr>
          <a:xfrm>
            <a:off x="2633980" y="5078637"/>
            <a:ext cx="26974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服务器地址（域名）</a:t>
            </a:r>
          </a:p>
        </p:txBody>
      </p:sp>
      <p:sp>
        <p:nvSpPr>
          <p:cNvPr id="17" name="文本框 15"/>
          <p:cNvSpPr txBox="1"/>
          <p:nvPr/>
        </p:nvSpPr>
        <p:spPr>
          <a:xfrm>
            <a:off x="5810885" y="5078637"/>
            <a:ext cx="13004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资源路径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 flipH="1">
            <a:off x="3964912" y="1178694"/>
            <a:ext cx="519307" cy="339036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8"/>
          <p:cNvSpPr txBox="1"/>
          <p:nvPr/>
        </p:nvSpPr>
        <p:spPr>
          <a:xfrm>
            <a:off x="4651718" y="1086641"/>
            <a:ext cx="27427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开发简介</a:t>
            </a:r>
          </a:p>
        </p:txBody>
      </p:sp>
      <p:sp>
        <p:nvSpPr>
          <p:cNvPr id="7" name="文本框 19"/>
          <p:cNvSpPr txBox="1"/>
          <p:nvPr/>
        </p:nvSpPr>
        <p:spPr>
          <a:xfrm>
            <a:off x="4651718" y="2134343"/>
            <a:ext cx="30175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站访问过程</a:t>
            </a:r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3964912" y="2226396"/>
            <a:ext cx="519307" cy="339036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0"/>
          <p:cNvSpPr txBox="1"/>
          <p:nvPr/>
        </p:nvSpPr>
        <p:spPr>
          <a:xfrm>
            <a:off x="4651718" y="4283836"/>
            <a:ext cx="33857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系统开发过程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 flipH="1">
            <a:off x="3964912" y="4375888"/>
            <a:ext cx="519307" cy="33903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1"/>
          <p:cNvSpPr txBox="1"/>
          <p:nvPr/>
        </p:nvSpPr>
        <p:spPr>
          <a:xfrm>
            <a:off x="4651717" y="5249490"/>
            <a:ext cx="35616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课程目标及学习方法</a:t>
            </a:r>
          </a:p>
        </p:txBody>
      </p:sp>
      <p:sp>
        <p:nvSpPr>
          <p:cNvPr id="12" name="等腰三角形 11"/>
          <p:cNvSpPr/>
          <p:nvPr/>
        </p:nvSpPr>
        <p:spPr>
          <a:xfrm rot="5400000" flipH="1">
            <a:off x="3964912" y="5341542"/>
            <a:ext cx="519307" cy="339036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7"/>
          <p:cNvSpPr txBox="1"/>
          <p:nvPr/>
        </p:nvSpPr>
        <p:spPr>
          <a:xfrm>
            <a:off x="4663438" y="3245153"/>
            <a:ext cx="35616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</a:t>
            </a:r>
          </a:p>
        </p:txBody>
      </p:sp>
      <p:sp>
        <p:nvSpPr>
          <p:cNvPr id="14" name="等腰三角形 13"/>
          <p:cNvSpPr/>
          <p:nvPr/>
        </p:nvSpPr>
        <p:spPr>
          <a:xfrm rot="5400000" flipH="1">
            <a:off x="3976634" y="3337205"/>
            <a:ext cx="519307" cy="339036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6963" y="1556792"/>
            <a:ext cx="39244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姓名：刘孟祎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2242656886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课时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课时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学分：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2.5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12823" y="1556792"/>
            <a:ext cx="2779177" cy="389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网络应用程序架构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114878"/>
            <a:ext cx="11106785" cy="4890135"/>
          </a:xfrm>
        </p:spPr>
        <p:txBody>
          <a:bodyPr>
            <a:normAutofit lnSpcReduction="10000"/>
          </a:bodyPr>
          <a:lstStyle/>
          <a:p>
            <a:r>
              <a:rPr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B/S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架构（</a:t>
            </a:r>
            <a:r>
              <a:rPr dirty="0" smtClean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B</a:t>
            </a:r>
            <a:r>
              <a:rPr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rowser/</a:t>
            </a:r>
            <a:r>
              <a:rPr dirty="0" smtClean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S</a:t>
            </a:r>
            <a:r>
              <a:rPr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erver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）</a:t>
            </a:r>
          </a:p>
          <a:p>
            <a:pPr lvl="1"/>
            <a:r>
              <a:rPr lang="zh-CN" altLang="en-US" dirty="0" smtClean="0">
                <a:sym typeface="+mn-ea"/>
              </a:rPr>
              <a:t>通过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浏览器</a:t>
            </a:r>
            <a:r>
              <a:rPr lang="zh-CN" altLang="en-US" dirty="0" smtClean="0">
                <a:sym typeface="+mn-ea"/>
              </a:rPr>
              <a:t>访问的网络应用程序。</a:t>
            </a:r>
          </a:p>
          <a:p>
            <a:pPr lvl="1"/>
            <a:r>
              <a:rPr lang="zh-CN" altLang="en-US" dirty="0" smtClean="0">
                <a:sym typeface="+mn-ea"/>
              </a:rPr>
              <a:t>典型应用：</a:t>
            </a:r>
          </a:p>
          <a:p>
            <a:pPr lvl="2"/>
            <a:r>
              <a:rPr lang="zh-CN" altLang="en-US" dirty="0">
                <a:sym typeface="+mn-ea"/>
              </a:rPr>
              <a:t>师大官</a:t>
            </a:r>
            <a:r>
              <a:rPr lang="zh-CN" altLang="en-US" dirty="0" smtClean="0">
                <a:sym typeface="+mn-ea"/>
              </a:rPr>
              <a:t>网、网页版微博</a:t>
            </a:r>
            <a:r>
              <a:rPr lang="zh-CN" altLang="en-US" dirty="0">
                <a:sym typeface="+mn-ea"/>
              </a:rPr>
              <a:t>、网页版京东 </a:t>
            </a:r>
            <a:r>
              <a:rPr dirty="0" smtClean="0">
                <a:sym typeface="+mn-ea"/>
              </a:rPr>
              <a:t>…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r>
              <a:rPr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C/S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架构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（</a:t>
            </a:r>
            <a:r>
              <a:rPr dirty="0" smtClean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C</a:t>
            </a:r>
            <a:r>
              <a:rPr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lient/</a:t>
            </a:r>
            <a:r>
              <a:rPr dirty="0" smtClean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S</a:t>
            </a:r>
            <a:r>
              <a:rPr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erver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）</a:t>
            </a:r>
          </a:p>
          <a:p>
            <a:pPr lvl="1"/>
            <a:r>
              <a:rPr lang="zh-CN" altLang="en-US" dirty="0" smtClean="0">
                <a:sym typeface="+mn-ea"/>
              </a:rPr>
              <a:t>通过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客户端应用软件</a:t>
            </a:r>
            <a:r>
              <a:rPr lang="zh-CN" altLang="en-US" dirty="0" smtClean="0">
                <a:sym typeface="+mn-ea"/>
              </a:rPr>
              <a:t>访问的网络应用程序。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典型应用：</a:t>
            </a:r>
          </a:p>
          <a:p>
            <a:pPr lvl="2"/>
            <a:r>
              <a:rPr lang="zh-CN" altLang="en-US" dirty="0">
                <a:sym typeface="+mn-ea"/>
              </a:rPr>
              <a:t>淘宝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>
                <a:sym typeface="+mn-ea"/>
              </a:rPr>
              <a:t>QQ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>
                <a:sym typeface="+mn-ea"/>
              </a:rPr>
              <a:t>微</a:t>
            </a:r>
            <a:r>
              <a:rPr lang="zh-CN" altLang="en-US" dirty="0" smtClean="0">
                <a:sym typeface="+mn-ea"/>
              </a:rPr>
              <a:t>信 </a:t>
            </a:r>
            <a:r>
              <a:rPr dirty="0" smtClean="0">
                <a:sym typeface="+mn-ea"/>
              </a:rPr>
              <a:t>…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架构特点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767409" y="764704"/>
            <a:ext cx="5328592" cy="556623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3600" dirty="0">
                <a:solidFill>
                  <a:srgbClr val="C00000"/>
                </a:solidFill>
              </a:rPr>
              <a:t>B/S</a:t>
            </a:r>
            <a:r>
              <a:rPr lang="zh-CN" altLang="en-US" sz="3600" dirty="0">
                <a:solidFill>
                  <a:srgbClr val="C00000"/>
                </a:solidFill>
              </a:rPr>
              <a:t>架构</a:t>
            </a:r>
            <a:endParaRPr lang="en-US" altLang="zh-CN" sz="3600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3400" b="1" dirty="0" smtClean="0">
                <a:solidFill>
                  <a:srgbClr val="FF0000"/>
                </a:solidFill>
              </a:rPr>
              <a:t>优点：</a:t>
            </a:r>
            <a:endParaRPr lang="en-US" altLang="zh-CN" sz="3400" b="1" dirty="0" smtClean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zh-CN" altLang="en-US" sz="3400" dirty="0" smtClean="0"/>
              <a:t>无需安装特定客户端程序，通过</a:t>
            </a:r>
            <a:r>
              <a:rPr lang="en-US" altLang="zh-CN" sz="3400" dirty="0" smtClean="0"/>
              <a:t>URL</a:t>
            </a:r>
            <a:r>
              <a:rPr lang="zh-CN" altLang="en-US" sz="3400" dirty="0" smtClean="0"/>
              <a:t>访问</a:t>
            </a:r>
            <a:endParaRPr lang="en-US" altLang="zh-CN" sz="3400" dirty="0" smtClean="0"/>
          </a:p>
          <a:p>
            <a:pPr lvl="1">
              <a:lnSpc>
                <a:spcPct val="140000"/>
              </a:lnSpc>
            </a:pPr>
            <a:r>
              <a:rPr lang="zh-CN" altLang="en-US" sz="3400" dirty="0" smtClean="0"/>
              <a:t>跨平台能力（</a:t>
            </a:r>
            <a:r>
              <a:rPr lang="en-US" altLang="zh-CN" sz="3400" dirty="0" smtClean="0"/>
              <a:t>Windows</a:t>
            </a:r>
            <a:r>
              <a:rPr lang="zh-CN" altLang="en-US" sz="3400" dirty="0" smtClean="0"/>
              <a:t>、</a:t>
            </a:r>
            <a:r>
              <a:rPr lang="en-US" altLang="zh-CN" sz="3400" dirty="0" smtClean="0"/>
              <a:t>Linux</a:t>
            </a:r>
            <a:r>
              <a:rPr lang="zh-CN" altLang="en-US" sz="3400" dirty="0" smtClean="0"/>
              <a:t>、</a:t>
            </a:r>
            <a:r>
              <a:rPr lang="en-US" altLang="zh-CN" sz="3400" dirty="0" smtClean="0"/>
              <a:t>Android</a:t>
            </a:r>
            <a:r>
              <a:rPr lang="zh-CN" altLang="en-US" sz="3400" dirty="0" smtClean="0"/>
              <a:t>、</a:t>
            </a:r>
            <a:r>
              <a:rPr lang="en-US" altLang="zh-CN" sz="3400" dirty="0" smtClean="0"/>
              <a:t>IOS…</a:t>
            </a:r>
            <a:r>
              <a:rPr lang="zh-CN" altLang="en-US" sz="3400" dirty="0" smtClean="0"/>
              <a:t>）</a:t>
            </a:r>
            <a:endParaRPr lang="en-US" altLang="zh-CN" sz="3400" dirty="0" smtClean="0"/>
          </a:p>
          <a:p>
            <a:pPr lvl="1">
              <a:lnSpc>
                <a:spcPct val="140000"/>
              </a:lnSpc>
            </a:pPr>
            <a:r>
              <a:rPr lang="zh-CN" altLang="en-US" sz="3400" dirty="0" smtClean="0"/>
              <a:t>无缝升级，客户端免维护</a:t>
            </a:r>
            <a:endParaRPr lang="en-US" altLang="zh-CN" sz="3400" dirty="0" smtClean="0"/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3400" b="1" dirty="0">
                <a:solidFill>
                  <a:srgbClr val="009900"/>
                </a:solidFill>
              </a:rPr>
              <a:t>缺点：</a:t>
            </a:r>
            <a:endParaRPr lang="en-US" altLang="zh-CN" sz="3400" b="1" dirty="0">
              <a:solidFill>
                <a:srgbClr val="0099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zh-CN" altLang="en-US" sz="3400" dirty="0" smtClean="0"/>
              <a:t>不能直接</a:t>
            </a:r>
            <a:r>
              <a:rPr lang="zh-CN" altLang="en-US" sz="3400" dirty="0"/>
              <a:t>使用</a:t>
            </a:r>
            <a:r>
              <a:rPr lang="zh-CN" altLang="en-US" sz="3400" dirty="0" smtClean="0"/>
              <a:t>客户端硬件资源，用户体验单一</a:t>
            </a:r>
            <a:endParaRPr lang="en-US" altLang="zh-CN" sz="3400" dirty="0"/>
          </a:p>
          <a:p>
            <a:pPr lvl="1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12024" y="764702"/>
            <a:ext cx="5688000" cy="556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C/S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优点：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能充分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应用客户端硬件资源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，响应速度快，可构建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大型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效果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信息安全控制能力强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endParaRPr lang="en-US" altLang="zh-CN" sz="2400" b="1" dirty="0">
              <a:solidFill>
                <a:srgbClr val="00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安装特定客户端程序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针对不同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平台需开发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不同版本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升级应用须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重新安装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互联网的发展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图示 3"/>
          <p:cNvGraphicFramePr>
            <a:graphicFrameLocks noGrp="1"/>
          </p:cNvGraphicFramePr>
          <p:nvPr/>
        </p:nvGraphicFramePr>
        <p:xfrm>
          <a:off x="1968856" y="1625113"/>
          <a:ext cx="8330878" cy="224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294388" y="33293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6110" y="33293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信息共建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58408" y="33293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随时在线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50625" y="3329354"/>
            <a:ext cx="133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的发展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十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几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年前：</a:t>
            </a:r>
            <a:r>
              <a:rPr lang="zh-CN" altLang="en-US" dirty="0"/>
              <a:t>浏览器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用来展现一个文档</a:t>
            </a:r>
            <a:endParaRPr lang="zh-CN" altLang="en-US" dirty="0" smtClean="0">
              <a:latin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915" y="1931035"/>
            <a:ext cx="6290310" cy="414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的发展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现在：</a:t>
            </a:r>
            <a:r>
              <a:rPr lang="zh-CN" altLang="en-US" dirty="0"/>
              <a:t>浏览器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成为应用程序运行的一个平台</a:t>
            </a:r>
            <a:endParaRPr lang="zh-CN" altLang="en-US" dirty="0" smtClean="0">
              <a:latin typeface="微软雅黑" panose="020B0503020204020204" pitchFamily="34" charset="-122"/>
            </a:endParaRPr>
          </a:p>
          <a:p>
            <a:endParaRPr lang="zh-CN" altLang="en-US" dirty="0" smtClean="0">
              <a:latin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85" y="2291080"/>
            <a:ext cx="5154930" cy="368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" y="1938020"/>
            <a:ext cx="672338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>
                <a:sym typeface="+mn-ea"/>
              </a:rPr>
              <a:t>领域典型应用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社交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微博</a:t>
            </a:r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sym typeface="+mn-ea"/>
              </a:rPr>
              <a:t>搜索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：百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度</a:t>
            </a:r>
          </a:p>
          <a:p>
            <a:r>
              <a:rPr dirty="0">
                <a:latin typeface="微软雅黑" panose="020B0503020204020204" pitchFamily="34" charset="-122"/>
                <a:sym typeface="+mn-ea"/>
              </a:rPr>
              <a:t>O2O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：美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团</a:t>
            </a:r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sym typeface="+mn-ea"/>
              </a:rPr>
              <a:t>页游</a:t>
            </a:r>
          </a:p>
          <a:p>
            <a:r>
              <a:rPr dirty="0">
                <a:latin typeface="微软雅黑" panose="020B0503020204020204" pitchFamily="34" charset="-122"/>
                <a:sym typeface="+mn-ea"/>
              </a:rPr>
              <a:t>…</a:t>
            </a:r>
            <a:endParaRPr lang="en-US" altLang="zh-CN" dirty="0">
              <a:latin typeface="微软雅黑" panose="020B0503020204020204" pitchFamily="34" charset="-122"/>
            </a:endParaRPr>
          </a:p>
          <a:p>
            <a:endParaRPr lang="zh-CN" altLang="en-US" dirty="0" smtClean="0">
              <a:latin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 flipH="1">
            <a:off x="3964912" y="1178694"/>
            <a:ext cx="519307" cy="339036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8"/>
          <p:cNvSpPr txBox="1"/>
          <p:nvPr/>
        </p:nvSpPr>
        <p:spPr>
          <a:xfrm>
            <a:off x="4651718" y="1086641"/>
            <a:ext cx="27427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开发简介</a:t>
            </a:r>
          </a:p>
        </p:txBody>
      </p:sp>
      <p:sp>
        <p:nvSpPr>
          <p:cNvPr id="7" name="文本框 19"/>
          <p:cNvSpPr txBox="1"/>
          <p:nvPr/>
        </p:nvSpPr>
        <p:spPr>
          <a:xfrm>
            <a:off x="4651718" y="2134343"/>
            <a:ext cx="30175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站访问过程</a:t>
            </a:r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3964912" y="2226396"/>
            <a:ext cx="519307" cy="339036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0"/>
          <p:cNvSpPr txBox="1"/>
          <p:nvPr/>
        </p:nvSpPr>
        <p:spPr>
          <a:xfrm>
            <a:off x="4651718" y="4283836"/>
            <a:ext cx="33857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系统开发过程</a:t>
            </a:r>
          </a:p>
        </p:txBody>
      </p:sp>
      <p:sp>
        <p:nvSpPr>
          <p:cNvPr id="10" name="等腰三角形 9"/>
          <p:cNvSpPr/>
          <p:nvPr/>
        </p:nvSpPr>
        <p:spPr>
          <a:xfrm rot="5400000" flipH="1">
            <a:off x="3964912" y="4375888"/>
            <a:ext cx="519307" cy="33903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1"/>
          <p:cNvSpPr txBox="1"/>
          <p:nvPr/>
        </p:nvSpPr>
        <p:spPr>
          <a:xfrm>
            <a:off x="4651717" y="5249490"/>
            <a:ext cx="35616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课程目标及学习方法</a:t>
            </a:r>
          </a:p>
        </p:txBody>
      </p:sp>
      <p:sp>
        <p:nvSpPr>
          <p:cNvPr id="12" name="等腰三角形 11"/>
          <p:cNvSpPr/>
          <p:nvPr/>
        </p:nvSpPr>
        <p:spPr>
          <a:xfrm rot="5400000" flipH="1">
            <a:off x="3964912" y="5341542"/>
            <a:ext cx="519307" cy="339036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7"/>
          <p:cNvSpPr txBox="1"/>
          <p:nvPr/>
        </p:nvSpPr>
        <p:spPr>
          <a:xfrm>
            <a:off x="4663438" y="3245153"/>
            <a:ext cx="35616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</a:t>
            </a:r>
          </a:p>
        </p:txBody>
      </p:sp>
      <p:sp>
        <p:nvSpPr>
          <p:cNvPr id="14" name="等腰三角形 13"/>
          <p:cNvSpPr/>
          <p:nvPr/>
        </p:nvSpPr>
        <p:spPr>
          <a:xfrm rot="5400000" flipH="1">
            <a:off x="3976634" y="3337205"/>
            <a:ext cx="519307" cy="339036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系统开发过程</a:t>
            </a: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2317115"/>
            <a:ext cx="11106785" cy="241173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6414135" y="2882265"/>
            <a:ext cx="1574800" cy="814070"/>
          </a:xfrm>
          <a:prstGeom prst="round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前端开发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8801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ym typeface="+mn-ea"/>
              </a:rPr>
              <a:t>角色：</a:t>
            </a:r>
          </a:p>
          <a:p>
            <a:pPr lvl="1"/>
            <a:r>
              <a:rPr lang="zh-CN" altLang="en-US" dirty="0">
                <a:sym typeface="+mn-ea"/>
              </a:rPr>
              <a:t>前端开发工程师</a:t>
            </a:r>
          </a:p>
          <a:p>
            <a:pPr lvl="1"/>
            <a:r>
              <a:rPr lang="en-US" altLang="zh-CN" sz="2400" dirty="0">
                <a:sym typeface="+mn-ea"/>
              </a:rPr>
              <a:t>web</a:t>
            </a:r>
            <a:r>
              <a:rPr lang="zh-CN" altLang="en-US" sz="2400" dirty="0">
                <a:sym typeface="+mn-ea"/>
              </a:rPr>
              <a:t>工程师</a:t>
            </a:r>
          </a:p>
          <a:p>
            <a:r>
              <a:rPr lang="zh-CN" altLang="en-US" sz="2800" dirty="0">
                <a:sym typeface="+mn-ea"/>
              </a:rPr>
              <a:t>技能：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HTML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CSS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</a:p>
          <a:p>
            <a:pPr lvl="1"/>
            <a:r>
              <a:rPr lang="zh-CN" altLang="en-US" dirty="0"/>
              <a:t>框架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Bootstrap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Angular</a:t>
            </a:r>
            <a:r>
              <a:rPr lang="zh-CN" altLang="en-US" dirty="0" smtClean="0"/>
              <a:t>等</a:t>
            </a:r>
            <a:r>
              <a:rPr lang="zh-CN" altLang="en-US" dirty="0"/>
              <a:t>）</a:t>
            </a:r>
          </a:p>
          <a:p>
            <a:r>
              <a:rPr lang="zh-CN" altLang="en-US" sz="2800" dirty="0">
                <a:sym typeface="+mn-ea"/>
              </a:rPr>
              <a:t>成果：</a:t>
            </a:r>
          </a:p>
          <a:p>
            <a:pPr lvl="1"/>
            <a:r>
              <a:rPr lang="zh-CN" altLang="en-US" dirty="0">
                <a:sym typeface="+mn-ea"/>
              </a:rPr>
              <a:t>页面（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静态</a:t>
            </a:r>
            <a:r>
              <a:rPr lang="zh-CN" altLang="en-US" dirty="0">
                <a:sym typeface="+mn-ea"/>
              </a:rPr>
              <a:t>、动态）</a:t>
            </a:r>
          </a:p>
          <a:p>
            <a:pPr lvl="1"/>
            <a:endParaRPr lang="zh-CN" altLang="en-US" dirty="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r="24709"/>
          <a:stretch>
            <a:fillRect/>
          </a:stretch>
        </p:blipFill>
        <p:spPr>
          <a:xfrm>
            <a:off x="7795216" y="2713462"/>
            <a:ext cx="2178685" cy="238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后台开发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8801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ym typeface="+mn-ea"/>
              </a:rPr>
              <a:t>角色：</a:t>
            </a:r>
          </a:p>
          <a:p>
            <a:pPr lvl="1"/>
            <a:r>
              <a:rPr lang="zh-CN" altLang="en-US" dirty="0">
                <a:sym typeface="+mn-ea"/>
              </a:rPr>
              <a:t>后台开发工程师</a:t>
            </a:r>
            <a:endParaRPr lang="zh-CN" altLang="en-US" sz="24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技能：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 dirty="0">
                <a:solidFill>
                  <a:srgbClr val="C00000"/>
                </a:solidFill>
              </a:rPr>
              <a:t>前端知识</a:t>
            </a:r>
          </a:p>
          <a:p>
            <a:pPr lvl="1"/>
            <a:r>
              <a:rPr lang="en-US" altLang="zh-CN" dirty="0" smtClean="0">
                <a:sym typeface="+mn-ea"/>
              </a:rPr>
              <a:t>Node.js/Java/PHP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数据库技术</a:t>
            </a:r>
          </a:p>
          <a:p>
            <a:r>
              <a:rPr lang="zh-CN" altLang="en-US" sz="2800" dirty="0">
                <a:sym typeface="+mn-ea"/>
              </a:rPr>
              <a:t>成果：</a:t>
            </a:r>
          </a:p>
          <a:p>
            <a:pPr lvl="1"/>
            <a:r>
              <a:rPr lang="zh-CN" altLang="en-US" dirty="0">
                <a:sym typeface="+mn-ea"/>
              </a:rPr>
              <a:t>可运行的系统</a:t>
            </a:r>
          </a:p>
          <a:p>
            <a:pPr lvl="1"/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</a:p>
        </p:txBody>
      </p:sp>
      <p:sp>
        <p:nvSpPr>
          <p:cNvPr id="8195" name="Rectangle 2"/>
          <p:cNvSpPr>
            <a:spLocks noGrp="1" noChangeArrowheads="1"/>
          </p:cNvSpPr>
          <p:nvPr/>
        </p:nvSpPr>
        <p:spPr>
          <a:xfrm>
            <a:off x="2770928" y="2624523"/>
            <a:ext cx="6203950" cy="899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eaLnBrk="1" hangingPunct="1"/>
            <a:r>
              <a:rPr kumimoji="0" lang="zh-CN" altLang="en-US" sz="4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kumimoji="0" lang="zh-CN" altLang="en-US" sz="4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热爱</a:t>
            </a:r>
            <a:r>
              <a:rPr kumimoji="0" lang="zh-CN" altLang="en-US" sz="4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互联网行业吗？</a:t>
            </a:r>
            <a:endParaRPr kumimoji="0" lang="zh-CN" altLang="en-US" sz="43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知识体系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/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程序猿的知识体系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26" y="976630"/>
            <a:ext cx="10090785" cy="21913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299" y="4087813"/>
            <a:ext cx="1901704" cy="187267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5198745" y="3413125"/>
            <a:ext cx="4893945" cy="2730500"/>
            <a:chOff x="8163" y="5087"/>
            <a:chExt cx="7707" cy="4300"/>
          </a:xfrm>
        </p:grpSpPr>
        <p:sp>
          <p:nvSpPr>
            <p:cNvPr id="7" name="矩形 6"/>
            <p:cNvSpPr/>
            <p:nvPr/>
          </p:nvSpPr>
          <p:spPr>
            <a:xfrm>
              <a:off x="8163" y="6438"/>
              <a:ext cx="3144" cy="1776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</a:p>
            <a:p>
              <a:pPr algn="ctr"/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（本课程）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2698" y="5087"/>
              <a:ext cx="3172" cy="923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698" y="6213"/>
              <a:ext cx="3172" cy="923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698" y="7339"/>
              <a:ext cx="3172" cy="923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698" y="8465"/>
              <a:ext cx="3172" cy="923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</p:txBody>
        </p:sp>
        <p:cxnSp>
          <p:nvCxnSpPr>
            <p:cNvPr id="16" name="肘形连接符 15"/>
            <p:cNvCxnSpPr>
              <a:stCxn id="7" idx="3"/>
              <a:endCxn id="10" idx="1"/>
            </p:cNvCxnSpPr>
            <p:nvPr/>
          </p:nvCxnSpPr>
          <p:spPr>
            <a:xfrm flipV="1">
              <a:off x="11307" y="5549"/>
              <a:ext cx="1391" cy="1777"/>
            </a:xfrm>
            <a:prstGeom prst="bentConnector3">
              <a:avLst>
                <a:gd name="adj1" fmla="val 5003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11" idx="1"/>
              <a:endCxn id="7" idx="3"/>
            </p:cNvCxnSpPr>
            <p:nvPr/>
          </p:nvCxnSpPr>
          <p:spPr>
            <a:xfrm rot="10800000" flipV="1">
              <a:off x="11306" y="6674"/>
              <a:ext cx="1391" cy="651"/>
            </a:xfrm>
            <a:prstGeom prst="bentConnector3">
              <a:avLst>
                <a:gd name="adj1" fmla="val 4996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2" idx="1"/>
              <a:endCxn id="7" idx="3"/>
            </p:cNvCxnSpPr>
            <p:nvPr/>
          </p:nvCxnSpPr>
          <p:spPr>
            <a:xfrm rot="10800000">
              <a:off x="11306" y="7325"/>
              <a:ext cx="1391" cy="475"/>
            </a:xfrm>
            <a:prstGeom prst="bentConnector3">
              <a:avLst>
                <a:gd name="adj1" fmla="val 4996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13" idx="1"/>
              <a:endCxn id="7" idx="3"/>
            </p:cNvCxnSpPr>
            <p:nvPr/>
          </p:nvCxnSpPr>
          <p:spPr>
            <a:xfrm rot="10800000">
              <a:off x="11306" y="7325"/>
              <a:ext cx="1391" cy="1601"/>
            </a:xfrm>
            <a:prstGeom prst="bentConnector3">
              <a:avLst>
                <a:gd name="adj1" fmla="val 4996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圆角矩形 21"/>
          <p:cNvSpPr/>
          <p:nvPr/>
        </p:nvSpPr>
        <p:spPr>
          <a:xfrm>
            <a:off x="6414135" y="1496060"/>
            <a:ext cx="1574800" cy="730885"/>
          </a:xfrm>
          <a:prstGeom prst="round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463415" y="1496060"/>
            <a:ext cx="1574800" cy="730885"/>
          </a:xfrm>
          <a:prstGeom prst="round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414135" y="2226945"/>
            <a:ext cx="1574800" cy="730885"/>
          </a:xfrm>
          <a:prstGeom prst="round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bldLvl="0" animBg="1"/>
      <p:bldP spid="23" grpId="0" animBg="1"/>
      <p:bldP spid="23" grpId="1" animBg="1"/>
      <p:bldP spid="23" grpId="2" bldLvl="0" animBg="1"/>
      <p:bldP spid="24" grpId="0" animBg="1"/>
      <p:bldP spid="24" grpId="1" animBg="1"/>
      <p:bldP spid="24" grpId="2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 flipH="1">
            <a:off x="3964912" y="1178694"/>
            <a:ext cx="519307" cy="339036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8"/>
          <p:cNvSpPr txBox="1"/>
          <p:nvPr/>
        </p:nvSpPr>
        <p:spPr>
          <a:xfrm>
            <a:off x="4651718" y="1086641"/>
            <a:ext cx="27427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开发简介</a:t>
            </a:r>
          </a:p>
        </p:txBody>
      </p:sp>
      <p:sp>
        <p:nvSpPr>
          <p:cNvPr id="7" name="文本框 19"/>
          <p:cNvSpPr txBox="1"/>
          <p:nvPr/>
        </p:nvSpPr>
        <p:spPr>
          <a:xfrm>
            <a:off x="4651718" y="2134343"/>
            <a:ext cx="30175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站访问过程</a:t>
            </a:r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3964912" y="2226396"/>
            <a:ext cx="519307" cy="339036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0"/>
          <p:cNvSpPr txBox="1"/>
          <p:nvPr/>
        </p:nvSpPr>
        <p:spPr>
          <a:xfrm>
            <a:off x="4651718" y="4283836"/>
            <a:ext cx="33857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系统开发过程</a:t>
            </a:r>
          </a:p>
        </p:txBody>
      </p:sp>
      <p:sp>
        <p:nvSpPr>
          <p:cNvPr id="10" name="等腰三角形 9"/>
          <p:cNvSpPr/>
          <p:nvPr/>
        </p:nvSpPr>
        <p:spPr>
          <a:xfrm rot="5400000" flipH="1">
            <a:off x="3964912" y="4375888"/>
            <a:ext cx="519307" cy="33903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1"/>
          <p:cNvSpPr txBox="1"/>
          <p:nvPr/>
        </p:nvSpPr>
        <p:spPr>
          <a:xfrm>
            <a:off x="4651717" y="5249490"/>
            <a:ext cx="35616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课程目标及学习方法</a:t>
            </a:r>
          </a:p>
        </p:txBody>
      </p:sp>
      <p:sp>
        <p:nvSpPr>
          <p:cNvPr id="12" name="等腰三角形 11"/>
          <p:cNvSpPr/>
          <p:nvPr/>
        </p:nvSpPr>
        <p:spPr>
          <a:xfrm rot="5400000" flipH="1">
            <a:off x="3964912" y="5341542"/>
            <a:ext cx="519307" cy="339036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7"/>
          <p:cNvSpPr txBox="1"/>
          <p:nvPr/>
        </p:nvSpPr>
        <p:spPr>
          <a:xfrm>
            <a:off x="4663438" y="3245153"/>
            <a:ext cx="35616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</a:t>
            </a:r>
          </a:p>
        </p:txBody>
      </p:sp>
      <p:sp>
        <p:nvSpPr>
          <p:cNvPr id="14" name="等腰三角形 13"/>
          <p:cNvSpPr/>
          <p:nvPr/>
        </p:nvSpPr>
        <p:spPr>
          <a:xfrm rot="5400000" flipH="1">
            <a:off x="3976634" y="3337205"/>
            <a:ext cx="519307" cy="339036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795" y="869950"/>
            <a:ext cx="4340225" cy="53047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掌握 </a:t>
            </a:r>
            <a:r>
              <a:rPr dirty="0" smtClean="0">
                <a:solidFill>
                  <a:srgbClr val="FF0000"/>
                </a:solidFill>
                <a:sym typeface="+mn-ea"/>
              </a:rPr>
              <a:t>HTML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dirty="0" smtClean="0">
                <a:solidFill>
                  <a:srgbClr val="FF0000"/>
                </a:solidFill>
                <a:sym typeface="+mn-ea"/>
              </a:rPr>
              <a:t>CSS </a:t>
            </a:r>
            <a:r>
              <a:rPr lang="zh-CN" altLang="en-US" dirty="0" smtClean="0">
                <a:sym typeface="+mn-ea"/>
              </a:rPr>
              <a:t>语言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能够构建内容丰富、界面美观</a:t>
            </a:r>
            <a:r>
              <a:rPr lang="zh-CN" altLang="en-US" dirty="0" smtClean="0">
                <a:sym typeface="+mn-ea"/>
              </a:rPr>
              <a:t>的 </a:t>
            </a:r>
            <a:r>
              <a:rPr dirty="0" smtClean="0">
                <a:solidFill>
                  <a:srgbClr val="FF0000"/>
                </a:solidFill>
                <a:sym typeface="+mn-ea"/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页面</a:t>
            </a:r>
          </a:p>
          <a:p>
            <a:r>
              <a:rPr lang="zh-CN" altLang="en-US" dirty="0">
                <a:sym typeface="+mn-ea"/>
              </a:rPr>
              <a:t>掌握相关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开发、调试</a:t>
            </a:r>
            <a:r>
              <a:rPr lang="zh-CN" altLang="en-US" dirty="0">
                <a:sym typeface="+mn-ea"/>
              </a:rPr>
              <a:t>工具的使用方法</a:t>
            </a:r>
          </a:p>
          <a:p>
            <a:r>
              <a:rPr lang="zh-CN" altLang="en-US" dirty="0">
                <a:sym typeface="+mn-ea"/>
              </a:rPr>
              <a:t>为</a:t>
            </a:r>
            <a:r>
              <a:rPr lang="zh-CN" altLang="en-US" dirty="0" smtClean="0">
                <a:sym typeface="+mn-ea"/>
              </a:rPr>
              <a:t>后续 </a:t>
            </a:r>
            <a:r>
              <a:rPr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/>
              <a:t>Node.js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Java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等课程打下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基础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/>
          <a:p>
            <a:r>
              <a:rPr lang="zh-CN" altLang="en-US"/>
              <a:t>预习、复习</a:t>
            </a:r>
          </a:p>
          <a:p>
            <a:r>
              <a:rPr lang="zh-CN" altLang="en-US"/>
              <a:t>挖掘知识点深度</a:t>
            </a:r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06796" y="2984478"/>
            <a:ext cx="8408006" cy="1937825"/>
            <a:chOff x="6425" y="4266"/>
            <a:chExt cx="9639" cy="1803"/>
          </a:xfrm>
        </p:grpSpPr>
        <p:grpSp>
          <p:nvGrpSpPr>
            <p:cNvPr id="6" name="组合 5"/>
            <p:cNvGrpSpPr/>
            <p:nvPr/>
          </p:nvGrpSpPr>
          <p:grpSpPr>
            <a:xfrm>
              <a:off x="6425" y="4266"/>
              <a:ext cx="3677" cy="1803"/>
              <a:chOff x="1913979" y="400715"/>
              <a:chExt cx="2122592" cy="849037"/>
            </a:xfrm>
          </p:grpSpPr>
          <p:sp>
            <p:nvSpPr>
              <p:cNvPr id="13" name="燕尾形 12"/>
              <p:cNvSpPr/>
              <p:nvPr/>
            </p:nvSpPr>
            <p:spPr>
              <a:xfrm>
                <a:off x="1913979" y="400715"/>
                <a:ext cx="2122592" cy="849037"/>
              </a:xfrm>
              <a:prstGeom prst="chevron">
                <a:avLst/>
              </a:prstGeom>
              <a:solidFill>
                <a:srgbClr val="99FF6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燕尾形 6"/>
              <p:cNvSpPr/>
              <p:nvPr/>
            </p:nvSpPr>
            <p:spPr>
              <a:xfrm>
                <a:off x="2441454" y="400715"/>
                <a:ext cx="1273555" cy="8490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26670" rIns="26670" bIns="2667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kern="1200" dirty="0" smtClean="0">
                    <a:solidFill>
                      <a:srgbClr val="CC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学习理论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9434" y="4266"/>
              <a:ext cx="3677" cy="1803"/>
              <a:chOff x="3824313" y="400715"/>
              <a:chExt cx="2122592" cy="849037"/>
            </a:xfrm>
          </p:grpSpPr>
          <p:sp>
            <p:nvSpPr>
              <p:cNvPr id="11" name="燕尾形 10"/>
              <p:cNvSpPr/>
              <p:nvPr/>
            </p:nvSpPr>
            <p:spPr>
              <a:xfrm>
                <a:off x="3824313" y="400715"/>
                <a:ext cx="2122592" cy="849037"/>
              </a:xfrm>
              <a:prstGeom prst="chevron">
                <a:avLst/>
              </a:prstGeom>
              <a:solidFill>
                <a:srgbClr val="99FF3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燕尾形 8"/>
              <p:cNvSpPr/>
              <p:nvPr/>
            </p:nvSpPr>
            <p:spPr>
              <a:xfrm>
                <a:off x="4351788" y="400715"/>
                <a:ext cx="1273555" cy="8490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26670" rIns="26670" bIns="2667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kern="1200" dirty="0" smtClean="0">
                    <a:solidFill>
                      <a:srgbClr val="FF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勤于动手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2442" y="4266"/>
              <a:ext cx="3622" cy="1803"/>
              <a:chOff x="5734646" y="400715"/>
              <a:chExt cx="2122592" cy="849037"/>
            </a:xfrm>
          </p:grpSpPr>
          <p:sp>
            <p:nvSpPr>
              <p:cNvPr id="9" name="燕尾形 8"/>
              <p:cNvSpPr/>
              <p:nvPr/>
            </p:nvSpPr>
            <p:spPr>
              <a:xfrm>
                <a:off x="5734646" y="400715"/>
                <a:ext cx="2122592" cy="849037"/>
              </a:xfrm>
              <a:prstGeom prst="chevron">
                <a:avLst/>
              </a:prstGeom>
              <a:solidFill>
                <a:srgbClr val="99CC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燕尾形 10"/>
              <p:cNvSpPr/>
              <p:nvPr/>
            </p:nvSpPr>
            <p:spPr>
              <a:xfrm>
                <a:off x="6263682" y="400715"/>
                <a:ext cx="1273555" cy="8490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26670" rIns="26670" bIns="2667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kern="1200" dirty="0" smtClean="0">
                    <a:solidFill>
                      <a:srgbClr val="FF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掌握工具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参考教程</a:t>
            </a:r>
          </a:p>
          <a:p>
            <a:pPr lvl="1"/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w3school</a:t>
            </a:r>
            <a:r>
              <a:rPr lang="zh-CN" altLang="en-US" sz="2400" dirty="0" smtClean="0">
                <a:sym typeface="+mn-ea"/>
              </a:rPr>
              <a:t>参考手册： </a:t>
            </a:r>
            <a:r>
              <a:rPr sz="2400" dirty="0" smtClean="0">
                <a:sym typeface="+mn-ea"/>
              </a:rPr>
              <a:t>http://www.w3school.com.cn/</a:t>
            </a:r>
          </a:p>
          <a:p>
            <a:pPr lvl="1"/>
            <a:r>
              <a:rPr lang="zh-CN" altLang="en-US" sz="2400" dirty="0" smtClean="0">
                <a:sym typeface="+mn-ea"/>
              </a:rPr>
              <a:t>现成网站</a:t>
            </a:r>
          </a:p>
          <a:p>
            <a:r>
              <a:rPr lang="zh-CN" altLang="en-US" dirty="0"/>
              <a:t>开发工具</a:t>
            </a:r>
          </a:p>
          <a:p>
            <a:pPr lvl="1"/>
            <a:r>
              <a:rPr dirty="0"/>
              <a:t>Web</a:t>
            </a:r>
            <a:r>
              <a:rPr lang="zh-CN" altLang="en-US" dirty="0"/>
              <a:t>浏览器</a:t>
            </a:r>
            <a:r>
              <a:rPr lang="zh-CN" altLang="en-US" dirty="0" smtClean="0"/>
              <a:t>：</a:t>
            </a:r>
            <a:r>
              <a:rPr lang="en-US" altLang="zh-CN" dirty="0">
                <a:solidFill>
                  <a:srgbClr val="C00000"/>
                </a:solidFill>
              </a:rPr>
              <a:t>Chrome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、</a:t>
            </a:r>
            <a:r>
              <a:rPr dirty="0"/>
              <a:t>IE9+</a:t>
            </a:r>
            <a:r>
              <a:rPr lang="zh-CN" dirty="0"/>
              <a:t>、</a:t>
            </a:r>
            <a:r>
              <a:rPr lang="en-US" altLang="zh-CN" dirty="0"/>
              <a:t>...</a:t>
            </a:r>
          </a:p>
          <a:p>
            <a:pPr lvl="1"/>
            <a:r>
              <a:rPr lang="zh-CN" dirty="0"/>
              <a:t>编辑器</a:t>
            </a:r>
            <a:r>
              <a:rPr lang="zh-CN" dirty="0" smtClean="0"/>
              <a:t>：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zh-CN" altLang="en-US" dirty="0" smtClean="0">
                <a:solidFill>
                  <a:srgbClr val="C00000"/>
                </a:solidFill>
              </a:rPr>
              <a:t>ublime </a:t>
            </a:r>
            <a:r>
              <a:rPr lang="zh-CN" altLang="en-US" dirty="0">
                <a:solidFill>
                  <a:srgbClr val="C00000"/>
                </a:solidFill>
              </a:rPr>
              <a:t>Text</a:t>
            </a:r>
            <a:r>
              <a:rPr lang="zh-CN" altLang="en-US" dirty="0"/>
              <a:t>、</a:t>
            </a:r>
            <a:r>
              <a:rPr lang="en-US" altLang="zh-CN" dirty="0" err="1"/>
              <a:t>WebStorm</a:t>
            </a:r>
            <a:r>
              <a:rPr lang="zh-CN" altLang="en-US" dirty="0"/>
              <a:t>、</a:t>
            </a:r>
            <a:r>
              <a:rPr lang="en-US" altLang="zh-CN" dirty="0" err="1"/>
              <a:t>HBuilder</a:t>
            </a:r>
            <a:r>
              <a:rPr lang="zh-CN" altLang="en-US" dirty="0"/>
              <a:t>、</a:t>
            </a:r>
            <a:r>
              <a:rPr lang="en-US" altLang="zh-CN" dirty="0"/>
              <a:t>...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690235"/>
          </a:xfrm>
        </p:spPr>
        <p:txBody>
          <a:bodyPr>
            <a:normAutofit/>
          </a:bodyPr>
          <a:lstStyle/>
          <a:p>
            <a:r>
              <a:rPr lang="zh-CN" altLang="en-US" dirty="0"/>
              <a:t>在线教育</a:t>
            </a:r>
          </a:p>
          <a:p>
            <a:pPr lvl="1"/>
            <a:r>
              <a:rPr lang="zh-CN" altLang="en-US" sz="2400" dirty="0" smtClean="0">
                <a:sym typeface="+mn-ea"/>
              </a:rPr>
              <a:t>雪梨教育   </a:t>
            </a:r>
            <a:r>
              <a:rPr sz="2400" dirty="0" smtClean="0">
                <a:sym typeface="+mn-ea"/>
                <a:hlinkClick r:id="rId2"/>
              </a:rPr>
              <a:t>http://www.edu2act.cn/</a:t>
            </a:r>
            <a:endParaRPr sz="2400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慕课网      </a:t>
            </a:r>
            <a:r>
              <a:rPr lang="zh-CN" altLang="en-US" u="sng" dirty="0">
                <a:solidFill>
                  <a:srgbClr val="0000FF"/>
                </a:solidFill>
                <a:sym typeface="+mn-ea"/>
              </a:rPr>
              <a:t>http://www.imooc.com/</a:t>
            </a:r>
            <a:endParaRPr u="sng" dirty="0">
              <a:solidFill>
                <a:srgbClr val="0000FF"/>
              </a:solidFill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腾讯课堂  </a:t>
            </a:r>
            <a:r>
              <a:rPr lang="zh-CN" altLang="en-US" dirty="0" smtClean="0">
                <a:sym typeface="+mn-ea"/>
                <a:hlinkClick r:id="rId3" action="ppaction://hlinkfile"/>
              </a:rPr>
              <a:t> </a:t>
            </a:r>
            <a:r>
              <a:rPr lang="zh-CN" altLang="en-US" u="sng" dirty="0">
                <a:solidFill>
                  <a:srgbClr val="0000FF"/>
                </a:solidFill>
                <a:sym typeface="+mn-ea"/>
                <a:hlinkClick r:id="rId3" action="ppaction://hlinkfile"/>
              </a:rPr>
              <a:t>https://ke.qq.com/</a:t>
            </a:r>
            <a:endParaRPr lang="zh-CN" altLang="en-US" u="sng" dirty="0">
              <a:solidFill>
                <a:srgbClr val="0000FF"/>
              </a:solidFill>
              <a:sym typeface="+mn-ea"/>
            </a:endParaRPr>
          </a:p>
          <a:p>
            <a:r>
              <a:rPr lang="zh-CN" altLang="en-US" dirty="0"/>
              <a:t>交流平台</a:t>
            </a:r>
          </a:p>
          <a:p>
            <a:pPr lvl="1"/>
            <a:r>
              <a:rPr lang="zh-CN" altLang="en-US" dirty="0">
                <a:sym typeface="+mn-ea"/>
              </a:rPr>
              <a:t>segmentfault  </a:t>
            </a:r>
            <a:r>
              <a:rPr lang="zh-CN" altLang="en-US" dirty="0">
                <a:hlinkClick r:id="rId4" action="ppaction://hlinkfile"/>
              </a:rPr>
              <a:t>https://segmentfault.com/</a:t>
            </a:r>
            <a:endParaRPr lang="zh-CN" altLang="en-US" dirty="0"/>
          </a:p>
          <a:p>
            <a:r>
              <a:rPr lang="zh-CN" altLang="en-US" dirty="0" smtClean="0"/>
              <a:t>代码托管</a:t>
            </a:r>
            <a:endParaRPr lang="zh-CN" altLang="en-US" dirty="0"/>
          </a:p>
          <a:p>
            <a:pPr lvl="1"/>
            <a:r>
              <a:rPr lang="en-US" altLang="zh-CN" dirty="0" err="1" smtClean="0"/>
              <a:t>GitHub</a:t>
            </a:r>
            <a:r>
              <a:rPr lang="zh-CN" altLang="en-US" dirty="0" smtClean="0"/>
              <a:t>  </a:t>
            </a:r>
            <a:r>
              <a:rPr lang="zh-CN" altLang="en-US" dirty="0" smtClean="0">
                <a:hlinkClick r:id="rId5" action="ppaction://hlinkfile"/>
              </a:rPr>
              <a:t>https</a:t>
            </a:r>
            <a:r>
              <a:rPr lang="zh-CN" altLang="en-US" dirty="0">
                <a:hlinkClick r:id="rId5" action="ppaction://hlinkfile"/>
              </a:rPr>
              <a:t>:</a:t>
            </a:r>
            <a:r>
              <a:rPr lang="zh-CN" altLang="en-US" dirty="0" smtClean="0">
                <a:hlinkClick r:id="rId5" action="ppaction://hlinkfile"/>
              </a:rPr>
              <a:t>//</a:t>
            </a:r>
            <a:r>
              <a:rPr lang="en-US" altLang="zh-CN" dirty="0" err="1" smtClean="0">
                <a:hlinkClick r:id="rId5" action="ppaction://hlinkfile"/>
              </a:rPr>
              <a:t>github</a:t>
            </a:r>
            <a:r>
              <a:rPr lang="zh-CN" altLang="en-US" dirty="0" smtClean="0">
                <a:hlinkClick r:id="rId5" action="ppaction://hlinkfile"/>
              </a:rPr>
              <a:t>.</a:t>
            </a:r>
            <a:r>
              <a:rPr lang="zh-CN" altLang="en-US" dirty="0">
                <a:hlinkClick r:id="rId5" action="ppaction://hlinkfile"/>
              </a:rPr>
              <a:t>com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课程考核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2640786"/>
              </p:ext>
            </p:extLst>
          </p:nvPr>
        </p:nvGraphicFramePr>
        <p:xfrm>
          <a:off x="638895" y="1086137"/>
          <a:ext cx="11106646" cy="4875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17715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什么</a:t>
            </a:r>
            <a:r>
              <a:rPr lang="zh-CN" altLang="en-US" dirty="0" smtClean="0">
                <a:sym typeface="+mn-ea"/>
              </a:rPr>
              <a:t>是</a:t>
            </a:r>
            <a:r>
              <a:rPr dirty="0" smtClean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开发</a:t>
            </a:r>
          </a:p>
          <a:p>
            <a:r>
              <a:rPr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开发相关概念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浏览器、</a:t>
            </a:r>
            <a:r>
              <a:rPr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服务器、</a:t>
            </a:r>
            <a:r>
              <a:rPr dirty="0" smtClean="0">
                <a:sym typeface="+mn-ea"/>
              </a:rPr>
              <a:t>URL</a:t>
            </a:r>
            <a:endParaRPr lang="zh-CN" altLang="en-US" dirty="0">
              <a:sym typeface="+mn-ea"/>
            </a:endParaRPr>
          </a:p>
          <a:p>
            <a:r>
              <a:rPr dirty="0">
                <a:sym typeface="+mn-ea"/>
              </a:rPr>
              <a:t>B/S</a:t>
            </a:r>
            <a:r>
              <a:rPr lang="zh-CN" altLang="en-US" dirty="0">
                <a:sym typeface="+mn-ea"/>
              </a:rPr>
              <a:t>、</a:t>
            </a:r>
            <a:r>
              <a:rPr dirty="0" smtClean="0">
                <a:sym typeface="+mn-ea"/>
              </a:rPr>
              <a:t>C/S</a:t>
            </a:r>
            <a:r>
              <a:rPr lang="zh-CN" altLang="en-US" dirty="0" smtClean="0">
                <a:sym typeface="+mn-ea"/>
              </a:rPr>
              <a:t>架构</a:t>
            </a:r>
            <a:r>
              <a:rPr lang="zh-CN" altLang="en-US" dirty="0">
                <a:sym typeface="+mn-ea"/>
              </a:rPr>
              <a:t>模式</a:t>
            </a:r>
          </a:p>
          <a:p>
            <a:r>
              <a:rPr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应用领域</a:t>
            </a:r>
          </a:p>
          <a:p>
            <a:r>
              <a:rPr dirty="0" smtClean="0">
                <a:sym typeface="+mn-ea"/>
              </a:rPr>
              <a:t>B/S</a:t>
            </a:r>
            <a:r>
              <a:rPr lang="zh-CN" altLang="en-US" dirty="0" smtClean="0">
                <a:sym typeface="+mn-ea"/>
              </a:rPr>
              <a:t>应用</a:t>
            </a:r>
            <a:r>
              <a:rPr lang="zh-CN" altLang="en-US" dirty="0">
                <a:sym typeface="+mn-ea"/>
              </a:rPr>
              <a:t>开发过程</a:t>
            </a:r>
          </a:p>
          <a:p>
            <a:r>
              <a:rPr lang="zh-CN" altLang="en-US" dirty="0">
                <a:sym typeface="+mn-ea"/>
              </a:rPr>
              <a:t>课程目标、学习方法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互联网</a:t>
            </a:r>
            <a:endParaRPr lang="zh-CN" altLang="en-US"/>
          </a:p>
        </p:txBody>
      </p:sp>
      <p:pic>
        <p:nvPicPr>
          <p:cNvPr id="921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365" y="4935536"/>
            <a:ext cx="14224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38" y="5054599"/>
            <a:ext cx="17414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323" y="1216026"/>
            <a:ext cx="246221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74" y="3689282"/>
            <a:ext cx="1144336" cy="100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11" y="2484252"/>
            <a:ext cx="143986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43" y="2415988"/>
            <a:ext cx="1754982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145" y="3758339"/>
            <a:ext cx="1098318" cy="93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481" y="1289844"/>
            <a:ext cx="23622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754" y="1292038"/>
            <a:ext cx="1624011" cy="86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D:\工作_师大\2015-2016-2\00027377.jpg"/>
          <p:cNvPicPr>
            <a:picLocks noGrp="1"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72" y="4773163"/>
            <a:ext cx="2598529" cy="14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工作_师大\2015-2016-2\Apple_Pay_logo.svg_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754" y="2463133"/>
            <a:ext cx="1705541" cy="8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工作_师大\2015-2016-2\20131118131719557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01" y="3791462"/>
            <a:ext cx="1124866" cy="9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互联网</a:t>
            </a:r>
          </a:p>
        </p:txBody>
      </p:sp>
      <p:pic>
        <p:nvPicPr>
          <p:cNvPr id="1026" name="Picture 2" descr="D:\工作_师大\2015-2016-2\素材\b516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24" y="1084127"/>
            <a:ext cx="7214234" cy="510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57828" y="1084126"/>
            <a:ext cx="37699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平均每分钟中国互联网上发生了什么？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互联网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是否愿意进入互联网产业</a:t>
            </a:r>
            <a:r>
              <a:rPr lang="zh-CN" altLang="en-US" dirty="0" smtClean="0">
                <a:sym typeface="+mn-ea"/>
              </a:rPr>
              <a:t>？</a:t>
            </a:r>
            <a:endParaRPr altLang="en-US" dirty="0" err="1" smtClean="0">
              <a:latin typeface="微软雅黑" panose="020B0503020204020204" pitchFamily="34" charset="-122"/>
              <a:sym typeface="+mn-ea"/>
            </a:endParaRPr>
          </a:p>
          <a:p>
            <a:r>
              <a:rPr altLang="en-US" dirty="0" err="1" smtClean="0">
                <a:latin typeface="微软雅黑" panose="020B0503020204020204" pitchFamily="34" charset="-122"/>
                <a:sym typeface="+mn-ea"/>
              </a:rPr>
              <a:t>软件行业（</a:t>
            </a:r>
            <a:r>
              <a:rPr dirty="0" err="1" smtClean="0">
                <a:latin typeface="微软雅黑" panose="020B0503020204020204" pitchFamily="34" charset="-122"/>
                <a:sym typeface="+mn-ea"/>
              </a:rPr>
              <a:t>IT</a:t>
            </a:r>
            <a:r>
              <a:rPr dirty="0" smtClean="0">
                <a:latin typeface="微软雅黑" panose="020B0503020204020204" pitchFamily="34" charset="-122"/>
                <a:sym typeface="+mn-ea"/>
              </a:rPr>
              <a:t> </a:t>
            </a:r>
            <a:r>
              <a:rPr altLang="en-US" dirty="0" err="1" smtClean="0">
                <a:latin typeface="微软雅黑" panose="020B0503020204020204" pitchFamily="34" charset="-122"/>
                <a:sym typeface="+mn-ea"/>
              </a:rPr>
              <a:t>行业）的</a:t>
            </a:r>
            <a:r>
              <a:rPr altLang="en-US" dirty="0" err="1" smtClean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优势</a:t>
            </a:r>
            <a:r>
              <a:rPr altLang="en-US" dirty="0" smtClean="0">
                <a:latin typeface="微软雅黑" panose="020B0503020204020204" pitchFamily="34" charset="-122"/>
                <a:sym typeface="+mn-ea"/>
              </a:rPr>
              <a:t>：</a:t>
            </a:r>
          </a:p>
          <a:p>
            <a:pPr lvl="1"/>
            <a:r>
              <a:rPr altLang="en-US" dirty="0" err="1" smtClean="0">
                <a:sym typeface="+mn-ea"/>
              </a:rPr>
              <a:t>平均薪资水平</a:t>
            </a:r>
            <a:r>
              <a:rPr lang="zh-CN" altLang="en-US" dirty="0" smtClean="0">
                <a:sym typeface="+mn-ea"/>
              </a:rPr>
              <a:t>较高、</a:t>
            </a:r>
            <a:r>
              <a:rPr altLang="en-US" dirty="0" err="1" smtClean="0">
                <a:sym typeface="+mn-ea"/>
              </a:rPr>
              <a:t>人才需求量大</a:t>
            </a:r>
          </a:p>
          <a:p>
            <a:pPr lvl="1"/>
            <a:r>
              <a:rPr lang="zh-CN" altLang="en-US" dirty="0" smtClean="0">
                <a:sym typeface="+mn-ea"/>
              </a:rPr>
              <a:t>对社会发展影响重大</a:t>
            </a:r>
          </a:p>
          <a:p>
            <a:pPr lvl="1"/>
            <a:r>
              <a:rPr lang="zh-CN" altLang="en-US" dirty="0" smtClean="0">
                <a:sym typeface="+mn-ea"/>
              </a:rPr>
              <a:t>未来前景广阔（创新、创业）</a:t>
            </a:r>
            <a:endParaRPr kumimoji="0" lang="zh-CN" altLang="en-US" dirty="0" smtClean="0"/>
          </a:p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1026" name="Picture 2" descr="D:\工作_师大\2015-2016-2\30232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624" y="1283210"/>
            <a:ext cx="3228975" cy="351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互联网</a:t>
            </a:r>
          </a:p>
        </p:txBody>
      </p:sp>
      <p:sp>
        <p:nvSpPr>
          <p:cNvPr id="8195" name="Rectangle 2"/>
          <p:cNvSpPr>
            <a:spLocks noGrp="1" noChangeArrowheads="1"/>
          </p:cNvSpPr>
          <p:nvPr/>
        </p:nvSpPr>
        <p:spPr>
          <a:xfrm>
            <a:off x="2959614" y="2682217"/>
            <a:ext cx="6203950" cy="899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eaLnBrk="1" hangingPunct="1"/>
            <a:r>
              <a:rPr kumimoji="0" lang="zh-CN" altLang="en-US" sz="4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kumimoji="0" lang="zh-CN" altLang="en-US" sz="4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kumimoji="0" lang="zh-CN" altLang="en-US" sz="4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互联网行业吗？</a:t>
            </a:r>
            <a:endParaRPr kumimoji="0" lang="zh-CN" altLang="en-US" sz="43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互联网</a:t>
            </a:r>
            <a:r>
              <a:rPr lang="en-US" altLang="zh-CN"/>
              <a:t>+</a:t>
            </a:r>
          </a:p>
        </p:txBody>
      </p:sp>
      <p:pic>
        <p:nvPicPr>
          <p:cNvPr id="2051" name="Picture 3" descr="D:\工作_师大\2015-2016-2\1114578763_1425945127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29" y="895542"/>
            <a:ext cx="6502400" cy="538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如何学好？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>
                <a:sym typeface="+mn-ea"/>
              </a:rPr>
              <a:t>抬头看世界，低头做练习。</a:t>
            </a:r>
            <a:endParaRPr kumimoji="0"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mtClean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mtClean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mtClean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mtClean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mtClean="0">
                <a:sym typeface="+mn-ea"/>
              </a:rPr>
              <a:t>                                                                 持续学习，主动学习。</a:t>
            </a:r>
            <a:endParaRPr kumimoji="0" lang="en-US" altLang="zh-CN" dirty="0" smtClean="0"/>
          </a:p>
          <a:p>
            <a:endParaRPr lang="zh-CN" altLang="en-US"/>
          </a:p>
        </p:txBody>
      </p:sp>
      <p:graphicFrame>
        <p:nvGraphicFramePr>
          <p:cNvPr id="4" name="图表 2"/>
          <p:cNvGraphicFramePr/>
          <p:nvPr/>
        </p:nvGraphicFramePr>
        <p:xfrm>
          <a:off x="3417933" y="1809870"/>
          <a:ext cx="5353056" cy="3472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1066</Words>
  <Application>Microsoft Office PowerPoint</Application>
  <PresentationFormat>自定义</PresentationFormat>
  <Paragraphs>229</Paragraphs>
  <Slides>38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PowerPoint 演示文稿</vt:lpstr>
      <vt:lpstr>自我介绍</vt:lpstr>
      <vt:lpstr>互联网</vt:lpstr>
      <vt:lpstr>互联网</vt:lpstr>
      <vt:lpstr>互联网</vt:lpstr>
      <vt:lpstr>互联网</vt:lpstr>
      <vt:lpstr>互联网</vt:lpstr>
      <vt:lpstr>互联网+</vt:lpstr>
      <vt:lpstr>如何学好？</vt:lpstr>
      <vt:lpstr>PowerPoint 演示文稿</vt:lpstr>
      <vt:lpstr>PowerPoint 演示文稿</vt:lpstr>
      <vt:lpstr>PowerPoint 演示文稿</vt:lpstr>
      <vt:lpstr>Web简介</vt:lpstr>
      <vt:lpstr>Web开发简介</vt:lpstr>
      <vt:lpstr>PowerPoint 演示文稿</vt:lpstr>
      <vt:lpstr>网站访问过程</vt:lpstr>
      <vt:lpstr>Web相关概念</vt:lpstr>
      <vt:lpstr>Web相关概念</vt:lpstr>
      <vt:lpstr>PowerPoint 演示文稿</vt:lpstr>
      <vt:lpstr>网络应用程序架构</vt:lpstr>
      <vt:lpstr>架构特点</vt:lpstr>
      <vt:lpstr>互联网的发展</vt:lpstr>
      <vt:lpstr>Web的发展</vt:lpstr>
      <vt:lpstr>Web的发展</vt:lpstr>
      <vt:lpstr>Web领域典型应用</vt:lpstr>
      <vt:lpstr>PowerPoint 演示文稿</vt:lpstr>
      <vt:lpstr>Web系统开发过程</vt:lpstr>
      <vt:lpstr>前端开发</vt:lpstr>
      <vt:lpstr>后台开发</vt:lpstr>
      <vt:lpstr>Web知识体系</vt:lpstr>
      <vt:lpstr>PowerPoint 演示文稿</vt:lpstr>
      <vt:lpstr>课程目标</vt:lpstr>
      <vt:lpstr>学习方法</vt:lpstr>
      <vt:lpstr>学习工具</vt:lpstr>
      <vt:lpstr>网络资源</vt:lpstr>
      <vt:lpstr>课程考核</vt:lpstr>
      <vt:lpstr>本章小结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Mengyi</cp:lastModifiedBy>
  <cp:revision>639</cp:revision>
  <dcterms:created xsi:type="dcterms:W3CDTF">2014-10-16T08:35:00Z</dcterms:created>
  <dcterms:modified xsi:type="dcterms:W3CDTF">2019-02-28T01:31:26Z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