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447" r:id="rId2"/>
    <p:sldId id="448" r:id="rId3"/>
    <p:sldId id="449" r:id="rId4"/>
    <p:sldId id="516" r:id="rId5"/>
    <p:sldId id="521" r:id="rId6"/>
    <p:sldId id="522" r:id="rId7"/>
    <p:sldId id="592" r:id="rId8"/>
    <p:sldId id="523" r:id="rId9"/>
    <p:sldId id="528" r:id="rId10"/>
    <p:sldId id="527" r:id="rId11"/>
    <p:sldId id="529" r:id="rId12"/>
    <p:sldId id="603" r:id="rId13"/>
    <p:sldId id="604" r:id="rId14"/>
    <p:sldId id="605" r:id="rId15"/>
    <p:sldId id="606" r:id="rId16"/>
    <p:sldId id="530" r:id="rId17"/>
    <p:sldId id="548" r:id="rId18"/>
    <p:sldId id="549" r:id="rId19"/>
    <p:sldId id="532" r:id="rId20"/>
    <p:sldId id="551" r:id="rId21"/>
    <p:sldId id="555" r:id="rId22"/>
    <p:sldId id="593" r:id="rId23"/>
    <p:sldId id="556" r:id="rId24"/>
    <p:sldId id="557" r:id="rId25"/>
    <p:sldId id="558" r:id="rId26"/>
    <p:sldId id="559" r:id="rId27"/>
    <p:sldId id="560" r:id="rId28"/>
    <p:sldId id="561" r:id="rId29"/>
    <p:sldId id="595" r:id="rId30"/>
    <p:sldId id="564" r:id="rId31"/>
    <p:sldId id="565" r:id="rId32"/>
    <p:sldId id="566" r:id="rId33"/>
    <p:sldId id="567" r:id="rId34"/>
    <p:sldId id="568" r:id="rId35"/>
    <p:sldId id="596" r:id="rId36"/>
    <p:sldId id="569" r:id="rId37"/>
    <p:sldId id="570" r:id="rId38"/>
    <p:sldId id="571" r:id="rId39"/>
    <p:sldId id="597" r:id="rId40"/>
    <p:sldId id="574" r:id="rId41"/>
    <p:sldId id="575" r:id="rId42"/>
    <p:sldId id="586" r:id="rId43"/>
    <p:sldId id="598" r:id="rId44"/>
    <p:sldId id="578" r:id="rId45"/>
    <p:sldId id="579" r:id="rId46"/>
    <p:sldId id="582" r:id="rId47"/>
    <p:sldId id="359" r:id="rId48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6600"/>
    <a:srgbClr val="FF3300"/>
    <a:srgbClr val="FFFFFF"/>
    <a:srgbClr val="00B050"/>
    <a:srgbClr val="00B0F0"/>
    <a:srgbClr val="FDCD5F"/>
    <a:srgbClr val="55C1E7"/>
    <a:srgbClr val="93B784"/>
    <a:srgbClr val="1B9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4" autoAdjust="0"/>
    <p:restoredTop sz="89668" autoAdjust="0"/>
  </p:normalViewPr>
  <p:slideViewPr>
    <p:cSldViewPr snapToGrid="0" showGuides="1">
      <p:cViewPr>
        <p:scale>
          <a:sx n="66" d="100"/>
          <a:sy n="66" d="100"/>
        </p:scale>
        <p:origin x="-990" y="-72"/>
      </p:cViewPr>
      <p:guideLst>
        <p:guide orient="horz" pos="92"/>
        <p:guide pos="2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731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dirty="0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195" indent="0" algn="ctr">
              <a:buNone/>
              <a:defRPr sz="2400"/>
            </a:lvl2pPr>
            <a:lvl3pPr marL="1088390" indent="0" algn="ctr">
              <a:buNone/>
              <a:defRPr sz="2100"/>
            </a:lvl3pPr>
            <a:lvl4pPr marL="1632585" indent="0" algn="ctr">
              <a:buNone/>
              <a:defRPr sz="1900"/>
            </a:lvl4pPr>
            <a:lvl5pPr marL="2176780" indent="0" algn="ctr">
              <a:buNone/>
              <a:defRPr sz="1900"/>
            </a:lvl5pPr>
            <a:lvl6pPr marL="2720975" indent="0" algn="ctr">
              <a:buNone/>
              <a:defRPr sz="1900"/>
            </a:lvl6pPr>
            <a:lvl7pPr marL="3265805" indent="0" algn="ctr">
              <a:buNone/>
              <a:defRPr sz="1900"/>
            </a:lvl7pPr>
            <a:lvl8pPr marL="3810000" indent="0" algn="ctr">
              <a:buNone/>
              <a:defRPr sz="1900"/>
            </a:lvl8pPr>
            <a:lvl9pPr marL="4354195" indent="0" algn="ctr">
              <a:buNone/>
              <a:defRPr sz="19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5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-5882" y="6315176"/>
            <a:ext cx="12190413" cy="5444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1614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1614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668" y="134576"/>
            <a:ext cx="465339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432" y="72394"/>
            <a:ext cx="10515266" cy="6255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599" y="134576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310" y="72394"/>
            <a:ext cx="10514231" cy="6255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1" y="1710134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1" y="4590527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1"/>
            <a:ext cx="10514231" cy="132587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694599" y="141307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231310" y="147324"/>
            <a:ext cx="10514231" cy="62559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lstStyle>
            <a:lvl1pPr marL="272415" indent="-381635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defRPr>
            </a:lvl1pPr>
            <a:lvl2pPr marL="853440" indent="-38163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6660" indent="-237490" eaLnBrk="1" fontAlgn="auto" latinLnBrk="0" hangingPunct="1">
              <a:lnSpc>
                <a:spcPct val="150000"/>
              </a:lnSpc>
              <a:spcBef>
                <a:spcPts val="0"/>
              </a:spcBef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32585" indent="0">
              <a:lnSpc>
                <a:spcPct val="150000"/>
              </a:lnSpc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1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xStyles>
    <p:titleStyle>
      <a:lvl1pPr algn="l" defTabSz="108839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415" indent="-272415" algn="l" defTabSz="1088390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171"/>
            <a:ext cx="12159620" cy="6856928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08216" y="-6702112"/>
            <a:ext cx="10288567" cy="12991975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22"/>
          <p:cNvSpPr txBox="1"/>
          <p:nvPr/>
        </p:nvSpPr>
        <p:spPr>
          <a:xfrm>
            <a:off x="4295729" y="2215943"/>
            <a:ext cx="40934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  <a:endParaRPr lang="zh-CN" altLang="en-US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24"/>
          <p:cNvSpPr txBox="1"/>
          <p:nvPr/>
        </p:nvSpPr>
        <p:spPr>
          <a:xfrm>
            <a:off x="4010880" y="3425157"/>
            <a:ext cx="466313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 </a:t>
            </a:r>
            <a:r>
              <a:rPr 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基础（一）</a:t>
            </a:r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515" y="1495209"/>
            <a:ext cx="332591" cy="38602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5390" y="2606169"/>
            <a:ext cx="1291388" cy="1238691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3102" y="4267821"/>
            <a:ext cx="332591" cy="38602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50" y="3244244"/>
            <a:ext cx="1764389" cy="134535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1123" y="5220045"/>
            <a:ext cx="443455" cy="289516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312" y="5563327"/>
            <a:ext cx="332591" cy="38602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865" y="6014316"/>
            <a:ext cx="500937" cy="60887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80196" y="5193554"/>
            <a:ext cx="443455" cy="289516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3480" y="5952731"/>
            <a:ext cx="749818" cy="517444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70070" y="6281271"/>
            <a:ext cx="332591" cy="38602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4099" y="6292009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757" y="2546495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6020" y="2835023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981" y="5451159"/>
            <a:ext cx="702835" cy="75489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HTML</a:t>
            </a:r>
            <a:r>
              <a:rPr lang="zh-CN" altLang="en-US"/>
              <a:t>标签三要素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学习 </a:t>
            </a:r>
            <a:r>
              <a:rPr dirty="0"/>
              <a:t>HTML </a:t>
            </a:r>
            <a:r>
              <a:rPr lang="zh-CN" altLang="en-US" dirty="0"/>
              <a:t>标签的三个要点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词汇</a:t>
            </a:r>
            <a:r>
              <a:rPr lang="zh-CN" altLang="en-US" dirty="0"/>
              <a:t>（标签）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语法</a:t>
            </a:r>
            <a:r>
              <a:rPr lang="zh-CN" altLang="en-US" dirty="0"/>
              <a:t>（标签的使用规定）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语义</a:t>
            </a:r>
            <a:r>
              <a:rPr lang="zh-CN" altLang="en-US" dirty="0"/>
              <a:t>（浏览器</a:t>
            </a:r>
            <a:r>
              <a:rPr dirty="0"/>
              <a:t>“</a:t>
            </a:r>
            <a:r>
              <a:rPr lang="zh-CN" altLang="en-US" dirty="0"/>
              <a:t>理解</a:t>
            </a:r>
            <a:r>
              <a:rPr dirty="0"/>
              <a:t>”</a:t>
            </a:r>
            <a:r>
              <a:rPr lang="zh-CN" altLang="en-US" dirty="0"/>
              <a:t>的标签含义）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242" y="4077072"/>
            <a:ext cx="1610374" cy="2101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基本结构</a:t>
            </a:r>
          </a:p>
        </p:txBody>
      </p:sp>
      <p:grpSp>
        <p:nvGrpSpPr>
          <p:cNvPr id="6" name="Group 36"/>
          <p:cNvGrpSpPr/>
          <p:nvPr/>
        </p:nvGrpSpPr>
        <p:grpSpPr bwMode="auto">
          <a:xfrm>
            <a:off x="821500" y="1874458"/>
            <a:ext cx="2132012" cy="3875437"/>
            <a:chOff x="0" y="1253"/>
            <a:chExt cx="1343" cy="2968"/>
          </a:xfrm>
        </p:grpSpPr>
        <p:sp>
          <p:nvSpPr>
            <p:cNvPr id="7" name="AutoShape 32"/>
            <p:cNvSpPr/>
            <p:nvPr/>
          </p:nvSpPr>
          <p:spPr bwMode="auto">
            <a:xfrm>
              <a:off x="845" y="1253"/>
              <a:ext cx="498" cy="2968"/>
            </a:xfrm>
            <a:prstGeom prst="leftBrace">
              <a:avLst>
                <a:gd name="adj1" fmla="val 47825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" name="Text Box 33"/>
            <p:cNvSpPr txBox="1">
              <a:spLocks noChangeArrowheads="1"/>
            </p:cNvSpPr>
            <p:nvPr/>
          </p:nvSpPr>
          <p:spPr bwMode="auto">
            <a:xfrm>
              <a:off x="0" y="2197"/>
              <a:ext cx="855" cy="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0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HTML</a:t>
              </a:r>
              <a:r>
                <a:rPr lang="zh-CN" altLang="en-US" sz="30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文件</a:t>
              </a:r>
              <a:endParaRPr lang="en-US" altLang="zh-CN" sz="3000" b="1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4195599" y="1032009"/>
            <a:ext cx="7344816" cy="5220970"/>
          </a:xfrm>
          <a:prstGeom prst="rect">
            <a:avLst/>
          </a:prstGeom>
          <a:solidFill>
            <a:srgbClr val="C7F3FD"/>
          </a:solidFill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3200" b="1" dirty="0">
                <a:solidFill>
                  <a:srgbClr val="382E92"/>
                </a:solidFill>
              </a:rPr>
              <a:t>&lt;!DOCTYPE html</a:t>
            </a:r>
            <a:r>
              <a:rPr lang="en-US" altLang="zh-CN" sz="3200" b="1" dirty="0" smtClean="0">
                <a:solidFill>
                  <a:srgbClr val="382E92"/>
                </a:solidFill>
              </a:rPr>
              <a:t>&gt;</a:t>
            </a:r>
          </a:p>
          <a:p>
            <a:pPr>
              <a:lnSpc>
                <a:spcPts val="4000"/>
              </a:lnSpc>
            </a:pPr>
            <a:r>
              <a:rPr lang="en-US" altLang="zh-CN" sz="3200" b="1" dirty="0" smtClean="0">
                <a:solidFill>
                  <a:srgbClr val="382E92"/>
                </a:solidFill>
              </a:rPr>
              <a:t>&lt;</a:t>
            </a:r>
            <a:r>
              <a:rPr lang="en-US" altLang="zh-CN" sz="3200" b="1" dirty="0">
                <a:solidFill>
                  <a:srgbClr val="382E92"/>
                </a:solidFill>
              </a:rPr>
              <a:t>html&gt;</a:t>
            </a:r>
          </a:p>
          <a:p>
            <a:pPr>
              <a:lnSpc>
                <a:spcPts val="4000"/>
              </a:lnSpc>
            </a:pPr>
            <a:r>
              <a:rPr lang="en-US" altLang="zh-CN" sz="3200" b="1" dirty="0">
                <a:solidFill>
                  <a:srgbClr val="382E92"/>
                </a:solidFill>
              </a:rPr>
              <a:t>	&lt;head</a:t>
            </a:r>
            <a:r>
              <a:rPr lang="en-US" altLang="zh-CN" sz="3200" b="1" dirty="0" smtClean="0">
                <a:solidFill>
                  <a:srgbClr val="382E92"/>
                </a:solidFill>
              </a:rPr>
              <a:t>&gt;</a:t>
            </a:r>
          </a:p>
          <a:p>
            <a:pPr>
              <a:lnSpc>
                <a:spcPts val="4000"/>
              </a:lnSpc>
            </a:pPr>
            <a:r>
              <a:rPr lang="en-US" altLang="zh-CN" sz="3200" b="1" dirty="0">
                <a:solidFill>
                  <a:srgbClr val="382E92"/>
                </a:solidFill>
              </a:rPr>
              <a:t>	</a:t>
            </a:r>
            <a:r>
              <a:rPr lang="en-US" altLang="zh-CN" sz="3200" b="1" dirty="0" smtClean="0">
                <a:solidFill>
                  <a:srgbClr val="382E92"/>
                </a:solidFill>
              </a:rPr>
              <a:t>        &lt;</a:t>
            </a:r>
            <a:r>
              <a:rPr lang="en-US" altLang="zh-CN" sz="3200" b="1" dirty="0">
                <a:solidFill>
                  <a:srgbClr val="382E92"/>
                </a:solidFill>
              </a:rPr>
              <a:t>meta charset="UTF-8"</a:t>
            </a:r>
            <a:r>
              <a:rPr lang="en-US" altLang="zh-CN" sz="3200" b="1" dirty="0">
                <a:solidFill>
                  <a:srgbClr val="FF0000"/>
                </a:solidFill>
              </a:rPr>
              <a:t>/</a:t>
            </a:r>
            <a:r>
              <a:rPr lang="en-US" altLang="zh-CN" sz="3200" b="1" dirty="0">
                <a:solidFill>
                  <a:srgbClr val="382E92"/>
                </a:solidFill>
              </a:rPr>
              <a:t>&gt;</a:t>
            </a:r>
          </a:p>
          <a:p>
            <a:pPr>
              <a:lnSpc>
                <a:spcPts val="4000"/>
              </a:lnSpc>
            </a:pPr>
            <a:r>
              <a:rPr lang="en-US" altLang="zh-CN" sz="3200" dirty="0"/>
              <a:t>	</a:t>
            </a:r>
            <a:r>
              <a:rPr lang="en-US" altLang="zh-CN" sz="3200" dirty="0" smtClean="0"/>
              <a:t>        </a:t>
            </a:r>
            <a:r>
              <a:rPr lang="en-US" altLang="zh-CN" sz="3200" b="1" dirty="0" smtClean="0">
                <a:solidFill>
                  <a:srgbClr val="382E92"/>
                </a:solidFill>
              </a:rPr>
              <a:t>&lt;title&gt;</a:t>
            </a:r>
            <a:r>
              <a:rPr lang="en-US" altLang="zh-CN" sz="3200" b="1" dirty="0" smtClean="0"/>
              <a:t>demo</a:t>
            </a:r>
            <a:r>
              <a:rPr lang="en-US" altLang="zh-CN" sz="3200" b="1" dirty="0" smtClean="0">
                <a:solidFill>
                  <a:srgbClr val="382E92"/>
                </a:solidFill>
              </a:rPr>
              <a:t>&lt;</a:t>
            </a:r>
            <a:r>
              <a:rPr lang="en-US" altLang="zh-CN" sz="3200" b="1" dirty="0">
                <a:solidFill>
                  <a:srgbClr val="FF0000"/>
                </a:solidFill>
              </a:rPr>
              <a:t>/</a:t>
            </a:r>
            <a:r>
              <a:rPr lang="en-US" altLang="zh-CN" sz="3200" b="1" dirty="0">
                <a:solidFill>
                  <a:srgbClr val="382E92"/>
                </a:solidFill>
              </a:rPr>
              <a:t>title&gt;</a:t>
            </a:r>
          </a:p>
          <a:p>
            <a:pPr>
              <a:lnSpc>
                <a:spcPts val="4000"/>
              </a:lnSpc>
            </a:pPr>
            <a:r>
              <a:rPr lang="en-US" altLang="zh-CN" sz="3200" b="1" dirty="0">
                <a:solidFill>
                  <a:srgbClr val="382E92"/>
                </a:solidFill>
              </a:rPr>
              <a:t>	&lt;</a:t>
            </a:r>
            <a:r>
              <a:rPr lang="en-US" altLang="zh-CN" sz="3200" b="1" dirty="0">
                <a:solidFill>
                  <a:srgbClr val="FF0000"/>
                </a:solidFill>
              </a:rPr>
              <a:t>/</a:t>
            </a:r>
            <a:r>
              <a:rPr lang="en-US" altLang="zh-CN" sz="3200" b="1" dirty="0">
                <a:solidFill>
                  <a:srgbClr val="382E92"/>
                </a:solidFill>
              </a:rPr>
              <a:t>head&gt;</a:t>
            </a:r>
          </a:p>
          <a:p>
            <a:pPr>
              <a:lnSpc>
                <a:spcPts val="4000"/>
              </a:lnSpc>
            </a:pPr>
            <a:r>
              <a:rPr lang="en-US" altLang="zh-CN" sz="3200" b="1" dirty="0">
                <a:solidFill>
                  <a:srgbClr val="382E92"/>
                </a:solidFill>
              </a:rPr>
              <a:t>	&lt;body&gt;</a:t>
            </a:r>
          </a:p>
          <a:p>
            <a:pPr>
              <a:lnSpc>
                <a:spcPts val="4000"/>
              </a:lnSpc>
            </a:pPr>
            <a:r>
              <a:rPr lang="en-US" altLang="zh-CN" sz="3200" dirty="0"/>
              <a:t>	</a:t>
            </a:r>
            <a:r>
              <a:rPr lang="en-US" altLang="zh-CN" sz="3200" dirty="0" smtClean="0"/>
              <a:t>        </a:t>
            </a:r>
            <a:r>
              <a:rPr lang="en-US" altLang="zh-CN" sz="3200" b="1" dirty="0" smtClean="0"/>
              <a:t>Hello World！</a:t>
            </a:r>
            <a:endParaRPr lang="en-US" altLang="zh-CN" sz="3200" b="1" dirty="0">
              <a:solidFill>
                <a:srgbClr val="382E92"/>
              </a:solidFill>
            </a:endParaRPr>
          </a:p>
          <a:p>
            <a:pPr>
              <a:lnSpc>
                <a:spcPts val="4000"/>
              </a:lnSpc>
            </a:pPr>
            <a:r>
              <a:rPr lang="en-US" altLang="zh-CN" sz="3200" b="1" dirty="0">
                <a:solidFill>
                  <a:srgbClr val="382E92"/>
                </a:solidFill>
              </a:rPr>
              <a:t>	&lt;</a:t>
            </a:r>
            <a:r>
              <a:rPr lang="en-US" altLang="zh-CN" sz="3200" b="1" dirty="0">
                <a:solidFill>
                  <a:srgbClr val="FF0000"/>
                </a:solidFill>
              </a:rPr>
              <a:t>/</a:t>
            </a:r>
            <a:r>
              <a:rPr lang="en-US" altLang="zh-CN" sz="3200" b="1" dirty="0">
                <a:solidFill>
                  <a:srgbClr val="382E92"/>
                </a:solidFill>
              </a:rPr>
              <a:t>body&gt;</a:t>
            </a:r>
          </a:p>
          <a:p>
            <a:pPr>
              <a:lnSpc>
                <a:spcPts val="4000"/>
              </a:lnSpc>
            </a:pPr>
            <a:r>
              <a:rPr lang="en-US" altLang="zh-CN" sz="3200" b="1" dirty="0">
                <a:solidFill>
                  <a:srgbClr val="382E92"/>
                </a:solidFill>
              </a:rPr>
              <a:t>&lt;</a:t>
            </a:r>
            <a:r>
              <a:rPr lang="en-US" altLang="zh-CN" sz="3200" b="1" dirty="0">
                <a:solidFill>
                  <a:srgbClr val="FF0000"/>
                </a:solidFill>
              </a:rPr>
              <a:t>/</a:t>
            </a:r>
            <a:r>
              <a:rPr lang="en-US" altLang="zh-CN" sz="3200" b="1" dirty="0">
                <a:solidFill>
                  <a:srgbClr val="382E92"/>
                </a:solidFill>
              </a:rPr>
              <a:t>html&gt;</a:t>
            </a:r>
            <a:endParaRPr lang="zh-CN" altLang="en-US" sz="3200" b="1" dirty="0">
              <a:solidFill>
                <a:srgbClr val="382E92"/>
              </a:solidFill>
            </a:endParaRPr>
          </a:p>
        </p:txBody>
      </p:sp>
      <p:grpSp>
        <p:nvGrpSpPr>
          <p:cNvPr id="10" name="Group 37"/>
          <p:cNvGrpSpPr/>
          <p:nvPr/>
        </p:nvGrpSpPr>
        <p:grpSpPr bwMode="auto">
          <a:xfrm flipH="1">
            <a:off x="2622993" y="2437527"/>
            <a:ext cx="1428450" cy="1584175"/>
            <a:chOff x="3782" y="1797"/>
            <a:chExt cx="1275" cy="635"/>
          </a:xfrm>
        </p:grpSpPr>
        <p:sp>
          <p:nvSpPr>
            <p:cNvPr id="11" name="AutoShape 30"/>
            <p:cNvSpPr/>
            <p:nvPr/>
          </p:nvSpPr>
          <p:spPr bwMode="auto">
            <a:xfrm>
              <a:off x="3782" y="1797"/>
              <a:ext cx="363" cy="635"/>
            </a:xfrm>
            <a:prstGeom prst="rightBrace">
              <a:avLst>
                <a:gd name="adj1" fmla="val 19785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" name="Text Box 34"/>
            <p:cNvSpPr txBox="1">
              <a:spLocks noChangeArrowheads="1"/>
            </p:cNvSpPr>
            <p:nvPr/>
          </p:nvSpPr>
          <p:spPr bwMode="auto">
            <a:xfrm>
              <a:off x="3923" y="1999"/>
              <a:ext cx="1134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头部</a:t>
              </a:r>
            </a:p>
          </p:txBody>
        </p:sp>
      </p:grpSp>
      <p:grpSp>
        <p:nvGrpSpPr>
          <p:cNvPr id="13" name="Group 38"/>
          <p:cNvGrpSpPr/>
          <p:nvPr/>
        </p:nvGrpSpPr>
        <p:grpSpPr bwMode="auto">
          <a:xfrm flipH="1">
            <a:off x="2596431" y="4309192"/>
            <a:ext cx="1454629" cy="1187785"/>
            <a:chOff x="3854" y="2845"/>
            <a:chExt cx="1249" cy="938"/>
          </a:xfrm>
        </p:grpSpPr>
        <p:sp>
          <p:nvSpPr>
            <p:cNvPr id="14" name="AutoShape 31"/>
            <p:cNvSpPr/>
            <p:nvPr/>
          </p:nvSpPr>
          <p:spPr bwMode="auto">
            <a:xfrm>
              <a:off x="3854" y="2845"/>
              <a:ext cx="363" cy="938"/>
            </a:xfrm>
            <a:prstGeom prst="rightBrace">
              <a:avLst>
                <a:gd name="adj1" fmla="val 19787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5" name="Text Box 35"/>
            <p:cNvSpPr txBox="1">
              <a:spLocks noChangeArrowheads="1"/>
            </p:cNvSpPr>
            <p:nvPr/>
          </p:nvSpPr>
          <p:spPr bwMode="auto">
            <a:xfrm>
              <a:off x="3969" y="3114"/>
              <a:ext cx="1134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体部</a:t>
              </a:r>
            </a:p>
          </p:txBody>
        </p:sp>
      </p:grpSp>
      <p:sp>
        <p:nvSpPr>
          <p:cNvPr id="16" name="Text Box 34"/>
          <p:cNvSpPr txBox="1">
            <a:spLocks noChangeArrowheads="1"/>
          </p:cNvSpPr>
          <p:nvPr/>
        </p:nvSpPr>
        <p:spPr bwMode="auto">
          <a:xfrm flipH="1">
            <a:off x="811223" y="1116935"/>
            <a:ext cx="290945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HTML</a:t>
            </a:r>
            <a:r>
              <a:rPr lang="zh-CN" altLang="en-US" sz="28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文档声明</a:t>
            </a:r>
            <a:endParaRPr lang="zh-CN" altLang="en-US" sz="28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10"/>
          <p:cNvSpPr txBox="1"/>
          <p:nvPr/>
        </p:nvSpPr>
        <p:spPr>
          <a:xfrm>
            <a:off x="9330368" y="5584507"/>
            <a:ext cx="2163445" cy="508000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demo2-1.txt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基本结构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520" y="1125004"/>
            <a:ext cx="3251817" cy="4937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882054" y="1475835"/>
            <a:ext cx="5140795" cy="3785652"/>
          </a:xfrm>
          <a:prstGeom prst="rect">
            <a:avLst/>
          </a:prstGeom>
          <a:solidFill>
            <a:srgbClr val="C7F3FD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82E92"/>
                </a:solidFill>
              </a:rPr>
              <a:t>&lt;!DOCTYPE html&gt;</a:t>
            </a:r>
          </a:p>
          <a:p>
            <a:r>
              <a:rPr lang="en-US" altLang="zh-CN" sz="2400" b="1" dirty="0">
                <a:solidFill>
                  <a:srgbClr val="382E92"/>
                </a:solidFill>
              </a:rPr>
              <a:t>&lt;html&gt;</a:t>
            </a:r>
          </a:p>
          <a:p>
            <a:r>
              <a:rPr lang="en-US" altLang="zh-CN" sz="2400" b="1" dirty="0">
                <a:solidFill>
                  <a:srgbClr val="382E92"/>
                </a:solidFill>
              </a:rPr>
              <a:t>	&lt;head&gt;</a:t>
            </a:r>
          </a:p>
          <a:p>
            <a:r>
              <a:rPr lang="en-US" altLang="zh-CN" sz="2400" b="1" dirty="0">
                <a:solidFill>
                  <a:schemeClr val="tx1"/>
                </a:solidFill>
              </a:rPr>
              <a:t>		</a:t>
            </a:r>
            <a:r>
              <a:rPr lang="en-US" altLang="zh-CN" sz="2400" b="1" dirty="0">
                <a:solidFill>
                  <a:srgbClr val="382E92"/>
                </a:solidFill>
              </a:rPr>
              <a:t>&lt;title&gt;</a:t>
            </a:r>
            <a:r>
              <a:rPr lang="zh-CN" altLang="en-US" sz="2400" b="1" dirty="0">
                <a:solidFill>
                  <a:schemeClr val="tx1"/>
                </a:solidFill>
              </a:rPr>
              <a:t>河北中学</a:t>
            </a:r>
            <a:r>
              <a:rPr lang="en-US" altLang="zh-CN" sz="2400" b="1" dirty="0">
                <a:solidFill>
                  <a:srgbClr val="382E92"/>
                </a:solidFill>
              </a:rPr>
              <a:t>&lt;/title&gt;</a:t>
            </a:r>
          </a:p>
          <a:p>
            <a:r>
              <a:rPr lang="en-US" altLang="zh-CN" sz="2400" b="1" dirty="0">
                <a:solidFill>
                  <a:srgbClr val="382E92"/>
                </a:solidFill>
              </a:rPr>
              <a:t>	&lt;/head&gt;</a:t>
            </a:r>
          </a:p>
          <a:p>
            <a:r>
              <a:rPr lang="en-US" altLang="zh-CN" sz="2400" b="1" dirty="0">
                <a:solidFill>
                  <a:srgbClr val="382E92"/>
                </a:solidFill>
              </a:rPr>
              <a:t>	&lt;body&gt;</a:t>
            </a:r>
          </a:p>
          <a:p>
            <a:r>
              <a:rPr lang="en-US" altLang="zh-CN" sz="2400" b="1" dirty="0">
                <a:solidFill>
                  <a:schemeClr val="tx1"/>
                </a:solidFill>
              </a:rPr>
              <a:t>		</a:t>
            </a:r>
            <a:r>
              <a:rPr lang="zh-CN" altLang="en-US" sz="2400" b="1" dirty="0">
                <a:solidFill>
                  <a:srgbClr val="382E92"/>
                </a:solidFill>
              </a:rPr>
              <a:t>。。。。。</a:t>
            </a:r>
            <a:endParaRPr lang="en-US" altLang="zh-CN" sz="2400" b="1" dirty="0">
              <a:solidFill>
                <a:srgbClr val="382E92"/>
              </a:solidFill>
            </a:endParaRPr>
          </a:p>
          <a:p>
            <a:r>
              <a:rPr lang="en-US" altLang="zh-CN" sz="2400" b="1" dirty="0">
                <a:solidFill>
                  <a:srgbClr val="382E92"/>
                </a:solidFill>
              </a:rPr>
              <a:t>	&lt;/body&gt;</a:t>
            </a:r>
          </a:p>
          <a:p>
            <a:r>
              <a:rPr lang="en-US" altLang="zh-CN" sz="2400" b="1" dirty="0">
                <a:solidFill>
                  <a:srgbClr val="382E92"/>
                </a:solidFill>
              </a:rPr>
              <a:t>&lt;/html&gt;</a:t>
            </a:r>
            <a:r>
              <a:rPr lang="en-US" altLang="zh-CN" sz="2400" b="1" dirty="0">
                <a:solidFill>
                  <a:srgbClr val="FF0000"/>
                </a:solidFill>
              </a:rPr>
              <a:t>				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697323" y="2199964"/>
            <a:ext cx="4066215" cy="116913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7247185" y="1275594"/>
            <a:ext cx="1367974" cy="13363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724642" y="3422014"/>
            <a:ext cx="4038897" cy="108815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697162" y="2654642"/>
            <a:ext cx="3066376" cy="31687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882054" y="1475835"/>
            <a:ext cx="4969029" cy="341711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 rot="20803173">
            <a:off x="4568635" y="4749936"/>
            <a:ext cx="2113818" cy="952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HTML</a:t>
            </a:r>
            <a:r>
              <a:rPr lang="zh-CN" altLang="en-US" sz="2400" b="1" dirty="0"/>
              <a:t>文件</a:t>
            </a:r>
            <a:endParaRPr lang="en-US" altLang="zh-CN" sz="2400" b="1" dirty="0"/>
          </a:p>
          <a:p>
            <a:pPr algn="ctr"/>
            <a:r>
              <a:rPr lang="zh-CN" altLang="en-US" sz="2400" b="1" dirty="0"/>
              <a:t>基本结构</a:t>
            </a:r>
          </a:p>
        </p:txBody>
      </p:sp>
    </p:spTree>
    <p:extLst>
      <p:ext uri="{BB962C8B-B14F-4D97-AF65-F5344CB8AC3E}">
        <p14:creationId xmlns:p14="http://schemas.microsoft.com/office/powerpoint/2010/main" val="285065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791754" y="982900"/>
            <a:ext cx="9818189" cy="4860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ts val="384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l"/>
              <a:defRPr sz="3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ts val="384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Ø"/>
              <a:defRPr sz="2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384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384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384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600" dirty="0"/>
              <a:t>词汇：</a:t>
            </a:r>
            <a:r>
              <a:rPr lang="en-US" altLang="zh-CN" sz="2600" dirty="0">
                <a:solidFill>
                  <a:srgbClr val="FF0000"/>
                </a:solidFill>
              </a:rPr>
              <a:t>&lt;html&gt;……&lt;/html&gt;</a:t>
            </a:r>
          </a:p>
          <a:p>
            <a:pPr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600" dirty="0"/>
              <a:t>语法</a:t>
            </a:r>
            <a:r>
              <a:rPr lang="zh-CN" altLang="en-US" sz="2600" dirty="0" smtClean="0"/>
              <a:t>：</a:t>
            </a:r>
            <a:r>
              <a:rPr lang="en-US" altLang="zh-CN" sz="2600" dirty="0"/>
              <a:t> </a:t>
            </a:r>
            <a:r>
              <a:rPr lang="en-US" altLang="zh-CN" sz="2600" dirty="0" smtClean="0"/>
              <a:t> </a:t>
            </a:r>
            <a:r>
              <a:rPr lang="en-US" altLang="zh-CN" sz="2400" dirty="0" smtClean="0"/>
              <a:t>1</a:t>
            </a:r>
            <a:r>
              <a:rPr lang="en-US" altLang="zh-CN" sz="2400" dirty="0"/>
              <a:t>.</a:t>
            </a:r>
            <a:r>
              <a:rPr lang="zh-CN" altLang="en-US" sz="2400" dirty="0"/>
              <a:t>成对出现，分别写在文件内容的开始位置和结束位置</a:t>
            </a:r>
            <a:r>
              <a:rPr lang="zh-CN" altLang="en-US" sz="2400" dirty="0" smtClean="0"/>
              <a:t>，    </a:t>
            </a:r>
            <a:endParaRPr lang="en-US" altLang="zh-CN" sz="2400" dirty="0" smtClean="0"/>
          </a:p>
          <a:p>
            <a:pPr marL="0" indent="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 </a:t>
            </a:r>
            <a:r>
              <a:rPr lang="zh-CN" altLang="en-US" sz="2400" dirty="0" smtClean="0"/>
              <a:t>所有</a:t>
            </a:r>
            <a:r>
              <a:rPr lang="zh-CN" altLang="en-US" sz="2400" dirty="0"/>
              <a:t>的网页标签都写在</a:t>
            </a:r>
            <a:r>
              <a:rPr lang="en-US" altLang="zh-CN" sz="2400" dirty="0"/>
              <a:t>&lt;html&gt; &lt;/html&gt;</a:t>
            </a:r>
            <a:r>
              <a:rPr lang="zh-CN" altLang="en-US" sz="2400" dirty="0"/>
              <a:t>之间。    </a:t>
            </a:r>
            <a:endParaRPr lang="en-US" altLang="zh-CN" sz="2600" dirty="0" smtClean="0"/>
          </a:p>
          <a:p>
            <a:pPr marL="457200" lvl="1" indent="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CN" sz="2400" dirty="0" smtClean="0"/>
              <a:t>            2</a:t>
            </a:r>
            <a:r>
              <a:rPr lang="en-US" altLang="zh-CN" sz="2400" dirty="0"/>
              <a:t>.</a:t>
            </a:r>
            <a:r>
              <a:rPr lang="zh-CN" altLang="en-US" sz="2400" dirty="0"/>
              <a:t> </a:t>
            </a:r>
            <a:r>
              <a:rPr kumimoji="1" lang="zh-CN" altLang="en-US" sz="2400" dirty="0"/>
              <a:t>合理嵌套。</a:t>
            </a:r>
            <a:endParaRPr lang="en-US" altLang="zh-CN" sz="2400" dirty="0"/>
          </a:p>
          <a:p>
            <a:pPr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600" dirty="0"/>
              <a:t>语义：定义整个 </a:t>
            </a:r>
            <a:r>
              <a:rPr lang="en-US" altLang="zh-CN" sz="2600" dirty="0"/>
              <a:t>HTML </a:t>
            </a:r>
            <a:r>
              <a:rPr lang="zh-CN" altLang="en-US" sz="2600" dirty="0"/>
              <a:t>文档，表示其中的内容为</a:t>
            </a:r>
            <a:r>
              <a:rPr lang="en-US" altLang="zh-CN" sz="2600" dirty="0"/>
              <a:t>HTML</a:t>
            </a:r>
            <a:r>
              <a:rPr lang="zh-CN" altLang="en-US" sz="2600" dirty="0"/>
              <a:t>语言。</a:t>
            </a:r>
            <a:endParaRPr lang="en-US" altLang="zh-CN" sz="2600" dirty="0"/>
          </a:p>
        </p:txBody>
      </p:sp>
      <p:sp>
        <p:nvSpPr>
          <p:cNvPr id="6" name="矩形 5"/>
          <p:cNvSpPr/>
          <p:nvPr/>
        </p:nvSpPr>
        <p:spPr>
          <a:xfrm>
            <a:off x="2447285" y="3802796"/>
            <a:ext cx="7031858" cy="3056792"/>
          </a:xfrm>
          <a:prstGeom prst="rect">
            <a:avLst/>
          </a:prstGeom>
          <a:solidFill>
            <a:srgbClr val="C7F3FD"/>
          </a:solidFill>
        </p:spPr>
        <p:txBody>
          <a:bodyPr wrap="square" tIns="36000" bIns="36000">
            <a:spAutoFit/>
          </a:bodyPr>
          <a:lstStyle/>
          <a:p>
            <a:pPr>
              <a:lnSpc>
                <a:spcPts val="2300"/>
              </a:lnSpc>
              <a:spcBef>
                <a:spcPts val="300"/>
              </a:spcBef>
            </a:pPr>
            <a:r>
              <a:rPr lang="en-US" altLang="zh-CN" sz="2600" b="1" dirty="0">
                <a:solidFill>
                  <a:srgbClr val="0000FF"/>
                </a:solidFill>
              </a:rPr>
              <a:t>&lt;!DOCTYPE html&gt;</a:t>
            </a:r>
          </a:p>
          <a:p>
            <a:pPr>
              <a:lnSpc>
                <a:spcPts val="2300"/>
              </a:lnSpc>
              <a:spcBef>
                <a:spcPts val="300"/>
              </a:spcBef>
            </a:pPr>
            <a:r>
              <a:rPr lang="en-US" altLang="zh-CN" sz="2600" b="1" dirty="0">
                <a:solidFill>
                  <a:srgbClr val="FF0000"/>
                </a:solidFill>
              </a:rPr>
              <a:t>&lt;html&gt;</a:t>
            </a:r>
          </a:p>
          <a:p>
            <a:pPr>
              <a:lnSpc>
                <a:spcPts val="2300"/>
              </a:lnSpc>
              <a:spcBef>
                <a:spcPts val="300"/>
              </a:spcBef>
            </a:pPr>
            <a:r>
              <a:rPr lang="en-US" altLang="zh-CN" sz="2600" b="1" dirty="0">
                <a:solidFill>
                  <a:schemeClr val="tx2"/>
                </a:solidFill>
              </a:rPr>
              <a:t>	</a:t>
            </a:r>
            <a:r>
              <a:rPr lang="en-US" altLang="zh-CN" sz="2600" b="1" dirty="0">
                <a:solidFill>
                  <a:srgbClr val="0000FF"/>
                </a:solidFill>
              </a:rPr>
              <a:t>&lt;head&gt;</a:t>
            </a:r>
          </a:p>
          <a:p>
            <a:pPr>
              <a:lnSpc>
                <a:spcPts val="2300"/>
              </a:lnSpc>
              <a:spcBef>
                <a:spcPts val="300"/>
              </a:spcBef>
            </a:pPr>
            <a:r>
              <a:rPr lang="en-US" altLang="zh-CN" sz="2600" b="1" dirty="0">
                <a:solidFill>
                  <a:srgbClr val="0000FF"/>
                </a:solidFill>
              </a:rPr>
              <a:t>		&lt;</a:t>
            </a:r>
            <a:r>
              <a:rPr lang="en-US" altLang="zh-CN" sz="2600" b="1" dirty="0" smtClean="0">
                <a:solidFill>
                  <a:srgbClr val="0000FF"/>
                </a:solidFill>
              </a:rPr>
              <a:t>title&gt;</a:t>
            </a:r>
            <a:r>
              <a:rPr lang="en-US" altLang="zh-CN" sz="2600" b="1" dirty="0" smtClean="0"/>
              <a:t>demo2_1</a:t>
            </a:r>
            <a:r>
              <a:rPr lang="en-US" altLang="zh-CN" sz="2600" b="1" dirty="0" smtClean="0">
                <a:solidFill>
                  <a:srgbClr val="0000FF"/>
                </a:solidFill>
              </a:rPr>
              <a:t>&lt;/</a:t>
            </a:r>
            <a:r>
              <a:rPr lang="en-US" altLang="zh-CN" sz="2600" b="1" dirty="0">
                <a:solidFill>
                  <a:srgbClr val="0000FF"/>
                </a:solidFill>
              </a:rPr>
              <a:t>title&gt;</a:t>
            </a:r>
          </a:p>
          <a:p>
            <a:pPr>
              <a:lnSpc>
                <a:spcPts val="2300"/>
              </a:lnSpc>
              <a:spcBef>
                <a:spcPts val="300"/>
              </a:spcBef>
            </a:pPr>
            <a:r>
              <a:rPr lang="en-US" altLang="zh-CN" sz="2600" b="1" dirty="0">
                <a:solidFill>
                  <a:schemeClr val="tx2"/>
                </a:solidFill>
              </a:rPr>
              <a:t>	</a:t>
            </a:r>
            <a:r>
              <a:rPr lang="en-US" altLang="zh-CN" sz="2600" b="1" dirty="0">
                <a:solidFill>
                  <a:srgbClr val="0000FF"/>
                </a:solidFill>
              </a:rPr>
              <a:t>&lt;/head&gt;</a:t>
            </a:r>
          </a:p>
          <a:p>
            <a:pPr>
              <a:lnSpc>
                <a:spcPts val="2300"/>
              </a:lnSpc>
              <a:spcBef>
                <a:spcPts val="300"/>
              </a:spcBef>
            </a:pPr>
            <a:r>
              <a:rPr lang="en-US" altLang="zh-CN" sz="2600" b="1" dirty="0">
                <a:solidFill>
                  <a:srgbClr val="0000FF"/>
                </a:solidFill>
              </a:rPr>
              <a:t>	&lt;body&gt;</a:t>
            </a:r>
          </a:p>
          <a:p>
            <a:pPr>
              <a:lnSpc>
                <a:spcPts val="2300"/>
              </a:lnSpc>
              <a:spcBef>
                <a:spcPts val="300"/>
              </a:spcBef>
            </a:pPr>
            <a:r>
              <a:rPr lang="en-US" altLang="zh-CN" sz="2600" b="1" dirty="0">
                <a:solidFill>
                  <a:srgbClr val="0000FF"/>
                </a:solidFill>
              </a:rPr>
              <a:t>		&lt;h1&gt;</a:t>
            </a:r>
            <a:r>
              <a:rPr lang="en-US" altLang="zh-CN" sz="2600" b="1" dirty="0"/>
              <a:t>Hello World!</a:t>
            </a:r>
            <a:r>
              <a:rPr lang="en-US" altLang="zh-CN" sz="2600" b="1" dirty="0">
                <a:solidFill>
                  <a:srgbClr val="0000FF"/>
                </a:solidFill>
              </a:rPr>
              <a:t>&lt;/h1&gt;</a:t>
            </a:r>
          </a:p>
          <a:p>
            <a:pPr>
              <a:lnSpc>
                <a:spcPts val="2300"/>
              </a:lnSpc>
              <a:spcBef>
                <a:spcPts val="300"/>
              </a:spcBef>
            </a:pPr>
            <a:r>
              <a:rPr lang="en-US" altLang="zh-CN" sz="2600" b="1" dirty="0">
                <a:solidFill>
                  <a:srgbClr val="FF0000"/>
                </a:solidFill>
              </a:rPr>
              <a:t>	</a:t>
            </a:r>
            <a:r>
              <a:rPr lang="en-US" altLang="zh-CN" sz="2600" b="1" dirty="0">
                <a:solidFill>
                  <a:srgbClr val="0000FF"/>
                </a:solidFill>
              </a:rPr>
              <a:t>&lt;/body&gt;</a:t>
            </a:r>
          </a:p>
          <a:p>
            <a:pPr>
              <a:lnSpc>
                <a:spcPts val="2300"/>
              </a:lnSpc>
              <a:spcBef>
                <a:spcPts val="300"/>
              </a:spcBef>
            </a:pPr>
            <a:r>
              <a:rPr lang="en-US" altLang="zh-CN" sz="2600" b="1" dirty="0">
                <a:solidFill>
                  <a:srgbClr val="FF0000"/>
                </a:solidFill>
              </a:rPr>
              <a:t>&lt;/html&gt;</a:t>
            </a:r>
            <a:endParaRPr lang="zh-CN" altLang="en-US" sz="2600" b="1" dirty="0">
              <a:solidFill>
                <a:srgbClr val="FF0000"/>
              </a:solidFill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231310" y="147324"/>
            <a:ext cx="10514231" cy="625596"/>
          </a:xfrm>
        </p:spPr>
        <p:txBody>
          <a:bodyPr/>
          <a:lstStyle/>
          <a:p>
            <a:r>
              <a:rPr lang="en-US" altLang="zh-CN" dirty="0"/>
              <a:t>&lt;</a:t>
            </a:r>
            <a:r>
              <a:rPr lang="en-US" altLang="zh-CN" dirty="0" smtClean="0"/>
              <a:t>html&gt;</a:t>
            </a:r>
            <a:r>
              <a:rPr lang="zh-CN" altLang="en-US" dirty="0"/>
              <a:t>标签</a:t>
            </a:r>
          </a:p>
        </p:txBody>
      </p:sp>
    </p:spTree>
    <p:extLst>
      <p:ext uri="{BB962C8B-B14F-4D97-AF65-F5344CB8AC3E}">
        <p14:creationId xmlns:p14="http://schemas.microsoft.com/office/powerpoint/2010/main" val="123620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6" y="940997"/>
            <a:ext cx="10522590" cy="4875092"/>
          </a:xfrm>
        </p:spPr>
        <p:txBody>
          <a:bodyPr/>
          <a:lstStyle/>
          <a:p>
            <a:pPr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600" dirty="0"/>
              <a:t>词汇</a:t>
            </a:r>
            <a:r>
              <a:rPr lang="zh-CN" altLang="en-US" sz="2600" dirty="0" smtClean="0"/>
              <a:t>：</a:t>
            </a:r>
            <a:r>
              <a:rPr lang="en-US" altLang="zh-CN" sz="2600" dirty="0" smtClean="0">
                <a:solidFill>
                  <a:srgbClr val="FF0000"/>
                </a:solidFill>
              </a:rPr>
              <a:t>&lt;</a:t>
            </a:r>
            <a:r>
              <a:rPr lang="en-US" altLang="zh-CN" sz="2600" dirty="0">
                <a:solidFill>
                  <a:srgbClr val="FF0000"/>
                </a:solidFill>
              </a:rPr>
              <a:t>head&gt;……&lt;/head&gt;</a:t>
            </a:r>
          </a:p>
          <a:p>
            <a:pPr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600" dirty="0"/>
              <a:t>语法：紧跟在 </a:t>
            </a:r>
            <a:r>
              <a:rPr lang="en-US" altLang="zh-CN" sz="2600" dirty="0"/>
              <a:t>&lt;html&gt; </a:t>
            </a:r>
            <a:r>
              <a:rPr lang="zh-CN" altLang="en-US" sz="2600" dirty="0"/>
              <a:t>后面，并处于 </a:t>
            </a:r>
            <a:r>
              <a:rPr lang="en-US" altLang="zh-CN" sz="2600" dirty="0"/>
              <a:t>&lt;body&gt; </a:t>
            </a:r>
            <a:r>
              <a:rPr lang="zh-CN" altLang="en-US" sz="2600" dirty="0"/>
              <a:t>标签之前。</a:t>
            </a:r>
            <a:endParaRPr lang="en-US" altLang="zh-CN" sz="2600" dirty="0"/>
          </a:p>
          <a:p>
            <a:pPr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600" dirty="0"/>
              <a:t>语义：定义文档的头部，是所有头部元素的容器。</a:t>
            </a:r>
            <a:r>
              <a:rPr lang="en-US" altLang="zh-CN" sz="2600" dirty="0"/>
              <a:t> </a:t>
            </a:r>
            <a:r>
              <a:rPr lang="zh-CN" altLang="en-US" sz="2600" dirty="0"/>
              <a:t>包含网页的</a:t>
            </a:r>
            <a:r>
              <a:rPr lang="zh-CN" altLang="en-US" sz="2600" dirty="0">
                <a:solidFill>
                  <a:srgbClr val="FF0000"/>
                </a:solidFill>
              </a:rPr>
              <a:t>基本相关信息</a:t>
            </a:r>
            <a:r>
              <a:rPr lang="zh-CN" altLang="en-US" sz="2600" dirty="0"/>
              <a:t>，比如文档的标题、元</a:t>
            </a:r>
            <a:r>
              <a:rPr lang="zh-CN" altLang="en-US" sz="2600" dirty="0" smtClean="0"/>
              <a:t>信息等</a:t>
            </a:r>
            <a:r>
              <a:rPr lang="zh-CN" altLang="en-US" sz="2600" dirty="0"/>
              <a:t>。不直接显示在网页内容上。</a:t>
            </a:r>
            <a:endParaRPr lang="en-US" altLang="zh-CN" sz="2600" dirty="0"/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31310" y="147324"/>
            <a:ext cx="10514231" cy="625596"/>
          </a:xfrm>
        </p:spPr>
        <p:txBody>
          <a:bodyPr/>
          <a:lstStyle/>
          <a:p>
            <a:r>
              <a:rPr lang="en-US" altLang="zh-CN" dirty="0"/>
              <a:t>&lt;head&gt;</a:t>
            </a:r>
            <a:r>
              <a:rPr lang="zh-CN" altLang="en-US" dirty="0"/>
              <a:t>标签</a:t>
            </a:r>
          </a:p>
        </p:txBody>
      </p:sp>
      <p:sp>
        <p:nvSpPr>
          <p:cNvPr id="5" name="矩形 4"/>
          <p:cNvSpPr/>
          <p:nvPr/>
        </p:nvSpPr>
        <p:spPr>
          <a:xfrm>
            <a:off x="2473836" y="3397617"/>
            <a:ext cx="7163649" cy="3286532"/>
          </a:xfrm>
          <a:prstGeom prst="rect">
            <a:avLst/>
          </a:prstGeom>
          <a:solidFill>
            <a:srgbClr val="C7F3FD"/>
          </a:solidFill>
        </p:spPr>
        <p:txBody>
          <a:bodyPr wrap="square" tIns="36000" bIns="3600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600" b="1" dirty="0">
                <a:solidFill>
                  <a:srgbClr val="0000FF"/>
                </a:solidFill>
              </a:rPr>
              <a:t>&lt;!DOCTYPE html&gt;</a:t>
            </a:r>
          </a:p>
          <a:p>
            <a:pPr>
              <a:lnSpc>
                <a:spcPts val="2500"/>
              </a:lnSpc>
            </a:pPr>
            <a:r>
              <a:rPr lang="en-US" altLang="zh-CN" sz="2600" b="1" dirty="0">
                <a:solidFill>
                  <a:srgbClr val="0000FF"/>
                </a:solidFill>
              </a:rPr>
              <a:t>&lt;html&gt;</a:t>
            </a:r>
          </a:p>
          <a:p>
            <a:pPr>
              <a:lnSpc>
                <a:spcPts val="2500"/>
              </a:lnSpc>
            </a:pPr>
            <a:r>
              <a:rPr lang="en-US" altLang="zh-CN" sz="2600" b="1" dirty="0">
                <a:solidFill>
                  <a:srgbClr val="FF0000"/>
                </a:solidFill>
              </a:rPr>
              <a:t>        &lt;head&gt;</a:t>
            </a:r>
          </a:p>
          <a:p>
            <a:pPr>
              <a:lnSpc>
                <a:spcPts val="2500"/>
              </a:lnSpc>
            </a:pPr>
            <a:r>
              <a:rPr lang="en-US" altLang="zh-CN" sz="2600" b="1" dirty="0">
                <a:solidFill>
                  <a:srgbClr val="FF0000"/>
                </a:solidFill>
              </a:rPr>
              <a:t>	</a:t>
            </a:r>
            <a:r>
              <a:rPr lang="en-US" altLang="zh-CN" sz="2600" b="1" dirty="0">
                <a:solidFill>
                  <a:srgbClr val="0000FF"/>
                </a:solidFill>
              </a:rPr>
              <a:t>&lt;</a:t>
            </a:r>
            <a:r>
              <a:rPr lang="en-US" altLang="zh-CN" sz="2600" b="1" dirty="0" smtClean="0">
                <a:solidFill>
                  <a:srgbClr val="0000FF"/>
                </a:solidFill>
              </a:rPr>
              <a:t>title&gt;</a:t>
            </a:r>
            <a:r>
              <a:rPr lang="en-US" altLang="zh-CN" sz="2600" b="1" dirty="0" smtClean="0"/>
              <a:t>demo2_1</a:t>
            </a:r>
            <a:r>
              <a:rPr lang="en-US" altLang="zh-CN" sz="2600" b="1" dirty="0" smtClean="0">
                <a:solidFill>
                  <a:srgbClr val="0000FF"/>
                </a:solidFill>
              </a:rPr>
              <a:t>&lt;/</a:t>
            </a:r>
            <a:r>
              <a:rPr lang="en-US" altLang="zh-CN" sz="2600" b="1" dirty="0">
                <a:solidFill>
                  <a:srgbClr val="0000FF"/>
                </a:solidFill>
              </a:rPr>
              <a:t>title&gt;</a:t>
            </a:r>
          </a:p>
          <a:p>
            <a:pPr>
              <a:lnSpc>
                <a:spcPts val="2500"/>
              </a:lnSpc>
            </a:pPr>
            <a:r>
              <a:rPr lang="en-US" altLang="zh-CN" sz="2600" b="1" dirty="0">
                <a:solidFill>
                  <a:srgbClr val="0000FF"/>
                </a:solidFill>
              </a:rPr>
              <a:t>	&lt;meta  charset="</a:t>
            </a:r>
            <a:r>
              <a:rPr lang="en-US" altLang="zh-CN" sz="2600" b="1" dirty="0" smtClean="0">
                <a:solidFill>
                  <a:srgbClr val="0000FF"/>
                </a:solidFill>
              </a:rPr>
              <a:t>utf-8</a:t>
            </a:r>
            <a:r>
              <a:rPr lang="en-US" altLang="zh-CN" sz="2600" b="1" dirty="0">
                <a:solidFill>
                  <a:srgbClr val="0000FF"/>
                </a:solidFill>
              </a:rPr>
              <a:t>" /&gt;</a:t>
            </a:r>
          </a:p>
          <a:p>
            <a:pPr>
              <a:lnSpc>
                <a:spcPts val="2500"/>
              </a:lnSpc>
            </a:pPr>
            <a:r>
              <a:rPr lang="en-US" altLang="zh-CN" sz="2600" b="1" dirty="0">
                <a:solidFill>
                  <a:schemeClr val="tx2"/>
                </a:solidFill>
              </a:rPr>
              <a:t>        </a:t>
            </a:r>
            <a:r>
              <a:rPr lang="en-US" altLang="zh-CN" sz="2600" b="1" dirty="0">
                <a:solidFill>
                  <a:srgbClr val="FF0000"/>
                </a:solidFill>
              </a:rPr>
              <a:t>&lt;/head&gt;</a:t>
            </a:r>
          </a:p>
          <a:p>
            <a:pPr>
              <a:lnSpc>
                <a:spcPts val="2500"/>
              </a:lnSpc>
            </a:pPr>
            <a:r>
              <a:rPr lang="en-US" altLang="zh-CN" sz="2600" b="1" dirty="0">
                <a:solidFill>
                  <a:schemeClr val="tx2"/>
                </a:solidFill>
              </a:rPr>
              <a:t>        </a:t>
            </a:r>
            <a:r>
              <a:rPr lang="en-US" altLang="zh-CN" sz="2600" b="1" dirty="0">
                <a:solidFill>
                  <a:srgbClr val="0000FF"/>
                </a:solidFill>
              </a:rPr>
              <a:t>&lt;body&gt;</a:t>
            </a:r>
          </a:p>
          <a:p>
            <a:pPr>
              <a:lnSpc>
                <a:spcPts val="2500"/>
              </a:lnSpc>
            </a:pPr>
            <a:r>
              <a:rPr lang="en-US" altLang="zh-CN" sz="2600" b="1" dirty="0">
                <a:solidFill>
                  <a:srgbClr val="FF0000"/>
                </a:solidFill>
              </a:rPr>
              <a:t>	</a:t>
            </a:r>
            <a:r>
              <a:rPr lang="en-US" altLang="zh-CN" sz="2600" b="1" dirty="0">
                <a:solidFill>
                  <a:srgbClr val="0000FF"/>
                </a:solidFill>
              </a:rPr>
              <a:t>&lt;h1&gt;</a:t>
            </a:r>
            <a:r>
              <a:rPr lang="zh-CN" altLang="en-US" sz="2600" b="1" dirty="0"/>
              <a:t>你好！</a:t>
            </a:r>
            <a:r>
              <a:rPr lang="en-US" altLang="zh-CN" sz="2600" b="1" dirty="0">
                <a:solidFill>
                  <a:srgbClr val="0000FF"/>
                </a:solidFill>
              </a:rPr>
              <a:t>&lt;/h1&gt;</a:t>
            </a:r>
          </a:p>
          <a:p>
            <a:pPr>
              <a:lnSpc>
                <a:spcPts val="2500"/>
              </a:lnSpc>
            </a:pPr>
            <a:r>
              <a:rPr lang="en-US" altLang="zh-CN" sz="2600" b="1" dirty="0">
                <a:solidFill>
                  <a:srgbClr val="0000FF"/>
                </a:solidFill>
              </a:rPr>
              <a:t>        &lt;/body&gt;</a:t>
            </a:r>
          </a:p>
          <a:p>
            <a:pPr>
              <a:lnSpc>
                <a:spcPts val="2500"/>
              </a:lnSpc>
            </a:pPr>
            <a:r>
              <a:rPr lang="en-US" altLang="zh-CN" sz="2600" b="1" dirty="0">
                <a:solidFill>
                  <a:srgbClr val="0000FF"/>
                </a:solidFill>
              </a:rPr>
              <a:t>&lt;/html&gt;</a:t>
            </a:r>
            <a:endParaRPr lang="zh-CN" altLang="en-US" sz="2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9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&lt;body&gt;</a:t>
            </a:r>
            <a:r>
              <a:rPr lang="zh-CN" altLang="en-US" dirty="0" smtClean="0"/>
              <a:t>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970025"/>
            <a:ext cx="11106646" cy="4875092"/>
          </a:xfrm>
        </p:spPr>
        <p:txBody>
          <a:bodyPr/>
          <a:lstStyle/>
          <a:p>
            <a:pPr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600" dirty="0"/>
              <a:t>词汇</a:t>
            </a:r>
            <a:r>
              <a:rPr lang="zh-CN" altLang="en-US" sz="2600" dirty="0" smtClean="0"/>
              <a:t>：</a:t>
            </a:r>
            <a:r>
              <a:rPr lang="en-US" altLang="zh-CN" sz="2600" dirty="0" smtClean="0">
                <a:solidFill>
                  <a:srgbClr val="FF0000"/>
                </a:solidFill>
              </a:rPr>
              <a:t>&lt;</a:t>
            </a:r>
            <a:r>
              <a:rPr lang="en-US" altLang="zh-CN" sz="2600" dirty="0">
                <a:solidFill>
                  <a:srgbClr val="FF0000"/>
                </a:solidFill>
              </a:rPr>
              <a:t>body&gt;……&lt;/body&gt;</a:t>
            </a:r>
          </a:p>
          <a:p>
            <a:pPr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600" dirty="0"/>
              <a:t>语法：在</a:t>
            </a:r>
            <a:r>
              <a:rPr lang="en-US" altLang="zh-CN" sz="2600" dirty="0"/>
              <a:t>&lt;/head&gt;</a:t>
            </a:r>
            <a:r>
              <a:rPr lang="zh-CN" altLang="en-US" sz="2600" dirty="0"/>
              <a:t>标签之后，在</a:t>
            </a:r>
            <a:r>
              <a:rPr lang="en-US" altLang="zh-CN" sz="2600" dirty="0"/>
              <a:t>&lt;/html&gt;</a:t>
            </a:r>
            <a:r>
              <a:rPr lang="zh-CN" altLang="en-US" sz="2600" dirty="0"/>
              <a:t>标签之前。</a:t>
            </a:r>
            <a:endParaRPr lang="en-US" altLang="zh-CN" sz="2600" dirty="0"/>
          </a:p>
          <a:p>
            <a:pPr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600" dirty="0"/>
              <a:t>语义：定义文档的主体，即</a:t>
            </a:r>
            <a:r>
              <a:rPr lang="zh-CN" altLang="en-US" sz="2600" dirty="0">
                <a:solidFill>
                  <a:srgbClr val="FF0000"/>
                </a:solidFill>
              </a:rPr>
              <a:t>网页显示的主要内容</a:t>
            </a:r>
            <a:r>
              <a:rPr lang="zh-CN" altLang="en-US" sz="2600" dirty="0"/>
              <a:t>。包含文本、超</a:t>
            </a:r>
            <a:r>
              <a:rPr lang="zh-CN" altLang="en-US" sz="2600" dirty="0" smtClean="0"/>
              <a:t>链接、</a:t>
            </a:r>
            <a:endParaRPr lang="en-US" altLang="zh-CN" sz="2600" dirty="0" smtClean="0"/>
          </a:p>
          <a:p>
            <a:pPr marL="0" indent="0">
              <a:lnSpc>
                <a:spcPts val="3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           </a:t>
            </a:r>
            <a:r>
              <a:rPr lang="zh-CN" altLang="en-US" sz="2600" dirty="0" smtClean="0"/>
              <a:t>图像</a:t>
            </a:r>
            <a:r>
              <a:rPr lang="zh-CN" altLang="en-US" sz="2600" dirty="0"/>
              <a:t>、表格和列表等等。</a:t>
            </a:r>
          </a:p>
          <a:p>
            <a:pPr>
              <a:lnSpc>
                <a:spcPts val="3800"/>
              </a:lnSpc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80662" y="3242719"/>
            <a:ext cx="7542309" cy="3634400"/>
          </a:xfrm>
          <a:prstGeom prst="rect">
            <a:avLst/>
          </a:prstGeom>
          <a:solidFill>
            <a:srgbClr val="C7F3FD"/>
          </a:solidFill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600" b="1" dirty="0">
                <a:solidFill>
                  <a:srgbClr val="0000FF"/>
                </a:solidFill>
              </a:rPr>
              <a:t>&lt;!DOCTYPE html&gt;</a:t>
            </a:r>
          </a:p>
          <a:p>
            <a:pPr>
              <a:lnSpc>
                <a:spcPts val="2500"/>
              </a:lnSpc>
            </a:pPr>
            <a:r>
              <a:rPr lang="en-US" altLang="zh-CN" sz="2600" b="1" dirty="0">
                <a:solidFill>
                  <a:srgbClr val="0000FF"/>
                </a:solidFill>
              </a:rPr>
              <a:t>&lt;html&gt;</a:t>
            </a:r>
          </a:p>
          <a:p>
            <a:pPr>
              <a:lnSpc>
                <a:spcPts val="2500"/>
              </a:lnSpc>
            </a:pPr>
            <a:r>
              <a:rPr lang="en-US" altLang="zh-CN" sz="2600" b="1" dirty="0">
                <a:solidFill>
                  <a:srgbClr val="FF0000"/>
                </a:solidFill>
              </a:rPr>
              <a:t>        </a:t>
            </a:r>
            <a:r>
              <a:rPr lang="en-US" altLang="zh-CN" sz="2600" b="1" dirty="0">
                <a:solidFill>
                  <a:srgbClr val="0000FF"/>
                </a:solidFill>
              </a:rPr>
              <a:t>&lt;head&gt;</a:t>
            </a:r>
          </a:p>
          <a:p>
            <a:pPr>
              <a:lnSpc>
                <a:spcPts val="2500"/>
              </a:lnSpc>
            </a:pPr>
            <a:r>
              <a:rPr lang="en-US" altLang="zh-CN" sz="2600" b="1" dirty="0">
                <a:solidFill>
                  <a:srgbClr val="FF0000"/>
                </a:solidFill>
              </a:rPr>
              <a:t>	</a:t>
            </a:r>
            <a:r>
              <a:rPr lang="en-US" altLang="zh-CN" sz="2600" b="1" dirty="0">
                <a:solidFill>
                  <a:srgbClr val="0000FF"/>
                </a:solidFill>
              </a:rPr>
              <a:t>&lt;title&gt;</a:t>
            </a:r>
            <a:r>
              <a:rPr lang="zh-CN" altLang="en-US" sz="2600" b="1" dirty="0"/>
              <a:t>我的第一个网页</a:t>
            </a:r>
            <a:r>
              <a:rPr lang="en-US" altLang="zh-CN" sz="2600" b="1" dirty="0">
                <a:solidFill>
                  <a:srgbClr val="0000FF"/>
                </a:solidFill>
              </a:rPr>
              <a:t>&lt;/title&gt;</a:t>
            </a:r>
          </a:p>
          <a:p>
            <a:pPr>
              <a:lnSpc>
                <a:spcPts val="2500"/>
              </a:lnSpc>
            </a:pPr>
            <a:r>
              <a:rPr lang="en-US" altLang="zh-CN" sz="2600" b="1" dirty="0">
                <a:solidFill>
                  <a:srgbClr val="0000FF"/>
                </a:solidFill>
              </a:rPr>
              <a:t>	</a:t>
            </a:r>
            <a:r>
              <a:rPr lang="en-US" altLang="zh-CN" sz="2600" b="1" dirty="0" smtClean="0">
                <a:solidFill>
                  <a:srgbClr val="0000FF"/>
                </a:solidFill>
              </a:rPr>
              <a:t>&lt;</a:t>
            </a:r>
            <a:r>
              <a:rPr lang="en-US" altLang="zh-CN" sz="2600" b="1" dirty="0">
                <a:solidFill>
                  <a:srgbClr val="0000FF"/>
                </a:solidFill>
              </a:rPr>
              <a:t>meta  charset="</a:t>
            </a:r>
            <a:r>
              <a:rPr lang="en-US" altLang="zh-CN" sz="2600" b="1" dirty="0" smtClean="0">
                <a:solidFill>
                  <a:srgbClr val="0000FF"/>
                </a:solidFill>
              </a:rPr>
              <a:t>utf-8</a:t>
            </a:r>
            <a:r>
              <a:rPr lang="en-US" altLang="zh-CN" sz="2600" b="1" dirty="0">
                <a:solidFill>
                  <a:srgbClr val="0000FF"/>
                </a:solidFill>
              </a:rPr>
              <a:t>" /</a:t>
            </a:r>
            <a:r>
              <a:rPr lang="en-US" altLang="zh-CN" sz="2600" b="1" dirty="0" smtClean="0">
                <a:solidFill>
                  <a:srgbClr val="0000FF"/>
                </a:solidFill>
              </a:rPr>
              <a:t>&gt;</a:t>
            </a:r>
            <a:endParaRPr lang="en-US" altLang="zh-CN" sz="2600" b="1" dirty="0">
              <a:solidFill>
                <a:srgbClr val="0000FF"/>
              </a:solidFill>
            </a:endParaRPr>
          </a:p>
          <a:p>
            <a:pPr>
              <a:lnSpc>
                <a:spcPts val="2500"/>
              </a:lnSpc>
            </a:pPr>
            <a:r>
              <a:rPr lang="en-US" altLang="zh-CN" sz="2600" b="1" dirty="0">
                <a:solidFill>
                  <a:srgbClr val="0000FF"/>
                </a:solidFill>
              </a:rPr>
              <a:t>        &lt;/head&gt;</a:t>
            </a:r>
          </a:p>
          <a:p>
            <a:pPr>
              <a:lnSpc>
                <a:spcPts val="2500"/>
              </a:lnSpc>
            </a:pPr>
            <a:r>
              <a:rPr lang="en-US" altLang="zh-CN" sz="2600" b="1" dirty="0">
                <a:solidFill>
                  <a:schemeClr val="tx2"/>
                </a:solidFill>
              </a:rPr>
              <a:t>        </a:t>
            </a:r>
            <a:r>
              <a:rPr lang="en-US" altLang="zh-CN" sz="2600" b="1" dirty="0">
                <a:solidFill>
                  <a:srgbClr val="FF0000"/>
                </a:solidFill>
              </a:rPr>
              <a:t>&lt;body&gt;</a:t>
            </a:r>
          </a:p>
          <a:p>
            <a:pPr>
              <a:lnSpc>
                <a:spcPts val="2500"/>
              </a:lnSpc>
            </a:pPr>
            <a:r>
              <a:rPr lang="en-US" altLang="zh-CN" sz="2600" b="1" dirty="0">
                <a:solidFill>
                  <a:srgbClr val="0000FF"/>
                </a:solidFill>
              </a:rPr>
              <a:t>	&lt;h1&gt;</a:t>
            </a:r>
            <a:r>
              <a:rPr lang="en-US" altLang="zh-CN" sz="2600" b="1" dirty="0"/>
              <a:t>Hello World!</a:t>
            </a:r>
            <a:r>
              <a:rPr lang="en-US" altLang="zh-CN" sz="2600" b="1" dirty="0">
                <a:solidFill>
                  <a:srgbClr val="0000FF"/>
                </a:solidFill>
              </a:rPr>
              <a:t>&lt;/h1&gt;</a:t>
            </a:r>
          </a:p>
          <a:p>
            <a:pPr>
              <a:lnSpc>
                <a:spcPts val="2500"/>
              </a:lnSpc>
            </a:pPr>
            <a:r>
              <a:rPr lang="en-US" altLang="zh-CN" sz="2600" b="1" dirty="0">
                <a:solidFill>
                  <a:srgbClr val="FF0000"/>
                </a:solidFill>
              </a:rPr>
              <a:t>	</a:t>
            </a:r>
            <a:r>
              <a:rPr lang="en-US" altLang="zh-CN" sz="2600" b="1" dirty="0">
                <a:solidFill>
                  <a:srgbClr val="0000FF"/>
                </a:solidFill>
              </a:rPr>
              <a:t>&lt;h1&gt;</a:t>
            </a:r>
            <a:r>
              <a:rPr lang="zh-CN" altLang="en-US" sz="2600" b="1" dirty="0"/>
              <a:t>你好！</a:t>
            </a:r>
            <a:r>
              <a:rPr lang="en-US" altLang="zh-CN" sz="2600" b="1" dirty="0">
                <a:solidFill>
                  <a:srgbClr val="0000FF"/>
                </a:solidFill>
              </a:rPr>
              <a:t>&lt;/h1&gt;</a:t>
            </a:r>
          </a:p>
          <a:p>
            <a:pPr>
              <a:lnSpc>
                <a:spcPts val="2500"/>
              </a:lnSpc>
            </a:pPr>
            <a:r>
              <a:rPr lang="en-US" altLang="zh-CN" sz="2600" b="1" dirty="0">
                <a:solidFill>
                  <a:srgbClr val="0000FF"/>
                </a:solidFill>
              </a:rPr>
              <a:t>        </a:t>
            </a:r>
            <a:r>
              <a:rPr lang="en-US" altLang="zh-CN" sz="2600" b="1" dirty="0">
                <a:solidFill>
                  <a:srgbClr val="FF0000"/>
                </a:solidFill>
              </a:rPr>
              <a:t>&lt;/body&gt;</a:t>
            </a:r>
          </a:p>
          <a:p>
            <a:pPr>
              <a:lnSpc>
                <a:spcPts val="2500"/>
              </a:lnSpc>
            </a:pPr>
            <a:r>
              <a:rPr lang="en-US" altLang="zh-CN" sz="2600" b="1" dirty="0">
                <a:solidFill>
                  <a:srgbClr val="0000FF"/>
                </a:solidFill>
              </a:rPr>
              <a:t>&lt;/html&gt;</a:t>
            </a:r>
            <a:endParaRPr lang="zh-CN" altLang="en-US" sz="2600" b="1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52212" y="5808936"/>
            <a:ext cx="24609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demo2_1.html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82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内容占位符 3"/>
          <p:cNvGraphicFramePr/>
          <p:nvPr/>
        </p:nvGraphicFramePr>
        <p:xfrm>
          <a:off x="541740" y="902622"/>
          <a:ext cx="11106150" cy="147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430"/>
                <a:gridCol w="4323080"/>
                <a:gridCol w="4993640"/>
              </a:tblGrid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语义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  <a:tr h="863208"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&lt;html&gt;</a:t>
                      </a:r>
                    </a:p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html&gt;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（网页）文件开始及结束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成对出现</a:t>
                      </a:r>
                      <a:endParaRPr lang="en-US" altLang="zh-CN" sz="2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eaLnBrk="1" hangingPunct="1"/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分别位于文件的开始和结束位置</a:t>
                      </a:r>
                      <a:endParaRPr lang="en-US" altLang="zh-CN" sz="2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基本结构的“词汇、语法、语义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graphicFrame>
        <p:nvGraphicFramePr>
          <p:cNvPr id="19" name="内容占位符 3"/>
          <p:cNvGraphicFramePr/>
          <p:nvPr/>
        </p:nvGraphicFramePr>
        <p:xfrm>
          <a:off x="541740" y="902622"/>
          <a:ext cx="1110615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430"/>
                <a:gridCol w="4323080"/>
                <a:gridCol w="4993640"/>
              </a:tblGrid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语义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</a:tbl>
          </a:graphicData>
        </a:graphic>
      </p:graphicFrame>
      <p:graphicFrame>
        <p:nvGraphicFramePr>
          <p:cNvPr id="20" name="内容占位符 3"/>
          <p:cNvGraphicFramePr/>
          <p:nvPr/>
        </p:nvGraphicFramePr>
        <p:xfrm>
          <a:off x="541740" y="902622"/>
          <a:ext cx="11106150" cy="2676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430"/>
                <a:gridCol w="4323080"/>
                <a:gridCol w="4993640"/>
              </a:tblGrid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语义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  <a:tr h="863208"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&lt;html&gt;</a:t>
                      </a:r>
                    </a:p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html&gt;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（网页）文件开始及结束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成对出现</a:t>
                      </a:r>
                      <a:endParaRPr lang="en-US" altLang="zh-CN" sz="2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eaLnBrk="1" hangingPunct="1"/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分别位于文件的开始和结束位置</a:t>
                      </a:r>
                      <a:endParaRPr lang="en-US" altLang="zh-CN" sz="2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  <a:tr h="1203938"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&lt;head&gt;</a:t>
                      </a:r>
                    </a:p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head&gt;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指明网页文件的头部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成对出现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嵌套于 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标签内</a:t>
                      </a:r>
                      <a:endParaRPr lang="en-US" altLang="zh-CN" sz="22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位于 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body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标签之上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</a:tbl>
          </a:graphicData>
        </a:graphic>
      </p:graphicFrame>
      <p:graphicFrame>
        <p:nvGraphicFramePr>
          <p:cNvPr id="21" name="内容占位符 3"/>
          <p:cNvGraphicFramePr/>
          <p:nvPr/>
        </p:nvGraphicFramePr>
        <p:xfrm>
          <a:off x="541740" y="902622"/>
          <a:ext cx="11106150" cy="3536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430"/>
                <a:gridCol w="4323080"/>
                <a:gridCol w="4993640"/>
              </a:tblGrid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语义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  <a:tr h="863208"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&lt;html&gt;</a:t>
                      </a:r>
                    </a:p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html&gt;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（网页）文件开始及结束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成对出现</a:t>
                      </a:r>
                      <a:endParaRPr lang="en-US" altLang="zh-CN" sz="2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eaLnBrk="1" hangingPunct="1"/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分别位于文件的开始和结束位置</a:t>
                      </a:r>
                      <a:endParaRPr lang="en-US" altLang="zh-CN" sz="2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  <a:tr h="1203938"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&lt;head&gt;</a:t>
                      </a:r>
                    </a:p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head&gt;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指明网页文件的头部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成对出现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嵌套于 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标签内</a:t>
                      </a:r>
                      <a:endParaRPr lang="en-US" altLang="zh-CN" sz="22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位于 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body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标签之上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  <a:tr h="85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&lt;meta</a:t>
                      </a:r>
                      <a:r>
                        <a:rPr lang="en-US" altLang="zh-CN" sz="2200" b="1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/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定义页面有关信息，如页面编码、关键词、页面描述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.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单标签，必须在 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标签内</a:t>
                      </a:r>
                      <a:endParaRPr lang="en-US" altLang="zh-CN" sz="22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.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利用属性值进行设置</a:t>
                      </a:r>
                      <a:endParaRPr lang="en-US" altLang="zh-CN" sz="22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</a:tbl>
          </a:graphicData>
        </a:graphic>
      </p:graphicFrame>
      <p:graphicFrame>
        <p:nvGraphicFramePr>
          <p:cNvPr id="23" name="内容占位符 3"/>
          <p:cNvGraphicFramePr/>
          <p:nvPr/>
        </p:nvGraphicFramePr>
        <p:xfrm>
          <a:off x="541740" y="902622"/>
          <a:ext cx="11106150" cy="4344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430"/>
                <a:gridCol w="4323080"/>
                <a:gridCol w="4993640"/>
              </a:tblGrid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语义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  <a:tr h="863208"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&lt;html&gt;</a:t>
                      </a:r>
                    </a:p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html&gt;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（网页）文件开始及结束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成对出现</a:t>
                      </a:r>
                      <a:endParaRPr lang="en-US" altLang="zh-CN" sz="2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eaLnBrk="1" hangingPunct="1"/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分别位于文件的开始和结束位置</a:t>
                      </a:r>
                      <a:endParaRPr lang="en-US" altLang="zh-CN" sz="2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  <a:tr h="1203938"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&lt;head&gt;</a:t>
                      </a:r>
                    </a:p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head&gt;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指明网页文件的头部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成对出现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嵌套于 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标签内</a:t>
                      </a:r>
                      <a:endParaRPr lang="en-US" altLang="zh-CN" sz="22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位于 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body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标签之上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  <a:tr h="85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&lt;meta</a:t>
                      </a:r>
                      <a:r>
                        <a:rPr lang="en-US" altLang="zh-CN" sz="2200" b="1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/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定义页面有关信息，如页面编码、关键词、页面描述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.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单标签，必须在 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标签内</a:t>
                      </a:r>
                      <a:endParaRPr lang="en-US" altLang="zh-CN" sz="22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.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利用属性值进行设置</a:t>
                      </a:r>
                      <a:endParaRPr lang="en-US" altLang="zh-CN" sz="22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  <a:tr h="807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&lt;title&gt;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title&gt;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在浏览器标题栏显示的文档标题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成对出现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嵌套于 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标签内</a:t>
                      </a:r>
                      <a:endParaRPr lang="en-US" altLang="zh-CN" sz="22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</a:tbl>
          </a:graphicData>
        </a:graphic>
      </p:graphicFrame>
      <p:graphicFrame>
        <p:nvGraphicFramePr>
          <p:cNvPr id="24" name="内容占位符 3"/>
          <p:cNvGraphicFramePr/>
          <p:nvPr/>
        </p:nvGraphicFramePr>
        <p:xfrm>
          <a:off x="541740" y="902622"/>
          <a:ext cx="11106150" cy="5441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430"/>
                <a:gridCol w="4323080"/>
                <a:gridCol w="4993640"/>
              </a:tblGrid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语义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  <a:tr h="863208"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&lt;html&gt;</a:t>
                      </a:r>
                    </a:p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html&gt;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（网页）文件开始及结束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成对出现</a:t>
                      </a:r>
                      <a:endParaRPr lang="en-US" altLang="zh-CN" sz="2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eaLnBrk="1" hangingPunct="1"/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分别位于文件的开始和结束位置</a:t>
                      </a:r>
                      <a:endParaRPr lang="en-US" altLang="zh-CN" sz="2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  <a:tr h="1203938"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&lt;head&gt;</a:t>
                      </a:r>
                    </a:p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head&gt;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指明网页文件的头部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成对出现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嵌套于 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标签内</a:t>
                      </a:r>
                      <a:endParaRPr lang="en-US" altLang="zh-CN" sz="22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位于 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body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标签之上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  <a:tr h="859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&lt;meta</a:t>
                      </a:r>
                      <a:r>
                        <a:rPr lang="en-US" altLang="zh-CN" sz="2200" b="1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/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定义页面有关信息，如页面编码、关键词、页面描述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.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单标签，必须在 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标签内</a:t>
                      </a:r>
                      <a:endParaRPr lang="en-US" altLang="zh-CN" sz="22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.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利用属性值进行设置</a:t>
                      </a:r>
                      <a:endParaRPr lang="en-US" altLang="zh-CN" sz="22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  <a:tr h="807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&lt;title&gt;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title&gt;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在浏览器标题栏显示的文档标题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成对出现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嵌套于 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标签内</a:t>
                      </a:r>
                      <a:endParaRPr lang="en-US" altLang="zh-CN" sz="22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  <a:tr h="809220"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&lt;body&gt;</a:t>
                      </a:r>
                    </a:p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body&gt;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指明网页文件体部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成对出现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嵌套于 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标签内</a:t>
                      </a:r>
                      <a:endParaRPr lang="en-US" altLang="zh-CN" sz="22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位于 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标签之下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标签分类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6" y="1086137"/>
            <a:ext cx="10304876" cy="4875092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标签的分类</a:t>
            </a:r>
          </a:p>
          <a:p>
            <a:pPr lvl="1"/>
            <a:r>
              <a:rPr lang="zh-CN" altLang="en-US" sz="2600" dirty="0">
                <a:solidFill>
                  <a:srgbClr val="C00000"/>
                </a:solidFill>
                <a:sym typeface="+mn-ea"/>
              </a:rPr>
              <a:t>双标签</a:t>
            </a:r>
            <a:r>
              <a:rPr lang="zh-CN" altLang="en-US" sz="2600" dirty="0">
                <a:sym typeface="+mn-ea"/>
              </a:rPr>
              <a:t>：由</a:t>
            </a:r>
            <a:r>
              <a:rPr sz="2600" dirty="0">
                <a:sym typeface="+mn-ea"/>
              </a:rPr>
              <a:t>“</a:t>
            </a:r>
            <a:r>
              <a:rPr lang="zh-CN" altLang="en-US" sz="2600" dirty="0">
                <a:sym typeface="+mn-ea"/>
              </a:rPr>
              <a:t>开始标签</a:t>
            </a:r>
            <a:r>
              <a:rPr sz="2600" dirty="0">
                <a:sym typeface="+mn-ea"/>
              </a:rPr>
              <a:t>”</a:t>
            </a:r>
            <a:r>
              <a:rPr lang="zh-CN" altLang="en-US" sz="2600" dirty="0">
                <a:sym typeface="+mn-ea"/>
              </a:rPr>
              <a:t>和</a:t>
            </a:r>
            <a:r>
              <a:rPr sz="2600" dirty="0">
                <a:sym typeface="+mn-ea"/>
              </a:rPr>
              <a:t>“</a:t>
            </a:r>
            <a:r>
              <a:rPr lang="zh-CN" altLang="en-US" sz="2600" dirty="0">
                <a:sym typeface="+mn-ea"/>
              </a:rPr>
              <a:t>结束标签</a:t>
            </a:r>
            <a:r>
              <a:rPr sz="2600" dirty="0">
                <a:sym typeface="+mn-ea"/>
              </a:rPr>
              <a:t>”</a:t>
            </a:r>
            <a:r>
              <a:rPr lang="zh-CN" altLang="en-US" sz="2600" dirty="0">
                <a:sym typeface="+mn-ea"/>
              </a:rPr>
              <a:t>两部分构成。结束标签比开始标签多了一个</a:t>
            </a:r>
            <a:r>
              <a:rPr sz="2600" dirty="0">
                <a:sym typeface="+mn-ea"/>
              </a:rPr>
              <a:t>“</a:t>
            </a:r>
            <a:r>
              <a:rPr lang="zh-CN" altLang="en-US" sz="2600" dirty="0">
                <a:solidFill>
                  <a:srgbClr val="C00000"/>
                </a:solidFill>
                <a:sym typeface="+mn-ea"/>
              </a:rPr>
              <a:t>/</a:t>
            </a:r>
            <a:r>
              <a:rPr sz="2600" dirty="0">
                <a:sym typeface="+mn-ea"/>
              </a:rPr>
              <a:t>”</a:t>
            </a:r>
            <a:r>
              <a:rPr lang="zh-CN" altLang="en-US" sz="2600" dirty="0">
                <a:sym typeface="+mn-ea"/>
              </a:rPr>
              <a:t>（比如</a:t>
            </a:r>
            <a:r>
              <a:rPr sz="2600" dirty="0">
                <a:sym typeface="+mn-ea"/>
              </a:rPr>
              <a:t>&lt;body&gt;&lt;</a:t>
            </a:r>
            <a:r>
              <a:rPr lang="zh-CN" altLang="en-US" sz="2600" dirty="0">
                <a:solidFill>
                  <a:srgbClr val="C00000"/>
                </a:solidFill>
                <a:sym typeface="+mn-ea"/>
              </a:rPr>
              <a:t>/</a:t>
            </a:r>
            <a:r>
              <a:rPr sz="2600" dirty="0">
                <a:sym typeface="+mn-ea"/>
              </a:rPr>
              <a:t>body&gt;</a:t>
            </a:r>
            <a:r>
              <a:rPr lang="zh-CN" sz="2600" dirty="0">
                <a:sym typeface="+mn-ea"/>
              </a:rPr>
              <a:t>），</a:t>
            </a:r>
            <a:r>
              <a:rPr lang="zh-CN" altLang="en-US" sz="2600" dirty="0">
                <a:solidFill>
                  <a:srgbClr val="C00000"/>
                </a:solidFill>
                <a:sym typeface="+mn-ea"/>
              </a:rPr>
              <a:t>必须成对使用</a:t>
            </a:r>
            <a:r>
              <a:rPr lang="zh-CN" altLang="en-US" sz="2600" dirty="0">
                <a:sym typeface="+mn-ea"/>
              </a:rPr>
              <a:t>。</a:t>
            </a:r>
          </a:p>
          <a:p>
            <a:pPr lvl="1">
              <a:spcBef>
                <a:spcPts val="600"/>
              </a:spcBef>
            </a:pPr>
            <a:r>
              <a:rPr lang="zh-CN" altLang="en-US" sz="2600" dirty="0">
                <a:solidFill>
                  <a:srgbClr val="C00000"/>
                </a:solidFill>
                <a:sym typeface="+mn-ea"/>
              </a:rPr>
              <a:t>单标签</a:t>
            </a:r>
            <a:r>
              <a:rPr lang="zh-CN" altLang="en-US" sz="2600" dirty="0">
                <a:sym typeface="+mn-ea"/>
              </a:rPr>
              <a:t>：在开始标签中进行关闭，即以开始标签的结束而结束（比如</a:t>
            </a:r>
            <a:r>
              <a:rPr lang="en-US" altLang="zh-CN" sz="2600" dirty="0">
                <a:sym typeface="+mn-ea"/>
              </a:rPr>
              <a:t>&lt;meta</a:t>
            </a:r>
            <a:r>
              <a:rPr lang="zh-CN" altLang="en-US" sz="2600" dirty="0">
                <a:solidFill>
                  <a:srgbClr val="C00000"/>
                </a:solidFill>
                <a:sym typeface="+mn-ea"/>
              </a:rPr>
              <a:t>/</a:t>
            </a:r>
            <a:r>
              <a:rPr lang="en-US" altLang="zh-CN" sz="2600" dirty="0">
                <a:sym typeface="+mn-ea"/>
              </a:rPr>
              <a:t>&gt;</a:t>
            </a:r>
            <a:r>
              <a:rPr lang="zh-CN" altLang="en-US" sz="2600" dirty="0">
                <a:sym typeface="+mn-ea"/>
              </a:rPr>
              <a:t>）。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为什么 </a:t>
            </a:r>
            <a:r>
              <a:rPr dirty="0">
                <a:sym typeface="+mn-ea"/>
              </a:rPr>
              <a:t>HTML </a:t>
            </a:r>
            <a:r>
              <a:rPr lang="zh-CN" altLang="en-US" dirty="0">
                <a:sym typeface="+mn-ea"/>
              </a:rPr>
              <a:t>语言设计出单双两种标签</a:t>
            </a:r>
            <a:r>
              <a:rPr dirty="0">
                <a:sym typeface="+mn-ea"/>
              </a:rPr>
              <a:t>?</a:t>
            </a:r>
          </a:p>
          <a:p>
            <a:pPr lvl="1">
              <a:spcBef>
                <a:spcPts val="600"/>
              </a:spcBef>
            </a:pPr>
            <a:r>
              <a:rPr lang="zh-CN" altLang="en-US" sz="2600" dirty="0">
                <a:sym typeface="+mn-ea"/>
              </a:rPr>
              <a:t>双标签：代表标签作用</a:t>
            </a:r>
            <a:r>
              <a:rPr lang="zh-CN" altLang="en-US" sz="2600" dirty="0">
                <a:solidFill>
                  <a:srgbClr val="C00000"/>
                </a:solidFill>
                <a:sym typeface="+mn-ea"/>
              </a:rPr>
              <a:t>范围</a:t>
            </a:r>
          </a:p>
          <a:p>
            <a:pPr lvl="1"/>
            <a:r>
              <a:rPr lang="zh-CN" altLang="en-US" sz="2600" dirty="0">
                <a:sym typeface="+mn-ea"/>
              </a:rPr>
              <a:t>单标签：无需表达范围，仅在标签出现处有效</a:t>
            </a:r>
          </a:p>
          <a:p>
            <a:pPr lvl="1"/>
            <a:endParaRPr lang="zh-CN" altLang="en-US" sz="2400" dirty="0">
              <a:solidFill>
                <a:srgbClr val="FF0000"/>
              </a:solidFill>
            </a:endParaRPr>
          </a:p>
          <a:p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304" y="2880321"/>
            <a:ext cx="3003873" cy="3212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HTML</a:t>
            </a:r>
            <a:r>
              <a:rPr lang="zh-CN" altLang="en-US"/>
              <a:t>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t>HTML </a:t>
            </a:r>
            <a:r>
              <a:rPr lang="zh-CN" altLang="en-US">
                <a:solidFill>
                  <a:srgbClr val="FF0000"/>
                </a:solidFill>
              </a:rPr>
              <a:t>元素</a:t>
            </a:r>
            <a:r>
              <a:rPr lang="zh-CN" altLang="en-US"/>
              <a:t>指的是从开始标签到结束标签的所有代码。</a:t>
            </a:r>
          </a:p>
        </p:txBody>
      </p:sp>
      <p:sp>
        <p:nvSpPr>
          <p:cNvPr id="39" name="矩形 38"/>
          <p:cNvSpPr/>
          <p:nvPr/>
        </p:nvSpPr>
        <p:spPr>
          <a:xfrm>
            <a:off x="1018928" y="2347142"/>
            <a:ext cx="4968552" cy="1569660"/>
          </a:xfrm>
          <a:prstGeom prst="rect">
            <a:avLst/>
          </a:prstGeom>
          <a:solidFill>
            <a:srgbClr val="C7F3FD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&lt;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h1&gt;</a:t>
            </a:r>
            <a:r>
              <a:rPr lang="en-US" altLang="zh-CN" sz="3200" dirty="0" smtClean="0">
                <a:solidFill>
                  <a:schemeClr val="tx1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Hello World!</a:t>
            </a:r>
            <a:r>
              <a:rPr lang="en-US" altLang="zh-CN" sz="3200" b="1" dirty="0" smtClean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&lt;/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h1</a:t>
            </a:r>
            <a:r>
              <a:rPr lang="en-US" altLang="zh-CN" sz="3200" b="1" dirty="0" smtClean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&gt;</a:t>
            </a:r>
          </a:p>
          <a:p>
            <a:r>
              <a:rPr lang="en-US" altLang="zh-CN" sz="3200" b="1" dirty="0" smtClean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&lt;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br</a:t>
            </a:r>
            <a:r>
              <a:rPr lang="en-US" altLang="zh-CN" sz="3200" b="1" dirty="0" smtClean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/&gt;</a:t>
            </a:r>
          </a:p>
          <a:p>
            <a:r>
              <a:rPr lang="en-US" altLang="zh-CN" sz="3200" b="1" dirty="0">
                <a:solidFill>
                  <a:srgbClr val="382E92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&lt;</a:t>
            </a:r>
            <a:r>
              <a:rPr lang="en-US" altLang="zh-CN" sz="3200" b="1" dirty="0" smtClean="0">
                <a:solidFill>
                  <a:srgbClr val="382E92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h1&gt;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你好！</a:t>
            </a:r>
            <a:r>
              <a:rPr lang="en-US" altLang="zh-CN" sz="3200" b="1" dirty="0" smtClean="0">
                <a:solidFill>
                  <a:srgbClr val="382E92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&lt;/</a:t>
            </a:r>
            <a:r>
              <a:rPr lang="en-US" altLang="zh-CN" sz="3200" b="1" dirty="0">
                <a:solidFill>
                  <a:srgbClr val="382E92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h1</a:t>
            </a:r>
            <a:r>
              <a:rPr lang="en-US" altLang="zh-CN" sz="3200" b="1" dirty="0" smtClean="0">
                <a:solidFill>
                  <a:srgbClr val="382E92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&gt;</a:t>
            </a:r>
          </a:p>
        </p:txBody>
      </p:sp>
      <p:sp>
        <p:nvSpPr>
          <p:cNvPr id="40" name="TextBox 10"/>
          <p:cNvSpPr txBox="1">
            <a:spLocks noChangeArrowheads="1"/>
          </p:cNvSpPr>
          <p:nvPr/>
        </p:nvSpPr>
        <p:spPr bwMode="auto">
          <a:xfrm>
            <a:off x="7248128" y="1239692"/>
            <a:ext cx="378936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呈现“</a:t>
            </a:r>
          </a:p>
        </p:txBody>
      </p: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1827300"/>
            <a:ext cx="3475953" cy="259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直接箭头连接符 43"/>
          <p:cNvCxnSpPr/>
          <p:nvPr/>
        </p:nvCxnSpPr>
        <p:spPr>
          <a:xfrm flipV="1">
            <a:off x="1594992" y="2013457"/>
            <a:ext cx="0" cy="26161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4922552" y="2013457"/>
            <a:ext cx="0" cy="26161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39416" y="1484785"/>
            <a:ext cx="150780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开始标签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187279" y="1484785"/>
            <a:ext cx="151908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右大括号 48"/>
          <p:cNvSpPr/>
          <p:nvPr/>
        </p:nvSpPr>
        <p:spPr>
          <a:xfrm rot="16200000">
            <a:off x="3048364" y="1136148"/>
            <a:ext cx="261612" cy="2016225"/>
          </a:xfrm>
          <a:prstGeom prst="rightBrace">
            <a:avLst>
              <a:gd name="adj1" fmla="val 8333"/>
              <a:gd name="adj2" fmla="val 52158"/>
            </a:avLst>
          </a:prstGeom>
          <a:ln w="254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420906" y="1484784"/>
            <a:ext cx="1516527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标签内容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10"/>
          <p:cNvSpPr txBox="1"/>
          <p:nvPr/>
        </p:nvSpPr>
        <p:spPr>
          <a:xfrm>
            <a:off x="9360848" y="5758497"/>
            <a:ext cx="2468245" cy="508000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demo2-2.html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55970"/>
            <a:ext cx="2708249" cy="6914070"/>
            <a:chOff x="2288" y="0"/>
            <a:chExt cx="4266" cy="10800"/>
          </a:xfrm>
        </p:grpSpPr>
        <p:sp>
          <p:nvSpPr>
            <p:cNvPr id="5" name="矩形 4"/>
            <p:cNvSpPr/>
            <p:nvPr/>
          </p:nvSpPr>
          <p:spPr>
            <a:xfrm>
              <a:off x="2288" y="0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557" y="2413"/>
              <a:ext cx="1884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</a:t>
              </a:r>
              <a:r>
                <a:rPr lang="zh-CN" altLang="en-US" sz="4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讲目标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3" name="等腰三角形 2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912235" y="1387475"/>
            <a:ext cx="5463540" cy="3297555"/>
            <a:chOff x="7630" y="2599"/>
            <a:chExt cx="8604" cy="5193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7488" y="2744"/>
              <a:ext cx="818" cy="534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18"/>
            <p:cNvSpPr txBox="1"/>
            <p:nvPr/>
          </p:nvSpPr>
          <p:spPr>
            <a:xfrm>
              <a:off x="8570" y="2599"/>
              <a:ext cx="766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理解网页</a:t>
              </a: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19"/>
            <p:cNvSpPr txBox="1"/>
            <p:nvPr/>
          </p:nvSpPr>
          <p:spPr>
            <a:xfrm>
              <a:off x="8570" y="4784"/>
              <a:ext cx="733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en-US" altLang="zh-CN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语法基础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等腰三角形 19"/>
            <p:cNvSpPr/>
            <p:nvPr/>
          </p:nvSpPr>
          <p:spPr>
            <a:xfrm rot="5400000" flipH="1">
              <a:off x="7488" y="4929"/>
              <a:ext cx="818" cy="534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570" y="6970"/>
              <a:ext cx="719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en-US" altLang="zh-CN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r>
                <a:rPr lang="zh-CN" altLang="en-US" sz="280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中常用</a:t>
              </a: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 flipH="1">
              <a:off x="7488" y="7115"/>
              <a:ext cx="818" cy="534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标签书写规范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标签与标签之间是可以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嵌套</a:t>
            </a:r>
            <a:r>
              <a:rPr lang="zh-CN" altLang="en-US" dirty="0">
                <a:sym typeface="+mn-ea"/>
              </a:rPr>
              <a:t>的，但</a:t>
            </a:r>
            <a:r>
              <a:rPr lang="zh-CN" altLang="en-US" dirty="0" smtClean="0">
                <a:sym typeface="+mn-ea"/>
              </a:rPr>
              <a:t>先后顺序</a:t>
            </a:r>
            <a:r>
              <a:rPr lang="zh-CN" altLang="en-US" dirty="0">
                <a:sym typeface="+mn-ea"/>
              </a:rPr>
              <a:t>必须保持一致</a:t>
            </a:r>
          </a:p>
          <a:p>
            <a:pPr lvl="1"/>
            <a:r>
              <a:rPr lang="zh-CN" altLang="en-US" sz="2600" dirty="0">
                <a:sym typeface="+mn-ea"/>
              </a:rPr>
              <a:t>如：</a:t>
            </a:r>
            <a:r>
              <a:rPr sz="2600" dirty="0">
                <a:sym typeface="+mn-ea"/>
              </a:rPr>
              <a:t>&lt;div&gt;</a:t>
            </a:r>
            <a:r>
              <a:rPr lang="zh-CN" altLang="en-US" sz="2600" dirty="0">
                <a:sym typeface="+mn-ea"/>
              </a:rPr>
              <a:t>里面嵌套</a:t>
            </a:r>
            <a:r>
              <a:rPr sz="2600" dirty="0">
                <a:sym typeface="+mn-ea"/>
              </a:rPr>
              <a:t>&lt;p&gt;</a:t>
            </a:r>
            <a:r>
              <a:rPr lang="zh-CN" altLang="en-US" sz="2600" dirty="0">
                <a:sym typeface="+mn-ea"/>
              </a:rPr>
              <a:t>，那么</a:t>
            </a:r>
            <a:r>
              <a:rPr sz="2600" dirty="0">
                <a:sym typeface="+mn-ea"/>
              </a:rPr>
              <a:t>&lt;</a:t>
            </a:r>
            <a:r>
              <a:rPr sz="2600" dirty="0">
                <a:solidFill>
                  <a:srgbClr val="FF0000"/>
                </a:solidFill>
                <a:sym typeface="+mn-ea"/>
              </a:rPr>
              <a:t>/</a:t>
            </a:r>
            <a:r>
              <a:rPr sz="2600" dirty="0">
                <a:sym typeface="+mn-ea"/>
              </a:rPr>
              <a:t>p&gt;</a:t>
            </a:r>
            <a:r>
              <a:rPr lang="zh-CN" altLang="en-US" sz="2600" dirty="0">
                <a:sym typeface="+mn-ea"/>
              </a:rPr>
              <a:t>必须放在</a:t>
            </a:r>
            <a:r>
              <a:rPr sz="2600" dirty="0">
                <a:sym typeface="+mn-ea"/>
              </a:rPr>
              <a:t>&lt;</a:t>
            </a:r>
            <a:r>
              <a:rPr sz="2600" dirty="0">
                <a:solidFill>
                  <a:srgbClr val="FF0000"/>
                </a:solidFill>
                <a:sym typeface="+mn-ea"/>
              </a:rPr>
              <a:t>/</a:t>
            </a:r>
            <a:r>
              <a:rPr sz="2600" dirty="0">
                <a:sym typeface="+mn-ea"/>
              </a:rPr>
              <a:t>div&gt;</a:t>
            </a:r>
            <a:r>
              <a:rPr lang="zh-CN" altLang="en-US" sz="2600" dirty="0">
                <a:sym typeface="+mn-ea"/>
              </a:rPr>
              <a:t>的前面。</a:t>
            </a: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dirty="0">
                <a:sym typeface="+mn-ea"/>
              </a:rPr>
              <a:t>HTML </a:t>
            </a:r>
            <a:r>
              <a:rPr lang="zh-CN" altLang="en-US" dirty="0">
                <a:sym typeface="+mn-ea"/>
              </a:rPr>
              <a:t>标签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对大小写不敏感</a:t>
            </a:r>
          </a:p>
          <a:p>
            <a:pPr lvl="1"/>
            <a:r>
              <a:rPr sz="2600" dirty="0">
                <a:sym typeface="+mn-ea"/>
              </a:rPr>
              <a:t>&lt;H1&gt;</a:t>
            </a:r>
            <a:r>
              <a:rPr lang="zh-CN" altLang="en-US" sz="2600" dirty="0">
                <a:sym typeface="+mn-ea"/>
              </a:rPr>
              <a:t>等同于</a:t>
            </a:r>
            <a:r>
              <a:rPr sz="2600" dirty="0">
                <a:sym typeface="+mn-ea"/>
              </a:rPr>
              <a:t>&lt;h1&gt;</a:t>
            </a:r>
            <a:r>
              <a:rPr lang="zh-CN" altLang="en-US" sz="2600" dirty="0">
                <a:sym typeface="+mn-ea"/>
              </a:rPr>
              <a:t>，但建议统一规范</a:t>
            </a:r>
            <a:r>
              <a:rPr lang="zh-CN" altLang="en-US" sz="2600" dirty="0">
                <a:solidFill>
                  <a:srgbClr val="FF0000"/>
                </a:solidFill>
                <a:sym typeface="+mn-ea"/>
              </a:rPr>
              <a:t>小写</a:t>
            </a:r>
            <a:r>
              <a:rPr lang="zh-CN" altLang="en-US" sz="2600" dirty="0">
                <a:sym typeface="+mn-ea"/>
              </a:rPr>
              <a:t>。</a:t>
            </a:r>
            <a:endParaRPr lang="zh-CN" altLang="en-US" sz="2600" dirty="0"/>
          </a:p>
        </p:txBody>
      </p:sp>
      <p:sp>
        <p:nvSpPr>
          <p:cNvPr id="5" name="TextBox 1"/>
          <p:cNvSpPr txBox="1"/>
          <p:nvPr/>
        </p:nvSpPr>
        <p:spPr>
          <a:xfrm>
            <a:off x="2968372" y="2786745"/>
            <a:ext cx="5624083" cy="5539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CC0099"/>
                </a:solidFill>
              </a:rPr>
              <a:t>&lt;div</a:t>
            </a:r>
            <a:r>
              <a:rPr lang="en-US" altLang="zh-CN" sz="3000" dirty="0" smtClean="0">
                <a:solidFill>
                  <a:srgbClr val="CC0099"/>
                </a:solidFill>
              </a:rPr>
              <a:t>&gt; </a:t>
            </a:r>
            <a:r>
              <a:rPr lang="en-US" altLang="zh-CN" sz="3000" dirty="0" smtClean="0">
                <a:solidFill>
                  <a:srgbClr val="CC6600"/>
                </a:solidFill>
              </a:rPr>
              <a:t>&lt;</a:t>
            </a:r>
            <a:r>
              <a:rPr lang="en-US" altLang="zh-CN" sz="3000" dirty="0">
                <a:solidFill>
                  <a:srgbClr val="CC6600"/>
                </a:solidFill>
              </a:rPr>
              <a:t>p</a:t>
            </a:r>
            <a:r>
              <a:rPr lang="en-US" altLang="zh-CN" sz="3000" dirty="0" smtClean="0">
                <a:solidFill>
                  <a:srgbClr val="CC6600"/>
                </a:solidFill>
              </a:rPr>
              <a:t>&gt; </a:t>
            </a:r>
            <a:r>
              <a:rPr lang="zh-CN" altLang="en-US" sz="3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科学百科 </a:t>
            </a:r>
            <a:r>
              <a:rPr lang="en-US" altLang="zh-CN" sz="3000" dirty="0" smtClean="0">
                <a:solidFill>
                  <a:srgbClr val="CC6600"/>
                </a:solidFill>
              </a:rPr>
              <a:t>&lt;/</a:t>
            </a:r>
            <a:r>
              <a:rPr lang="en-US" altLang="zh-CN" sz="3000" dirty="0">
                <a:solidFill>
                  <a:srgbClr val="CC6600"/>
                </a:solidFill>
              </a:rPr>
              <a:t>p</a:t>
            </a:r>
            <a:r>
              <a:rPr lang="en-US" altLang="zh-CN" sz="3000" dirty="0" smtClean="0">
                <a:solidFill>
                  <a:srgbClr val="CC6600"/>
                </a:solidFill>
              </a:rPr>
              <a:t>&gt; </a:t>
            </a:r>
            <a:r>
              <a:rPr lang="en-US" altLang="zh-CN" sz="3000" dirty="0" smtClean="0">
                <a:solidFill>
                  <a:srgbClr val="CC0099"/>
                </a:solidFill>
              </a:rPr>
              <a:t>&lt;/</a:t>
            </a:r>
            <a:r>
              <a:rPr lang="en-US" altLang="zh-CN" sz="3000" dirty="0">
                <a:solidFill>
                  <a:srgbClr val="CC0099"/>
                </a:solidFill>
              </a:rPr>
              <a:t>div</a:t>
            </a:r>
            <a:r>
              <a:rPr lang="en-US" altLang="zh-CN" sz="3000" dirty="0" smtClean="0">
                <a:solidFill>
                  <a:srgbClr val="CC0099"/>
                </a:solidFill>
              </a:rPr>
              <a:t>&gt;</a:t>
            </a:r>
            <a:endParaRPr lang="en-US" altLang="zh-CN" sz="3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标签属性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smtClean="0"/>
              <a:t>HTML </a:t>
            </a:r>
            <a:r>
              <a:rPr lang="zh-CN" altLang="en-US" smtClean="0"/>
              <a:t>标签可以拥有</a:t>
            </a:r>
            <a:r>
              <a:rPr lang="zh-CN" altLang="en-US" smtClean="0">
                <a:solidFill>
                  <a:srgbClr val="FF0000"/>
                </a:solidFill>
              </a:rPr>
              <a:t>属性</a:t>
            </a:r>
            <a:r>
              <a:rPr lang="zh-CN" altLang="en-US" smtClean="0"/>
              <a:t> </a:t>
            </a:r>
            <a:r>
              <a:rPr smtClean="0"/>
              <a:t>——</a:t>
            </a:r>
            <a:r>
              <a:rPr lang="zh-CN" altLang="en-US" smtClean="0"/>
              <a:t>为 </a:t>
            </a:r>
            <a:r>
              <a:rPr lang="en-US" smtClean="0"/>
              <a:t>HTML </a:t>
            </a:r>
            <a:r>
              <a:rPr lang="zh-CN" altLang="en-US" smtClean="0"/>
              <a:t>元素提供</a:t>
            </a:r>
            <a:r>
              <a:rPr lang="zh-CN" altLang="en-US" smtClean="0">
                <a:solidFill>
                  <a:srgbClr val="FF0000"/>
                </a:solidFill>
              </a:rPr>
              <a:t>附加信息</a:t>
            </a:r>
          </a:p>
          <a:p>
            <a:pPr lvl="1"/>
            <a:r>
              <a:rPr lang="zh-CN" altLang="en-US" sz="2500" smtClean="0">
                <a:solidFill>
                  <a:schemeClr val="tx1"/>
                </a:solidFill>
              </a:rPr>
              <a:t>属性书写形式：</a:t>
            </a:r>
            <a:r>
              <a:rPr sz="2500" smtClean="0">
                <a:solidFill>
                  <a:srgbClr val="C00000"/>
                </a:solidFill>
              </a:rPr>
              <a:t>name = </a:t>
            </a:r>
            <a:r>
              <a:rPr sz="2500" smtClean="0">
                <a:solidFill>
                  <a:srgbClr val="C00000"/>
                </a:solidFill>
                <a:sym typeface="+mn-ea"/>
              </a:rPr>
              <a:t>"</a:t>
            </a:r>
            <a:r>
              <a:rPr sz="2500" smtClean="0">
                <a:solidFill>
                  <a:srgbClr val="C00000"/>
                </a:solidFill>
              </a:rPr>
              <a:t>value</a:t>
            </a:r>
            <a:r>
              <a:rPr sz="2500" smtClean="0">
                <a:solidFill>
                  <a:srgbClr val="C00000"/>
                </a:solidFill>
                <a:sym typeface="+mn-ea"/>
              </a:rPr>
              <a:t>"</a:t>
            </a:r>
            <a:r>
              <a:rPr lang="en-US" sz="2500" smtClean="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sz="2500" smtClean="0">
                <a:sym typeface="+mn-ea"/>
              </a:rPr>
              <a:t>（即名称</a:t>
            </a:r>
            <a:r>
              <a:rPr lang="en-US" altLang="zh-CN" sz="2500" smtClean="0">
                <a:sym typeface="+mn-ea"/>
              </a:rPr>
              <a:t>/</a:t>
            </a:r>
            <a:r>
              <a:rPr lang="zh-CN" altLang="en-US" sz="2500" smtClean="0">
                <a:sym typeface="+mn-ea"/>
              </a:rPr>
              <a:t>值对）</a:t>
            </a:r>
            <a:endParaRPr sz="2500" smtClean="0">
              <a:sym typeface="+mn-ea"/>
            </a:endParaRPr>
          </a:p>
          <a:p>
            <a:pPr lvl="1" algn="l"/>
            <a:r>
              <a:rPr lang="zh-CN" altLang="en-US" sz="2500" smtClean="0">
                <a:solidFill>
                  <a:schemeClr val="tx1"/>
                </a:solidFill>
              </a:rPr>
              <a:t>属性书写位置：</a:t>
            </a:r>
            <a:r>
              <a:rPr lang="zh-CN" altLang="en-US" sz="2500" smtClean="0">
                <a:solidFill>
                  <a:srgbClr val="C00000"/>
                </a:solidFill>
              </a:rPr>
              <a:t>开始标签</a:t>
            </a:r>
          </a:p>
          <a:p>
            <a:pPr lvl="1" algn="l"/>
            <a:r>
              <a:rPr lang="zh-CN" altLang="en-US" sz="2500" smtClean="0">
                <a:solidFill>
                  <a:schemeClr val="tx1"/>
                </a:solidFill>
              </a:rPr>
              <a:t>不同标签具有</a:t>
            </a:r>
            <a:r>
              <a:rPr lang="zh-CN" altLang="en-US" sz="2500" smtClean="0">
                <a:solidFill>
                  <a:srgbClr val="C00000"/>
                </a:solidFill>
              </a:rPr>
              <a:t>不同属性</a:t>
            </a:r>
            <a:endParaRPr lang="zh-CN" altLang="en-US" sz="2500" dirty="0">
              <a:solidFill>
                <a:srgbClr val="C00000"/>
              </a:solidFill>
            </a:endParaRPr>
          </a:p>
        </p:txBody>
      </p:sp>
      <p:graphicFrame>
        <p:nvGraphicFramePr>
          <p:cNvPr id="4" name="Group 103"/>
          <p:cNvGraphicFramePr/>
          <p:nvPr>
            <p:extLst>
              <p:ext uri="{D42A27DB-BD31-4B8C-83A1-F6EECF244321}">
                <p14:modId xmlns:p14="http://schemas.microsoft.com/office/powerpoint/2010/main" val="3349106650"/>
              </p:ext>
            </p:extLst>
          </p:nvPr>
        </p:nvGraphicFramePr>
        <p:xfrm>
          <a:off x="1199456" y="3996420"/>
          <a:ext cx="10297144" cy="1950720"/>
        </p:xfrm>
        <a:graphic>
          <a:graphicData uri="http://schemas.openxmlformats.org/drawingml/2006/table">
            <a:tbl>
              <a:tblPr/>
              <a:tblGrid>
                <a:gridCol w="2491354"/>
                <a:gridCol w="2437130"/>
                <a:gridCol w="5368660"/>
              </a:tblGrid>
              <a:tr h="433674"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&lt;body&gt;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标签的可选属性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3367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367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bgcolor</a:t>
                      </a: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颜色名称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规定文档的背景颜色。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4876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text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颜色名称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规定文档中所有文本的颜色。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8" name="内容占位符 2"/>
          <p:cNvSpPr/>
          <p:nvPr/>
        </p:nvSpPr>
        <p:spPr bwMode="auto">
          <a:xfrm>
            <a:off x="5704114" y="2810510"/>
            <a:ext cx="5792501" cy="935990"/>
          </a:xfrm>
          <a:prstGeom prst="rect">
            <a:avLst/>
          </a:prstGeom>
          <a:solidFill>
            <a:srgbClr val="C8D6EE"/>
          </a:solidFill>
          <a:ln>
            <a:noFill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&lt;body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bgcolor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sz="2400" dirty="0">
                <a:sym typeface="+mn-ea"/>
              </a:rPr>
              <a:t>"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</a:t>
            </a:r>
            <a:r>
              <a:rPr sz="2400" dirty="0">
                <a:sym typeface="+mn-ea"/>
              </a:rPr>
              <a:t>" </a:t>
            </a:r>
            <a:r>
              <a:rPr sz="2400" dirty="0"/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text = </a:t>
            </a:r>
            <a:r>
              <a:rPr sz="2400" dirty="0">
                <a:sym typeface="+mn-ea"/>
              </a:rPr>
              <a:t>"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blue</a:t>
            </a:r>
            <a:r>
              <a:rPr sz="2400" dirty="0">
                <a:solidFill>
                  <a:schemeClr val="tx1"/>
                </a:solidFill>
                <a:sym typeface="+mn-ea"/>
              </a:rPr>
              <a:t>"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body&gt;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199254" y="836712"/>
            <a:ext cx="4722563" cy="521970"/>
            <a:chOff x="4199254" y="1085850"/>
            <a:chExt cx="4722563" cy="521970"/>
          </a:xfrm>
        </p:grpSpPr>
        <p:sp>
          <p:nvSpPr>
            <p:cNvPr id="19" name="等腰三角形 18"/>
            <p:cNvSpPr/>
            <p:nvPr/>
          </p:nvSpPr>
          <p:spPr>
            <a:xfrm rot="5400000" flipH="1">
              <a:off x="4179258" y="1107751"/>
              <a:ext cx="519430" cy="479439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8"/>
            <p:cNvSpPr txBox="1"/>
            <p:nvPr/>
          </p:nvSpPr>
          <p:spPr>
            <a:xfrm>
              <a:off x="5043210" y="1085850"/>
              <a:ext cx="3878607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理解网页文件</a:t>
              </a:r>
              <a:endPara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199254" y="2395198"/>
            <a:ext cx="7369353" cy="521970"/>
            <a:chOff x="4199254" y="2780928"/>
            <a:chExt cx="7369353" cy="521970"/>
          </a:xfrm>
        </p:grpSpPr>
        <p:sp>
          <p:nvSpPr>
            <p:cNvPr id="22" name="文本框 19"/>
            <p:cNvSpPr txBox="1"/>
            <p:nvPr/>
          </p:nvSpPr>
          <p:spPr>
            <a:xfrm>
              <a:off x="5043210" y="2780928"/>
              <a:ext cx="6525397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标题</a:t>
              </a:r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标签和</a:t>
              </a:r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段落</a:t>
              </a:r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</a:p>
          </p:txBody>
        </p:sp>
        <p:sp>
          <p:nvSpPr>
            <p:cNvPr id="23" name="等腰三角形 22"/>
            <p:cNvSpPr/>
            <p:nvPr/>
          </p:nvSpPr>
          <p:spPr>
            <a:xfrm rot="5400000" flipH="1">
              <a:off x="4179258" y="2802829"/>
              <a:ext cx="519430" cy="479439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199253" y="3175711"/>
            <a:ext cx="6289270" cy="523240"/>
            <a:chOff x="4199253" y="3645024"/>
            <a:chExt cx="6289270" cy="523240"/>
          </a:xfrm>
        </p:grpSpPr>
        <p:sp>
          <p:nvSpPr>
            <p:cNvPr id="25" name="文本框 20"/>
            <p:cNvSpPr txBox="1"/>
            <p:nvPr/>
          </p:nvSpPr>
          <p:spPr>
            <a:xfrm>
              <a:off x="5043210" y="3645024"/>
              <a:ext cx="5445313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图片标签、相对路径和绝对路径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5400000" flipH="1">
              <a:off x="4179258" y="3666925"/>
              <a:ext cx="519430" cy="479439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199253" y="3956224"/>
            <a:ext cx="6073211" cy="523220"/>
            <a:chOff x="4199253" y="4653136"/>
            <a:chExt cx="6073211" cy="523220"/>
          </a:xfrm>
        </p:grpSpPr>
        <p:sp>
          <p:nvSpPr>
            <p:cNvPr id="29" name="文本框 21"/>
            <p:cNvSpPr txBox="1"/>
            <p:nvPr/>
          </p:nvSpPr>
          <p:spPr>
            <a:xfrm>
              <a:off x="5043210" y="4653136"/>
              <a:ext cx="52292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超链接标签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 flipH="1">
              <a:off x="4179258" y="4675037"/>
              <a:ext cx="519430" cy="479439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199254" y="1615955"/>
            <a:ext cx="7196970" cy="521970"/>
            <a:chOff x="4199254" y="1898918"/>
            <a:chExt cx="7196970" cy="521970"/>
          </a:xfrm>
        </p:grpSpPr>
        <p:sp>
          <p:nvSpPr>
            <p:cNvPr id="33" name="等腰三角形 32"/>
            <p:cNvSpPr/>
            <p:nvPr/>
          </p:nvSpPr>
          <p:spPr>
            <a:xfrm rot="5400000" flipH="1">
              <a:off x="4179258" y="1918914"/>
              <a:ext cx="519430" cy="479439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43210" y="1898918"/>
              <a:ext cx="63530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 smtClean="0"/>
                <a:t>HTML语法基础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223792" y="5517232"/>
            <a:ext cx="4752528" cy="523240"/>
            <a:chOff x="4223792" y="5517232"/>
            <a:chExt cx="4752528" cy="523240"/>
          </a:xfrm>
        </p:grpSpPr>
        <p:sp>
          <p:nvSpPr>
            <p:cNvPr id="35" name="文本框 21"/>
            <p:cNvSpPr txBox="1"/>
            <p:nvPr/>
          </p:nvSpPr>
          <p:spPr>
            <a:xfrm>
              <a:off x="5097713" y="5517232"/>
              <a:ext cx="3878607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注意事项与编码规范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等腰三角形 35"/>
            <p:cNvSpPr/>
            <p:nvPr/>
          </p:nvSpPr>
          <p:spPr>
            <a:xfrm rot="5400000" flipH="1">
              <a:off x="4203797" y="5539133"/>
              <a:ext cx="519430" cy="479439"/>
            </a:xfrm>
            <a:prstGeom prst="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223793" y="4736717"/>
            <a:ext cx="6264730" cy="521970"/>
            <a:chOff x="4199254" y="4653136"/>
            <a:chExt cx="6264730" cy="521970"/>
          </a:xfrm>
        </p:grpSpPr>
        <p:sp>
          <p:nvSpPr>
            <p:cNvPr id="38" name="文本框 21"/>
            <p:cNvSpPr txBox="1"/>
            <p:nvPr/>
          </p:nvSpPr>
          <p:spPr>
            <a:xfrm>
              <a:off x="5043210" y="4653136"/>
              <a:ext cx="542077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无序列表标签和有序列表标签</a:t>
              </a:r>
            </a:p>
          </p:txBody>
        </p:sp>
        <p:sp>
          <p:nvSpPr>
            <p:cNvPr id="39" name="等腰三角形 38"/>
            <p:cNvSpPr/>
            <p:nvPr/>
          </p:nvSpPr>
          <p:spPr>
            <a:xfrm rot="5400000" flipH="1">
              <a:off x="4179258" y="4675037"/>
              <a:ext cx="519430" cy="479439"/>
            </a:xfrm>
            <a:prstGeom prst="triangl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网页元素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3471263"/>
            <a:ext cx="3412703" cy="2474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949473" y="1268760"/>
            <a:ext cx="20116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网页元素</a:t>
            </a:r>
            <a:endParaRPr lang="en-US" altLang="zh-CN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039186" y="2348880"/>
            <a:ext cx="5832251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网页元素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指构成网页的各项内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490"/>
          <a:stretch>
            <a:fillRect/>
          </a:stretch>
        </p:blipFill>
        <p:spPr bwMode="auto">
          <a:xfrm>
            <a:off x="1198880" y="850900"/>
            <a:ext cx="3418205" cy="4652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网页元素</a:t>
            </a:r>
          </a:p>
        </p:txBody>
      </p:sp>
      <p:sp>
        <p:nvSpPr>
          <p:cNvPr id="8" name="椭圆形标注 7"/>
          <p:cNvSpPr/>
          <p:nvPr/>
        </p:nvSpPr>
        <p:spPr bwMode="auto">
          <a:xfrm>
            <a:off x="361509" y="2492896"/>
            <a:ext cx="1189038" cy="601663"/>
          </a:xfrm>
          <a:prstGeom prst="wedgeEllipseCallout">
            <a:avLst>
              <a:gd name="adj1" fmla="val 93239"/>
              <a:gd name="adj2" fmla="val -7223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2200" b="1" dirty="0" smtClean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en-US" sz="2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77"/>
          <a:stretch>
            <a:fillRect/>
          </a:stretch>
        </p:blipFill>
        <p:spPr bwMode="auto">
          <a:xfrm>
            <a:off x="4586605" y="850900"/>
            <a:ext cx="6409690" cy="540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椭圆形标注 8"/>
          <p:cNvSpPr/>
          <p:nvPr/>
        </p:nvSpPr>
        <p:spPr bwMode="auto">
          <a:xfrm>
            <a:off x="3739029" y="2751965"/>
            <a:ext cx="1189038" cy="601663"/>
          </a:xfrm>
          <a:prstGeom prst="wedgeEllipseCallout">
            <a:avLst>
              <a:gd name="adj1" fmla="val 118873"/>
              <a:gd name="adj2" fmla="val -9206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2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55" y="4884420"/>
            <a:ext cx="11260455" cy="1282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椭圆形标注 9"/>
          <p:cNvSpPr/>
          <p:nvPr/>
        </p:nvSpPr>
        <p:spPr bwMode="auto">
          <a:xfrm>
            <a:off x="10075163" y="4272117"/>
            <a:ext cx="1441450" cy="503237"/>
          </a:xfrm>
          <a:prstGeom prst="wedgeEllipseCallout">
            <a:avLst>
              <a:gd name="adj1" fmla="val -78645"/>
              <a:gd name="adj2" fmla="val -8031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2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</a:p>
        </p:txBody>
      </p:sp>
      <p:sp>
        <p:nvSpPr>
          <p:cNvPr id="11" name="椭圆形标注 10"/>
          <p:cNvSpPr/>
          <p:nvPr/>
        </p:nvSpPr>
        <p:spPr bwMode="auto">
          <a:xfrm>
            <a:off x="456139" y="4090035"/>
            <a:ext cx="1590375" cy="503238"/>
          </a:xfrm>
          <a:prstGeom prst="wedgeEllipseCallout">
            <a:avLst>
              <a:gd name="adj1" fmla="val 39288"/>
              <a:gd name="adj2" fmla="val 1212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2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超链接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网页元素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13058" y="3381494"/>
            <a:ext cx="520190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如何在网页中加入这些元素？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3058" y="4400347"/>
            <a:ext cx="688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它们的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词汇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又分别是什么？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1015898" y="1269649"/>
            <a:ext cx="22148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网页元</a:t>
            </a:r>
            <a:r>
              <a:rPr lang="zh-CN" altLang="en-US" sz="3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素：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1015898" y="2229113"/>
            <a:ext cx="680940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文字、超链接、列表、图片 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. 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标题和段落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77"/>
          <a:stretch>
            <a:fillRect/>
          </a:stretch>
        </p:blipFill>
        <p:spPr bwMode="auto">
          <a:xfrm>
            <a:off x="2687955" y="877570"/>
            <a:ext cx="6409690" cy="540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571750" y="915670"/>
            <a:ext cx="6526530" cy="4330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71750" y="1732280"/>
            <a:ext cx="6526530" cy="10985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标题标签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1042595"/>
            <a:ext cx="11106646" cy="4875092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标题</a:t>
            </a:r>
            <a:r>
              <a:rPr lang="zh-CN" altLang="en-US" dirty="0">
                <a:sym typeface="+mn-ea"/>
              </a:rPr>
              <a:t> </a:t>
            </a:r>
            <a:r>
              <a:rPr dirty="0">
                <a:sym typeface="+mn-ea"/>
              </a:rPr>
              <a:t>—— </a:t>
            </a:r>
            <a:r>
              <a:rPr lang="zh-CN" altLang="en-US" dirty="0">
                <a:solidFill>
                  <a:schemeClr val="tx1"/>
                </a:solidFill>
              </a:rPr>
              <a:t>在 </a:t>
            </a:r>
            <a:r>
              <a:rPr dirty="0">
                <a:solidFill>
                  <a:schemeClr val="tx1"/>
                </a:solidFill>
              </a:rPr>
              <a:t>HTML </a:t>
            </a:r>
            <a:r>
              <a:rPr lang="zh-CN" altLang="en-US" dirty="0">
                <a:solidFill>
                  <a:schemeClr val="tx1"/>
                </a:solidFill>
              </a:rPr>
              <a:t>文档中，一篇文章往往需要标题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&lt;h1&gt;...&lt;</a:t>
            </a:r>
            <a:r>
              <a:rPr lang="en-US" dirty="0">
                <a:solidFill>
                  <a:srgbClr val="C00000"/>
                </a:solidFill>
              </a:rPr>
              <a:t>/</a:t>
            </a:r>
            <a:r>
              <a:rPr lang="en-US" dirty="0">
                <a:solidFill>
                  <a:schemeClr val="tx1"/>
                </a:solidFill>
              </a:rPr>
              <a:t>h1&gt;   </a:t>
            </a:r>
            <a:r>
              <a:rPr dirty="0">
                <a:sym typeface="+mn-ea"/>
              </a:rPr>
              <a:t>h1-h6   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代码：</a:t>
            </a:r>
          </a:p>
        </p:txBody>
      </p:sp>
      <p:sp>
        <p:nvSpPr>
          <p:cNvPr id="9" name="内容占位符 2"/>
          <p:cNvSpPr txBox="1"/>
          <p:nvPr/>
        </p:nvSpPr>
        <p:spPr>
          <a:xfrm>
            <a:off x="1894423" y="2929265"/>
            <a:ext cx="4420094" cy="32389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ts val="3840"/>
              </a:lnSpc>
              <a:spcBef>
                <a:spcPct val="2000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sz="3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ts val="3840"/>
              </a:lnSpc>
              <a:spcBef>
                <a:spcPct val="200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384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384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384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/>
              <a:t>&lt;h</a:t>
            </a:r>
            <a:r>
              <a:rPr lang="en-US" altLang="zh-CN" sz="2200" dirty="0" smtClean="0">
                <a:solidFill>
                  <a:srgbClr val="C00000"/>
                </a:solidFill>
              </a:rPr>
              <a:t>1</a:t>
            </a:r>
            <a:r>
              <a:rPr lang="en-US" altLang="zh-CN" sz="2200" dirty="0" smtClean="0"/>
              <a:t>&gt;This is heading 1&lt;/h</a:t>
            </a:r>
            <a:r>
              <a:rPr lang="en-US" altLang="zh-CN" sz="2200" dirty="0" smtClean="0">
                <a:solidFill>
                  <a:srgbClr val="C00000"/>
                </a:solidFill>
              </a:rPr>
              <a:t>1</a:t>
            </a:r>
            <a:r>
              <a:rPr lang="en-US" altLang="zh-CN" sz="2200" dirty="0" smtClean="0"/>
              <a:t>&gt;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/>
              <a:t>&lt;h</a:t>
            </a:r>
            <a:r>
              <a:rPr lang="en-US" altLang="zh-CN" sz="2200" dirty="0" smtClean="0">
                <a:solidFill>
                  <a:srgbClr val="C00000"/>
                </a:solidFill>
              </a:rPr>
              <a:t>2</a:t>
            </a:r>
            <a:r>
              <a:rPr lang="en-US" altLang="zh-CN" sz="2200" dirty="0" smtClean="0"/>
              <a:t>&gt;This is heading 2&lt;/h</a:t>
            </a:r>
            <a:r>
              <a:rPr lang="en-US" altLang="zh-CN" sz="2200" dirty="0" smtClean="0">
                <a:solidFill>
                  <a:srgbClr val="C00000"/>
                </a:solidFill>
              </a:rPr>
              <a:t>2</a:t>
            </a:r>
            <a:r>
              <a:rPr lang="en-US" altLang="zh-CN" sz="2200" dirty="0" smtClean="0">
                <a:solidFill>
                  <a:srgbClr val="FF0000"/>
                </a:solidFill>
              </a:rPr>
              <a:t>&gt;</a:t>
            </a:r>
            <a:endParaRPr lang="en-US" altLang="zh-CN" sz="2200" dirty="0" smtClean="0"/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/>
              <a:t>&lt;h</a:t>
            </a:r>
            <a:r>
              <a:rPr lang="en-US" altLang="zh-CN" sz="2200" dirty="0" smtClean="0">
                <a:solidFill>
                  <a:srgbClr val="C00000"/>
                </a:solidFill>
              </a:rPr>
              <a:t>3</a:t>
            </a:r>
            <a:r>
              <a:rPr lang="en-US" altLang="zh-CN" sz="2200" dirty="0" smtClean="0"/>
              <a:t>&gt;This is heading 3&lt;/h</a:t>
            </a:r>
            <a:r>
              <a:rPr lang="en-US" altLang="zh-CN" sz="2200" dirty="0" smtClean="0">
                <a:solidFill>
                  <a:srgbClr val="C00000"/>
                </a:solidFill>
              </a:rPr>
              <a:t>3</a:t>
            </a:r>
            <a:r>
              <a:rPr lang="en-US" altLang="zh-CN" sz="2200" dirty="0" smtClean="0"/>
              <a:t>&gt;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/>
              <a:t>&lt;h</a:t>
            </a:r>
            <a:r>
              <a:rPr lang="en-US" altLang="zh-CN" sz="2200" dirty="0" smtClean="0">
                <a:solidFill>
                  <a:srgbClr val="C00000"/>
                </a:solidFill>
              </a:rPr>
              <a:t>4</a:t>
            </a:r>
            <a:r>
              <a:rPr lang="en-US" altLang="zh-CN" sz="2200" dirty="0" smtClean="0"/>
              <a:t>&gt;This is heading 4&lt;/h</a:t>
            </a:r>
            <a:r>
              <a:rPr lang="en-US" altLang="zh-CN" sz="2200" dirty="0" smtClean="0">
                <a:solidFill>
                  <a:srgbClr val="C00000"/>
                </a:solidFill>
              </a:rPr>
              <a:t>4</a:t>
            </a:r>
            <a:r>
              <a:rPr lang="en-US" altLang="zh-CN" sz="2200" dirty="0" smtClean="0"/>
              <a:t>&gt;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/>
              <a:t>&lt;h</a:t>
            </a:r>
            <a:r>
              <a:rPr lang="en-US" altLang="zh-CN" sz="2200" dirty="0" smtClean="0">
                <a:solidFill>
                  <a:srgbClr val="C00000"/>
                </a:solidFill>
              </a:rPr>
              <a:t>5</a:t>
            </a:r>
            <a:r>
              <a:rPr lang="en-US" altLang="zh-CN" sz="2200" dirty="0" smtClean="0"/>
              <a:t>&gt;This is heading 5&lt;/h</a:t>
            </a:r>
            <a:r>
              <a:rPr lang="en-US" altLang="zh-CN" sz="2200" dirty="0" smtClean="0">
                <a:solidFill>
                  <a:srgbClr val="C00000"/>
                </a:solidFill>
              </a:rPr>
              <a:t>5</a:t>
            </a:r>
            <a:r>
              <a:rPr lang="en-US" altLang="zh-CN" sz="2200" dirty="0" smtClean="0"/>
              <a:t>&gt;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/>
              <a:t>&lt;h</a:t>
            </a:r>
            <a:r>
              <a:rPr lang="en-US" altLang="zh-CN" sz="2200" dirty="0" smtClean="0">
                <a:solidFill>
                  <a:srgbClr val="C00000"/>
                </a:solidFill>
              </a:rPr>
              <a:t>6</a:t>
            </a:r>
            <a:r>
              <a:rPr lang="en-US" altLang="zh-CN" sz="2200" dirty="0" smtClean="0"/>
              <a:t>&gt;This is heading 6&lt;/h</a:t>
            </a:r>
            <a:r>
              <a:rPr lang="en-US" altLang="zh-CN" sz="2200" dirty="0" smtClean="0">
                <a:solidFill>
                  <a:srgbClr val="C00000"/>
                </a:solidFill>
              </a:rPr>
              <a:t>6</a:t>
            </a:r>
            <a:r>
              <a:rPr lang="en-US" altLang="zh-CN" sz="2200" dirty="0" smtClean="0"/>
              <a:t>&gt;</a:t>
            </a:r>
            <a:endParaRPr lang="zh-CN" alt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6314192" y="191645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页面效果：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1894423" y="5830252"/>
            <a:ext cx="3914140" cy="460375"/>
          </a:xfrm>
          <a:prstGeom prst="rect">
            <a:avLst/>
          </a:prstGeom>
          <a:solidFill>
            <a:srgbClr val="FF6600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在浏览器中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标题独占一行。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625" y="2521585"/>
            <a:ext cx="3562345" cy="3404227"/>
          </a:xfrm>
          <a:prstGeom prst="rect">
            <a:avLst/>
          </a:prstGeom>
        </p:spPr>
      </p:pic>
      <p:sp>
        <p:nvSpPr>
          <p:cNvPr id="6" name="文本框 10"/>
          <p:cNvSpPr txBox="1"/>
          <p:nvPr/>
        </p:nvSpPr>
        <p:spPr>
          <a:xfrm>
            <a:off x="9360848" y="5830252"/>
            <a:ext cx="2468245" cy="508000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demo2-3.html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3" grpId="0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段落标签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段落</a:t>
            </a:r>
            <a:r>
              <a:rPr lang="zh-CN" altLang="en-US" dirty="0">
                <a:sym typeface="+mn-ea"/>
              </a:rPr>
              <a:t> </a:t>
            </a:r>
            <a:r>
              <a:rPr dirty="0">
                <a:sym typeface="+mn-ea"/>
              </a:rPr>
              <a:t>—— </a:t>
            </a:r>
            <a:r>
              <a:rPr lang="zh-CN" altLang="en-US" dirty="0">
                <a:solidFill>
                  <a:schemeClr val="tx1"/>
                </a:solidFill>
              </a:rPr>
              <a:t>网页中显示一段文字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&lt;</a:t>
            </a:r>
            <a:r>
              <a:rPr sz="2600" dirty="0">
                <a:solidFill>
                  <a:schemeClr val="tx1"/>
                </a:solidFill>
              </a:rPr>
              <a:t>p</a:t>
            </a:r>
            <a:r>
              <a:rPr lang="en-US" sz="2600" dirty="0">
                <a:solidFill>
                  <a:schemeClr val="tx1"/>
                </a:solidFill>
              </a:rPr>
              <a:t>&gt;...&lt;</a:t>
            </a:r>
            <a:r>
              <a:rPr lang="en-US" altLang="zh-CN" sz="2600" dirty="0" smtClean="0">
                <a:solidFill>
                  <a:srgbClr val="C00000"/>
                </a:solidFill>
              </a:rPr>
              <a:t>/</a:t>
            </a:r>
            <a:r>
              <a:rPr lang="en-US" sz="2600" dirty="0">
                <a:solidFill>
                  <a:schemeClr val="tx1"/>
                </a:solidFill>
              </a:rPr>
              <a:t>p&gt;</a:t>
            </a:r>
          </a:p>
          <a:p>
            <a:pPr lvl="1"/>
            <a:r>
              <a:rPr lang="zh-CN" altLang="en-US" sz="2600" dirty="0">
                <a:solidFill>
                  <a:schemeClr val="tx1"/>
                </a:solidFill>
              </a:rPr>
              <a:t>代码：</a:t>
            </a:r>
          </a:p>
          <a:p>
            <a:endParaRPr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408" y="3128010"/>
            <a:ext cx="9971405" cy="24003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798" y="4403371"/>
            <a:ext cx="7614467" cy="2249878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199254" y="836712"/>
            <a:ext cx="4722563" cy="521970"/>
            <a:chOff x="4199254" y="1085850"/>
            <a:chExt cx="4722563" cy="521970"/>
          </a:xfrm>
        </p:grpSpPr>
        <p:sp>
          <p:nvSpPr>
            <p:cNvPr id="19" name="等腰三角形 18"/>
            <p:cNvSpPr/>
            <p:nvPr/>
          </p:nvSpPr>
          <p:spPr>
            <a:xfrm rot="5400000" flipH="1">
              <a:off x="4179258" y="1107751"/>
              <a:ext cx="519430" cy="479439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8"/>
            <p:cNvSpPr txBox="1"/>
            <p:nvPr/>
          </p:nvSpPr>
          <p:spPr>
            <a:xfrm>
              <a:off x="5043210" y="1085850"/>
              <a:ext cx="3878607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理解网页文件</a:t>
              </a:r>
              <a:endPara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199254" y="2395198"/>
            <a:ext cx="7369353" cy="521970"/>
            <a:chOff x="4199254" y="2780928"/>
            <a:chExt cx="7369353" cy="521970"/>
          </a:xfrm>
        </p:grpSpPr>
        <p:sp>
          <p:nvSpPr>
            <p:cNvPr id="22" name="文本框 19"/>
            <p:cNvSpPr txBox="1"/>
            <p:nvPr/>
          </p:nvSpPr>
          <p:spPr>
            <a:xfrm>
              <a:off x="5043210" y="2780928"/>
              <a:ext cx="6525397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标题</a:t>
              </a: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标签和</a:t>
              </a: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段落</a:t>
              </a: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  <a:endPara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 flipH="1">
              <a:off x="4179258" y="2802829"/>
              <a:ext cx="519430" cy="479439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199253" y="3175711"/>
            <a:ext cx="6289270" cy="523240"/>
            <a:chOff x="4199253" y="3645024"/>
            <a:chExt cx="6289270" cy="523240"/>
          </a:xfrm>
        </p:grpSpPr>
        <p:sp>
          <p:nvSpPr>
            <p:cNvPr id="25" name="文本框 20"/>
            <p:cNvSpPr txBox="1"/>
            <p:nvPr/>
          </p:nvSpPr>
          <p:spPr>
            <a:xfrm>
              <a:off x="5043210" y="3645024"/>
              <a:ext cx="5445313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图片标签、相对路径和绝对路径</a:t>
              </a:r>
            </a:p>
          </p:txBody>
        </p:sp>
        <p:sp>
          <p:nvSpPr>
            <p:cNvPr id="27" name="等腰三角形 26"/>
            <p:cNvSpPr/>
            <p:nvPr/>
          </p:nvSpPr>
          <p:spPr>
            <a:xfrm rot="5400000" flipH="1">
              <a:off x="4179258" y="3666925"/>
              <a:ext cx="519430" cy="479439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199253" y="3956224"/>
            <a:ext cx="6073211" cy="523220"/>
            <a:chOff x="4199253" y="4653136"/>
            <a:chExt cx="6073211" cy="523220"/>
          </a:xfrm>
        </p:grpSpPr>
        <p:sp>
          <p:nvSpPr>
            <p:cNvPr id="29" name="文本框 21"/>
            <p:cNvSpPr txBox="1"/>
            <p:nvPr/>
          </p:nvSpPr>
          <p:spPr>
            <a:xfrm>
              <a:off x="5043210" y="4653136"/>
              <a:ext cx="52292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超链接标签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 flipH="1">
              <a:off x="4179258" y="4675037"/>
              <a:ext cx="519430" cy="479439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199254" y="1615955"/>
            <a:ext cx="7196970" cy="521970"/>
            <a:chOff x="4199254" y="1898918"/>
            <a:chExt cx="7196970" cy="521970"/>
          </a:xfrm>
        </p:grpSpPr>
        <p:sp>
          <p:nvSpPr>
            <p:cNvPr id="33" name="等腰三角形 32"/>
            <p:cNvSpPr/>
            <p:nvPr/>
          </p:nvSpPr>
          <p:spPr>
            <a:xfrm rot="5400000" flipH="1">
              <a:off x="4179258" y="1918914"/>
              <a:ext cx="519430" cy="479439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43210" y="1898918"/>
              <a:ext cx="63530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 smtClean="0"/>
                <a:t>HTML语法基础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223792" y="5517232"/>
            <a:ext cx="4752528" cy="523240"/>
            <a:chOff x="4223792" y="5517232"/>
            <a:chExt cx="4752528" cy="523240"/>
          </a:xfrm>
        </p:grpSpPr>
        <p:sp>
          <p:nvSpPr>
            <p:cNvPr id="35" name="文本框 21"/>
            <p:cNvSpPr txBox="1"/>
            <p:nvPr/>
          </p:nvSpPr>
          <p:spPr>
            <a:xfrm>
              <a:off x="5097713" y="5517232"/>
              <a:ext cx="3878607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注意事项与编码规范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等腰三角形 35"/>
            <p:cNvSpPr/>
            <p:nvPr/>
          </p:nvSpPr>
          <p:spPr>
            <a:xfrm rot="5400000" flipH="1">
              <a:off x="4203797" y="5539133"/>
              <a:ext cx="519430" cy="479439"/>
            </a:xfrm>
            <a:prstGeom prst="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223793" y="4736717"/>
            <a:ext cx="6264730" cy="521970"/>
            <a:chOff x="4199254" y="4653136"/>
            <a:chExt cx="6264730" cy="521970"/>
          </a:xfrm>
        </p:grpSpPr>
        <p:sp>
          <p:nvSpPr>
            <p:cNvPr id="38" name="文本框 21"/>
            <p:cNvSpPr txBox="1"/>
            <p:nvPr/>
          </p:nvSpPr>
          <p:spPr>
            <a:xfrm>
              <a:off x="5043210" y="4653136"/>
              <a:ext cx="542077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无序列表标签和有序列表标签</a:t>
              </a:r>
            </a:p>
          </p:txBody>
        </p:sp>
        <p:sp>
          <p:nvSpPr>
            <p:cNvPr id="39" name="等腰三角形 38"/>
            <p:cNvSpPr/>
            <p:nvPr/>
          </p:nvSpPr>
          <p:spPr>
            <a:xfrm rot="5400000" flipH="1">
              <a:off x="4179258" y="4675037"/>
              <a:ext cx="519430" cy="479439"/>
            </a:xfrm>
            <a:prstGeom prst="triangl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199253" y="836712"/>
            <a:ext cx="4722564" cy="521970"/>
            <a:chOff x="4199253" y="1085850"/>
            <a:chExt cx="4722564" cy="521970"/>
          </a:xfrm>
        </p:grpSpPr>
        <p:sp>
          <p:nvSpPr>
            <p:cNvPr id="19" name="等腰三角形 18"/>
            <p:cNvSpPr/>
            <p:nvPr/>
          </p:nvSpPr>
          <p:spPr>
            <a:xfrm rot="5400000" flipH="1">
              <a:off x="4179258" y="1107751"/>
              <a:ext cx="519430" cy="479439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8"/>
            <p:cNvSpPr txBox="1"/>
            <p:nvPr/>
          </p:nvSpPr>
          <p:spPr>
            <a:xfrm>
              <a:off x="5043210" y="1085850"/>
              <a:ext cx="3878607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理解网页文件</a:t>
              </a:r>
              <a:endPara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199254" y="2395198"/>
            <a:ext cx="7369353" cy="521970"/>
            <a:chOff x="4199254" y="2780928"/>
            <a:chExt cx="7369353" cy="521970"/>
          </a:xfrm>
        </p:grpSpPr>
        <p:sp>
          <p:nvSpPr>
            <p:cNvPr id="22" name="文本框 19"/>
            <p:cNvSpPr txBox="1"/>
            <p:nvPr/>
          </p:nvSpPr>
          <p:spPr>
            <a:xfrm>
              <a:off x="5043210" y="2780928"/>
              <a:ext cx="6525397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标题</a:t>
              </a: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标签和</a:t>
              </a: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段落</a:t>
              </a: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 flipH="1">
              <a:off x="4179258" y="2802829"/>
              <a:ext cx="519430" cy="479439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199253" y="3175711"/>
            <a:ext cx="6289270" cy="523240"/>
            <a:chOff x="4199253" y="3645024"/>
            <a:chExt cx="6289270" cy="523240"/>
          </a:xfrm>
        </p:grpSpPr>
        <p:sp>
          <p:nvSpPr>
            <p:cNvPr id="25" name="文本框 20"/>
            <p:cNvSpPr txBox="1"/>
            <p:nvPr/>
          </p:nvSpPr>
          <p:spPr>
            <a:xfrm>
              <a:off x="5043210" y="3645024"/>
              <a:ext cx="5445313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图片标签、相对路径和绝对路径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5400000" flipH="1">
              <a:off x="4179258" y="3666925"/>
              <a:ext cx="519430" cy="479439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199253" y="3956224"/>
            <a:ext cx="6073211" cy="523220"/>
            <a:chOff x="4199253" y="4653136"/>
            <a:chExt cx="6073211" cy="523220"/>
          </a:xfrm>
        </p:grpSpPr>
        <p:sp>
          <p:nvSpPr>
            <p:cNvPr id="29" name="文本框 21"/>
            <p:cNvSpPr txBox="1"/>
            <p:nvPr/>
          </p:nvSpPr>
          <p:spPr>
            <a:xfrm>
              <a:off x="5043210" y="4653136"/>
              <a:ext cx="52292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超链接标签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 flipH="1">
              <a:off x="4179258" y="4675037"/>
              <a:ext cx="519430" cy="479439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199253" y="1615955"/>
            <a:ext cx="7196971" cy="521970"/>
            <a:chOff x="4199253" y="1898918"/>
            <a:chExt cx="7196971" cy="521970"/>
          </a:xfrm>
        </p:grpSpPr>
        <p:sp>
          <p:nvSpPr>
            <p:cNvPr id="33" name="等腰三角形 32"/>
            <p:cNvSpPr/>
            <p:nvPr/>
          </p:nvSpPr>
          <p:spPr>
            <a:xfrm rot="5400000" flipH="1">
              <a:off x="4179258" y="1918914"/>
              <a:ext cx="519430" cy="479439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43210" y="1898918"/>
              <a:ext cx="63530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 smtClean="0"/>
                <a:t>HTML</a:t>
              </a:r>
              <a:r>
                <a:rPr lang="zh-CN" altLang="en-US" dirty="0" smtClean="0"/>
                <a:t>语法基础</a:t>
              </a:r>
              <a:endParaRPr lang="zh-CN" altLang="en-US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223792" y="5517232"/>
            <a:ext cx="4752528" cy="523240"/>
            <a:chOff x="4223792" y="5517232"/>
            <a:chExt cx="4752528" cy="523240"/>
          </a:xfrm>
        </p:grpSpPr>
        <p:sp>
          <p:nvSpPr>
            <p:cNvPr id="35" name="文本框 21"/>
            <p:cNvSpPr txBox="1"/>
            <p:nvPr/>
          </p:nvSpPr>
          <p:spPr>
            <a:xfrm>
              <a:off x="5097713" y="5517232"/>
              <a:ext cx="3878607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注意事项与编码规范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等腰三角形 35"/>
            <p:cNvSpPr/>
            <p:nvPr/>
          </p:nvSpPr>
          <p:spPr>
            <a:xfrm rot="5400000" flipH="1">
              <a:off x="4203797" y="5539133"/>
              <a:ext cx="519430" cy="479439"/>
            </a:xfrm>
            <a:prstGeom prst="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223793" y="4736717"/>
            <a:ext cx="6264730" cy="521970"/>
            <a:chOff x="4199254" y="4653136"/>
            <a:chExt cx="6264730" cy="521970"/>
          </a:xfrm>
        </p:grpSpPr>
        <p:sp>
          <p:nvSpPr>
            <p:cNvPr id="38" name="文本框 21"/>
            <p:cNvSpPr txBox="1"/>
            <p:nvPr/>
          </p:nvSpPr>
          <p:spPr>
            <a:xfrm>
              <a:off x="5043210" y="4653136"/>
              <a:ext cx="542077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无序列表标签和有序列表标签</a:t>
              </a:r>
            </a:p>
          </p:txBody>
        </p:sp>
        <p:sp>
          <p:nvSpPr>
            <p:cNvPr id="39" name="等腰三角形 38"/>
            <p:cNvSpPr/>
            <p:nvPr/>
          </p:nvSpPr>
          <p:spPr>
            <a:xfrm rot="5400000" flipH="1">
              <a:off x="4179258" y="4675037"/>
              <a:ext cx="519430" cy="479439"/>
            </a:xfrm>
            <a:prstGeom prst="triangl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图片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59"/>
          <a:stretch>
            <a:fillRect/>
          </a:stretch>
        </p:blipFill>
        <p:spPr bwMode="auto">
          <a:xfrm>
            <a:off x="1688465" y="786765"/>
            <a:ext cx="6422390" cy="551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959540" y="3229811"/>
            <a:ext cx="267208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我们如何将图片</a:t>
            </a:r>
          </a:p>
          <a:p>
            <a:pPr fontAlgn="auto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插入网页文件？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80895" y="2804795"/>
            <a:ext cx="5455285" cy="344360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图片标签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图片</a:t>
            </a:r>
            <a:r>
              <a:rPr lang="zh-CN" altLang="en-US" dirty="0">
                <a:sym typeface="+mn-ea"/>
              </a:rPr>
              <a:t> </a:t>
            </a:r>
            <a:r>
              <a:rPr dirty="0">
                <a:sym typeface="+mn-ea"/>
              </a:rPr>
              <a:t>—— </a:t>
            </a:r>
            <a:r>
              <a:rPr lang="zh-CN" altLang="en-US" dirty="0"/>
              <a:t>网页中显示一张图片</a:t>
            </a:r>
          </a:p>
          <a:p>
            <a:pPr lvl="1"/>
            <a:r>
              <a:rPr sz="2600" dirty="0"/>
              <a:t>&lt;</a:t>
            </a:r>
            <a:r>
              <a:rPr sz="2600" dirty="0" err="1"/>
              <a:t>img</a:t>
            </a:r>
            <a:r>
              <a:rPr lang="en-US" altLang="zh-CN" sz="2600" dirty="0" smtClean="0">
                <a:solidFill>
                  <a:srgbClr val="C00000"/>
                </a:solidFill>
              </a:rPr>
              <a:t> /</a:t>
            </a:r>
            <a:r>
              <a:rPr sz="2600" dirty="0"/>
              <a:t>&gt;</a:t>
            </a:r>
          </a:p>
          <a:p>
            <a:pPr lvl="1"/>
            <a:r>
              <a:rPr lang="zh-CN" altLang="en-US" sz="2600" dirty="0"/>
              <a:t>属性：</a:t>
            </a: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1796835" y="3093085"/>
            <a:ext cx="7745413" cy="2061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 : 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明存储图像的位置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4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 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为图片添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替换文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五边形 9"/>
          <p:cNvSpPr/>
          <p:nvPr/>
        </p:nvSpPr>
        <p:spPr bwMode="auto">
          <a:xfrm flipH="1">
            <a:off x="5395595" y="3243580"/>
            <a:ext cx="2185670" cy="560070"/>
          </a:xfrm>
          <a:prstGeom prst="homePlat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图片的路径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4"/>
          <p:cNvGrpSpPr/>
          <p:nvPr/>
        </p:nvGrpSpPr>
        <p:grpSpPr bwMode="auto">
          <a:xfrm>
            <a:off x="5395594" y="1441059"/>
            <a:ext cx="5577206" cy="4180268"/>
            <a:chOff x="3829551" y="109714"/>
            <a:chExt cx="4244040" cy="3229255"/>
          </a:xfrm>
          <a:noFill/>
        </p:grpSpPr>
        <p:sp>
          <p:nvSpPr>
            <p:cNvPr id="12" name="五边形 11"/>
            <p:cNvSpPr/>
            <p:nvPr/>
          </p:nvSpPr>
          <p:spPr bwMode="auto">
            <a:xfrm flipH="1">
              <a:off x="3829551" y="2216620"/>
              <a:ext cx="4244040" cy="1122349"/>
            </a:xfrm>
            <a:prstGeom prst="homePlat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4120791" y="2457228"/>
              <a:ext cx="3484697" cy="6411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&lt;img src="images/logo.gif"</a:t>
              </a:r>
            </a:p>
            <a:p>
              <a:pPr eaLnBrk="1" hangingPunct="1"/>
              <a:r>
                <a:rPr lang="en-US" altLang="zh-CN" sz="2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en-US" altLang="zh-CN" sz="24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alt</a:t>
              </a:r>
              <a:r>
                <a:rPr lang="en-US" altLang="zh-CN" sz="2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="</a:t>
              </a:r>
              <a:r>
                <a:rPr lang="zh-CN" altLang="en-US" sz="2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</a:t>
              </a:r>
              <a:r>
                <a:rPr lang="en-US" altLang="zh-CN" sz="2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logo" /&gt;</a:t>
              </a:r>
              <a:endPara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4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3139" y="109714"/>
              <a:ext cx="2199334" cy="1834953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schemeClr val="tx2">
                  <a:lumMod val="60000"/>
                  <a:lumOff val="40000"/>
                  <a:alpha val="4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文本框 10"/>
          <p:cNvSpPr txBox="1"/>
          <p:nvPr/>
        </p:nvSpPr>
        <p:spPr>
          <a:xfrm>
            <a:off x="8489944" y="5902007"/>
            <a:ext cx="2468245" cy="508000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demo2-4.html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图片路径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绝对</a:t>
            </a:r>
            <a:r>
              <a:rPr lang="zh-CN" altLang="en-US" dirty="0"/>
              <a:t>路径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  <a:sym typeface="+mn-ea"/>
              </a:rPr>
              <a:t>本机</a:t>
            </a:r>
            <a:r>
              <a:rPr lang="zh-CN" altLang="en-US" dirty="0">
                <a:sym typeface="+mn-ea"/>
              </a:rPr>
              <a:t>绝对路径：</a:t>
            </a:r>
            <a:r>
              <a:rPr lang="zh-CN" altLang="en-US" dirty="0"/>
              <a:t>从盘符开始的完整路径。</a:t>
            </a:r>
          </a:p>
          <a:p>
            <a:pPr lvl="2"/>
            <a:r>
              <a:rPr lang="en-US" altLang="zh-CN" dirty="0">
                <a:solidFill>
                  <a:srgbClr val="0070C0"/>
                </a:solidFill>
                <a:sym typeface="+mn-ea"/>
              </a:rPr>
              <a:t>e:\</a:t>
            </a:r>
            <a:r>
              <a:rPr lang="en-US" altLang="zh-CN" dirty="0" smtClean="0">
                <a:solidFill>
                  <a:srgbClr val="0070C0"/>
                </a:solidFill>
                <a:sym typeface="+mn-ea"/>
              </a:rPr>
              <a:t>my_site\web\image\b.png</a:t>
            </a:r>
            <a:endParaRPr lang="zh-CN" altLang="en-US" dirty="0" smtClean="0">
              <a:solidFill>
                <a:srgbClr val="0070C0"/>
              </a:solidFill>
              <a:sym typeface="+mn-ea"/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网络</a:t>
            </a:r>
            <a:r>
              <a:rPr lang="zh-CN" altLang="en-US" dirty="0"/>
              <a:t>绝对路径：网络可访问地址。</a:t>
            </a:r>
          </a:p>
          <a:p>
            <a:pPr lvl="2"/>
            <a:r>
              <a:rPr lang="en-US" altLang="zh-CN" dirty="0" smtClean="0">
                <a:solidFill>
                  <a:srgbClr val="0070C0"/>
                </a:solidFill>
                <a:sym typeface="+mn-ea"/>
              </a:rPr>
              <a:t>http://www.a.com/image/b.png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/>
              <a:t>优点：</a:t>
            </a:r>
            <a:r>
              <a:rPr lang="zh-CN" altLang="en-US" dirty="0">
                <a:sym typeface="+mn-ea"/>
              </a:rPr>
              <a:t>真实路径，定位清晰。</a:t>
            </a:r>
            <a:endParaRPr lang="zh-CN" altLang="en-US" dirty="0"/>
          </a:p>
          <a:p>
            <a:pPr lvl="1"/>
            <a:r>
              <a:rPr lang="zh-CN" altLang="en-US" dirty="0"/>
              <a:t>缺点：</a:t>
            </a:r>
            <a:r>
              <a:rPr lang="zh-CN" altLang="en-US" sz="2400" kern="1200" dirty="0">
                <a:cs typeface="+mn-cs"/>
                <a:sym typeface="+mn-ea"/>
              </a:rPr>
              <a:t>本机绝对路径长，容易出错；</a:t>
            </a:r>
          </a:p>
          <a:p>
            <a:pPr marL="471805" lvl="1" indent="0">
              <a:lnSpc>
                <a:spcPct val="90000"/>
              </a:lnSpc>
              <a:buNone/>
            </a:pPr>
            <a:r>
              <a:rPr lang="zh-CN" altLang="en-US" dirty="0">
                <a:sym typeface="+mn-ea"/>
              </a:rPr>
              <a:t>              如果站点文件夹被移动，就需要重新修改路径。</a:t>
            </a:r>
            <a:endParaRPr lang="zh-CN" altLang="en-US" sz="2400" kern="1200" dirty="0">
              <a:cs typeface="+mn-cs"/>
              <a:sym typeface="+mn-ea"/>
            </a:endParaRPr>
          </a:p>
          <a:p>
            <a:pPr marL="471805" lvl="1" indent="0">
              <a:buNone/>
            </a:pPr>
            <a:endParaRPr lang="zh-CN" altLang="en-US" sz="2400" kern="1200" dirty="0"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50340" y="5641975"/>
            <a:ext cx="41636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不推荐使用本机绝对路径。</a:t>
            </a:r>
            <a:endParaRPr lang="zh-CN" altLang="en-US" sz="2400"/>
          </a:p>
        </p:txBody>
      </p:sp>
      <p:pic>
        <p:nvPicPr>
          <p:cNvPr id="9" name="Picture 3" descr="D:\工作_师大\文件结构图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930" y="656968"/>
            <a:ext cx="4228465" cy="565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0679928" y="4876515"/>
            <a:ext cx="1370467" cy="609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图片路径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相对</a:t>
            </a:r>
            <a:r>
              <a:rPr lang="zh-CN" altLang="en-US" dirty="0"/>
              <a:t>路径</a:t>
            </a:r>
          </a:p>
          <a:p>
            <a:pPr lvl="1"/>
            <a:r>
              <a:rPr lang="zh-CN" altLang="en-US" dirty="0">
                <a:sym typeface="+mn-ea"/>
              </a:rPr>
              <a:t>相对路径是指相对当前文件或目录的路径。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相对路径规则：</a:t>
            </a:r>
          </a:p>
          <a:p>
            <a:pPr lvl="2"/>
            <a:r>
              <a:rPr lang="zh-CN" altLang="en-US" dirty="0">
                <a:sym typeface="+mn-ea"/>
              </a:rPr>
              <a:t>图片和网页在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同级目录   </a:t>
            </a:r>
            <a:r>
              <a:rPr lang="zh-CN" altLang="en-US" dirty="0">
                <a:sym typeface="+mn-ea"/>
              </a:rPr>
              <a:t>  </a:t>
            </a:r>
            <a:r>
              <a:rPr lang="en-US" altLang="zh-CN" dirty="0" err="1">
                <a:sym typeface="+mn-ea"/>
              </a:rPr>
              <a:t>src</a:t>
            </a:r>
            <a:r>
              <a:rPr lang="en-US" altLang="zh-CN" dirty="0" smtClean="0">
                <a:sym typeface="+mn-ea"/>
              </a:rPr>
              <a:t>="</a:t>
            </a: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./</a:t>
            </a:r>
            <a:r>
              <a:rPr lang="zh-CN" altLang="en-US" dirty="0" smtClean="0">
                <a:sym typeface="+mn-ea"/>
              </a:rPr>
              <a:t>图片名</a:t>
            </a:r>
            <a:r>
              <a:rPr lang="zh-CN" altLang="en-US" dirty="0">
                <a:sym typeface="+mn-ea"/>
              </a:rPr>
              <a:t>"</a:t>
            </a:r>
          </a:p>
          <a:p>
            <a:pPr lvl="2"/>
            <a:r>
              <a:rPr lang="zh-CN" altLang="en-US" dirty="0">
                <a:sym typeface="+mn-ea"/>
              </a:rPr>
              <a:t>图片在网页的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下一级目录</a:t>
            </a:r>
            <a:r>
              <a:rPr lang="zh-CN" altLang="en-US" dirty="0">
                <a:sym typeface="+mn-ea"/>
              </a:rPr>
              <a:t>  </a:t>
            </a:r>
            <a:r>
              <a:rPr lang="en-US" altLang="zh-CN" dirty="0" err="1">
                <a:sym typeface="+mn-ea"/>
              </a:rPr>
              <a:t>src</a:t>
            </a:r>
            <a:r>
              <a:rPr lang="en-US" altLang="zh-CN" dirty="0" smtClean="0">
                <a:sym typeface="+mn-ea"/>
              </a:rPr>
              <a:t>="</a:t>
            </a:r>
            <a:r>
              <a:rPr lang="zh-CN" altLang="en-US" dirty="0" smtClean="0">
                <a:sym typeface="+mn-ea"/>
              </a:rPr>
              <a:t>目录</a:t>
            </a:r>
            <a:r>
              <a:rPr lang="zh-CN" altLang="en-US" dirty="0">
                <a:sym typeface="+mn-ea"/>
              </a:rPr>
              <a:t>名称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/</a:t>
            </a:r>
            <a:r>
              <a:rPr lang="zh-CN" altLang="en-US" dirty="0" smtClean="0">
                <a:sym typeface="+mn-ea"/>
              </a:rPr>
              <a:t>图片</a:t>
            </a:r>
            <a:r>
              <a:rPr lang="zh-CN" altLang="en-US" dirty="0">
                <a:sym typeface="+mn-ea"/>
              </a:rPr>
              <a:t>名"</a:t>
            </a:r>
          </a:p>
          <a:p>
            <a:pPr lvl="2"/>
            <a:r>
              <a:rPr lang="zh-CN" altLang="en-US" dirty="0">
                <a:sym typeface="+mn-ea"/>
              </a:rPr>
              <a:t>图片在网页的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上一级目录</a:t>
            </a:r>
            <a:r>
              <a:rPr lang="zh-CN" altLang="en-US" dirty="0">
                <a:sym typeface="+mn-ea"/>
              </a:rPr>
              <a:t>  </a:t>
            </a:r>
            <a:r>
              <a:rPr lang="en-US" altLang="zh-CN" dirty="0" err="1">
                <a:sym typeface="+mn-ea"/>
              </a:rPr>
              <a:t>src</a:t>
            </a:r>
            <a:r>
              <a:rPr lang="en-US" altLang="zh-CN" dirty="0" smtClean="0">
                <a:sym typeface="+mn-ea"/>
              </a:rPr>
              <a:t>="</a:t>
            </a: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../</a:t>
            </a:r>
            <a:r>
              <a:rPr lang="zh-CN" altLang="en-US" dirty="0" smtClean="0">
                <a:sym typeface="+mn-ea"/>
              </a:rPr>
              <a:t>图片</a:t>
            </a:r>
            <a:r>
              <a:rPr lang="zh-CN" altLang="en-US" dirty="0">
                <a:sym typeface="+mn-ea"/>
              </a:rPr>
              <a:t>名"</a:t>
            </a:r>
          </a:p>
          <a:p>
            <a:pPr lvl="2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dirty="0"/>
              <a:t>优点：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文件夹被移动，其内部文件的相对路径不变。</a:t>
            </a:r>
          </a:p>
        </p:txBody>
      </p:sp>
      <p:pic>
        <p:nvPicPr>
          <p:cNvPr id="9" name="Picture 3" descr="D:\工作_师大\文件结构图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930" y="656968"/>
            <a:ext cx="4228465" cy="565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9"/>
          <p:cNvSpPr>
            <a:spLocks noChangeArrowheads="1"/>
          </p:cNvSpPr>
          <p:nvPr/>
        </p:nvSpPr>
        <p:spPr bwMode="auto">
          <a:xfrm>
            <a:off x="1958792" y="4595277"/>
            <a:ext cx="1803784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a.png</a:t>
            </a:r>
            <a:endParaRPr lang="zh-CN" altLang="en-US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9"/>
          <p:cNvSpPr>
            <a:spLocks noChangeArrowheads="1"/>
          </p:cNvSpPr>
          <p:nvPr/>
        </p:nvSpPr>
        <p:spPr bwMode="auto">
          <a:xfrm>
            <a:off x="3762577" y="4614247"/>
            <a:ext cx="22786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image/b.png</a:t>
            </a:r>
            <a:endParaRPr lang="zh-CN" altLang="en-US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9"/>
          <p:cNvSpPr>
            <a:spLocks noChangeArrowheads="1"/>
          </p:cNvSpPr>
          <p:nvPr/>
        </p:nvSpPr>
        <p:spPr bwMode="auto">
          <a:xfrm>
            <a:off x="6621946" y="4614247"/>
            <a:ext cx="18037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../c.png</a:t>
            </a:r>
            <a:endParaRPr lang="zh-CN" altLang="en-US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lstStyle/>
          <a:p>
            <a:r>
              <a:rPr lang="zh-CN" altLang="en-US"/>
              <a:t>不要使用本机绝对路径，推荐使用相对路</a:t>
            </a:r>
            <a:r>
              <a:rPr lang="zh-CN" altLang="en-US">
                <a:sym typeface="+mn-ea"/>
              </a:rPr>
              <a:t>径</a:t>
            </a:r>
            <a:endParaRPr lang="zh-CN" altLang="en-US"/>
          </a:p>
          <a:p>
            <a:r>
              <a:rPr lang="zh-CN" altLang="en-US"/>
              <a:t>图片文件单独存放在一个文件夹中</a:t>
            </a:r>
          </a:p>
          <a:p>
            <a:r>
              <a:rPr lang="zh-CN" altLang="en-US"/>
              <a:t>图片文件夹与页面文件放在同一个目录下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942" y="3451111"/>
            <a:ext cx="4272552" cy="1927683"/>
          </a:xfrm>
          <a:prstGeom prst="rect">
            <a:avLst/>
          </a:prstGeom>
        </p:spPr>
      </p:pic>
      <p:sp>
        <p:nvSpPr>
          <p:cNvPr id="5" name="文本框 10"/>
          <p:cNvSpPr txBox="1"/>
          <p:nvPr/>
        </p:nvSpPr>
        <p:spPr>
          <a:xfrm>
            <a:off x="8598848" y="5702389"/>
            <a:ext cx="2468245" cy="508000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demo2-5.html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199254" y="836712"/>
            <a:ext cx="4722563" cy="521970"/>
            <a:chOff x="4199254" y="1085850"/>
            <a:chExt cx="4722563" cy="521970"/>
          </a:xfrm>
        </p:grpSpPr>
        <p:sp>
          <p:nvSpPr>
            <p:cNvPr id="19" name="等腰三角形 18"/>
            <p:cNvSpPr/>
            <p:nvPr/>
          </p:nvSpPr>
          <p:spPr>
            <a:xfrm rot="5400000" flipH="1">
              <a:off x="4179258" y="1107751"/>
              <a:ext cx="519430" cy="479439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8"/>
            <p:cNvSpPr txBox="1"/>
            <p:nvPr/>
          </p:nvSpPr>
          <p:spPr>
            <a:xfrm>
              <a:off x="5043210" y="1085850"/>
              <a:ext cx="3878607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理解网页文件</a:t>
              </a:r>
              <a:endPara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199254" y="2395198"/>
            <a:ext cx="7369353" cy="521970"/>
            <a:chOff x="4199254" y="2780928"/>
            <a:chExt cx="7369353" cy="521970"/>
          </a:xfrm>
        </p:grpSpPr>
        <p:sp>
          <p:nvSpPr>
            <p:cNvPr id="22" name="文本框 19"/>
            <p:cNvSpPr txBox="1"/>
            <p:nvPr/>
          </p:nvSpPr>
          <p:spPr>
            <a:xfrm>
              <a:off x="5043210" y="2780928"/>
              <a:ext cx="6525397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标题</a:t>
              </a: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标签和</a:t>
              </a: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段落</a:t>
              </a: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  <a:endPara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 flipH="1">
              <a:off x="4179258" y="2802829"/>
              <a:ext cx="519430" cy="479439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199254" y="3175711"/>
            <a:ext cx="6289269" cy="521970"/>
            <a:chOff x="4199254" y="3645024"/>
            <a:chExt cx="6289269" cy="521970"/>
          </a:xfrm>
        </p:grpSpPr>
        <p:sp>
          <p:nvSpPr>
            <p:cNvPr id="25" name="文本框 20"/>
            <p:cNvSpPr txBox="1"/>
            <p:nvPr/>
          </p:nvSpPr>
          <p:spPr>
            <a:xfrm>
              <a:off x="5043210" y="3645024"/>
              <a:ext cx="5445313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图片标签、相对路径和绝对路径</a:t>
              </a:r>
            </a:p>
          </p:txBody>
        </p:sp>
        <p:sp>
          <p:nvSpPr>
            <p:cNvPr id="27" name="等腰三角形 26"/>
            <p:cNvSpPr/>
            <p:nvPr/>
          </p:nvSpPr>
          <p:spPr>
            <a:xfrm rot="5400000" flipH="1">
              <a:off x="4179258" y="3666925"/>
              <a:ext cx="519430" cy="479439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199253" y="3956224"/>
            <a:ext cx="6073211" cy="523220"/>
            <a:chOff x="4199253" y="4653136"/>
            <a:chExt cx="6073211" cy="523220"/>
          </a:xfrm>
        </p:grpSpPr>
        <p:sp>
          <p:nvSpPr>
            <p:cNvPr id="29" name="文本框 21"/>
            <p:cNvSpPr txBox="1"/>
            <p:nvPr/>
          </p:nvSpPr>
          <p:spPr>
            <a:xfrm>
              <a:off x="5043210" y="4653136"/>
              <a:ext cx="52292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超链接标签</a:t>
              </a:r>
            </a:p>
          </p:txBody>
        </p:sp>
        <p:sp>
          <p:nvSpPr>
            <p:cNvPr id="30" name="等腰三角形 29"/>
            <p:cNvSpPr/>
            <p:nvPr/>
          </p:nvSpPr>
          <p:spPr>
            <a:xfrm rot="5400000" flipH="1">
              <a:off x="4179258" y="4675037"/>
              <a:ext cx="519430" cy="479439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199254" y="1615955"/>
            <a:ext cx="7196970" cy="521970"/>
            <a:chOff x="4199254" y="1898918"/>
            <a:chExt cx="7196970" cy="521970"/>
          </a:xfrm>
        </p:grpSpPr>
        <p:sp>
          <p:nvSpPr>
            <p:cNvPr id="33" name="等腰三角形 32"/>
            <p:cNvSpPr/>
            <p:nvPr/>
          </p:nvSpPr>
          <p:spPr>
            <a:xfrm rot="5400000" flipH="1">
              <a:off x="4179258" y="1918914"/>
              <a:ext cx="519430" cy="479439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43210" y="1898918"/>
              <a:ext cx="63530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 smtClean="0"/>
                <a:t>HTML语法基础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223792" y="5517232"/>
            <a:ext cx="4752528" cy="523240"/>
            <a:chOff x="4223792" y="5517232"/>
            <a:chExt cx="4752528" cy="523240"/>
          </a:xfrm>
        </p:grpSpPr>
        <p:sp>
          <p:nvSpPr>
            <p:cNvPr id="35" name="文本框 21"/>
            <p:cNvSpPr txBox="1"/>
            <p:nvPr/>
          </p:nvSpPr>
          <p:spPr>
            <a:xfrm>
              <a:off x="5097713" y="5517232"/>
              <a:ext cx="3878607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注意事项与编码规范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等腰三角形 35"/>
            <p:cNvSpPr/>
            <p:nvPr/>
          </p:nvSpPr>
          <p:spPr>
            <a:xfrm rot="5400000" flipH="1">
              <a:off x="4203797" y="5539133"/>
              <a:ext cx="519430" cy="479439"/>
            </a:xfrm>
            <a:prstGeom prst="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223793" y="4736717"/>
            <a:ext cx="6264730" cy="521970"/>
            <a:chOff x="4199254" y="4653136"/>
            <a:chExt cx="6264730" cy="521970"/>
          </a:xfrm>
        </p:grpSpPr>
        <p:sp>
          <p:nvSpPr>
            <p:cNvPr id="38" name="文本框 21"/>
            <p:cNvSpPr txBox="1"/>
            <p:nvPr/>
          </p:nvSpPr>
          <p:spPr>
            <a:xfrm>
              <a:off x="5043210" y="4653136"/>
              <a:ext cx="542077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无序列表标签和有序列表标签</a:t>
              </a:r>
            </a:p>
          </p:txBody>
        </p:sp>
        <p:sp>
          <p:nvSpPr>
            <p:cNvPr id="39" name="等腰三角形 38"/>
            <p:cNvSpPr/>
            <p:nvPr/>
          </p:nvSpPr>
          <p:spPr>
            <a:xfrm rot="5400000" flipH="1">
              <a:off x="4179258" y="4675037"/>
              <a:ext cx="519430" cy="479439"/>
            </a:xfrm>
            <a:prstGeom prst="triangl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超链接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几乎可以在所有的网页中找</a:t>
            </a:r>
            <a:r>
              <a:rPr lang="zh-CN" altLang="en-US" smtClean="0">
                <a:sym typeface="+mn-ea"/>
              </a:rPr>
              <a:t>到</a:t>
            </a:r>
            <a:r>
              <a:rPr lang="zh-CN" altLang="en-US" b="1" smtClean="0">
                <a:solidFill>
                  <a:srgbClr val="FF0000"/>
                </a:solidFill>
                <a:sym typeface="+mn-ea"/>
              </a:rPr>
              <a:t>超链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接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94" y="1824544"/>
            <a:ext cx="7992888" cy="3901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135" y="1998842"/>
            <a:ext cx="7433674" cy="424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90" y="2209027"/>
            <a:ext cx="7599834" cy="409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超链接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1019462"/>
            <a:ext cx="11106646" cy="4875092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超链接</a:t>
            </a:r>
            <a:r>
              <a:rPr lang="zh-CN" altLang="en-US"/>
              <a:t> </a:t>
            </a:r>
            <a:r>
              <a:t>—— </a:t>
            </a:r>
            <a:r>
              <a:rPr lang="zh-CN" altLang="en-US" smtClean="0">
                <a:sym typeface="+mn-ea"/>
              </a:rPr>
              <a:t>从</a:t>
            </a:r>
            <a:r>
              <a:rPr lang="zh-CN" altLang="en-US">
                <a:sym typeface="+mn-ea"/>
              </a:rPr>
              <a:t>一个网页指向一个目标的链接关</a:t>
            </a:r>
            <a:r>
              <a:rPr lang="zh-CN" altLang="en-US" smtClean="0">
                <a:sym typeface="+mn-ea"/>
              </a:rPr>
              <a:t>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&lt;a </a:t>
            </a:r>
            <a:r>
              <a:rPr lang="en-US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href</a:t>
            </a:r>
            <a:r>
              <a:rPr lang="en-US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=“”</a:t>
            </a:r>
            <a:r>
              <a:rPr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&gt;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...</a:t>
            </a:r>
            <a:r>
              <a:rPr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&lt;/a&gt;</a:t>
            </a:r>
            <a:endParaRPr lang="zh-CN" altLang="en-US" smtClean="0">
              <a:sym typeface="+mn-ea"/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  <a:sym typeface="+mn-ea"/>
              </a:rPr>
              <a:t>属性</a:t>
            </a:r>
            <a:endParaRPr lang="zh-CN" altLang="en-US">
              <a:sym typeface="+mn-ea"/>
            </a:endParaRPr>
          </a:p>
          <a:p>
            <a:pPr lvl="2"/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href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：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必选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属性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，</a:t>
            </a:r>
            <a:r>
              <a:rPr lang="zh-CN" altLang="en-US" dirty="0" smtClean="0">
                <a:sym typeface="+mn-ea"/>
              </a:rPr>
              <a:t>规定</a:t>
            </a:r>
            <a:r>
              <a:rPr lang="zh-CN" altLang="en-US" dirty="0">
                <a:sym typeface="+mn-ea"/>
              </a:rPr>
              <a:t>链接目标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target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：</a:t>
            </a:r>
            <a:r>
              <a:rPr lang="zh-CN" altLang="en-US" dirty="0" smtClean="0">
                <a:sym typeface="+mn-ea"/>
              </a:rPr>
              <a:t>在何处打开目标</a:t>
            </a:r>
            <a:endParaRPr lang="zh-CN" altLang="en-US">
              <a:sym typeface="+mn-ea"/>
            </a:endParaRPr>
          </a:p>
        </p:txBody>
      </p:sp>
      <p:grpSp>
        <p:nvGrpSpPr>
          <p:cNvPr id="6" name="组合 14"/>
          <p:cNvGrpSpPr/>
          <p:nvPr/>
        </p:nvGrpSpPr>
        <p:grpSpPr bwMode="auto">
          <a:xfrm>
            <a:off x="6000818" y="2877026"/>
            <a:ext cx="3209144" cy="718086"/>
            <a:chOff x="3995934" y="2137694"/>
            <a:chExt cx="4453482" cy="1436314"/>
          </a:xfrm>
          <a:noFill/>
        </p:grpSpPr>
        <p:sp>
          <p:nvSpPr>
            <p:cNvPr id="7" name="五边形 6"/>
            <p:cNvSpPr/>
            <p:nvPr/>
          </p:nvSpPr>
          <p:spPr bwMode="auto">
            <a:xfrm flipH="1">
              <a:off x="3995934" y="2213895"/>
              <a:ext cx="4451270" cy="1360113"/>
            </a:xfrm>
            <a:prstGeom prst="homePlat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" name="矩形 12"/>
            <p:cNvSpPr>
              <a:spLocks noChangeArrowheads="1"/>
            </p:cNvSpPr>
            <p:nvPr/>
          </p:nvSpPr>
          <p:spPr bwMode="auto">
            <a:xfrm>
              <a:off x="4518795" y="2137694"/>
              <a:ext cx="3930621" cy="119772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zh-CN" altLang="en-US" sz="22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链接的目标 </a:t>
              </a:r>
              <a:r>
                <a:rPr lang="en-US" altLang="zh-CN" sz="22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endPara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555750" y="3935730"/>
            <a:ext cx="5321300" cy="1738630"/>
            <a:chOff x="1746" y="2642"/>
            <a:chExt cx="8380" cy="2738"/>
          </a:xfrm>
        </p:grpSpPr>
        <p:grpSp>
          <p:nvGrpSpPr>
            <p:cNvPr id="15" name="组合 14"/>
            <p:cNvGrpSpPr/>
            <p:nvPr/>
          </p:nvGrpSpPr>
          <p:grpSpPr bwMode="auto">
            <a:xfrm rot="5400000">
              <a:off x="4202" y="187"/>
              <a:ext cx="2738" cy="7649"/>
              <a:chOff x="716063" y="2167135"/>
              <a:chExt cx="4319496" cy="1603840"/>
            </a:xfrm>
            <a:noFill/>
          </p:grpSpPr>
          <p:sp>
            <p:nvSpPr>
              <p:cNvPr id="16" name="五边形 15"/>
              <p:cNvSpPr/>
              <p:nvPr/>
            </p:nvSpPr>
            <p:spPr bwMode="auto">
              <a:xfrm flipH="1">
                <a:off x="716063" y="2167135"/>
                <a:ext cx="4319496" cy="1580342"/>
              </a:xfrm>
              <a:prstGeom prst="homePlate">
                <a:avLst/>
              </a:prstGeom>
              <a:grpFill/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A5002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7" name="矩形 12"/>
              <p:cNvSpPr>
                <a:spLocks noChangeArrowheads="1"/>
              </p:cNvSpPr>
              <p:nvPr/>
            </p:nvSpPr>
            <p:spPr bwMode="auto">
              <a:xfrm rot="16200000">
                <a:off x="2540516" y="1684915"/>
                <a:ext cx="1422345" cy="27497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1">
                  <a:lnSpc>
                    <a:spcPct val="150000"/>
                  </a:lnSpc>
                  <a:defRPr/>
                </a:pPr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_blank</a:t>
                </a:r>
                <a:r>
                  <a:rPr lang="zh-CN" altLang="en-US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在新窗口打开</a:t>
                </a:r>
                <a:endParaRPr lang="en-US" altLang="zh-CN" sz="2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50000"/>
                  </a:lnSpc>
                  <a:defRPr/>
                </a:pPr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_</a:t>
                </a:r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self</a:t>
                </a:r>
                <a:r>
                  <a:rPr lang="zh-CN" altLang="en-US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在当前窗口</a:t>
                </a:r>
                <a:r>
                  <a:rPr lang="zh-CN" altLang="en-US" sz="22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打开</a:t>
                </a:r>
                <a:endParaRPr lang="en-US" altLang="zh-CN" sz="2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6126" y="4228"/>
              <a:ext cx="4000" cy="87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1">
                <a:lnSpc>
                  <a:spcPct val="150000"/>
                </a:lnSpc>
                <a:defRPr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（默认）</a:t>
              </a:r>
              <a:endParaRPr lang="zh-CN" altLang="en-US" sz="2000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超链接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代码</a:t>
            </a:r>
          </a:p>
        </p:txBody>
      </p:sp>
      <p:sp>
        <p:nvSpPr>
          <p:cNvPr id="10" name="内容占位符 2"/>
          <p:cNvSpPr txBox="1"/>
          <p:nvPr/>
        </p:nvSpPr>
        <p:spPr>
          <a:xfrm>
            <a:off x="1322000" y="1856383"/>
            <a:ext cx="10553700" cy="41046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ts val="3840"/>
              </a:lnSpc>
              <a:spcBef>
                <a:spcPct val="2000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sz="3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ts val="3840"/>
              </a:lnSpc>
              <a:spcBef>
                <a:spcPct val="200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384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384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384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6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&lt;body&gt;</a:t>
            </a:r>
          </a:p>
          <a:p>
            <a:pPr marL="400050" lvl="1" indent="0">
              <a:lnSpc>
                <a:spcPts val="26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这是一个超链接：</a:t>
            </a:r>
          </a:p>
          <a:p>
            <a:pPr marL="400050" lvl="1" indent="0">
              <a:lnSpc>
                <a:spcPts val="26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>
                <a:solidFill>
                  <a:srgbClr val="0000FF"/>
                </a:solidFill>
              </a:rPr>
              <a:t>&lt;a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href</a:t>
            </a:r>
            <a:r>
              <a:rPr lang="en-US" altLang="zh-CN" sz="2400" dirty="0">
                <a:solidFill>
                  <a:srgbClr val="009900"/>
                </a:solidFill>
              </a:rPr>
              <a:t> </a:t>
            </a:r>
            <a:r>
              <a:rPr lang="en-US" altLang="zh-CN" sz="2400" dirty="0" smtClean="0">
                <a:solidFill>
                  <a:srgbClr val="009900"/>
                </a:solidFill>
              </a:rPr>
              <a:t>= "demo1.html"</a:t>
            </a:r>
            <a:r>
              <a:rPr lang="en-US" altLang="zh-CN" sz="2400" dirty="0" smtClean="0">
                <a:solidFill>
                  <a:srgbClr val="0000FF"/>
                </a:solidFill>
              </a:rPr>
              <a:t>&gt;&lt;h2&gt;</a:t>
            </a:r>
            <a:r>
              <a:rPr lang="en-US" altLang="zh-CN" sz="2400" dirty="0" smtClean="0"/>
              <a:t>HTML</a:t>
            </a:r>
            <a:r>
              <a:rPr lang="zh-CN" altLang="en-US" sz="2400" dirty="0"/>
              <a:t>中的二级</a:t>
            </a:r>
            <a:r>
              <a:rPr lang="zh-CN" altLang="en-US" sz="2400" dirty="0" smtClean="0"/>
              <a:t>标题</a:t>
            </a:r>
            <a:r>
              <a:rPr lang="en-US" altLang="zh-CN" sz="2400" dirty="0">
                <a:solidFill>
                  <a:srgbClr val="0000FF"/>
                </a:solidFill>
              </a:rPr>
              <a:t>&lt;/h2&gt;&lt;/</a:t>
            </a:r>
            <a:r>
              <a:rPr lang="en-US" altLang="zh-CN" sz="2400" dirty="0" smtClean="0">
                <a:solidFill>
                  <a:srgbClr val="0000FF"/>
                </a:solidFill>
              </a:rPr>
              <a:t>a&gt;</a:t>
            </a:r>
          </a:p>
          <a:p>
            <a:pPr marL="400050" lvl="1" indent="0">
              <a:lnSpc>
                <a:spcPts val="26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FF"/>
                </a:solidFill>
              </a:rPr>
              <a:t>&lt;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br</a:t>
            </a:r>
            <a:r>
              <a:rPr lang="en-US" altLang="zh-CN" sz="2400" dirty="0" smtClean="0">
                <a:solidFill>
                  <a:srgbClr val="0000FF"/>
                </a:solidFill>
              </a:rPr>
              <a:t>/&gt;</a:t>
            </a:r>
          </a:p>
          <a:p>
            <a:pPr marL="400050" lvl="1" indent="0">
              <a:lnSpc>
                <a:spcPts val="26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您也可以使用图像来作链接：</a:t>
            </a:r>
          </a:p>
          <a:p>
            <a:pPr marL="400050" lvl="1" indent="0">
              <a:lnSpc>
                <a:spcPts val="26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FF"/>
                </a:solidFill>
              </a:rPr>
              <a:t>&lt;a 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href </a:t>
            </a:r>
            <a:r>
              <a:rPr lang="en-US" altLang="zh-CN" sz="2400" dirty="0" smtClean="0">
                <a:solidFill>
                  <a:srgbClr val="009900"/>
                </a:solidFill>
              </a:rPr>
              <a:t>= "http://www.baidu.com/"  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target </a:t>
            </a:r>
            <a:r>
              <a:rPr lang="en-US" altLang="zh-CN" sz="2400" dirty="0" smtClean="0">
                <a:solidFill>
                  <a:srgbClr val="009900"/>
                </a:solidFill>
              </a:rPr>
              <a:t>= "_blank"</a:t>
            </a:r>
            <a:r>
              <a:rPr lang="en-US" altLang="zh-CN" sz="2400" dirty="0" smtClean="0">
                <a:solidFill>
                  <a:srgbClr val="0000FF"/>
                </a:solidFill>
              </a:rPr>
              <a:t>&gt;</a:t>
            </a:r>
          </a:p>
          <a:p>
            <a:pPr marL="400050" lvl="1" indent="0">
              <a:lnSpc>
                <a:spcPts val="26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      &lt;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img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 smtClean="0">
                <a:solidFill>
                  <a:srgbClr val="009900"/>
                </a:solidFill>
              </a:rPr>
              <a:t>src ="image/baidu.jpg"  alt = "</a:t>
            </a:r>
            <a:r>
              <a:rPr lang="en-US" altLang="zh-CN" sz="2400" dirty="0" err="1" smtClean="0">
                <a:solidFill>
                  <a:srgbClr val="009900"/>
                </a:solidFill>
              </a:rPr>
              <a:t>baidu</a:t>
            </a:r>
            <a:r>
              <a:rPr lang="en-US" altLang="zh-CN" sz="2400" dirty="0" smtClean="0">
                <a:solidFill>
                  <a:srgbClr val="009900"/>
                </a:solidFill>
              </a:rPr>
              <a:t> logo" </a:t>
            </a:r>
            <a:r>
              <a:rPr lang="en-US" altLang="zh-CN" sz="2400" dirty="0" smtClean="0">
                <a:solidFill>
                  <a:srgbClr val="0000FF"/>
                </a:solidFill>
              </a:rPr>
              <a:t>/&gt;</a:t>
            </a:r>
          </a:p>
          <a:p>
            <a:pPr marL="400050" lvl="1" indent="0">
              <a:lnSpc>
                <a:spcPts val="26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&lt;/a&gt;</a:t>
            </a:r>
          </a:p>
          <a:p>
            <a:pPr marL="0" indent="0">
              <a:lnSpc>
                <a:spcPts val="26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&lt;/body&gt;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  <p:sp>
        <p:nvSpPr>
          <p:cNvPr id="4" name="文本框 10"/>
          <p:cNvSpPr txBox="1"/>
          <p:nvPr/>
        </p:nvSpPr>
        <p:spPr>
          <a:xfrm>
            <a:off x="9360848" y="5830252"/>
            <a:ext cx="2468245" cy="508000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demo2-6.html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199254" y="836712"/>
            <a:ext cx="4722563" cy="521970"/>
            <a:chOff x="4199254" y="1085850"/>
            <a:chExt cx="4722563" cy="521970"/>
          </a:xfrm>
        </p:grpSpPr>
        <p:sp>
          <p:nvSpPr>
            <p:cNvPr id="19" name="等腰三角形 18"/>
            <p:cNvSpPr/>
            <p:nvPr/>
          </p:nvSpPr>
          <p:spPr>
            <a:xfrm rot="5400000" flipH="1">
              <a:off x="4179258" y="1107751"/>
              <a:ext cx="519430" cy="479439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8"/>
            <p:cNvSpPr txBox="1"/>
            <p:nvPr/>
          </p:nvSpPr>
          <p:spPr>
            <a:xfrm>
              <a:off x="5043210" y="1085850"/>
              <a:ext cx="3878607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理解网页文件</a:t>
              </a:r>
              <a:endPara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199254" y="2395198"/>
            <a:ext cx="7369353" cy="521970"/>
            <a:chOff x="4199254" y="2780928"/>
            <a:chExt cx="7369353" cy="521970"/>
          </a:xfrm>
        </p:grpSpPr>
        <p:sp>
          <p:nvSpPr>
            <p:cNvPr id="22" name="文本框 19"/>
            <p:cNvSpPr txBox="1"/>
            <p:nvPr/>
          </p:nvSpPr>
          <p:spPr>
            <a:xfrm>
              <a:off x="5043210" y="2780928"/>
              <a:ext cx="6525397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标题</a:t>
              </a: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标签和</a:t>
              </a: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段落</a:t>
              </a: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  <a:endPara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 flipH="1">
              <a:off x="4179258" y="2802829"/>
              <a:ext cx="519430" cy="479439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199254" y="3175711"/>
            <a:ext cx="6289269" cy="521970"/>
            <a:chOff x="4199254" y="3645024"/>
            <a:chExt cx="6289269" cy="521970"/>
          </a:xfrm>
        </p:grpSpPr>
        <p:sp>
          <p:nvSpPr>
            <p:cNvPr id="25" name="文本框 20"/>
            <p:cNvSpPr txBox="1"/>
            <p:nvPr/>
          </p:nvSpPr>
          <p:spPr>
            <a:xfrm>
              <a:off x="5043210" y="3645024"/>
              <a:ext cx="5445313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图片标签、相对路径和绝对路径</a:t>
              </a:r>
            </a:p>
          </p:txBody>
        </p:sp>
        <p:sp>
          <p:nvSpPr>
            <p:cNvPr id="27" name="等腰三角形 26"/>
            <p:cNvSpPr/>
            <p:nvPr/>
          </p:nvSpPr>
          <p:spPr>
            <a:xfrm rot="5400000" flipH="1">
              <a:off x="4179258" y="3666925"/>
              <a:ext cx="519430" cy="479439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199254" y="3956224"/>
            <a:ext cx="6073210" cy="521970"/>
            <a:chOff x="4199254" y="4653136"/>
            <a:chExt cx="6073210" cy="521970"/>
          </a:xfrm>
        </p:grpSpPr>
        <p:sp>
          <p:nvSpPr>
            <p:cNvPr id="29" name="文本框 21"/>
            <p:cNvSpPr txBox="1"/>
            <p:nvPr/>
          </p:nvSpPr>
          <p:spPr>
            <a:xfrm>
              <a:off x="5043210" y="4653136"/>
              <a:ext cx="522925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超链接标签</a:t>
              </a:r>
            </a:p>
          </p:txBody>
        </p:sp>
        <p:sp>
          <p:nvSpPr>
            <p:cNvPr id="30" name="等腰三角形 29"/>
            <p:cNvSpPr/>
            <p:nvPr/>
          </p:nvSpPr>
          <p:spPr>
            <a:xfrm rot="5400000" flipH="1">
              <a:off x="4179258" y="4675037"/>
              <a:ext cx="519430" cy="479439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199254" y="1615955"/>
            <a:ext cx="7196970" cy="521970"/>
            <a:chOff x="4199254" y="1898918"/>
            <a:chExt cx="7196970" cy="521970"/>
          </a:xfrm>
        </p:grpSpPr>
        <p:sp>
          <p:nvSpPr>
            <p:cNvPr id="33" name="等腰三角形 32"/>
            <p:cNvSpPr/>
            <p:nvPr/>
          </p:nvSpPr>
          <p:spPr>
            <a:xfrm rot="5400000" flipH="1">
              <a:off x="4179258" y="1918914"/>
              <a:ext cx="519430" cy="479439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43210" y="1898918"/>
              <a:ext cx="63530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 smtClean="0"/>
                <a:t>HTML语法基础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223792" y="5517232"/>
            <a:ext cx="4752528" cy="523240"/>
            <a:chOff x="4223792" y="5517232"/>
            <a:chExt cx="4752528" cy="523240"/>
          </a:xfrm>
        </p:grpSpPr>
        <p:sp>
          <p:nvSpPr>
            <p:cNvPr id="35" name="文本框 21"/>
            <p:cNvSpPr txBox="1"/>
            <p:nvPr/>
          </p:nvSpPr>
          <p:spPr>
            <a:xfrm>
              <a:off x="5097713" y="5517232"/>
              <a:ext cx="3878607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注意事项与编码规范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等腰三角形 35"/>
            <p:cNvSpPr/>
            <p:nvPr/>
          </p:nvSpPr>
          <p:spPr>
            <a:xfrm rot="5400000" flipH="1">
              <a:off x="4203797" y="5539133"/>
              <a:ext cx="519430" cy="479439"/>
            </a:xfrm>
            <a:prstGeom prst="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223793" y="4736717"/>
            <a:ext cx="6264730" cy="521970"/>
            <a:chOff x="4199254" y="4653136"/>
            <a:chExt cx="6264730" cy="521970"/>
          </a:xfrm>
        </p:grpSpPr>
        <p:sp>
          <p:nvSpPr>
            <p:cNvPr id="38" name="文本框 21"/>
            <p:cNvSpPr txBox="1"/>
            <p:nvPr/>
          </p:nvSpPr>
          <p:spPr>
            <a:xfrm>
              <a:off x="5043210" y="4653136"/>
              <a:ext cx="542077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无序列表标签和有序列表标签</a:t>
              </a:r>
            </a:p>
          </p:txBody>
        </p:sp>
        <p:sp>
          <p:nvSpPr>
            <p:cNvPr id="39" name="等腰三角形 38"/>
            <p:cNvSpPr/>
            <p:nvPr/>
          </p:nvSpPr>
          <p:spPr>
            <a:xfrm rot="5400000" flipH="1">
              <a:off x="4179258" y="4675037"/>
              <a:ext cx="519430" cy="479439"/>
            </a:xfrm>
            <a:prstGeom prst="triangl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网页浏览过程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endParaRPr lang="zh-CN" altLang="en-US">
              <a:sym typeface="+mn-ea"/>
            </a:endParaRPr>
          </a:p>
          <a:p>
            <a:pPr marL="363855" lvl="1" indent="0">
              <a:buFont typeface="Wingdings" panose="05000000000000000000" charset="0"/>
              <a:buNone/>
            </a:pPr>
            <a:endParaRPr lang="zh-CN" altLang="en-US"/>
          </a:p>
        </p:txBody>
      </p:sp>
      <p:pic>
        <p:nvPicPr>
          <p:cNvPr id="5" name="Picture 2" descr="D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616" y="2816543"/>
            <a:ext cx="1824038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erver"/>
          <p:cNvSpPr>
            <a:spLocks noEditPoints="1" noChangeArrowheads="1"/>
          </p:cNvSpPr>
          <p:nvPr/>
        </p:nvSpPr>
        <p:spPr bwMode="auto">
          <a:xfrm>
            <a:off x="868378" y="2684780"/>
            <a:ext cx="1512416" cy="1452623"/>
          </a:xfrm>
          <a:custGeom>
            <a:avLst/>
            <a:gdLst>
              <a:gd name="T0" fmla="*/ 0 w 21600"/>
              <a:gd name="T1" fmla="*/ 0 h 21600"/>
              <a:gd name="T2" fmla="*/ 904875 w 21600"/>
              <a:gd name="T3" fmla="*/ 0 h 21600"/>
              <a:gd name="T4" fmla="*/ 1809750 w 21600"/>
              <a:gd name="T5" fmla="*/ 0 h 21600"/>
              <a:gd name="T6" fmla="*/ 1809750 w 21600"/>
              <a:gd name="T7" fmla="*/ 904875 h 21600"/>
              <a:gd name="T8" fmla="*/ 1809750 w 21600"/>
              <a:gd name="T9" fmla="*/ 1809750 h 21600"/>
              <a:gd name="T10" fmla="*/ 904875 w 21600"/>
              <a:gd name="T11" fmla="*/ 1809750 h 21600"/>
              <a:gd name="T12" fmla="*/ 0 w 21600"/>
              <a:gd name="T13" fmla="*/ 1809750 h 21600"/>
              <a:gd name="T14" fmla="*/ 0 w 21600"/>
              <a:gd name="T15" fmla="*/ 90487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 bwMode="auto">
          <a:xfrm flipH="1">
            <a:off x="2524810" y="3145155"/>
            <a:ext cx="6552728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62873" y="2685669"/>
            <a:ext cx="4906639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请求：把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网页文件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传送给我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62873" y="3737293"/>
            <a:ext cx="4824536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网页文件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传送给你</a:t>
            </a: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2524810" y="3730193"/>
            <a:ext cx="6552728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04823" y="1458913"/>
            <a:ext cx="2333625" cy="11988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通过输入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网址（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）指定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要访问的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17498" y="4297680"/>
            <a:ext cx="2549525" cy="11988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文件，呈现出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云形标注 13"/>
          <p:cNvSpPr/>
          <p:nvPr/>
        </p:nvSpPr>
        <p:spPr>
          <a:xfrm>
            <a:off x="1874057" y="1234311"/>
            <a:ext cx="3171033" cy="919252"/>
          </a:xfrm>
          <a:prstGeom prst="cloudCallout">
            <a:avLst>
              <a:gd name="adj1" fmla="val 53868"/>
              <a:gd name="adj2" fmla="val 104800"/>
            </a:avLst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icture 3" descr="C:\Users\Yan\Desktop\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60" y="4036625"/>
            <a:ext cx="1720850" cy="172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03960" y="4756297"/>
            <a:ext cx="16072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网页文件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9" grpId="1"/>
      <p:bldP spid="11" grpId="0"/>
      <p:bldP spid="12" grpId="0"/>
      <p:bldP spid="14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列表 </a:t>
            </a:r>
            <a:r>
              <a:t>—— </a:t>
            </a:r>
            <a:r>
              <a:rPr lang="zh-CN" altLang="en-US">
                <a:sym typeface="+mn-ea"/>
              </a:rPr>
              <a:t>HTML 支持无序列表、有序列表</a:t>
            </a:r>
          </a:p>
          <a:p>
            <a:pPr lvl="1"/>
            <a:r>
              <a:rPr lang="zh-CN" altLang="en-US">
                <a:sym typeface="+mn-ea"/>
              </a:rPr>
              <a:t>无序列表：是一个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没有前后顺序</a:t>
            </a:r>
            <a:r>
              <a:rPr lang="zh-CN" altLang="en-US">
                <a:sym typeface="+mn-ea"/>
              </a:rPr>
              <a:t>的信息列表</a:t>
            </a:r>
            <a:r>
              <a:rPr lang="zh-CN" altLang="en-US" smtClean="0">
                <a:sym typeface="+mn-ea"/>
              </a:rPr>
              <a:t>。</a:t>
            </a:r>
          </a:p>
          <a:p>
            <a:pPr lvl="1"/>
            <a:r>
              <a:rPr lang="zh-CN" altLang="en-US" dirty="0">
                <a:sym typeface="+mn-ea"/>
              </a:rPr>
              <a:t>有序列表：是一个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有前后顺序</a:t>
            </a:r>
            <a:r>
              <a:rPr lang="zh-CN" altLang="en-US" dirty="0">
                <a:sym typeface="+mn-ea"/>
              </a:rPr>
              <a:t>的信息列表。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pic>
        <p:nvPicPr>
          <p:cNvPr id="1025" name="Picture 1" descr="C:\Users\MengYi\AppData\Roaming\Tencent\Users\570924408\QQ\WinTemp\RichOle\$D4KQ1R%7}%HTQWM]KW66Y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3140710"/>
            <a:ext cx="4245610" cy="230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2089172" y="5250180"/>
            <a:ext cx="2621280" cy="782302"/>
            <a:chOff x="639347" y="5416871"/>
            <a:chExt cx="2621280" cy="782302"/>
          </a:xfrm>
        </p:grpSpPr>
        <p:sp>
          <p:nvSpPr>
            <p:cNvPr id="7" name="TextBox 6"/>
            <p:cNvSpPr txBox="1"/>
            <p:nvPr/>
          </p:nvSpPr>
          <p:spPr>
            <a:xfrm>
              <a:off x="639347" y="5738798"/>
              <a:ext cx="2621280" cy="46037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无序列表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的列表符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 flipH="1" flipV="1">
              <a:off x="765055" y="5416871"/>
              <a:ext cx="636905" cy="321945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C:\Users\MengYi\AppData\Roaming\Tencent\Users\570924408\QQ\WinTemp\RichOle\5]YN[R`$FAIKUX6W}`O{3{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809" y="2831305"/>
            <a:ext cx="2304256" cy="261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158970" y="5572106"/>
            <a:ext cx="2621280" cy="460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的列表符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7591018" y="5301208"/>
            <a:ext cx="680698" cy="30169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无序列表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无序列表使用 </a:t>
            </a:r>
            <a:r>
              <a:rPr>
                <a:solidFill>
                  <a:srgbClr val="FF0000"/>
                </a:solidFill>
                <a:sym typeface="+mn-ea"/>
              </a:rPr>
              <a:t>&lt;</a:t>
            </a:r>
            <a:r>
              <a:rPr dirty="0" err="1">
                <a:solidFill>
                  <a:srgbClr val="FF0000"/>
                </a:solidFill>
                <a:sym typeface="+mn-ea"/>
              </a:rPr>
              <a:t>ul</a:t>
            </a:r>
            <a:r>
              <a:rPr>
                <a:solidFill>
                  <a:srgbClr val="FF0000"/>
                </a:solidFill>
                <a:sym typeface="+mn-ea"/>
              </a:rPr>
              <a:t>&gt; </a:t>
            </a:r>
            <a:r>
              <a:rPr lang="zh-CN" altLang="en-US">
                <a:sym typeface="+mn-ea"/>
              </a:rPr>
              <a:t>标签，每个列表项使用 </a:t>
            </a:r>
            <a:r>
              <a:rPr>
                <a:solidFill>
                  <a:srgbClr val="FF0000"/>
                </a:solidFill>
                <a:sym typeface="+mn-ea"/>
              </a:rPr>
              <a:t>&lt;li</a:t>
            </a:r>
            <a:r>
              <a:rPr smtClean="0">
                <a:solidFill>
                  <a:srgbClr val="FF0000"/>
                </a:solidFill>
                <a:sym typeface="+mn-ea"/>
              </a:rPr>
              <a:t>&gt;</a:t>
            </a:r>
            <a:r>
              <a:rPr lang="zh-CN" altLang="en-US" smtClean="0">
                <a:sym typeface="+mn-ea"/>
              </a:rPr>
              <a:t>标签。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sym typeface="+mn-ea"/>
              </a:rPr>
              <a:t>每个列表项默认使用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粗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体圆点</a:t>
            </a:r>
            <a:r>
              <a:rPr lang="zh-CN" altLang="en-US" smtClean="0">
                <a:sym typeface="+mn-ea"/>
              </a:rPr>
              <a:t>进行</a:t>
            </a:r>
            <a:r>
              <a:rPr lang="zh-CN" altLang="en-US">
                <a:sym typeface="+mn-ea"/>
              </a:rPr>
              <a:t>标记</a:t>
            </a:r>
            <a:r>
              <a:rPr lang="zh-CN" altLang="en-US" smtClean="0">
                <a:sym typeface="+mn-ea"/>
              </a:rPr>
              <a:t>。</a:t>
            </a:r>
          </a:p>
          <a:p>
            <a:r>
              <a:rPr lang="zh-CN" altLang="en-US">
                <a:sym typeface="+mn-ea"/>
              </a:rPr>
              <a:t>列表项内部可以使用段落、换行符、图片、链接以及其他列表</a:t>
            </a:r>
            <a:r>
              <a:rPr lang="zh-CN" altLang="en-US" smtClean="0">
                <a:sym typeface="+mn-ea"/>
              </a:rPr>
              <a:t>等。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29386" y="3276352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代码：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1186" y="334836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页面效果：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262" y="3784617"/>
            <a:ext cx="3908392" cy="2365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331" y="3856627"/>
            <a:ext cx="2809459" cy="2130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10"/>
          <p:cNvSpPr txBox="1"/>
          <p:nvPr/>
        </p:nvSpPr>
        <p:spPr>
          <a:xfrm>
            <a:off x="9277663" y="5808027"/>
            <a:ext cx="2468245" cy="508000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demo2-7.html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有序列表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有序列表使用 </a:t>
            </a:r>
            <a:r>
              <a:rPr>
                <a:solidFill>
                  <a:srgbClr val="FF0000"/>
                </a:solidFill>
                <a:sym typeface="+mn-ea"/>
              </a:rPr>
              <a:t>&lt;o</a:t>
            </a:r>
            <a:r>
              <a:rPr dirty="0" err="1">
                <a:solidFill>
                  <a:srgbClr val="FF0000"/>
                </a:solidFill>
                <a:sym typeface="+mn-ea"/>
              </a:rPr>
              <a:t>l</a:t>
            </a:r>
            <a:r>
              <a:rPr>
                <a:solidFill>
                  <a:srgbClr val="FF0000"/>
                </a:solidFill>
                <a:sym typeface="+mn-ea"/>
              </a:rPr>
              <a:t>&gt; </a:t>
            </a:r>
            <a:r>
              <a:rPr lang="zh-CN" altLang="en-US">
                <a:sym typeface="+mn-ea"/>
              </a:rPr>
              <a:t>标签，每个列表项使用 </a:t>
            </a:r>
            <a:r>
              <a:rPr>
                <a:solidFill>
                  <a:srgbClr val="FF0000"/>
                </a:solidFill>
                <a:sym typeface="+mn-ea"/>
              </a:rPr>
              <a:t>&lt;li</a:t>
            </a:r>
            <a:r>
              <a:rPr smtClean="0">
                <a:solidFill>
                  <a:srgbClr val="FF0000"/>
                </a:solidFill>
                <a:sym typeface="+mn-ea"/>
              </a:rPr>
              <a:t>&gt;</a:t>
            </a:r>
            <a:r>
              <a:rPr lang="zh-CN" altLang="en-US" smtClean="0">
                <a:sym typeface="+mn-ea"/>
              </a:rPr>
              <a:t>标签。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sym typeface="+mn-ea"/>
              </a:rPr>
              <a:t>每个列表项默认使用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数字</a:t>
            </a:r>
            <a:r>
              <a:rPr lang="zh-CN" altLang="en-US" smtClean="0">
                <a:sym typeface="+mn-ea"/>
              </a:rPr>
              <a:t>进行</a:t>
            </a:r>
            <a:r>
              <a:rPr lang="zh-CN" altLang="en-US">
                <a:sym typeface="+mn-ea"/>
              </a:rPr>
              <a:t>标记</a:t>
            </a:r>
            <a:r>
              <a:rPr lang="zh-CN" altLang="en-US" smtClean="0">
                <a:sym typeface="+mn-ea"/>
              </a:rPr>
              <a:t>。</a:t>
            </a:r>
          </a:p>
          <a:p>
            <a:r>
              <a:rPr lang="zh-CN" altLang="en-US">
                <a:sym typeface="+mn-ea"/>
              </a:rPr>
              <a:t>列表项内部可以使用段落、换行符、图片、链接以及其他列表</a:t>
            </a:r>
            <a:r>
              <a:rPr lang="zh-CN" altLang="en-US" smtClean="0">
                <a:sym typeface="+mn-ea"/>
              </a:rPr>
              <a:t>等。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29386" y="3276352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代码：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1186" y="334836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页面效果：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262" y="3784617"/>
            <a:ext cx="3789893" cy="2226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115" y="3856355"/>
            <a:ext cx="2781935" cy="2104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10"/>
          <p:cNvSpPr txBox="1"/>
          <p:nvPr/>
        </p:nvSpPr>
        <p:spPr>
          <a:xfrm>
            <a:off x="9277663" y="5808027"/>
            <a:ext cx="2468245" cy="508000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demo2-7.html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199254" y="836712"/>
            <a:ext cx="4722563" cy="521970"/>
            <a:chOff x="4199254" y="1085850"/>
            <a:chExt cx="4722563" cy="521970"/>
          </a:xfrm>
        </p:grpSpPr>
        <p:sp>
          <p:nvSpPr>
            <p:cNvPr id="19" name="等腰三角形 18"/>
            <p:cNvSpPr/>
            <p:nvPr/>
          </p:nvSpPr>
          <p:spPr>
            <a:xfrm rot="5400000" flipH="1">
              <a:off x="4179258" y="1107751"/>
              <a:ext cx="519430" cy="479439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8"/>
            <p:cNvSpPr txBox="1"/>
            <p:nvPr/>
          </p:nvSpPr>
          <p:spPr>
            <a:xfrm>
              <a:off x="5043210" y="1085850"/>
              <a:ext cx="3878607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理解网页文件</a:t>
              </a:r>
              <a:endPara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199254" y="2395198"/>
            <a:ext cx="7369353" cy="521970"/>
            <a:chOff x="4199254" y="2780928"/>
            <a:chExt cx="7369353" cy="521970"/>
          </a:xfrm>
        </p:grpSpPr>
        <p:sp>
          <p:nvSpPr>
            <p:cNvPr id="22" name="文本框 19"/>
            <p:cNvSpPr txBox="1"/>
            <p:nvPr/>
          </p:nvSpPr>
          <p:spPr>
            <a:xfrm>
              <a:off x="5043210" y="2780928"/>
              <a:ext cx="6525397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标题</a:t>
              </a: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标签和</a:t>
              </a: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段落</a:t>
              </a: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  <a:endPara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 flipH="1">
              <a:off x="4179258" y="2802829"/>
              <a:ext cx="519430" cy="479439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199254" y="3175711"/>
            <a:ext cx="6289269" cy="521970"/>
            <a:chOff x="4199254" y="3645024"/>
            <a:chExt cx="6289269" cy="521970"/>
          </a:xfrm>
        </p:grpSpPr>
        <p:sp>
          <p:nvSpPr>
            <p:cNvPr id="25" name="文本框 20"/>
            <p:cNvSpPr txBox="1"/>
            <p:nvPr/>
          </p:nvSpPr>
          <p:spPr>
            <a:xfrm>
              <a:off x="5043210" y="3645024"/>
              <a:ext cx="5445313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图片标签、相对路径和绝对路径</a:t>
              </a:r>
            </a:p>
          </p:txBody>
        </p:sp>
        <p:sp>
          <p:nvSpPr>
            <p:cNvPr id="27" name="等腰三角形 26"/>
            <p:cNvSpPr/>
            <p:nvPr/>
          </p:nvSpPr>
          <p:spPr>
            <a:xfrm rot="5400000" flipH="1">
              <a:off x="4179258" y="3666925"/>
              <a:ext cx="519430" cy="479439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199254" y="3956224"/>
            <a:ext cx="6073210" cy="521970"/>
            <a:chOff x="4199254" y="4653136"/>
            <a:chExt cx="6073210" cy="521970"/>
          </a:xfrm>
        </p:grpSpPr>
        <p:sp>
          <p:nvSpPr>
            <p:cNvPr id="29" name="文本框 21"/>
            <p:cNvSpPr txBox="1"/>
            <p:nvPr/>
          </p:nvSpPr>
          <p:spPr>
            <a:xfrm>
              <a:off x="5043210" y="4653136"/>
              <a:ext cx="522925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超链接标签</a:t>
              </a:r>
            </a:p>
          </p:txBody>
        </p:sp>
        <p:sp>
          <p:nvSpPr>
            <p:cNvPr id="30" name="等腰三角形 29"/>
            <p:cNvSpPr/>
            <p:nvPr/>
          </p:nvSpPr>
          <p:spPr>
            <a:xfrm rot="5400000" flipH="1">
              <a:off x="4179258" y="4675037"/>
              <a:ext cx="519430" cy="479439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199254" y="1615955"/>
            <a:ext cx="7196970" cy="521970"/>
            <a:chOff x="4199254" y="1898918"/>
            <a:chExt cx="7196970" cy="521970"/>
          </a:xfrm>
        </p:grpSpPr>
        <p:sp>
          <p:nvSpPr>
            <p:cNvPr id="33" name="等腰三角形 32"/>
            <p:cNvSpPr/>
            <p:nvPr/>
          </p:nvSpPr>
          <p:spPr>
            <a:xfrm rot="5400000" flipH="1">
              <a:off x="4179258" y="1918914"/>
              <a:ext cx="519430" cy="479439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43210" y="1898918"/>
              <a:ext cx="63530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 smtClean="0"/>
                <a:t>HTML语法基础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223792" y="5517232"/>
            <a:ext cx="4752528" cy="523240"/>
            <a:chOff x="4223792" y="5517232"/>
            <a:chExt cx="4752528" cy="523240"/>
          </a:xfrm>
        </p:grpSpPr>
        <p:sp>
          <p:nvSpPr>
            <p:cNvPr id="35" name="文本框 21"/>
            <p:cNvSpPr txBox="1"/>
            <p:nvPr/>
          </p:nvSpPr>
          <p:spPr>
            <a:xfrm>
              <a:off x="5097713" y="5517232"/>
              <a:ext cx="3878607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注意事项与编码规范</a:t>
              </a:r>
            </a:p>
          </p:txBody>
        </p:sp>
        <p:sp>
          <p:nvSpPr>
            <p:cNvPr id="36" name="等腰三角形 35"/>
            <p:cNvSpPr/>
            <p:nvPr/>
          </p:nvSpPr>
          <p:spPr>
            <a:xfrm rot="5400000" flipH="1">
              <a:off x="4203797" y="5539133"/>
              <a:ext cx="519430" cy="479439"/>
            </a:xfrm>
            <a:prstGeom prst="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223793" y="4736717"/>
            <a:ext cx="6264730" cy="521970"/>
            <a:chOff x="4199254" y="4653136"/>
            <a:chExt cx="6264730" cy="521970"/>
          </a:xfrm>
        </p:grpSpPr>
        <p:sp>
          <p:nvSpPr>
            <p:cNvPr id="38" name="文本框 21"/>
            <p:cNvSpPr txBox="1"/>
            <p:nvPr/>
          </p:nvSpPr>
          <p:spPr>
            <a:xfrm>
              <a:off x="5043210" y="4653136"/>
              <a:ext cx="542077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无序列表标签和有序列表标签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等腰三角形 38"/>
            <p:cNvSpPr/>
            <p:nvPr/>
          </p:nvSpPr>
          <p:spPr>
            <a:xfrm rot="5400000" flipH="1">
              <a:off x="4179258" y="4675037"/>
              <a:ext cx="519430" cy="479439"/>
            </a:xfrm>
            <a:prstGeom prst="triangl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文件的扩展名要以 </a:t>
            </a:r>
            <a:r>
              <a:rPr smtClean="0">
                <a:solidFill>
                  <a:srgbClr val="FF0000"/>
                </a:solidFill>
                <a:sym typeface="+mn-ea"/>
              </a:rPr>
              <a:t>.html </a:t>
            </a:r>
            <a:r>
              <a:rPr lang="zh-CN" altLang="en-US" smtClean="0">
                <a:sym typeface="+mn-ea"/>
              </a:rPr>
              <a:t>或者 </a:t>
            </a:r>
            <a:r>
              <a:rPr smtClean="0">
                <a:solidFill>
                  <a:srgbClr val="FF0000"/>
                </a:solidFill>
                <a:sym typeface="+mn-ea"/>
              </a:rPr>
              <a:t>.</a:t>
            </a:r>
            <a:r>
              <a:rPr dirty="0" err="1" smtClean="0">
                <a:solidFill>
                  <a:srgbClr val="FF0000"/>
                </a:solidFill>
                <a:sym typeface="+mn-ea"/>
              </a:rPr>
              <a:t>htm </a:t>
            </a:r>
            <a:r>
              <a:rPr lang="zh-CN" altLang="en-US" smtClean="0">
                <a:sym typeface="+mn-ea"/>
              </a:rPr>
              <a:t>结束。</a:t>
            </a:r>
          </a:p>
          <a:p>
            <a:r>
              <a:rPr lang="zh-CN" altLang="en-US" smtClean="0">
                <a:sym typeface="+mn-ea"/>
              </a:rPr>
              <a:t>文件名由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英文字母、数字或下划线</a:t>
            </a:r>
            <a:r>
              <a:rPr lang="zh-CN" altLang="en-US" smtClean="0">
                <a:sym typeface="+mn-ea"/>
              </a:rPr>
              <a:t>组成。</a:t>
            </a:r>
            <a:endParaRPr lang="zh-CN" altLang="en-US" dirty="0" smtClean="0"/>
          </a:p>
          <a:p>
            <a:r>
              <a:rPr lang="zh-CN" altLang="en-US" smtClean="0">
                <a:sym typeface="+mn-ea"/>
              </a:rPr>
              <a:t>文件名中不要包含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特殊符号</a:t>
            </a:r>
            <a:r>
              <a:rPr lang="zh-CN" altLang="en-US" smtClean="0">
                <a:sym typeface="+mn-ea"/>
              </a:rPr>
              <a:t>，比如空格、</a:t>
            </a:r>
            <a:r>
              <a:rPr smtClean="0">
                <a:sym typeface="+mn-ea"/>
              </a:rPr>
              <a:t>$ </a:t>
            </a:r>
            <a:r>
              <a:rPr lang="zh-CN" altLang="en-US" smtClean="0">
                <a:sym typeface="+mn-ea"/>
              </a:rPr>
              <a:t>等，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不使用中文。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编码规范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所有的标签</a:t>
            </a:r>
            <a:r>
              <a:rPr lang="zh-CN" altLang="en-US">
                <a:solidFill>
                  <a:srgbClr val="FF0000"/>
                </a:solidFill>
              </a:rPr>
              <a:t>必须关闭</a:t>
            </a:r>
            <a:r>
              <a:rPr lang="zh-CN" altLang="en-US"/>
              <a:t>。</a:t>
            </a:r>
          </a:p>
          <a:p>
            <a:r>
              <a:rPr kumimoji="1" lang="zh-CN" altLang="en-US" smtClean="0">
                <a:sym typeface="+mn-ea"/>
              </a:rPr>
              <a:t>所有标签和其属性的名字都必须使用</a:t>
            </a:r>
            <a:r>
              <a:rPr kumimoji="1" lang="zh-CN" altLang="en-US" smtClean="0">
                <a:solidFill>
                  <a:srgbClr val="FF0000"/>
                </a:solidFill>
                <a:sym typeface="+mn-ea"/>
              </a:rPr>
              <a:t>小写</a:t>
            </a:r>
            <a:r>
              <a:rPr kumimoji="1" lang="zh-CN" altLang="en-US" smtClean="0">
                <a:sym typeface="+mn-ea"/>
              </a:rPr>
              <a:t>。</a:t>
            </a:r>
            <a:endParaRPr kumimoji="1" lang="en-US" altLang="zh-CN" dirty="0" smtClean="0"/>
          </a:p>
          <a:p>
            <a:r>
              <a:rPr kumimoji="1" lang="zh-CN" altLang="en-US" smtClean="0">
                <a:sym typeface="+mn-ea"/>
              </a:rPr>
              <a:t>所有的标签都必须</a:t>
            </a:r>
            <a:r>
              <a:rPr kumimoji="1" lang="zh-CN" altLang="en-US" smtClean="0">
                <a:solidFill>
                  <a:srgbClr val="FF0000"/>
                </a:solidFill>
                <a:sym typeface="+mn-ea"/>
              </a:rPr>
              <a:t>合理嵌套</a:t>
            </a:r>
            <a:r>
              <a:rPr kumimoji="1" lang="zh-CN" altLang="en-US" smtClean="0">
                <a:sym typeface="+mn-ea"/>
              </a:rPr>
              <a:t>。</a:t>
            </a:r>
            <a:endParaRPr kumimoji="1" lang="en-US" altLang="zh-CN" dirty="0" smtClean="0"/>
          </a:p>
          <a:p>
            <a:r>
              <a:rPr kumimoji="1" lang="zh-CN" altLang="en-US">
                <a:sym typeface="+mn-ea"/>
              </a:rPr>
              <a:t>所有的属性</a:t>
            </a:r>
            <a:r>
              <a:rPr kumimoji="1" lang="zh-CN" altLang="en-US">
                <a:solidFill>
                  <a:srgbClr val="FF0000"/>
                </a:solidFill>
                <a:sym typeface="+mn-ea"/>
              </a:rPr>
              <a:t>必须</a:t>
            </a:r>
            <a:r>
              <a:rPr kumimoji="1" lang="zh-CN" altLang="en-US" smtClean="0">
                <a:solidFill>
                  <a:srgbClr val="FF0000"/>
                </a:solidFill>
                <a:sym typeface="+mn-ea"/>
              </a:rPr>
              <a:t>赋值</a:t>
            </a:r>
            <a:r>
              <a:rPr kumimoji="1" lang="zh-CN" altLang="en-US" smtClean="0">
                <a:sym typeface="+mn-ea"/>
              </a:rPr>
              <a:t>，所有的</a:t>
            </a:r>
            <a:r>
              <a:rPr kumimoji="1" lang="zh-CN" altLang="en-US" smtClean="0">
                <a:solidFill>
                  <a:srgbClr val="FF0000"/>
                </a:solidFill>
                <a:sym typeface="+mn-ea"/>
              </a:rPr>
              <a:t>属性值</a:t>
            </a:r>
            <a:r>
              <a:rPr kumimoji="1" lang="zh-CN" altLang="en-US" smtClean="0">
                <a:sym typeface="+mn-ea"/>
              </a:rPr>
              <a:t>必须用</a:t>
            </a:r>
            <a:r>
              <a:rPr kumimoji="1" lang="zh-CN" altLang="en-US" smtClean="0">
                <a:solidFill>
                  <a:srgbClr val="FF0000"/>
                </a:solidFill>
                <a:sym typeface="+mn-ea"/>
              </a:rPr>
              <a:t>引号</a:t>
            </a:r>
            <a:r>
              <a:rPr kumimoji="1" lang="zh-CN" altLang="en-US" smtClean="0">
                <a:sym typeface="+mn-ea"/>
              </a:rPr>
              <a:t>括起来</a:t>
            </a:r>
            <a:r>
              <a:rPr kumimoji="1" lang="zh-CN" altLang="en-US">
                <a:sym typeface="+mn-ea"/>
              </a:rPr>
              <a:t>。</a:t>
            </a:r>
            <a:endParaRPr kumimoji="1" lang="en-US" altLang="zh-CN" dirty="0"/>
          </a:p>
          <a:p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967" y="4119933"/>
            <a:ext cx="3853568" cy="42976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535" y="4103475"/>
            <a:ext cx="1944216" cy="45905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乘号 8"/>
          <p:cNvSpPr/>
          <p:nvPr/>
        </p:nvSpPr>
        <p:spPr>
          <a:xfrm>
            <a:off x="7031425" y="4553444"/>
            <a:ext cx="1404925" cy="1827197"/>
          </a:xfrm>
          <a:prstGeom prst="mathMultiply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乘号 9"/>
          <p:cNvSpPr/>
          <p:nvPr/>
        </p:nvSpPr>
        <p:spPr>
          <a:xfrm>
            <a:off x="3160400" y="4549699"/>
            <a:ext cx="1404925" cy="1827196"/>
          </a:xfrm>
          <a:prstGeom prst="mathMultiply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本节小结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148580"/>
          </a:xfrm>
        </p:spPr>
        <p:txBody>
          <a:bodyPr>
            <a:normAutofit/>
          </a:bodyPr>
          <a:lstStyle/>
          <a:p>
            <a:r>
              <a:rPr lang="zh-CN" altLang="en-US" smtClean="0">
                <a:sym typeface="+mn-ea"/>
              </a:rPr>
              <a:t>理解网页文件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请求过程</a:t>
            </a:r>
            <a:r>
              <a:rPr lang="zh-CN" altLang="en-US" smtClean="0">
                <a:sym typeface="+mn-ea"/>
              </a:rPr>
              <a:t>和浏览器“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解释</a:t>
            </a:r>
            <a:r>
              <a:rPr lang="zh-CN" altLang="en-US" smtClean="0">
                <a:sym typeface="+mn-ea"/>
              </a:rPr>
              <a:t>”文件</a:t>
            </a:r>
            <a:endParaRPr lang="en-US" altLang="zh-CN" dirty="0" smtClean="0"/>
          </a:p>
          <a:p>
            <a:r>
              <a:rPr smtClean="0">
                <a:sym typeface="+mn-ea"/>
              </a:rPr>
              <a:t>HTML </a:t>
            </a:r>
            <a:r>
              <a:rPr lang="zh-CN" altLang="en-US" smtClean="0">
                <a:sym typeface="+mn-ea"/>
              </a:rPr>
              <a:t>基础语法，三要素“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词汇、语法、语义</a:t>
            </a:r>
            <a:r>
              <a:rPr lang="zh-CN" altLang="en-US" smtClean="0">
                <a:sym typeface="+mn-ea"/>
              </a:rPr>
              <a:t>”</a:t>
            </a:r>
          </a:p>
          <a:p>
            <a:r>
              <a:rPr lang="zh-CN" altLang="en-US" smtClean="0">
                <a:solidFill>
                  <a:srgbClr val="FF0000"/>
                </a:solidFill>
                <a:sym typeface="+mn-ea"/>
              </a:rPr>
              <a:t>网页文件结构和单双标签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smtClean="0">
                <a:sym typeface="+mn-ea"/>
              </a:rPr>
              <a:t>段落标签</a:t>
            </a:r>
            <a:r>
              <a:rPr smtClean="0">
                <a:sym typeface="+mn-ea"/>
              </a:rPr>
              <a:t>&lt;p&gt;</a:t>
            </a:r>
            <a:r>
              <a:rPr lang="zh-CN" altLang="en-US" smtClean="0">
                <a:sym typeface="+mn-ea"/>
              </a:rPr>
              <a:t>和标题标签</a:t>
            </a:r>
            <a:r>
              <a:rPr smtClean="0">
                <a:sym typeface="+mn-ea"/>
              </a:rPr>
              <a:t>&lt;h1&gt;</a:t>
            </a:r>
            <a:endParaRPr lang="en-US" altLang="zh-CN" dirty="0" smtClean="0"/>
          </a:p>
          <a:p>
            <a:r>
              <a:rPr lang="zh-CN" altLang="en-US" smtClean="0">
                <a:sym typeface="+mn-ea"/>
              </a:rPr>
              <a:t>图片标签</a:t>
            </a:r>
            <a:r>
              <a:rPr smtClean="0">
                <a:sym typeface="+mn-ea"/>
              </a:rPr>
              <a:t>&lt;</a:t>
            </a:r>
            <a:r>
              <a:rPr dirty="0" err="1" smtClean="0">
                <a:sym typeface="+mn-ea"/>
              </a:rPr>
              <a:t>img</a:t>
            </a:r>
            <a:r>
              <a:rPr smtClean="0">
                <a:sym typeface="+mn-ea"/>
              </a:rPr>
              <a:t>&gt;</a:t>
            </a:r>
            <a:r>
              <a:rPr lang="zh-CN" altLang="en-US" smtClean="0">
                <a:sym typeface="+mn-ea"/>
              </a:rPr>
              <a:t>，相对路径</a:t>
            </a:r>
            <a:r>
              <a:rPr lang="zh-CN" altLang="en-US">
                <a:sym typeface="+mn-ea"/>
              </a:rPr>
              <a:t>和</a:t>
            </a:r>
            <a:r>
              <a:rPr lang="zh-CN" altLang="en-US" smtClean="0">
                <a:sym typeface="+mn-ea"/>
              </a:rPr>
              <a:t>绝对路径</a:t>
            </a:r>
            <a:endParaRPr lang="en-US" altLang="zh-CN" dirty="0" smtClean="0"/>
          </a:p>
          <a:p>
            <a:r>
              <a:rPr lang="zh-CN" altLang="en-US" smtClean="0">
                <a:sym typeface="+mn-ea"/>
              </a:rPr>
              <a:t>超链接标签</a:t>
            </a:r>
            <a:r>
              <a:rPr smtClean="0">
                <a:sym typeface="+mn-ea"/>
              </a:rPr>
              <a:t>&lt;a&gt;</a:t>
            </a:r>
            <a:r>
              <a:rPr lang="zh-CN" altLang="en-US" smtClean="0">
                <a:sym typeface="+mn-ea"/>
              </a:rPr>
              <a:t>、有序列表</a:t>
            </a:r>
            <a:r>
              <a:rPr smtClean="0">
                <a:sym typeface="+mn-ea"/>
              </a:rPr>
              <a:t>&lt;</a:t>
            </a:r>
            <a:r>
              <a:rPr dirty="0" err="1" smtClean="0">
                <a:sym typeface="+mn-ea"/>
              </a:rPr>
              <a:t>ol</a:t>
            </a:r>
            <a:r>
              <a:rPr smtClean="0">
                <a:sym typeface="+mn-ea"/>
              </a:rPr>
              <a:t>&gt;</a:t>
            </a:r>
            <a:r>
              <a:rPr lang="zh-CN" altLang="en-US" smtClean="0">
                <a:sym typeface="+mn-ea"/>
              </a:rPr>
              <a:t>、无序列表</a:t>
            </a:r>
            <a:r>
              <a:rPr smtClean="0">
                <a:sym typeface="+mn-ea"/>
              </a:rPr>
              <a:t>&lt;</a:t>
            </a:r>
            <a:r>
              <a:rPr dirty="0" err="1" smtClean="0">
                <a:sym typeface="+mn-ea"/>
              </a:rPr>
              <a:t>ul</a:t>
            </a:r>
            <a:r>
              <a:rPr smtClean="0">
                <a:sym typeface="+mn-ea"/>
              </a:rPr>
              <a:t>&gt;</a:t>
            </a:r>
            <a:endParaRPr lang="en-US" altLang="zh-CN" dirty="0" smtClean="0"/>
          </a:p>
          <a:p>
            <a:r>
              <a:rPr lang="zh-CN" altLang="en-US" smtClean="0">
                <a:sym typeface="+mn-ea"/>
              </a:rPr>
              <a:t>注意事项和编码规范</a:t>
            </a:r>
            <a:endParaRPr lang="en-US" altLang="zh-CN" dirty="0" smtClean="0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50055" y="-6715551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18598" y="1999910"/>
            <a:ext cx="4854535" cy="196977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zh-CN" altLang="en-US" sz="6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</a:t>
            </a:r>
            <a:endParaRPr lang="en-US" altLang="zh-CN" sz="6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7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5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网页文件与网页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4890135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网页文件</a:t>
            </a:r>
          </a:p>
          <a:p>
            <a:endParaRPr lang="zh-CN" altLang="en-US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 bwMode="auto">
          <a:xfrm>
            <a:off x="695325" y="1876425"/>
            <a:ext cx="6422390" cy="4171950"/>
          </a:xfrm>
          <a:noFill/>
          <a:ln w="12700">
            <a:solidFill>
              <a:srgbClr val="FF6F0D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pPr marL="0" indent="0" fontAlgn="auto">
              <a:lnSpc>
                <a:spcPct val="13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-US" altLang="zh-CN" sz="10400" dirty="0">
                <a:latin typeface="+mn-lt"/>
                <a:ea typeface="+mn-ea"/>
              </a:rPr>
              <a:t>&lt;!DOCTYPE html&gt;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0400" dirty="0" smtClean="0">
                <a:latin typeface="+mn-lt"/>
                <a:ea typeface="+mn-ea"/>
              </a:rPr>
              <a:t>&lt;</a:t>
            </a:r>
            <a:r>
              <a:rPr lang="en-US" altLang="zh-CN" sz="10400" dirty="0">
                <a:latin typeface="+mn-lt"/>
                <a:ea typeface="+mn-ea"/>
              </a:rPr>
              <a:t>html&gt;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0400" dirty="0">
                <a:latin typeface="+mn-lt"/>
                <a:ea typeface="+mn-ea"/>
              </a:rPr>
              <a:t>    &lt;head</a:t>
            </a:r>
            <a:r>
              <a:rPr lang="en-US" altLang="zh-CN" sz="10400" dirty="0" smtClean="0">
                <a:latin typeface="+mn-lt"/>
                <a:ea typeface="+mn-ea"/>
              </a:rPr>
              <a:t>&gt;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0400" dirty="0">
                <a:latin typeface="+mn-lt"/>
                <a:ea typeface="+mn-ea"/>
              </a:rPr>
              <a:t> </a:t>
            </a:r>
            <a:r>
              <a:rPr lang="en-US" altLang="zh-CN" sz="10400" dirty="0" smtClean="0">
                <a:latin typeface="+mn-lt"/>
                <a:ea typeface="+mn-ea"/>
              </a:rPr>
              <a:t>           </a:t>
            </a:r>
            <a:r>
              <a:rPr lang="en-US" altLang="zh-CN" sz="10400" dirty="0" smtClean="0"/>
              <a:t>&lt;</a:t>
            </a:r>
            <a:r>
              <a:rPr lang="en-US" altLang="zh-CN" sz="10400" dirty="0"/>
              <a:t>meta charset="utf-8"/&gt;</a:t>
            </a:r>
            <a:endParaRPr lang="en-US" altLang="zh-CN" sz="10400" dirty="0">
              <a:latin typeface="+mn-lt"/>
              <a:ea typeface="+mn-ea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0400" dirty="0">
                <a:latin typeface="+mn-lt"/>
                <a:ea typeface="+mn-ea"/>
              </a:rPr>
              <a:t>	&lt;title&gt;</a:t>
            </a:r>
            <a:r>
              <a:rPr lang="zh-CN" altLang="en-US" sz="10400" dirty="0">
                <a:latin typeface="+mn-lt"/>
                <a:ea typeface="+mn-ea"/>
              </a:rPr>
              <a:t>网页文件</a:t>
            </a:r>
            <a:r>
              <a:rPr lang="en-US" altLang="zh-CN" sz="10400" dirty="0">
                <a:latin typeface="+mn-lt"/>
                <a:ea typeface="+mn-ea"/>
              </a:rPr>
              <a:t>&lt;/title</a:t>
            </a:r>
            <a:r>
              <a:rPr lang="en-US" altLang="zh-CN" sz="10400" dirty="0" smtClean="0">
                <a:latin typeface="+mn-lt"/>
                <a:ea typeface="+mn-ea"/>
              </a:rPr>
              <a:t>&gt;</a:t>
            </a:r>
            <a:endParaRPr lang="en-US" altLang="zh-CN" sz="10400" dirty="0">
              <a:latin typeface="+mn-lt"/>
              <a:ea typeface="+mn-ea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0400" dirty="0">
                <a:latin typeface="+mn-lt"/>
                <a:ea typeface="+mn-ea"/>
              </a:rPr>
              <a:t>    &lt;/head&gt;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0400" dirty="0">
                <a:latin typeface="+mn-lt"/>
                <a:ea typeface="+mn-ea"/>
              </a:rPr>
              <a:t>    &lt;body&gt;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0400" dirty="0">
                <a:latin typeface="+mn-lt"/>
                <a:ea typeface="+mn-ea"/>
              </a:rPr>
              <a:t>        </a:t>
            </a:r>
            <a:r>
              <a:rPr lang="en-US" altLang="zh-CN" sz="10400" dirty="0" smtClean="0">
                <a:latin typeface="+mn-lt"/>
                <a:ea typeface="+mn-ea"/>
              </a:rPr>
              <a:t>	&lt;</a:t>
            </a:r>
            <a:r>
              <a:rPr lang="en-US" altLang="zh-CN" sz="10400" dirty="0">
                <a:latin typeface="+mn-lt"/>
                <a:ea typeface="+mn-ea"/>
              </a:rPr>
              <a:t>h1&gt;</a:t>
            </a:r>
            <a:r>
              <a:rPr lang="zh-CN" altLang="en-US" sz="10400" dirty="0">
                <a:latin typeface="+mn-lt"/>
                <a:ea typeface="+mn-ea"/>
              </a:rPr>
              <a:t>这是第一个网页</a:t>
            </a:r>
            <a:r>
              <a:rPr lang="en-US" altLang="zh-CN" sz="10400" dirty="0">
                <a:latin typeface="+mn-lt"/>
                <a:ea typeface="+mn-ea"/>
              </a:rPr>
              <a:t>&lt;/h1&gt;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0400" dirty="0">
                <a:latin typeface="+mn-lt"/>
                <a:ea typeface="+mn-ea"/>
              </a:rPr>
              <a:t>    &lt;/body&gt;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0400" dirty="0">
                <a:latin typeface="+mn-lt"/>
                <a:ea typeface="+mn-ea"/>
              </a:rPr>
              <a:t>&lt;/html&gt;</a:t>
            </a:r>
          </a:p>
          <a:p>
            <a:pPr marL="0" indent="0">
              <a:buFontTx/>
              <a:buNone/>
            </a:pPr>
            <a:endParaRPr lang="zh-CN" altLang="en-US" dirty="0" smtClean="0"/>
          </a:p>
        </p:txBody>
      </p:sp>
      <p:sp>
        <p:nvSpPr>
          <p:cNvPr id="9222" name="TextBox 5"/>
          <p:cNvSpPr txBox="1">
            <a:spLocks noChangeArrowheads="1"/>
          </p:cNvSpPr>
          <p:nvPr/>
        </p:nvSpPr>
        <p:spPr bwMode="auto">
          <a:xfrm>
            <a:off x="7396738" y="2311401"/>
            <a:ext cx="433546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通过浏览器看到的“网页”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232" y="3254286"/>
            <a:ext cx="4299671" cy="2765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网页文件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4890135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浏览器中看到的网页实质为：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网页文件</a:t>
            </a: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网页文件</a:t>
            </a:r>
            <a:endParaRPr lang="en-US" altLang="zh-CN" dirty="0" smtClean="0"/>
          </a:p>
          <a:p>
            <a:pPr lvl="1"/>
            <a:r>
              <a:rPr lang="zh-CN" altLang="en-US">
                <a:solidFill>
                  <a:srgbClr val="C00000"/>
                </a:solidFill>
                <a:sym typeface="+mn-ea"/>
              </a:rPr>
              <a:t>文本文件</a:t>
            </a:r>
          </a:p>
          <a:p>
            <a:pPr lvl="1"/>
            <a:r>
              <a:rPr lang="zh-CN" altLang="en-US">
                <a:sym typeface="+mn-ea"/>
              </a:rPr>
              <a:t>扩展名为 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.html </a:t>
            </a:r>
            <a:r>
              <a:rPr lang="zh-CN" altLang="en-US">
                <a:sym typeface="+mn-ea"/>
              </a:rPr>
              <a:t>或 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.htm</a:t>
            </a:r>
          </a:p>
          <a:p>
            <a:pPr lvl="1"/>
            <a:r>
              <a:rPr lang="zh-CN" altLang="en-US">
                <a:sym typeface="+mn-ea"/>
              </a:rPr>
              <a:t>文件内容为 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HTML 代码</a:t>
            </a:r>
            <a:r>
              <a:rPr lang="zh-CN" altLang="en-US">
                <a:sym typeface="+mn-ea"/>
              </a:rPr>
              <a:t>和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文本内容</a:t>
            </a:r>
          </a:p>
          <a:p>
            <a:pPr lvl="1">
              <a:lnSpc>
                <a:spcPct val="140000"/>
              </a:lnSpc>
            </a:pPr>
            <a:endParaRPr lang="zh-CN" altLang="en-US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endParaRPr lang="zh-CN" altLang="en-US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199254" y="836712"/>
            <a:ext cx="4722563" cy="521970"/>
            <a:chOff x="4199254" y="1085850"/>
            <a:chExt cx="4722563" cy="521970"/>
          </a:xfrm>
        </p:grpSpPr>
        <p:sp>
          <p:nvSpPr>
            <p:cNvPr id="19" name="等腰三角形 18"/>
            <p:cNvSpPr/>
            <p:nvPr/>
          </p:nvSpPr>
          <p:spPr>
            <a:xfrm rot="5400000" flipH="1">
              <a:off x="4179258" y="1107751"/>
              <a:ext cx="519430" cy="479439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8"/>
            <p:cNvSpPr txBox="1"/>
            <p:nvPr/>
          </p:nvSpPr>
          <p:spPr>
            <a:xfrm>
              <a:off x="5043210" y="1085850"/>
              <a:ext cx="3878607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理解网页文件</a:t>
              </a:r>
              <a:endPara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199254" y="2395198"/>
            <a:ext cx="7369353" cy="521970"/>
            <a:chOff x="4199254" y="2780928"/>
            <a:chExt cx="7369353" cy="521970"/>
          </a:xfrm>
        </p:grpSpPr>
        <p:sp>
          <p:nvSpPr>
            <p:cNvPr id="22" name="文本框 19"/>
            <p:cNvSpPr txBox="1"/>
            <p:nvPr/>
          </p:nvSpPr>
          <p:spPr>
            <a:xfrm>
              <a:off x="5043210" y="2780928"/>
              <a:ext cx="6525397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标题</a:t>
              </a: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标签和</a:t>
              </a: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段落</a:t>
              </a: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 flipH="1">
              <a:off x="4179258" y="2802829"/>
              <a:ext cx="519430" cy="479439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199253" y="3175711"/>
            <a:ext cx="6289270" cy="523240"/>
            <a:chOff x="4199253" y="3645024"/>
            <a:chExt cx="6289270" cy="523240"/>
          </a:xfrm>
        </p:grpSpPr>
        <p:sp>
          <p:nvSpPr>
            <p:cNvPr id="25" name="文本框 20"/>
            <p:cNvSpPr txBox="1"/>
            <p:nvPr/>
          </p:nvSpPr>
          <p:spPr>
            <a:xfrm>
              <a:off x="5043210" y="3645024"/>
              <a:ext cx="5445313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图片标签、相对路径和绝对路径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5400000" flipH="1">
              <a:off x="4179258" y="3666925"/>
              <a:ext cx="519430" cy="479439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199253" y="3956224"/>
            <a:ext cx="6073211" cy="523220"/>
            <a:chOff x="4199253" y="4653136"/>
            <a:chExt cx="6073211" cy="523220"/>
          </a:xfrm>
        </p:grpSpPr>
        <p:sp>
          <p:nvSpPr>
            <p:cNvPr id="29" name="文本框 21"/>
            <p:cNvSpPr txBox="1"/>
            <p:nvPr/>
          </p:nvSpPr>
          <p:spPr>
            <a:xfrm>
              <a:off x="5043210" y="4653136"/>
              <a:ext cx="52292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超链接标签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 flipH="1">
              <a:off x="4179258" y="4675037"/>
              <a:ext cx="519430" cy="479439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199253" y="1615955"/>
            <a:ext cx="7196971" cy="521970"/>
            <a:chOff x="4199253" y="1898918"/>
            <a:chExt cx="7196971" cy="521970"/>
          </a:xfrm>
        </p:grpSpPr>
        <p:sp>
          <p:nvSpPr>
            <p:cNvPr id="33" name="等腰三角形 32"/>
            <p:cNvSpPr/>
            <p:nvPr/>
          </p:nvSpPr>
          <p:spPr>
            <a:xfrm rot="5400000" flipH="1">
              <a:off x="4179258" y="1918914"/>
              <a:ext cx="519430" cy="479439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43210" y="1898918"/>
              <a:ext cx="63530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 smtClean="0">
                  <a:solidFill>
                    <a:srgbClr val="FF0000"/>
                  </a:solidFill>
                </a:rPr>
                <a:t>HTML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语法基础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223792" y="5517232"/>
            <a:ext cx="4752528" cy="523240"/>
            <a:chOff x="4223792" y="5517232"/>
            <a:chExt cx="4752528" cy="523240"/>
          </a:xfrm>
        </p:grpSpPr>
        <p:sp>
          <p:nvSpPr>
            <p:cNvPr id="35" name="文本框 21"/>
            <p:cNvSpPr txBox="1"/>
            <p:nvPr/>
          </p:nvSpPr>
          <p:spPr>
            <a:xfrm>
              <a:off x="5097713" y="5517232"/>
              <a:ext cx="3878607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注意事项与编码规范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等腰三角形 35"/>
            <p:cNvSpPr/>
            <p:nvPr/>
          </p:nvSpPr>
          <p:spPr>
            <a:xfrm rot="5400000" flipH="1">
              <a:off x="4203797" y="5539133"/>
              <a:ext cx="519430" cy="479439"/>
            </a:xfrm>
            <a:prstGeom prst="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223793" y="4736717"/>
            <a:ext cx="6264730" cy="521970"/>
            <a:chOff x="4199254" y="4653136"/>
            <a:chExt cx="6264730" cy="521970"/>
          </a:xfrm>
        </p:grpSpPr>
        <p:sp>
          <p:nvSpPr>
            <p:cNvPr id="38" name="文本框 21"/>
            <p:cNvSpPr txBox="1"/>
            <p:nvPr/>
          </p:nvSpPr>
          <p:spPr>
            <a:xfrm>
              <a:off x="5043210" y="4653136"/>
              <a:ext cx="542077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无序列表标签和有序列表标签</a:t>
              </a:r>
            </a:p>
          </p:txBody>
        </p:sp>
        <p:sp>
          <p:nvSpPr>
            <p:cNvPr id="39" name="等腰三角形 38"/>
            <p:cNvSpPr/>
            <p:nvPr/>
          </p:nvSpPr>
          <p:spPr>
            <a:xfrm rot="5400000" flipH="1">
              <a:off x="4179258" y="4675037"/>
              <a:ext cx="519430" cy="479439"/>
            </a:xfrm>
            <a:prstGeom prst="triangl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HTML</a:t>
            </a:r>
            <a:r>
              <a:rPr lang="zh-CN" altLang="en-US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smtClean="0">
                <a:sym typeface="+mn-ea"/>
              </a:rPr>
              <a:t>HTML</a:t>
            </a:r>
            <a:r>
              <a:rPr lang="zh-CN" altLang="en-US" smtClean="0">
                <a:sym typeface="+mn-ea"/>
              </a:rPr>
              <a:t>：</a:t>
            </a:r>
            <a:r>
              <a:rPr smtClean="0">
                <a:solidFill>
                  <a:srgbClr val="FF0000"/>
                </a:solidFill>
                <a:sym typeface="+mn-ea"/>
              </a:rPr>
              <a:t>H</a:t>
            </a:r>
            <a:r>
              <a:rPr smtClean="0">
                <a:sym typeface="+mn-ea"/>
              </a:rPr>
              <a:t>yper </a:t>
            </a:r>
            <a:r>
              <a:rPr smtClean="0">
                <a:solidFill>
                  <a:srgbClr val="FF0000"/>
                </a:solidFill>
                <a:sym typeface="+mn-ea"/>
              </a:rPr>
              <a:t>T</a:t>
            </a:r>
            <a:r>
              <a:rPr smtClean="0">
                <a:sym typeface="+mn-ea"/>
              </a:rPr>
              <a:t>ext </a:t>
            </a:r>
            <a:r>
              <a:rPr smtClean="0">
                <a:solidFill>
                  <a:srgbClr val="FF0000"/>
                </a:solidFill>
                <a:sym typeface="+mn-ea"/>
              </a:rPr>
              <a:t>M</a:t>
            </a:r>
            <a:r>
              <a:rPr smtClean="0">
                <a:sym typeface="+mn-ea"/>
              </a:rPr>
              <a:t>arkup </a:t>
            </a:r>
            <a:r>
              <a:rPr smtClean="0">
                <a:solidFill>
                  <a:srgbClr val="FF0000"/>
                </a:solidFill>
                <a:sym typeface="+mn-ea"/>
              </a:rPr>
              <a:t>L</a:t>
            </a:r>
            <a:r>
              <a:rPr smtClean="0">
                <a:sym typeface="+mn-ea"/>
              </a:rPr>
              <a:t>anguage</a:t>
            </a:r>
          </a:p>
          <a:p>
            <a:pPr lvl="1"/>
            <a:r>
              <a:rPr lang="zh-CN" altLang="en-US">
                <a:sym typeface="+mn-ea"/>
              </a:rPr>
              <a:t>超文本标记语言</a:t>
            </a:r>
            <a:endParaRPr lang="zh-CN" altLang="en-US" smtClean="0">
              <a:sym typeface="+mn-ea"/>
            </a:endParaRPr>
          </a:p>
          <a:p>
            <a:pPr lvl="1"/>
            <a:r>
              <a:rPr dirty="0"/>
              <a:t>HTML </a:t>
            </a:r>
            <a:r>
              <a:rPr lang="zh-CN" altLang="en-US" dirty="0"/>
              <a:t>不是一种编程语言，而是一种</a:t>
            </a:r>
            <a:r>
              <a:rPr lang="zh-CN" altLang="en-US" dirty="0">
                <a:solidFill>
                  <a:srgbClr val="C00000"/>
                </a:solidFill>
              </a:rPr>
              <a:t>标记语言</a:t>
            </a:r>
          </a:p>
          <a:p>
            <a:pPr lvl="1"/>
            <a:r>
              <a:rPr lang="zh-CN" altLang="en-US" dirty="0"/>
              <a:t>标记语言是一套</a:t>
            </a:r>
            <a:r>
              <a:rPr lang="zh-CN" altLang="en-US" dirty="0">
                <a:solidFill>
                  <a:srgbClr val="C00000"/>
                </a:solidFill>
              </a:rPr>
              <a:t>标记标签</a:t>
            </a:r>
            <a:r>
              <a:rPr lang="zh-CN" altLang="en-US" dirty="0"/>
              <a:t>，</a:t>
            </a:r>
            <a:r>
              <a:rPr dirty="0"/>
              <a:t>HTML </a:t>
            </a:r>
            <a:r>
              <a:rPr lang="zh-CN" altLang="en-US" dirty="0"/>
              <a:t>使用标记标签来描述网页</a:t>
            </a:r>
          </a:p>
          <a:p>
            <a:pPr lvl="1"/>
            <a:endParaRPr lang="zh-CN" altLang="en-US">
              <a:sym typeface="+mn-ea"/>
            </a:endParaRPr>
          </a:p>
          <a:p>
            <a:pPr marL="363855" lvl="1" indent="0">
              <a:buFont typeface="Wingdings" panose="05000000000000000000" charset="0"/>
              <a:buNone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928" y="2040025"/>
            <a:ext cx="995363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242" y="2004126"/>
            <a:ext cx="1269692" cy="1171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395" y="1670389"/>
            <a:ext cx="5838534" cy="13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59136" y="1052736"/>
            <a:ext cx="148105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HTML</a:t>
            </a:r>
            <a:endParaRPr lang="zh-CN" altLang="en-US" sz="32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</a:t>
            </a:r>
            <a:r>
              <a:rPr lang="en-US" altLang="zh-CN"/>
              <a:t>HTML</a:t>
            </a:r>
            <a:r>
              <a:rPr lang="zh-CN" altLang="en-US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>
            <a:normAutofit lnSpcReduction="10000"/>
          </a:bodyPr>
          <a:lstStyle/>
          <a:p>
            <a:endParaRPr>
              <a:solidFill>
                <a:srgbClr val="FF0000"/>
              </a:solidFill>
            </a:endParaRPr>
          </a:p>
          <a:p>
            <a:endParaRPr>
              <a:solidFill>
                <a:srgbClr val="FF0000"/>
              </a:solidFill>
            </a:endParaRPr>
          </a:p>
          <a:p>
            <a:endParaRPr>
              <a:solidFill>
                <a:srgbClr val="FF0000"/>
              </a:solidFill>
            </a:endParaRPr>
          </a:p>
          <a:p>
            <a:endParaRPr>
              <a:solidFill>
                <a:srgbClr val="FF0000"/>
              </a:solidFill>
            </a:endParaRPr>
          </a:p>
          <a:p>
            <a:endParaRPr>
              <a:solidFill>
                <a:srgbClr val="FF0000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HTML </a:t>
            </a:r>
            <a:r>
              <a:rPr lang="zh-CN" altLang="en-US"/>
              <a:t>标记标签通常被称为 </a:t>
            </a:r>
            <a:r>
              <a:rPr>
                <a:solidFill>
                  <a:srgbClr val="FF0000"/>
                </a:solidFill>
              </a:rPr>
              <a:t>HTML 标签</a:t>
            </a:r>
            <a:r>
              <a:rPr lang="zh-CN" altLang="en-US"/>
              <a:t>，它是由</a:t>
            </a:r>
            <a:r>
              <a:rPr>
                <a:solidFill>
                  <a:srgbClr val="FF0000"/>
                </a:solidFill>
              </a:rPr>
              <a:t>尖括号包围的关键词</a:t>
            </a:r>
            <a:r>
              <a:rPr lang="zh-CN" altLang="en-US"/>
              <a:t>，如</a:t>
            </a:r>
            <a:r>
              <a:t>&lt;html&gt;</a:t>
            </a:r>
          </a:p>
        </p:txBody>
      </p:sp>
      <p:graphicFrame>
        <p:nvGraphicFramePr>
          <p:cNvPr id="5" name="内容占位符 4"/>
          <p:cNvGraphicFramePr/>
          <p:nvPr/>
        </p:nvGraphicFramePr>
        <p:xfrm>
          <a:off x="1815163" y="1231900"/>
          <a:ext cx="8754110" cy="3108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91690"/>
                <a:gridCol w="2199005"/>
                <a:gridCol w="2085340"/>
                <a:gridCol w="2378075"/>
              </a:tblGrid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&lt;html&gt;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&lt;head&gt;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&lt;body&gt;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&lt;title&gt;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&lt;</a:t>
                      </a:r>
                      <a:r>
                        <a:rPr lang="en-US" altLang="zh-CN" sz="2800" dirty="0" err="1" smtClean="0"/>
                        <a:t>br</a:t>
                      </a:r>
                      <a:r>
                        <a:rPr lang="en-US" altLang="zh-CN" sz="2800" dirty="0" smtClean="0"/>
                        <a:t>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 smtClean="0"/>
                        <a:t>&lt;h1&gt;</a:t>
                      </a:r>
                      <a:endParaRPr lang="zh-CN" altLang="en-US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&lt;p&gt;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 smtClean="0"/>
                        <a:t>&lt;</a:t>
                      </a:r>
                      <a:r>
                        <a:rPr lang="en-US" altLang="zh-CN" sz="2800" dirty="0" err="1" smtClean="0"/>
                        <a:t>img</a:t>
                      </a:r>
                      <a:r>
                        <a:rPr lang="en-US" altLang="zh-CN" sz="2800" dirty="0" smtClean="0"/>
                        <a:t>&gt;</a:t>
                      </a:r>
                      <a:endParaRPr lang="zh-CN" altLang="en-US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</a:tr>
              <a:tr h="518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 smtClean="0"/>
                        <a:t>&lt;a&gt;</a:t>
                      </a:r>
                      <a:endParaRPr lang="zh-CN" altLang="en-US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&lt;</a:t>
                      </a:r>
                      <a:r>
                        <a:rPr lang="en-US" altLang="zh-CN" sz="2800" dirty="0" err="1" smtClean="0"/>
                        <a:t>ul</a:t>
                      </a:r>
                      <a:r>
                        <a:rPr lang="en-US" altLang="zh-CN" sz="2800" dirty="0" smtClean="0"/>
                        <a:t>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&lt;</a:t>
                      </a:r>
                      <a:r>
                        <a:rPr lang="en-US" altLang="zh-CN" sz="2800" dirty="0" err="1" smtClean="0"/>
                        <a:t>ol</a:t>
                      </a:r>
                      <a:r>
                        <a:rPr lang="en-US" altLang="zh-CN" sz="2800" dirty="0" smtClean="0"/>
                        <a:t>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&lt;li&gt;</a:t>
                      </a:r>
                      <a:endParaRPr lang="en-US" altLang="zh-CN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</a:tr>
              <a:tr h="518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 smtClean="0"/>
                        <a:t>&lt;table&gt;</a:t>
                      </a:r>
                      <a:endParaRPr lang="zh-CN" altLang="en-US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&lt;</a:t>
                      </a:r>
                      <a:r>
                        <a:rPr lang="en-US" altLang="zh-CN" sz="2800" dirty="0" err="1" smtClean="0"/>
                        <a:t>tr</a:t>
                      </a:r>
                      <a:r>
                        <a:rPr lang="en-US" altLang="zh-CN" sz="2800" dirty="0" smtClean="0"/>
                        <a:t>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&lt;</a:t>
                      </a:r>
                      <a:r>
                        <a:rPr lang="en-US" altLang="zh-CN" sz="2800" dirty="0" err="1" smtClean="0"/>
                        <a:t>th</a:t>
                      </a:r>
                      <a:r>
                        <a:rPr lang="en-US" altLang="zh-CN" sz="2800" dirty="0" smtClean="0"/>
                        <a:t>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&lt;td&gt;</a:t>
                      </a:r>
                      <a:endParaRPr lang="en-US" altLang="zh-CN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</a:tr>
              <a:tr h="518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 smtClean="0"/>
                        <a:t>&lt;form&gt;</a:t>
                      </a:r>
                      <a:endParaRPr lang="zh-CN" altLang="en-US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&lt;input&gt;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&lt;select&gt;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&lt;option&gt;</a:t>
                      </a:r>
                      <a:endParaRPr lang="en-US" altLang="zh-CN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</a:tr>
              <a:tr h="518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 smtClean="0"/>
                        <a:t>&lt;</a:t>
                      </a:r>
                      <a:r>
                        <a:rPr lang="en-US" altLang="zh-CN" sz="2800" dirty="0" err="1" smtClean="0"/>
                        <a:t>textarea</a:t>
                      </a:r>
                      <a:r>
                        <a:rPr lang="en-US" altLang="zh-CN" sz="2800" dirty="0" smtClean="0"/>
                        <a:t>&gt;</a:t>
                      </a:r>
                      <a:endParaRPr lang="zh-CN" altLang="en-US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&lt;span&gt;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/>
                        <a:t>&lt;div&gt;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 smtClean="0">
                          <a:sym typeface="+mn-ea"/>
                        </a:rPr>
                        <a:t>…….</a:t>
                      </a:r>
                      <a:endParaRPr lang="en-US" altLang="zh-CN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2457</Words>
  <Application>Microsoft Office PowerPoint</Application>
  <PresentationFormat>自定义</PresentationFormat>
  <Paragraphs>486</Paragraphs>
  <Slides>47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Office 主题</vt:lpstr>
      <vt:lpstr>PowerPoint 演示文稿</vt:lpstr>
      <vt:lpstr>PowerPoint 演示文稿</vt:lpstr>
      <vt:lpstr>PowerPoint 演示文稿</vt:lpstr>
      <vt:lpstr>网页浏览过程</vt:lpstr>
      <vt:lpstr>网页文件与网页</vt:lpstr>
      <vt:lpstr>网页文件</vt:lpstr>
      <vt:lpstr>PowerPoint 演示文稿</vt:lpstr>
      <vt:lpstr>HTML简介</vt:lpstr>
      <vt:lpstr>常用HTML标签</vt:lpstr>
      <vt:lpstr>HTML标签三要素</vt:lpstr>
      <vt:lpstr>HTML基本结构</vt:lpstr>
      <vt:lpstr>HTML基本结构</vt:lpstr>
      <vt:lpstr>&lt;html&gt;标签</vt:lpstr>
      <vt:lpstr>&lt;head&gt;标签</vt:lpstr>
      <vt:lpstr>&lt;body&gt;标签</vt:lpstr>
      <vt:lpstr>HTML基本结构的“词汇、语法、语义”</vt:lpstr>
      <vt:lpstr>标签分类</vt:lpstr>
      <vt:lpstr>思考</vt:lpstr>
      <vt:lpstr>HTML元素</vt:lpstr>
      <vt:lpstr>标签书写规范</vt:lpstr>
      <vt:lpstr>标签属性</vt:lpstr>
      <vt:lpstr>PowerPoint 演示文稿</vt:lpstr>
      <vt:lpstr>网页元素</vt:lpstr>
      <vt:lpstr>网页元素</vt:lpstr>
      <vt:lpstr>网页元素</vt:lpstr>
      <vt:lpstr>标题和段落</vt:lpstr>
      <vt:lpstr>标题标签</vt:lpstr>
      <vt:lpstr>段落标签</vt:lpstr>
      <vt:lpstr>PowerPoint 演示文稿</vt:lpstr>
      <vt:lpstr>图片</vt:lpstr>
      <vt:lpstr>图片标签</vt:lpstr>
      <vt:lpstr>图片路径</vt:lpstr>
      <vt:lpstr>图片路径</vt:lpstr>
      <vt:lpstr>注意事项</vt:lpstr>
      <vt:lpstr>PowerPoint 演示文稿</vt:lpstr>
      <vt:lpstr>超链接</vt:lpstr>
      <vt:lpstr>超链接</vt:lpstr>
      <vt:lpstr>超链接</vt:lpstr>
      <vt:lpstr>PowerPoint 演示文稿</vt:lpstr>
      <vt:lpstr>列表</vt:lpstr>
      <vt:lpstr>无序列表</vt:lpstr>
      <vt:lpstr>有序列表</vt:lpstr>
      <vt:lpstr>PowerPoint 演示文稿</vt:lpstr>
      <vt:lpstr>注意事项</vt:lpstr>
      <vt:lpstr>编码规范</vt:lpstr>
      <vt:lpstr>本节小结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上官蔚蓝</dc:creator>
  <cp:lastModifiedBy>Mengyi</cp:lastModifiedBy>
  <cp:revision>701</cp:revision>
  <dcterms:created xsi:type="dcterms:W3CDTF">2014-10-16T08:35:00Z</dcterms:created>
  <dcterms:modified xsi:type="dcterms:W3CDTF">2019-03-07T01:33:05Z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