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432" r:id="rId2"/>
    <p:sldId id="283" r:id="rId3"/>
    <p:sldId id="284" r:id="rId4"/>
    <p:sldId id="372" r:id="rId5"/>
    <p:sldId id="369" r:id="rId6"/>
    <p:sldId id="370" r:id="rId7"/>
    <p:sldId id="371" r:id="rId8"/>
    <p:sldId id="375" r:id="rId9"/>
    <p:sldId id="435" r:id="rId10"/>
    <p:sldId id="392" r:id="rId11"/>
    <p:sldId id="441" r:id="rId12"/>
    <p:sldId id="395" r:id="rId13"/>
    <p:sldId id="396" r:id="rId14"/>
    <p:sldId id="436" r:id="rId15"/>
    <p:sldId id="437" r:id="rId16"/>
    <p:sldId id="438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10" r:id="rId27"/>
    <p:sldId id="439" r:id="rId28"/>
    <p:sldId id="373" r:id="rId29"/>
    <p:sldId id="363" r:id="rId30"/>
    <p:sldId id="354" r:id="rId31"/>
    <p:sldId id="443" r:id="rId32"/>
    <p:sldId id="442" r:id="rId33"/>
    <p:sldId id="434" r:id="rId34"/>
    <p:sldId id="388" r:id="rId35"/>
    <p:sldId id="440" r:id="rId36"/>
    <p:sldId id="416" r:id="rId37"/>
    <p:sldId id="413" r:id="rId38"/>
    <p:sldId id="414" r:id="rId39"/>
    <p:sldId id="417" r:id="rId40"/>
    <p:sldId id="418" r:id="rId41"/>
    <p:sldId id="444" r:id="rId42"/>
    <p:sldId id="445" r:id="rId43"/>
    <p:sldId id="287" r:id="rId44"/>
    <p:sldId id="433" r:id="rId45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CD5F"/>
    <a:srgbClr val="FF0000"/>
    <a:srgbClr val="55C1E7"/>
    <a:srgbClr val="93B784"/>
    <a:srgbClr val="1B90A2"/>
    <a:srgbClr val="A6A6A6"/>
    <a:srgbClr val="595E64"/>
    <a:srgbClr val="4FCCAC"/>
    <a:srgbClr val="A1D46F"/>
    <a:srgbClr val="D2D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620" autoAdjust="0"/>
  </p:normalViewPr>
  <p:slideViewPr>
    <p:cSldViewPr snapToGrid="0" showGuides="1">
      <p:cViewPr varScale="1">
        <p:scale>
          <a:sx n="65" d="100"/>
          <a:sy n="65" d="100"/>
        </p:scale>
        <p:origin x="-942" y="-114"/>
      </p:cViewPr>
      <p:guideLst>
        <p:guide orient="horz" pos="8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盒子模型平面结构图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67EF62-5436-4755-94B2-E8516B4BA0CA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868547"/>
          </a:xfrm>
          <a:prstGeom prst="rect">
            <a:avLst/>
          </a:prstGeom>
        </p:spPr>
        <p:txBody>
          <a:bodyPr/>
          <a:lstStyle>
            <a:lvl1pPr algn="l">
              <a:defRPr sz="3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86158"/>
            <a:ext cx="10971372" cy="452701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3081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272415">
              <a:lnSpc>
                <a:spcPct val="150000"/>
              </a:lnSpc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6610" indent="-272415">
              <a:lnSpc>
                <a:spcPct val="150000"/>
              </a:lnSpc>
              <a:buFont typeface="Wingdings" panose="05000000000000000000" pitchFamily="2" charset="2"/>
              <a:buChar char="Ø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w3school.com.cn/css/css_image_transparency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90306" y="3682655"/>
            <a:ext cx="6217677" cy="60235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7" y="1252829"/>
            <a:ext cx="11225339" cy="435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2171107" y="1824782"/>
            <a:ext cx="8047668" cy="3255949"/>
            <a:chOff x="1628393" y="1824514"/>
            <a:chExt cx="6036546" cy="3254336"/>
          </a:xfrm>
        </p:grpSpPr>
        <p:sp>
          <p:nvSpPr>
            <p:cNvPr id="10256" name="TextBox 20"/>
            <p:cNvSpPr txBox="1">
              <a:spLocks noChangeArrowheads="1"/>
            </p:cNvSpPr>
            <p:nvPr/>
          </p:nvSpPr>
          <p:spPr bwMode="auto">
            <a:xfrm>
              <a:off x="1628393" y="3009146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</a:p>
          </p:txBody>
        </p:sp>
        <p:sp>
          <p:nvSpPr>
            <p:cNvPr id="10257" name="TextBox 21"/>
            <p:cNvSpPr txBox="1">
              <a:spLocks noChangeArrowheads="1"/>
            </p:cNvSpPr>
            <p:nvPr/>
          </p:nvSpPr>
          <p:spPr bwMode="auto">
            <a:xfrm>
              <a:off x="7191670" y="2924944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</a:p>
          </p:txBody>
        </p:sp>
        <p:sp>
          <p:nvSpPr>
            <p:cNvPr id="10258" name="TextBox 22"/>
            <p:cNvSpPr txBox="1">
              <a:spLocks noChangeArrowheads="1"/>
            </p:cNvSpPr>
            <p:nvPr/>
          </p:nvSpPr>
          <p:spPr bwMode="auto">
            <a:xfrm>
              <a:off x="3968060" y="1824514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</a:p>
          </p:txBody>
        </p:sp>
        <p:sp>
          <p:nvSpPr>
            <p:cNvPr id="10259" name="TextBox 23"/>
            <p:cNvSpPr txBox="1">
              <a:spLocks noChangeArrowheads="1"/>
            </p:cNvSpPr>
            <p:nvPr/>
          </p:nvSpPr>
          <p:spPr bwMode="auto">
            <a:xfrm>
              <a:off x="3995936" y="4540508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3034590" y="2268768"/>
            <a:ext cx="6294461" cy="2327133"/>
            <a:chOff x="2276435" y="2267616"/>
            <a:chExt cx="4721771" cy="2326761"/>
          </a:xfrm>
        </p:grpSpPr>
        <p:sp>
          <p:nvSpPr>
            <p:cNvPr id="10252" name="TextBox 25"/>
            <p:cNvSpPr txBox="1">
              <a:spLocks noChangeArrowheads="1"/>
            </p:cNvSpPr>
            <p:nvPr/>
          </p:nvSpPr>
          <p:spPr bwMode="auto">
            <a:xfrm>
              <a:off x="3968060" y="2267616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</a:p>
          </p:txBody>
        </p:sp>
        <p:sp>
          <p:nvSpPr>
            <p:cNvPr id="10253" name="TextBox 26"/>
            <p:cNvSpPr txBox="1">
              <a:spLocks noChangeArrowheads="1"/>
            </p:cNvSpPr>
            <p:nvPr/>
          </p:nvSpPr>
          <p:spPr bwMode="auto">
            <a:xfrm>
              <a:off x="3968060" y="405585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</a:p>
          </p:txBody>
        </p:sp>
        <p:sp>
          <p:nvSpPr>
            <p:cNvPr id="10254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</a:p>
          </p:txBody>
        </p: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983449" y="1268707"/>
            <a:ext cx="10301569" cy="4326036"/>
            <a:chOff x="738045" y="1268760"/>
            <a:chExt cx="7726609" cy="4325379"/>
          </a:xfrm>
        </p:grpSpPr>
        <p:sp>
          <p:nvSpPr>
            <p:cNvPr id="10248" name="TextBox 30"/>
            <p:cNvSpPr txBox="1">
              <a:spLocks noChangeArrowheads="1"/>
            </p:cNvSpPr>
            <p:nvPr/>
          </p:nvSpPr>
          <p:spPr bwMode="auto">
            <a:xfrm>
              <a:off x="73804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</a:p>
          </p:txBody>
        </p:sp>
        <p:sp>
          <p:nvSpPr>
            <p:cNvPr id="10249" name="TextBox 31"/>
            <p:cNvSpPr txBox="1">
              <a:spLocks noChangeArrowheads="1"/>
            </p:cNvSpPr>
            <p:nvPr/>
          </p:nvSpPr>
          <p:spPr bwMode="auto">
            <a:xfrm>
              <a:off x="799142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</a:p>
          </p:txBody>
        </p:sp>
        <p:sp>
          <p:nvSpPr>
            <p:cNvPr id="1025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</a:p>
          </p:txBody>
        </p:sp>
        <p:sp>
          <p:nvSpPr>
            <p:cNvPr id="10251" name="TextBox 33"/>
            <p:cNvSpPr txBox="1">
              <a:spLocks noChangeArrowheads="1"/>
            </p:cNvSpPr>
            <p:nvPr/>
          </p:nvSpPr>
          <p:spPr bwMode="auto">
            <a:xfrm>
              <a:off x="3995936" y="505561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盒子模型的平面图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35" y="191655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组合 23"/>
          <p:cNvGrpSpPr/>
          <p:nvPr/>
        </p:nvGrpSpPr>
        <p:grpSpPr bwMode="auto">
          <a:xfrm>
            <a:off x="4897120" y="2061052"/>
            <a:ext cx="6838329" cy="2100575"/>
            <a:chOff x="3662601" y="2060848"/>
            <a:chExt cx="5130789" cy="2100029"/>
          </a:xfrm>
        </p:grpSpPr>
        <p:sp>
          <p:nvSpPr>
            <p:cNvPr id="11272" name="TextBox 21"/>
            <p:cNvSpPr txBox="1">
              <a:spLocks noChangeArrowheads="1"/>
            </p:cNvSpPr>
            <p:nvPr/>
          </p:nvSpPr>
          <p:spPr bwMode="auto">
            <a:xfrm>
              <a:off x="5697046" y="2060848"/>
              <a:ext cx="3096344" cy="21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页面元素，可以是表格、</a:t>
              </a:r>
              <a:r>
                <a:rPr lang="zh-CN" altLang="en-US" sz="2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段落、</a:t>
              </a: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列表、图片、文字、媒体等。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3662601" y="2997388"/>
              <a:ext cx="182190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91631"/>
            <a:ext cx="10514231" cy="625596"/>
          </a:xfrm>
        </p:spPr>
        <p:txBody>
          <a:bodyPr/>
          <a:lstStyle/>
          <a:p>
            <a:r>
              <a:rPr lang="zh-CN" altLang="en-US" dirty="0"/>
              <a:t>大小</a:t>
            </a:r>
          </a:p>
        </p:txBody>
      </p:sp>
      <p:sp>
        <p:nvSpPr>
          <p:cNvPr id="7" name="Freeform 23"/>
          <p:cNvSpPr/>
          <p:nvPr/>
        </p:nvSpPr>
        <p:spPr bwMode="auto">
          <a:xfrm>
            <a:off x="2924496" y="3209051"/>
            <a:ext cx="22384" cy="1864216"/>
          </a:xfrm>
          <a:custGeom>
            <a:avLst/>
            <a:gdLst>
              <a:gd name="T0" fmla="*/ 9 w 9"/>
              <a:gd name="T1" fmla="*/ 0 h 930"/>
              <a:gd name="T2" fmla="*/ 0 w 9"/>
              <a:gd name="T3" fmla="*/ 93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930">
                <a:moveTo>
                  <a:pt x="9" y="0"/>
                </a:moveTo>
                <a:lnTo>
                  <a:pt x="0" y="93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8" name="Freeform 24"/>
          <p:cNvSpPr/>
          <p:nvPr/>
        </p:nvSpPr>
        <p:spPr bwMode="auto">
          <a:xfrm>
            <a:off x="5332680" y="3215064"/>
            <a:ext cx="2488" cy="1858202"/>
          </a:xfrm>
          <a:custGeom>
            <a:avLst/>
            <a:gdLst>
              <a:gd name="T0" fmla="*/ 0 w 1"/>
              <a:gd name="T1" fmla="*/ 0 h 927"/>
              <a:gd name="T2" fmla="*/ 0 w 1"/>
              <a:gd name="T3" fmla="*/ 927 h 9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7">
                <a:moveTo>
                  <a:pt x="0" y="0"/>
                </a:moveTo>
                <a:lnTo>
                  <a:pt x="0" y="92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9" name="Freeform 25"/>
          <p:cNvSpPr/>
          <p:nvPr/>
        </p:nvSpPr>
        <p:spPr bwMode="auto">
          <a:xfrm>
            <a:off x="2935688" y="5019144"/>
            <a:ext cx="598151" cy="108245"/>
          </a:xfrm>
          <a:custGeom>
            <a:avLst/>
            <a:gdLst>
              <a:gd name="T0" fmla="*/ 378 w 378"/>
              <a:gd name="T1" fmla="*/ 0 h 1"/>
              <a:gd name="T2" fmla="*/ 0 w 3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">
                <a:moveTo>
                  <a:pt x="378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 sz="2800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345026" y="4735766"/>
            <a:ext cx="1355478" cy="54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width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4518210" y="5005697"/>
            <a:ext cx="8169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 sz="2800"/>
          </a:p>
        </p:txBody>
      </p:sp>
      <p:sp>
        <p:nvSpPr>
          <p:cNvPr id="13" name="Freeform 26"/>
          <p:cNvSpPr/>
          <p:nvPr/>
        </p:nvSpPr>
        <p:spPr bwMode="auto">
          <a:xfrm>
            <a:off x="905387" y="2689628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4" name="Freeform 26"/>
          <p:cNvSpPr/>
          <p:nvPr/>
        </p:nvSpPr>
        <p:spPr bwMode="auto">
          <a:xfrm>
            <a:off x="878491" y="3332943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 rot="16200000">
            <a:off x="1106000" y="2471143"/>
            <a:ext cx="650713" cy="110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height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6" name="Freeform 31"/>
          <p:cNvSpPr/>
          <p:nvPr/>
        </p:nvSpPr>
        <p:spPr bwMode="auto">
          <a:xfrm>
            <a:off x="919294" y="2725294"/>
            <a:ext cx="60951" cy="199485"/>
          </a:xfrm>
          <a:custGeom>
            <a:avLst/>
            <a:gdLst>
              <a:gd name="T0" fmla="*/ 0 w 1"/>
              <a:gd name="T1" fmla="*/ 108 h 108"/>
              <a:gd name="T2" fmla="*/ 0 w 1"/>
              <a:gd name="T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">
                <a:moveTo>
                  <a:pt x="0" y="10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7" name="Freeform 32"/>
          <p:cNvSpPr/>
          <p:nvPr/>
        </p:nvSpPr>
        <p:spPr bwMode="auto">
          <a:xfrm>
            <a:off x="908222" y="3108763"/>
            <a:ext cx="60951" cy="222067"/>
          </a:xfrm>
          <a:custGeom>
            <a:avLst/>
            <a:gdLst>
              <a:gd name="T0" fmla="*/ 0 w 1"/>
              <a:gd name="T1" fmla="*/ 0 h 96"/>
              <a:gd name="T2" fmla="*/ 0 w 1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6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51290" y="273249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8248144" y="5144831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252795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23"/>
          <p:cNvGrpSpPr/>
          <p:nvPr/>
        </p:nvGrpSpPr>
        <p:grpSpPr bwMode="auto">
          <a:xfrm>
            <a:off x="5712141" y="1400391"/>
            <a:ext cx="6071818" cy="1938992"/>
            <a:chOff x="4283968" y="2372687"/>
            <a:chExt cx="4555917" cy="1938833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283968" y="2996667"/>
              <a:ext cx="100838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297" name="TextBox 21"/>
            <p:cNvSpPr txBox="1">
              <a:spLocks noChangeArrowheads="1"/>
            </p:cNvSpPr>
            <p:nvPr/>
          </p:nvSpPr>
          <p:spPr bwMode="auto">
            <a:xfrm>
              <a:off x="5364087" y="2372687"/>
              <a:ext cx="3475798" cy="193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边框：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用于限定盒子的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外围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围绕</a:t>
              </a: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元素内容和内边距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的线 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938293" y="3565890"/>
            <a:ext cx="4773848" cy="2707955"/>
          </a:xfrm>
          <a:noFill/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ym typeface="+mn-ea"/>
              </a:rPr>
              <a:t>边框组成</a:t>
            </a:r>
          </a:p>
          <a:p>
            <a:pPr lvl="1" indent="-381635">
              <a:lnSpc>
                <a:spcPts val="32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border-top        </a:t>
            </a:r>
            <a:r>
              <a:rPr lang="zh-CN" altLang="en-US" sz="2400" dirty="0" smtClean="0">
                <a:solidFill>
                  <a:schemeClr val="tx2"/>
                </a:solidFill>
              </a:rPr>
              <a:t>上边框</a:t>
            </a:r>
            <a:endParaRPr lang="en-US" altLang="zh-CN" sz="2400" dirty="0" smtClean="0"/>
          </a:p>
          <a:p>
            <a:pPr lvl="1" indent="-381635">
              <a:lnSpc>
                <a:spcPts val="32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border-right      </a:t>
            </a:r>
            <a:r>
              <a:rPr lang="zh-CN" altLang="en-US" sz="2400" dirty="0" smtClean="0">
                <a:solidFill>
                  <a:schemeClr val="tx2"/>
                </a:solidFill>
              </a:rPr>
              <a:t>右边框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1" indent="-381635">
              <a:lnSpc>
                <a:spcPts val="32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border-bottom  </a:t>
            </a:r>
            <a:r>
              <a:rPr lang="zh-CN" altLang="en-US" sz="2400" dirty="0" smtClean="0">
                <a:solidFill>
                  <a:schemeClr val="tx2"/>
                </a:solidFill>
              </a:rPr>
              <a:t>下边框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1" indent="-381635">
              <a:lnSpc>
                <a:spcPts val="32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border-left         </a:t>
            </a:r>
            <a:r>
              <a:rPr lang="zh-CN" altLang="en-US" sz="2400" dirty="0" smtClean="0">
                <a:solidFill>
                  <a:schemeClr val="tx2"/>
                </a:solidFill>
              </a:rPr>
              <a:t>左边框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边框样式</a:t>
            </a:r>
            <a:endParaRPr lang="zh-CN" altLang="en-US" dirty="0"/>
          </a:p>
        </p:txBody>
      </p:sp>
      <p:pic>
        <p:nvPicPr>
          <p:cNvPr id="1026" name="Picture 2" descr="C:\Users\hl\Desktop\2-3 CSS盒子模型\img\边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58" y="3852538"/>
            <a:ext cx="4765948" cy="23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09807" y="1178223"/>
            <a:ext cx="10366232" cy="26490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/>
          <a:p>
            <a:pPr marL="272415" lvl="1" indent="-381635">
              <a:lnSpc>
                <a:spcPct val="150000"/>
              </a:lnSpc>
              <a:spcBef>
                <a:spcPts val="119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允许规定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元素边框的样式、宽度和颜色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 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边框的宽度：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04109" y="2162709"/>
            <a:ext cx="298196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border-width : 5px;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4109" y="2717220"/>
            <a:ext cx="300228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border-style : solid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04109" y="3269499"/>
            <a:ext cx="285750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border-color : red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1581873" y="5294967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61884"/>
            <a:ext cx="11106785" cy="4645160"/>
          </a:xfrm>
        </p:spPr>
        <p:txBody>
          <a:bodyPr>
            <a:normAutofit/>
          </a:bodyPr>
          <a:lstStyle/>
          <a:p>
            <a:pPr marL="272415" lvl="1" indent="-381635">
              <a:spcBef>
                <a:spcPts val="119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ym typeface="+mn-ea"/>
              </a:rPr>
              <a:t>设置边框宽度</a:t>
            </a:r>
            <a:endParaRPr lang="en-US" altLang="zh-CN" sz="2800" dirty="0">
              <a:sym typeface="+mn-ea"/>
            </a:endParaRPr>
          </a:p>
          <a:p>
            <a:pPr lvl="1" indent="-381635"/>
            <a:r>
              <a:rPr lang="en-US" altLang="zh-CN" dirty="0" smtClean="0">
                <a:ea typeface="宋体" panose="02010600030101010101" pitchFamily="2" charset="-122"/>
              </a:rPr>
              <a:t>border-width : </a:t>
            </a:r>
            <a:r>
              <a:rPr lang="zh-CN" altLang="en-US" dirty="0" smtClean="0">
                <a:solidFill>
                  <a:srgbClr val="C00000"/>
                </a:solidFill>
              </a:rPr>
              <a:t>宽度值</a:t>
            </a:r>
            <a:r>
              <a:rPr lang="en-US" altLang="zh-CN" dirty="0" smtClean="0">
                <a:solidFill>
                  <a:srgbClr val="C00000"/>
                </a:solidFill>
              </a:rPr>
              <a:t>;</a:t>
            </a: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边框宽度</a:t>
            </a:r>
            <a:endParaRPr lang="zh-CN" altLang="en-US" dirty="0"/>
          </a:p>
        </p:txBody>
      </p:sp>
      <p:pic>
        <p:nvPicPr>
          <p:cNvPr id="4" name="Picture 2" descr="C:\Users\hl\Desktop\QQ截图20180118101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2" y="2849546"/>
            <a:ext cx="3554360" cy="3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17"/>
          <p:cNvGrpSpPr/>
          <p:nvPr/>
        </p:nvGrpSpPr>
        <p:grpSpPr bwMode="auto">
          <a:xfrm>
            <a:off x="1240336" y="3414036"/>
            <a:ext cx="4990450" cy="2560922"/>
            <a:chOff x="899592" y="2578593"/>
            <a:chExt cx="3744416" cy="2560782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46503"/>
              <a:ext cx="3744416" cy="1992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ts val="38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border-top-width : 1px;</a:t>
              </a:r>
            </a:p>
            <a:p>
              <a:pPr>
                <a:lnSpc>
                  <a:spcPts val="38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border-right-width : 1px;</a:t>
              </a:r>
            </a:p>
            <a:p>
              <a:pPr>
                <a:lnSpc>
                  <a:spcPts val="38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border-bottom-width : 1px;</a:t>
              </a:r>
            </a:p>
            <a:p>
              <a:pPr>
                <a:lnSpc>
                  <a:spcPts val="38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border-left-width : 1px;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613224" y="2578593"/>
              <a:ext cx="77592" cy="41865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71799" y="2578593"/>
              <a:ext cx="71459" cy="41865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1513147"/>
            <a:ext cx="3872996" cy="18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2018089"/>
            <a:ext cx="3872996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3" y="2550024"/>
            <a:ext cx="3885694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76" y="3170881"/>
            <a:ext cx="3911091" cy="17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26"/>
          <p:cNvGrpSpPr/>
          <p:nvPr/>
        </p:nvGrpSpPr>
        <p:grpSpPr bwMode="auto">
          <a:xfrm>
            <a:off x="6504190" y="4714433"/>
            <a:ext cx="2095694" cy="1190741"/>
            <a:chOff x="4152182" y="4941168"/>
            <a:chExt cx="1571946" cy="119172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28"/>
            <p:cNvSpPr txBox="1">
              <a:spLocks noChangeArrowheads="1"/>
            </p:cNvSpPr>
            <p:nvPr/>
          </p:nvSpPr>
          <p:spPr bwMode="auto">
            <a:xfrm>
              <a:off x="4152182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 dirty="0">
                  <a:ea typeface="宋体" panose="02010600030101010101" pitchFamily="2" charset="-122"/>
                </a:rPr>
                <a:t>?</a:t>
              </a:r>
              <a:endParaRPr lang="zh-CN" altLang="en-US" sz="4800" b="1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6204" y="1119205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设置边框颜色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border-color : </a:t>
            </a:r>
            <a:r>
              <a:rPr lang="zh-CN" altLang="en-US" sz="2400" dirty="0" smtClean="0">
                <a:solidFill>
                  <a:srgbClr val="C00000"/>
                </a:solidFill>
              </a:rPr>
              <a:t>颜色值</a:t>
            </a:r>
            <a:r>
              <a:rPr lang="en-US" altLang="zh-CN" sz="2400" dirty="0" smtClean="0">
                <a:solidFill>
                  <a:srgbClr val="C00000"/>
                </a:solidFill>
              </a:rPr>
              <a:t>;</a:t>
            </a: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grpSp>
        <p:nvGrpSpPr>
          <p:cNvPr id="17" name="组合 17"/>
          <p:cNvGrpSpPr/>
          <p:nvPr/>
        </p:nvGrpSpPr>
        <p:grpSpPr bwMode="auto">
          <a:xfrm>
            <a:off x="1226889" y="3141405"/>
            <a:ext cx="4740275" cy="2847807"/>
            <a:chOff x="899592" y="2710473"/>
            <a:chExt cx="3556706" cy="2847652"/>
          </a:xfrm>
        </p:grpSpPr>
        <p:sp>
          <p:nvSpPr>
            <p:cNvPr id="18" name="TextBox 17"/>
            <p:cNvSpPr txBox="1"/>
            <p:nvPr/>
          </p:nvSpPr>
          <p:spPr>
            <a:xfrm>
              <a:off x="899592" y="3251296"/>
              <a:ext cx="3556706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619355" y="2710473"/>
              <a:ext cx="71459" cy="4195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771799" y="2710473"/>
              <a:ext cx="71459" cy="4195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7" y="1549268"/>
            <a:ext cx="3860297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125665"/>
            <a:ext cx="3923789" cy="18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773514"/>
            <a:ext cx="3923789" cy="18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98" y="3349910"/>
            <a:ext cx="4012678" cy="182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7"/>
          <p:cNvGrpSpPr/>
          <p:nvPr/>
        </p:nvGrpSpPr>
        <p:grpSpPr bwMode="auto">
          <a:xfrm>
            <a:off x="6388625" y="4714433"/>
            <a:ext cx="2049901" cy="1190741"/>
            <a:chOff x="4186532" y="4941168"/>
            <a:chExt cx="1537596" cy="1191722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186532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 dirty="0">
                  <a:ea typeface="宋体" panose="02010600030101010101" pitchFamily="2" charset="-122"/>
                </a:rPr>
                <a:t>?</a:t>
              </a:r>
              <a:endParaRPr lang="zh-CN" altLang="en-US" sz="4800" b="1" dirty="0">
                <a:ea typeface="宋体" panose="02010600030101010101" pitchFamily="2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01" y="2539087"/>
            <a:ext cx="4055244" cy="51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905397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设置边框样式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dirty="0" smtClean="0">
                <a:ea typeface="宋体" panose="02010600030101010101" pitchFamily="2" charset="-122"/>
              </a:rPr>
              <a:t>border-style : </a:t>
            </a:r>
            <a:r>
              <a:rPr lang="zh-CN" altLang="en-US" dirty="0" smtClean="0">
                <a:solidFill>
                  <a:srgbClr val="C00000"/>
                </a:solidFill>
              </a:rPr>
              <a:t>样式关键词</a:t>
            </a:r>
            <a:r>
              <a:rPr lang="en-US" altLang="zh-CN" dirty="0" smtClean="0">
                <a:solidFill>
                  <a:srgbClr val="C00000"/>
                </a:solidFill>
              </a:rPr>
              <a:t>;</a:t>
            </a: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28" name="Picture 2" descr="C:\Users\hl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5" y="2663696"/>
            <a:ext cx="4007303" cy="48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17"/>
          <p:cNvGrpSpPr/>
          <p:nvPr/>
        </p:nvGrpSpPr>
        <p:grpSpPr bwMode="auto">
          <a:xfrm>
            <a:off x="1330696" y="3344602"/>
            <a:ext cx="4447770" cy="2802700"/>
            <a:chOff x="899592" y="2650785"/>
            <a:chExt cx="3337234" cy="2802547"/>
          </a:xfrm>
        </p:grpSpPr>
        <p:sp>
          <p:nvSpPr>
            <p:cNvPr id="30" name="TextBox 29"/>
            <p:cNvSpPr txBox="1"/>
            <p:nvPr/>
          </p:nvSpPr>
          <p:spPr>
            <a:xfrm>
              <a:off x="899592" y="3146503"/>
              <a:ext cx="3337234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27655" y="2650785"/>
              <a:ext cx="71459" cy="3464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580099" y="2650785"/>
              <a:ext cx="71459" cy="3464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1553488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69" y="2202925"/>
            <a:ext cx="3911091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2779321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9" y="3408118"/>
            <a:ext cx="3898392" cy="181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14"/>
          <p:cNvGrpSpPr/>
          <p:nvPr/>
        </p:nvGrpSpPr>
        <p:grpSpPr bwMode="auto">
          <a:xfrm>
            <a:off x="6421336" y="4956480"/>
            <a:ext cx="2097875" cy="1139954"/>
            <a:chOff x="4150548" y="4941168"/>
            <a:chExt cx="1573580" cy="1140893"/>
          </a:xfrm>
        </p:grpSpPr>
        <p:cxnSp>
          <p:nvCxnSpPr>
            <p:cNvPr id="38" name="直接箭头连接符 37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8"/>
            <p:cNvSpPr txBox="1">
              <a:spLocks noChangeArrowheads="1"/>
            </p:cNvSpPr>
            <p:nvPr/>
          </p:nvSpPr>
          <p:spPr bwMode="auto">
            <a:xfrm>
              <a:off x="4150548" y="5250379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 dirty="0">
                  <a:ea typeface="宋体" panose="02010600030101010101" pitchFamily="2" charset="-122"/>
                </a:rPr>
                <a:t>?</a:t>
              </a:r>
              <a:endParaRPr lang="zh-CN" altLang="en-US" sz="4800" b="1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~1\celin\LOCALS~1\Temp\{6B7GRSCU6PY]VA[YK{I]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184275"/>
            <a:ext cx="11148695" cy="449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边框样式关键字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12"/>
          <p:cNvSpPr>
            <a:spLocks noChangeArrowheads="1"/>
          </p:cNvSpPr>
          <p:nvPr/>
        </p:nvSpPr>
        <p:spPr bwMode="auto">
          <a:xfrm>
            <a:off x="657781" y="1380138"/>
            <a:ext cx="3551304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3"/>
          <p:cNvGrpSpPr/>
          <p:nvPr/>
        </p:nvGrpSpPr>
        <p:grpSpPr bwMode="auto">
          <a:xfrm>
            <a:off x="4188541" y="1452528"/>
            <a:ext cx="7604530" cy="5325170"/>
            <a:chOff x="3141802" y="1988205"/>
            <a:chExt cx="5088834" cy="5325418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693589" y="1988840"/>
              <a:ext cx="4537047" cy="5324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10px  </a:t>
              </a:r>
              <a:endPara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10px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10px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47"/>
          <p:cNvGrpSpPr/>
          <p:nvPr/>
        </p:nvGrpSpPr>
        <p:grpSpPr bwMode="auto">
          <a:xfrm>
            <a:off x="738170" y="3714115"/>
            <a:ext cx="4144009" cy="1782051"/>
            <a:chOff x="818834" y="4005064"/>
            <a:chExt cx="3248937" cy="1722437"/>
          </a:xfrm>
        </p:grpSpPr>
        <p:pic>
          <p:nvPicPr>
            <p:cNvPr id="1844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5064"/>
              <a:ext cx="1223963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18834" y="4365426"/>
              <a:ext cx="1837312" cy="12570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border-color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border-style</a:t>
              </a:r>
              <a:endPara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复合（一）</a:t>
            </a:r>
            <a:endParaRPr lang="zh-CN" altLang="en-US" dirty="0"/>
          </a:p>
        </p:txBody>
      </p:sp>
      <p:sp>
        <p:nvSpPr>
          <p:cNvPr id="18455" name="TextBox 14"/>
          <p:cNvSpPr txBox="1">
            <a:spLocks noChangeArrowheads="1"/>
          </p:cNvSpPr>
          <p:nvPr/>
        </p:nvSpPr>
        <p:spPr bwMode="auto">
          <a:xfrm>
            <a:off x="6707615" y="4963574"/>
            <a:ext cx="92845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时针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1"/>
          <p:cNvGrpSpPr/>
          <p:nvPr/>
        </p:nvGrpSpPr>
        <p:grpSpPr bwMode="auto">
          <a:xfrm>
            <a:off x="7603858" y="3576402"/>
            <a:ext cx="3680455" cy="889831"/>
            <a:chOff x="5041766" y="2060848"/>
            <a:chExt cx="2760239" cy="890386"/>
          </a:xfrm>
        </p:grpSpPr>
        <p:sp>
          <p:nvSpPr>
            <p:cNvPr id="18449" name="TextBox 12"/>
            <p:cNvSpPr txBox="1">
              <a:spLocks noChangeArrowheads="1"/>
            </p:cNvSpPr>
            <p:nvPr/>
          </p:nvSpPr>
          <p:spPr bwMode="auto">
            <a:xfrm>
              <a:off x="5072628" y="2428938"/>
              <a:ext cx="2635470" cy="522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      右     下      左</a:t>
              </a:r>
            </a:p>
          </p:txBody>
        </p:sp>
        <p:sp>
          <p:nvSpPr>
            <p:cNvPr id="18450" name="矩形 24"/>
            <p:cNvSpPr>
              <a:spLocks noChangeArrowheads="1"/>
            </p:cNvSpPr>
            <p:nvPr/>
          </p:nvSpPr>
          <p:spPr bwMode="auto">
            <a:xfrm>
              <a:off x="5041766" y="2060848"/>
              <a:ext cx="666880" cy="82492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1" name="矩形 25"/>
            <p:cNvSpPr>
              <a:spLocks noChangeArrowheads="1"/>
            </p:cNvSpPr>
            <p:nvPr/>
          </p:nvSpPr>
          <p:spPr bwMode="auto">
            <a:xfrm>
              <a:off x="5747065" y="2060848"/>
              <a:ext cx="65434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2" name="矩形 26"/>
            <p:cNvSpPr>
              <a:spLocks noChangeArrowheads="1"/>
            </p:cNvSpPr>
            <p:nvPr/>
          </p:nvSpPr>
          <p:spPr bwMode="auto">
            <a:xfrm>
              <a:off x="6440458" y="2060848"/>
              <a:ext cx="66577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3" name="矩形 27"/>
            <p:cNvSpPr>
              <a:spLocks noChangeArrowheads="1"/>
            </p:cNvSpPr>
            <p:nvPr/>
          </p:nvSpPr>
          <p:spPr bwMode="auto">
            <a:xfrm>
              <a:off x="7145281" y="2060848"/>
              <a:ext cx="656724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7545882" y="2385156"/>
            <a:ext cx="1968498" cy="917906"/>
            <a:chOff x="6221118" y="3789040"/>
            <a:chExt cx="1477253" cy="917609"/>
          </a:xfrm>
        </p:grpSpPr>
        <p:sp>
          <p:nvSpPr>
            <p:cNvPr id="18446" name="TextBox 23"/>
            <p:cNvSpPr txBox="1">
              <a:spLocks noChangeArrowheads="1"/>
            </p:cNvSpPr>
            <p:nvPr/>
          </p:nvSpPr>
          <p:spPr bwMode="auto">
            <a:xfrm>
              <a:off x="6221118" y="4184848"/>
              <a:ext cx="1443421" cy="521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   左右</a:t>
              </a:r>
            </a:p>
          </p:txBody>
        </p:sp>
        <p:sp>
          <p:nvSpPr>
            <p:cNvPr id="18447" name="矩形 28"/>
            <p:cNvSpPr>
              <a:spLocks noChangeArrowheads="1"/>
            </p:cNvSpPr>
            <p:nvPr/>
          </p:nvSpPr>
          <p:spPr bwMode="auto">
            <a:xfrm>
              <a:off x="6228266" y="3789040"/>
              <a:ext cx="720043" cy="886807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48" name="矩形 29"/>
            <p:cNvSpPr>
              <a:spLocks noChangeArrowheads="1"/>
            </p:cNvSpPr>
            <p:nvPr/>
          </p:nvSpPr>
          <p:spPr bwMode="auto">
            <a:xfrm>
              <a:off x="6978329" y="3789040"/>
              <a:ext cx="720042" cy="897599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8760" y="1035044"/>
            <a:ext cx="4978400" cy="538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50" tIns="54425" rIns="108850" bIns="54425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  style 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1926133" y="2529075"/>
            <a:ext cx="3839134" cy="2478890"/>
            <a:chOff x="1313241" y="2420888"/>
            <a:chExt cx="2880320" cy="2479183"/>
          </a:xfrm>
        </p:grpSpPr>
        <p:sp>
          <p:nvSpPr>
            <p:cNvPr id="14" name="TextBox 13"/>
            <p:cNvSpPr txBox="1"/>
            <p:nvPr/>
          </p:nvSpPr>
          <p:spPr>
            <a:xfrm>
              <a:off x="1313241" y="3146629"/>
              <a:ext cx="2880320" cy="175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3px;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border-style : dotted;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border-color : #ff9900;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209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641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复合（二）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0" y="1906418"/>
            <a:ext cx="5786285" cy="49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22186" y="1085892"/>
            <a:ext cx="6780681" cy="97168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356869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392511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2187" y="3862200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行内元素、块级元素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389784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2187" y="5250355"/>
            <a:ext cx="6780680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掌握盒子模型的应用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2" y="5285997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397716" y="3107612"/>
            <a:ext cx="6095207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border-top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dashed #0099ff;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border-right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solid #ff66ff;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border-bottom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dashed #ff9900;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border-left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solid #66cc33;  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388371" y="2008852"/>
            <a:ext cx="403733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1px solid #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cccccc;</a:t>
            </a:r>
            <a:endParaRPr lang="zh-CN" altLang="en-US" sz="2400" dirty="0" err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8" name="文本框 10"/>
          <p:cNvSpPr txBox="1"/>
          <p:nvPr/>
        </p:nvSpPr>
        <p:spPr>
          <a:xfrm>
            <a:off x="8528363" y="563657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86535"/>
            <a:ext cx="4136390" cy="1710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546475"/>
            <a:ext cx="4136390" cy="1845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23"/>
          <p:cNvGrpSpPr/>
          <p:nvPr/>
        </p:nvGrpSpPr>
        <p:grpSpPr bwMode="auto">
          <a:xfrm>
            <a:off x="5231719" y="1624039"/>
            <a:ext cx="6046530" cy="2031325"/>
            <a:chOff x="3923928" y="2132856"/>
            <a:chExt cx="4536504" cy="203101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3923928" y="2996524"/>
              <a:ext cx="136873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3" name="TextBox 21"/>
            <p:cNvSpPr txBox="1">
              <a:spLocks noChangeArrowheads="1"/>
            </p:cNvSpPr>
            <p:nvPr/>
          </p:nvSpPr>
          <p:spPr bwMode="auto">
            <a:xfrm>
              <a:off x="5364088" y="2132856"/>
              <a:ext cx="3096344" cy="20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用于控制内容部分与边框的间距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758616"/>
            <a:ext cx="3839134" cy="23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 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 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 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  <p:pic>
        <p:nvPicPr>
          <p:cNvPr id="2051" name="Picture 3" descr="C:\Users\hl\Desktop\2017-12-25_1528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61" y="5075976"/>
            <a:ext cx="7533703" cy="12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l\Desktop\2-3 CSS盒子模型\img\QQ截图201801101632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4" y="823912"/>
            <a:ext cx="7283722" cy="41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hl\Desktop\2-3 CSS盒子模型\img\QQ截图201801101638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69" y="1518596"/>
            <a:ext cx="5304783" cy="19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添加内边距</a:t>
            </a:r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4843273" y="2287136"/>
            <a:ext cx="6465702" cy="377925"/>
            <a:chOff x="3320692" y="2457399"/>
            <a:chExt cx="4850326" cy="378108"/>
          </a:xfrm>
        </p:grpSpPr>
        <p:grpSp>
          <p:nvGrpSpPr>
            <p:cNvPr id="23563" name="组合 8"/>
            <p:cNvGrpSpPr/>
            <p:nvPr/>
          </p:nvGrpSpPr>
          <p:grpSpPr bwMode="auto">
            <a:xfrm>
              <a:off x="3320692" y="2457399"/>
              <a:ext cx="576315" cy="223999"/>
              <a:chOff x="3320692" y="2097359"/>
              <a:chExt cx="576315" cy="223999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3320693" y="2097359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320692" y="2249870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4" name="矩形 10"/>
            <p:cNvSpPr>
              <a:spLocks noChangeArrowheads="1"/>
            </p:cNvSpPr>
            <p:nvPr/>
          </p:nvSpPr>
          <p:spPr bwMode="auto">
            <a:xfrm>
              <a:off x="4408134" y="2457399"/>
              <a:ext cx="3762884" cy="37810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3076" name="Picture 4" descr="C:\Users\hl\Desktop\2017-12-25_1540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9" y="3857625"/>
            <a:ext cx="8536304" cy="23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l\Desktop\2-3 CSS盒子模型\img\QQ截图201801101636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5" y="1136137"/>
            <a:ext cx="4166481" cy="25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0"/>
          <p:cNvSpPr txBox="1"/>
          <p:nvPr/>
        </p:nvSpPr>
        <p:spPr>
          <a:xfrm>
            <a:off x="9900627" y="5723197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demo6-4.html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8050686" y="1825471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右     下     左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形标注 12"/>
          <p:cNvSpPr/>
          <p:nvPr/>
        </p:nvSpPr>
        <p:spPr bwMode="auto">
          <a:xfrm>
            <a:off x="9723646" y="1018604"/>
            <a:ext cx="1871663" cy="720725"/>
          </a:xfrm>
          <a:prstGeom prst="wedgeEllipseCallou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10105479" y="1148133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顺时针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2" name="组合 23"/>
          <p:cNvGrpSpPr/>
          <p:nvPr/>
        </p:nvGrpSpPr>
        <p:grpSpPr bwMode="auto">
          <a:xfrm>
            <a:off x="6190445" y="1863809"/>
            <a:ext cx="5087804" cy="1384995"/>
            <a:chOff x="4644008" y="2372687"/>
            <a:chExt cx="3816424" cy="138478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644008" y="2996623"/>
              <a:ext cx="647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585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3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用于控制盒子之间的间距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80973"/>
            <a:ext cx="3839134" cy="23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 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 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 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l\Desktop\2-3 CSS盒子模型\img\QQ截图201801110913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54" y="1046070"/>
            <a:ext cx="4751340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箭头 20"/>
          <p:cNvSpPr/>
          <p:nvPr/>
        </p:nvSpPr>
        <p:spPr bwMode="auto">
          <a:xfrm>
            <a:off x="5349518" y="1773647"/>
            <a:ext cx="960841" cy="3604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  <p:pic>
        <p:nvPicPr>
          <p:cNvPr id="4098" name="Picture 2" descr="C:\Users\hl\Desktop\2017-12-25_1548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04" y="4004422"/>
            <a:ext cx="9125977" cy="21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180729" y="1846750"/>
            <a:ext cx="4464424" cy="39890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6" name="Picture 2" descr="C:\Users\hl\Desktop\2-3 CSS盒子模型\img\QQ截图201801110909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1" y="1046069"/>
            <a:ext cx="4272141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盒子模型计算问题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588547" y="1326007"/>
            <a:ext cx="9214767" cy="5083496"/>
            <a:chOff x="1080" y="1446"/>
            <a:chExt cx="3705" cy="2536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1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5"/>
              <p:cNvGrpSpPr/>
              <p:nvPr/>
            </p:nvGrpSpPr>
            <p:grpSpPr bwMode="auto">
              <a:xfrm>
                <a:off x="2927" y="2525"/>
                <a:ext cx="5814" cy="4284"/>
                <a:chOff x="2897" y="2525"/>
                <a:chExt cx="5814" cy="4284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content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74" y="3692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05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49" y="3276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border-top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29" y="5772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5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border-right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58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850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97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margin-bottom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Freeform 23"/>
            <p:cNvSpPr/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24"/>
            <p:cNvSpPr/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5"/>
            <p:cNvSpPr/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378 w 378"/>
                <a:gd name="T1" fmla="*/ 0 h 1"/>
                <a:gd name="T2" fmla="*/ 0 w 37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</a:t>
              </a: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587" y="2478"/>
              <a:ext cx="198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2"/>
            <p:cNvSpPr/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9537" y="780518"/>
            <a:ext cx="9829087" cy="53848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= width/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 + border + padding + margin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块级元素与行内元素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3644" y="1044186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p&gt;</a:t>
            </a:r>
            <a:r>
              <a:rPr kumimoji="1" lang="zh-CN" altLang="en-US" sz="2400" dirty="0"/>
              <a:t>&lt;</a:t>
            </a:r>
            <a:r>
              <a:rPr kumimoji="1" lang="en-US" altLang="zh-CN" sz="2400" dirty="0"/>
              <a:t>/p&gt;</a:t>
            </a:r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 err="1"/>
              <a:t>ul</a:t>
            </a:r>
            <a:r>
              <a:rPr kumimoji="1" lang="en-US" altLang="zh-CN" sz="2400" dirty="0"/>
              <a:t>&gt;&lt;/</a:t>
            </a:r>
            <a:r>
              <a:rPr kumimoji="1" lang="en-US" altLang="zh-CN" sz="2400" dirty="0" err="1"/>
              <a:t>ul</a:t>
            </a:r>
            <a:r>
              <a:rPr kumimoji="1" lang="zh-CN" altLang="zh-CN" sz="2400" dirty="0"/>
              <a:t>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en-US" altLang="zh-CN" sz="2400" dirty="0"/>
          </a:p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不具有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a&gt;&lt;/a&gt;</a:t>
            </a:r>
          </a:p>
          <a:p>
            <a:pPr lvl="1"/>
            <a:r>
              <a:rPr kumimoji="1" lang="en-US" altLang="zh-CN" sz="2400" dirty="0" smtClean="0"/>
              <a:t> …</a:t>
            </a:r>
            <a:endParaRPr kumimoji="1" lang="zh-CN" altLang="en-US" sz="2400" dirty="0"/>
          </a:p>
        </p:txBody>
      </p:sp>
      <p:sp>
        <p:nvSpPr>
          <p:cNvPr id="4" name="文本框 10"/>
          <p:cNvSpPr txBox="1"/>
          <p:nvPr/>
        </p:nvSpPr>
        <p:spPr>
          <a:xfrm>
            <a:off x="8740747" y="5243952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demo6-5.html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HTML</a:t>
            </a:r>
            <a:r>
              <a:rPr lang="zh-CN" altLang="en-US" dirty="0">
                <a:cs typeface="Arial" panose="020B0604020202020204" pitchFamily="34" charset="0"/>
              </a:rPr>
              <a:t>的块级元素与行内元素</a:t>
            </a:r>
            <a:endParaRPr dirty="0"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根据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元素的显示特征，可分为：</a:t>
            </a:r>
            <a:endParaRPr lang="en-US" altLang="zh-CN" sz="2800" dirty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 块</a:t>
            </a:r>
            <a:r>
              <a:rPr lang="zh-CN" altLang="en-US" dirty="0">
                <a:solidFill>
                  <a:srgbClr val="C00000"/>
                </a:solidFill>
              </a:rPr>
              <a:t>级元素</a:t>
            </a:r>
            <a:r>
              <a:rPr lang="zh-CN" altLang="en-US" dirty="0"/>
              <a:t>（</a:t>
            </a:r>
            <a:r>
              <a:rPr lang="en-US" altLang="zh-CN" dirty="0"/>
              <a:t>block </a:t>
            </a:r>
            <a:r>
              <a:rPr lang="en-US" altLang="zh-CN" dirty="0" smtClean="0"/>
              <a:t> level </a:t>
            </a:r>
            <a:r>
              <a:rPr lang="en-US" altLang="zh-CN" dirty="0"/>
              <a:t>element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元素在显示时会</a:t>
            </a:r>
            <a:r>
              <a:rPr lang="zh-CN" altLang="en-US" dirty="0">
                <a:solidFill>
                  <a:srgbClr val="FF0000"/>
                </a:solidFill>
              </a:rPr>
              <a:t>独占一行</a:t>
            </a:r>
            <a:r>
              <a:rPr lang="zh-CN" altLang="en-US" dirty="0"/>
              <a:t>，并同时具有宽、高、内外边距特征。</a:t>
            </a:r>
            <a:endParaRPr lang="en-US" altLang="zh-CN" dirty="0"/>
          </a:p>
          <a:p>
            <a:pPr lvl="2"/>
            <a:r>
              <a:rPr lang="zh-CN" altLang="en-US" dirty="0"/>
              <a:t>举例：</a:t>
            </a:r>
            <a:r>
              <a:rPr lang="en-US" altLang="zh-CN" dirty="0"/>
              <a:t>&lt;p&gt;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 行</a:t>
            </a:r>
            <a:r>
              <a:rPr lang="zh-CN" altLang="en-US" dirty="0">
                <a:solidFill>
                  <a:srgbClr val="C00000"/>
                </a:solidFill>
              </a:rPr>
              <a:t>内元素</a:t>
            </a:r>
            <a:r>
              <a:rPr lang="zh-CN" altLang="en-US" dirty="0"/>
              <a:t>（</a:t>
            </a:r>
            <a:r>
              <a:rPr lang="en-US" altLang="zh-CN" dirty="0"/>
              <a:t>inline element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在显示时通常不会以新行开始，</a:t>
            </a:r>
            <a:r>
              <a:rPr lang="zh-CN" altLang="en-US" dirty="0">
                <a:solidFill>
                  <a:srgbClr val="FF0000"/>
                </a:solidFill>
              </a:rPr>
              <a:t>横向排列</a:t>
            </a:r>
            <a:r>
              <a:rPr lang="zh-CN" altLang="en-US" dirty="0"/>
              <a:t>，到最右端自动折行。</a:t>
            </a:r>
            <a:endParaRPr lang="en-US" altLang="zh-CN" dirty="0"/>
          </a:p>
          <a:p>
            <a:pPr lvl="2"/>
            <a:r>
              <a:rPr lang="zh-CN" altLang="en-US" dirty="0"/>
              <a:t>举例：</a:t>
            </a:r>
            <a:r>
              <a:rPr lang="en-US" altLang="zh-CN" dirty="0"/>
              <a:t>&lt;a&gt;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26585" y="1372870"/>
            <a:ext cx="7044055" cy="541020"/>
            <a:chOff x="6971" y="2162"/>
            <a:chExt cx="11093" cy="852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8" y="2219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24" y="2162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26585" y="2558415"/>
            <a:ext cx="7044055" cy="541020"/>
            <a:chOff x="6971" y="3878"/>
            <a:chExt cx="11093" cy="852"/>
          </a:xfrm>
        </p:grpSpPr>
        <p:sp>
          <p:nvSpPr>
            <p:cNvPr id="20" name="文本框 19"/>
            <p:cNvSpPr txBox="1"/>
            <p:nvPr/>
          </p:nvSpPr>
          <p:spPr>
            <a:xfrm>
              <a:off x="8224" y="3878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盒子模型的各项属性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6918" y="3935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6585" y="3743960"/>
            <a:ext cx="7021195" cy="541020"/>
            <a:chOff x="6971" y="5696"/>
            <a:chExt cx="11057" cy="852"/>
          </a:xfrm>
        </p:grpSpPr>
        <p:sp>
          <p:nvSpPr>
            <p:cNvPr id="14" name="文本框 13"/>
            <p:cNvSpPr txBox="1"/>
            <p:nvPr/>
          </p:nvSpPr>
          <p:spPr>
            <a:xfrm>
              <a:off x="8224" y="5696"/>
              <a:ext cx="980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块级元素与行内元素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 flipH="1">
              <a:off x="6918" y="5752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7535" y="4929505"/>
            <a:ext cx="7040245" cy="541020"/>
            <a:chOff x="6941" y="7764"/>
            <a:chExt cx="11087" cy="852"/>
          </a:xfrm>
        </p:grpSpPr>
        <p:sp>
          <p:nvSpPr>
            <p:cNvPr id="17" name="文本框 21"/>
            <p:cNvSpPr txBox="1"/>
            <p:nvPr/>
          </p:nvSpPr>
          <p:spPr>
            <a:xfrm>
              <a:off x="8194" y="7764"/>
              <a:ext cx="983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盒子模型的应用</a:t>
              </a:r>
            </a:p>
          </p:txBody>
        </p:sp>
        <p:sp>
          <p:nvSpPr>
            <p:cNvPr id="18" name="等腰三角形 17"/>
            <p:cNvSpPr/>
            <p:nvPr/>
          </p:nvSpPr>
          <p:spPr>
            <a:xfrm rot="5400000" flipH="1">
              <a:off x="6888" y="7820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常见的块级元素和行内元素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0842" y="968078"/>
            <a:ext cx="5258889" cy="487509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 常见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块</a:t>
            </a:r>
            <a:r>
              <a:rPr lang="zh-CN" altLang="en-US" sz="2800" dirty="0"/>
              <a:t>级元素：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 smtClean="0"/>
              <a:t> form </a:t>
            </a:r>
            <a:r>
              <a:rPr lang="en-US" altLang="zh-CN" sz="2400" dirty="0"/>
              <a:t>– </a:t>
            </a:r>
            <a:r>
              <a:rPr lang="zh-CN" altLang="en-US" sz="2400" dirty="0"/>
              <a:t>交互表单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h1 </a:t>
            </a:r>
            <a:r>
              <a:rPr lang="en-US" altLang="zh-CN" sz="2400" dirty="0"/>
              <a:t>– 1</a:t>
            </a:r>
            <a:r>
              <a:rPr lang="zh-CN" altLang="en-US" sz="2400" dirty="0"/>
              <a:t>级标题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水平分隔线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p </a:t>
            </a:r>
            <a:r>
              <a:rPr lang="en-US" altLang="zh-CN" sz="2400" dirty="0"/>
              <a:t>– </a:t>
            </a:r>
            <a:r>
              <a:rPr lang="zh-CN" altLang="en-US" sz="2400" dirty="0"/>
              <a:t>段落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table </a:t>
            </a:r>
            <a:r>
              <a:rPr lang="en-US" altLang="zh-CN" sz="2400" dirty="0"/>
              <a:t>– 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无序列表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5949731" y="968078"/>
            <a:ext cx="5626410" cy="5273606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/>
              <a:t> 常见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内元素：</a:t>
            </a:r>
            <a:endParaRPr lang="en-US" altLang="zh-CN" sz="2900" dirty="0">
              <a:solidFill>
                <a:srgbClr val="C00000"/>
              </a:solidFill>
            </a:endParaRPr>
          </a:p>
          <a:p>
            <a:pPr marL="817245" lvl="1"/>
            <a:r>
              <a:rPr lang="en-US" altLang="zh-CN" dirty="0" smtClean="0"/>
              <a:t> a </a:t>
            </a:r>
            <a:r>
              <a:rPr lang="en-US" altLang="zh-CN" dirty="0"/>
              <a:t>– </a:t>
            </a:r>
            <a:r>
              <a:rPr lang="zh-CN" altLang="en-US" dirty="0"/>
              <a:t>链接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图片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input </a:t>
            </a:r>
            <a:r>
              <a:rPr lang="en-US" altLang="zh-CN" dirty="0"/>
              <a:t>– </a:t>
            </a:r>
            <a:r>
              <a:rPr lang="zh-CN" altLang="en-US" dirty="0"/>
              <a:t>输入框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select </a:t>
            </a:r>
            <a:r>
              <a:rPr lang="en-US" altLang="zh-CN" dirty="0"/>
              <a:t>– </a:t>
            </a:r>
            <a:r>
              <a:rPr lang="zh-CN" altLang="en-US" dirty="0"/>
              <a:t>项目选择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font </a:t>
            </a:r>
            <a:r>
              <a:rPr lang="en-US" altLang="zh-CN" dirty="0"/>
              <a:t>– </a:t>
            </a:r>
            <a:r>
              <a:rPr lang="zh-CN" altLang="en-US" dirty="0"/>
              <a:t>字体设定</a:t>
            </a:r>
            <a:r>
              <a:rPr lang="en-US" altLang="zh-CN" dirty="0"/>
              <a:t> </a:t>
            </a:r>
          </a:p>
          <a:p>
            <a:pPr marL="817245" lvl="1"/>
            <a:r>
              <a:rPr lang="en-US" altLang="zh-CN" dirty="0" smtClean="0"/>
              <a:t> strong </a:t>
            </a:r>
            <a:r>
              <a:rPr lang="en-US" altLang="zh-CN" dirty="0"/>
              <a:t>– </a:t>
            </a:r>
            <a:r>
              <a:rPr lang="zh-CN" altLang="en-US" dirty="0"/>
              <a:t>粗体强调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容器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800" dirty="0"/>
              <a:t>&lt;div&gt;&lt;/div&gt;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 块</a:t>
            </a:r>
            <a:r>
              <a:rPr lang="zh-CN" altLang="en-US" dirty="0">
                <a:solidFill>
                  <a:srgbClr val="FF0000"/>
                </a:solidFill>
              </a:rPr>
              <a:t>级元素</a:t>
            </a:r>
            <a:endParaRPr lang="en-US" altLang="zh-CN" dirty="0"/>
          </a:p>
          <a:p>
            <a:pPr lvl="1"/>
            <a:r>
              <a:rPr lang="zh-CN" altLang="en-US" dirty="0" smtClean="0"/>
              <a:t> 作为</a:t>
            </a:r>
            <a:r>
              <a:rPr lang="zh-CN" altLang="en-US" dirty="0"/>
              <a:t>内容或其他元素的</a:t>
            </a:r>
            <a:r>
              <a:rPr lang="zh-CN" altLang="en-US" dirty="0">
                <a:solidFill>
                  <a:srgbClr val="FF0000"/>
                </a:solidFill>
              </a:rPr>
              <a:t>容器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定义文档中的分区或节，可以把文档分割为独立的、不同的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控制</a:t>
            </a:r>
            <a:r>
              <a:rPr lang="zh-CN" altLang="en-US" dirty="0"/>
              <a:t>元素的大小、边框、位置等</a:t>
            </a:r>
            <a:endParaRPr lang="en-US" altLang="zh-CN" dirty="0"/>
          </a:p>
          <a:p>
            <a:pPr lvl="2"/>
            <a:r>
              <a:rPr lang="zh-CN" altLang="en-US" dirty="0"/>
              <a:t>控制内部元素和内容的样式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8740747" y="5243952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demo6-6.html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44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800" dirty="0"/>
              <a:t>&lt;span&gt;&lt;/span&gt;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 行</a:t>
            </a:r>
            <a:r>
              <a:rPr lang="zh-CN" altLang="en-US" dirty="0">
                <a:solidFill>
                  <a:srgbClr val="FF0000"/>
                </a:solidFill>
              </a:rPr>
              <a:t>内元素</a:t>
            </a:r>
            <a:endParaRPr lang="en-US" altLang="zh-CN" dirty="0"/>
          </a:p>
          <a:p>
            <a:pPr lvl="1"/>
            <a:r>
              <a:rPr lang="zh-CN" altLang="en-US" dirty="0" smtClean="0"/>
              <a:t> 作为</a:t>
            </a:r>
            <a:r>
              <a:rPr lang="zh-CN" altLang="en-US" dirty="0"/>
              <a:t>内容或其他元素的</a:t>
            </a:r>
            <a:r>
              <a:rPr lang="zh-CN" altLang="en-US" dirty="0">
                <a:solidFill>
                  <a:srgbClr val="FF0000"/>
                </a:solidFill>
              </a:rPr>
              <a:t>容器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控制内部元素和内容的样式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312606" y="72378"/>
            <a:ext cx="9021697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HTML</a:t>
            </a:r>
            <a:r>
              <a:rPr lang="zh-CN" altLang="en-US" dirty="0"/>
              <a:t>容器元素</a:t>
            </a:r>
          </a:p>
        </p:txBody>
      </p:sp>
      <p:sp>
        <p:nvSpPr>
          <p:cNvPr id="5" name="文本框 10"/>
          <p:cNvSpPr txBox="1"/>
          <p:nvPr/>
        </p:nvSpPr>
        <p:spPr>
          <a:xfrm>
            <a:off x="8740747" y="5243952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demo6-7.html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04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14974"/>
              </p:ext>
            </p:extLst>
          </p:nvPr>
        </p:nvGraphicFramePr>
        <p:xfrm>
          <a:off x="1380126" y="3200400"/>
          <a:ext cx="10300596" cy="2970075"/>
        </p:xfrm>
        <a:graphic>
          <a:graphicData uri="http://schemas.openxmlformats.org/drawingml/2006/table">
            <a:tbl>
              <a:tblPr/>
              <a:tblGrid>
                <a:gridCol w="1363074"/>
                <a:gridCol w="1946787"/>
                <a:gridCol w="6990735"/>
              </a:tblGrid>
              <a:tr h="385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常用可能值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明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</a:tr>
              <a:tr h="60439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display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block 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将元素显示为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块级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元素，该元素前后会带有换行符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99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会被显示为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元素，该元素前后没有换行符 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30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Inline-block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行内块元素</a:t>
                      </a: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25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该元素</a:t>
                      </a:r>
                      <a:r>
                        <a:rPr lang="zh-CN" altLang="en-US" sz="2400" b="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不会被显示</a:t>
                      </a:r>
                      <a:endParaRPr lang="zh-CN" altLang="en-US" sz="24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/>
          </p:cNvSpPr>
          <p:nvPr/>
        </p:nvSpPr>
        <p:spPr>
          <a:xfrm>
            <a:off x="791295" y="946008"/>
            <a:ext cx="11106646" cy="2121657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272415" indent="-272415" algn="l" defTabSz="1088390" rtl="0" eaLnBrk="1" latinLnBrk="0" hangingPunct="1">
              <a:lnSpc>
                <a:spcPct val="150000"/>
              </a:lnSpc>
              <a:spcBef>
                <a:spcPts val="1190"/>
              </a:spcBef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6610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Wingdings" panose="05000000000000000000" pitchFamily="2" charset="2"/>
              <a:buChar char="Ø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60805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cs typeface="Arial" panose="020B0604020202020204" pitchFamily="34" charset="0"/>
              </a:rPr>
              <a:t> display </a:t>
            </a:r>
            <a:r>
              <a:rPr lang="zh-CN" altLang="en-US" sz="2800" dirty="0" smtClean="0">
                <a:cs typeface="Arial" panose="020B0604020202020204" pitchFamily="34" charset="0"/>
              </a:rPr>
              <a:t>属性</a:t>
            </a:r>
            <a:endParaRPr lang="en-US" altLang="zh-CN" sz="2800" dirty="0" smtClean="0">
              <a:cs typeface="Arial" panose="020B0604020202020204" pitchFamily="34" charset="0"/>
            </a:endParaRPr>
          </a:p>
          <a:p>
            <a:pPr lvl="1"/>
            <a:r>
              <a:rPr lang="zh-CN" altLang="en-US" sz="2400" dirty="0" smtClean="0">
                <a:cs typeface="Arial" panose="020B0604020202020204" pitchFamily="34" charset="0"/>
              </a:rPr>
              <a:t> 用于指定 </a:t>
            </a:r>
            <a:r>
              <a:rPr lang="en-US" altLang="zh-CN" sz="2400" dirty="0" smtClean="0">
                <a:cs typeface="Arial" panose="020B0604020202020204" pitchFamily="34" charset="0"/>
              </a:rPr>
              <a:t>HTML </a:t>
            </a:r>
            <a:r>
              <a:rPr lang="zh-CN" altLang="en-US" sz="2400" dirty="0" smtClean="0">
                <a:cs typeface="Arial" panose="020B0604020202020204" pitchFamily="34" charset="0"/>
              </a:rPr>
              <a:t>标签的显示方式</a:t>
            </a:r>
            <a:endParaRPr lang="en-US" altLang="zh-CN" sz="2400" dirty="0" smtClean="0">
              <a:cs typeface="Arial" panose="020B0604020202020204" pitchFamily="34" charset="0"/>
            </a:endParaRPr>
          </a:p>
          <a:p>
            <a:pPr lvl="1"/>
            <a:r>
              <a:rPr lang="zh-CN" altLang="en-US" sz="2400" dirty="0" smtClean="0">
                <a:cs typeface="Arial" panose="020B0604020202020204" pitchFamily="34" charset="0"/>
              </a:rPr>
              <a:t> 属性值：关键字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块级元素与行内元素的相互转换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45" y="1416654"/>
            <a:ext cx="4285769" cy="112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38" y="813305"/>
            <a:ext cx="990399" cy="238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五边形 4"/>
          <p:cNvSpPr/>
          <p:nvPr/>
        </p:nvSpPr>
        <p:spPr>
          <a:xfrm>
            <a:off x="5538660" y="17929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</a:p>
        </p:txBody>
      </p:sp>
      <p:sp>
        <p:nvSpPr>
          <p:cNvPr id="12" name="五边形 11"/>
          <p:cNvSpPr/>
          <p:nvPr/>
        </p:nvSpPr>
        <p:spPr>
          <a:xfrm>
            <a:off x="3880192" y="45324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3" y="3851531"/>
            <a:ext cx="1880656" cy="23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43" y="4544954"/>
            <a:ext cx="5100079" cy="52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375524" y="5744153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demo6-8.html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735617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页面</a:t>
            </a:r>
            <a:r>
              <a:rPr lang="zh-CN" altLang="en-US" sz="2800" dirty="0"/>
              <a:t>布局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 导航</a:t>
            </a:r>
            <a:r>
              <a:rPr lang="zh-CN" altLang="en-US" sz="2400" dirty="0"/>
              <a:t>栏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 分栏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……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16" y="3524865"/>
            <a:ext cx="10058400" cy="2508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纵向导航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39427" y="3936745"/>
            <a:ext cx="7054010" cy="99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line-height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中的文本垂直方向居中，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text-align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中的文本水平方向居中。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39427" y="2820280"/>
            <a:ext cx="7414476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list-style-type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属性，隐藏列表项目符号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39427" y="1599007"/>
            <a:ext cx="6848766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制作时使用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进行制作，设定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的边框及宽高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1263650"/>
            <a:ext cx="4326255" cy="444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横向</a:t>
            </a:r>
            <a:r>
              <a:rPr lang="zh-CN" altLang="en-US" dirty="0"/>
              <a:t>导航</a:t>
            </a: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08054" y="2972932"/>
            <a:ext cx="10610205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的宽度属性后，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，属性值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标签横向排列。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021502" y="4305437"/>
            <a:ext cx="10463050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Firefox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不一样，要手动声明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，才能使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显示样式兼容。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15083" y="981637"/>
            <a:ext cx="10595600" cy="1169894"/>
            <a:chOff x="1009212" y="1465729"/>
            <a:chExt cx="10595600" cy="1169894"/>
          </a:xfrm>
        </p:grpSpPr>
        <p:sp>
          <p:nvSpPr>
            <p:cNvPr id="4" name="矩形 3"/>
            <p:cNvSpPr/>
            <p:nvPr/>
          </p:nvSpPr>
          <p:spPr>
            <a:xfrm>
              <a:off x="1009212" y="1465729"/>
              <a:ext cx="10595600" cy="1169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46" name="Picture 2" descr="C:\Users\hl\Desktop\2017-12-25_16064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9" y="1643296"/>
              <a:ext cx="10304487" cy="85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分栏的实现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1256403"/>
            <a:ext cx="11648440" cy="3811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102659"/>
            <a:ext cx="6094730" cy="29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/>
          <p:cNvSpPr txBox="1"/>
          <p:nvPr/>
        </p:nvSpPr>
        <p:spPr>
          <a:xfrm>
            <a:off x="9375524" y="5744153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demo6-9.html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盒子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81667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：</a:t>
            </a:r>
            <a:endParaRPr kumimoji="1" lang="en-US" altLang="zh-CN" sz="2800" dirty="0"/>
          </a:p>
          <a:p>
            <a:pPr lvl="1"/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内部</a:t>
            </a:r>
            <a:r>
              <a:rPr kumimoji="1" lang="zh-CN" altLang="en-US" sz="2400" dirty="0"/>
              <a:t>装入各类物品（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要</a:t>
            </a:r>
            <a:r>
              <a:rPr kumimoji="1" lang="zh-CN" altLang="en-US" sz="2400" dirty="0"/>
              <a:t>展示的物品（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）较多时，盒子与盒子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</a:t>
            </a:r>
            <a:r>
              <a:rPr kumimoji="1" lang="zh-CN" altLang="en-US" sz="2400" dirty="0"/>
              <a:t>或</a:t>
            </a:r>
            <a:r>
              <a:rPr kumimoji="1" lang="zh-CN" altLang="en-US" sz="2400" dirty="0">
                <a:solidFill>
                  <a:srgbClr val="C00000"/>
                </a:solidFill>
              </a:rPr>
              <a:t>堆叠</a:t>
            </a:r>
            <a:r>
              <a:rPr kumimoji="1" lang="zh-CN" altLang="en-US" sz="2400" dirty="0"/>
              <a:t>起来，共同展示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0" y="4655027"/>
            <a:ext cx="1919963" cy="10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00" y="4580743"/>
            <a:ext cx="1759804" cy="114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53" y="4361047"/>
            <a:ext cx="3731694" cy="167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1"/>
          <p:cNvSpPr/>
          <p:nvPr/>
        </p:nvSpPr>
        <p:spPr>
          <a:xfrm>
            <a:off x="3503256" y="5014337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7"/>
          <p:cNvSpPr/>
          <p:nvPr/>
        </p:nvSpPr>
        <p:spPr>
          <a:xfrm>
            <a:off x="6714651" y="5026454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61884"/>
            <a:ext cx="11106646" cy="4636455"/>
          </a:xfrm>
        </p:spPr>
        <p:txBody>
          <a:bodyPr/>
          <a:lstStyle/>
          <a:p>
            <a:r>
              <a:rPr lang="zh-CN" altLang="en-US" sz="2800" dirty="0" smtClean="0"/>
              <a:t> 图像</a:t>
            </a:r>
            <a:r>
              <a:rPr lang="zh-CN" altLang="en-US" sz="2800" dirty="0"/>
              <a:t>透明的实现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://www.w3school.com.cn/css/css_image_transparency.asp</a:t>
            </a:r>
            <a:endParaRPr lang="zh-CN" altLang="en-US" sz="24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99" y="2550976"/>
            <a:ext cx="3701975" cy="204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671" y="2550976"/>
            <a:ext cx="4054004" cy="2040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21212" y="4892513"/>
            <a:ext cx="3305914" cy="1310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 { 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:0.4; </a:t>
            </a:r>
            <a:r>
              <a:rPr lang="zh-CN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791177"/>
            <a:ext cx="11106646" cy="487509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 给</a:t>
            </a:r>
            <a:r>
              <a:rPr lang="en-US" altLang="zh-CN" sz="2800" dirty="0">
                <a:solidFill>
                  <a:srgbClr val="C00000"/>
                </a:solidFill>
              </a:rPr>
              <a:t>div</a:t>
            </a:r>
            <a:r>
              <a:rPr lang="zh-CN" altLang="en-US" sz="2800" dirty="0">
                <a:solidFill>
                  <a:srgbClr val="C00000"/>
                </a:solidFill>
              </a:rPr>
              <a:t>命名，使逻辑更加清晰</a:t>
            </a:r>
          </a:p>
          <a:p>
            <a:pPr lvl="1"/>
            <a:r>
              <a:rPr lang="zh-CN" altLang="en-US" dirty="0" smtClean="0"/>
              <a:t>把标签</a:t>
            </a:r>
            <a:r>
              <a:rPr lang="zh-CN" altLang="en-US" dirty="0"/>
              <a:t>放进</a:t>
            </a:r>
            <a:r>
              <a:rPr lang="en-US" altLang="zh-CN" dirty="0"/>
              <a:t>&lt;div&gt;</a:t>
            </a:r>
            <a:r>
              <a:rPr lang="zh-CN" altLang="en-US" dirty="0"/>
              <a:t>里，划分</a:t>
            </a:r>
            <a:r>
              <a:rPr lang="zh-CN" altLang="en-US" dirty="0" smtClean="0"/>
              <a:t>出独立的</a:t>
            </a:r>
            <a:r>
              <a:rPr lang="zh-CN" altLang="en-US" dirty="0"/>
              <a:t>逻辑部分。为了使逻辑更加清晰，可以为独立的逻辑部分用</a:t>
            </a:r>
            <a:r>
              <a:rPr lang="en-US" altLang="zh-CN" dirty="0"/>
              <a:t>id</a:t>
            </a:r>
            <a:r>
              <a:rPr lang="zh-CN" altLang="en-US" dirty="0"/>
              <a:t>属性设置唯一的名称</a:t>
            </a:r>
            <a:r>
              <a:rPr lang="zh-CN" altLang="en-US" dirty="0" smtClean="0"/>
              <a:t>，就</a:t>
            </a:r>
            <a:r>
              <a:rPr lang="zh-CN" altLang="en-US" dirty="0"/>
              <a:t>像每个人都有一个身份证号，身份证号是唯一标识我们的身份的，也是必须唯一的。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3271751"/>
            <a:ext cx="4821847" cy="35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 通用</a:t>
            </a:r>
            <a:r>
              <a:rPr lang="zh-CN" altLang="en-US" sz="2800" dirty="0">
                <a:solidFill>
                  <a:srgbClr val="C00000"/>
                </a:solidFill>
              </a:rPr>
              <a:t>样式设置</a:t>
            </a:r>
          </a:p>
          <a:p>
            <a:pPr lvl="1"/>
            <a:r>
              <a:rPr lang="zh-CN" altLang="en-US" dirty="0"/>
              <a:t>通用选择器是功能最强大的选择器，它使用一个（*）号指定，它的作用是匹配</a:t>
            </a:r>
            <a:r>
              <a:rPr lang="en-US" altLang="zh-CN" dirty="0"/>
              <a:t>html</a:t>
            </a:r>
            <a:r>
              <a:rPr lang="zh-CN" altLang="en-US" dirty="0"/>
              <a:t>中所有标签元素。</a:t>
            </a:r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保证页面</a:t>
            </a:r>
            <a:r>
              <a:rPr lang="zh-CN" altLang="en-US" dirty="0"/>
              <a:t>能兼容多种浏览器，</a:t>
            </a:r>
            <a:r>
              <a:rPr lang="zh-CN" altLang="en-US" dirty="0" smtClean="0"/>
              <a:t>经常对</a:t>
            </a:r>
            <a:r>
              <a:rPr lang="en-US" altLang="zh-CN" dirty="0"/>
              <a:t>HTML</a:t>
            </a:r>
            <a:r>
              <a:rPr lang="zh-CN" altLang="en-US" dirty="0"/>
              <a:t>内的所有标签进行重置，将右侧代码加到</a:t>
            </a:r>
            <a:r>
              <a:rPr lang="en-US" altLang="zh-CN" dirty="0"/>
              <a:t>CSS</a:t>
            </a:r>
            <a:r>
              <a:rPr lang="zh-CN" altLang="en-US" dirty="0"/>
              <a:t>文件的顶端。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4"/>
          <p:cNvSpPr txBox="1"/>
          <p:nvPr/>
        </p:nvSpPr>
        <p:spPr>
          <a:xfrm>
            <a:off x="7727889" y="3919145"/>
            <a:ext cx="3456384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* </a:t>
            </a:r>
            <a:r>
              <a:rPr lang="en-US" altLang="zh-CN" sz="3200" dirty="0" smtClean="0"/>
              <a:t>{</a:t>
            </a:r>
            <a:r>
              <a:rPr lang="en-US" altLang="zh-CN" sz="3200" dirty="0"/>
              <a:t>	</a:t>
            </a:r>
            <a:endParaRPr lang="en-US" altLang="zh-CN" sz="3200" dirty="0" smtClean="0"/>
          </a:p>
          <a:p>
            <a:r>
              <a:rPr lang="en-US" altLang="zh-CN" sz="3200" dirty="0" smtClean="0"/>
              <a:t>      margin: 0px</a:t>
            </a:r>
            <a:r>
              <a:rPr lang="en-US" altLang="zh-CN" sz="3200" dirty="0"/>
              <a:t>; 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padding: 0px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02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 CSS </a:t>
            </a:r>
            <a:r>
              <a:rPr lang="zh-CN" altLang="en-US" sz="3000" dirty="0">
                <a:solidFill>
                  <a:srgbClr val="FF0000"/>
                </a:solidFill>
              </a:rPr>
              <a:t>盒子模型</a:t>
            </a:r>
            <a:r>
              <a:rPr lang="zh-CN" altLang="en-US" sz="3000" dirty="0"/>
              <a:t>简介</a:t>
            </a:r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边框</a:t>
            </a:r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内边距和外边距</a:t>
            </a:r>
          </a:p>
          <a:p>
            <a:r>
              <a:rPr lang="zh-CN" altLang="en-US" sz="29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>
                <a:solidFill>
                  <a:srgbClr val="FF0000"/>
                </a:solidFill>
              </a:rPr>
              <a:t>行</a:t>
            </a:r>
            <a:r>
              <a:rPr lang="zh-CN" altLang="en-US" sz="3000" dirty="0">
                <a:solidFill>
                  <a:srgbClr val="FF0000"/>
                </a:solidFill>
              </a:rPr>
              <a:t>内元素、块级元素</a:t>
            </a:r>
            <a:r>
              <a:rPr lang="zh-CN" altLang="en-US" sz="3000" dirty="0"/>
              <a:t>的概念及 </a:t>
            </a:r>
            <a:r>
              <a:rPr lang="en-US" altLang="zh-CN" sz="3000" dirty="0">
                <a:solidFill>
                  <a:srgbClr val="FF0000"/>
                </a:solidFill>
              </a:rPr>
              <a:t>display </a:t>
            </a:r>
            <a:r>
              <a:rPr lang="zh-CN" altLang="en-US" sz="3000" dirty="0"/>
              <a:t>属性的用法</a:t>
            </a:r>
            <a:endParaRPr lang="en-US" altLang="zh-CN" sz="3000" dirty="0"/>
          </a:p>
          <a:p>
            <a:r>
              <a:rPr lang="en-US" altLang="zh-CN" sz="2900" dirty="0" smtClean="0"/>
              <a:t> </a:t>
            </a:r>
            <a:r>
              <a:rPr lang="en-US" altLang="zh-CN" sz="3000" dirty="0" smtClean="0"/>
              <a:t>CSS </a:t>
            </a:r>
            <a:r>
              <a:rPr lang="zh-CN" altLang="en-US" sz="3000" dirty="0"/>
              <a:t>盒子模型的应用</a:t>
            </a:r>
            <a:endParaRPr lang="en-US" altLang="zh-CN" sz="3000" dirty="0"/>
          </a:p>
          <a:p>
            <a:pPr lvl="1"/>
            <a:r>
              <a:rPr lang="zh-CN" altLang="en-US" dirty="0" smtClean="0"/>
              <a:t> 网页</a:t>
            </a:r>
            <a:r>
              <a:rPr lang="zh-CN" altLang="en-US" dirty="0"/>
              <a:t>布局</a:t>
            </a:r>
            <a:endParaRPr lang="en-US" altLang="zh-CN" dirty="0"/>
          </a:p>
          <a:p>
            <a:pPr lvl="1"/>
            <a:r>
              <a:rPr lang="zh-CN" altLang="en-US" dirty="0" smtClean="0"/>
              <a:t> 导航</a:t>
            </a:r>
            <a:r>
              <a:rPr lang="zh-CN" altLang="en-US" dirty="0"/>
              <a:t>栏的实现</a:t>
            </a:r>
            <a:endParaRPr lang="en-US" altLang="zh-CN" dirty="0"/>
          </a:p>
          <a:p>
            <a:pPr lvl="1"/>
            <a:r>
              <a:rPr lang="zh-CN" altLang="en-US" dirty="0" smtClean="0"/>
              <a:t> 分</a:t>
            </a:r>
            <a:r>
              <a:rPr lang="zh-CN" altLang="en-US" dirty="0"/>
              <a:t>栏的实现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中的盒子</a:t>
            </a:r>
            <a:r>
              <a:rPr kumimoji="1" lang="zh-CN" altLang="en-US" sz="3600" dirty="0"/>
              <a:t>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1004053"/>
            <a:ext cx="9660194" cy="3966455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855406" y="5215255"/>
            <a:ext cx="10205885" cy="9696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kumimoji="1" lang="en-US" altLang="zh-CN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kumimoji="1" lang="zh-CN" altLang="en-US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中的盒子</a:t>
            </a:r>
            <a:r>
              <a:rPr kumimoji="1"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：一个矩形区域，内容包裹在盒子中。盒子的</a:t>
            </a:r>
            <a:r>
              <a:rPr kumimoji="1"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堆叠</a:t>
            </a:r>
            <a:r>
              <a:rPr kumimoji="1"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与嵌套形成整个页面的内容排布。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Web</a:t>
            </a:r>
            <a:r>
              <a:rPr kumimoji="1" lang="zh-CN" altLang="en-US" sz="3600" dirty="0"/>
              <a:t>中的盒子模型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在 </a:t>
            </a:r>
            <a:r>
              <a:rPr kumimoji="1" lang="en-US" altLang="zh-CN" sz="2800" dirty="0"/>
              <a:t>Web </a:t>
            </a:r>
            <a:r>
              <a:rPr kumimoji="1" lang="zh-CN" altLang="en-US" sz="2800" dirty="0"/>
              <a:t>中的作用：</a:t>
            </a:r>
            <a:endParaRPr kumimoji="1" lang="en-US" altLang="zh-CN" sz="2800" dirty="0"/>
          </a:p>
          <a:p>
            <a:pPr lvl="1"/>
            <a:r>
              <a:rPr kumimoji="1" lang="zh-CN" altLang="en-US" dirty="0" smtClean="0">
                <a:solidFill>
                  <a:srgbClr val="C00000"/>
                </a:solidFill>
              </a:rPr>
              <a:t> 页面内容</a:t>
            </a:r>
            <a:r>
              <a:rPr kumimoji="1" lang="zh-CN" altLang="en-US" dirty="0"/>
              <a:t>的容器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 通过</a:t>
            </a:r>
            <a:r>
              <a:rPr kumimoji="1" lang="zh-CN" altLang="en-US" dirty="0"/>
              <a:t>盒子与盒子的</a:t>
            </a:r>
            <a:r>
              <a:rPr kumimoji="1" lang="zh-CN" altLang="en-US" dirty="0">
                <a:solidFill>
                  <a:srgbClr val="C00000"/>
                </a:solidFill>
              </a:rPr>
              <a:t>嵌套、堆叠</a:t>
            </a:r>
            <a:r>
              <a:rPr kumimoji="1" lang="zh-CN" altLang="en-US" dirty="0"/>
              <a:t>，控制页面内容的展示位置（</a:t>
            </a:r>
            <a:r>
              <a:rPr kumimoji="1" lang="zh-CN" altLang="en-US" dirty="0">
                <a:solidFill>
                  <a:srgbClr val="C00000"/>
                </a:solidFill>
              </a:rPr>
              <a:t>布局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1264529" y="3739593"/>
            <a:ext cx="9811511" cy="111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  <a:spcBef>
                <a:spcPts val="3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所有网页中的元素都可以看成是一个盒子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，占据着一定的页面空间，可以通过调整盒子的边框和距离等参数，来调节盒子的位置和大小。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970298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每个</a:t>
            </a:r>
            <a:r>
              <a:rPr kumimoji="1" lang="zh-CN" altLang="en-US" sz="2800" dirty="0"/>
              <a:t>盒子具有的特征：</a:t>
            </a:r>
            <a:endParaRPr kumimoji="1" lang="en-US" altLang="zh-CN" sz="2800" dirty="0"/>
          </a:p>
          <a:p>
            <a:pPr lvl="1"/>
            <a:r>
              <a:rPr kumimoji="1" lang="zh-CN" altLang="en-US" dirty="0" smtClean="0"/>
              <a:t> 大小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width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height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 边框</a:t>
            </a:r>
            <a:r>
              <a:rPr kumimoji="1" lang="zh-CN" altLang="en-US" dirty="0"/>
              <a:t>（</a:t>
            </a:r>
            <a:r>
              <a:rPr kumimoji="1" lang="en-US" altLang="zh-CN" dirty="0"/>
              <a:t>border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 内</a:t>
            </a:r>
            <a:r>
              <a:rPr kumimoji="1" lang="zh-CN" altLang="en-US" dirty="0"/>
              <a:t>边距（</a:t>
            </a:r>
            <a:r>
              <a:rPr kumimoji="1" lang="en-US" altLang="zh-CN" dirty="0"/>
              <a:t>padding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 外边</a:t>
            </a:r>
            <a:r>
              <a:rPr kumimoji="1" lang="zh-CN" altLang="en-US" dirty="0"/>
              <a:t>距（</a:t>
            </a:r>
            <a:r>
              <a:rPr kumimoji="1" lang="en-US" altLang="zh-CN" dirty="0"/>
              <a:t>margin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pic>
        <p:nvPicPr>
          <p:cNvPr id="1027" name="Picture 3" descr="C:\Users\hl\Desktop\a9d3fd1f4134970a37cf81a69fcad1c8a6865d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95" y="995706"/>
            <a:ext cx="6014879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模型特征</a:t>
            </a:r>
            <a:r>
              <a:rPr kumimoji="1" lang="zh-CN" altLang="en-US" sz="2800" dirty="0">
                <a:sym typeface="Wingdings" panose="05000000000000000000"/>
              </a:rPr>
              <a:t>：（宽、高、边框、内边距、外边距）</a:t>
            </a:r>
            <a:endParaRPr kumimoji="1" lang="zh-CN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27" y="1887377"/>
            <a:ext cx="5510263" cy="384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091" y="2320692"/>
            <a:ext cx="3666715" cy="327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979027" y="1887377"/>
            <a:ext cx="5510263" cy="3710330"/>
          </a:xfrm>
          <a:prstGeom prst="rect">
            <a:avLst/>
          </a:prstGeom>
          <a:noFill/>
          <a:ln w="38100">
            <a:solidFill>
              <a:srgbClr val="FDC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1478</Words>
  <Application>Microsoft Office PowerPoint</Application>
  <PresentationFormat>自定义</PresentationFormat>
  <Paragraphs>317</Paragraphs>
  <Slides>44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PowerPoint 演示文稿</vt:lpstr>
      <vt:lpstr>PowerPoint 演示文稿</vt:lpstr>
      <vt:lpstr>PowerPoint 演示文稿</vt:lpstr>
      <vt:lpstr>盒子</vt:lpstr>
      <vt:lpstr>Web中的盒子模型</vt:lpstr>
      <vt:lpstr>Web中的盒子模型</vt:lpstr>
      <vt:lpstr>盒子模型特征</vt:lpstr>
      <vt:lpstr>盒子模型特征</vt:lpstr>
      <vt:lpstr>PowerPoint 演示文稿</vt:lpstr>
      <vt:lpstr>盒子模型的平面图</vt:lpstr>
      <vt:lpstr>大小</vt:lpstr>
      <vt:lpstr>边框</vt:lpstr>
      <vt:lpstr>边框样式</vt:lpstr>
      <vt:lpstr>边框宽度</vt:lpstr>
      <vt:lpstr>边框颜色</vt:lpstr>
      <vt:lpstr>边框样式</vt:lpstr>
      <vt:lpstr>边框样式关键字</vt:lpstr>
      <vt:lpstr>复合（一）</vt:lpstr>
      <vt:lpstr>复合（二）</vt:lpstr>
      <vt:lpstr>实例</vt:lpstr>
      <vt:lpstr>内边距</vt:lpstr>
      <vt:lpstr>举例说明</vt:lpstr>
      <vt:lpstr>添加内边距</vt:lpstr>
      <vt:lpstr>外边距</vt:lpstr>
      <vt:lpstr>举例说明</vt:lpstr>
      <vt:lpstr>盒子模型计算问题</vt:lpstr>
      <vt:lpstr>PowerPoint 演示文稿</vt:lpstr>
      <vt:lpstr>块级元素与行内元素</vt:lpstr>
      <vt:lpstr>HTML的块级元素与行内元素</vt:lpstr>
      <vt:lpstr>HTML常见的块级元素和行内元素</vt:lpstr>
      <vt:lpstr>HTML容器元素</vt:lpstr>
      <vt:lpstr>PowerPoint 演示文稿</vt:lpstr>
      <vt:lpstr>CSS的display属性值</vt:lpstr>
      <vt:lpstr>块级元素与行内元素的相互转换</vt:lpstr>
      <vt:lpstr>PowerPoint 演示文稿</vt:lpstr>
      <vt:lpstr>盒子模型的应用</vt:lpstr>
      <vt:lpstr>纵向导航</vt:lpstr>
      <vt:lpstr>横向导航</vt:lpstr>
      <vt:lpstr>分栏的实现</vt:lpstr>
      <vt:lpstr>补充</vt:lpstr>
      <vt:lpstr>补充</vt:lpstr>
      <vt:lpstr>补充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Mengyi</cp:lastModifiedBy>
  <cp:revision>664</cp:revision>
  <dcterms:created xsi:type="dcterms:W3CDTF">2014-10-16T08:35:00Z</dcterms:created>
  <dcterms:modified xsi:type="dcterms:W3CDTF">2019-04-25T01:26:39Z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