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5" r:id="rId5"/>
    <p:sldId id="286" r:id="rId6"/>
    <p:sldId id="288" r:id="rId7"/>
    <p:sldId id="289" r:id="rId8"/>
    <p:sldId id="287" r:id="rId9"/>
    <p:sldId id="257" r:id="rId10"/>
    <p:sldId id="258" r:id="rId11"/>
    <p:sldId id="290" r:id="rId12"/>
    <p:sldId id="291" r:id="rId13"/>
    <p:sldId id="292" r:id="rId14"/>
    <p:sldId id="293" r:id="rId15"/>
    <p:sldId id="294" r:id="rId16"/>
    <p:sldId id="295" r:id="rId17"/>
    <p:sldId id="298" r:id="rId18"/>
    <p:sldId id="296" r:id="rId19"/>
    <p:sldId id="297" r:id="rId20"/>
    <p:sldId id="301" r:id="rId21"/>
    <p:sldId id="302" r:id="rId22"/>
    <p:sldId id="303" r:id="rId23"/>
    <p:sldId id="304" r:id="rId24"/>
    <p:sldId id="305" r:id="rId25"/>
    <p:sldId id="299" r:id="rId26"/>
    <p:sldId id="306"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2" r:id="rId41"/>
    <p:sldId id="323" r:id="rId42"/>
    <p:sldId id="324" r:id="rId43"/>
    <p:sldId id="325" r:id="rId44"/>
    <p:sldId id="326" r:id="rId45"/>
    <p:sldId id="327" r:id="rId46"/>
    <p:sldId id="328" r:id="rId47"/>
    <p:sldId id="330" r:id="rId48"/>
    <p:sldId id="331" r:id="rId49"/>
    <p:sldId id="334" r:id="rId50"/>
    <p:sldId id="335" r:id="rId51"/>
    <p:sldId id="336" r:id="rId52"/>
    <p:sldId id="337" r:id="rId53"/>
    <p:sldId id="338" r:id="rId54"/>
    <p:sldId id="339" r:id="rId55"/>
    <p:sldId id="284" r:id="rId5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981200" y="2220913"/>
            <a:ext cx="10210800" cy="1798637"/>
          </a:xfrm>
        </p:spPr>
        <p:txBody>
          <a:bodyPr anchor="ctr" anchorCtr="0"/>
          <a:lstStyle>
            <a:lvl1pPr algn="ctr">
              <a:defRPr sz="6000">
                <a:solidFill>
                  <a:srgbClr val="FFFFFF"/>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981200" y="3764327"/>
            <a:ext cx="10210800" cy="507869"/>
          </a:xfrm>
        </p:spPr>
        <p:txBody>
          <a:bodyPr anchor="ctr" anchorCtr="0">
            <a:normAutofit/>
          </a:bodyPr>
          <a:lstStyle>
            <a:lvl1pPr marL="0" indent="0" algn="r">
              <a:buNone/>
              <a:defRPr sz="18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ADE6C375-E8F9-4859-A467-779B0E354F7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B835D8-76BA-4E66-A5FE-5286BBDBBEB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DE6C375-E8F9-4859-A467-779B0E354F7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B835D8-76BA-4E66-A5FE-5286BBDBBEBE}" type="slidenum">
              <a:rPr lang="zh-CN" altLang="en-US" smtClean="0"/>
            </a:fld>
            <a:endParaRPr lang="zh-CN" altLang="en-US"/>
          </a:p>
        </p:txBody>
      </p:sp>
      <p:sp>
        <p:nvSpPr>
          <p:cNvPr id="8" name="内容占位符 6"/>
          <p:cNvSpPr>
            <a:spLocks noGrp="1"/>
          </p:cNvSpPr>
          <p:nvPr>
            <p:ph sz="quarter" idx="13"/>
          </p:nvPr>
        </p:nvSpPr>
        <p:spPr>
          <a:xfrm>
            <a:off x="560388" y="412955"/>
            <a:ext cx="11237912" cy="557509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46893"/>
            <a:ext cx="10515600" cy="8001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075592"/>
            <a:ext cx="10515600" cy="5148263"/>
          </a:xfrm>
        </p:spPr>
        <p:txBody>
          <a:bodyPr/>
          <a:lstStyle>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ADE6C375-E8F9-4859-A467-779B0E354F7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B835D8-76BA-4E66-A5FE-5286BBDBBEBE}"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93" y="-61054"/>
            <a:ext cx="1008185" cy="10081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圆角矩形 6"/>
          <p:cNvSpPr/>
          <p:nvPr userDrawn="1"/>
        </p:nvSpPr>
        <p:spPr>
          <a:xfrm>
            <a:off x="508000" y="957943"/>
            <a:ext cx="11219542" cy="5326743"/>
          </a:xfrm>
          <a:prstGeom prst="roundRect">
            <a:avLst>
              <a:gd name="adj" fmla="val 5177"/>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3268800" y="2311200"/>
            <a:ext cx="5598000" cy="2217600"/>
          </a:xfrm>
        </p:spPr>
        <p:txBody>
          <a:bodyPr lIns="0" tIns="0" rIns="0" bIns="0" anchor="ctr" anchorCtr="0">
            <a:normAutofit/>
          </a:bodyPr>
          <a:lstStyle>
            <a:lvl1pPr algn="ctr">
              <a:defRPr sz="3600" b="0">
                <a:solidFill>
                  <a:schemeClr val="tx1">
                    <a:lumMod val="85000"/>
                    <a:lumOff val="15000"/>
                  </a:schemeClr>
                </a:solidFill>
              </a:defRPr>
            </a:lvl1p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ADE6C375-E8F9-4859-A467-779B0E354F7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B835D8-76BA-4E66-A5FE-5286BBDBBEB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53247"/>
            <a:ext cx="10515600" cy="8001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402556"/>
            <a:ext cx="5181600" cy="43513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72200" y="1402556"/>
            <a:ext cx="5181600" cy="43513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ADE6C375-E8F9-4859-A467-779B0E354F7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B835D8-76BA-4E66-A5FE-5286BBDBBEBE}" type="slidenum">
              <a:rPr lang="zh-CN" altLang="en-US" smtClean="0"/>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93" y="-61054"/>
            <a:ext cx="1008185" cy="100818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0"/>
            <a:ext cx="10515600" cy="7992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250697"/>
            <a:ext cx="5157787" cy="969568"/>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839788" y="2220265"/>
            <a:ext cx="5157787"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250697"/>
            <a:ext cx="5183188" cy="969568"/>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220265"/>
            <a:ext cx="5183188"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ADE6C375-E8F9-4859-A467-779B0E354F7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B835D8-76BA-4E66-A5FE-5286BBDBBEBE}" type="slidenum">
              <a:rPr lang="zh-CN" altLang="en-US" smtClean="0"/>
            </a:fld>
            <a:endParaRPr lang="zh-CN" altLang="en-US"/>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93" y="-61054"/>
            <a:ext cx="1008185" cy="100818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980000" y="2221200"/>
            <a:ext cx="10209600" cy="1800000"/>
          </a:xfrm>
        </p:spPr>
        <p:txBody>
          <a:bodyPr>
            <a:normAutofit/>
          </a:bodyPr>
          <a:lstStyle>
            <a:lvl1pPr algn="ctr">
              <a:defRPr sz="8000" b="1">
                <a:solidFill>
                  <a:schemeClr val="bg1"/>
                </a:solidFill>
              </a:defRPr>
            </a:lvl1pPr>
          </a:lstStyle>
          <a:p>
            <a:r>
              <a:rPr lang="zh-CN" altLang="en-US" dirty="0" smtClean="0"/>
              <a:t>单击此处编辑标题</a:t>
            </a:r>
            <a:endParaRPr lang="zh-CN" altLang="en-US" dirty="0"/>
          </a:p>
        </p:txBody>
      </p:sp>
      <p:sp>
        <p:nvSpPr>
          <p:cNvPr id="3" name="日期占位符 2"/>
          <p:cNvSpPr>
            <a:spLocks noGrp="1"/>
          </p:cNvSpPr>
          <p:nvPr>
            <p:ph type="dt" sz="half" idx="10"/>
          </p:nvPr>
        </p:nvSpPr>
        <p:spPr/>
        <p:txBody>
          <a:bodyPr/>
          <a:lstStyle/>
          <a:p>
            <a:fld id="{ADE6C375-E8F9-4859-A467-779B0E354F7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B835D8-76BA-4E66-A5FE-5286BBDBBE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E6C375-E8F9-4859-A467-779B0E354F7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B835D8-76BA-4E66-A5FE-5286BBDBBE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0"/>
            <a:ext cx="10515600" cy="799200"/>
          </a:xfrm>
        </p:spPr>
        <p:txBody>
          <a:bodyPr anchor="ctr" anchorCtr="0"/>
          <a:lstStyle>
            <a:lvl1pPr>
              <a:defRPr sz="32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997200" y="1208420"/>
            <a:ext cx="10083600" cy="27576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957600" y="4135220"/>
            <a:ext cx="10152000" cy="2170800"/>
          </a:xfrm>
        </p:spPr>
        <p:txBody>
          <a:bodyPr lIns="0" tIns="0" rIns="0" bIns="0">
            <a:normAutofit/>
          </a:bodyPr>
          <a:lstStyle>
            <a:lvl1pPr marL="0" indent="0" algn="just">
              <a:lnSpc>
                <a:spcPct val="150000"/>
              </a:lnSpc>
              <a:spcBef>
                <a:spcPts val="0"/>
              </a:spcBef>
              <a:spcAft>
                <a:spcPts val="0"/>
              </a:spcAft>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ADE6C375-E8F9-4859-A467-779B0E354F7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B835D8-76BA-4E66-A5FE-5286BBDBBEBE}" type="slidenum">
              <a:rPr lang="zh-CN" altLang="en-US" smtClean="0"/>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93" y="-61054"/>
            <a:ext cx="1008185" cy="100818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ADE6C375-E8F9-4859-A467-779B0E354F7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B835D8-76BA-4E66-A5FE-5286BBDBBE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6.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1"/>
            <a:ext cx="10515600" cy="8001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028700"/>
            <a:ext cx="10515600" cy="51482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a:p>
            <a:pPr lvl="0"/>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800">
                <a:solidFill>
                  <a:schemeClr val="tx1">
                    <a:tint val="75000"/>
                  </a:schemeClr>
                </a:solidFill>
              </a:defRPr>
            </a:lvl1pPr>
          </a:lstStyle>
          <a:p>
            <a:fld id="{ADE6C375-E8F9-4859-A467-779B0E354F7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8FB835D8-76BA-4E66-A5FE-5286BBDBBE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tags" Target="../tags/tag38.xml"/><Relationship Id="rId1" Type="http://schemas.openxmlformats.org/officeDocument/2006/relationships/tags" Target="../tags/tag3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tags" Target="../tags/tag40.xml"/><Relationship Id="rId1" Type="http://schemas.openxmlformats.org/officeDocument/2006/relationships/tags" Target="../tags/tag39.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xml"/><Relationship Id="rId3" Type="http://schemas.openxmlformats.org/officeDocument/2006/relationships/tags" Target="../tags/tag42.xml"/><Relationship Id="rId2" Type="http://schemas.openxmlformats.org/officeDocument/2006/relationships/image" Target="../media/image17.png"/><Relationship Id="rId1" Type="http://schemas.openxmlformats.org/officeDocument/2006/relationships/tags" Target="../tags/tag4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tags" Target="../tags/tag44.xml"/><Relationship Id="rId1" Type="http://schemas.openxmlformats.org/officeDocument/2006/relationships/tags" Target="../tags/tag4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tags" Target="../tags/tag46.xml"/><Relationship Id="rId1" Type="http://schemas.openxmlformats.org/officeDocument/2006/relationships/tags" Target="../tags/tag4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4.xml"/><Relationship Id="rId2" Type="http://schemas.openxmlformats.org/officeDocument/2006/relationships/tags" Target="../tags/tag48.xml"/><Relationship Id="rId1" Type="http://schemas.openxmlformats.org/officeDocument/2006/relationships/tags" Target="../tags/tag4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tags" Target="../tags/tag50.xml"/><Relationship Id="rId1" Type="http://schemas.openxmlformats.org/officeDocument/2006/relationships/tags" Target="../tags/tag49.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4.xml"/><Relationship Id="rId4" Type="http://schemas.openxmlformats.org/officeDocument/2006/relationships/tags" Target="../tags/tag5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tags" Target="../tags/tag51.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4.xml"/><Relationship Id="rId5" Type="http://schemas.openxmlformats.org/officeDocument/2006/relationships/tags" Target="../tags/tag54.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tags" Target="../tags/tag53.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4.xml"/><Relationship Id="rId4" Type="http://schemas.openxmlformats.org/officeDocument/2006/relationships/tags" Target="../tags/tag56.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tags" Target="../tags/tag55.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tags" Target="../tags/tag58.xml"/><Relationship Id="rId1" Type="http://schemas.openxmlformats.org/officeDocument/2006/relationships/tags" Target="../tags/tag57.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4.xml"/><Relationship Id="rId3" Type="http://schemas.openxmlformats.org/officeDocument/2006/relationships/tags" Target="../tags/tag60.xml"/><Relationship Id="rId2" Type="http://schemas.openxmlformats.org/officeDocument/2006/relationships/image" Target="../media/image25.png"/><Relationship Id="rId1" Type="http://schemas.openxmlformats.org/officeDocument/2006/relationships/tags" Target="../tags/tag59.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s>
</file>

<file path=ppt/slides/_rels/slide25.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1" Type="http://schemas.openxmlformats.org/officeDocument/2006/relationships/notesSlide" Target="../notesSlides/notesSlide25.xml"/><Relationship Id="rId10" Type="http://schemas.openxmlformats.org/officeDocument/2006/relationships/slideLayout" Target="../slideLayouts/slideLayout2.xml"/><Relationship Id="rId1" Type="http://schemas.openxmlformats.org/officeDocument/2006/relationships/tags" Target="../tags/tag65.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3.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4.xml"/><Relationship Id="rId2" Type="http://schemas.openxmlformats.org/officeDocument/2006/relationships/tags" Target="../tags/tag78.xml"/><Relationship Id="rId1" Type="http://schemas.openxmlformats.org/officeDocument/2006/relationships/tags" Target="../tags/tag77.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4.xml"/><Relationship Id="rId2" Type="http://schemas.openxmlformats.org/officeDocument/2006/relationships/tags" Target="../tags/tag80.xml"/><Relationship Id="rId1" Type="http://schemas.openxmlformats.org/officeDocument/2006/relationships/tags" Target="../tags/tag79.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4.xml"/><Relationship Id="rId2" Type="http://schemas.openxmlformats.org/officeDocument/2006/relationships/tags" Target="../tags/tag82.xml"/><Relationship Id="rId1" Type="http://schemas.openxmlformats.org/officeDocument/2006/relationships/tags" Target="../tags/tag81.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4.xml"/><Relationship Id="rId5" Type="http://schemas.openxmlformats.org/officeDocument/2006/relationships/tags" Target="../tags/tag84.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tags" Target="../tags/tag83.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4.xml"/><Relationship Id="rId2" Type="http://schemas.openxmlformats.org/officeDocument/2006/relationships/tags" Target="../tags/tag86.xml"/><Relationship Id="rId1" Type="http://schemas.openxmlformats.org/officeDocument/2006/relationships/tags" Target="../tags/tag85.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4.xml"/><Relationship Id="rId2" Type="http://schemas.openxmlformats.org/officeDocument/2006/relationships/tags" Target="../tags/tag88.xml"/><Relationship Id="rId1" Type="http://schemas.openxmlformats.org/officeDocument/2006/relationships/tags" Target="../tags/tag87.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4.xml"/><Relationship Id="rId2" Type="http://schemas.openxmlformats.org/officeDocument/2006/relationships/tags" Target="../tags/tag90.xml"/><Relationship Id="rId1" Type="http://schemas.openxmlformats.org/officeDocument/2006/relationships/tags" Target="../tags/tag89.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4.xml"/><Relationship Id="rId2" Type="http://schemas.openxmlformats.org/officeDocument/2006/relationships/tags" Target="../tags/tag92.xml"/><Relationship Id="rId1" Type="http://schemas.openxmlformats.org/officeDocument/2006/relationships/tags" Target="../tags/tag91.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tags" Target="../tags/tag93.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tags" Target="../tags/tag95.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2.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tags" Target="../tags/tag104.xml"/></Relationships>
</file>

<file path=ppt/slides/_rels/slide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1" Type="http://schemas.openxmlformats.org/officeDocument/2006/relationships/notesSlide" Target="../notesSlides/notesSlide4.xml"/><Relationship Id="rId10" Type="http://schemas.openxmlformats.org/officeDocument/2006/relationships/slideLayout" Target="../slideLayouts/slideLayout7.xml"/><Relationship Id="rId1" Type="http://schemas.openxmlformats.org/officeDocument/2006/relationships/tags" Target="../tags/tag15.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tags" Target="../tags/tag106.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tags" Target="../tags/tag108.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2.xml"/><Relationship Id="rId3" Type="http://schemas.openxmlformats.org/officeDocument/2006/relationships/tags" Target="../tags/tag111.xml"/><Relationship Id="rId2" Type="http://schemas.openxmlformats.org/officeDocument/2006/relationships/image" Target="../media/image29.png"/><Relationship Id="rId1" Type="http://schemas.openxmlformats.org/officeDocument/2006/relationships/tags" Target="../tags/tag110.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tags" Target="../tags/tag113.xml"/><Relationship Id="rId2" Type="http://schemas.openxmlformats.org/officeDocument/2006/relationships/image" Target="../media/image30.png"/><Relationship Id="rId1" Type="http://schemas.openxmlformats.org/officeDocument/2006/relationships/tags" Target="../tags/tag11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2.xml"/><Relationship Id="rId3" Type="http://schemas.openxmlformats.org/officeDocument/2006/relationships/tags" Target="../tags/tag115.xml"/><Relationship Id="rId2" Type="http://schemas.openxmlformats.org/officeDocument/2006/relationships/image" Target="../media/image29.png"/><Relationship Id="rId1" Type="http://schemas.openxmlformats.org/officeDocument/2006/relationships/tags" Target="../tags/tag114.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2.xml"/><Relationship Id="rId3" Type="http://schemas.openxmlformats.org/officeDocument/2006/relationships/tags" Target="../tags/tag117.xml"/><Relationship Id="rId2" Type="http://schemas.openxmlformats.org/officeDocument/2006/relationships/image" Target="../media/image29.png"/><Relationship Id="rId1" Type="http://schemas.openxmlformats.org/officeDocument/2006/relationships/tags" Target="../tags/tag116.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47.xml"/><Relationship Id="rId5" Type="http://schemas.openxmlformats.org/officeDocument/2006/relationships/slideLayout" Target="../slideLayouts/slideLayout2.xml"/><Relationship Id="rId4" Type="http://schemas.openxmlformats.org/officeDocument/2006/relationships/tags" Target="../tags/tag121.xml"/><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tags" Target="../tags/tag120.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2.xml"/><Relationship Id="rId3" Type="http://schemas.openxmlformats.org/officeDocument/2006/relationships/tags" Target="../tags/tag123.xml"/><Relationship Id="rId2" Type="http://schemas.openxmlformats.org/officeDocument/2006/relationships/image" Target="../media/image32.jpeg"/><Relationship Id="rId1" Type="http://schemas.openxmlformats.org/officeDocument/2006/relationships/tags" Target="../tags/tag122.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2.xml"/><Relationship Id="rId3" Type="http://schemas.openxmlformats.org/officeDocument/2006/relationships/tags" Target="../tags/tag125.xml"/><Relationship Id="rId2" Type="http://schemas.openxmlformats.org/officeDocument/2006/relationships/image" Target="../media/image32.jpeg"/><Relationship Id="rId1" Type="http://schemas.openxmlformats.org/officeDocument/2006/relationships/tags" Target="../tags/tag12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tags" Target="../tags/tag126.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xml"/><Relationship Id="rId2" Type="http://schemas.openxmlformats.org/officeDocument/2006/relationships/tags" Target="../tags/tag129.xml"/><Relationship Id="rId1" Type="http://schemas.openxmlformats.org/officeDocument/2006/relationships/tags" Target="../tags/tag128.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tags" Target="../tags/tag130.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6.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7.wmf"/><Relationship Id="rId12" Type="http://schemas.openxmlformats.org/officeDocument/2006/relationships/notesSlide" Target="../notesSlides/notesSlide7.xml"/><Relationship Id="rId11" Type="http://schemas.openxmlformats.org/officeDocument/2006/relationships/slideLayout" Target="../slideLayouts/slideLayout2.xml"/><Relationship Id="rId10" Type="http://schemas.openxmlformats.org/officeDocument/2006/relationships/tags" Target="../tags/tag29.xml"/><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tags" Target="../tags/tag31.xml"/><Relationship Id="rId2" Type="http://schemas.openxmlformats.org/officeDocument/2006/relationships/image" Target="../media/image15.png"/><Relationship Id="rId1" Type="http://schemas.openxmlformats.org/officeDocument/2006/relationships/tags" Target="../tags/tag30.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xml"/><Relationship Id="rId3" Type="http://schemas.openxmlformats.org/officeDocument/2006/relationships/tags" Target="../tags/tag33.xml"/><Relationship Id="rId2" Type="http://schemas.openxmlformats.org/officeDocument/2006/relationships/image" Target="../media/image16.png"/><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981200" y="2236153"/>
            <a:ext cx="10210800" cy="1798637"/>
          </a:xfrm>
        </p:spPr>
        <p:txBody>
          <a:bodyPr/>
          <a:lstStyle/>
          <a:p>
            <a:r>
              <a:rPr lang="zh-CN" altLang="en-US" dirty="0"/>
              <a:t>总结</a:t>
            </a:r>
            <a:endParaRPr lang="zh-CN" altLang="en-US" dirty="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custDataLst>
              <p:tags r:id="rId1"/>
            </p:custDataLst>
          </p:nvPr>
        </p:nvSpPr>
        <p:spPr>
          <a:xfrm>
            <a:off x="4303485" y="566057"/>
            <a:ext cx="3628572" cy="7112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fontScale="92500"/>
          </a:bodyPr>
          <a:lstStyle/>
          <a:p>
            <a:pPr algn="ctr"/>
            <a:r>
              <a:rPr lang="zh-CN" altLang="en-US" sz="3600" smtClean="0">
                <a:solidFill>
                  <a:srgbClr val="FFFFFF"/>
                </a:solidFill>
              </a:rPr>
              <a:t>第二部分</a:t>
            </a:r>
            <a:endParaRPr lang="zh-CN" altLang="en-US" sz="3600" smtClean="0">
              <a:solidFill>
                <a:srgbClr val="FFFFFF"/>
              </a:solidFill>
            </a:endParaRPr>
          </a:p>
        </p:txBody>
      </p:sp>
      <p:sp>
        <p:nvSpPr>
          <p:cNvPr id="2" name="标题 1"/>
          <p:cNvSpPr>
            <a:spLocks noGrp="1"/>
          </p:cNvSpPr>
          <p:nvPr>
            <p:ph type="title"/>
            <p:custDataLst>
              <p:tags r:id="rId2"/>
            </p:custDataLst>
          </p:nvPr>
        </p:nvSpPr>
        <p:spPr/>
        <p:txBody>
          <a:bodyPr/>
          <a:lstStyle/>
          <a:p>
            <a:r>
              <a:rPr lang="en-US" altLang="zh-CN" dirty="0"/>
              <a:t>HTML</a:t>
            </a:r>
            <a:endParaRPr lang="en-US" altLang="zh-CN"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dirty="0">
                <a:sym typeface="+mn-ea"/>
              </a:rPr>
              <a:t>HTML</a:t>
            </a:r>
            <a:r>
              <a:rPr lang="zh-CN" altLang="en-US" dirty="0">
                <a:sym typeface="+mn-ea"/>
              </a:rPr>
              <a:t>概念</a:t>
            </a:r>
            <a:endParaRPr lang="zh-CN" altLang="en-US" dirty="0">
              <a:sym typeface="+mn-ea"/>
            </a:endParaRPr>
          </a:p>
        </p:txBody>
      </p:sp>
      <p:sp>
        <p:nvSpPr>
          <p:cNvPr id="3" name="内容占位符 2"/>
          <p:cNvSpPr/>
          <p:nvPr>
            <p:ph sz="half" idx="1"/>
          </p:nvPr>
        </p:nvSpPr>
        <p:spPr>
          <a:xfrm>
            <a:off x="838200" y="1402715"/>
            <a:ext cx="10351135" cy="4351655"/>
          </a:xfrm>
        </p:spPr>
        <p:txBody>
          <a:bodyPr/>
          <a:p>
            <a:pPr fontAlgn="auto">
              <a:lnSpc>
                <a:spcPct val="150000"/>
              </a:lnSpc>
            </a:pPr>
            <a:r>
              <a:rPr lang="en-US" altLang="zh-CN" sz="2800" kern="0" noProof="0" dirty="0" smtClean="0">
                <a:ln>
                  <a:noFill/>
                </a:ln>
                <a:effectLst/>
                <a:uLnTx/>
                <a:uFillTx/>
                <a:latin typeface="微软雅黑" panose="020B0503020204020204" charset="-122"/>
                <a:ea typeface="微软雅黑" panose="020B0503020204020204" charset="-122"/>
                <a:sym typeface="+mn-ea"/>
              </a:rPr>
              <a:t>HTML</a:t>
            </a:r>
            <a:r>
              <a:rPr lang="zh-CN" altLang="en-US" sz="2800" kern="0" noProof="0" dirty="0" smtClean="0">
                <a:ln>
                  <a:noFill/>
                </a:ln>
                <a:effectLst/>
                <a:uLnTx/>
                <a:uFillTx/>
                <a:latin typeface="微软雅黑" panose="020B0503020204020204" charset="-122"/>
                <a:ea typeface="微软雅黑" panose="020B0503020204020204" charset="-122"/>
                <a:sym typeface="+mn-ea"/>
              </a:rPr>
              <a:t>是</a:t>
            </a:r>
            <a:r>
              <a:rPr lang="zh-CN" altLang="en-US" sz="2800" kern="0" noProof="0" dirty="0" smtClean="0">
                <a:ln>
                  <a:noFill/>
                </a:ln>
                <a:solidFill>
                  <a:srgbClr val="C00000"/>
                </a:solidFill>
                <a:effectLst/>
                <a:uLnTx/>
                <a:uFillTx/>
                <a:latin typeface="微软雅黑" panose="020B0503020204020204" charset="-122"/>
                <a:ea typeface="微软雅黑" panose="020B0503020204020204" charset="-122"/>
                <a:sym typeface="+mn-ea"/>
              </a:rPr>
              <a:t>超文本标记语言</a:t>
            </a:r>
            <a:r>
              <a:rPr lang="zh-CN" altLang="en-US" sz="2800" kern="0" noProof="0" dirty="0" smtClean="0">
                <a:ln>
                  <a:noFill/>
                </a:ln>
                <a:effectLst/>
                <a:uLnTx/>
                <a:uFillTx/>
                <a:latin typeface="微软雅黑" panose="020B0503020204020204" charset="-122"/>
                <a:ea typeface="微软雅黑" panose="020B0503020204020204" charset="-122"/>
                <a:sym typeface="+mn-ea"/>
              </a:rPr>
              <a:t>（</a:t>
            </a:r>
            <a:r>
              <a:rPr lang="en-US" altLang="zh-CN" sz="2800" dirty="0" smtClean="0">
                <a:solidFill>
                  <a:srgbClr val="FF0000"/>
                </a:solidFill>
                <a:latin typeface="微软雅黑" panose="020B0503020204020204" charset="-122"/>
                <a:ea typeface="微软雅黑" panose="020B0503020204020204" charset="-122"/>
                <a:sym typeface="+mn-ea"/>
              </a:rPr>
              <a:t>H</a:t>
            </a:r>
            <a:r>
              <a:rPr lang="en-US" altLang="zh-CN" sz="2800" dirty="0" smtClean="0">
                <a:latin typeface="微软雅黑" panose="020B0503020204020204" charset="-122"/>
                <a:ea typeface="微软雅黑" panose="020B0503020204020204" charset="-122"/>
                <a:sym typeface="+mn-ea"/>
              </a:rPr>
              <a:t>yper</a:t>
            </a:r>
            <a:r>
              <a:rPr lang="en-US" altLang="zh-CN" sz="2800" dirty="0" smtClean="0">
                <a:solidFill>
                  <a:srgbClr val="FF0000"/>
                </a:solidFill>
                <a:latin typeface="微软雅黑" panose="020B0503020204020204" charset="-122"/>
                <a:ea typeface="微软雅黑" panose="020B0503020204020204" charset="-122"/>
                <a:sym typeface="+mn-ea"/>
              </a:rPr>
              <a:t>T</a:t>
            </a:r>
            <a:r>
              <a:rPr lang="en-US" altLang="zh-CN" sz="2800" dirty="0" smtClean="0">
                <a:latin typeface="微软雅黑" panose="020B0503020204020204" charset="-122"/>
                <a:ea typeface="微软雅黑" panose="020B0503020204020204" charset="-122"/>
                <a:sym typeface="+mn-ea"/>
              </a:rPr>
              <a:t>ext </a:t>
            </a:r>
            <a:r>
              <a:rPr lang="en-US" altLang="zh-CN" sz="2800" dirty="0" smtClean="0">
                <a:solidFill>
                  <a:srgbClr val="FF0000"/>
                </a:solidFill>
                <a:latin typeface="微软雅黑" panose="020B0503020204020204" charset="-122"/>
                <a:ea typeface="微软雅黑" panose="020B0503020204020204" charset="-122"/>
                <a:sym typeface="+mn-ea"/>
              </a:rPr>
              <a:t>M</a:t>
            </a:r>
            <a:r>
              <a:rPr lang="en-US" altLang="zh-CN" sz="2800" dirty="0" smtClean="0">
                <a:latin typeface="微软雅黑" panose="020B0503020204020204" charset="-122"/>
                <a:ea typeface="微软雅黑" panose="020B0503020204020204" charset="-122"/>
                <a:sym typeface="+mn-ea"/>
              </a:rPr>
              <a:t>arkup </a:t>
            </a:r>
            <a:r>
              <a:rPr lang="en-US" altLang="zh-CN" sz="2800" dirty="0" smtClean="0">
                <a:solidFill>
                  <a:srgbClr val="FF0000"/>
                </a:solidFill>
                <a:latin typeface="微软雅黑" panose="020B0503020204020204" charset="-122"/>
                <a:ea typeface="微软雅黑" panose="020B0503020204020204" charset="-122"/>
                <a:sym typeface="+mn-ea"/>
              </a:rPr>
              <a:t>L</a:t>
            </a:r>
            <a:r>
              <a:rPr lang="en-US" altLang="zh-CN" sz="2800" dirty="0" smtClean="0">
                <a:latin typeface="微软雅黑" panose="020B0503020204020204" charset="-122"/>
                <a:ea typeface="微软雅黑" panose="020B0503020204020204" charset="-122"/>
                <a:sym typeface="+mn-ea"/>
              </a:rPr>
              <a:t>anguage</a:t>
            </a:r>
            <a:r>
              <a:rPr lang="en-US" altLang="zh-CN" sz="2800" kern="0" noProof="0" dirty="0" smtClean="0">
                <a:ln>
                  <a:noFill/>
                </a:ln>
                <a:effectLst/>
                <a:uLnTx/>
                <a:uFillTx/>
                <a:latin typeface="微软雅黑" panose="020B0503020204020204" charset="-122"/>
                <a:ea typeface="微软雅黑" panose="020B0503020204020204" charset="-122"/>
                <a:sym typeface="+mn-ea"/>
              </a:rPr>
              <a:t> </a:t>
            </a:r>
            <a:r>
              <a:rPr lang="zh-CN" altLang="en-US" sz="2800" kern="0" noProof="0" dirty="0" smtClean="0">
                <a:ln>
                  <a:noFill/>
                </a:ln>
                <a:effectLst/>
                <a:uLnTx/>
                <a:uFillTx/>
                <a:latin typeface="微软雅黑" panose="020B0503020204020204" charset="-122"/>
                <a:ea typeface="微软雅黑" panose="020B0503020204020204" charset="-122"/>
                <a:sym typeface="+mn-ea"/>
              </a:rPr>
              <a:t>）</a:t>
            </a:r>
            <a:r>
              <a:rPr lang="zh-CN" altLang="en-US" kern="0" noProof="0" dirty="0" smtClean="0">
                <a:ln>
                  <a:noFill/>
                </a:ln>
                <a:effectLst/>
                <a:uLnTx/>
                <a:uFillTx/>
                <a:sym typeface="+mn-ea"/>
              </a:rPr>
              <a:t>。</a:t>
            </a:r>
            <a:endParaRPr lang="zh-CN" altLang="en-US" kern="0" noProof="0" dirty="0" smtClean="0">
              <a:ln>
                <a:noFill/>
              </a:ln>
              <a:effectLst/>
              <a:uLnTx/>
              <a:uFillTx/>
              <a:sym typeface="+mn-ea"/>
            </a:endParaRPr>
          </a:p>
          <a:p>
            <a:pPr fontAlgn="auto">
              <a:lnSpc>
                <a:spcPct val="150000"/>
              </a:lnSpc>
            </a:pPr>
            <a:r>
              <a:rPr lang="en-US" altLang="zh-CN" sz="2800" kern="0" noProof="0" dirty="0" smtClean="0">
                <a:ln>
                  <a:noFill/>
                </a:ln>
                <a:effectLst/>
                <a:uLnTx/>
                <a:uFillTx/>
                <a:latin typeface="微软雅黑" panose="020B0503020204020204" charset="-122"/>
                <a:ea typeface="微软雅黑" panose="020B0503020204020204" charset="-122"/>
                <a:sym typeface="+mn-ea"/>
              </a:rPr>
              <a:t>HTML</a:t>
            </a:r>
            <a:r>
              <a:rPr lang="zh-CN" altLang="en-US" sz="2800" kern="0" noProof="0" dirty="0" smtClean="0">
                <a:ln>
                  <a:noFill/>
                </a:ln>
                <a:effectLst/>
                <a:uLnTx/>
                <a:uFillTx/>
                <a:latin typeface="微软雅黑" panose="020B0503020204020204" charset="-122"/>
                <a:ea typeface="微软雅黑" panose="020B0503020204020204" charset="-122"/>
                <a:sym typeface="+mn-ea"/>
              </a:rPr>
              <a:t>是一种制作万维网页面的</a:t>
            </a:r>
            <a:r>
              <a:rPr lang="zh-CN" altLang="en-US" sz="2800" kern="0" noProof="0" dirty="0" smtClean="0">
                <a:ln>
                  <a:noFill/>
                </a:ln>
                <a:solidFill>
                  <a:srgbClr val="C00000"/>
                </a:solidFill>
                <a:effectLst/>
                <a:uLnTx/>
                <a:uFillTx/>
                <a:latin typeface="微软雅黑" panose="020B0503020204020204" charset="-122"/>
                <a:ea typeface="微软雅黑" panose="020B0503020204020204" charset="-122"/>
                <a:sym typeface="+mn-ea"/>
              </a:rPr>
              <a:t>标准语言</a:t>
            </a:r>
            <a:r>
              <a:rPr lang="zh-CN" altLang="en-US" sz="2800" kern="0" noProof="0" dirty="0" smtClean="0">
                <a:ln>
                  <a:noFill/>
                </a:ln>
                <a:effectLst/>
                <a:uLnTx/>
                <a:uFillTx/>
                <a:latin typeface="微软雅黑" panose="020B0503020204020204" charset="-122"/>
                <a:ea typeface="微软雅黑" panose="020B0503020204020204" charset="-122"/>
                <a:sym typeface="+mn-ea"/>
              </a:rPr>
              <a:t>，是万维网浏览器使用的一种语言。</a:t>
            </a:r>
            <a:endParaRPr lang="zh-CN" altLang="en-US" sz="2800" kern="0" noProof="0" dirty="0" smtClean="0">
              <a:ln>
                <a:noFill/>
              </a:ln>
              <a:effectLst/>
              <a:uLnTx/>
              <a:uFillTx/>
              <a:latin typeface="微软雅黑" panose="020B0503020204020204" charset="-122"/>
              <a:ea typeface="微软雅黑" panose="020B0503020204020204" charset="-122"/>
              <a:sym typeface="+mn-ea"/>
            </a:endParaRPr>
          </a:p>
          <a:p>
            <a:pPr fontAlgn="auto">
              <a:lnSpc>
                <a:spcPct val="150000"/>
              </a:lnSpc>
            </a:pPr>
            <a:r>
              <a:rPr lang="zh-CN" altLang="en-US" sz="2800" kern="0" noProof="0" dirty="0" smtClean="0">
                <a:ln>
                  <a:noFill/>
                </a:ln>
                <a:effectLst/>
                <a:uLnTx/>
                <a:uFillTx/>
                <a:latin typeface="微软雅黑" panose="020B0503020204020204" charset="-122"/>
                <a:ea typeface="微软雅黑" panose="020B0503020204020204" charset="-122"/>
                <a:sym typeface="+mn-ea"/>
              </a:rPr>
              <a:t>HTML不是一种编程语言，是一种排版网页中资料</a:t>
            </a:r>
            <a:r>
              <a:rPr lang="zh-CN" altLang="en-US" sz="2800" kern="0" noProof="0" dirty="0" smtClean="0">
                <a:ln>
                  <a:noFill/>
                </a:ln>
                <a:solidFill>
                  <a:srgbClr val="C00000"/>
                </a:solidFill>
                <a:effectLst/>
                <a:uLnTx/>
                <a:uFillTx/>
                <a:latin typeface="微软雅黑" panose="020B0503020204020204" charset="-122"/>
                <a:ea typeface="微软雅黑" panose="020B0503020204020204" charset="-122"/>
                <a:sym typeface="+mn-ea"/>
              </a:rPr>
              <a:t>显示位置</a:t>
            </a:r>
            <a:r>
              <a:rPr lang="zh-CN" altLang="en-US" sz="2800" kern="0" noProof="0" dirty="0" smtClean="0">
                <a:ln>
                  <a:noFill/>
                </a:ln>
                <a:effectLst/>
                <a:uLnTx/>
                <a:uFillTx/>
                <a:latin typeface="微软雅黑" panose="020B0503020204020204" charset="-122"/>
                <a:ea typeface="微软雅黑" panose="020B0503020204020204" charset="-122"/>
                <a:sym typeface="+mn-ea"/>
              </a:rPr>
              <a:t>的标记结构语言。</a:t>
            </a:r>
            <a:endParaRPr lang="zh-CN" altLang="en-US" sz="2800" kern="0" noProof="0" dirty="0" smtClean="0">
              <a:ln>
                <a:noFill/>
              </a:ln>
              <a:effectLst/>
              <a:uLnTx/>
              <a:uFillTx/>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latin typeface="微软雅黑" panose="020B0503020204020204" charset="-122"/>
                <a:ea typeface="微软雅黑" panose="020B0503020204020204" charset="-122"/>
                <a:sym typeface="+mn-ea"/>
              </a:rPr>
              <a:t>HTML</a:t>
            </a:r>
            <a:r>
              <a:rPr lang="zh-CN" altLang="en-US" dirty="0" smtClean="0">
                <a:latin typeface="微软雅黑" panose="020B0503020204020204" charset="-122"/>
                <a:ea typeface="微软雅黑" panose="020B0503020204020204" charset="-122"/>
                <a:sym typeface="+mn-ea"/>
              </a:rPr>
              <a:t>语言三要素</a:t>
            </a:r>
            <a:endParaRPr lang="zh-CN" altLang="en-US" dirty="0">
              <a:sym typeface="+mn-ea"/>
            </a:endParaRPr>
          </a:p>
        </p:txBody>
      </p:sp>
      <p:sp>
        <p:nvSpPr>
          <p:cNvPr id="3" name="内容占位符 2"/>
          <p:cNvSpPr/>
          <p:nvPr>
            <p:ph sz="half" idx="1"/>
          </p:nvPr>
        </p:nvSpPr>
        <p:spPr>
          <a:xfrm>
            <a:off x="838200" y="1402715"/>
            <a:ext cx="10351135" cy="4351655"/>
          </a:xfrm>
        </p:spPr>
        <p:txBody>
          <a:bodyPr/>
          <a:p>
            <a:pPr fontAlgn="auto">
              <a:lnSpc>
                <a:spcPct val="150000"/>
              </a:lnSpc>
              <a:buFont typeface="Wingdings" panose="05000000000000000000" pitchFamily="2" charset="2"/>
              <a:buChar char="l"/>
            </a:pPr>
            <a:r>
              <a:rPr lang="en-US" altLang="zh-CN" sz="2800" dirty="0" smtClean="0">
                <a:latin typeface="微软雅黑" panose="020B0503020204020204" charset="-122"/>
                <a:ea typeface="微软雅黑" panose="020B0503020204020204" charset="-122"/>
                <a:sym typeface="+mn-ea"/>
              </a:rPr>
              <a:t>HTML(</a:t>
            </a:r>
            <a:r>
              <a:rPr lang="en-US" altLang="zh-CN" sz="2800" dirty="0" smtClean="0">
                <a:solidFill>
                  <a:srgbClr val="FF0000"/>
                </a:solidFill>
                <a:latin typeface="微软雅黑" panose="020B0503020204020204" charset="-122"/>
                <a:ea typeface="微软雅黑" panose="020B0503020204020204" charset="-122"/>
                <a:sym typeface="+mn-ea"/>
              </a:rPr>
              <a:t>H</a:t>
            </a:r>
            <a:r>
              <a:rPr lang="en-US" altLang="zh-CN" sz="2800" dirty="0" smtClean="0">
                <a:latin typeface="微软雅黑" panose="020B0503020204020204" charset="-122"/>
                <a:ea typeface="微软雅黑" panose="020B0503020204020204" charset="-122"/>
                <a:sym typeface="+mn-ea"/>
              </a:rPr>
              <a:t>yper </a:t>
            </a:r>
            <a:r>
              <a:rPr lang="en-US" altLang="zh-CN" sz="2800" dirty="0" smtClean="0">
                <a:solidFill>
                  <a:srgbClr val="FF0000"/>
                </a:solidFill>
                <a:latin typeface="微软雅黑" panose="020B0503020204020204" charset="-122"/>
                <a:ea typeface="微软雅黑" panose="020B0503020204020204" charset="-122"/>
                <a:sym typeface="+mn-ea"/>
              </a:rPr>
              <a:t>T</a:t>
            </a:r>
            <a:r>
              <a:rPr lang="en-US" altLang="zh-CN" sz="2800" dirty="0" smtClean="0">
                <a:latin typeface="微软雅黑" panose="020B0503020204020204" charset="-122"/>
                <a:ea typeface="微软雅黑" panose="020B0503020204020204" charset="-122"/>
                <a:sym typeface="+mn-ea"/>
              </a:rPr>
              <a:t>ext </a:t>
            </a:r>
            <a:r>
              <a:rPr lang="en-US" altLang="zh-CN" sz="2800" dirty="0" smtClean="0">
                <a:solidFill>
                  <a:srgbClr val="FF0000"/>
                </a:solidFill>
                <a:latin typeface="微软雅黑" panose="020B0503020204020204" charset="-122"/>
                <a:ea typeface="微软雅黑" panose="020B0503020204020204" charset="-122"/>
                <a:sym typeface="+mn-ea"/>
              </a:rPr>
              <a:t>M</a:t>
            </a:r>
            <a:r>
              <a:rPr lang="en-US" altLang="zh-CN" sz="2800" dirty="0" smtClean="0">
                <a:latin typeface="微软雅黑" panose="020B0503020204020204" charset="-122"/>
                <a:ea typeface="微软雅黑" panose="020B0503020204020204" charset="-122"/>
                <a:sym typeface="+mn-ea"/>
              </a:rPr>
              <a:t>arkup </a:t>
            </a:r>
            <a:r>
              <a:rPr lang="en-US" altLang="zh-CN" sz="2800" dirty="0" smtClean="0">
                <a:solidFill>
                  <a:srgbClr val="FF0000"/>
                </a:solidFill>
                <a:latin typeface="微软雅黑" panose="020B0503020204020204" charset="-122"/>
                <a:ea typeface="微软雅黑" panose="020B0503020204020204" charset="-122"/>
                <a:sym typeface="+mn-ea"/>
              </a:rPr>
              <a:t>L</a:t>
            </a:r>
            <a:r>
              <a:rPr lang="en-US" altLang="zh-CN" sz="2800" dirty="0" smtClean="0">
                <a:latin typeface="微软雅黑" panose="020B0503020204020204" charset="-122"/>
                <a:ea typeface="微软雅黑" panose="020B0503020204020204" charset="-122"/>
                <a:sym typeface="+mn-ea"/>
              </a:rPr>
              <a:t>anguage)</a:t>
            </a:r>
            <a:r>
              <a:rPr lang="zh-CN" altLang="en-US" sz="2800" dirty="0" smtClean="0">
                <a:latin typeface="微软雅黑" panose="020B0503020204020204" charset="-122"/>
                <a:ea typeface="微软雅黑" panose="020B0503020204020204" charset="-122"/>
                <a:sym typeface="+mn-ea"/>
              </a:rPr>
              <a:t>语言的三要素</a:t>
            </a:r>
            <a:endParaRPr lang="en-US" altLang="zh-CN" sz="2800" dirty="0" smtClean="0">
              <a:latin typeface="微软雅黑" panose="020B0503020204020204" charset="-122"/>
              <a:ea typeface="微软雅黑" panose="020B0503020204020204" charset="-122"/>
            </a:endParaRPr>
          </a:p>
          <a:p>
            <a:pPr lvl="1" fontAlgn="auto">
              <a:lnSpc>
                <a:spcPct val="150000"/>
              </a:lnSpc>
            </a:pPr>
            <a:r>
              <a:rPr lang="zh-CN" altLang="en-US" sz="2800" dirty="0" smtClean="0">
                <a:solidFill>
                  <a:srgbClr val="0070C0"/>
                </a:solidFill>
                <a:latin typeface="微软雅黑" panose="020B0503020204020204" charset="-122"/>
                <a:ea typeface="微软雅黑" panose="020B0503020204020204" charset="-122"/>
                <a:sym typeface="+mn-ea"/>
              </a:rPr>
              <a:t>词汇</a:t>
            </a:r>
            <a:r>
              <a:rPr lang="zh-CN" altLang="en-US" sz="2800" dirty="0" smtClean="0">
                <a:latin typeface="微软雅黑" panose="020B0503020204020204" charset="-122"/>
                <a:ea typeface="微软雅黑" panose="020B0503020204020204" charset="-122"/>
                <a:sym typeface="+mn-ea"/>
              </a:rPr>
              <a:t>（标签）</a:t>
            </a:r>
            <a:endParaRPr lang="en-US" altLang="zh-CN" sz="2800" dirty="0" smtClean="0">
              <a:latin typeface="微软雅黑" panose="020B0503020204020204" charset="-122"/>
              <a:ea typeface="微软雅黑" panose="020B0503020204020204" charset="-122"/>
            </a:endParaRPr>
          </a:p>
          <a:p>
            <a:pPr lvl="1" fontAlgn="auto">
              <a:lnSpc>
                <a:spcPct val="150000"/>
              </a:lnSpc>
            </a:pPr>
            <a:r>
              <a:rPr lang="zh-CN" altLang="en-US" sz="2800" dirty="0" smtClean="0">
                <a:solidFill>
                  <a:srgbClr val="0070C0"/>
                </a:solidFill>
                <a:latin typeface="微软雅黑" panose="020B0503020204020204" charset="-122"/>
                <a:ea typeface="微软雅黑" panose="020B0503020204020204" charset="-122"/>
                <a:sym typeface="+mn-ea"/>
              </a:rPr>
              <a:t>语法</a:t>
            </a:r>
            <a:r>
              <a:rPr lang="zh-CN" altLang="en-US" sz="2800" dirty="0" smtClean="0">
                <a:latin typeface="微软雅黑" panose="020B0503020204020204" charset="-122"/>
                <a:ea typeface="微软雅黑" panose="020B0503020204020204" charset="-122"/>
                <a:sym typeface="+mn-ea"/>
              </a:rPr>
              <a:t>（标签的使用规定）</a:t>
            </a:r>
            <a:endParaRPr lang="en-US" altLang="zh-CN" sz="2800" dirty="0" smtClean="0">
              <a:latin typeface="微软雅黑" panose="020B0503020204020204" charset="-122"/>
              <a:ea typeface="微软雅黑" panose="020B0503020204020204" charset="-122"/>
            </a:endParaRPr>
          </a:p>
          <a:p>
            <a:pPr lvl="1" fontAlgn="auto">
              <a:lnSpc>
                <a:spcPct val="150000"/>
              </a:lnSpc>
            </a:pPr>
            <a:r>
              <a:rPr lang="zh-CN" altLang="en-US" sz="2800" dirty="0" smtClean="0">
                <a:solidFill>
                  <a:srgbClr val="0070C0"/>
                </a:solidFill>
                <a:latin typeface="微软雅黑" panose="020B0503020204020204" charset="-122"/>
                <a:ea typeface="微软雅黑" panose="020B0503020204020204" charset="-122"/>
                <a:sym typeface="+mn-ea"/>
              </a:rPr>
              <a:t>语义</a:t>
            </a:r>
            <a:r>
              <a:rPr lang="zh-CN" altLang="en-US" sz="2800" dirty="0" smtClean="0">
                <a:latin typeface="微软雅黑" panose="020B0503020204020204" charset="-122"/>
                <a:ea typeface="微软雅黑" panose="020B0503020204020204" charset="-122"/>
                <a:sym typeface="+mn-ea"/>
              </a:rPr>
              <a:t>（浏览器“理解”的标签含义）</a:t>
            </a:r>
            <a:endParaRPr lang="zh-CN" altLang="en-US" sz="2800" kern="0" noProof="0" dirty="0" smtClean="0">
              <a:ln>
                <a:noFill/>
              </a:ln>
              <a:effectLst/>
              <a:uLnTx/>
              <a:uFillTx/>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latin typeface="微软雅黑" panose="020B0503020204020204" charset="-122"/>
                <a:ea typeface="微软雅黑" panose="020B0503020204020204" charset="-122"/>
                <a:sym typeface="+mn-ea"/>
              </a:rPr>
              <a:t>HTML</a:t>
            </a:r>
            <a:endParaRPr lang="zh-CN" altLang="en-US" dirty="0">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2"/>
          <a:stretch>
            <a:fillRect/>
          </a:stretch>
        </p:blipFill>
        <p:spPr>
          <a:xfrm>
            <a:off x="838200" y="853440"/>
            <a:ext cx="4535170" cy="5413375"/>
          </a:xfrm>
          <a:prstGeom prst="rect">
            <a:avLst/>
          </a:prstGeom>
        </p:spPr>
      </p:pic>
      <p:sp>
        <p:nvSpPr>
          <p:cNvPr id="6" name="内容占位符 5"/>
          <p:cNvSpPr/>
          <p:nvPr>
            <p:ph sz="half" idx="1"/>
          </p:nvPr>
        </p:nvSpPr>
        <p:spPr>
          <a:xfrm>
            <a:off x="5547360" y="1402715"/>
            <a:ext cx="5641975" cy="4864100"/>
          </a:xfrm>
        </p:spPr>
        <p:txBody>
          <a:bodyPr>
            <a:normAutofit/>
          </a:bodyPr>
          <a:p>
            <a:pPr marL="0" indent="0" fontAlgn="auto">
              <a:lnSpc>
                <a:spcPct val="150000"/>
              </a:lnSpc>
              <a:buFont typeface="Wingdings" panose="05000000000000000000" pitchFamily="2" charset="2"/>
              <a:buNone/>
            </a:pPr>
            <a:r>
              <a:rPr lang="zh-CN" altLang="en-US" sz="2800" kern="0" noProof="0" dirty="0" smtClean="0">
                <a:ln>
                  <a:noFill/>
                </a:ln>
                <a:solidFill>
                  <a:srgbClr val="C00000"/>
                </a:solidFill>
                <a:effectLst/>
                <a:uLnTx/>
                <a:uFillTx/>
                <a:latin typeface="微软雅黑" panose="020B0503020204020204" charset="-122"/>
                <a:ea typeface="微软雅黑" panose="020B0503020204020204" charset="-122"/>
              </a:rPr>
              <a:t>双标签</a:t>
            </a:r>
            <a:r>
              <a:rPr lang="zh-CN" altLang="en-US" sz="2800" kern="0" noProof="0" dirty="0" smtClean="0">
                <a:ln>
                  <a:noFill/>
                </a:ln>
                <a:effectLst/>
                <a:uLnTx/>
                <a:uFillTx/>
                <a:latin typeface="微软雅黑" panose="020B0503020204020204" charset="-122"/>
                <a:ea typeface="微软雅黑" panose="020B0503020204020204" charset="-122"/>
              </a:rPr>
              <a:t>：有范围</a:t>
            </a:r>
            <a:endParaRPr lang="zh-CN" altLang="en-US"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html</a:t>
            </a:r>
            <a:r>
              <a:rPr lang="zh-CN" altLang="en-US" sz="2800" kern="0" noProof="0" dirty="0" smtClean="0">
                <a:ln>
                  <a:noFill/>
                </a:ln>
                <a:effectLst/>
                <a:uLnTx/>
                <a:uFillTx/>
                <a:latin typeface="微软雅黑" panose="020B0503020204020204" charset="-122"/>
                <a:ea typeface="微软雅黑" panose="020B0503020204020204" charset="-122"/>
              </a:rPr>
              <a:t>、</a:t>
            </a:r>
            <a:r>
              <a:rPr lang="en-US" altLang="zh-CN" sz="2800" kern="0" noProof="0" dirty="0" smtClean="0">
                <a:ln>
                  <a:noFill/>
                </a:ln>
                <a:effectLst/>
                <a:uLnTx/>
                <a:uFillTx/>
                <a:latin typeface="微软雅黑" panose="020B0503020204020204" charset="-122"/>
                <a:ea typeface="微软雅黑" panose="020B0503020204020204" charset="-122"/>
              </a:rPr>
              <a:t>head</a:t>
            </a:r>
            <a:r>
              <a:rPr lang="zh-CN" altLang="en-US" sz="2800" kern="0" noProof="0" dirty="0" smtClean="0">
                <a:ln>
                  <a:noFill/>
                </a:ln>
                <a:effectLst/>
                <a:uLnTx/>
                <a:uFillTx/>
                <a:latin typeface="微软雅黑" panose="020B0503020204020204" charset="-122"/>
                <a:ea typeface="微软雅黑" panose="020B0503020204020204" charset="-122"/>
              </a:rPr>
              <a:t>、</a:t>
            </a:r>
            <a:r>
              <a:rPr lang="en-US" altLang="zh-CN" sz="2800" kern="0" noProof="0" dirty="0" smtClean="0">
                <a:ln>
                  <a:noFill/>
                </a:ln>
                <a:effectLst/>
                <a:uLnTx/>
                <a:uFillTx/>
                <a:latin typeface="微软雅黑" panose="020B0503020204020204" charset="-122"/>
                <a:ea typeface="微软雅黑" panose="020B0503020204020204" charset="-122"/>
              </a:rPr>
              <a:t>body</a:t>
            </a:r>
            <a:r>
              <a:rPr lang="zh-CN" altLang="en-US" sz="2800" kern="0" noProof="0" dirty="0" smtClean="0">
                <a:ln>
                  <a:noFill/>
                </a:ln>
                <a:effectLst/>
                <a:uLnTx/>
                <a:uFillTx/>
                <a:latin typeface="微软雅黑" panose="020B0503020204020204" charset="-122"/>
                <a:ea typeface="微软雅黑" panose="020B0503020204020204" charset="-122"/>
              </a:rPr>
              <a:t>、</a:t>
            </a:r>
            <a:r>
              <a:rPr lang="en-US" altLang="zh-CN" sz="2800" kern="0" noProof="0" dirty="0" smtClean="0">
                <a:ln>
                  <a:noFill/>
                </a:ln>
                <a:effectLst/>
                <a:uLnTx/>
                <a:uFillTx/>
                <a:latin typeface="微软雅黑" panose="020B0503020204020204" charset="-122"/>
                <a:ea typeface="微软雅黑" panose="020B0503020204020204" charset="-122"/>
              </a:rPr>
              <a:t>title</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zh-CN" altLang="en-US" sz="2800" kern="0" noProof="0" dirty="0" smtClean="0">
                <a:ln>
                  <a:noFill/>
                </a:ln>
                <a:solidFill>
                  <a:srgbClr val="C00000"/>
                </a:solidFill>
                <a:effectLst/>
                <a:uLnTx/>
                <a:uFillTx/>
                <a:latin typeface="微软雅黑" panose="020B0503020204020204" charset="-122"/>
                <a:ea typeface="微软雅黑" panose="020B0503020204020204" charset="-122"/>
              </a:rPr>
              <a:t>单标签</a:t>
            </a:r>
            <a:r>
              <a:rPr lang="zh-CN" altLang="en-US" sz="2800" kern="0" noProof="0" dirty="0" smtClean="0">
                <a:ln>
                  <a:noFill/>
                </a:ln>
                <a:effectLst/>
                <a:uLnTx/>
                <a:uFillTx/>
                <a:latin typeface="微软雅黑" panose="020B0503020204020204" charset="-122"/>
                <a:ea typeface="微软雅黑" panose="020B0503020204020204" charset="-122"/>
              </a:rPr>
              <a:t>：无范围</a:t>
            </a:r>
            <a:endParaRPr lang="zh-CN" altLang="en-US"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meta</a:t>
            </a:r>
            <a:endParaRPr lang="en-US" altLang="zh-CN" sz="2800" kern="0" noProof="0" dirty="0" smtClean="0">
              <a:ln>
                <a:noFill/>
              </a:ln>
              <a:effectLst/>
              <a:uLnTx/>
              <a:uFillTx/>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latin typeface="微软雅黑" panose="020B0503020204020204" charset="-122"/>
                <a:ea typeface="微软雅黑" panose="020B0503020204020204" charset="-122"/>
                <a:sym typeface="+mn-ea"/>
              </a:rPr>
              <a:t>body</a:t>
            </a:r>
            <a:endParaRPr lang="zh-CN" altLang="en-US" dirty="0">
              <a:latin typeface="微软雅黑" panose="020B0503020204020204" charset="-122"/>
              <a:ea typeface="微软雅黑" panose="020B0503020204020204" charset="-122"/>
              <a:sym typeface="+mn-ea"/>
            </a:endParaRPr>
          </a:p>
        </p:txBody>
      </p:sp>
      <p:sp>
        <p:nvSpPr>
          <p:cNvPr id="6" name="内容占位符 5"/>
          <p:cNvSpPr/>
          <p:nvPr>
            <p:ph sz="half" idx="1"/>
          </p:nvPr>
        </p:nvSpPr>
        <p:spPr>
          <a:xfrm>
            <a:off x="6958330" y="1514475"/>
            <a:ext cx="5641975" cy="4864100"/>
          </a:xfrm>
        </p:spPr>
        <p:txBody>
          <a:bodyPr>
            <a:normAutofit/>
          </a:bodyPr>
          <a:p>
            <a:pPr marL="0" indent="0" fontAlgn="auto">
              <a:lnSpc>
                <a:spcPct val="150000"/>
              </a:lnSpc>
              <a:buFont typeface="Wingdings" panose="05000000000000000000" pitchFamily="2" charset="2"/>
              <a:buNone/>
            </a:pPr>
            <a:r>
              <a:rPr lang="zh-CN" altLang="en-US" sz="2800" kern="0" noProof="0" dirty="0" smtClean="0">
                <a:ln>
                  <a:noFill/>
                </a:ln>
                <a:solidFill>
                  <a:srgbClr val="C00000"/>
                </a:solidFill>
                <a:effectLst/>
                <a:uLnTx/>
                <a:uFillTx/>
                <a:latin typeface="微软雅黑" panose="020B0503020204020204" charset="-122"/>
                <a:ea typeface="微软雅黑" panose="020B0503020204020204" charset="-122"/>
              </a:rPr>
              <a:t>单标签</a:t>
            </a:r>
            <a:r>
              <a:rPr lang="zh-CN" altLang="en-US" sz="2800" kern="0" noProof="0" dirty="0" smtClean="0">
                <a:ln>
                  <a:noFill/>
                </a:ln>
                <a:effectLst/>
                <a:uLnTx/>
                <a:uFillTx/>
                <a:latin typeface="微软雅黑" panose="020B0503020204020204" charset="-122"/>
                <a:ea typeface="微软雅黑" panose="020B0503020204020204" charset="-122"/>
              </a:rPr>
              <a:t>：无范围</a:t>
            </a:r>
            <a:endParaRPr lang="zh-CN" altLang="en-US"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br  hr</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img</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input</a:t>
            </a:r>
            <a:endParaRPr lang="en-US" altLang="zh-CN" sz="2800" kern="0" noProof="0" dirty="0" smtClean="0">
              <a:ln>
                <a:noFill/>
              </a:ln>
              <a:effectLst/>
              <a:uLnTx/>
              <a:uFillTx/>
              <a:latin typeface="微软雅黑" panose="020B0503020204020204" charset="-122"/>
              <a:ea typeface="微软雅黑" panose="020B0503020204020204" charset="-122"/>
            </a:endParaRPr>
          </a:p>
        </p:txBody>
      </p:sp>
      <p:sp>
        <p:nvSpPr>
          <p:cNvPr id="3" name="内容占位符 5"/>
          <p:cNvSpPr/>
          <p:nvPr/>
        </p:nvSpPr>
        <p:spPr>
          <a:xfrm>
            <a:off x="1133475" y="1514475"/>
            <a:ext cx="5641975" cy="4864100"/>
          </a:xfrm>
          <a:prstGeom prst="rect">
            <a:avLst/>
          </a:prstGeom>
        </p:spPr>
        <p:txBody>
          <a:bodyPr vert="horz" lIns="91440" tIns="45720" rIns="91440" bIns="45720" rtlCol="0">
            <a:normAutofit lnSpcReduction="20000"/>
          </a:bodyPr>
          <a:lst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Font typeface="Wingdings" panose="05000000000000000000" pitchFamily="2" charset="2"/>
              <a:buNone/>
            </a:pPr>
            <a:r>
              <a:rPr lang="zh-CN" altLang="en-US" sz="2800" kern="0" noProof="0" dirty="0" smtClean="0">
                <a:ln>
                  <a:noFill/>
                </a:ln>
                <a:solidFill>
                  <a:srgbClr val="C00000"/>
                </a:solidFill>
                <a:effectLst/>
                <a:uLnTx/>
                <a:uFillTx/>
                <a:latin typeface="微软雅黑" panose="020B0503020204020204" charset="-122"/>
                <a:ea typeface="微软雅黑" panose="020B0503020204020204" charset="-122"/>
              </a:rPr>
              <a:t>双标签</a:t>
            </a:r>
            <a:r>
              <a:rPr lang="zh-CN" altLang="en-US" sz="2800" kern="0" noProof="0" dirty="0" smtClean="0">
                <a:ln>
                  <a:noFill/>
                </a:ln>
                <a:effectLst/>
                <a:uLnTx/>
                <a:uFillTx/>
                <a:latin typeface="微软雅黑" panose="020B0503020204020204" charset="-122"/>
                <a:ea typeface="微软雅黑" panose="020B0503020204020204" charset="-122"/>
              </a:rPr>
              <a:t>：有范围</a:t>
            </a:r>
            <a:endParaRPr lang="zh-CN" altLang="en-US"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h1~h6  p a  </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ul ol li </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table  caption tr  th td</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form select option textarea</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strong  sup  sub(</a:t>
            </a:r>
            <a:r>
              <a:rPr lang="zh-CN" altLang="en-US" sz="2800" kern="0" noProof="0" dirty="0" smtClean="0">
                <a:ln>
                  <a:noFill/>
                </a:ln>
                <a:effectLst/>
                <a:uLnTx/>
                <a:uFillTx/>
                <a:latin typeface="微软雅黑" panose="020B0503020204020204" charset="-122"/>
                <a:ea typeface="微软雅黑" panose="020B0503020204020204" charset="-122"/>
              </a:rPr>
              <a:t>格式化</a:t>
            </a:r>
            <a:r>
              <a:rPr lang="en-US" altLang="zh-CN" sz="2800" kern="0" noProof="0" dirty="0" smtClean="0">
                <a:ln>
                  <a:noFill/>
                </a:ln>
                <a:effectLst/>
                <a:uLnTx/>
                <a:uFillTx/>
                <a:latin typeface="微软雅黑" panose="020B0503020204020204" charset="-122"/>
                <a:ea typeface="微软雅黑" panose="020B0503020204020204" charset="-122"/>
              </a:rPr>
              <a:t>)</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div span</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latin typeface="微软雅黑" panose="020B0503020204020204" charset="-122"/>
                <a:ea typeface="微软雅黑" panose="020B0503020204020204" charset="-122"/>
                <a:sym typeface="+mn-ea"/>
              </a:rPr>
              <a:t>body</a:t>
            </a:r>
            <a:endParaRPr lang="zh-CN" altLang="en-US" dirty="0">
              <a:latin typeface="微软雅黑" panose="020B0503020204020204" charset="-122"/>
              <a:ea typeface="微软雅黑" panose="020B0503020204020204" charset="-122"/>
              <a:sym typeface="+mn-ea"/>
            </a:endParaRPr>
          </a:p>
        </p:txBody>
      </p:sp>
      <p:sp>
        <p:nvSpPr>
          <p:cNvPr id="6" name="内容占位符 5"/>
          <p:cNvSpPr/>
          <p:nvPr>
            <p:ph sz="half" idx="1"/>
          </p:nvPr>
        </p:nvSpPr>
        <p:spPr>
          <a:xfrm>
            <a:off x="6896735" y="300990"/>
            <a:ext cx="5641975" cy="3176905"/>
          </a:xfrm>
        </p:spPr>
        <p:txBody>
          <a:bodyPr>
            <a:normAutofit/>
          </a:bodyPr>
          <a:p>
            <a:pPr marL="0" indent="0" fontAlgn="auto">
              <a:lnSpc>
                <a:spcPct val="150000"/>
              </a:lnSpc>
              <a:buFont typeface="Wingdings" panose="05000000000000000000" pitchFamily="2" charset="2"/>
              <a:buNone/>
            </a:pPr>
            <a:r>
              <a:rPr lang="zh-CN" altLang="en-US" sz="2800" kern="0" noProof="0" dirty="0" smtClean="0">
                <a:ln>
                  <a:noFill/>
                </a:ln>
                <a:solidFill>
                  <a:srgbClr val="C00000"/>
                </a:solidFill>
                <a:effectLst/>
                <a:uLnTx/>
                <a:uFillTx/>
                <a:latin typeface="微软雅黑" panose="020B0503020204020204" charset="-122"/>
                <a:ea typeface="微软雅黑" panose="020B0503020204020204" charset="-122"/>
              </a:rPr>
              <a:t>行级元素</a:t>
            </a:r>
            <a:endParaRPr lang="zh-CN" altLang="en-US" sz="2800" kern="0" noProof="0" dirty="0" smtClean="0">
              <a:ln>
                <a:noFill/>
              </a:ln>
              <a:solidFill>
                <a:srgbClr val="C00000"/>
              </a:solidFill>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a</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sym typeface="+mn-ea"/>
              </a:rPr>
              <a:t>strong  sup  sub</a:t>
            </a:r>
            <a:endParaRPr lang="en-US" altLang="zh-CN" sz="2800" kern="0" noProof="0" dirty="0" smtClean="0">
              <a:ln>
                <a:noFill/>
              </a:ln>
              <a:effectLst/>
              <a:uLnTx/>
              <a:uFillTx/>
              <a:latin typeface="微软雅黑" panose="020B0503020204020204" charset="-122"/>
              <a:ea typeface="微软雅黑" panose="020B0503020204020204" charset="-122"/>
              <a:sym typeface="+mn-ea"/>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sym typeface="+mn-ea"/>
              </a:rPr>
              <a:t>span</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sp>
        <p:nvSpPr>
          <p:cNvPr id="3" name="内容占位符 5"/>
          <p:cNvSpPr/>
          <p:nvPr/>
        </p:nvSpPr>
        <p:spPr>
          <a:xfrm>
            <a:off x="1133475" y="1514475"/>
            <a:ext cx="5641975" cy="4864100"/>
          </a:xfrm>
          <a:prstGeom prst="rect">
            <a:avLst/>
          </a:prstGeom>
        </p:spPr>
        <p:txBody>
          <a:bodyPr vert="horz" lIns="91440" tIns="45720" rIns="91440" bIns="45720" rtlCol="0">
            <a:normAutofit lnSpcReduction="20000"/>
          </a:bodyPr>
          <a:lst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Font typeface="Wingdings" panose="05000000000000000000" pitchFamily="2" charset="2"/>
              <a:buNone/>
            </a:pPr>
            <a:r>
              <a:rPr lang="zh-CN" altLang="en-US" sz="2800" kern="0" noProof="0" dirty="0" smtClean="0">
                <a:ln>
                  <a:noFill/>
                </a:ln>
                <a:solidFill>
                  <a:srgbClr val="C00000"/>
                </a:solidFill>
                <a:effectLst/>
                <a:uLnTx/>
                <a:uFillTx/>
                <a:latin typeface="微软雅黑" panose="020B0503020204020204" charset="-122"/>
                <a:ea typeface="微软雅黑" panose="020B0503020204020204" charset="-122"/>
              </a:rPr>
              <a:t>块级元素</a:t>
            </a:r>
            <a:endParaRPr lang="zh-CN" altLang="en-US" sz="2800" kern="0" noProof="0" dirty="0" smtClean="0">
              <a:ln>
                <a:noFill/>
              </a:ln>
              <a:solidFill>
                <a:srgbClr val="C00000"/>
              </a:solidFill>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h1~h6  p   </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ul ol li </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table  caption tr  th  td</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form  select  option  textarea</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div </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sp>
        <p:nvSpPr>
          <p:cNvPr id="4" name="内容占位符 5"/>
          <p:cNvSpPr/>
          <p:nvPr/>
        </p:nvSpPr>
        <p:spPr>
          <a:xfrm>
            <a:off x="6436995" y="3477895"/>
            <a:ext cx="5641975" cy="3176905"/>
          </a:xfrm>
          <a:prstGeom prst="rect">
            <a:avLst/>
          </a:prstGeom>
        </p:spPr>
        <p:txBody>
          <a:bodyPr vert="horz" lIns="91440" tIns="45720" rIns="91440" bIns="45720" rtlCol="0">
            <a:normAutofit/>
          </a:bodyPr>
          <a:lst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Font typeface="Wingdings" panose="05000000000000000000" pitchFamily="2" charset="2"/>
              <a:buNone/>
            </a:pPr>
            <a:r>
              <a:rPr lang="zh-CN" altLang="en-US" sz="2800" kern="0" noProof="0" dirty="0" smtClean="0">
                <a:ln>
                  <a:noFill/>
                </a:ln>
                <a:solidFill>
                  <a:srgbClr val="C00000"/>
                </a:solidFill>
                <a:effectLst/>
                <a:uLnTx/>
                <a:uFillTx/>
                <a:latin typeface="微软雅黑" panose="020B0503020204020204" charset="-122"/>
                <a:ea typeface="微软雅黑" panose="020B0503020204020204" charset="-122"/>
              </a:rPr>
              <a:t>行块级元素</a:t>
            </a:r>
            <a:endParaRPr lang="zh-CN" altLang="en-US" sz="2800" kern="0" noProof="0" dirty="0" smtClean="0">
              <a:ln>
                <a:noFill/>
              </a:ln>
              <a:solidFill>
                <a:srgbClr val="C00000"/>
              </a:solidFill>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input</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img</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zh-CN" altLang="en-US" sz="2800" kern="0" noProof="0" dirty="0" smtClean="0">
                <a:ln>
                  <a:noFill/>
                </a:ln>
                <a:effectLst/>
                <a:uLnTx/>
                <a:uFillTx/>
                <a:latin typeface="微软雅黑" panose="020B0503020204020204" charset="-122"/>
                <a:ea typeface="微软雅黑" panose="020B0503020204020204" charset="-122"/>
              </a:rPr>
              <a:t>属性： </a:t>
            </a:r>
            <a:r>
              <a:rPr lang="en-US" altLang="zh-CN" sz="2800" kern="0" noProof="0" dirty="0" smtClean="0">
                <a:ln>
                  <a:noFill/>
                </a:ln>
                <a:effectLst/>
                <a:uLnTx/>
                <a:uFillTx/>
                <a:latin typeface="微软雅黑" panose="020B0503020204020204" charset="-122"/>
                <a:ea typeface="微软雅黑" panose="020B0503020204020204" charset="-122"/>
              </a:rPr>
              <a:t>width  height</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微软雅黑" panose="020B0503020204020204" charset="-122"/>
                <a:ea typeface="微软雅黑" panose="020B0503020204020204" charset="-122"/>
                <a:sym typeface="+mn-ea"/>
              </a:rPr>
              <a:t>属性</a:t>
            </a:r>
            <a:endParaRPr lang="zh-CN" altLang="en-US" dirty="0">
              <a:latin typeface="微软雅黑" panose="020B0503020204020204" charset="-122"/>
              <a:ea typeface="微软雅黑" panose="020B0503020204020204" charset="-122"/>
              <a:sym typeface="+mn-ea"/>
            </a:endParaRPr>
          </a:p>
        </p:txBody>
      </p:sp>
      <p:sp>
        <p:nvSpPr>
          <p:cNvPr id="3" name="内容占位符 5"/>
          <p:cNvSpPr/>
          <p:nvPr/>
        </p:nvSpPr>
        <p:spPr>
          <a:xfrm>
            <a:off x="688340" y="1560830"/>
            <a:ext cx="11441430" cy="4864100"/>
          </a:xfrm>
          <a:prstGeom prst="rect">
            <a:avLst/>
          </a:prstGeom>
        </p:spPr>
        <p:txBody>
          <a:bodyPr vert="horz" lIns="91440" tIns="45720" rIns="91440" bIns="45720" rtlCol="0">
            <a:normAutofit/>
          </a:bodyPr>
          <a:lst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buFont typeface="Wingdings" panose="05000000000000000000" pitchFamily="2" charset="2"/>
              <a:buChar char="l"/>
            </a:pPr>
            <a:r>
              <a:rPr lang="zh-CN" altLang="en-US" sz="2800" dirty="0">
                <a:latin typeface="微软雅黑" panose="020B0503020204020204" charset="-122"/>
                <a:ea typeface="微软雅黑" panose="020B0503020204020204" charset="-122"/>
                <a:sym typeface="+mn-ea"/>
              </a:rPr>
              <a:t>属性</a:t>
            </a:r>
            <a:r>
              <a:rPr lang="zh-CN" altLang="en-US" sz="2800" dirty="0">
                <a:solidFill>
                  <a:srgbClr val="FF0000"/>
                </a:solidFill>
                <a:latin typeface="微软雅黑" panose="020B0503020204020204" charset="-122"/>
                <a:ea typeface="微软雅黑" panose="020B0503020204020204" charset="-122"/>
                <a:sym typeface="+mn-ea"/>
              </a:rPr>
              <a:t>总</a:t>
            </a:r>
            <a:r>
              <a:rPr lang="zh-CN" altLang="en-US" sz="2800" dirty="0">
                <a:latin typeface="微软雅黑" panose="020B0503020204020204" charset="-122"/>
                <a:ea typeface="微软雅黑" panose="020B0503020204020204" charset="-122"/>
                <a:sym typeface="+mn-ea"/>
              </a:rPr>
              <a:t>是</a:t>
            </a:r>
            <a:r>
              <a:rPr lang="zh-CN" altLang="en-US" sz="2800" dirty="0" smtClean="0">
                <a:latin typeface="微软雅黑" panose="020B0503020204020204" charset="-122"/>
                <a:ea typeface="微软雅黑" panose="020B0503020204020204" charset="-122"/>
                <a:sym typeface="+mn-ea"/>
              </a:rPr>
              <a:t>以如下的</a:t>
            </a:r>
            <a:r>
              <a:rPr lang="zh-CN" altLang="en-US" sz="2800" dirty="0">
                <a:latin typeface="微软雅黑" panose="020B0503020204020204" charset="-122"/>
                <a:ea typeface="微软雅黑" panose="020B0503020204020204" charset="-122"/>
                <a:sym typeface="+mn-ea"/>
              </a:rPr>
              <a:t>形式</a:t>
            </a:r>
            <a:r>
              <a:rPr lang="zh-CN" altLang="en-US" sz="2800" dirty="0" smtClean="0">
                <a:latin typeface="微软雅黑" panose="020B0503020204020204" charset="-122"/>
                <a:ea typeface="微软雅黑" panose="020B0503020204020204" charset="-122"/>
                <a:sym typeface="+mn-ea"/>
              </a:rPr>
              <a:t>出现：</a:t>
            </a:r>
            <a:r>
              <a:rPr lang="en-US" altLang="zh-CN" sz="2800" b="1" dirty="0" smtClean="0">
                <a:solidFill>
                  <a:srgbClr val="FF0000"/>
                </a:solidFill>
                <a:latin typeface="微软雅黑" panose="020B0503020204020204" charset="-122"/>
                <a:ea typeface="微软雅黑" panose="020B0503020204020204" charset="-122"/>
                <a:sym typeface="+mn-ea"/>
              </a:rPr>
              <a:t>name</a:t>
            </a:r>
            <a:r>
              <a:rPr lang="en-US" altLang="zh-CN" sz="2800" b="1" dirty="0">
                <a:solidFill>
                  <a:srgbClr val="FF0000"/>
                </a:solidFill>
                <a:latin typeface="微软雅黑" panose="020B0503020204020204" charset="-122"/>
                <a:ea typeface="微软雅黑" panose="020B0503020204020204" charset="-122"/>
                <a:sym typeface="+mn-ea"/>
              </a:rPr>
              <a:t>="value</a:t>
            </a:r>
            <a:r>
              <a:rPr lang="en-US" altLang="zh-CN" sz="2800" b="1" dirty="0" smtClean="0">
                <a:solidFill>
                  <a:srgbClr val="FF0000"/>
                </a:solidFill>
                <a:latin typeface="微软雅黑" panose="020B0503020204020204" charset="-122"/>
                <a:ea typeface="微软雅黑" panose="020B0503020204020204" charset="-122"/>
                <a:sym typeface="+mn-ea"/>
              </a:rPr>
              <a:t>"</a:t>
            </a:r>
            <a:endParaRPr lang="en-US" altLang="zh-CN" sz="2800" b="1" dirty="0" smtClean="0">
              <a:solidFill>
                <a:srgbClr val="FF0000"/>
              </a:solidFill>
              <a:latin typeface="微软雅黑" panose="020B0503020204020204" charset="-122"/>
              <a:ea typeface="微软雅黑" panose="020B0503020204020204" charset="-122"/>
              <a:sym typeface="+mn-ea"/>
            </a:endParaRPr>
          </a:p>
          <a:p>
            <a:pPr lvl="1" fontAlgn="auto">
              <a:lnSpc>
                <a:spcPct val="150000"/>
              </a:lnSpc>
              <a:buFont typeface="Wingdings" panose="05000000000000000000" pitchFamily="2" charset="2"/>
              <a:buChar char="l"/>
            </a:pPr>
            <a:r>
              <a:rPr lang="zh-CN" altLang="en-US" sz="2330" dirty="0">
                <a:latin typeface="微软雅黑" panose="020B0503020204020204" charset="-122"/>
                <a:ea typeface="微软雅黑" panose="020B0503020204020204" charset="-122"/>
              </a:rPr>
              <a:t>布尔属性另外</a:t>
            </a:r>
            <a:endParaRPr lang="zh-CN" altLang="en-US" sz="2330" dirty="0">
              <a:latin typeface="微软雅黑" panose="020B0503020204020204" charset="-122"/>
              <a:ea typeface="微软雅黑" panose="020B0503020204020204" charset="-122"/>
            </a:endParaRPr>
          </a:p>
          <a:p>
            <a:pPr fontAlgn="auto">
              <a:lnSpc>
                <a:spcPct val="150000"/>
              </a:lnSpc>
              <a:buFont typeface="Wingdings" panose="05000000000000000000" pitchFamily="2" charset="2"/>
              <a:buChar char="l"/>
            </a:pPr>
            <a:r>
              <a:rPr lang="zh-CN" altLang="en-US" sz="2800" dirty="0">
                <a:latin typeface="微软雅黑" panose="020B0503020204020204" charset="-122"/>
                <a:ea typeface="微软雅黑" panose="020B0503020204020204" charset="-122"/>
                <a:sym typeface="+mn-ea"/>
              </a:rPr>
              <a:t>属性总是</a:t>
            </a:r>
            <a:r>
              <a:rPr lang="zh-CN" altLang="en-US" sz="2800" dirty="0" smtClean="0">
                <a:latin typeface="微软雅黑" panose="020B0503020204020204" charset="-122"/>
                <a:ea typeface="微软雅黑" panose="020B0503020204020204" charset="-122"/>
                <a:sym typeface="+mn-ea"/>
              </a:rPr>
              <a:t>在</a:t>
            </a:r>
            <a:r>
              <a:rPr lang="zh-CN" altLang="en-US" sz="2800" b="1" dirty="0" smtClean="0">
                <a:solidFill>
                  <a:srgbClr val="FF0000"/>
                </a:solidFill>
                <a:latin typeface="微软雅黑" panose="020B0503020204020204" charset="-122"/>
                <a:ea typeface="微软雅黑" panose="020B0503020204020204" charset="-122"/>
                <a:sym typeface="+mn-ea"/>
              </a:rPr>
              <a:t>开始</a:t>
            </a:r>
            <a:r>
              <a:rPr lang="zh-CN" altLang="en-US" sz="2800" b="1" dirty="0">
                <a:solidFill>
                  <a:srgbClr val="FF0000"/>
                </a:solidFill>
                <a:latin typeface="微软雅黑" panose="020B0503020204020204" charset="-122"/>
                <a:ea typeface="微软雅黑" panose="020B0503020204020204" charset="-122"/>
                <a:sym typeface="+mn-ea"/>
              </a:rPr>
              <a:t>标签</a:t>
            </a:r>
            <a:r>
              <a:rPr lang="zh-CN" altLang="en-US" sz="2800" dirty="0">
                <a:latin typeface="微软雅黑" panose="020B0503020204020204" charset="-122"/>
                <a:ea typeface="微软雅黑" panose="020B0503020204020204" charset="-122"/>
                <a:sym typeface="+mn-ea"/>
              </a:rPr>
              <a:t>中</a:t>
            </a:r>
            <a:r>
              <a:rPr lang="zh-CN" altLang="en-US" sz="2800" dirty="0" smtClean="0">
                <a:latin typeface="微软雅黑" panose="020B0503020204020204" charset="-122"/>
                <a:ea typeface="微软雅黑" panose="020B0503020204020204" charset="-122"/>
                <a:sym typeface="+mn-ea"/>
              </a:rPr>
              <a:t>规定</a:t>
            </a:r>
            <a:endParaRPr lang="zh-CN" altLang="en-US" sz="2800" dirty="0" smtClean="0">
              <a:latin typeface="微软雅黑" panose="020B0503020204020204" charset="-122"/>
              <a:ea typeface="微软雅黑" panose="020B0503020204020204" charset="-122"/>
              <a:sym typeface="+mn-ea"/>
            </a:endParaRPr>
          </a:p>
          <a:p>
            <a:pPr fontAlgn="auto">
              <a:lnSpc>
                <a:spcPct val="150000"/>
              </a:lnSpc>
              <a:buFont typeface="Wingdings" panose="05000000000000000000" pitchFamily="2" charset="2"/>
              <a:buChar char="l"/>
            </a:pPr>
            <a:r>
              <a:rPr lang="zh-CN" altLang="en-US" sz="2800" dirty="0" smtClean="0">
                <a:latin typeface="微软雅黑" panose="020B0503020204020204" charset="-122"/>
                <a:ea typeface="微软雅黑" panose="020B0503020204020204" charset="-122"/>
                <a:sym typeface="+mn-ea"/>
              </a:rPr>
              <a:t>属性与属性之间</a:t>
            </a:r>
            <a:r>
              <a:rPr lang="zh-CN" altLang="en-US" sz="2800" b="1" dirty="0" smtClean="0">
                <a:solidFill>
                  <a:srgbClr val="FF0000"/>
                </a:solidFill>
                <a:latin typeface="微软雅黑" panose="020B0503020204020204" charset="-122"/>
                <a:ea typeface="微软雅黑" panose="020B0503020204020204" charset="-122"/>
                <a:sym typeface="+mn-ea"/>
              </a:rPr>
              <a:t>空格隔开</a:t>
            </a:r>
            <a:endParaRPr lang="zh-CN" altLang="en-US" sz="2800" b="1" dirty="0" smtClean="0">
              <a:solidFill>
                <a:srgbClr val="FF0000"/>
              </a:solidFill>
              <a:latin typeface="微软雅黑" panose="020B0503020204020204" charset="-122"/>
              <a:ea typeface="微软雅黑" panose="020B0503020204020204" charset="-122"/>
              <a:sym typeface="+mn-ea"/>
            </a:endParaRPr>
          </a:p>
          <a:p>
            <a:pPr fontAlgn="auto">
              <a:lnSpc>
                <a:spcPct val="150000"/>
              </a:lnSpc>
              <a:buFont typeface="Wingdings" panose="05000000000000000000" pitchFamily="2" charset="2"/>
              <a:buChar char="l"/>
            </a:pPr>
            <a:r>
              <a:rPr lang="en-US" altLang="zh-CN" sz="2800" dirty="0" smtClean="0">
                <a:latin typeface="微软雅黑" panose="020B0503020204020204" charset="-122"/>
                <a:ea typeface="微软雅黑" panose="020B0503020204020204" charset="-122"/>
                <a:sym typeface="+mn-ea"/>
              </a:rPr>
              <a:t>&lt;img  src=""  alt=""    /&gt;</a:t>
            </a:r>
            <a:endParaRPr lang="en-US" altLang="zh-CN" sz="2800" dirty="0" smtClean="0">
              <a:latin typeface="微软雅黑" panose="020B0503020204020204" charset="-122"/>
              <a:ea typeface="微软雅黑" panose="020B0503020204020204" charset="-122"/>
              <a:sym typeface="+mn-ea"/>
            </a:endParaRPr>
          </a:p>
          <a:p>
            <a:pPr fontAlgn="auto">
              <a:lnSpc>
                <a:spcPct val="150000"/>
              </a:lnSpc>
              <a:buFont typeface="Wingdings" panose="05000000000000000000" pitchFamily="2" charset="2"/>
              <a:buChar char="l"/>
            </a:pPr>
            <a:r>
              <a:rPr lang="en-US" altLang="zh-CN" sz="2800" dirty="0" smtClean="0">
                <a:latin typeface="微软雅黑" panose="020B0503020204020204" charset="-122"/>
                <a:ea typeface="微软雅黑" panose="020B0503020204020204" charset="-122"/>
                <a:sym typeface="+mn-ea"/>
              </a:rPr>
              <a:t>&lt;a href=""  title=""&gt;</a:t>
            </a:r>
            <a:r>
              <a:rPr lang="zh-CN" altLang="en-US" sz="2800" dirty="0" smtClean="0">
                <a:latin typeface="微软雅黑" panose="020B0503020204020204" charset="-122"/>
                <a:ea typeface="微软雅黑" panose="020B0503020204020204" charset="-122"/>
                <a:sym typeface="+mn-ea"/>
              </a:rPr>
              <a:t>超链接</a:t>
            </a:r>
            <a:r>
              <a:rPr lang="en-US" altLang="zh-CN" sz="2800" dirty="0" smtClean="0">
                <a:latin typeface="微软雅黑" panose="020B0503020204020204" charset="-122"/>
                <a:ea typeface="微软雅黑" panose="020B0503020204020204" charset="-122"/>
                <a:sym typeface="+mn-ea"/>
              </a:rPr>
              <a:t>&lt;/a&gt;</a:t>
            </a:r>
            <a:endParaRPr lang="en-US" altLang="zh-CN" sz="2800" dirty="0" smtClean="0">
              <a:latin typeface="微软雅黑" panose="020B0503020204020204" charset="-122"/>
              <a:ea typeface="微软雅黑" panose="020B0503020204020204" charset="-122"/>
              <a:sym typeface="+mn-ea"/>
            </a:endParaRPr>
          </a:p>
          <a:p>
            <a:pPr marL="0" indent="0" fontAlgn="auto">
              <a:lnSpc>
                <a:spcPct val="150000"/>
              </a:lnSpc>
              <a:buFont typeface="Wingdings" panose="05000000000000000000" pitchFamily="2" charset="2"/>
              <a:buNone/>
            </a:pPr>
            <a:endParaRPr lang="en-US" altLang="zh-CN" sz="2800" dirty="0" smtClean="0">
              <a:latin typeface="微软雅黑" panose="020B0503020204020204" charset="-122"/>
              <a:ea typeface="微软雅黑" panose="020B0503020204020204" charset="-122"/>
              <a:sym typeface="+mn-ea"/>
            </a:endParaRPr>
          </a:p>
          <a:p>
            <a:pPr fontAlgn="auto">
              <a:lnSpc>
                <a:spcPct val="150000"/>
              </a:lnSpc>
              <a:buFont typeface="Wingdings" panose="05000000000000000000" pitchFamily="2" charset="2"/>
              <a:buChar char="l"/>
            </a:pPr>
            <a:endParaRPr lang="en-US" altLang="zh-CN" sz="2800" dirty="0" smtClean="0">
              <a:latin typeface="微软雅黑" panose="020B0503020204020204" charset="-122"/>
              <a:ea typeface="微软雅黑" panose="020B0503020204020204" charset="-122"/>
              <a:sym typeface="+mn-ea"/>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微软雅黑" panose="020B0503020204020204" charset="-122"/>
                <a:ea typeface="微软雅黑" panose="020B0503020204020204" charset="-122"/>
                <a:sym typeface="+mn-ea"/>
              </a:rPr>
              <a:t>属性分类</a:t>
            </a:r>
            <a:endParaRPr lang="zh-CN" altLang="en-US" dirty="0">
              <a:latin typeface="微软雅黑" panose="020B0503020204020204" charset="-122"/>
              <a:ea typeface="微软雅黑" panose="020B0503020204020204" charset="-122"/>
              <a:sym typeface="+mn-ea"/>
            </a:endParaRPr>
          </a:p>
        </p:txBody>
      </p:sp>
      <p:sp>
        <p:nvSpPr>
          <p:cNvPr id="6" name="内容占位符 5"/>
          <p:cNvSpPr/>
          <p:nvPr>
            <p:ph sz="half" idx="1"/>
          </p:nvPr>
        </p:nvSpPr>
        <p:spPr>
          <a:xfrm>
            <a:off x="6129655" y="1514475"/>
            <a:ext cx="5902960" cy="4864100"/>
          </a:xfrm>
        </p:spPr>
        <p:txBody>
          <a:bodyPr>
            <a:normAutofit/>
          </a:bodyPr>
          <a:p>
            <a:pPr marL="0" indent="0" fontAlgn="auto">
              <a:lnSpc>
                <a:spcPct val="150000"/>
              </a:lnSpc>
              <a:buFont typeface="Wingdings" panose="05000000000000000000" pitchFamily="2" charset="2"/>
              <a:buNone/>
            </a:pPr>
            <a:r>
              <a:rPr lang="zh-CN" altLang="en-US" sz="3200" b="1" kern="0" noProof="0" dirty="0" smtClean="0">
                <a:ln>
                  <a:noFill/>
                </a:ln>
                <a:effectLst/>
                <a:uLnTx/>
                <a:uFillTx/>
                <a:latin typeface="微软雅黑" panose="020B0503020204020204" charset="-122"/>
                <a:ea typeface="微软雅黑" panose="020B0503020204020204" charset="-122"/>
              </a:rPr>
              <a:t>非全局属性</a:t>
            </a:r>
            <a:r>
              <a:rPr lang="zh-CN" altLang="en-US" sz="2800" kern="0" noProof="0" dirty="0" smtClean="0">
                <a:ln>
                  <a:noFill/>
                </a:ln>
                <a:effectLst/>
                <a:uLnTx/>
                <a:uFillTx/>
                <a:latin typeface="微软雅黑" panose="020B0503020204020204" charset="-122"/>
                <a:ea typeface="微软雅黑" panose="020B0503020204020204" charset="-122"/>
              </a:rPr>
              <a:t> </a:t>
            </a:r>
            <a:r>
              <a:rPr lang="en-US" altLang="zh-CN" sz="2800" kern="0" noProof="0" dirty="0" smtClean="0">
                <a:ln>
                  <a:noFill/>
                </a:ln>
                <a:effectLst/>
                <a:uLnTx/>
                <a:uFillTx/>
                <a:latin typeface="微软雅黑" panose="020B0503020204020204" charset="-122"/>
                <a:ea typeface="微软雅黑" panose="020B0503020204020204" charset="-122"/>
              </a:rPr>
              <a:t>:</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dirty="0" smtClean="0">
                <a:latin typeface="微软雅黑" panose="020B0503020204020204" charset="-122"/>
                <a:ea typeface="微软雅黑" panose="020B0503020204020204" charset="-122"/>
                <a:sym typeface="+mn-ea"/>
              </a:rPr>
              <a:t>&lt;img  </a:t>
            </a:r>
            <a:r>
              <a:rPr lang="en-US" altLang="zh-CN" sz="2800" dirty="0" smtClean="0">
                <a:solidFill>
                  <a:srgbClr val="C00000"/>
                </a:solidFill>
                <a:latin typeface="微软雅黑" panose="020B0503020204020204" charset="-122"/>
                <a:ea typeface="微软雅黑" panose="020B0503020204020204" charset="-122"/>
                <a:sym typeface="+mn-ea"/>
              </a:rPr>
              <a:t>src</a:t>
            </a:r>
            <a:r>
              <a:rPr lang="en-US" altLang="zh-CN" sz="2800" dirty="0" smtClean="0">
                <a:latin typeface="微软雅黑" panose="020B0503020204020204" charset="-122"/>
                <a:ea typeface="微软雅黑" panose="020B0503020204020204" charset="-122"/>
                <a:sym typeface="+mn-ea"/>
              </a:rPr>
              <a:t>=""  </a:t>
            </a:r>
            <a:r>
              <a:rPr lang="en-US" altLang="zh-CN" sz="2800" dirty="0" smtClean="0">
                <a:solidFill>
                  <a:srgbClr val="C00000"/>
                </a:solidFill>
                <a:latin typeface="微软雅黑" panose="020B0503020204020204" charset="-122"/>
                <a:ea typeface="微软雅黑" panose="020B0503020204020204" charset="-122"/>
                <a:sym typeface="+mn-ea"/>
              </a:rPr>
              <a:t>alt</a:t>
            </a:r>
            <a:r>
              <a:rPr lang="en-US" altLang="zh-CN" sz="2800" dirty="0" smtClean="0">
                <a:latin typeface="微软雅黑" panose="020B0503020204020204" charset="-122"/>
                <a:ea typeface="微软雅黑" panose="020B0503020204020204" charset="-122"/>
                <a:sym typeface="+mn-ea"/>
              </a:rPr>
              <a:t>=""    /&gt;</a:t>
            </a:r>
            <a:endParaRPr lang="en-US" altLang="zh-CN" sz="2800" dirty="0" smtClean="0">
              <a:latin typeface="微软雅黑" panose="020B0503020204020204" charset="-122"/>
              <a:ea typeface="微软雅黑" panose="020B0503020204020204" charset="-122"/>
              <a:sym typeface="+mn-ea"/>
            </a:endParaRPr>
          </a:p>
          <a:p>
            <a:pPr marL="0" indent="0" fontAlgn="auto">
              <a:lnSpc>
                <a:spcPct val="150000"/>
              </a:lnSpc>
              <a:buFont typeface="Wingdings" panose="05000000000000000000" pitchFamily="2" charset="2"/>
              <a:buNone/>
            </a:pPr>
            <a:r>
              <a:rPr lang="en-US" altLang="zh-CN" sz="2800" dirty="0" smtClean="0">
                <a:latin typeface="微软雅黑" panose="020B0503020204020204" charset="-122"/>
                <a:ea typeface="微软雅黑" panose="020B0503020204020204" charset="-122"/>
                <a:sym typeface="+mn-ea"/>
              </a:rPr>
              <a:t>&lt;a </a:t>
            </a:r>
            <a:r>
              <a:rPr lang="en-US" altLang="zh-CN" sz="2800" dirty="0" smtClean="0">
                <a:solidFill>
                  <a:srgbClr val="C00000"/>
                </a:solidFill>
                <a:latin typeface="微软雅黑" panose="020B0503020204020204" charset="-122"/>
                <a:ea typeface="微软雅黑" panose="020B0503020204020204" charset="-122"/>
                <a:sym typeface="+mn-ea"/>
              </a:rPr>
              <a:t>href</a:t>
            </a:r>
            <a:r>
              <a:rPr lang="en-US" altLang="zh-CN" sz="2800" dirty="0" smtClean="0">
                <a:latin typeface="微软雅黑" panose="020B0503020204020204" charset="-122"/>
                <a:ea typeface="微软雅黑" panose="020B0503020204020204" charset="-122"/>
                <a:sym typeface="+mn-ea"/>
              </a:rPr>
              <a:t>="" &gt;&lt;/a&gt;</a:t>
            </a:r>
            <a:endParaRPr lang="en-US" altLang="zh-CN" sz="2800" dirty="0" smtClean="0">
              <a:latin typeface="微软雅黑" panose="020B0503020204020204" charset="-122"/>
              <a:ea typeface="微软雅黑" panose="020B0503020204020204" charset="-122"/>
              <a:sym typeface="+mn-ea"/>
            </a:endParaRPr>
          </a:p>
          <a:p>
            <a:pPr marL="0" indent="0" fontAlgn="auto">
              <a:lnSpc>
                <a:spcPct val="150000"/>
              </a:lnSpc>
              <a:buFont typeface="Wingdings" panose="05000000000000000000" pitchFamily="2" charset="2"/>
              <a:buNone/>
            </a:pPr>
            <a:r>
              <a:rPr lang="en-US" altLang="zh-CN" sz="2800" dirty="0" smtClean="0">
                <a:latin typeface="微软雅黑" panose="020B0503020204020204" charset="-122"/>
                <a:ea typeface="微软雅黑" panose="020B0503020204020204" charset="-122"/>
                <a:sym typeface="+mn-ea"/>
              </a:rPr>
              <a:t>&lt;form  </a:t>
            </a:r>
            <a:r>
              <a:rPr lang="en-US" altLang="zh-CN" sz="2800" dirty="0" smtClean="0">
                <a:solidFill>
                  <a:srgbClr val="C00000"/>
                </a:solidFill>
                <a:latin typeface="微软雅黑" panose="020B0503020204020204" charset="-122"/>
                <a:ea typeface="微软雅黑" panose="020B0503020204020204" charset="-122"/>
                <a:sym typeface="+mn-ea"/>
              </a:rPr>
              <a:t>action</a:t>
            </a:r>
            <a:r>
              <a:rPr lang="en-US" altLang="zh-CN" sz="2800" dirty="0" smtClean="0">
                <a:latin typeface="微软雅黑" panose="020B0503020204020204" charset="-122"/>
                <a:ea typeface="微软雅黑" panose="020B0503020204020204" charset="-122"/>
                <a:sym typeface="+mn-ea"/>
              </a:rPr>
              <a:t>="" </a:t>
            </a:r>
            <a:r>
              <a:rPr lang="en-US" altLang="zh-CN" sz="2800" dirty="0" smtClean="0">
                <a:solidFill>
                  <a:srgbClr val="C00000"/>
                </a:solidFill>
                <a:latin typeface="微软雅黑" panose="020B0503020204020204" charset="-122"/>
                <a:ea typeface="微软雅黑" panose="020B0503020204020204" charset="-122"/>
                <a:sym typeface="+mn-ea"/>
              </a:rPr>
              <a:t>method</a:t>
            </a:r>
            <a:r>
              <a:rPr lang="en-US" altLang="zh-CN" sz="2800" dirty="0" smtClean="0">
                <a:latin typeface="微软雅黑" panose="020B0503020204020204" charset="-122"/>
                <a:ea typeface="微软雅黑" panose="020B0503020204020204" charset="-122"/>
                <a:sym typeface="+mn-ea"/>
              </a:rPr>
              <a:t>=""&gt;</a:t>
            </a:r>
            <a:endParaRPr lang="en-US" altLang="zh-CN" sz="2800" dirty="0" smtClean="0">
              <a:latin typeface="微软雅黑" panose="020B0503020204020204" charset="-122"/>
              <a:ea typeface="微软雅黑" panose="020B0503020204020204" charset="-122"/>
              <a:sym typeface="+mn-ea"/>
            </a:endParaRPr>
          </a:p>
          <a:p>
            <a:pPr marL="0" indent="0" fontAlgn="auto">
              <a:lnSpc>
                <a:spcPct val="150000"/>
              </a:lnSpc>
              <a:buFont typeface="Wingdings" panose="05000000000000000000" pitchFamily="2" charset="2"/>
              <a:buNone/>
            </a:pPr>
            <a:r>
              <a:rPr lang="en-US" altLang="zh-CN" sz="2800" dirty="0" smtClean="0">
                <a:latin typeface="微软雅黑" panose="020B0503020204020204" charset="-122"/>
                <a:ea typeface="微软雅黑" panose="020B0503020204020204" charset="-122"/>
                <a:sym typeface="+mn-ea"/>
              </a:rPr>
              <a:t>&lt;/form&gt;</a:t>
            </a:r>
            <a:endParaRPr lang="en-US" altLang="zh-CN" sz="2800" dirty="0" smtClean="0">
              <a:latin typeface="微软雅黑" panose="020B0503020204020204" charset="-122"/>
              <a:ea typeface="微软雅黑" panose="020B0503020204020204" charset="-122"/>
              <a:sym typeface="+mn-ea"/>
            </a:endParaRPr>
          </a:p>
          <a:p>
            <a:pPr marL="0" indent="0" fontAlgn="auto">
              <a:lnSpc>
                <a:spcPct val="150000"/>
              </a:lnSpc>
              <a:buFont typeface="Wingdings" panose="05000000000000000000" pitchFamily="2" charset="2"/>
              <a:buNone/>
            </a:pPr>
            <a:r>
              <a:rPr lang="en-US" altLang="zh-CN" sz="2800" dirty="0" smtClean="0">
                <a:latin typeface="微软雅黑" panose="020B0503020204020204" charset="-122"/>
                <a:ea typeface="微软雅黑" panose="020B0503020204020204" charset="-122"/>
                <a:sym typeface="+mn-ea"/>
              </a:rPr>
              <a:t>&lt;input </a:t>
            </a:r>
            <a:r>
              <a:rPr lang="en-US" altLang="zh-CN" sz="2800" dirty="0" smtClean="0">
                <a:solidFill>
                  <a:srgbClr val="C00000"/>
                </a:solidFill>
                <a:latin typeface="微软雅黑" panose="020B0503020204020204" charset="-122"/>
                <a:ea typeface="微软雅黑" panose="020B0503020204020204" charset="-122"/>
                <a:sym typeface="+mn-ea"/>
              </a:rPr>
              <a:t>type=</a:t>
            </a:r>
            <a:r>
              <a:rPr lang="en-US" altLang="zh-CN" sz="2800" dirty="0" smtClean="0">
                <a:latin typeface="微软雅黑" panose="020B0503020204020204" charset="-122"/>
                <a:ea typeface="微软雅黑" panose="020B0503020204020204" charset="-122"/>
                <a:sym typeface="+mn-ea"/>
              </a:rPr>
              <a:t>""/&gt;</a:t>
            </a:r>
            <a:endParaRPr lang="en-US" altLang="zh-CN" sz="2800" dirty="0" smtClean="0">
              <a:latin typeface="微软雅黑" panose="020B0503020204020204" charset="-122"/>
              <a:ea typeface="微软雅黑" panose="020B0503020204020204" charset="-122"/>
              <a:sym typeface="+mn-ea"/>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sp>
        <p:nvSpPr>
          <p:cNvPr id="3" name="内容占位符 5"/>
          <p:cNvSpPr/>
          <p:nvPr/>
        </p:nvSpPr>
        <p:spPr>
          <a:xfrm>
            <a:off x="487680" y="1514475"/>
            <a:ext cx="5641975" cy="4864100"/>
          </a:xfrm>
          <a:prstGeom prst="rect">
            <a:avLst/>
          </a:prstGeom>
        </p:spPr>
        <p:txBody>
          <a:bodyPr vert="horz" lIns="91440" tIns="45720" rIns="91440" bIns="45720" rtlCol="0">
            <a:normAutofit/>
          </a:bodyPr>
          <a:lst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Font typeface="Wingdings" panose="05000000000000000000" pitchFamily="2" charset="2"/>
              <a:buNone/>
            </a:pPr>
            <a:r>
              <a:rPr lang="zh-CN" altLang="en-US" sz="3600" b="1" kern="0" noProof="0" dirty="0" smtClean="0">
                <a:ln>
                  <a:noFill/>
                </a:ln>
                <a:effectLst/>
                <a:uLnTx/>
                <a:uFillTx/>
                <a:latin typeface="微软雅黑" panose="020B0503020204020204" charset="-122"/>
                <a:ea typeface="微软雅黑" panose="020B0503020204020204" charset="-122"/>
              </a:rPr>
              <a:t>全局属性</a:t>
            </a:r>
            <a:r>
              <a:rPr lang="zh-CN" altLang="en-US" sz="2800" kern="0" noProof="0" dirty="0" smtClean="0">
                <a:ln>
                  <a:noFill/>
                </a:ln>
                <a:effectLst/>
                <a:uLnTx/>
                <a:uFillTx/>
                <a:latin typeface="微软雅黑" panose="020B0503020204020204" charset="-122"/>
                <a:ea typeface="微软雅黑" panose="020B0503020204020204" charset="-122"/>
              </a:rPr>
              <a:t>：</a:t>
            </a:r>
            <a:r>
              <a:rPr lang="en-US" altLang="zh-CN" sz="2800" kern="0" noProof="0" dirty="0" smtClean="0">
                <a:ln>
                  <a:noFill/>
                </a:ln>
                <a:effectLst/>
                <a:uLnTx/>
                <a:uFillTx/>
                <a:latin typeface="微软雅黑" panose="020B0503020204020204" charset="-122"/>
                <a:ea typeface="微软雅黑" panose="020B0503020204020204" charset="-122"/>
              </a:rPr>
              <a:t>(</a:t>
            </a:r>
            <a:r>
              <a:rPr lang="zh-CN" altLang="en-US" sz="2800" kern="0" noProof="0" dirty="0" smtClean="0">
                <a:ln>
                  <a:noFill/>
                </a:ln>
                <a:effectLst/>
                <a:uLnTx/>
                <a:uFillTx/>
                <a:latin typeface="微软雅黑" panose="020B0503020204020204" charset="-122"/>
                <a:ea typeface="微软雅黑" panose="020B0503020204020204" charset="-122"/>
              </a:rPr>
              <a:t>可用于任何标签</a:t>
            </a:r>
            <a:r>
              <a:rPr lang="en-US" altLang="zh-CN" sz="2800" kern="0" noProof="0" dirty="0" smtClean="0">
                <a:ln>
                  <a:noFill/>
                </a:ln>
                <a:effectLst/>
                <a:uLnTx/>
                <a:uFillTx/>
                <a:latin typeface="微软雅黑" panose="020B0503020204020204" charset="-122"/>
                <a:ea typeface="微软雅黑" panose="020B0503020204020204" charset="-122"/>
              </a:rPr>
              <a:t>)</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solidFill>
                  <a:srgbClr val="C00000"/>
                </a:solidFill>
                <a:effectLst/>
                <a:uLnTx/>
                <a:uFillTx/>
                <a:latin typeface="微软雅黑" panose="020B0503020204020204" charset="-122"/>
                <a:ea typeface="微软雅黑" panose="020B0503020204020204" charset="-122"/>
              </a:rPr>
              <a:t>class  </a:t>
            </a:r>
            <a:endParaRPr lang="en-US" altLang="zh-CN" sz="2800" kern="0" noProof="0" dirty="0" smtClean="0">
              <a:ln>
                <a:noFill/>
              </a:ln>
              <a:solidFill>
                <a:srgbClr val="C00000"/>
              </a:solidFill>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solidFill>
                  <a:srgbClr val="C00000"/>
                </a:solidFill>
                <a:effectLst/>
                <a:uLnTx/>
                <a:uFillTx/>
                <a:latin typeface="微软雅黑" panose="020B0503020204020204" charset="-122"/>
                <a:ea typeface="微软雅黑" panose="020B0503020204020204" charset="-122"/>
              </a:rPr>
              <a:t>id</a:t>
            </a:r>
            <a:endParaRPr lang="en-US" altLang="zh-CN" sz="2800" kern="0" noProof="0" dirty="0" smtClean="0">
              <a:ln>
                <a:noFill/>
              </a:ln>
              <a:solidFill>
                <a:srgbClr val="C00000"/>
              </a:solidFill>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solidFill>
                  <a:srgbClr val="C00000"/>
                </a:solidFill>
                <a:effectLst/>
                <a:uLnTx/>
                <a:uFillTx/>
                <a:latin typeface="微软雅黑" panose="020B0503020204020204" charset="-122"/>
                <a:ea typeface="微软雅黑" panose="020B0503020204020204" charset="-122"/>
              </a:rPr>
              <a:t>title</a:t>
            </a:r>
            <a:r>
              <a:rPr lang="zh-CN" altLang="en-US" sz="2800" kern="0" noProof="0" dirty="0" smtClean="0">
                <a:ln>
                  <a:noFill/>
                </a:ln>
                <a:solidFill>
                  <a:srgbClr val="C00000"/>
                </a:solidFill>
                <a:effectLst/>
                <a:uLnTx/>
                <a:uFillTx/>
                <a:latin typeface="微软雅黑" panose="020B0503020204020204" charset="-122"/>
                <a:ea typeface="微软雅黑" panose="020B0503020204020204" charset="-122"/>
              </a:rPr>
              <a:t>（鼠标移到元素上时显示提示</a:t>
            </a:r>
            <a:r>
              <a:rPr lang="en-US" altLang="zh-CN" sz="2800" kern="0" noProof="0" dirty="0" smtClean="0">
                <a:ln>
                  <a:noFill/>
                </a:ln>
                <a:solidFill>
                  <a:srgbClr val="C00000"/>
                </a:solidFill>
                <a:effectLst/>
                <a:uLnTx/>
                <a:uFillTx/>
                <a:latin typeface="微软雅黑" panose="020B0503020204020204" charset="-122"/>
                <a:ea typeface="微软雅黑" panose="020B0503020204020204" charset="-122"/>
              </a:rPr>
              <a:t>	</a:t>
            </a:r>
            <a:r>
              <a:rPr lang="zh-CN" altLang="en-US" sz="2800" kern="0" noProof="0" dirty="0" smtClean="0">
                <a:ln>
                  <a:noFill/>
                </a:ln>
                <a:solidFill>
                  <a:srgbClr val="C00000"/>
                </a:solidFill>
                <a:effectLst/>
                <a:uLnTx/>
                <a:uFillTx/>
                <a:latin typeface="微软雅黑" panose="020B0503020204020204" charset="-122"/>
                <a:ea typeface="微软雅黑" panose="020B0503020204020204" charset="-122"/>
              </a:rPr>
              <a:t>文本）</a:t>
            </a:r>
            <a:endParaRPr lang="zh-CN" altLang="en-US" sz="2800" kern="0" noProof="0" dirty="0" smtClean="0">
              <a:ln>
                <a:noFill/>
              </a:ln>
              <a:solidFill>
                <a:srgbClr val="C00000"/>
              </a:solidFill>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solidFill>
                  <a:srgbClr val="C00000"/>
                </a:solidFill>
                <a:effectLst/>
                <a:uLnTx/>
                <a:uFillTx/>
                <a:latin typeface="微软雅黑" panose="020B0503020204020204" charset="-122"/>
                <a:ea typeface="微软雅黑" panose="020B0503020204020204" charset="-122"/>
              </a:rPr>
              <a:t>style</a:t>
            </a:r>
            <a:endParaRPr lang="en-US" altLang="zh-CN" sz="2800" kern="0" noProof="0" dirty="0" smtClean="0">
              <a:ln>
                <a:noFill/>
              </a:ln>
              <a:solidFill>
                <a:srgbClr val="C00000"/>
              </a:solidFill>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solidFill>
                <a:srgbClr val="C00000"/>
              </a:solidFill>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微软雅黑" panose="020B0503020204020204" charset="-122"/>
                <a:ea typeface="微软雅黑" panose="020B0503020204020204" charset="-122"/>
                <a:sym typeface="+mn-ea"/>
              </a:rPr>
              <a:t>图片 </a:t>
            </a:r>
            <a:r>
              <a:rPr lang="en-US" altLang="zh-CN" dirty="0">
                <a:latin typeface="微软雅黑" panose="020B0503020204020204" charset="-122"/>
                <a:ea typeface="微软雅黑" panose="020B0503020204020204" charset="-122"/>
                <a:sym typeface="+mn-ea"/>
              </a:rPr>
              <a:t>img</a:t>
            </a:r>
            <a:endParaRPr lang="en-US" altLang="zh-CN" dirty="0">
              <a:latin typeface="微软雅黑" panose="020B0503020204020204" charset="-122"/>
              <a:ea typeface="微软雅黑" panose="020B0503020204020204" charset="-122"/>
              <a:sym typeface="+mn-ea"/>
            </a:endParaRPr>
          </a:p>
        </p:txBody>
      </p:sp>
      <p:sp>
        <p:nvSpPr>
          <p:cNvPr id="5" name="文本框 4"/>
          <p:cNvSpPr txBox="1"/>
          <p:nvPr/>
        </p:nvSpPr>
        <p:spPr>
          <a:xfrm>
            <a:off x="838200" y="1239520"/>
            <a:ext cx="9658350" cy="1371600"/>
          </a:xfrm>
          <a:prstGeom prst="rect">
            <a:avLst/>
          </a:prstGeom>
          <a:noFill/>
        </p:spPr>
        <p:txBody>
          <a:bodyPr wrap="square" rtlCol="0" anchor="t">
            <a:spAutoFit/>
          </a:bodyPr>
          <a:p>
            <a:pPr fontAlgn="auto">
              <a:lnSpc>
                <a:spcPct val="150000"/>
              </a:lnSpc>
            </a:pPr>
            <a:r>
              <a:rPr lang="en-US" altLang="zh-CN" sz="2800" dirty="0" smtClean="0">
                <a:latin typeface="微软雅黑" panose="020B0503020204020204" charset="-122"/>
                <a:ea typeface="微软雅黑" panose="020B0503020204020204" charset="-122"/>
                <a:sym typeface="+mn-ea"/>
              </a:rPr>
              <a:t>&lt;img  </a:t>
            </a:r>
            <a:r>
              <a:rPr lang="en-US" altLang="zh-CN" sz="2800" dirty="0" smtClean="0">
                <a:solidFill>
                  <a:srgbClr val="C00000"/>
                </a:solidFill>
                <a:latin typeface="微软雅黑" panose="020B0503020204020204" charset="-122"/>
                <a:ea typeface="微软雅黑" panose="020B0503020204020204" charset="-122"/>
                <a:sym typeface="+mn-ea"/>
              </a:rPr>
              <a:t>src</a:t>
            </a:r>
            <a:r>
              <a:rPr lang="en-US" altLang="zh-CN" sz="2800" dirty="0" smtClean="0">
                <a:latin typeface="微软雅黑" panose="020B0503020204020204" charset="-122"/>
                <a:ea typeface="微软雅黑" panose="020B0503020204020204" charset="-122"/>
                <a:sym typeface="+mn-ea"/>
              </a:rPr>
              <a:t>=""  </a:t>
            </a:r>
            <a:r>
              <a:rPr lang="en-US" altLang="zh-CN" sz="2800" dirty="0" smtClean="0">
                <a:solidFill>
                  <a:srgbClr val="C00000"/>
                </a:solidFill>
                <a:latin typeface="微软雅黑" panose="020B0503020204020204" charset="-122"/>
                <a:ea typeface="微软雅黑" panose="020B0503020204020204" charset="-122"/>
                <a:sym typeface="+mn-ea"/>
              </a:rPr>
              <a:t>alt</a:t>
            </a:r>
            <a:r>
              <a:rPr lang="en-US" altLang="zh-CN" sz="2800" dirty="0" smtClean="0">
                <a:latin typeface="微软雅黑" panose="020B0503020204020204" charset="-122"/>
                <a:ea typeface="微软雅黑" panose="020B0503020204020204" charset="-122"/>
                <a:sym typeface="+mn-ea"/>
              </a:rPr>
              <a:t>=""    /&gt;</a:t>
            </a:r>
            <a:endParaRPr lang="en-US" altLang="zh-CN" sz="2800" dirty="0" smtClean="0">
              <a:latin typeface="微软雅黑" panose="020B0503020204020204" charset="-122"/>
              <a:ea typeface="微软雅黑" panose="020B0503020204020204" charset="-122"/>
              <a:sym typeface="+mn-ea"/>
            </a:endParaRPr>
          </a:p>
          <a:p>
            <a:pPr fontAlgn="auto">
              <a:lnSpc>
                <a:spcPct val="150000"/>
              </a:lnSpc>
            </a:pPr>
            <a:endParaRPr lang="en-US" altLang="zh-CN" sz="2800"/>
          </a:p>
        </p:txBody>
      </p:sp>
      <p:sp>
        <p:nvSpPr>
          <p:cNvPr id="4" name="TextBox 9"/>
          <p:cNvSpPr txBox="1">
            <a:spLocks noChangeArrowheads="1"/>
          </p:cNvSpPr>
          <p:nvPr/>
        </p:nvSpPr>
        <p:spPr bwMode="auto">
          <a:xfrm>
            <a:off x="838200" y="1946910"/>
            <a:ext cx="7745413"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150000"/>
              </a:lnSpc>
            </a:pPr>
            <a:r>
              <a:rPr lang="en-US" altLang="zh-CN" sz="2800" dirty="0">
                <a:solidFill>
                  <a:srgbClr val="C00000"/>
                </a:solidFill>
                <a:latin typeface="微软雅黑" panose="020B0503020204020204" charset="-122"/>
                <a:ea typeface="微软雅黑" panose="020B0503020204020204" charset="-122"/>
              </a:rPr>
              <a:t>src : </a:t>
            </a:r>
            <a:r>
              <a:rPr lang="zh-CN" altLang="en-US" sz="2800" dirty="0">
                <a:solidFill>
                  <a:schemeClr val="tx1"/>
                </a:solidFill>
                <a:latin typeface="微软雅黑" panose="020B0503020204020204" charset="-122"/>
                <a:ea typeface="微软雅黑" panose="020B0503020204020204" charset="-122"/>
              </a:rPr>
              <a:t>指</a:t>
            </a:r>
            <a:r>
              <a:rPr lang="zh-CN" altLang="en-US" sz="2800" dirty="0" smtClean="0">
                <a:solidFill>
                  <a:schemeClr val="tx1"/>
                </a:solidFill>
                <a:latin typeface="微软雅黑" panose="020B0503020204020204" charset="-122"/>
                <a:ea typeface="微软雅黑" panose="020B0503020204020204" charset="-122"/>
              </a:rPr>
              <a:t>明存储图像的位置</a:t>
            </a:r>
            <a:endParaRPr lang="en-US" altLang="zh-CN" dirty="0">
              <a:solidFill>
                <a:schemeClr val="tx1"/>
              </a:solidFill>
              <a:latin typeface="微软雅黑" panose="020B0503020204020204" charset="-122"/>
              <a:ea typeface="微软雅黑" panose="020B0503020204020204" charset="-122"/>
            </a:endParaRPr>
          </a:p>
          <a:p>
            <a:pPr eaLnBrk="1" hangingPunct="1">
              <a:lnSpc>
                <a:spcPct val="150000"/>
              </a:lnSpc>
            </a:pPr>
            <a:endParaRPr lang="en-US" altLang="zh-CN" sz="500" dirty="0" smtClean="0">
              <a:solidFill>
                <a:srgbClr val="C00000"/>
              </a:solidFill>
              <a:latin typeface="微软雅黑" panose="020B0503020204020204" charset="-122"/>
              <a:ea typeface="微软雅黑" panose="020B0503020204020204" charset="-122"/>
            </a:endParaRPr>
          </a:p>
          <a:p>
            <a:pPr eaLnBrk="1" hangingPunct="1">
              <a:lnSpc>
                <a:spcPct val="150000"/>
              </a:lnSpc>
            </a:pPr>
            <a:r>
              <a:rPr lang="en-US" altLang="zh-CN" sz="2800" dirty="0" smtClean="0">
                <a:solidFill>
                  <a:srgbClr val="C00000"/>
                </a:solidFill>
                <a:latin typeface="微软雅黑" panose="020B0503020204020204" charset="-122"/>
                <a:ea typeface="微软雅黑" panose="020B0503020204020204" charset="-122"/>
              </a:rPr>
              <a:t>alt </a:t>
            </a:r>
            <a:r>
              <a:rPr lang="en-US" altLang="zh-CN" sz="2800" dirty="0">
                <a:solidFill>
                  <a:srgbClr val="C00000"/>
                </a:solidFill>
                <a:latin typeface="微软雅黑" panose="020B0503020204020204" charset="-122"/>
                <a:ea typeface="微软雅黑" panose="020B0503020204020204" charset="-122"/>
              </a:rPr>
              <a:t>: </a:t>
            </a:r>
            <a:r>
              <a:rPr lang="zh-CN" altLang="en-US" sz="2800" dirty="0">
                <a:solidFill>
                  <a:schemeClr val="tx1"/>
                </a:solidFill>
                <a:latin typeface="微软雅黑" panose="020B0503020204020204" charset="-122"/>
                <a:ea typeface="微软雅黑" panose="020B0503020204020204" charset="-122"/>
              </a:rPr>
              <a:t>为图片添</a:t>
            </a:r>
            <a:r>
              <a:rPr lang="zh-CN" altLang="en-US" sz="2800" dirty="0" smtClean="0">
                <a:solidFill>
                  <a:schemeClr val="tx1"/>
                </a:solidFill>
                <a:latin typeface="微软雅黑" panose="020B0503020204020204" charset="-122"/>
                <a:ea typeface="微软雅黑" panose="020B0503020204020204" charset="-122"/>
              </a:rPr>
              <a:t>加</a:t>
            </a:r>
            <a:r>
              <a:rPr lang="zh-CN" altLang="en-US" sz="2800" dirty="0">
                <a:solidFill>
                  <a:schemeClr val="tx1"/>
                </a:solidFill>
                <a:latin typeface="微软雅黑" panose="020B0503020204020204" charset="-122"/>
                <a:ea typeface="微软雅黑" panose="020B0503020204020204" charset="-122"/>
              </a:rPr>
              <a:t>替换文</a:t>
            </a:r>
            <a:r>
              <a:rPr lang="zh-CN" altLang="en-US" sz="2800" dirty="0" smtClean="0">
                <a:solidFill>
                  <a:schemeClr val="tx1"/>
                </a:solidFill>
                <a:latin typeface="微软雅黑" panose="020B0503020204020204" charset="-122"/>
                <a:ea typeface="微软雅黑" panose="020B0503020204020204" charset="-122"/>
              </a:rPr>
              <a:t>本</a:t>
            </a:r>
            <a:endParaRPr lang="en-US" altLang="zh-CN" sz="2800" dirty="0">
              <a:solidFill>
                <a:schemeClr val="tx1"/>
              </a:solidFill>
              <a:latin typeface="微软雅黑" panose="020B0503020204020204" charset="-122"/>
              <a:ea typeface="微软雅黑" panose="020B0503020204020204" charset="-122"/>
            </a:endParaRPr>
          </a:p>
        </p:txBody>
      </p:sp>
      <p:sp>
        <p:nvSpPr>
          <p:cNvPr id="8" name="TextBox 9"/>
          <p:cNvSpPr txBox="1">
            <a:spLocks noChangeArrowheads="1"/>
          </p:cNvSpPr>
          <p:nvPr/>
        </p:nvSpPr>
        <p:spPr bwMode="auto">
          <a:xfrm>
            <a:off x="6294120" y="1845310"/>
            <a:ext cx="420243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150000"/>
              </a:lnSpc>
            </a:pPr>
            <a:r>
              <a:rPr lang="zh-CN" altLang="en-US" sz="2800" dirty="0">
                <a:solidFill>
                  <a:schemeClr val="tx1"/>
                </a:solidFill>
                <a:latin typeface="微软雅黑" panose="020B0503020204020204" charset="-122"/>
                <a:ea typeface="微软雅黑" panose="020B0503020204020204" charset="-122"/>
              </a:rPr>
              <a:t>绝对地址</a:t>
            </a:r>
            <a:endParaRPr lang="zh-CN" altLang="en-US" sz="2800" dirty="0">
              <a:solidFill>
                <a:schemeClr val="tx1"/>
              </a:solidFill>
              <a:latin typeface="微软雅黑" panose="020B0503020204020204" charset="-122"/>
              <a:ea typeface="微软雅黑" panose="020B0503020204020204" charset="-122"/>
            </a:endParaRPr>
          </a:p>
          <a:p>
            <a:pPr eaLnBrk="1" hangingPunct="1">
              <a:lnSpc>
                <a:spcPct val="150000"/>
              </a:lnSpc>
            </a:pPr>
            <a:r>
              <a:rPr lang="zh-CN" altLang="en-US" sz="2800" dirty="0">
                <a:solidFill>
                  <a:schemeClr val="tx1"/>
                </a:solidFill>
                <a:latin typeface="微软雅黑" panose="020B0503020204020204" charset="-122"/>
                <a:ea typeface="微软雅黑" panose="020B0503020204020204" charset="-122"/>
              </a:rPr>
              <a:t>相对地址  </a:t>
            </a:r>
            <a:endParaRPr lang="zh-CN" altLang="en-US" sz="2800" dirty="0">
              <a:solidFill>
                <a:schemeClr val="tx1"/>
              </a:solidFill>
              <a:latin typeface="微软雅黑" panose="020B0503020204020204" charset="-122"/>
              <a:ea typeface="微软雅黑" panose="020B0503020204020204" charset="-122"/>
            </a:endParaRPr>
          </a:p>
        </p:txBody>
      </p:sp>
      <p:sp>
        <p:nvSpPr>
          <p:cNvPr id="252" name=" 252"/>
          <p:cNvSpPr/>
          <p:nvPr/>
        </p:nvSpPr>
        <p:spPr>
          <a:xfrm rot="2880000">
            <a:off x="7830820" y="1977390"/>
            <a:ext cx="629285" cy="613410"/>
          </a:xfrm>
          <a:prstGeom prst="mathPlus">
            <a:avLst>
              <a:gd name="adj1" fmla="val 922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50" name=" 2050"/>
          <p:cNvSpPr/>
          <p:nvPr/>
        </p:nvSpPr>
        <p:spPr bwMode="auto">
          <a:xfrm>
            <a:off x="7940040" y="2611120"/>
            <a:ext cx="506095" cy="45974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1" name=" 141"/>
          <p:cNvSpPr/>
          <p:nvPr/>
        </p:nvSpPr>
        <p:spPr>
          <a:xfrm>
            <a:off x="5076825" y="2301240"/>
            <a:ext cx="1058545" cy="214630"/>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TextBox 2"/>
          <p:cNvSpPr txBox="1"/>
          <p:nvPr/>
        </p:nvSpPr>
        <p:spPr>
          <a:xfrm>
            <a:off x="838200" y="3615055"/>
            <a:ext cx="7102475" cy="2306955"/>
          </a:xfrm>
          <a:prstGeom prst="rect">
            <a:avLst/>
          </a:prstGeom>
          <a:noFill/>
        </p:spPr>
        <p:txBody>
          <a:bodyPr wrap="square" rtlCol="0">
            <a:spAutoFit/>
          </a:bodyPr>
          <a:p>
            <a:pPr marL="457200" lvl="0" indent="-457200" fontAlgn="auto">
              <a:lnSpc>
                <a:spcPct val="150000"/>
              </a:lnSpc>
              <a:buNone/>
            </a:pPr>
            <a:r>
              <a:rPr lang="zh-CN" altLang="en-US" sz="2400" dirty="0">
                <a:latin typeface="微软雅黑" panose="020B0503020204020204" charset="-122"/>
                <a:ea typeface="微软雅黑" panose="020B0503020204020204" charset="-122"/>
                <a:sym typeface="+mn-ea"/>
              </a:rPr>
              <a:t>相对路径：</a:t>
            </a:r>
            <a:r>
              <a:rPr lang="en-US" altLang="zh-CN" sz="2400" dirty="0">
                <a:latin typeface="微软雅黑" panose="020B0503020204020204" charset="-122"/>
                <a:ea typeface="微软雅黑" panose="020B0503020204020204" charset="-122"/>
                <a:sym typeface="+mn-ea"/>
              </a:rPr>
              <a:t>3</a:t>
            </a:r>
            <a:r>
              <a:rPr lang="zh-CN" altLang="en-US" sz="2400" dirty="0">
                <a:latin typeface="微软雅黑" panose="020B0503020204020204" charset="-122"/>
                <a:ea typeface="微软雅黑" panose="020B0503020204020204" charset="-122"/>
                <a:sym typeface="+mn-ea"/>
              </a:rPr>
              <a:t>种路径规则</a:t>
            </a:r>
            <a:endParaRPr lang="zh-CN" altLang="en-US" sz="2400" dirty="0">
              <a:latin typeface="微软雅黑" panose="020B0503020204020204" charset="-122"/>
              <a:ea typeface="微软雅黑" panose="020B0503020204020204" charset="-122"/>
            </a:endParaRPr>
          </a:p>
          <a:p>
            <a:pPr marL="457200" lvl="0" indent="-457200" fontAlgn="auto">
              <a:lnSpc>
                <a:spcPct val="150000"/>
              </a:lnSpc>
              <a:buNone/>
            </a:pPr>
            <a:r>
              <a:rPr lang="en-US" altLang="zh-CN" sz="2400" dirty="0">
                <a:latin typeface="微软雅黑" panose="020B0503020204020204" charset="-122"/>
                <a:ea typeface="微软雅黑" panose="020B0503020204020204" charset="-122"/>
                <a:sym typeface="+mn-ea"/>
              </a:rPr>
              <a:t>1.</a:t>
            </a:r>
            <a:r>
              <a:rPr lang="zh-CN" altLang="en-US" sz="2400" dirty="0">
                <a:latin typeface="微软雅黑" panose="020B0503020204020204" charset="-122"/>
                <a:ea typeface="微软雅黑" panose="020B0503020204020204" charset="-122"/>
                <a:sym typeface="+mn-ea"/>
              </a:rPr>
              <a:t>图片和网页在同级目录下	</a:t>
            </a:r>
            <a:r>
              <a:rPr lang="en-US" altLang="zh-CN" sz="2400" dirty="0">
                <a:latin typeface="微软雅黑" panose="020B0503020204020204" charset="-122"/>
                <a:ea typeface="微软雅黑" panose="020B0503020204020204" charset="-122"/>
                <a:sym typeface="+mn-ea"/>
              </a:rPr>
              <a:t>src=“./</a:t>
            </a:r>
            <a:r>
              <a:rPr lang="zh-CN" altLang="en-US" sz="2400" dirty="0">
                <a:latin typeface="微软雅黑" panose="020B0503020204020204" charset="-122"/>
                <a:ea typeface="微软雅黑" panose="020B0503020204020204" charset="-122"/>
                <a:sym typeface="+mn-ea"/>
              </a:rPr>
              <a:t>文件名”</a:t>
            </a:r>
            <a:endParaRPr lang="zh-CN" altLang="en-US" sz="2400" dirty="0">
              <a:latin typeface="微软雅黑" panose="020B0503020204020204" charset="-122"/>
              <a:ea typeface="微软雅黑" panose="020B0503020204020204" charset="-122"/>
            </a:endParaRPr>
          </a:p>
          <a:p>
            <a:pPr marL="457200" lvl="0" indent="-457200" fontAlgn="auto">
              <a:lnSpc>
                <a:spcPct val="150000"/>
              </a:lnSpc>
              <a:buNone/>
            </a:pPr>
            <a:r>
              <a:rPr lang="en-US" altLang="zh-CN" sz="2400" dirty="0">
                <a:latin typeface="微软雅黑" panose="020B0503020204020204" charset="-122"/>
                <a:ea typeface="微软雅黑" panose="020B0503020204020204" charset="-122"/>
                <a:sym typeface="+mn-ea"/>
              </a:rPr>
              <a:t>2.</a:t>
            </a:r>
            <a:r>
              <a:rPr lang="zh-CN" altLang="en-US" sz="2400" dirty="0">
                <a:latin typeface="微软雅黑" panose="020B0503020204020204" charset="-122"/>
                <a:ea typeface="微软雅黑" panose="020B0503020204020204" charset="-122"/>
                <a:sym typeface="+mn-ea"/>
              </a:rPr>
              <a:t>图片在网页的下一级  </a:t>
            </a:r>
            <a:r>
              <a:rPr lang="en-US" altLang="zh-CN" sz="2400" dirty="0">
                <a:latin typeface="微软雅黑" panose="020B0503020204020204" charset="-122"/>
                <a:ea typeface="微软雅黑" panose="020B0503020204020204" charset="-122"/>
                <a:sym typeface="+mn-ea"/>
              </a:rPr>
              <a:t>src=“</a:t>
            </a:r>
            <a:r>
              <a:rPr lang="zh-CN" altLang="en-US" sz="2400" dirty="0">
                <a:latin typeface="微软雅黑" panose="020B0503020204020204" charset="-122"/>
                <a:ea typeface="微软雅黑" panose="020B0503020204020204" charset="-122"/>
                <a:sym typeface="+mn-ea"/>
              </a:rPr>
              <a:t>目录名称</a:t>
            </a:r>
            <a:r>
              <a:rPr lang="en-US" altLang="zh-CN" sz="2400" dirty="0">
                <a:latin typeface="微软雅黑" panose="020B0503020204020204" charset="-122"/>
                <a:ea typeface="微软雅黑" panose="020B0503020204020204" charset="-122"/>
                <a:sym typeface="+mn-ea"/>
              </a:rPr>
              <a:t>/</a:t>
            </a:r>
            <a:r>
              <a:rPr lang="zh-CN" altLang="en-US" sz="2400" dirty="0">
                <a:latin typeface="微软雅黑" panose="020B0503020204020204" charset="-122"/>
                <a:ea typeface="微软雅黑" panose="020B0503020204020204" charset="-122"/>
                <a:sym typeface="+mn-ea"/>
              </a:rPr>
              <a:t>文件名”</a:t>
            </a:r>
            <a:endParaRPr lang="zh-CN" altLang="en-US" sz="2400" dirty="0">
              <a:latin typeface="微软雅黑" panose="020B0503020204020204" charset="-122"/>
              <a:ea typeface="微软雅黑" panose="020B0503020204020204" charset="-122"/>
            </a:endParaRPr>
          </a:p>
          <a:p>
            <a:pPr marL="457200" lvl="0" indent="-457200" fontAlgn="auto">
              <a:lnSpc>
                <a:spcPct val="150000"/>
              </a:lnSpc>
              <a:buNone/>
            </a:pPr>
            <a:r>
              <a:rPr lang="en-US" altLang="zh-CN" sz="2400" dirty="0">
                <a:latin typeface="微软雅黑" panose="020B0503020204020204" charset="-122"/>
                <a:ea typeface="微软雅黑" panose="020B0503020204020204" charset="-122"/>
                <a:sym typeface="+mn-ea"/>
              </a:rPr>
              <a:t>3.</a:t>
            </a:r>
            <a:r>
              <a:rPr lang="zh-CN" altLang="en-US" sz="2400" dirty="0">
                <a:latin typeface="微软雅黑" panose="020B0503020204020204" charset="-122"/>
                <a:ea typeface="微软雅黑" panose="020B0503020204020204" charset="-122"/>
                <a:sym typeface="+mn-ea"/>
              </a:rPr>
              <a:t>图片在网页的上一级  </a:t>
            </a:r>
            <a:r>
              <a:rPr lang="en-US" altLang="zh-CN" sz="2400" dirty="0">
                <a:latin typeface="微软雅黑" panose="020B0503020204020204" charset="-122"/>
                <a:ea typeface="微软雅黑" panose="020B0503020204020204" charset="-122"/>
                <a:sym typeface="+mn-ea"/>
              </a:rPr>
              <a:t>src=“../</a:t>
            </a:r>
            <a:r>
              <a:rPr lang="zh-CN" altLang="en-US" sz="2400" dirty="0">
                <a:latin typeface="微软雅黑" panose="020B0503020204020204" charset="-122"/>
                <a:ea typeface="微软雅黑" panose="020B0503020204020204" charset="-122"/>
                <a:sym typeface="+mn-ea"/>
              </a:rPr>
              <a:t>文件名</a:t>
            </a:r>
            <a:r>
              <a:rPr lang="zh-CN" altLang="en-US" sz="2400" dirty="0">
                <a:sym typeface="+mn-ea"/>
              </a:rPr>
              <a:t>”</a:t>
            </a:r>
            <a:endParaRPr lang="zh-CN" altLang="en-US" sz="2400" dirty="0">
              <a:solidFill>
                <a:schemeClr val="tx2"/>
              </a:solidFill>
              <a:latin typeface="微软雅黑" panose="020B0503020204020204" charset="-122"/>
              <a:ea typeface="微软雅黑" panose="020B0503020204020204" charset="-122"/>
            </a:endParaRPr>
          </a:p>
        </p:txBody>
      </p:sp>
      <p:sp>
        <p:nvSpPr>
          <p:cNvPr id="11" name="矩形 9"/>
          <p:cNvSpPr>
            <a:spLocks noChangeArrowheads="1"/>
          </p:cNvSpPr>
          <p:nvPr/>
        </p:nvSpPr>
        <p:spPr bwMode="auto">
          <a:xfrm>
            <a:off x="983432" y="5900837"/>
            <a:ext cx="180378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smtClean="0">
                <a:solidFill>
                  <a:srgbClr val="0070C0"/>
                </a:solidFill>
                <a:latin typeface="微软雅黑" panose="020B0503020204020204" charset="-122"/>
                <a:ea typeface="微软雅黑" panose="020B0503020204020204" charset="-122"/>
              </a:rPr>
              <a:t>./a.png</a:t>
            </a:r>
            <a:endParaRPr lang="zh-CN" altLang="en-US" sz="2400" dirty="0">
              <a:solidFill>
                <a:srgbClr val="0070C0"/>
              </a:solidFill>
              <a:latin typeface="微软雅黑" panose="020B0503020204020204" charset="-122"/>
              <a:ea typeface="微软雅黑" panose="020B0503020204020204" charset="-122"/>
            </a:endParaRPr>
          </a:p>
        </p:txBody>
      </p:sp>
      <p:sp>
        <p:nvSpPr>
          <p:cNvPr id="15" name="矩形 9"/>
          <p:cNvSpPr>
            <a:spLocks noChangeArrowheads="1"/>
          </p:cNvSpPr>
          <p:nvPr/>
        </p:nvSpPr>
        <p:spPr bwMode="auto">
          <a:xfrm>
            <a:off x="2495752" y="5900757"/>
            <a:ext cx="2278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smtClean="0">
                <a:solidFill>
                  <a:srgbClr val="0070C0"/>
                </a:solidFill>
                <a:latin typeface="微软雅黑" panose="020B0503020204020204" charset="-122"/>
                <a:ea typeface="微软雅黑" panose="020B0503020204020204" charset="-122"/>
              </a:rPr>
              <a:t>image/b.png</a:t>
            </a:r>
            <a:endParaRPr lang="zh-CN" altLang="en-US" sz="2400" dirty="0">
              <a:solidFill>
                <a:srgbClr val="0070C0"/>
              </a:solidFill>
              <a:latin typeface="微软雅黑" panose="020B0503020204020204" charset="-122"/>
              <a:ea typeface="微软雅黑" panose="020B0503020204020204" charset="-122"/>
            </a:endParaRPr>
          </a:p>
        </p:txBody>
      </p:sp>
      <p:sp>
        <p:nvSpPr>
          <p:cNvPr id="16" name="矩形 9"/>
          <p:cNvSpPr>
            <a:spLocks noChangeArrowheads="1"/>
          </p:cNvSpPr>
          <p:nvPr/>
        </p:nvSpPr>
        <p:spPr bwMode="auto">
          <a:xfrm>
            <a:off x="4996346" y="5900757"/>
            <a:ext cx="18037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smtClean="0">
                <a:solidFill>
                  <a:srgbClr val="0070C0"/>
                </a:solidFill>
                <a:latin typeface="微软雅黑" panose="020B0503020204020204" charset="-122"/>
                <a:ea typeface="微软雅黑" panose="020B0503020204020204" charset="-122"/>
              </a:rPr>
              <a:t>../c.png</a:t>
            </a:r>
            <a:endParaRPr lang="zh-CN" altLang="en-US" sz="2400" dirty="0">
              <a:solidFill>
                <a:srgbClr val="0070C0"/>
              </a:solidFill>
              <a:latin typeface="微软雅黑" panose="020B0503020204020204" charset="-122"/>
              <a:ea typeface="微软雅黑" panose="020B0503020204020204" charset="-122"/>
            </a:endParaRPr>
          </a:p>
        </p:txBody>
      </p:sp>
      <p:sp>
        <p:nvSpPr>
          <p:cNvPr id="10" name=" 2050"/>
          <p:cNvSpPr/>
          <p:nvPr/>
        </p:nvSpPr>
        <p:spPr bwMode="auto">
          <a:xfrm>
            <a:off x="7545070" y="4839970"/>
            <a:ext cx="506095" cy="45974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2" name=" 252"/>
          <p:cNvSpPr/>
          <p:nvPr/>
        </p:nvSpPr>
        <p:spPr>
          <a:xfrm rot="2880000">
            <a:off x="6707505" y="4262755"/>
            <a:ext cx="629285" cy="593090"/>
          </a:xfrm>
          <a:prstGeom prst="mathPlus">
            <a:avLst>
              <a:gd name="adj1" fmla="val 922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252"/>
          <p:cNvSpPr/>
          <p:nvPr/>
        </p:nvSpPr>
        <p:spPr>
          <a:xfrm rot="2880000">
            <a:off x="6417945" y="5295900"/>
            <a:ext cx="629285" cy="613410"/>
          </a:xfrm>
          <a:prstGeom prst="mathPlus">
            <a:avLst>
              <a:gd name="adj1" fmla="val 922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17" name="Picture 2" descr="D:\工作_师大\文件结构图.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7816" y="310389"/>
            <a:ext cx="2646308" cy="4529646"/>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p:nvPicPr>
        <p:blipFill>
          <a:blip r:embed="rId3"/>
          <a:stretch>
            <a:fillRect/>
          </a:stretch>
        </p:blipFill>
        <p:spPr>
          <a:xfrm>
            <a:off x="9168130" y="4839970"/>
            <a:ext cx="2868295" cy="1829435"/>
          </a:xfrm>
          <a:prstGeom prst="rect">
            <a:avLst/>
          </a:prstGeom>
          <a:ln w="50800" cmpd="sng">
            <a:solidFill>
              <a:schemeClr val="accent1">
                <a:shade val="50000"/>
              </a:schemeClr>
            </a:solidFill>
            <a:prstDash val="solid"/>
          </a:ln>
        </p:spPr>
      </p:pic>
      <p:sp>
        <p:nvSpPr>
          <p:cNvPr id="18" name=" 2050"/>
          <p:cNvSpPr/>
          <p:nvPr/>
        </p:nvSpPr>
        <p:spPr bwMode="auto">
          <a:xfrm>
            <a:off x="2787650" y="6179185"/>
            <a:ext cx="1377315" cy="63119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5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5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1000" fill="hold"/>
                                        <p:tgtEl>
                                          <p:spTgt spid="14"/>
                                        </p:tgtEl>
                                        <p:attrNameLst>
                                          <p:attrName>ppt_w</p:attrName>
                                        </p:attrNameLst>
                                      </p:cBhvr>
                                      <p:tavLst>
                                        <p:tav tm="0">
                                          <p:val>
                                            <p:strVal val="#ppt_w*0.70"/>
                                          </p:val>
                                        </p:tav>
                                        <p:tav tm="100000">
                                          <p:val>
                                            <p:strVal val="#ppt_w"/>
                                          </p:val>
                                        </p:tav>
                                      </p:tavLst>
                                    </p:anim>
                                    <p:anim calcmode="lin" valueType="num">
                                      <p:cBhvr>
                                        <p:cTn id="55" dur="1000" fill="hold"/>
                                        <p:tgtEl>
                                          <p:spTgt spid="14"/>
                                        </p:tgtEl>
                                        <p:attrNameLst>
                                          <p:attrName>ppt_h</p:attrName>
                                        </p:attrNameLst>
                                      </p:cBhvr>
                                      <p:tavLst>
                                        <p:tav tm="0">
                                          <p:val>
                                            <p:strVal val="#ppt_h"/>
                                          </p:val>
                                        </p:tav>
                                        <p:tav tm="100000">
                                          <p:val>
                                            <p:strVal val="#ppt_h"/>
                                          </p:val>
                                        </p:tav>
                                      </p:tavLst>
                                    </p:anim>
                                    <p:animEffect transition="in" filter="fade">
                                      <p:cBhvr>
                                        <p:cTn id="56" dur="10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5" grpId="0"/>
      <p:bldP spid="16" grpId="0"/>
      <p:bldP spid="8" grpId="0"/>
      <p:bldP spid="252" grpId="0" animBg="1"/>
      <p:bldP spid="2050" grpId="0" animBg="1"/>
      <p:bldP spid="12" grpId="0" animBg="1"/>
      <p:bldP spid="10" grpId="0" animBg="1"/>
      <p:bldP spid="13" grpId="0" animBg="1"/>
      <p:bldP spid="1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微软雅黑" panose="020B0503020204020204" charset="-122"/>
                <a:ea typeface="微软雅黑" panose="020B0503020204020204" charset="-122"/>
                <a:sym typeface="+mn-ea"/>
              </a:rPr>
              <a:t>列表</a:t>
            </a:r>
            <a:endParaRPr lang="zh-CN" altLang="en-US" dirty="0">
              <a:latin typeface="微软雅黑" panose="020B0503020204020204" charset="-122"/>
              <a:ea typeface="微软雅黑" panose="020B0503020204020204" charset="-122"/>
              <a:sym typeface="+mn-ea"/>
            </a:endParaRPr>
          </a:p>
        </p:txBody>
      </p:sp>
      <p:pic>
        <p:nvPicPr>
          <p:cNvPr id="4" name="内容占位符 3"/>
          <p:cNvPicPr>
            <a:picLocks noChangeAspect="1"/>
          </p:cNvPicPr>
          <p:nvPr>
            <p:ph sz="half" idx="1"/>
          </p:nvPr>
        </p:nvPicPr>
        <p:blipFill>
          <a:blip r:embed="rId2"/>
          <a:stretch>
            <a:fillRect/>
          </a:stretch>
        </p:blipFill>
        <p:spPr>
          <a:xfrm>
            <a:off x="838200" y="950595"/>
            <a:ext cx="4438015" cy="2998470"/>
          </a:xfrm>
          <a:prstGeom prst="rect">
            <a:avLst/>
          </a:prstGeom>
        </p:spPr>
      </p:pic>
      <p:sp>
        <p:nvSpPr>
          <p:cNvPr id="7" name="内容占位符 5"/>
          <p:cNvSpPr/>
          <p:nvPr/>
        </p:nvSpPr>
        <p:spPr>
          <a:xfrm>
            <a:off x="6007100" y="560070"/>
            <a:ext cx="5902960" cy="4864100"/>
          </a:xfrm>
          <a:prstGeom prst="rect">
            <a:avLst/>
          </a:prstGeom>
        </p:spPr>
        <p:txBody>
          <a:bodyPr vert="horz" lIns="91440" tIns="45720" rIns="91440" bIns="45720" rtlCol="0">
            <a:normAutofit/>
          </a:bodyPr>
          <a:lst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Font typeface="Wingdings" panose="05000000000000000000" pitchFamily="2" charset="2"/>
              <a:buNone/>
            </a:pPr>
            <a:r>
              <a:rPr lang="zh-CN" altLang="en-US" sz="2800" kern="0" noProof="0" dirty="0" smtClean="0">
                <a:ln>
                  <a:noFill/>
                </a:ln>
                <a:effectLst/>
                <a:uLnTx/>
                <a:uFillTx/>
                <a:latin typeface="微软雅黑" panose="020B0503020204020204" charset="-122"/>
                <a:ea typeface="微软雅黑" panose="020B0503020204020204" charset="-122"/>
              </a:rPr>
              <a:t>列表嵌套</a:t>
            </a:r>
            <a:r>
              <a:rPr lang="en-US" altLang="zh-CN" sz="2800" kern="0" noProof="0" dirty="0" smtClean="0">
                <a:ln>
                  <a:noFill/>
                </a:ln>
                <a:effectLst/>
                <a:uLnTx/>
                <a:uFillTx/>
                <a:latin typeface="微软雅黑" panose="020B0503020204020204" charset="-122"/>
                <a:ea typeface="微软雅黑" panose="020B0503020204020204" charset="-122"/>
              </a:rPr>
              <a:t>: </a:t>
            </a:r>
            <a:r>
              <a:rPr lang="zh-CN" altLang="en-US" sz="2800" kern="0" noProof="0" dirty="0" smtClean="0">
                <a:ln>
                  <a:noFill/>
                </a:ln>
                <a:effectLst/>
                <a:uLnTx/>
                <a:uFillTx/>
                <a:latin typeface="微软雅黑" panose="020B0503020204020204" charset="-122"/>
                <a:ea typeface="微软雅黑" panose="020B0503020204020204" charset="-122"/>
              </a:rPr>
              <a:t>内容写在</a:t>
            </a:r>
            <a:r>
              <a:rPr lang="zh-CN" altLang="en-US" sz="2800" kern="0" noProof="0" dirty="0" smtClean="0">
                <a:ln>
                  <a:noFill/>
                </a:ln>
                <a:solidFill>
                  <a:srgbClr val="C00000"/>
                </a:solidFill>
                <a:effectLst/>
                <a:uLnTx/>
                <a:uFillTx/>
                <a:latin typeface="微软雅黑" panose="020B0503020204020204" charset="-122"/>
                <a:ea typeface="微软雅黑" panose="020B0503020204020204" charset="-122"/>
              </a:rPr>
              <a:t>列表项 </a:t>
            </a:r>
            <a:r>
              <a:rPr lang="en-US" altLang="zh-CN" sz="2800" kern="0" noProof="0" dirty="0" smtClean="0">
                <a:ln>
                  <a:noFill/>
                </a:ln>
                <a:solidFill>
                  <a:srgbClr val="C00000"/>
                </a:solidFill>
                <a:effectLst/>
                <a:uLnTx/>
                <a:uFillTx/>
                <a:latin typeface="微软雅黑" panose="020B0503020204020204" charset="-122"/>
                <a:ea typeface="微软雅黑" panose="020B0503020204020204" charset="-122"/>
              </a:rPr>
              <a:t>li </a:t>
            </a:r>
            <a:r>
              <a:rPr lang="zh-CN" altLang="en-US" sz="2800" kern="0" noProof="0" dirty="0" smtClean="0">
                <a:ln>
                  <a:noFill/>
                </a:ln>
                <a:effectLst/>
                <a:uLnTx/>
                <a:uFillTx/>
                <a:latin typeface="微软雅黑" panose="020B0503020204020204" charset="-122"/>
                <a:ea typeface="微软雅黑" panose="020B0503020204020204" charset="-122"/>
              </a:rPr>
              <a:t>标签中</a:t>
            </a:r>
            <a:endParaRPr lang="zh-CN" altLang="en-US"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grpSp>
        <p:nvGrpSpPr>
          <p:cNvPr id="10" name="组合 9"/>
          <p:cNvGrpSpPr/>
          <p:nvPr/>
        </p:nvGrpSpPr>
        <p:grpSpPr>
          <a:xfrm>
            <a:off x="6672580" y="1445895"/>
            <a:ext cx="4572000" cy="3966210"/>
            <a:chOff x="9460" y="2457"/>
            <a:chExt cx="7200" cy="6246"/>
          </a:xfrm>
        </p:grpSpPr>
        <p:pic>
          <p:nvPicPr>
            <p:cNvPr id="8" name="图片 7"/>
            <p:cNvPicPr>
              <a:picLocks noChangeAspect="1"/>
            </p:cNvPicPr>
            <p:nvPr/>
          </p:nvPicPr>
          <p:blipFill>
            <a:blip r:embed="rId3"/>
            <a:stretch>
              <a:fillRect/>
            </a:stretch>
          </p:blipFill>
          <p:spPr>
            <a:xfrm>
              <a:off x="9460" y="2457"/>
              <a:ext cx="7200" cy="6246"/>
            </a:xfrm>
            <a:prstGeom prst="rect">
              <a:avLst/>
            </a:prstGeom>
            <a:ln w="34925">
              <a:solidFill>
                <a:schemeClr val="tx1"/>
              </a:solidFill>
            </a:ln>
          </p:spPr>
        </p:pic>
        <p:sp>
          <p:nvSpPr>
            <p:cNvPr id="9" name="圆角矩形 8"/>
            <p:cNvSpPr/>
            <p:nvPr/>
          </p:nvSpPr>
          <p:spPr>
            <a:xfrm>
              <a:off x="10287" y="3793"/>
              <a:ext cx="6113" cy="2150"/>
            </a:xfrm>
            <a:prstGeom prst="round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3" name="组合 12"/>
          <p:cNvGrpSpPr/>
          <p:nvPr/>
        </p:nvGrpSpPr>
        <p:grpSpPr>
          <a:xfrm>
            <a:off x="6144260" y="2847340"/>
            <a:ext cx="5988050" cy="3879850"/>
            <a:chOff x="9676" y="4484"/>
            <a:chExt cx="9430" cy="6110"/>
          </a:xfrm>
        </p:grpSpPr>
        <p:pic>
          <p:nvPicPr>
            <p:cNvPr id="11" name="图片 10"/>
            <p:cNvPicPr>
              <a:picLocks noChangeAspect="1"/>
            </p:cNvPicPr>
            <p:nvPr/>
          </p:nvPicPr>
          <p:blipFill>
            <a:blip r:embed="rId4"/>
            <a:stretch>
              <a:fillRect/>
            </a:stretch>
          </p:blipFill>
          <p:spPr>
            <a:xfrm>
              <a:off x="9676" y="4484"/>
              <a:ext cx="9431" cy="6111"/>
            </a:xfrm>
            <a:prstGeom prst="rect">
              <a:avLst/>
            </a:prstGeom>
            <a:ln w="38100">
              <a:solidFill>
                <a:schemeClr val="tx1"/>
              </a:solidFill>
            </a:ln>
          </p:spPr>
        </p:pic>
        <p:sp>
          <p:nvSpPr>
            <p:cNvPr id="12" name="圆角矩形 11"/>
            <p:cNvSpPr/>
            <p:nvPr/>
          </p:nvSpPr>
          <p:spPr>
            <a:xfrm>
              <a:off x="9676" y="6002"/>
              <a:ext cx="8456" cy="236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custDataLst>
              <p:tags r:id="rId1"/>
            </p:custDataLst>
          </p:nvPr>
        </p:nvSpPr>
        <p:spPr>
          <a:xfrm>
            <a:off x="508000" y="957943"/>
            <a:ext cx="11219542" cy="5326743"/>
          </a:xfrm>
          <a:prstGeom prst="roundRect">
            <a:avLst>
              <a:gd name="adj" fmla="val 5177"/>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custDataLst>
              <p:tags r:id="rId2"/>
            </p:custDataLst>
          </p:nvPr>
        </p:nvSpPr>
        <p:spPr>
          <a:xfrm>
            <a:off x="4303485" y="566057"/>
            <a:ext cx="3628572" cy="7112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fontScale="92500"/>
          </a:bodyPr>
          <a:lstStyle/>
          <a:p>
            <a:pPr algn="ctr"/>
            <a:r>
              <a:rPr lang="zh-CN" altLang="en-US" sz="3600" smtClean="0">
                <a:solidFill>
                  <a:srgbClr val="FFFFFF"/>
                </a:solidFill>
                <a:latin typeface="+mj-lt"/>
                <a:ea typeface="+mj-ea"/>
                <a:cs typeface="+mj-cs"/>
              </a:rPr>
              <a:t>主要内容</a:t>
            </a:r>
            <a:endParaRPr lang="zh-CN" altLang="en-US" sz="3600" smtClean="0">
              <a:solidFill>
                <a:srgbClr val="FFFFFF"/>
              </a:solidFill>
              <a:latin typeface="+mj-lt"/>
              <a:ea typeface="+mj-ea"/>
              <a:cs typeface="+mj-cs"/>
            </a:endParaRPr>
          </a:p>
        </p:txBody>
      </p:sp>
      <p:sp>
        <p:nvSpPr>
          <p:cNvPr id="8" name="Rectangle 6"/>
          <p:cNvSpPr>
            <a:spLocks noChangeArrowheads="1"/>
          </p:cNvSpPr>
          <p:nvPr>
            <p:custDataLst>
              <p:tags r:id="rId3"/>
            </p:custDataLst>
          </p:nvPr>
        </p:nvSpPr>
        <p:spPr bwMode="black">
          <a:xfrm>
            <a:off x="4596720" y="2393468"/>
            <a:ext cx="3531280" cy="647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dirty="0">
                <a:solidFill>
                  <a:srgbClr val="333333"/>
                </a:solidFill>
                <a:latin typeface="+mn-lt"/>
                <a:ea typeface="+mn-ea"/>
                <a:sym typeface="Arial" panose="020B0604020202020204" pitchFamily="34" charset="0"/>
              </a:rPr>
              <a:t>Web</a:t>
            </a:r>
            <a:endParaRPr lang="en-US" altLang="zh-CN" sz="2400" dirty="0">
              <a:solidFill>
                <a:srgbClr val="333333"/>
              </a:solidFill>
              <a:latin typeface="+mn-lt"/>
              <a:ea typeface="+mn-ea"/>
              <a:sym typeface="Arial" panose="020B0604020202020204" pitchFamily="34" charset="0"/>
            </a:endParaRPr>
          </a:p>
        </p:txBody>
      </p:sp>
      <p:sp>
        <p:nvSpPr>
          <p:cNvPr id="9" name="立方体 8"/>
          <p:cNvSpPr/>
          <p:nvPr>
            <p:custDataLst>
              <p:tags r:id="rId4"/>
            </p:custDataLst>
          </p:nvPr>
        </p:nvSpPr>
        <p:spPr>
          <a:xfrm>
            <a:off x="3768952" y="2439550"/>
            <a:ext cx="602892" cy="585107"/>
          </a:xfrm>
          <a:prstGeom prst="cub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FFFF"/>
                </a:solidFill>
              </a:rPr>
              <a:t>1</a:t>
            </a:r>
            <a:endParaRPr lang="zh-CN" altLang="en-US" sz="2000" b="1" dirty="0">
              <a:solidFill>
                <a:srgbClr val="FFFFFF"/>
              </a:solidFill>
            </a:endParaRPr>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微软雅黑" panose="020B0503020204020204" charset="-122"/>
                <a:ea typeface="微软雅黑" panose="020B0503020204020204" charset="-122"/>
                <a:sym typeface="+mn-ea"/>
              </a:rPr>
              <a:t>表格</a:t>
            </a:r>
            <a:endParaRPr lang="zh-CN" altLang="en-US" dirty="0">
              <a:latin typeface="微软雅黑" panose="020B0503020204020204" charset="-122"/>
              <a:ea typeface="微软雅黑" panose="020B0503020204020204" charset="-122"/>
              <a:sym typeface="+mn-ea"/>
            </a:endParaRPr>
          </a:p>
        </p:txBody>
      </p:sp>
      <p:cxnSp>
        <p:nvCxnSpPr>
          <p:cNvPr id="6" name="直接箭头连接符 8"/>
          <p:cNvCxnSpPr>
            <a:cxnSpLocks noChangeShapeType="1"/>
          </p:cNvCxnSpPr>
          <p:nvPr/>
        </p:nvCxnSpPr>
        <p:spPr bwMode="auto">
          <a:xfrm>
            <a:off x="5611225" y="1482413"/>
            <a:ext cx="71437" cy="576262"/>
          </a:xfrm>
          <a:prstGeom prst="straightConnector1">
            <a:avLst/>
          </a:prstGeom>
          <a:noFill/>
          <a:ln w="9525" algn="ctr">
            <a:noFill/>
            <a:round/>
            <a:tailEnd type="arrow" w="med" len="med"/>
          </a:ln>
        </p:spPr>
      </p:cxnSp>
      <p:pic>
        <p:nvPicPr>
          <p:cNvPr id="14" name="Picture 4"/>
          <p:cNvPicPr>
            <a:picLocks noChangeAspect="1" noChangeArrowheads="1"/>
          </p:cNvPicPr>
          <p:nvPr/>
        </p:nvPicPr>
        <p:blipFill>
          <a:blip r:embed="rId2" cstate="print"/>
          <a:srcRect/>
          <a:stretch>
            <a:fillRect/>
          </a:stretch>
        </p:blipFill>
        <p:spPr bwMode="auto">
          <a:xfrm>
            <a:off x="2315198" y="2120300"/>
            <a:ext cx="4046537" cy="2234257"/>
          </a:xfrm>
          <a:prstGeom prst="rect">
            <a:avLst/>
          </a:prstGeom>
          <a:noFill/>
          <a:ln w="9525">
            <a:noFill/>
            <a:miter lim="800000"/>
            <a:headEnd/>
            <a:tailEnd/>
          </a:ln>
        </p:spPr>
      </p:pic>
      <p:grpSp>
        <p:nvGrpSpPr>
          <p:cNvPr id="18" name="组合 17"/>
          <p:cNvGrpSpPr/>
          <p:nvPr/>
        </p:nvGrpSpPr>
        <p:grpSpPr>
          <a:xfrm>
            <a:off x="1010745" y="2716260"/>
            <a:ext cx="5207718" cy="1135358"/>
            <a:chOff x="1010745" y="2716260"/>
            <a:chExt cx="5207718" cy="1135358"/>
          </a:xfrm>
        </p:grpSpPr>
        <p:cxnSp>
          <p:nvCxnSpPr>
            <p:cNvPr id="5" name="直接箭头连接符 4"/>
            <p:cNvCxnSpPr/>
            <p:nvPr/>
          </p:nvCxnSpPr>
          <p:spPr bwMode="auto">
            <a:xfrm flipV="1">
              <a:off x="1565481" y="2860363"/>
              <a:ext cx="734219" cy="52959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41"/>
            <p:cNvSpPr txBox="1">
              <a:spLocks noChangeArrowheads="1"/>
            </p:cNvSpPr>
            <p:nvPr/>
          </p:nvSpPr>
          <p:spPr bwMode="auto">
            <a:xfrm>
              <a:off x="1010745" y="3389953"/>
              <a:ext cx="736755" cy="461665"/>
            </a:xfrm>
            <a:prstGeom prst="rect">
              <a:avLst/>
            </a:prstGeom>
            <a:noFill/>
            <a:ln w="9525">
              <a:noFill/>
              <a:miter lim="800000"/>
            </a:ln>
          </p:spPr>
          <p:txBody>
            <a:bodyPr wrap="square">
              <a:spAutoFit/>
            </a:bodyPr>
            <a:p>
              <a:r>
                <a:rPr lang="zh-CN" altLang="en-US" sz="2400" dirty="0" smtClean="0">
                  <a:solidFill>
                    <a:srgbClr val="FF0000"/>
                  </a:solidFill>
                  <a:ea typeface="宋体" panose="02010600030101010101" pitchFamily="2" charset="-122"/>
                </a:rPr>
                <a:t>行</a:t>
              </a:r>
              <a:endParaRPr lang="zh-CN" altLang="en-US" sz="2400" dirty="0">
                <a:solidFill>
                  <a:srgbClr val="FF0000"/>
                </a:solidFill>
                <a:ea typeface="宋体" panose="02010600030101010101" pitchFamily="2" charset="-122"/>
              </a:endParaRPr>
            </a:p>
          </p:txBody>
        </p:sp>
        <p:sp>
          <p:nvSpPr>
            <p:cNvPr id="34" name="矩形 7"/>
            <p:cNvSpPr>
              <a:spLocks noChangeArrowheads="1"/>
            </p:cNvSpPr>
            <p:nvPr/>
          </p:nvSpPr>
          <p:spPr bwMode="auto">
            <a:xfrm>
              <a:off x="2347503" y="2716260"/>
              <a:ext cx="3870960" cy="543646"/>
            </a:xfrm>
            <a:prstGeom prst="rect">
              <a:avLst/>
            </a:prstGeom>
            <a:noFill/>
            <a:ln w="44450" algn="ctr">
              <a:solidFill>
                <a:srgbClr val="FFC000"/>
              </a:solidFill>
              <a:round/>
            </a:ln>
          </p:spPr>
          <p:txBody>
            <a:bodyPr/>
            <a:p>
              <a:endParaRPr lang="zh-CN" altLang="en-US">
                <a:ea typeface="宋体" panose="02010600030101010101" pitchFamily="2" charset="-122"/>
              </a:endParaRPr>
            </a:p>
          </p:txBody>
        </p:sp>
      </p:grpSp>
      <p:grpSp>
        <p:nvGrpSpPr>
          <p:cNvPr id="16" name="组合 15"/>
          <p:cNvGrpSpPr/>
          <p:nvPr/>
        </p:nvGrpSpPr>
        <p:grpSpPr>
          <a:xfrm>
            <a:off x="2343336" y="1293183"/>
            <a:ext cx="3921621" cy="2982255"/>
            <a:chOff x="2343336" y="1293183"/>
            <a:chExt cx="3921621" cy="2982255"/>
          </a:xfrm>
        </p:grpSpPr>
        <p:sp>
          <p:nvSpPr>
            <p:cNvPr id="25" name="TextBox 28"/>
            <p:cNvSpPr txBox="1">
              <a:spLocks noChangeArrowheads="1"/>
            </p:cNvSpPr>
            <p:nvPr/>
          </p:nvSpPr>
          <p:spPr bwMode="auto">
            <a:xfrm>
              <a:off x="2970260" y="1293183"/>
              <a:ext cx="1100137" cy="461665"/>
            </a:xfrm>
            <a:prstGeom prst="rect">
              <a:avLst/>
            </a:prstGeom>
            <a:noFill/>
            <a:ln w="9525">
              <a:noFill/>
              <a:miter lim="800000"/>
            </a:ln>
          </p:spPr>
          <p:txBody>
            <a:bodyPr wrap="square">
              <a:spAutoFit/>
            </a:bodyPr>
            <a:p>
              <a:r>
                <a:rPr lang="zh-CN" altLang="en-US" sz="2400" dirty="0" smtClean="0">
                  <a:solidFill>
                    <a:srgbClr val="FF0000"/>
                  </a:solidFill>
                  <a:ea typeface="宋体" panose="02010600030101010101" pitchFamily="2" charset="-122"/>
                </a:rPr>
                <a:t>表格</a:t>
              </a:r>
              <a:endParaRPr lang="zh-CN" altLang="en-US" sz="2400" dirty="0">
                <a:solidFill>
                  <a:srgbClr val="FF0000"/>
                </a:solidFill>
                <a:ea typeface="宋体" panose="02010600030101010101" pitchFamily="2" charset="-122"/>
              </a:endParaRPr>
            </a:p>
          </p:txBody>
        </p:sp>
        <p:cxnSp>
          <p:nvCxnSpPr>
            <p:cNvPr id="26" name="直接箭头连接符 25"/>
            <p:cNvCxnSpPr/>
            <p:nvPr/>
          </p:nvCxnSpPr>
          <p:spPr bwMode="auto">
            <a:xfrm>
              <a:off x="3476037" y="1759590"/>
              <a:ext cx="381000" cy="3810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7" name="矩形 16"/>
            <p:cNvSpPr/>
            <p:nvPr/>
          </p:nvSpPr>
          <p:spPr>
            <a:xfrm>
              <a:off x="2343336" y="2159952"/>
              <a:ext cx="3921621" cy="21154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 name="组合 18"/>
          <p:cNvGrpSpPr/>
          <p:nvPr/>
        </p:nvGrpSpPr>
        <p:grpSpPr>
          <a:xfrm>
            <a:off x="3442700" y="3786936"/>
            <a:ext cx="1673491" cy="1793995"/>
            <a:chOff x="3442700" y="3786936"/>
            <a:chExt cx="1673491" cy="1793995"/>
          </a:xfrm>
        </p:grpSpPr>
        <p:grpSp>
          <p:nvGrpSpPr>
            <p:cNvPr id="20" name="组合 19"/>
            <p:cNvGrpSpPr/>
            <p:nvPr/>
          </p:nvGrpSpPr>
          <p:grpSpPr>
            <a:xfrm>
              <a:off x="3442700" y="4122786"/>
              <a:ext cx="1223962" cy="1458145"/>
              <a:chOff x="3442700" y="4122786"/>
              <a:chExt cx="1223962" cy="1458145"/>
            </a:xfrm>
          </p:grpSpPr>
          <p:sp>
            <p:nvSpPr>
              <p:cNvPr id="21" name="TextBox 28"/>
              <p:cNvSpPr txBox="1">
                <a:spLocks noChangeArrowheads="1"/>
              </p:cNvSpPr>
              <p:nvPr/>
            </p:nvSpPr>
            <p:spPr bwMode="auto">
              <a:xfrm>
                <a:off x="3442700" y="5119266"/>
                <a:ext cx="1223962" cy="461665"/>
              </a:xfrm>
              <a:prstGeom prst="rect">
                <a:avLst/>
              </a:prstGeom>
              <a:noFill/>
              <a:ln w="9525">
                <a:noFill/>
                <a:miter lim="800000"/>
              </a:ln>
            </p:spPr>
            <p:txBody>
              <a:bodyPr>
                <a:spAutoFit/>
              </a:bodyPr>
              <a:p>
                <a:r>
                  <a:rPr lang="zh-CN" altLang="en-US" sz="2400" dirty="0">
                    <a:solidFill>
                      <a:srgbClr val="FF0000"/>
                    </a:solidFill>
                    <a:ea typeface="宋体" panose="02010600030101010101" pitchFamily="2" charset="-122"/>
                  </a:rPr>
                  <a:t>单元格</a:t>
                </a:r>
                <a:endParaRPr lang="zh-CN" altLang="en-US" sz="2400" dirty="0">
                  <a:solidFill>
                    <a:srgbClr val="FF0000"/>
                  </a:solidFill>
                  <a:ea typeface="宋体" panose="02010600030101010101" pitchFamily="2" charset="-122"/>
                </a:endParaRPr>
              </a:p>
            </p:txBody>
          </p:sp>
          <p:cxnSp>
            <p:nvCxnSpPr>
              <p:cNvPr id="22" name="直接箭头连接符 21"/>
              <p:cNvCxnSpPr/>
              <p:nvPr/>
            </p:nvCxnSpPr>
            <p:spPr bwMode="auto">
              <a:xfrm flipV="1">
                <a:off x="3938000" y="4122786"/>
                <a:ext cx="728662" cy="92233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35" name="矩形 7"/>
            <p:cNvSpPr>
              <a:spLocks noChangeArrowheads="1"/>
            </p:cNvSpPr>
            <p:nvPr/>
          </p:nvSpPr>
          <p:spPr bwMode="auto">
            <a:xfrm flipV="1">
              <a:off x="3957951" y="3786936"/>
              <a:ext cx="1158240" cy="488502"/>
            </a:xfrm>
            <a:prstGeom prst="rect">
              <a:avLst/>
            </a:prstGeom>
            <a:noFill/>
            <a:ln w="44450" algn="ctr">
              <a:solidFill>
                <a:srgbClr val="002060"/>
              </a:solidFill>
              <a:round/>
            </a:ln>
          </p:spPr>
          <p:txBody>
            <a:bodyPr/>
            <a:p>
              <a:endParaRPr lang="zh-CN" altLang="en-US">
                <a:ea typeface="宋体" panose="02010600030101010101" pitchFamily="2" charset="-122"/>
              </a:endParaRPr>
            </a:p>
          </p:txBody>
        </p:sp>
      </p:grpSp>
      <p:grpSp>
        <p:nvGrpSpPr>
          <p:cNvPr id="23" name="组合 22"/>
          <p:cNvGrpSpPr/>
          <p:nvPr/>
        </p:nvGrpSpPr>
        <p:grpSpPr>
          <a:xfrm>
            <a:off x="1074467" y="1685930"/>
            <a:ext cx="2863534" cy="1014832"/>
            <a:chOff x="1074467" y="1685930"/>
            <a:chExt cx="2863534" cy="1014832"/>
          </a:xfrm>
        </p:grpSpPr>
        <p:sp>
          <p:nvSpPr>
            <p:cNvPr id="24" name="矩形 23"/>
            <p:cNvSpPr/>
            <p:nvPr/>
          </p:nvSpPr>
          <p:spPr>
            <a:xfrm>
              <a:off x="2315199" y="2140590"/>
              <a:ext cx="1622802" cy="560172"/>
            </a:xfrm>
            <a:prstGeom prst="rect">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bwMode="auto">
            <a:xfrm>
              <a:off x="1668331" y="2159952"/>
              <a:ext cx="675005" cy="13015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8" name="TextBox 16"/>
            <p:cNvSpPr txBox="1">
              <a:spLocks noChangeArrowheads="1"/>
            </p:cNvSpPr>
            <p:nvPr/>
          </p:nvSpPr>
          <p:spPr bwMode="auto">
            <a:xfrm>
              <a:off x="1074467" y="1685930"/>
              <a:ext cx="1014730" cy="461665"/>
            </a:xfrm>
            <a:prstGeom prst="rect">
              <a:avLst/>
            </a:prstGeom>
            <a:noFill/>
            <a:ln w="9525">
              <a:noFill/>
              <a:miter lim="800000"/>
            </a:ln>
          </p:spPr>
          <p:txBody>
            <a:bodyPr wrap="square">
              <a:spAutoFit/>
            </a:bodyPr>
            <a:p>
              <a:r>
                <a:rPr lang="zh-CN" altLang="en-US" sz="2400" dirty="0">
                  <a:solidFill>
                    <a:srgbClr val="FF0000"/>
                  </a:solidFill>
                  <a:ea typeface="宋体" panose="02010600030101010101" pitchFamily="2" charset="-122"/>
                </a:rPr>
                <a:t>表头</a:t>
              </a:r>
              <a:endParaRPr lang="zh-CN" altLang="en-US" sz="2400" dirty="0">
                <a:solidFill>
                  <a:srgbClr val="FF0000"/>
                </a:solidFill>
                <a:ea typeface="宋体" panose="02010600030101010101" pitchFamily="2" charset="-122"/>
              </a:endParaRPr>
            </a:p>
          </p:txBody>
        </p:sp>
      </p:grpSp>
      <p:sp>
        <p:nvSpPr>
          <p:cNvPr id="29" name="内容占位符 5"/>
          <p:cNvSpPr/>
          <p:nvPr/>
        </p:nvSpPr>
        <p:spPr>
          <a:xfrm>
            <a:off x="6007100" y="560070"/>
            <a:ext cx="5902960" cy="4864100"/>
          </a:xfrm>
          <a:prstGeom prst="rect">
            <a:avLst/>
          </a:prstGeom>
        </p:spPr>
        <p:txBody>
          <a:bodyPr vert="horz" lIns="91440" tIns="45720" rIns="91440" bIns="45720" rtlCol="0">
            <a:normAutofit/>
          </a:bodyPr>
          <a:lst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Font typeface="Wingdings" panose="05000000000000000000" pitchFamily="2" charset="2"/>
              <a:buNone/>
            </a:pPr>
            <a:r>
              <a:rPr lang="zh-CN" altLang="en-US" sz="2800" kern="0" noProof="0" dirty="0" smtClean="0">
                <a:ln>
                  <a:noFill/>
                </a:ln>
                <a:effectLst/>
                <a:uLnTx/>
                <a:uFillTx/>
                <a:latin typeface="微软雅黑" panose="020B0503020204020204" charset="-122"/>
                <a:ea typeface="微软雅黑" panose="020B0503020204020204" charset="-122"/>
              </a:rPr>
              <a:t>表格嵌套：内容写在</a:t>
            </a:r>
            <a:r>
              <a:rPr lang="zh-CN" altLang="en-US" sz="2800" kern="0" noProof="0" dirty="0" smtClean="0">
                <a:ln>
                  <a:noFill/>
                </a:ln>
                <a:solidFill>
                  <a:srgbClr val="C00000"/>
                </a:solidFill>
                <a:effectLst/>
                <a:uLnTx/>
                <a:uFillTx/>
                <a:latin typeface="微软雅黑" panose="020B0503020204020204" charset="-122"/>
                <a:ea typeface="微软雅黑" panose="020B0503020204020204" charset="-122"/>
              </a:rPr>
              <a:t>表格 </a:t>
            </a:r>
            <a:r>
              <a:rPr lang="en-US" altLang="zh-CN" sz="2800" kern="0" noProof="0" dirty="0" smtClean="0">
                <a:ln>
                  <a:noFill/>
                </a:ln>
                <a:solidFill>
                  <a:srgbClr val="C00000"/>
                </a:solidFill>
                <a:effectLst/>
                <a:uLnTx/>
                <a:uFillTx/>
                <a:latin typeface="微软雅黑" panose="020B0503020204020204" charset="-122"/>
                <a:ea typeface="微软雅黑" panose="020B0503020204020204" charset="-122"/>
              </a:rPr>
              <a:t>td</a:t>
            </a:r>
            <a:endParaRPr lang="en-US" altLang="zh-CN" sz="2800" kern="0" noProof="0" dirty="0" smtClean="0">
              <a:ln>
                <a:noFill/>
              </a:ln>
              <a:solidFill>
                <a:srgbClr val="C00000"/>
              </a:solidFill>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solidFill>
                  <a:srgbClr val="C00000"/>
                </a:solidFill>
                <a:effectLst/>
                <a:uLnTx/>
                <a:uFillTx/>
                <a:latin typeface="微软雅黑" panose="020B0503020204020204" charset="-122"/>
                <a:ea typeface="微软雅黑" panose="020B0503020204020204" charset="-122"/>
              </a:rPr>
              <a:t>	                      </a:t>
            </a:r>
            <a:r>
              <a:rPr lang="zh-CN" altLang="en-US" sz="2800" kern="0" noProof="0" dirty="0" smtClean="0">
                <a:ln>
                  <a:noFill/>
                </a:ln>
                <a:solidFill>
                  <a:srgbClr val="C00000"/>
                </a:solidFill>
                <a:effectLst/>
                <a:uLnTx/>
                <a:uFillTx/>
                <a:latin typeface="微软雅黑" panose="020B0503020204020204" charset="-122"/>
                <a:ea typeface="微软雅黑" panose="020B0503020204020204" charset="-122"/>
              </a:rPr>
              <a:t>表头 </a:t>
            </a:r>
            <a:r>
              <a:rPr lang="en-US" altLang="zh-CN" sz="2800" kern="0" noProof="0" dirty="0" smtClean="0">
                <a:ln>
                  <a:noFill/>
                </a:ln>
                <a:solidFill>
                  <a:srgbClr val="C00000"/>
                </a:solidFill>
                <a:effectLst/>
                <a:uLnTx/>
                <a:uFillTx/>
                <a:latin typeface="微软雅黑" panose="020B0503020204020204" charset="-122"/>
                <a:ea typeface="微软雅黑" panose="020B0503020204020204" charset="-122"/>
              </a:rPr>
              <a:t>th </a:t>
            </a:r>
            <a:r>
              <a:rPr lang="zh-CN" altLang="en-US" sz="2800" kern="0" noProof="0" dirty="0" smtClean="0">
                <a:ln>
                  <a:noFill/>
                </a:ln>
                <a:effectLst/>
                <a:uLnTx/>
                <a:uFillTx/>
                <a:latin typeface="微软雅黑" panose="020B0503020204020204" charset="-122"/>
                <a:ea typeface="微软雅黑" panose="020B0503020204020204" charset="-122"/>
              </a:rPr>
              <a:t>标签中</a:t>
            </a:r>
            <a:endParaRPr lang="zh-CN" altLang="en-US"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zh-CN" altLang="en-US"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pic>
        <p:nvPicPr>
          <p:cNvPr id="31" name="图片 30"/>
          <p:cNvPicPr>
            <a:picLocks noChangeAspect="1"/>
          </p:cNvPicPr>
          <p:nvPr/>
        </p:nvPicPr>
        <p:blipFill>
          <a:blip r:embed="rId3"/>
          <a:stretch>
            <a:fillRect/>
          </a:stretch>
        </p:blipFill>
        <p:spPr>
          <a:xfrm>
            <a:off x="7881620" y="3260090"/>
            <a:ext cx="3303270" cy="3032125"/>
          </a:xfrm>
          <a:prstGeom prst="rect">
            <a:avLst/>
          </a:prstGeom>
          <a:ln w="38100" cmpd="sng">
            <a:solidFill>
              <a:schemeClr val="accent1">
                <a:shade val="50000"/>
              </a:schemeClr>
            </a:solidFill>
            <a:prstDash val="solid"/>
          </a:ln>
        </p:spPr>
      </p:pic>
      <p:grpSp>
        <p:nvGrpSpPr>
          <p:cNvPr id="38" name="组合 37"/>
          <p:cNvGrpSpPr/>
          <p:nvPr/>
        </p:nvGrpSpPr>
        <p:grpSpPr>
          <a:xfrm>
            <a:off x="9109710" y="3190875"/>
            <a:ext cx="2970530" cy="766445"/>
            <a:chOff x="14346" y="5025"/>
            <a:chExt cx="4678" cy="1207"/>
          </a:xfrm>
        </p:grpSpPr>
        <p:sp>
          <p:nvSpPr>
            <p:cNvPr id="32" name="文本框 31"/>
            <p:cNvSpPr txBox="1"/>
            <p:nvPr/>
          </p:nvSpPr>
          <p:spPr>
            <a:xfrm>
              <a:off x="14643" y="5339"/>
              <a:ext cx="4381" cy="606"/>
            </a:xfrm>
            <a:prstGeom prst="rect">
              <a:avLst/>
            </a:prstGeom>
            <a:noFill/>
          </p:spPr>
          <p:txBody>
            <a:bodyPr wrap="none" rtlCol="0" anchor="t">
              <a:spAutoFit/>
            </a:bodyPr>
            <a:p>
              <a:r>
                <a:rPr lang="en-US" altLang="zh-CN" b="1" dirty="0">
                  <a:latin typeface="微软雅黑" panose="020B0503020204020204" charset="-122"/>
                  <a:ea typeface="微软雅黑" panose="020B0503020204020204" charset="-122"/>
                  <a:sym typeface="+mn-ea"/>
                </a:rPr>
                <a:t>&lt;caption&gt;&lt;/caption&gt;</a:t>
              </a:r>
              <a:r>
                <a:rPr lang="en-US" altLang="zh-CN" b="1" dirty="0" smtClean="0">
                  <a:latin typeface="微软雅黑" panose="020B0503020204020204" charset="-122"/>
                  <a:ea typeface="微软雅黑" panose="020B0503020204020204" charset="-122"/>
                  <a:sym typeface="+mn-ea"/>
                </a:rPr>
                <a:t> </a:t>
              </a:r>
              <a:endParaRPr lang="zh-CN" altLang="en-US" b="1">
                <a:latin typeface="微软雅黑" panose="020B0503020204020204" charset="-122"/>
                <a:ea typeface="微软雅黑" panose="020B0503020204020204" charset="-122"/>
              </a:endParaRPr>
            </a:p>
          </p:txBody>
        </p:sp>
        <p:grpSp>
          <p:nvGrpSpPr>
            <p:cNvPr id="37" name="组合 36"/>
            <p:cNvGrpSpPr/>
            <p:nvPr/>
          </p:nvGrpSpPr>
          <p:grpSpPr>
            <a:xfrm>
              <a:off x="14346" y="5025"/>
              <a:ext cx="1088" cy="1207"/>
              <a:chOff x="14346" y="5025"/>
              <a:chExt cx="1088" cy="1207"/>
            </a:xfrm>
          </p:grpSpPr>
          <p:cxnSp>
            <p:nvCxnSpPr>
              <p:cNvPr id="33" name="直接连接符 32"/>
              <p:cNvCxnSpPr/>
              <p:nvPr/>
            </p:nvCxnSpPr>
            <p:spPr>
              <a:xfrm flipV="1">
                <a:off x="14346" y="5025"/>
                <a:ext cx="943" cy="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4346" y="5726"/>
                <a:ext cx="1088" cy="507"/>
              </a:xfrm>
              <a:prstGeom prst="line">
                <a:avLst/>
              </a:prstGeom>
            </p:spPr>
            <p:style>
              <a:lnRef idx="1">
                <a:schemeClr val="accent1"/>
              </a:lnRef>
              <a:fillRef idx="0">
                <a:schemeClr val="accent1"/>
              </a:fillRef>
              <a:effectRef idx="0">
                <a:schemeClr val="accent1"/>
              </a:effectRef>
              <a:fontRef idx="minor">
                <a:schemeClr val="tx1"/>
              </a:fontRef>
            </p:style>
          </p:cxnSp>
        </p:grpSp>
      </p:gr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微软雅黑" panose="020B0503020204020204" charset="-122"/>
                <a:ea typeface="微软雅黑" panose="020B0503020204020204" charset="-122"/>
                <a:sym typeface="+mn-ea"/>
              </a:rPr>
              <a:t>表格属性</a:t>
            </a:r>
            <a:endParaRPr lang="en-US" altLang="zh-CN" dirty="0">
              <a:latin typeface="微软雅黑" panose="020B0503020204020204" charset="-122"/>
              <a:ea typeface="微软雅黑" panose="020B0503020204020204" charset="-122"/>
              <a:sym typeface="+mn-ea"/>
            </a:endParaRPr>
          </a:p>
        </p:txBody>
      </p:sp>
      <p:sp>
        <p:nvSpPr>
          <p:cNvPr id="29" name="内容占位符 5"/>
          <p:cNvSpPr/>
          <p:nvPr/>
        </p:nvSpPr>
        <p:spPr>
          <a:xfrm>
            <a:off x="838200" y="1188720"/>
            <a:ext cx="7896860" cy="4864100"/>
          </a:xfrm>
          <a:prstGeom prst="rect">
            <a:avLst/>
          </a:prstGeom>
        </p:spPr>
        <p:txBody>
          <a:bodyPr vert="horz" lIns="91440" tIns="45720" rIns="91440" bIns="45720" rtlCol="0">
            <a:normAutofit lnSpcReduction="20000"/>
          </a:bodyPr>
          <a:lst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chemeClr val="accent2"/>
              </a:buClr>
            </a:pPr>
            <a:r>
              <a:rPr lang="en-US" altLang="zh-CN" sz="2800" dirty="0" smtClean="0">
                <a:solidFill>
                  <a:srgbClr val="C00000"/>
                </a:solidFill>
                <a:latin typeface="微软雅黑" panose="020B0503020204020204" charset="-122"/>
                <a:ea typeface="微软雅黑" panose="020B0503020204020204" charset="-122"/>
                <a:sym typeface="+mn-ea"/>
              </a:rPr>
              <a:t>border</a:t>
            </a:r>
            <a:r>
              <a:rPr lang="zh-CN" altLang="en-US" sz="2800" dirty="0" smtClean="0">
                <a:solidFill>
                  <a:srgbClr val="C00000"/>
                </a:solidFill>
                <a:latin typeface="微软雅黑" panose="020B0503020204020204" charset="-122"/>
                <a:ea typeface="微软雅黑" panose="020B0503020204020204" charset="-122"/>
                <a:sym typeface="+mn-ea"/>
              </a:rPr>
              <a:t>：  </a:t>
            </a:r>
            <a:r>
              <a:rPr lang="zh-CN" altLang="en-US" sz="2800" dirty="0" smtClean="0">
                <a:latin typeface="微软雅黑" panose="020B0503020204020204" charset="-122"/>
                <a:ea typeface="微软雅黑" panose="020B0503020204020204" charset="-122"/>
                <a:sym typeface="+mn-ea"/>
              </a:rPr>
              <a:t>表格边框的宽度（</a:t>
            </a:r>
            <a:r>
              <a:rPr lang="en-US" altLang="zh-CN" sz="2800" dirty="0" smtClean="0">
                <a:latin typeface="微软雅黑" panose="020B0503020204020204" charset="-122"/>
                <a:ea typeface="微软雅黑" panose="020B0503020204020204" charset="-122"/>
                <a:sym typeface="+mn-ea"/>
              </a:rPr>
              <a:t>pixels</a:t>
            </a:r>
            <a:r>
              <a:rPr lang="zh-CN" altLang="en-US" sz="2800" dirty="0" smtClean="0">
                <a:latin typeface="微软雅黑" panose="020B0503020204020204" charset="-122"/>
                <a:ea typeface="微软雅黑" panose="020B0503020204020204" charset="-122"/>
                <a:sym typeface="+mn-ea"/>
              </a:rPr>
              <a:t>）</a:t>
            </a:r>
            <a:endParaRPr lang="en-US" altLang="zh-CN" sz="2800" dirty="0" smtClean="0">
              <a:latin typeface="微软雅黑" panose="020B0503020204020204" charset="-122"/>
              <a:ea typeface="微软雅黑" panose="020B0503020204020204" charset="-122"/>
            </a:endParaRPr>
          </a:p>
          <a:p>
            <a:pPr>
              <a:lnSpc>
                <a:spcPct val="150000"/>
              </a:lnSpc>
              <a:buClr>
                <a:schemeClr val="accent2"/>
              </a:buClr>
            </a:pPr>
            <a:r>
              <a:rPr lang="en-US" altLang="zh-CN" sz="2800" dirty="0" err="1">
                <a:solidFill>
                  <a:srgbClr val="C00000"/>
                </a:solidFill>
                <a:latin typeface="微软雅黑" panose="020B0503020204020204" charset="-122"/>
                <a:ea typeface="微软雅黑" panose="020B0503020204020204" charset="-122"/>
                <a:sym typeface="+mn-ea"/>
              </a:rPr>
              <a:t>bordercolor</a:t>
            </a:r>
            <a:r>
              <a:rPr lang="zh-CN" altLang="en-US" sz="2800" dirty="0">
                <a:solidFill>
                  <a:srgbClr val="C00000"/>
                </a:solidFill>
                <a:latin typeface="微软雅黑" panose="020B0503020204020204" charset="-122"/>
                <a:ea typeface="微软雅黑" panose="020B0503020204020204" charset="-122"/>
                <a:sym typeface="+mn-ea"/>
              </a:rPr>
              <a:t>：</a:t>
            </a:r>
            <a:r>
              <a:rPr lang="zh-CN" altLang="en-US" sz="2800" dirty="0" smtClean="0">
                <a:latin typeface="微软雅黑" panose="020B0503020204020204" charset="-122"/>
                <a:ea typeface="微软雅黑" panose="020B0503020204020204" charset="-122"/>
                <a:sym typeface="+mn-ea"/>
              </a:rPr>
              <a:t>表格边框的颜色</a:t>
            </a:r>
            <a:endParaRPr lang="en-US" altLang="zh-CN" sz="2800" dirty="0" smtClean="0">
              <a:latin typeface="微软雅黑" panose="020B0503020204020204" charset="-122"/>
              <a:ea typeface="微软雅黑" panose="020B0503020204020204" charset="-122"/>
            </a:endParaRPr>
          </a:p>
          <a:p>
            <a:pPr>
              <a:lnSpc>
                <a:spcPct val="150000"/>
              </a:lnSpc>
              <a:buClr>
                <a:schemeClr val="accent2"/>
              </a:buClr>
            </a:pPr>
            <a:r>
              <a:rPr lang="en-US" altLang="zh-CN" sz="2800" dirty="0" err="1" smtClean="0">
                <a:solidFill>
                  <a:srgbClr val="C00000"/>
                </a:solidFill>
                <a:latin typeface="微软雅黑" panose="020B0503020204020204" charset="-122"/>
                <a:ea typeface="微软雅黑" panose="020B0503020204020204" charset="-122"/>
                <a:sym typeface="+mn-ea"/>
              </a:rPr>
              <a:t>cellpadding</a:t>
            </a:r>
            <a:r>
              <a:rPr lang="en-US" altLang="zh-CN" sz="2800" dirty="0" smtClean="0">
                <a:solidFill>
                  <a:srgbClr val="C00000"/>
                </a:solidFill>
                <a:latin typeface="微软雅黑" panose="020B0503020204020204" charset="-122"/>
                <a:ea typeface="微软雅黑" panose="020B0503020204020204" charset="-122"/>
                <a:sym typeface="+mn-ea"/>
              </a:rPr>
              <a:t> :  </a:t>
            </a:r>
            <a:r>
              <a:rPr lang="zh-CN" altLang="en-US" sz="2800" dirty="0" smtClean="0">
                <a:latin typeface="微软雅黑" panose="020B0503020204020204" charset="-122"/>
                <a:ea typeface="微软雅黑" panose="020B0503020204020204" charset="-122"/>
                <a:sym typeface="+mn-ea"/>
              </a:rPr>
              <a:t>单元边沿与其内容之间的距离</a:t>
            </a:r>
            <a:endParaRPr lang="en-US" altLang="zh-CN" sz="2800" dirty="0" smtClean="0">
              <a:latin typeface="微软雅黑" panose="020B0503020204020204" charset="-122"/>
              <a:ea typeface="微软雅黑" panose="020B0503020204020204" charset="-122"/>
            </a:endParaRPr>
          </a:p>
          <a:p>
            <a:pPr>
              <a:lnSpc>
                <a:spcPct val="150000"/>
              </a:lnSpc>
              <a:buClr>
                <a:schemeClr val="accent2"/>
              </a:buClr>
            </a:pPr>
            <a:r>
              <a:rPr lang="en-US" altLang="zh-CN" sz="2800" dirty="0" err="1" smtClean="0">
                <a:solidFill>
                  <a:srgbClr val="C00000"/>
                </a:solidFill>
                <a:latin typeface="微软雅黑" panose="020B0503020204020204" charset="-122"/>
                <a:ea typeface="微软雅黑" panose="020B0503020204020204" charset="-122"/>
                <a:sym typeface="+mn-ea"/>
              </a:rPr>
              <a:t>cellspacing</a:t>
            </a:r>
            <a:r>
              <a:rPr lang="en-US" altLang="zh-CN" sz="2800" dirty="0" smtClean="0">
                <a:solidFill>
                  <a:srgbClr val="C00000"/>
                </a:solidFill>
                <a:latin typeface="微软雅黑" panose="020B0503020204020204" charset="-122"/>
                <a:ea typeface="微软雅黑" panose="020B0503020204020204" charset="-122"/>
                <a:sym typeface="+mn-ea"/>
              </a:rPr>
              <a:t> :   </a:t>
            </a:r>
            <a:r>
              <a:rPr lang="zh-CN" altLang="en-US" sz="2800" dirty="0" smtClean="0">
                <a:latin typeface="微软雅黑" panose="020B0503020204020204" charset="-122"/>
                <a:ea typeface="微软雅黑" panose="020B0503020204020204" charset="-122"/>
                <a:sym typeface="+mn-ea"/>
              </a:rPr>
              <a:t>单元格之间的空白（</a:t>
            </a:r>
            <a:r>
              <a:rPr lang="en-US" altLang="zh-CN" sz="2800" dirty="0" smtClean="0">
                <a:latin typeface="微软雅黑" panose="020B0503020204020204" charset="-122"/>
                <a:ea typeface="微软雅黑" panose="020B0503020204020204" charset="-122"/>
                <a:sym typeface="+mn-ea"/>
              </a:rPr>
              <a:t>pixels</a:t>
            </a:r>
            <a:r>
              <a:rPr lang="zh-CN" altLang="en-US" sz="2800" dirty="0" smtClean="0">
                <a:latin typeface="微软雅黑" panose="020B0503020204020204" charset="-122"/>
                <a:ea typeface="微软雅黑" panose="020B0503020204020204" charset="-122"/>
                <a:sym typeface="+mn-ea"/>
              </a:rPr>
              <a:t>或</a:t>
            </a:r>
            <a:r>
              <a:rPr lang="en-US" altLang="zh-CN" sz="2800" dirty="0" smtClean="0">
                <a:latin typeface="微软雅黑" panose="020B0503020204020204" charset="-122"/>
                <a:ea typeface="微软雅黑" panose="020B0503020204020204" charset="-122"/>
                <a:sym typeface="+mn-ea"/>
              </a:rPr>
              <a:t>%</a:t>
            </a:r>
            <a:r>
              <a:rPr lang="zh-CN" altLang="en-US" sz="2800" dirty="0" smtClean="0">
                <a:latin typeface="微软雅黑" panose="020B0503020204020204" charset="-122"/>
                <a:ea typeface="微软雅黑" panose="020B0503020204020204" charset="-122"/>
                <a:sym typeface="+mn-ea"/>
              </a:rPr>
              <a:t>）</a:t>
            </a:r>
            <a:endParaRPr lang="zh-CN" altLang="en-US" sz="2800" dirty="0" smtClean="0">
              <a:latin typeface="微软雅黑" panose="020B0503020204020204" charset="-122"/>
              <a:ea typeface="微软雅黑" panose="020B0503020204020204" charset="-122"/>
              <a:sym typeface="+mn-ea"/>
            </a:endParaRPr>
          </a:p>
          <a:p>
            <a:pPr>
              <a:lnSpc>
                <a:spcPct val="150000"/>
              </a:lnSpc>
              <a:buClr>
                <a:schemeClr val="accent2"/>
              </a:buClr>
            </a:pPr>
            <a:r>
              <a:rPr lang="en-US" altLang="zh-CN" sz="2800" dirty="0" err="1" smtClean="0">
                <a:solidFill>
                  <a:srgbClr val="C00000"/>
                </a:solidFill>
                <a:latin typeface="微软雅黑" panose="020B0503020204020204" charset="-122"/>
                <a:ea typeface="微软雅黑" panose="020B0503020204020204" charset="-122"/>
                <a:sym typeface="+mn-ea"/>
              </a:rPr>
              <a:t>colspan</a:t>
            </a:r>
            <a:r>
              <a:rPr lang="zh-CN" altLang="en-US" sz="2800" dirty="0" err="1" smtClean="0">
                <a:solidFill>
                  <a:srgbClr val="C00000"/>
                </a:solidFill>
                <a:latin typeface="微软雅黑" panose="020B0503020204020204" charset="-122"/>
                <a:ea typeface="微软雅黑" panose="020B0503020204020204" charset="-122"/>
                <a:sym typeface="+mn-ea"/>
              </a:rPr>
              <a:t>： </a:t>
            </a:r>
            <a:r>
              <a:rPr lang="zh-CN" altLang="en-US" sz="2800" dirty="0" smtClean="0">
                <a:latin typeface="微软雅黑" panose="020B0503020204020204" charset="-122"/>
                <a:ea typeface="微软雅黑" panose="020B0503020204020204" charset="-122"/>
                <a:sym typeface="+mn-ea"/>
              </a:rPr>
              <a:t>跨列</a:t>
            </a:r>
            <a:endParaRPr lang="zh-CN" altLang="en-US" sz="2800" dirty="0" smtClean="0">
              <a:latin typeface="微软雅黑" panose="020B0503020204020204" charset="-122"/>
              <a:ea typeface="微软雅黑" panose="020B0503020204020204" charset="-122"/>
              <a:sym typeface="+mn-ea"/>
            </a:endParaRPr>
          </a:p>
          <a:p>
            <a:pPr>
              <a:lnSpc>
                <a:spcPct val="150000"/>
              </a:lnSpc>
              <a:buClr>
                <a:schemeClr val="accent2"/>
              </a:buClr>
            </a:pPr>
            <a:r>
              <a:rPr lang="en-US" altLang="zh-CN" sz="2800" dirty="0" err="1" smtClean="0">
                <a:solidFill>
                  <a:srgbClr val="C00000"/>
                </a:solidFill>
                <a:latin typeface="微软雅黑" panose="020B0503020204020204" charset="-122"/>
                <a:ea typeface="微软雅黑" panose="020B0503020204020204" charset="-122"/>
                <a:sym typeface="+mn-ea"/>
              </a:rPr>
              <a:t>rowspan :  </a:t>
            </a:r>
            <a:r>
              <a:rPr lang="zh-CN" altLang="en-US" sz="2800" dirty="0" smtClean="0">
                <a:latin typeface="微软雅黑" panose="020B0503020204020204" charset="-122"/>
                <a:ea typeface="微软雅黑" panose="020B0503020204020204" charset="-122"/>
                <a:sym typeface="+mn-ea"/>
              </a:rPr>
              <a:t>跨行</a:t>
            </a:r>
            <a:endParaRPr lang="zh-CN" altLang="en-US" sz="2800" dirty="0" smtClean="0">
              <a:solidFill>
                <a:srgbClr val="C00000"/>
              </a:solidFill>
              <a:latin typeface="微软雅黑" panose="020B0503020204020204" charset="-122"/>
              <a:ea typeface="微软雅黑" panose="020B0503020204020204" charset="-122"/>
              <a:sym typeface="+mn-ea"/>
            </a:endParaRPr>
          </a:p>
          <a:p>
            <a:pPr>
              <a:lnSpc>
                <a:spcPct val="150000"/>
              </a:lnSpc>
              <a:buClr>
                <a:schemeClr val="accent2"/>
              </a:buClr>
            </a:pPr>
            <a:r>
              <a:rPr lang="en-US" altLang="zh-CN" sz="2800" dirty="0" err="1" smtClean="0">
                <a:solidFill>
                  <a:srgbClr val="C00000"/>
                </a:solidFill>
                <a:latin typeface="微软雅黑" panose="020B0503020204020204" charset="-122"/>
                <a:ea typeface="微软雅黑" panose="020B0503020204020204" charset="-122"/>
                <a:sym typeface="+mn-ea"/>
              </a:rPr>
              <a:t>align</a:t>
            </a:r>
            <a:r>
              <a:rPr lang="zh-CN" altLang="en-US" sz="2800" dirty="0" smtClean="0">
                <a:latin typeface="微软雅黑" panose="020B0503020204020204" charset="-122"/>
                <a:ea typeface="微软雅黑" panose="020B0503020204020204" charset="-122"/>
                <a:sym typeface="+mn-ea"/>
              </a:rPr>
              <a:t>：表格的</a:t>
            </a:r>
            <a:r>
              <a:rPr lang="zh-CN" altLang="en-US" sz="2800" dirty="0" smtClean="0">
                <a:solidFill>
                  <a:srgbClr val="FF0000"/>
                </a:solidFill>
                <a:latin typeface="微软雅黑" panose="020B0503020204020204" charset="-122"/>
                <a:ea typeface="微软雅黑" panose="020B0503020204020204" charset="-122"/>
                <a:sym typeface="+mn-ea"/>
              </a:rPr>
              <a:t>水平</a:t>
            </a:r>
            <a:r>
              <a:rPr lang="zh-CN" altLang="en-US" sz="2800" dirty="0" smtClean="0">
                <a:latin typeface="微软雅黑" panose="020B0503020204020204" charset="-122"/>
                <a:ea typeface="微软雅黑" panose="020B0503020204020204" charset="-122"/>
                <a:sym typeface="+mn-ea"/>
              </a:rPr>
              <a:t>对齐方式 </a:t>
            </a:r>
            <a:r>
              <a:rPr lang="en-US" altLang="zh-CN" sz="2800" dirty="0" smtClean="0">
                <a:latin typeface="微软雅黑" panose="020B0503020204020204" charset="-122"/>
                <a:ea typeface="微软雅黑" panose="020B0503020204020204" charset="-122"/>
                <a:sym typeface="+mn-ea"/>
              </a:rPr>
              <a:t>left  center  right</a:t>
            </a:r>
            <a:endParaRPr lang="en-US" altLang="zh-CN" sz="2800" dirty="0" smtClean="0">
              <a:latin typeface="微软雅黑" panose="020B0503020204020204" charset="-122"/>
              <a:ea typeface="微软雅黑" panose="020B0503020204020204" charset="-122"/>
            </a:endParaRPr>
          </a:p>
          <a:p>
            <a:pPr>
              <a:lnSpc>
                <a:spcPct val="150000"/>
              </a:lnSpc>
              <a:buClr>
                <a:schemeClr val="accent2"/>
              </a:buClr>
            </a:pPr>
            <a:endParaRPr lang="zh-CN" altLang="en-US"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sp>
        <p:nvSpPr>
          <p:cNvPr id="3" name="内容占位符 5"/>
          <p:cNvSpPr/>
          <p:nvPr/>
        </p:nvSpPr>
        <p:spPr>
          <a:xfrm>
            <a:off x="8735060" y="1695450"/>
            <a:ext cx="3175635" cy="3561080"/>
          </a:xfrm>
          <a:prstGeom prst="rect">
            <a:avLst/>
          </a:prstGeom>
          <a:ln w="50800">
            <a:solidFill>
              <a:srgbClr val="FFC000"/>
            </a:solidFill>
          </a:ln>
        </p:spPr>
        <p:txBody>
          <a:bodyPr vert="horz" lIns="91440" tIns="45720" rIns="91440" bIns="45720" rtlCol="0">
            <a:normAutofit/>
          </a:bodyPr>
          <a:lst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Font typeface="Wingdings" panose="05000000000000000000" pitchFamily="2" charset="2"/>
              <a:buNone/>
            </a:pPr>
            <a:r>
              <a:rPr lang="zh-CN" altLang="en-US" sz="2800" kern="0" noProof="0" dirty="0" smtClean="0">
                <a:ln>
                  <a:noFill/>
                </a:ln>
                <a:solidFill>
                  <a:srgbClr val="C00000"/>
                </a:solidFill>
                <a:effectLst/>
                <a:uLnTx/>
                <a:uFillTx/>
                <a:latin typeface="微软雅黑" panose="020B0503020204020204" charset="-122"/>
                <a:ea typeface="微软雅黑" panose="020B0503020204020204" charset="-122"/>
              </a:rPr>
              <a:t>属性书写位置</a:t>
            </a:r>
            <a:r>
              <a:rPr lang="zh-CN" altLang="en-US" sz="2800" kern="0" noProof="0" dirty="0" smtClean="0">
                <a:ln>
                  <a:noFill/>
                </a:ln>
                <a:effectLst/>
                <a:uLnTx/>
                <a:uFillTx/>
                <a:latin typeface="微软雅黑" panose="020B0503020204020204" charset="-122"/>
                <a:ea typeface="微软雅黑" panose="020B0503020204020204" charset="-122"/>
              </a:rPr>
              <a:t>：</a:t>
            </a:r>
            <a:endParaRPr lang="zh-CN" altLang="en-US" sz="2800" kern="0" noProof="0" dirty="0" smtClean="0">
              <a:ln>
                <a:noFill/>
              </a:ln>
              <a:effectLst/>
              <a:uLnTx/>
              <a:uFillTx/>
              <a:latin typeface="微软雅黑" panose="020B0503020204020204" charset="-122"/>
              <a:ea typeface="微软雅黑" panose="020B0503020204020204" charset="-122"/>
            </a:endParaRPr>
          </a:p>
          <a:p>
            <a:pPr marL="514350" indent="-514350" fontAlgn="auto">
              <a:lnSpc>
                <a:spcPct val="150000"/>
              </a:lnSpc>
              <a:buFont typeface="Wingdings" panose="05000000000000000000" pitchFamily="2" charset="2"/>
              <a:buAutoNum type="arabicPeriod"/>
            </a:pPr>
            <a:r>
              <a:rPr lang="en-US" altLang="zh-CN" sz="2800" kern="0" noProof="0" dirty="0" smtClean="0">
                <a:ln>
                  <a:noFill/>
                </a:ln>
                <a:effectLst/>
                <a:uLnTx/>
                <a:uFillTx/>
                <a:latin typeface="微软雅黑" panose="020B0503020204020204" charset="-122"/>
                <a:ea typeface="微软雅黑" panose="020B0503020204020204" charset="-122"/>
              </a:rPr>
              <a:t>table</a:t>
            </a:r>
            <a:endParaRPr lang="en-US" altLang="zh-CN" sz="2800" kern="0" noProof="0" dirty="0" smtClean="0">
              <a:ln>
                <a:noFill/>
              </a:ln>
              <a:effectLst/>
              <a:uLnTx/>
              <a:uFillTx/>
              <a:latin typeface="微软雅黑" panose="020B0503020204020204" charset="-122"/>
              <a:ea typeface="微软雅黑" panose="020B0503020204020204" charset="-122"/>
            </a:endParaRPr>
          </a:p>
          <a:p>
            <a:pPr marL="514350" indent="-514350" fontAlgn="auto">
              <a:lnSpc>
                <a:spcPct val="150000"/>
              </a:lnSpc>
              <a:buFont typeface="Wingdings" panose="05000000000000000000" pitchFamily="2" charset="2"/>
              <a:buAutoNum type="arabicPeriod"/>
            </a:pPr>
            <a:r>
              <a:rPr lang="en-US" altLang="zh-CN" sz="2800" kern="0" noProof="0" dirty="0" smtClean="0">
                <a:ln>
                  <a:noFill/>
                </a:ln>
                <a:effectLst/>
                <a:uLnTx/>
                <a:uFillTx/>
                <a:latin typeface="微软雅黑" panose="020B0503020204020204" charset="-122"/>
                <a:ea typeface="微软雅黑" panose="020B0503020204020204" charset="-122"/>
              </a:rPr>
              <a:t>tr</a:t>
            </a:r>
            <a:endParaRPr lang="en-US" altLang="zh-CN" sz="2800" kern="0" noProof="0" dirty="0" smtClean="0">
              <a:ln>
                <a:noFill/>
              </a:ln>
              <a:effectLst/>
              <a:uLnTx/>
              <a:uFillTx/>
              <a:latin typeface="微软雅黑" panose="020B0503020204020204" charset="-122"/>
              <a:ea typeface="微软雅黑" panose="020B0503020204020204" charset="-122"/>
            </a:endParaRPr>
          </a:p>
          <a:p>
            <a:pPr marL="514350" indent="-514350" fontAlgn="auto">
              <a:lnSpc>
                <a:spcPct val="150000"/>
              </a:lnSpc>
              <a:buFont typeface="Wingdings" panose="05000000000000000000" pitchFamily="2" charset="2"/>
              <a:buAutoNum type="arabicPeriod"/>
            </a:pPr>
            <a:r>
              <a:rPr lang="en-US" altLang="zh-CN" sz="2800" kern="0" noProof="0" dirty="0" smtClean="0">
                <a:ln>
                  <a:noFill/>
                </a:ln>
                <a:effectLst/>
                <a:uLnTx/>
                <a:uFillTx/>
                <a:latin typeface="微软雅黑" panose="020B0503020204020204" charset="-122"/>
                <a:ea typeface="微软雅黑" panose="020B0503020204020204" charset="-122"/>
              </a:rPr>
              <a:t>td / th</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微软雅黑" panose="020B0503020204020204" charset="-122"/>
                <a:ea typeface="微软雅黑" panose="020B0503020204020204" charset="-122"/>
                <a:sym typeface="+mn-ea"/>
              </a:rPr>
              <a:t>表单</a:t>
            </a:r>
            <a:endParaRPr lang="zh-CN" altLang="en-US" dirty="0">
              <a:latin typeface="微软雅黑" panose="020B0503020204020204" charset="-122"/>
              <a:ea typeface="微软雅黑" panose="020B0503020204020204" charset="-122"/>
              <a:sym typeface="+mn-ea"/>
            </a:endParaRPr>
          </a:p>
        </p:txBody>
      </p:sp>
      <p:sp>
        <p:nvSpPr>
          <p:cNvPr id="29" name="内容占位符 5"/>
          <p:cNvSpPr/>
          <p:nvPr/>
        </p:nvSpPr>
        <p:spPr>
          <a:xfrm>
            <a:off x="838200" y="1188720"/>
            <a:ext cx="7896860" cy="4864100"/>
          </a:xfrm>
          <a:prstGeom prst="rect">
            <a:avLst/>
          </a:prstGeom>
        </p:spPr>
        <p:txBody>
          <a:bodyPr vert="horz" lIns="91440" tIns="45720" rIns="91440" bIns="45720" rtlCol="0">
            <a:normAutofit lnSpcReduction="20000"/>
          </a:bodyPr>
          <a:lst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chemeClr val="accent2"/>
              </a:buClr>
            </a:pPr>
            <a:endParaRPr lang="zh-CN" altLang="en-US"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478155" y="853440"/>
            <a:ext cx="8256905" cy="5630545"/>
          </a:xfrm>
          <a:prstGeom prst="rect">
            <a:avLst/>
          </a:prstGeom>
        </p:spPr>
      </p:pic>
      <p:sp>
        <p:nvSpPr>
          <p:cNvPr id="5" name="内容占位符 5"/>
          <p:cNvSpPr/>
          <p:nvPr/>
        </p:nvSpPr>
        <p:spPr>
          <a:xfrm>
            <a:off x="8735060" y="683260"/>
            <a:ext cx="3175635" cy="5800725"/>
          </a:xfrm>
          <a:prstGeom prst="rect">
            <a:avLst/>
          </a:prstGeom>
          <a:ln w="50800">
            <a:solidFill>
              <a:srgbClr val="FFC000"/>
            </a:solidFill>
          </a:ln>
        </p:spPr>
        <p:txBody>
          <a:bodyPr vert="horz" lIns="91440" tIns="45720" rIns="91440" bIns="45720" rtlCol="0">
            <a:normAutofit fontScale="80000"/>
          </a:bodyPr>
          <a:lst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fontAlgn="auto">
              <a:lnSpc>
                <a:spcPct val="150000"/>
              </a:lnSpc>
              <a:buClr>
                <a:srgbClr val="C00000"/>
              </a:buClr>
              <a:buFont typeface="+mj-lt"/>
              <a:buAutoNum type="arabicPeriod"/>
            </a:pPr>
            <a:r>
              <a:rPr lang="en-US" altLang="zh-CN" sz="2800" kern="0" noProof="0" dirty="0" smtClean="0">
                <a:ln>
                  <a:noFill/>
                </a:ln>
                <a:effectLst/>
                <a:uLnTx/>
                <a:uFillTx/>
                <a:latin typeface="微软雅黑" panose="020B0503020204020204" charset="-122"/>
                <a:ea typeface="微软雅黑" panose="020B0503020204020204" charset="-122"/>
              </a:rPr>
              <a:t>form: </a:t>
            </a:r>
            <a:r>
              <a:rPr lang="zh-CN" altLang="en-US" sz="2800" kern="0" noProof="0" dirty="0" smtClean="0">
                <a:ln>
                  <a:noFill/>
                </a:ln>
                <a:effectLst/>
                <a:uLnTx/>
                <a:uFillTx/>
                <a:latin typeface="微软雅黑" panose="020B0503020204020204" charset="-122"/>
                <a:ea typeface="微软雅黑" panose="020B0503020204020204" charset="-122"/>
              </a:rPr>
              <a:t>表示表单的范围</a:t>
            </a:r>
            <a:endParaRPr lang="zh-CN" altLang="en-US" sz="2800" kern="0" noProof="0" dirty="0" smtClean="0">
              <a:ln>
                <a:noFill/>
              </a:ln>
              <a:effectLst/>
              <a:uLnTx/>
              <a:uFillTx/>
              <a:latin typeface="微软雅黑" panose="020B0503020204020204" charset="-122"/>
              <a:ea typeface="微软雅黑" panose="020B0503020204020204" charset="-122"/>
            </a:endParaRPr>
          </a:p>
          <a:p>
            <a:pPr marL="514350" indent="-514350" fontAlgn="auto">
              <a:lnSpc>
                <a:spcPct val="150000"/>
              </a:lnSpc>
              <a:buClr>
                <a:srgbClr val="C00000"/>
              </a:buClr>
              <a:buFont typeface="+mj-lt"/>
              <a:buAutoNum type="arabicPeriod"/>
            </a:pPr>
            <a:r>
              <a:rPr lang="en-US" altLang="zh-CN" sz="2800" kern="0" noProof="0" dirty="0" smtClean="0">
                <a:ln>
                  <a:noFill/>
                </a:ln>
                <a:effectLst/>
                <a:uLnTx/>
                <a:uFillTx/>
                <a:latin typeface="微软雅黑" panose="020B0503020204020204" charset="-122"/>
                <a:ea typeface="微软雅黑" panose="020B0503020204020204" charset="-122"/>
              </a:rPr>
              <a:t>label: </a:t>
            </a:r>
            <a:r>
              <a:rPr lang="zh-CN" altLang="en-US" sz="2800" kern="0" noProof="0" dirty="0" smtClean="0">
                <a:ln>
                  <a:noFill/>
                </a:ln>
                <a:effectLst/>
                <a:uLnTx/>
                <a:uFillTx/>
                <a:latin typeface="微软雅黑" panose="020B0503020204020204" charset="-122"/>
                <a:ea typeface="微软雅黑" panose="020B0503020204020204" charset="-122"/>
              </a:rPr>
              <a:t>用途</a:t>
            </a:r>
            <a:endParaRPr lang="zh-CN" altLang="en-US" sz="2800" kern="0" noProof="0" dirty="0" smtClean="0">
              <a:ln>
                <a:noFill/>
              </a:ln>
              <a:effectLst/>
              <a:uLnTx/>
              <a:uFillTx/>
              <a:latin typeface="微软雅黑" panose="020B0503020204020204" charset="-122"/>
              <a:ea typeface="微软雅黑" panose="020B0503020204020204" charset="-122"/>
            </a:endParaRPr>
          </a:p>
          <a:p>
            <a:pPr marL="514350" indent="-514350" fontAlgn="auto">
              <a:lnSpc>
                <a:spcPct val="150000"/>
              </a:lnSpc>
              <a:buClr>
                <a:srgbClr val="C00000"/>
              </a:buClr>
              <a:buFont typeface="+mj-lt"/>
              <a:buAutoNum type="arabicPeriod"/>
            </a:pPr>
            <a:r>
              <a:rPr lang="zh-CN" altLang="en-US" sz="2800" kern="0" noProof="0" dirty="0" smtClean="0">
                <a:ln>
                  <a:noFill/>
                </a:ln>
                <a:effectLst/>
                <a:uLnTx/>
                <a:uFillTx/>
                <a:latin typeface="微软雅黑" panose="020B0503020204020204" charset="-122"/>
                <a:ea typeface="微软雅黑" panose="020B0503020204020204" charset="-122"/>
              </a:rPr>
              <a:t>属性</a:t>
            </a:r>
            <a:r>
              <a:rPr lang="en-US" altLang="zh-CN" sz="2800" kern="0" noProof="0" dirty="0" smtClean="0">
                <a:ln>
                  <a:noFill/>
                </a:ln>
                <a:effectLst/>
                <a:uLnTx/>
                <a:uFillTx/>
                <a:latin typeface="微软雅黑" panose="020B0503020204020204" charset="-122"/>
                <a:ea typeface="微软雅黑" panose="020B0503020204020204" charset="-122"/>
              </a:rPr>
              <a:t>:   </a:t>
            </a:r>
            <a:r>
              <a:rPr lang="zh-CN" altLang="en-US" sz="2800" kern="0" noProof="0" dirty="0" smtClean="0">
                <a:ln>
                  <a:noFill/>
                </a:ln>
                <a:effectLst/>
                <a:uLnTx/>
                <a:uFillTx/>
                <a:latin typeface="微软雅黑" panose="020B0503020204020204" charset="-122"/>
                <a:ea typeface="微软雅黑" panose="020B0503020204020204" charset="-122"/>
              </a:rPr>
              <a:t> </a:t>
            </a:r>
            <a:r>
              <a:rPr lang="en-US" altLang="zh-CN" sz="2800" kern="0" noProof="0" dirty="0" smtClean="0">
                <a:ln>
                  <a:noFill/>
                </a:ln>
                <a:effectLst/>
                <a:uLnTx/>
                <a:uFillTx/>
                <a:latin typeface="微软雅黑" panose="020B0503020204020204" charset="-122"/>
                <a:ea typeface="微软雅黑" panose="020B0503020204020204" charset="-122"/>
              </a:rPr>
              <a:t>name	 	       value</a:t>
            </a:r>
            <a:endParaRPr lang="en-US" altLang="zh-CN" sz="2800" kern="0" noProof="0" dirty="0" smtClean="0">
              <a:ln>
                <a:noFill/>
              </a:ln>
              <a:effectLst/>
              <a:uLnTx/>
              <a:uFillTx/>
              <a:latin typeface="微软雅黑" panose="020B0503020204020204" charset="-122"/>
              <a:ea typeface="微软雅黑" panose="020B0503020204020204" charset="-122"/>
            </a:endParaRPr>
          </a:p>
          <a:p>
            <a:pPr marL="514350" indent="-514350" fontAlgn="auto">
              <a:lnSpc>
                <a:spcPct val="150000"/>
              </a:lnSpc>
              <a:buClr>
                <a:srgbClr val="C00000"/>
              </a:buClr>
              <a:buFont typeface="+mj-lt"/>
              <a:buAutoNum type="arabicPeriod"/>
            </a:pPr>
            <a:r>
              <a:rPr lang="zh-CN" altLang="en-US" sz="2800" kern="0" noProof="0" dirty="0" smtClean="0">
                <a:ln>
                  <a:noFill/>
                </a:ln>
                <a:effectLst/>
                <a:uLnTx/>
                <a:uFillTx/>
                <a:latin typeface="微软雅黑" panose="020B0503020204020204" charset="-122"/>
                <a:ea typeface="微软雅黑" panose="020B0503020204020204" charset="-122"/>
              </a:rPr>
              <a:t>布尔属性</a:t>
            </a:r>
            <a:r>
              <a:rPr lang="en-US" altLang="zh-CN" sz="2800" kern="0" noProof="0" dirty="0" smtClean="0">
                <a:ln>
                  <a:noFill/>
                </a:ln>
                <a:effectLst/>
                <a:uLnTx/>
                <a:uFillTx/>
                <a:latin typeface="微软雅黑" panose="020B0503020204020204" charset="-122"/>
                <a:ea typeface="微软雅黑" panose="020B0503020204020204" charset="-122"/>
              </a:rPr>
              <a:t>:</a:t>
            </a:r>
            <a:r>
              <a:rPr lang="en-US" altLang="zh-CN" sz="2800" kern="0" noProof="0" dirty="0" smtClean="0">
                <a:ln>
                  <a:noFill/>
                </a:ln>
                <a:effectLst/>
                <a:uLnTx/>
                <a:uFillTx/>
                <a:latin typeface="微软雅黑" panose="020B0503020204020204" charset="-122"/>
                <a:ea typeface="微软雅黑" panose="020B0503020204020204" charset="-122"/>
              </a:rPr>
              <a:t>			           checked</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Clr>
                <a:srgbClr val="C00000"/>
              </a:buClr>
              <a:buFont typeface="+mj-lt"/>
              <a:buNone/>
            </a:pPr>
            <a:r>
              <a:rPr lang="en-US" altLang="zh-CN" sz="2800" kern="0" noProof="0" dirty="0" smtClean="0">
                <a:ln>
                  <a:noFill/>
                </a:ln>
                <a:effectLst/>
                <a:uLnTx/>
                <a:uFillTx/>
                <a:latin typeface="微软雅黑" panose="020B0503020204020204" charset="-122"/>
                <a:ea typeface="微软雅黑" panose="020B0503020204020204" charset="-122"/>
              </a:rPr>
              <a:t>  	           selected</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Clr>
                <a:srgbClr val="C00000"/>
              </a:buClr>
              <a:buFont typeface="+mj-lt"/>
              <a:buNone/>
            </a:pPr>
            <a:r>
              <a:rPr lang="en-US" altLang="zh-CN" sz="2800" kern="0" noProof="0" dirty="0" smtClean="0">
                <a:ln>
                  <a:noFill/>
                </a:ln>
                <a:effectLst/>
                <a:uLnTx/>
                <a:uFillTx/>
                <a:latin typeface="微软雅黑" panose="020B0503020204020204" charset="-122"/>
                <a:ea typeface="微软雅黑" panose="020B0503020204020204" charset="-122"/>
              </a:rPr>
              <a:t>		disabled</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en-US" altLang="zh-CN" sz="2800" kern="0" noProof="0" dirty="0" smtClean="0">
                <a:ln>
                  <a:noFill/>
                </a:ln>
                <a:effectLst/>
                <a:uLnTx/>
                <a:uFillTx/>
                <a:latin typeface="微软雅黑" panose="020B0503020204020204" charset="-122"/>
                <a:ea typeface="微软雅黑" panose="020B0503020204020204" charset="-122"/>
              </a:rPr>
              <a:t>            </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cxnSp>
        <p:nvCxnSpPr>
          <p:cNvPr id="8" name="直接连接符 7"/>
          <p:cNvCxnSpPr/>
          <p:nvPr/>
        </p:nvCxnSpPr>
        <p:spPr>
          <a:xfrm flipV="1">
            <a:off x="3632835" y="6044565"/>
            <a:ext cx="2178685" cy="15240"/>
          </a:xfrm>
          <a:prstGeom prst="line">
            <a:avLst/>
          </a:prstGeom>
          <a:ln w="698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454150" y="3855085"/>
            <a:ext cx="2178685" cy="15240"/>
          </a:xfrm>
          <a:prstGeom prst="line">
            <a:avLst/>
          </a:prstGeom>
          <a:ln w="508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550670" y="4212590"/>
            <a:ext cx="2178685" cy="15240"/>
          </a:xfrm>
          <a:prstGeom prst="line">
            <a:avLst/>
          </a:prstGeom>
          <a:ln w="50800">
            <a:solidFill>
              <a:srgbClr val="FFC000"/>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en-US" altLang="zh-CN" dirty="0"/>
              <a:t>HTML</a:t>
            </a:r>
            <a:r>
              <a:rPr lang="zh-CN" altLang="en-US" dirty="0"/>
              <a:t>注释</a:t>
            </a:r>
            <a:endParaRPr lang="zh-CN" altLang="en-US" dirty="0"/>
          </a:p>
        </p:txBody>
      </p:sp>
      <p:grpSp>
        <p:nvGrpSpPr>
          <p:cNvPr id="12" name="组合 11"/>
          <p:cNvGrpSpPr/>
          <p:nvPr/>
        </p:nvGrpSpPr>
        <p:grpSpPr>
          <a:xfrm>
            <a:off x="838200" y="2361565"/>
            <a:ext cx="4300855" cy="3028315"/>
            <a:chOff x="1530" y="2338"/>
            <a:chExt cx="6773" cy="4769"/>
          </a:xfrm>
        </p:grpSpPr>
        <p:sp>
          <p:nvSpPr>
            <p:cNvPr id="4" name="TextBox 4"/>
            <p:cNvSpPr txBox="1">
              <a:spLocks noChangeArrowheads="1"/>
            </p:cNvSpPr>
            <p:nvPr/>
          </p:nvSpPr>
          <p:spPr bwMode="auto">
            <a:xfrm>
              <a:off x="1530" y="2338"/>
              <a:ext cx="2553" cy="824"/>
            </a:xfrm>
            <a:prstGeom prst="rect">
              <a:avLst/>
            </a:prstGeom>
            <a:noFill/>
            <a:ln w="9525">
              <a:noFill/>
              <a:miter lim="800000"/>
            </a:ln>
          </p:spPr>
          <p:txBody>
            <a:bodyPr wrap="none">
              <a:spAutoFit/>
            </a:bodyPr>
            <a:lstStyle>
              <a:defPPr>
                <a:defRPr lang="zh-CN"/>
              </a:defPPr>
              <a:lvl1pPr>
                <a:defRPr sz="2800" cap="all">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微软雅黑" panose="020B0503020204020204" charset="-122"/>
                  <a:ea typeface="微软雅黑" panose="020B0503020204020204" charset="-122"/>
                </a:defRPr>
              </a:lvl1pPr>
            </a:lstStyle>
            <a:p>
              <a:r>
                <a:rPr lang="zh-CN" altLang="en-US" dirty="0"/>
                <a:t>页面注释</a:t>
              </a:r>
              <a:endParaRPr lang="en-US" altLang="zh-CN" dirty="0"/>
            </a:p>
          </p:txBody>
        </p:sp>
        <p:sp>
          <p:nvSpPr>
            <p:cNvPr id="8" name="TextBox 6"/>
            <p:cNvSpPr txBox="1">
              <a:spLocks noChangeArrowheads="1"/>
            </p:cNvSpPr>
            <p:nvPr/>
          </p:nvSpPr>
          <p:spPr bwMode="auto">
            <a:xfrm>
              <a:off x="4365" y="2453"/>
              <a:ext cx="3938"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a:latin typeface="微软雅黑" panose="020B0503020204020204" charset="-122"/>
                  <a:ea typeface="微软雅黑" panose="020B0503020204020204" charset="-122"/>
                </a:rPr>
                <a:t>&lt;!--</a:t>
              </a:r>
              <a:r>
                <a:rPr lang="zh-CN" altLang="en-US" sz="2400" dirty="0">
                  <a:solidFill>
                    <a:schemeClr val="tx2"/>
                  </a:solidFill>
                  <a:latin typeface="微软雅黑" panose="020B0503020204020204" charset="-122"/>
                  <a:ea typeface="微软雅黑" panose="020B0503020204020204" charset="-122"/>
                </a:rPr>
                <a:t>注释内容</a:t>
              </a:r>
              <a:r>
                <a:rPr lang="en-US" altLang="zh-CN" sz="2400" dirty="0">
                  <a:latin typeface="微软雅黑" panose="020B0503020204020204" charset="-122"/>
                  <a:ea typeface="微软雅黑" panose="020B0503020204020204" charset="-122"/>
                </a:rPr>
                <a:t>--&gt;</a:t>
              </a:r>
              <a:endParaRPr lang="en-US" altLang="zh-CN" sz="2400" dirty="0">
                <a:latin typeface="微软雅黑" panose="020B0503020204020204" charset="-122"/>
                <a:ea typeface="微软雅黑" panose="020B0503020204020204" charset="-122"/>
              </a:endParaRPr>
            </a:p>
          </p:txBody>
        </p:sp>
        <p:sp>
          <p:nvSpPr>
            <p:cNvPr id="11" name="TextBox 5"/>
            <p:cNvSpPr txBox="1">
              <a:spLocks noChangeArrowheads="1"/>
            </p:cNvSpPr>
            <p:nvPr/>
          </p:nvSpPr>
          <p:spPr bwMode="auto">
            <a:xfrm>
              <a:off x="1645" y="3473"/>
              <a:ext cx="6392" cy="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150000"/>
                </a:lnSpc>
              </a:pPr>
              <a:r>
                <a:rPr lang="en-US" altLang="zh-CN" sz="2400" dirty="0">
                  <a:latin typeface="微软雅黑" panose="020B0503020204020204" charset="-122"/>
                  <a:ea typeface="微软雅黑" panose="020B0503020204020204" charset="-122"/>
                </a:rPr>
                <a:t>1</a:t>
              </a:r>
              <a:r>
                <a:rPr lang="zh-CN" altLang="en-US" sz="2400" dirty="0">
                  <a:latin typeface="微软雅黑" panose="020B0503020204020204" charset="-122"/>
                  <a:ea typeface="微软雅黑" panose="020B0503020204020204" charset="-122"/>
                </a:rPr>
                <a:t>、帮助作者记录某些信息</a:t>
              </a:r>
              <a:endParaRPr lang="en-US" altLang="zh-CN" sz="2400" dirty="0">
                <a:latin typeface="微软雅黑" panose="020B0503020204020204" charset="-122"/>
                <a:ea typeface="微软雅黑" panose="020B0503020204020204" charset="-122"/>
              </a:endParaRPr>
            </a:p>
            <a:p>
              <a:pPr eaLnBrk="1" hangingPunct="1">
                <a:lnSpc>
                  <a:spcPct val="150000"/>
                </a:lnSpc>
              </a:pPr>
              <a:r>
                <a:rPr lang="en-US" altLang="zh-CN" sz="2400" dirty="0">
                  <a:latin typeface="微软雅黑" panose="020B0503020204020204" charset="-122"/>
                  <a:ea typeface="微软雅黑" panose="020B0503020204020204" charset="-122"/>
                </a:rPr>
                <a:t>2</a:t>
              </a:r>
              <a:r>
                <a:rPr lang="zh-CN" altLang="en-US" sz="2400" dirty="0">
                  <a:latin typeface="微软雅黑" panose="020B0503020204020204" charset="-122"/>
                  <a:ea typeface="微软雅黑" panose="020B0503020204020204" charset="-122"/>
                </a:rPr>
                <a:t>、帮助作者进行代码调试</a:t>
              </a:r>
              <a:endParaRPr lang="en-US" altLang="zh-CN" sz="2400" dirty="0">
                <a:latin typeface="微软雅黑" panose="020B0503020204020204" charset="-122"/>
                <a:ea typeface="微软雅黑" panose="020B0503020204020204" charset="-122"/>
              </a:endParaRPr>
            </a:p>
            <a:p>
              <a:pPr eaLnBrk="1" hangingPunct="1">
                <a:lnSpc>
                  <a:spcPct val="150000"/>
                </a:lnSpc>
              </a:pPr>
              <a:r>
                <a:rPr lang="en-US" altLang="zh-CN" sz="2400" dirty="0">
                  <a:latin typeface="微软雅黑" panose="020B0503020204020204" charset="-122"/>
                  <a:ea typeface="微软雅黑" panose="020B0503020204020204" charset="-122"/>
                </a:rPr>
                <a:t>3</a:t>
              </a:r>
              <a:r>
                <a:rPr lang="zh-CN" altLang="en-US" sz="2400" dirty="0">
                  <a:latin typeface="微软雅黑" panose="020B0503020204020204" charset="-122"/>
                  <a:ea typeface="微软雅黑" panose="020B0503020204020204" charset="-122"/>
                </a:rPr>
                <a:t>、帮助代码的读者理解</a:t>
              </a:r>
              <a:r>
                <a:rPr lang="zh-CN" altLang="en-US" sz="2400" dirty="0" smtClean="0">
                  <a:latin typeface="微软雅黑" panose="020B0503020204020204" charset="-122"/>
                  <a:ea typeface="微软雅黑" panose="020B0503020204020204" charset="-122"/>
                </a:rPr>
                <a:t>代码</a:t>
              </a:r>
              <a:endParaRPr lang="en-US" altLang="zh-CN" sz="2400" dirty="0">
                <a:latin typeface="微软雅黑" panose="020B0503020204020204" charset="-122"/>
                <a:ea typeface="微软雅黑" panose="020B0503020204020204" charset="-122"/>
              </a:endParaRPr>
            </a:p>
            <a:p>
              <a:pPr eaLnBrk="1" hangingPunct="1">
                <a:lnSpc>
                  <a:spcPct val="150000"/>
                </a:lnSpc>
              </a:pPr>
              <a:r>
                <a:rPr lang="en-US" altLang="zh-CN" sz="2400" dirty="0">
                  <a:latin typeface="微软雅黑" panose="020B0503020204020204" charset="-122"/>
                  <a:ea typeface="微软雅黑" panose="020B0503020204020204" charset="-122"/>
                </a:rPr>
                <a:t>4</a:t>
              </a:r>
              <a:r>
                <a:rPr lang="zh-CN" altLang="en-US" sz="2400" smtClean="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不在浏览器中显示</a:t>
              </a:r>
              <a:endParaRPr lang="zh-CN" altLang="en-US" sz="2400" dirty="0">
                <a:latin typeface="微软雅黑" panose="020B0503020204020204" charset="-122"/>
                <a:ea typeface="微软雅黑" panose="020B0503020204020204" charset="-122"/>
              </a:endParaRPr>
            </a:p>
          </p:txBody>
        </p:sp>
      </p:grpSp>
      <p:sp>
        <p:nvSpPr>
          <p:cNvPr id="13" name="内容占位符 5"/>
          <p:cNvSpPr/>
          <p:nvPr/>
        </p:nvSpPr>
        <p:spPr>
          <a:xfrm>
            <a:off x="6283325" y="1910715"/>
            <a:ext cx="2774950" cy="2518410"/>
          </a:xfrm>
          <a:prstGeom prst="rect">
            <a:avLst/>
          </a:prstGeom>
          <a:ln w="50800">
            <a:solidFill>
              <a:srgbClr val="FFC000"/>
            </a:solidFill>
          </a:ln>
          <a:effectLst>
            <a:outerShdw blurRad="50800" dist="38100" dir="5400000" algn="t"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Font typeface="Wingdings" panose="05000000000000000000" pitchFamily="2" charset="2"/>
              <a:buNone/>
            </a:pPr>
            <a:r>
              <a:rPr lang="zh-CN" altLang="en-US" sz="3200" kern="0" noProof="0" dirty="0" smtClean="0">
                <a:ln>
                  <a:noFill/>
                </a:ln>
                <a:effectLst/>
                <a:uLnTx/>
                <a:uFillTx/>
                <a:latin typeface="微软雅黑" panose="020B0503020204020204" charset="-122"/>
                <a:ea typeface="微软雅黑" panose="020B0503020204020204" charset="-122"/>
              </a:rPr>
              <a:t>注释快捷键：</a:t>
            </a:r>
            <a:endParaRPr lang="zh-CN" altLang="en-US" sz="32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grpSp>
        <p:nvGrpSpPr>
          <p:cNvPr id="24" name="组合 23"/>
          <p:cNvGrpSpPr/>
          <p:nvPr/>
        </p:nvGrpSpPr>
        <p:grpSpPr>
          <a:xfrm>
            <a:off x="6790055" y="3154680"/>
            <a:ext cx="1890395" cy="548640"/>
            <a:chOff x="10299" y="3834"/>
            <a:chExt cx="2977" cy="864"/>
          </a:xfrm>
        </p:grpSpPr>
        <p:sp>
          <p:nvSpPr>
            <p:cNvPr id="20" name="TextBox 6"/>
            <p:cNvSpPr txBox="1">
              <a:spLocks noChangeArrowheads="1"/>
            </p:cNvSpPr>
            <p:nvPr/>
          </p:nvSpPr>
          <p:spPr bwMode="auto">
            <a:xfrm>
              <a:off x="10299" y="3834"/>
              <a:ext cx="1300" cy="864"/>
            </a:xfrm>
            <a:prstGeom prst="rect">
              <a:avLst/>
            </a:prstGeom>
            <a:noFill/>
            <a:ln>
              <a:noFill/>
            </a:ln>
            <a:effectLst>
              <a:innerShdw blurRad="63500" dist="50800" dir="13500000">
                <a:prstClr val="black">
                  <a:alpha val="50000"/>
                </a:prstClr>
              </a:inn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sz="2800" b="1" dirty="0">
                  <a:latin typeface="微软雅黑" panose="020B0503020204020204" charset="-122"/>
                  <a:ea typeface="微软雅黑" panose="020B0503020204020204" charset="-122"/>
                </a:rPr>
                <a:t>Ctrl</a:t>
              </a:r>
              <a:endParaRPr lang="en-US" sz="2800" b="1" dirty="0">
                <a:latin typeface="微软雅黑" panose="020B0503020204020204" charset="-122"/>
                <a:ea typeface="微软雅黑" panose="020B0503020204020204" charset="-122"/>
              </a:endParaRPr>
            </a:p>
          </p:txBody>
        </p:sp>
        <p:sp>
          <p:nvSpPr>
            <p:cNvPr id="22" name="TextBox 6"/>
            <p:cNvSpPr txBox="1">
              <a:spLocks noChangeArrowheads="1"/>
            </p:cNvSpPr>
            <p:nvPr/>
          </p:nvSpPr>
          <p:spPr bwMode="auto">
            <a:xfrm>
              <a:off x="12314" y="3834"/>
              <a:ext cx="962" cy="864"/>
            </a:xfrm>
            <a:prstGeom prst="rect">
              <a:avLst/>
            </a:prstGeom>
            <a:noFill/>
            <a:ln>
              <a:noFill/>
            </a:ln>
            <a:effectLst>
              <a:innerShdw blurRad="63500" dist="50800" dir="13500000">
                <a:prstClr val="black">
                  <a:alpha val="50000"/>
                </a:prstClr>
              </a:inn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sz="2800" b="1" dirty="0">
                  <a:latin typeface="微软雅黑" panose="020B0503020204020204" charset="-122"/>
                  <a:ea typeface="微软雅黑" panose="020B0503020204020204" charset="-122"/>
                </a:rPr>
                <a:t>?</a:t>
              </a:r>
              <a:endParaRPr lang="en-US" sz="2800" b="1" dirty="0">
                <a:latin typeface="微软雅黑" panose="020B0503020204020204" charset="-122"/>
                <a:ea typeface="微软雅黑" panose="020B0503020204020204" charset="-122"/>
              </a:endParaRPr>
            </a:p>
          </p:txBody>
        </p:sp>
        <p:sp>
          <p:nvSpPr>
            <p:cNvPr id="252" name=" 252"/>
            <p:cNvSpPr/>
            <p:nvPr/>
          </p:nvSpPr>
          <p:spPr>
            <a:xfrm>
              <a:off x="11761" y="4052"/>
              <a:ext cx="411" cy="507"/>
            </a:xfrm>
            <a:prstGeom prst="mathPlus">
              <a:avLst>
                <a:gd name="adj1" fmla="val 9220"/>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custDataLst>
      <p:tags r:id="rId2"/>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en-US" altLang="zh-CN" dirty="0"/>
              <a:t>HTML</a:t>
            </a:r>
            <a:r>
              <a:rPr lang="zh-CN" altLang="en-US" dirty="0"/>
              <a:t>实体</a:t>
            </a:r>
            <a:endParaRPr lang="zh-CN" altLang="en-US" dirty="0"/>
          </a:p>
        </p:txBody>
      </p:sp>
      <p:sp>
        <p:nvSpPr>
          <p:cNvPr id="3" name="内容占位符 2"/>
          <p:cNvSpPr>
            <a:spLocks noGrp="1"/>
          </p:cNvSpPr>
          <p:nvPr>
            <p:ph sz="half" idx="1"/>
          </p:nvPr>
        </p:nvSpPr>
        <p:spPr>
          <a:xfrm>
            <a:off x="1007745" y="1214755"/>
            <a:ext cx="10171430" cy="2134235"/>
          </a:xfrm>
        </p:spPr>
        <p:txBody>
          <a:bodyPr>
            <a:normAutofit lnSpcReduction="10000"/>
          </a:bodyPr>
          <a:p>
            <a:pPr marL="0" indent="0" fontAlgn="auto">
              <a:lnSpc>
                <a:spcPct val="150000"/>
              </a:lnSpc>
              <a:buNone/>
            </a:pPr>
            <a:r>
              <a:rPr lang="zh-CN" altLang="en-US" sz="2800"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latin typeface="微软雅黑" panose="020B0503020204020204" charset="-122"/>
                <a:ea typeface="微软雅黑" panose="020B0503020204020204" charset="-122"/>
              </a:rPr>
              <a:t>实体</a:t>
            </a:r>
            <a:r>
              <a:rPr lang="zh-CN" altLang="en-US" sz="2800" dirty="0">
                <a:latin typeface="微软雅黑" panose="020B0503020204020204" charset="-122"/>
                <a:ea typeface="微软雅黑" panose="020B0503020204020204" charset="-122"/>
              </a:rPr>
              <a:t>：</a:t>
            </a:r>
            <a:r>
              <a:rPr lang="zh-CN" altLang="en-US" sz="2800" dirty="0" smtClean="0">
                <a:latin typeface="微软雅黑" panose="020B0503020204020204" charset="-122"/>
                <a:ea typeface="微软雅黑" panose="020B0503020204020204" charset="-122"/>
              </a:rPr>
              <a:t>用</a:t>
            </a:r>
            <a:r>
              <a:rPr lang="zh-CN" altLang="en-US" sz="2800" dirty="0">
                <a:latin typeface="微软雅黑" panose="020B0503020204020204" charset="-122"/>
                <a:ea typeface="微软雅黑" panose="020B0503020204020204" charset="-122"/>
              </a:rPr>
              <a:t>来替换</a:t>
            </a:r>
            <a:r>
              <a:rPr lang="en-US" altLang="zh-CN" sz="2800" dirty="0">
                <a:latin typeface="微软雅黑" panose="020B0503020204020204" charset="-122"/>
                <a:ea typeface="微软雅黑" panose="020B0503020204020204" charset="-122"/>
              </a:rPr>
              <a:t>HTML</a:t>
            </a:r>
            <a:r>
              <a:rPr lang="zh-CN" altLang="en-US" sz="2800" dirty="0">
                <a:latin typeface="微软雅黑" panose="020B0503020204020204" charset="-122"/>
                <a:ea typeface="微软雅黑" panose="020B0503020204020204" charset="-122"/>
              </a:rPr>
              <a:t>中的预留字符</a:t>
            </a:r>
            <a:endParaRPr lang="zh-CN" altLang="en-US" sz="2800" dirty="0">
              <a:latin typeface="微软雅黑" panose="020B0503020204020204" charset="-122"/>
              <a:ea typeface="微软雅黑" panose="020B0503020204020204" charset="-122"/>
            </a:endParaRPr>
          </a:p>
          <a:p>
            <a:pPr marL="0" indent="0" fontAlgn="auto">
              <a:lnSpc>
                <a:spcPct val="150000"/>
              </a:lnSpc>
              <a:buNone/>
            </a:pPr>
            <a:r>
              <a:rPr lang="en-US" altLang="zh-CN" sz="2800" dirty="0" smtClean="0">
                <a:latin typeface="微软雅黑" panose="020B0503020204020204" charset="-122"/>
                <a:ea typeface="微软雅黑" panose="020B0503020204020204" charset="-122"/>
              </a:rPr>
              <a:t>	</a:t>
            </a:r>
            <a:r>
              <a:rPr lang="zh-CN" altLang="en-US" sz="2800" dirty="0" smtClean="0">
                <a:latin typeface="微软雅黑" panose="020B0503020204020204" charset="-122"/>
                <a:ea typeface="微软雅黑" panose="020B0503020204020204" charset="-122"/>
              </a:rPr>
              <a:t>如：在 </a:t>
            </a:r>
            <a:r>
              <a:rPr lang="en-US" altLang="zh-CN" sz="2800" dirty="0">
                <a:latin typeface="微软雅黑" panose="020B0503020204020204" charset="-122"/>
                <a:ea typeface="微软雅黑" panose="020B0503020204020204" charset="-122"/>
              </a:rPr>
              <a:t>HTML </a:t>
            </a:r>
            <a:r>
              <a:rPr lang="zh-CN" altLang="en-US" sz="2800" dirty="0">
                <a:latin typeface="微软雅黑" panose="020B0503020204020204" charset="-122"/>
                <a:ea typeface="微软雅黑" panose="020B0503020204020204" charset="-122"/>
              </a:rPr>
              <a:t>中不能使用小于号（</a:t>
            </a:r>
            <a:r>
              <a:rPr lang="en-US" altLang="zh-CN" sz="2800" dirty="0">
                <a:latin typeface="微软雅黑" panose="020B0503020204020204" charset="-122"/>
                <a:ea typeface="微软雅黑" panose="020B0503020204020204" charset="-122"/>
              </a:rPr>
              <a:t>&lt;</a:t>
            </a:r>
            <a:r>
              <a:rPr lang="zh-CN" altLang="en-US" sz="2800" dirty="0">
                <a:latin typeface="微软雅黑" panose="020B0503020204020204" charset="-122"/>
                <a:ea typeface="微软雅黑" panose="020B0503020204020204" charset="-122"/>
              </a:rPr>
              <a:t>）和大于号（</a:t>
            </a:r>
            <a:r>
              <a:rPr lang="en-US" altLang="zh-CN" sz="2800" dirty="0">
                <a:latin typeface="微软雅黑" panose="020B0503020204020204" charset="-122"/>
                <a:ea typeface="微软雅黑" panose="020B0503020204020204" charset="-122"/>
              </a:rPr>
              <a:t>&gt;</a:t>
            </a:r>
            <a:r>
              <a:rPr lang="zh-CN" altLang="en-US" sz="2800" dirty="0">
                <a:latin typeface="微软雅黑" panose="020B0503020204020204" charset="-122"/>
                <a:ea typeface="微软雅黑" panose="020B0503020204020204" charset="-122"/>
              </a:rPr>
              <a:t>），</a:t>
            </a:r>
            <a:r>
              <a:rPr lang="en-US" altLang="zh-CN"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这是因为浏览器会误认为它们是标签。</a:t>
            </a:r>
            <a:endParaRPr lang="zh-CN" altLang="en-US" sz="2800" dirty="0">
              <a:latin typeface="微软雅黑" panose="020B0503020204020204" charset="-122"/>
              <a:ea typeface="微软雅黑" panose="020B0503020204020204" charset="-122"/>
            </a:endParaRPr>
          </a:p>
          <a:p>
            <a:pPr marL="0" indent="0">
              <a:buNone/>
            </a:pPr>
            <a:endParaRPr lang="zh-CN" altLang="en-US" sz="2800" dirty="0">
              <a:latin typeface="微软雅黑" panose="020B0503020204020204" charset="-122"/>
              <a:ea typeface="微软雅黑" panose="020B0503020204020204" charset="-122"/>
            </a:endParaRPr>
          </a:p>
        </p:txBody>
      </p:sp>
      <p:graphicFrame>
        <p:nvGraphicFramePr>
          <p:cNvPr id="14" name="表格 13"/>
          <p:cNvGraphicFramePr>
            <a:graphicFrameLocks noGrp="1"/>
          </p:cNvGraphicFramePr>
          <p:nvPr/>
        </p:nvGraphicFramePr>
        <p:xfrm>
          <a:off x="2870116" y="3348854"/>
          <a:ext cx="5605780" cy="3408680"/>
        </p:xfrm>
        <a:graphic>
          <a:graphicData uri="http://schemas.openxmlformats.org/drawingml/2006/table">
            <a:tbl>
              <a:tblPr>
                <a:tableStyleId>{5C22544A-7EE6-4342-B048-85BDC9FD1C3A}</a:tableStyleId>
              </a:tblPr>
              <a:tblGrid>
                <a:gridCol w="1560744"/>
                <a:gridCol w="1560744"/>
                <a:gridCol w="2484184"/>
              </a:tblGrid>
              <a:tr h="544830">
                <a:tc>
                  <a:txBody>
                    <a:bodyPr/>
                    <a:p>
                      <a:pPr algn="l" fontAlgn="base"/>
                      <a:r>
                        <a:rPr lang="zh-CN" altLang="en-US" sz="2400" dirty="0">
                          <a:effectLst/>
                          <a:latin typeface="微软雅黑" panose="020B0503020204020204" charset="-122"/>
                          <a:ea typeface="微软雅黑" panose="020B0503020204020204" charset="-122"/>
                        </a:rPr>
                        <a:t>显示结果</a:t>
                      </a:r>
                      <a:endParaRPr lang="zh-CN" altLang="en-US" sz="2400" dirty="0">
                        <a:effectLst/>
                        <a:latin typeface="微软雅黑" panose="020B0503020204020204" charset="-122"/>
                        <a:ea typeface="微软雅黑" panose="020B0503020204020204" charset="-122"/>
                      </a:endParaRPr>
                    </a:p>
                  </a:txBody>
                  <a:tcPr marL="57150" marR="142875" marT="47625" marB="47625" anchor="ctr"/>
                </a:tc>
                <a:tc>
                  <a:txBody>
                    <a:bodyPr/>
                    <a:p>
                      <a:pPr algn="l" fontAlgn="base"/>
                      <a:r>
                        <a:rPr lang="zh-CN" altLang="en-US" sz="2400">
                          <a:effectLst/>
                          <a:latin typeface="微软雅黑" panose="020B0503020204020204" charset="-122"/>
                          <a:ea typeface="微软雅黑" panose="020B0503020204020204" charset="-122"/>
                        </a:rPr>
                        <a:t>描述</a:t>
                      </a:r>
                      <a:endParaRPr lang="zh-CN" altLang="en-US" sz="2400">
                        <a:effectLst/>
                        <a:latin typeface="微软雅黑" panose="020B0503020204020204" charset="-122"/>
                        <a:ea typeface="微软雅黑" panose="020B0503020204020204" charset="-122"/>
                      </a:endParaRPr>
                    </a:p>
                  </a:txBody>
                  <a:tcPr marL="57150" marR="142875" marT="47625" marB="47625" anchor="ctr"/>
                </a:tc>
                <a:tc>
                  <a:txBody>
                    <a:bodyPr/>
                    <a:p>
                      <a:pPr algn="l" fontAlgn="base"/>
                      <a:r>
                        <a:rPr lang="zh-CN" altLang="en-US" sz="2400">
                          <a:effectLst/>
                          <a:latin typeface="微软雅黑" panose="020B0503020204020204" charset="-122"/>
                          <a:ea typeface="微软雅黑" panose="020B0503020204020204" charset="-122"/>
                        </a:rPr>
                        <a:t>实体名称</a:t>
                      </a:r>
                      <a:endParaRPr lang="zh-CN" altLang="en-US" sz="2400">
                        <a:effectLst/>
                        <a:latin typeface="微软雅黑" panose="020B0503020204020204" charset="-122"/>
                        <a:ea typeface="微软雅黑" panose="020B0503020204020204" charset="-122"/>
                      </a:endParaRPr>
                    </a:p>
                  </a:txBody>
                  <a:tcPr marL="57150" marR="142875" marT="47625" marB="47625" anchor="ctr"/>
                </a:tc>
              </a:tr>
              <a:tr h="572736">
                <a:tc>
                  <a:txBody>
                    <a:bodyPr/>
                    <a:p>
                      <a:pPr fontAlgn="t"/>
                      <a:r>
                        <a:rPr lang="zh-CN" altLang="en-US" sz="2400">
                          <a:effectLst/>
                          <a:latin typeface="微软雅黑" panose="020B0503020204020204" charset="-122"/>
                          <a:ea typeface="微软雅黑" panose="020B0503020204020204" charset="-122"/>
                        </a:rPr>
                        <a:t> </a:t>
                      </a:r>
                      <a:endParaRPr lang="zh-CN" altLang="en-US" sz="2400">
                        <a:effectLst/>
                        <a:latin typeface="微软雅黑" panose="020B0503020204020204" charset="-122"/>
                        <a:ea typeface="微软雅黑" panose="020B0503020204020204" charset="-122"/>
                      </a:endParaRPr>
                    </a:p>
                  </a:txBody>
                  <a:tcPr marL="57150" marR="142875" marT="57150" marB="57150" anchor="ctr"/>
                </a:tc>
                <a:tc>
                  <a:txBody>
                    <a:bodyPr/>
                    <a:p>
                      <a:pPr fontAlgn="t"/>
                      <a:r>
                        <a:rPr lang="zh-CN" altLang="en-US" sz="2400">
                          <a:effectLst/>
                          <a:latin typeface="微软雅黑" panose="020B0503020204020204" charset="-122"/>
                          <a:ea typeface="微软雅黑" panose="020B0503020204020204" charset="-122"/>
                        </a:rPr>
                        <a:t>空格</a:t>
                      </a:r>
                      <a:endParaRPr lang="zh-CN" altLang="en-US" sz="2400">
                        <a:effectLst/>
                        <a:latin typeface="微软雅黑" panose="020B0503020204020204" charset="-122"/>
                        <a:ea typeface="微软雅黑" panose="020B0503020204020204" charset="-122"/>
                      </a:endParaRPr>
                    </a:p>
                  </a:txBody>
                  <a:tcPr marL="57150" marR="142875" marT="57150" marB="57150" anchor="ctr"/>
                </a:tc>
                <a:tc>
                  <a:txBody>
                    <a:bodyPr/>
                    <a:p>
                      <a:pPr fontAlgn="t"/>
                      <a:r>
                        <a:rPr lang="en-US" sz="2400">
                          <a:effectLst/>
                          <a:latin typeface="微软雅黑" panose="020B0503020204020204" charset="-122"/>
                          <a:ea typeface="微软雅黑" panose="020B0503020204020204" charset="-122"/>
                        </a:rPr>
                        <a:t>&amp;nbsp;</a:t>
                      </a:r>
                      <a:endParaRPr lang="en-US" sz="2400">
                        <a:effectLst/>
                        <a:latin typeface="微软雅黑" panose="020B0503020204020204" charset="-122"/>
                        <a:ea typeface="微软雅黑" panose="020B0503020204020204" charset="-122"/>
                      </a:endParaRPr>
                    </a:p>
                  </a:txBody>
                  <a:tcPr marL="57150" marR="142875" marT="57150" marB="57150" anchor="ctr"/>
                </a:tc>
              </a:tr>
              <a:tr h="572736">
                <a:tc>
                  <a:txBody>
                    <a:bodyPr/>
                    <a:p>
                      <a:pPr fontAlgn="t"/>
                      <a:r>
                        <a:rPr lang="en-US" altLang="zh-CN" sz="2400">
                          <a:effectLst/>
                          <a:latin typeface="微软雅黑" panose="020B0503020204020204" charset="-122"/>
                          <a:ea typeface="微软雅黑" panose="020B0503020204020204" charset="-122"/>
                        </a:rPr>
                        <a:t>&lt;</a:t>
                      </a:r>
                      <a:endParaRPr lang="en-US" altLang="zh-CN" sz="2400">
                        <a:effectLst/>
                        <a:latin typeface="微软雅黑" panose="020B0503020204020204" charset="-122"/>
                        <a:ea typeface="微软雅黑" panose="020B0503020204020204" charset="-122"/>
                      </a:endParaRPr>
                    </a:p>
                  </a:txBody>
                  <a:tcPr marL="57150" marR="142875" marT="57150" marB="57150" anchor="ctr"/>
                </a:tc>
                <a:tc>
                  <a:txBody>
                    <a:bodyPr/>
                    <a:p>
                      <a:pPr fontAlgn="t"/>
                      <a:r>
                        <a:rPr lang="zh-CN" altLang="en-US" sz="2400">
                          <a:effectLst/>
                          <a:latin typeface="微软雅黑" panose="020B0503020204020204" charset="-122"/>
                          <a:ea typeface="微软雅黑" panose="020B0503020204020204" charset="-122"/>
                        </a:rPr>
                        <a:t>小于号</a:t>
                      </a:r>
                      <a:endParaRPr lang="zh-CN" altLang="en-US" sz="2400">
                        <a:effectLst/>
                        <a:latin typeface="微软雅黑" panose="020B0503020204020204" charset="-122"/>
                        <a:ea typeface="微软雅黑" panose="020B0503020204020204" charset="-122"/>
                      </a:endParaRPr>
                    </a:p>
                  </a:txBody>
                  <a:tcPr marL="57150" marR="142875" marT="57150" marB="57150" anchor="ctr"/>
                </a:tc>
                <a:tc>
                  <a:txBody>
                    <a:bodyPr/>
                    <a:p>
                      <a:pPr fontAlgn="t"/>
                      <a:r>
                        <a:rPr lang="en-US" sz="2400">
                          <a:effectLst/>
                          <a:latin typeface="微软雅黑" panose="020B0503020204020204" charset="-122"/>
                          <a:ea typeface="微软雅黑" panose="020B0503020204020204" charset="-122"/>
                        </a:rPr>
                        <a:t>&amp;lt;</a:t>
                      </a:r>
                      <a:endParaRPr lang="en-US" sz="2400">
                        <a:effectLst/>
                        <a:latin typeface="微软雅黑" panose="020B0503020204020204" charset="-122"/>
                        <a:ea typeface="微软雅黑" panose="020B0503020204020204" charset="-122"/>
                      </a:endParaRPr>
                    </a:p>
                  </a:txBody>
                  <a:tcPr marL="57150" marR="142875" marT="57150" marB="57150" anchor="ctr"/>
                </a:tc>
              </a:tr>
              <a:tr h="572736">
                <a:tc>
                  <a:txBody>
                    <a:bodyPr/>
                    <a:p>
                      <a:pPr fontAlgn="t"/>
                      <a:r>
                        <a:rPr lang="en-US" altLang="zh-CN" sz="2400">
                          <a:effectLst/>
                          <a:latin typeface="微软雅黑" panose="020B0503020204020204" charset="-122"/>
                          <a:ea typeface="微软雅黑" panose="020B0503020204020204" charset="-122"/>
                        </a:rPr>
                        <a:t>&gt;</a:t>
                      </a:r>
                      <a:endParaRPr lang="en-US" altLang="zh-CN" sz="2400">
                        <a:effectLst/>
                        <a:latin typeface="微软雅黑" panose="020B0503020204020204" charset="-122"/>
                        <a:ea typeface="微软雅黑" panose="020B0503020204020204" charset="-122"/>
                      </a:endParaRPr>
                    </a:p>
                  </a:txBody>
                  <a:tcPr marL="57150" marR="142875" marT="57150" marB="57150" anchor="ctr"/>
                </a:tc>
                <a:tc>
                  <a:txBody>
                    <a:bodyPr/>
                    <a:p>
                      <a:pPr fontAlgn="t"/>
                      <a:r>
                        <a:rPr lang="zh-CN" altLang="en-US" sz="2400">
                          <a:effectLst/>
                          <a:latin typeface="微软雅黑" panose="020B0503020204020204" charset="-122"/>
                          <a:ea typeface="微软雅黑" panose="020B0503020204020204" charset="-122"/>
                        </a:rPr>
                        <a:t>大于号</a:t>
                      </a:r>
                      <a:endParaRPr lang="zh-CN" altLang="en-US" sz="2400">
                        <a:effectLst/>
                        <a:latin typeface="微软雅黑" panose="020B0503020204020204" charset="-122"/>
                        <a:ea typeface="微软雅黑" panose="020B0503020204020204" charset="-122"/>
                      </a:endParaRPr>
                    </a:p>
                  </a:txBody>
                  <a:tcPr marL="57150" marR="142875" marT="57150" marB="57150" anchor="ctr"/>
                </a:tc>
                <a:tc>
                  <a:txBody>
                    <a:bodyPr/>
                    <a:p>
                      <a:pPr fontAlgn="t"/>
                      <a:r>
                        <a:rPr lang="en-US" sz="2400">
                          <a:effectLst/>
                          <a:latin typeface="微软雅黑" panose="020B0503020204020204" charset="-122"/>
                          <a:ea typeface="微软雅黑" panose="020B0503020204020204" charset="-122"/>
                        </a:rPr>
                        <a:t>&amp;gt;</a:t>
                      </a:r>
                      <a:endParaRPr lang="en-US" sz="2400">
                        <a:effectLst/>
                        <a:latin typeface="微软雅黑" panose="020B0503020204020204" charset="-122"/>
                        <a:ea typeface="微软雅黑" panose="020B0503020204020204" charset="-122"/>
                      </a:endParaRPr>
                    </a:p>
                  </a:txBody>
                  <a:tcPr marL="57150" marR="142875" marT="57150" marB="57150" anchor="ctr"/>
                </a:tc>
              </a:tr>
              <a:tr h="572736">
                <a:tc>
                  <a:txBody>
                    <a:bodyPr/>
                    <a:p>
                      <a:pPr fontAlgn="t"/>
                      <a:r>
                        <a:rPr lang="en-US" altLang="zh-CN" sz="2400">
                          <a:effectLst/>
                          <a:latin typeface="微软雅黑" panose="020B0503020204020204" charset="-122"/>
                          <a:ea typeface="微软雅黑" panose="020B0503020204020204" charset="-122"/>
                        </a:rPr>
                        <a:t>&amp;</a:t>
                      </a:r>
                      <a:endParaRPr lang="en-US" altLang="zh-CN" sz="2400">
                        <a:effectLst/>
                        <a:latin typeface="微软雅黑" panose="020B0503020204020204" charset="-122"/>
                        <a:ea typeface="微软雅黑" panose="020B0503020204020204" charset="-122"/>
                      </a:endParaRPr>
                    </a:p>
                  </a:txBody>
                  <a:tcPr marL="57150" marR="142875" marT="57150" marB="57150" anchor="ctr"/>
                </a:tc>
                <a:tc>
                  <a:txBody>
                    <a:bodyPr/>
                    <a:p>
                      <a:pPr fontAlgn="t"/>
                      <a:r>
                        <a:rPr lang="zh-CN" altLang="en-US" sz="2400">
                          <a:effectLst/>
                          <a:latin typeface="微软雅黑" panose="020B0503020204020204" charset="-122"/>
                          <a:ea typeface="微软雅黑" panose="020B0503020204020204" charset="-122"/>
                        </a:rPr>
                        <a:t>和号</a:t>
                      </a:r>
                      <a:endParaRPr lang="zh-CN" altLang="en-US" sz="2400">
                        <a:effectLst/>
                        <a:latin typeface="微软雅黑" panose="020B0503020204020204" charset="-122"/>
                        <a:ea typeface="微软雅黑" panose="020B0503020204020204" charset="-122"/>
                      </a:endParaRPr>
                    </a:p>
                  </a:txBody>
                  <a:tcPr marL="57150" marR="142875" marT="57150" marB="57150" anchor="ctr"/>
                </a:tc>
                <a:tc>
                  <a:txBody>
                    <a:bodyPr/>
                    <a:p>
                      <a:pPr fontAlgn="t"/>
                      <a:r>
                        <a:rPr lang="en-US" sz="2400">
                          <a:effectLst/>
                          <a:latin typeface="微软雅黑" panose="020B0503020204020204" charset="-122"/>
                          <a:ea typeface="微软雅黑" panose="020B0503020204020204" charset="-122"/>
                        </a:rPr>
                        <a:t>&amp;amp;</a:t>
                      </a:r>
                      <a:endParaRPr lang="en-US" sz="2400">
                        <a:effectLst/>
                        <a:latin typeface="微软雅黑" panose="020B0503020204020204" charset="-122"/>
                        <a:ea typeface="微软雅黑" panose="020B0503020204020204" charset="-122"/>
                      </a:endParaRPr>
                    </a:p>
                  </a:txBody>
                  <a:tcPr marL="57150" marR="142875" marT="57150" marB="57150" anchor="ctr"/>
                </a:tc>
              </a:tr>
            </a:tbl>
          </a:graphicData>
        </a:graphic>
      </p:graphicFrame>
      <p:sp>
        <p:nvSpPr>
          <p:cNvPr id="15" name="TextBox 6"/>
          <p:cNvSpPr txBox="1">
            <a:spLocks noChangeArrowheads="1"/>
          </p:cNvSpPr>
          <p:nvPr/>
        </p:nvSpPr>
        <p:spPr bwMode="auto">
          <a:xfrm>
            <a:off x="9956165" y="6184583"/>
            <a:ext cx="875030"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sz="2400" dirty="0">
                <a:latin typeface="微软雅黑" panose="020B0503020204020204" charset="-122"/>
                <a:ea typeface="微软雅黑" panose="020B0503020204020204" charset="-122"/>
              </a:rPr>
              <a:t>W3C</a:t>
            </a:r>
            <a:endParaRPr lang="en-US" sz="2400" dirty="0">
              <a:latin typeface="微软雅黑" panose="020B0503020204020204" charset="-122"/>
              <a:ea typeface="微软雅黑" panose="020B050302020402020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zh-CN" altLang="en-US" dirty="0"/>
              <a:t>前端三大基础</a:t>
            </a:r>
            <a:endParaRPr lang="zh-CN" altLang="en-US" dirty="0"/>
          </a:p>
        </p:txBody>
      </p:sp>
      <p:sp>
        <p:nvSpPr>
          <p:cNvPr id="28" name="TextBox 13"/>
          <p:cNvSpPr txBox="1"/>
          <p:nvPr>
            <p:custDataLst>
              <p:tags r:id="rId2"/>
            </p:custDataLst>
          </p:nvPr>
        </p:nvSpPr>
        <p:spPr>
          <a:xfrm>
            <a:off x="2233295" y="5010150"/>
            <a:ext cx="2054225" cy="1485265"/>
          </a:xfrm>
          <a:prstGeom prst="rect">
            <a:avLst/>
          </a:prstGeom>
          <a:noFill/>
        </p:spPr>
        <p:txBody>
          <a:bodyPr wrap="square" lIns="0" tIns="0" rIns="0" bIns="0" rtlCol="0" anchor="ctr" anchorCtr="0">
            <a:normAutofit/>
          </a:bodyPr>
          <a:lstStyle/>
          <a:p>
            <a:pPr algn="ctr" defTabSz="1216660">
              <a:spcBef>
                <a:spcPct val="20000"/>
              </a:spcBef>
              <a:defRPr/>
            </a:pPr>
            <a:r>
              <a:rPr lang="zh-CN" altLang="en-US" sz="24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负责</a:t>
            </a:r>
            <a:r>
              <a:rPr lang="zh-CN" altLang="en-US" sz="2400" dirty="0">
                <a:solidFill>
                  <a:srgbClr val="C00000"/>
                </a:solidFill>
                <a:latin typeface="微软雅黑" panose="020B0503020204020204" charset="-122"/>
                <a:ea typeface="微软雅黑" panose="020B0503020204020204" charset="-122"/>
                <a:sym typeface="Arial" panose="020B0604020202020204" pitchFamily="34" charset="0"/>
              </a:rPr>
              <a:t>行为</a:t>
            </a:r>
            <a:endParaRPr lang="zh-CN" altLang="en-US" sz="2400" dirty="0">
              <a:solidFill>
                <a:srgbClr val="C00000"/>
              </a:solidFill>
              <a:latin typeface="微软雅黑" panose="020B0503020204020204" charset="-122"/>
              <a:ea typeface="微软雅黑" panose="020B0503020204020204" charset="-122"/>
              <a:sym typeface="Arial" panose="020B0604020202020204" pitchFamily="34" charset="0"/>
            </a:endParaRPr>
          </a:p>
        </p:txBody>
      </p:sp>
      <p:sp>
        <p:nvSpPr>
          <p:cNvPr id="45" name="TextBox 13"/>
          <p:cNvSpPr txBox="1"/>
          <p:nvPr>
            <p:custDataLst>
              <p:tags r:id="rId3"/>
            </p:custDataLst>
          </p:nvPr>
        </p:nvSpPr>
        <p:spPr>
          <a:xfrm>
            <a:off x="7199630" y="2531110"/>
            <a:ext cx="2054225" cy="1485265"/>
          </a:xfrm>
          <a:prstGeom prst="rect">
            <a:avLst/>
          </a:prstGeom>
          <a:noFill/>
        </p:spPr>
        <p:txBody>
          <a:bodyPr wrap="square" lIns="0" tIns="0" rIns="0" bIns="0" rtlCol="0" anchor="ctr" anchorCtr="0">
            <a:normAutofit/>
          </a:bodyPr>
          <a:lstStyle/>
          <a:p>
            <a:pPr algn="ctr" defTabSz="1216660">
              <a:spcBef>
                <a:spcPct val="20000"/>
              </a:spcBef>
              <a:defRPr/>
            </a:pPr>
            <a:r>
              <a:rPr lang="zh-CN" altLang="en-US" sz="24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负责</a:t>
            </a:r>
            <a:r>
              <a:rPr lang="zh-CN" altLang="en-US" sz="2400" dirty="0">
                <a:solidFill>
                  <a:srgbClr val="C00000"/>
                </a:solidFill>
                <a:latin typeface="微软雅黑" panose="020B0503020204020204" charset="-122"/>
                <a:ea typeface="微软雅黑" panose="020B0503020204020204" charset="-122"/>
                <a:sym typeface="Arial" panose="020B0604020202020204" pitchFamily="34" charset="0"/>
              </a:rPr>
              <a:t>样式布局</a:t>
            </a:r>
            <a:endParaRPr lang="zh-CN" altLang="en-US" sz="2400" dirty="0">
              <a:solidFill>
                <a:srgbClr val="C00000"/>
              </a:solidFill>
              <a:latin typeface="微软雅黑" panose="020B0503020204020204" charset="-122"/>
              <a:ea typeface="微软雅黑" panose="020B0503020204020204" charset="-122"/>
              <a:sym typeface="Arial" panose="020B0604020202020204" pitchFamily="34" charset="0"/>
            </a:endParaRPr>
          </a:p>
        </p:txBody>
      </p:sp>
      <p:sp>
        <p:nvSpPr>
          <p:cNvPr id="12" name="TextBox 13"/>
          <p:cNvSpPr txBox="1"/>
          <p:nvPr>
            <p:custDataLst>
              <p:tags r:id="rId4"/>
            </p:custDataLst>
          </p:nvPr>
        </p:nvSpPr>
        <p:spPr>
          <a:xfrm>
            <a:off x="2233295" y="2179955"/>
            <a:ext cx="2054225" cy="1485265"/>
          </a:xfrm>
          <a:prstGeom prst="rect">
            <a:avLst/>
          </a:prstGeom>
          <a:noFill/>
        </p:spPr>
        <p:txBody>
          <a:bodyPr wrap="square" lIns="0" tIns="0" rIns="0" bIns="0" rtlCol="0" anchor="ctr" anchorCtr="0">
            <a:normAutofit/>
          </a:bodyPr>
          <a:p>
            <a:pPr algn="ctr" defTabSz="1216660">
              <a:spcBef>
                <a:spcPct val="20000"/>
              </a:spcBef>
              <a:defRPr/>
            </a:pPr>
            <a:r>
              <a:rPr lang="zh-CN" altLang="en-US" sz="24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负责</a:t>
            </a:r>
            <a:r>
              <a:rPr lang="zh-CN" altLang="en-US" sz="2400" dirty="0">
                <a:solidFill>
                  <a:srgbClr val="C00000"/>
                </a:solidFill>
                <a:latin typeface="微软雅黑" panose="020B0503020204020204" charset="-122"/>
                <a:ea typeface="微软雅黑" panose="020B0503020204020204" charset="-122"/>
                <a:sym typeface="Arial" panose="020B0604020202020204" pitchFamily="34" charset="0"/>
              </a:rPr>
              <a:t>结构</a:t>
            </a:r>
            <a:endParaRPr lang="zh-CN" altLang="en-US" sz="2400" dirty="0">
              <a:solidFill>
                <a:srgbClr val="C00000"/>
              </a:solidFill>
              <a:latin typeface="微软雅黑" panose="020B0503020204020204" charset="-122"/>
              <a:ea typeface="微软雅黑" panose="020B0503020204020204" charset="-122"/>
              <a:sym typeface="Arial" panose="020B0604020202020204" pitchFamily="34" charset="0"/>
            </a:endParaRPr>
          </a:p>
        </p:txBody>
      </p:sp>
      <p:grpSp>
        <p:nvGrpSpPr>
          <p:cNvPr id="19" name="组合 18"/>
          <p:cNvGrpSpPr/>
          <p:nvPr/>
        </p:nvGrpSpPr>
        <p:grpSpPr>
          <a:xfrm>
            <a:off x="2548255" y="932815"/>
            <a:ext cx="2710815" cy="2241550"/>
            <a:chOff x="4013" y="1469"/>
            <a:chExt cx="4269" cy="3530"/>
          </a:xfrm>
        </p:grpSpPr>
        <p:sp>
          <p:nvSpPr>
            <p:cNvPr id="31" name="Oval 4"/>
            <p:cNvSpPr/>
            <p:nvPr>
              <p:custDataLst>
                <p:tags r:id="rId5"/>
              </p:custDataLst>
            </p:nvPr>
          </p:nvSpPr>
          <p:spPr>
            <a:xfrm>
              <a:off x="4013" y="1469"/>
              <a:ext cx="1953" cy="19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sz="2000" smtClean="0">
                  <a:solidFill>
                    <a:srgbClr val="FFFFFF"/>
                  </a:solidFill>
                  <a:latin typeface="+mj-lt"/>
                  <a:ea typeface="+mj-ea"/>
                  <a:cs typeface="+mj-cs"/>
                </a:rPr>
                <a:t>HTML</a:t>
              </a:r>
              <a:endParaRPr lang="en-US" sz="2000" smtClean="0">
                <a:solidFill>
                  <a:srgbClr val="FFFFFF"/>
                </a:solidFill>
                <a:latin typeface="+mj-lt"/>
                <a:ea typeface="+mj-ea"/>
                <a:cs typeface="+mj-cs"/>
              </a:endParaRPr>
            </a:p>
          </p:txBody>
        </p:sp>
        <p:cxnSp>
          <p:nvCxnSpPr>
            <p:cNvPr id="13" name="直接箭头连接符 12"/>
            <p:cNvCxnSpPr>
              <a:endCxn id="31" idx="5"/>
            </p:cNvCxnSpPr>
            <p:nvPr/>
          </p:nvCxnSpPr>
          <p:spPr>
            <a:xfrm flipH="1" flipV="1">
              <a:off x="5680" y="3145"/>
              <a:ext cx="2602" cy="1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6424930" y="932815"/>
            <a:ext cx="2421255" cy="2195830"/>
            <a:chOff x="10118" y="1469"/>
            <a:chExt cx="3813" cy="3458"/>
          </a:xfrm>
        </p:grpSpPr>
        <p:sp>
          <p:nvSpPr>
            <p:cNvPr id="7" name="Oval 4"/>
            <p:cNvSpPr/>
            <p:nvPr>
              <p:custDataLst>
                <p:tags r:id="rId6"/>
              </p:custDataLst>
            </p:nvPr>
          </p:nvSpPr>
          <p:spPr>
            <a:xfrm>
              <a:off x="11979" y="1469"/>
              <a:ext cx="1953" cy="19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p>
              <a:pPr algn="ctr"/>
              <a:r>
                <a:rPr lang="en-US" sz="2000" smtClean="0">
                  <a:solidFill>
                    <a:srgbClr val="FFFFFF"/>
                  </a:solidFill>
                  <a:latin typeface="+mj-lt"/>
                  <a:ea typeface="+mj-ea"/>
                  <a:cs typeface="+mj-cs"/>
                </a:rPr>
                <a:t>CSS</a:t>
              </a:r>
              <a:endParaRPr lang="en-US" sz="2000" smtClean="0">
                <a:solidFill>
                  <a:srgbClr val="FFFFFF"/>
                </a:solidFill>
                <a:latin typeface="+mj-lt"/>
                <a:ea typeface="+mj-ea"/>
                <a:cs typeface="+mj-cs"/>
              </a:endParaRPr>
            </a:p>
          </p:txBody>
        </p:sp>
        <p:cxnSp>
          <p:nvCxnSpPr>
            <p:cNvPr id="14" name="直接箭头连接符 13"/>
            <p:cNvCxnSpPr>
              <a:endCxn id="7" idx="3"/>
            </p:cNvCxnSpPr>
            <p:nvPr/>
          </p:nvCxnSpPr>
          <p:spPr>
            <a:xfrm flipV="1">
              <a:off x="10118" y="3145"/>
              <a:ext cx="2147" cy="1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2" name="Oval 5"/>
          <p:cNvSpPr/>
          <p:nvPr>
            <p:custDataLst>
              <p:tags r:id="rId7"/>
            </p:custDataLst>
          </p:nvPr>
        </p:nvSpPr>
        <p:spPr>
          <a:xfrm>
            <a:off x="4975860" y="2531110"/>
            <a:ext cx="1594485" cy="1603375"/>
          </a:xfrm>
          <a:prstGeom prst="ellipse">
            <a:avLst/>
          </a:prstGeom>
          <a:solidFill>
            <a:schemeClr val="accent2"/>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noAutofit/>
          </a:bodyPr>
          <a:lstStyle/>
          <a:p>
            <a:pPr algn="ctr"/>
            <a:r>
              <a:rPr lang="zh-CN" altLang="en-US" sz="3600" smtClean="0">
                <a:solidFill>
                  <a:srgbClr val="C00000"/>
                </a:solidFill>
                <a:latin typeface="微软雅黑" panose="020B0503020204020204" charset="-122"/>
                <a:ea typeface="微软雅黑" panose="020B0503020204020204" charset="-122"/>
                <a:cs typeface="+mj-cs"/>
              </a:rPr>
              <a:t>前端</a:t>
            </a:r>
            <a:endParaRPr lang="zh-CN" altLang="en-US" sz="3600" smtClean="0">
              <a:solidFill>
                <a:srgbClr val="C00000"/>
              </a:solidFill>
              <a:latin typeface="微软雅黑" panose="020B0503020204020204" charset="-122"/>
              <a:ea typeface="微软雅黑" panose="020B0503020204020204" charset="-122"/>
              <a:cs typeface="+mj-cs"/>
            </a:endParaRPr>
          </a:p>
        </p:txBody>
      </p:sp>
      <p:grpSp>
        <p:nvGrpSpPr>
          <p:cNvPr id="21" name="组合 20"/>
          <p:cNvGrpSpPr/>
          <p:nvPr/>
        </p:nvGrpSpPr>
        <p:grpSpPr>
          <a:xfrm>
            <a:off x="5153025" y="4134485"/>
            <a:ext cx="1239520" cy="2468880"/>
            <a:chOff x="8115" y="6511"/>
            <a:chExt cx="1952" cy="3888"/>
          </a:xfrm>
        </p:grpSpPr>
        <p:sp>
          <p:nvSpPr>
            <p:cNvPr id="8" name="Oval 4"/>
            <p:cNvSpPr/>
            <p:nvPr>
              <p:custDataLst>
                <p:tags r:id="rId8"/>
              </p:custDataLst>
            </p:nvPr>
          </p:nvSpPr>
          <p:spPr>
            <a:xfrm>
              <a:off x="8115" y="8435"/>
              <a:ext cx="1953" cy="19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p>
              <a:pPr algn="ctr"/>
              <a:r>
                <a:rPr lang="en-US" sz="2000" smtClean="0">
                  <a:solidFill>
                    <a:srgbClr val="FFFFFF"/>
                  </a:solidFill>
                  <a:latin typeface="+mj-lt"/>
                  <a:ea typeface="+mj-ea"/>
                  <a:cs typeface="+mj-cs"/>
                </a:rPr>
                <a:t>JS</a:t>
              </a:r>
              <a:endParaRPr lang="en-US" sz="2000" smtClean="0">
                <a:solidFill>
                  <a:srgbClr val="FFFFFF"/>
                </a:solidFill>
                <a:latin typeface="+mj-lt"/>
                <a:ea typeface="+mj-ea"/>
                <a:cs typeface="+mj-cs"/>
              </a:endParaRPr>
            </a:p>
          </p:txBody>
        </p:sp>
        <p:cxnSp>
          <p:nvCxnSpPr>
            <p:cNvPr id="15" name="直接箭头连接符 14"/>
            <p:cNvCxnSpPr>
              <a:stCxn id="32" idx="4"/>
              <a:endCxn id="8" idx="0"/>
            </p:cNvCxnSpPr>
            <p:nvPr/>
          </p:nvCxnSpPr>
          <p:spPr>
            <a:xfrm>
              <a:off x="9092" y="6511"/>
              <a:ext cx="0" cy="19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788410" y="544195"/>
            <a:ext cx="3817620" cy="1012190"/>
            <a:chOff x="5966" y="857"/>
            <a:chExt cx="6012" cy="1594"/>
          </a:xfrm>
        </p:grpSpPr>
        <p:cxnSp>
          <p:nvCxnSpPr>
            <p:cNvPr id="16" name="直接箭头连接符 15"/>
            <p:cNvCxnSpPr>
              <a:stCxn id="31" idx="6"/>
              <a:endCxn id="7" idx="2"/>
            </p:cNvCxnSpPr>
            <p:nvPr/>
          </p:nvCxnSpPr>
          <p:spPr>
            <a:xfrm>
              <a:off x="5966" y="2451"/>
              <a:ext cx="601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6"/>
            <p:cNvSpPr txBox="1">
              <a:spLocks noChangeArrowheads="1"/>
            </p:cNvSpPr>
            <p:nvPr/>
          </p:nvSpPr>
          <p:spPr bwMode="auto">
            <a:xfrm>
              <a:off x="7028" y="857"/>
              <a:ext cx="4128" cy="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ctr" eaLnBrk="1" fontAlgn="auto" hangingPunct="1">
                <a:lnSpc>
                  <a:spcPts val="3500"/>
                </a:lnSpc>
              </a:pPr>
              <a:r>
                <a:rPr lang="zh-CN" altLang="en-US" sz="2400" dirty="0">
                  <a:latin typeface="微软雅黑" panose="020B0503020204020204" charset="-122"/>
                  <a:ea typeface="微软雅黑" panose="020B0503020204020204" charset="-122"/>
                </a:rPr>
                <a:t>结构与样式相分离</a:t>
              </a:r>
              <a:endParaRPr lang="zh-CN" altLang="en-US" sz="2400" dirty="0">
                <a:latin typeface="微软雅黑" panose="020B0503020204020204" charset="-122"/>
                <a:ea typeface="微软雅黑" panose="020B0503020204020204" charset="-122"/>
              </a:endParaRPr>
            </a:p>
            <a:p>
              <a:pPr algn="ctr" eaLnBrk="1" fontAlgn="auto" hangingPunct="1">
                <a:lnSpc>
                  <a:spcPts val="3500"/>
                </a:lnSpc>
              </a:pPr>
              <a:r>
                <a:rPr lang="zh-CN" altLang="en-US" sz="2400" dirty="0">
                  <a:latin typeface="微软雅黑" panose="020B0503020204020204" charset="-122"/>
                  <a:ea typeface="微软雅黑" panose="020B0503020204020204" charset="-122"/>
                </a:rPr>
                <a:t>的思想</a:t>
              </a:r>
              <a:endParaRPr lang="zh-CN" altLang="en-US" sz="2400" dirty="0">
                <a:latin typeface="微软雅黑" panose="020B0503020204020204" charset="-122"/>
                <a:ea typeface="微软雅黑" panose="020B0503020204020204" charset="-122"/>
              </a:endParaRPr>
            </a:p>
          </p:txBody>
        </p:sp>
      </p:gr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edge">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edge">
                                      <p:cBhvr>
                                        <p:cTn id="16" dur="20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edge">
                                      <p:cBhvr>
                                        <p:cTn id="25" dur="20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5"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custDataLst>
              <p:tags r:id="rId1"/>
            </p:custDataLst>
          </p:nvPr>
        </p:nvSpPr>
        <p:spPr>
          <a:xfrm>
            <a:off x="4303485" y="566057"/>
            <a:ext cx="3628572" cy="7112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fontScale="92500"/>
          </a:bodyPr>
          <a:lstStyle/>
          <a:p>
            <a:pPr algn="ctr"/>
            <a:r>
              <a:rPr lang="zh-CN" altLang="en-US" sz="3600" smtClean="0">
                <a:solidFill>
                  <a:srgbClr val="FFFFFF"/>
                </a:solidFill>
              </a:rPr>
              <a:t>第三部分</a:t>
            </a:r>
            <a:endParaRPr lang="zh-CN" altLang="en-US" sz="3600" smtClean="0">
              <a:solidFill>
                <a:srgbClr val="FFFFFF"/>
              </a:solidFill>
            </a:endParaRPr>
          </a:p>
        </p:txBody>
      </p:sp>
      <p:sp>
        <p:nvSpPr>
          <p:cNvPr id="2" name="标题 1"/>
          <p:cNvSpPr>
            <a:spLocks noGrp="1"/>
          </p:cNvSpPr>
          <p:nvPr>
            <p:ph type="title"/>
            <p:custDataLst>
              <p:tags r:id="rId2"/>
            </p:custDataLst>
          </p:nvPr>
        </p:nvSpPr>
        <p:spPr/>
        <p:txBody>
          <a:bodyPr/>
          <a:lstStyle/>
          <a:p>
            <a:r>
              <a:rPr lang="en-US" altLang="zh-CN" dirty="0"/>
              <a:t>css</a:t>
            </a:r>
            <a:endParaRPr lang="en-US" altLang="zh-CN" dirty="0"/>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dirty="0">
                <a:sym typeface="+mn-ea"/>
              </a:rPr>
              <a:t>CSS</a:t>
            </a:r>
            <a:r>
              <a:rPr lang="zh-CN" altLang="en-US" dirty="0">
                <a:sym typeface="+mn-ea"/>
              </a:rPr>
              <a:t>概念</a:t>
            </a:r>
            <a:endParaRPr lang="zh-CN" altLang="en-US" dirty="0">
              <a:sym typeface="+mn-ea"/>
            </a:endParaRPr>
          </a:p>
        </p:txBody>
      </p:sp>
      <p:sp>
        <p:nvSpPr>
          <p:cNvPr id="3" name="内容占位符 2"/>
          <p:cNvSpPr/>
          <p:nvPr>
            <p:ph sz="half" idx="1"/>
          </p:nvPr>
        </p:nvSpPr>
        <p:spPr>
          <a:xfrm>
            <a:off x="838200" y="1402715"/>
            <a:ext cx="10351135" cy="4351655"/>
          </a:xfrm>
        </p:spPr>
        <p:txBody>
          <a:bodyPr/>
          <a:p>
            <a:pPr fontAlgn="auto">
              <a:lnSpc>
                <a:spcPct val="150000"/>
              </a:lnSpc>
            </a:pPr>
            <a:r>
              <a:rPr lang="en-US" altLang="zh-CN" sz="2800" kern="0" noProof="0" dirty="0" smtClean="0">
                <a:ln>
                  <a:noFill/>
                </a:ln>
                <a:effectLst/>
                <a:uLnTx/>
                <a:uFillTx/>
                <a:latin typeface="微软雅黑" panose="020B0503020204020204" charset="-122"/>
                <a:ea typeface="微软雅黑" panose="020B0503020204020204" charset="-122"/>
                <a:sym typeface="+mn-ea"/>
              </a:rPr>
              <a:t>CSS 是 </a:t>
            </a:r>
            <a:r>
              <a:rPr lang="en-US" altLang="zh-CN" sz="2800" kern="0" noProof="0" dirty="0" smtClean="0">
                <a:ln>
                  <a:noFill/>
                </a:ln>
                <a:solidFill>
                  <a:srgbClr val="FF0000"/>
                </a:solidFill>
                <a:effectLst/>
                <a:uLnTx/>
                <a:uFillTx/>
                <a:latin typeface="微软雅黑" panose="020B0503020204020204" charset="-122"/>
                <a:ea typeface="微软雅黑" panose="020B0503020204020204" charset="-122"/>
                <a:sym typeface="+mn-ea"/>
              </a:rPr>
              <a:t>C</a:t>
            </a:r>
            <a:r>
              <a:rPr lang="en-US" altLang="zh-CN" sz="2800" kern="0" noProof="0" dirty="0" smtClean="0">
                <a:ln>
                  <a:noFill/>
                </a:ln>
                <a:effectLst/>
                <a:uLnTx/>
                <a:uFillTx/>
                <a:latin typeface="微软雅黑" panose="020B0503020204020204" charset="-122"/>
                <a:ea typeface="微软雅黑" panose="020B0503020204020204" charset="-122"/>
                <a:sym typeface="+mn-ea"/>
              </a:rPr>
              <a:t>ascading </a:t>
            </a:r>
            <a:r>
              <a:rPr lang="en-US" altLang="zh-CN" sz="2800" kern="0" noProof="0" dirty="0" smtClean="0">
                <a:ln>
                  <a:noFill/>
                </a:ln>
                <a:solidFill>
                  <a:srgbClr val="FF0000"/>
                </a:solidFill>
                <a:effectLst/>
                <a:uLnTx/>
                <a:uFillTx/>
                <a:latin typeface="微软雅黑" panose="020B0503020204020204" charset="-122"/>
                <a:ea typeface="微软雅黑" panose="020B0503020204020204" charset="-122"/>
                <a:sym typeface="+mn-ea"/>
              </a:rPr>
              <a:t>S</a:t>
            </a:r>
            <a:r>
              <a:rPr lang="en-US" altLang="zh-CN" sz="2800" kern="0" noProof="0" dirty="0" smtClean="0">
                <a:ln>
                  <a:noFill/>
                </a:ln>
                <a:effectLst/>
                <a:uLnTx/>
                <a:uFillTx/>
                <a:latin typeface="微软雅黑" panose="020B0503020204020204" charset="-122"/>
                <a:ea typeface="微软雅黑" panose="020B0503020204020204" charset="-122"/>
                <a:sym typeface="+mn-ea"/>
              </a:rPr>
              <a:t>tyle </a:t>
            </a:r>
            <a:r>
              <a:rPr lang="en-US" altLang="zh-CN" sz="2800" kern="0" noProof="0" dirty="0" smtClean="0">
                <a:ln>
                  <a:noFill/>
                </a:ln>
                <a:solidFill>
                  <a:srgbClr val="FF0000"/>
                </a:solidFill>
                <a:effectLst/>
                <a:uLnTx/>
                <a:uFillTx/>
                <a:latin typeface="微软雅黑" panose="020B0503020204020204" charset="-122"/>
                <a:ea typeface="微软雅黑" panose="020B0503020204020204" charset="-122"/>
                <a:sym typeface="+mn-ea"/>
              </a:rPr>
              <a:t>S</a:t>
            </a:r>
            <a:r>
              <a:rPr lang="en-US" altLang="zh-CN" sz="2800" kern="0" noProof="0" dirty="0" smtClean="0">
                <a:ln>
                  <a:noFill/>
                </a:ln>
                <a:effectLst/>
                <a:uLnTx/>
                <a:uFillTx/>
                <a:latin typeface="微软雅黑" panose="020B0503020204020204" charset="-122"/>
                <a:ea typeface="微软雅黑" panose="020B0503020204020204" charset="-122"/>
                <a:sym typeface="+mn-ea"/>
              </a:rPr>
              <a:t>heet 的缩写</a:t>
            </a:r>
            <a:r>
              <a:rPr lang="zh-CN" altLang="en-US" sz="2800" kern="0" noProof="0" dirty="0" smtClean="0">
                <a:ln>
                  <a:noFill/>
                </a:ln>
                <a:effectLst/>
                <a:uLnTx/>
                <a:uFillTx/>
                <a:latin typeface="微软雅黑" panose="020B0503020204020204" charset="-122"/>
                <a:ea typeface="微软雅黑" panose="020B0503020204020204" charset="-122"/>
                <a:sym typeface="+mn-ea"/>
              </a:rPr>
              <a:t>，</a:t>
            </a:r>
            <a:r>
              <a:rPr lang="zh-CN" altLang="en-US" sz="2800" dirty="0" smtClean="0">
                <a:solidFill>
                  <a:schemeClr val="tx1"/>
                </a:solidFill>
                <a:latin typeface="微软雅黑" panose="020B0503020204020204" charset="-122"/>
                <a:ea typeface="微软雅黑" panose="020B0503020204020204" charset="-122"/>
                <a:sym typeface="+mn-ea"/>
              </a:rPr>
              <a:t>译作</a:t>
            </a:r>
            <a:r>
              <a:rPr lang="zh-CN" altLang="en-US" sz="2800" dirty="0">
                <a:latin typeface="微软雅黑" panose="020B0503020204020204" charset="-122"/>
                <a:ea typeface="微软雅黑" panose="020B0503020204020204" charset="-122"/>
                <a:sym typeface="+mn-ea"/>
              </a:rPr>
              <a:t>「层叠</a:t>
            </a:r>
            <a:r>
              <a:rPr lang="zh-CN" altLang="en-US" sz="2800" b="1" dirty="0">
                <a:solidFill>
                  <a:srgbClr val="FF0000"/>
                </a:solidFill>
                <a:latin typeface="微软雅黑" panose="020B0503020204020204" charset="-122"/>
                <a:ea typeface="微软雅黑" panose="020B0503020204020204" charset="-122"/>
                <a:sym typeface="+mn-ea"/>
              </a:rPr>
              <a:t>样式</a:t>
            </a:r>
            <a:r>
              <a:rPr lang="zh-CN" altLang="en-US" sz="2800" dirty="0">
                <a:latin typeface="微软雅黑" panose="020B0503020204020204" charset="-122"/>
                <a:ea typeface="微软雅黑" panose="020B0503020204020204" charset="-122"/>
                <a:sym typeface="+mn-ea"/>
              </a:rPr>
              <a:t>表」</a:t>
            </a:r>
            <a:r>
              <a:rPr lang="en-US" altLang="zh-CN" sz="2800" kern="0" noProof="0" dirty="0" smtClean="0">
                <a:ln>
                  <a:noFill/>
                </a:ln>
                <a:effectLst/>
                <a:uLnTx/>
                <a:uFillTx/>
                <a:latin typeface="微软雅黑" panose="020B0503020204020204" charset="-122"/>
                <a:ea typeface="微软雅黑" panose="020B0503020204020204" charset="-122"/>
                <a:sym typeface="+mn-ea"/>
              </a:rPr>
              <a:t>。</a:t>
            </a:r>
            <a:endParaRPr lang="en-US" altLang="zh-CN" sz="2800" kern="0" noProof="0" dirty="0" smtClean="0">
              <a:ln>
                <a:noFill/>
              </a:ln>
              <a:effectLst/>
              <a:uLnTx/>
              <a:uFillTx/>
              <a:latin typeface="微软雅黑" panose="020B0503020204020204" charset="-122"/>
              <a:ea typeface="微软雅黑" panose="020B0503020204020204" charset="-122"/>
              <a:sym typeface="+mn-ea"/>
            </a:endParaRPr>
          </a:p>
          <a:p>
            <a:pPr fontAlgn="auto">
              <a:lnSpc>
                <a:spcPct val="150000"/>
              </a:lnSpc>
            </a:pPr>
            <a:r>
              <a:rPr lang="en-US" altLang="zh-CN" sz="2800" dirty="0">
                <a:latin typeface="微软雅黑" panose="020B0503020204020204" charset="-122"/>
                <a:ea typeface="微软雅黑" panose="020B0503020204020204" charset="-122"/>
                <a:sym typeface="+mn-ea"/>
              </a:rPr>
              <a:t>CSS</a:t>
            </a:r>
            <a:r>
              <a:rPr lang="zh-CN" altLang="en-US" sz="2800" dirty="0">
                <a:latin typeface="微软雅黑" panose="020B0503020204020204" charset="-122"/>
                <a:ea typeface="微软雅黑" panose="020B0503020204020204" charset="-122"/>
                <a:sym typeface="+mn-ea"/>
              </a:rPr>
              <a:t>是用于控制网页样式并允许将</a:t>
            </a:r>
            <a:r>
              <a:rPr lang="zh-CN" altLang="en-US" sz="2800" dirty="0">
                <a:solidFill>
                  <a:srgbClr val="0070C0"/>
                </a:solidFill>
                <a:latin typeface="微软雅黑" panose="020B0503020204020204" charset="-122"/>
                <a:ea typeface="微软雅黑" panose="020B0503020204020204" charset="-122"/>
                <a:sym typeface="+mn-ea"/>
              </a:rPr>
              <a:t>样式</a:t>
            </a:r>
            <a:r>
              <a:rPr lang="zh-CN" altLang="en-US" sz="2800" dirty="0">
                <a:latin typeface="微软雅黑" panose="020B0503020204020204" charset="-122"/>
                <a:ea typeface="微软雅黑" panose="020B0503020204020204" charset="-122"/>
                <a:sym typeface="+mn-ea"/>
              </a:rPr>
              <a:t>与网页</a:t>
            </a:r>
            <a:r>
              <a:rPr lang="zh-CN" altLang="en-US" sz="2800" dirty="0">
                <a:solidFill>
                  <a:srgbClr val="0070C0"/>
                </a:solidFill>
                <a:latin typeface="微软雅黑" panose="020B0503020204020204" charset="-122"/>
                <a:ea typeface="微软雅黑" panose="020B0503020204020204" charset="-122"/>
                <a:sym typeface="+mn-ea"/>
              </a:rPr>
              <a:t>内容</a:t>
            </a:r>
            <a:r>
              <a:rPr lang="zh-CN" altLang="en-US" sz="2800" b="1" dirty="0">
                <a:solidFill>
                  <a:schemeClr val="tx1"/>
                </a:solidFill>
                <a:latin typeface="微软雅黑" panose="020B0503020204020204" charset="-122"/>
                <a:ea typeface="微软雅黑" panose="020B0503020204020204" charset="-122"/>
                <a:sym typeface="+mn-ea"/>
              </a:rPr>
              <a:t>分离</a:t>
            </a:r>
            <a:r>
              <a:rPr lang="zh-CN" altLang="en-US" sz="2800" dirty="0">
                <a:latin typeface="微软雅黑" panose="020B0503020204020204" charset="-122"/>
                <a:ea typeface="微软雅黑" panose="020B0503020204020204" charset="-122"/>
                <a:sym typeface="+mn-ea"/>
              </a:rPr>
              <a:t>的一种</a:t>
            </a:r>
            <a:r>
              <a:rPr lang="zh-CN" altLang="en-US" sz="2800" dirty="0">
                <a:solidFill>
                  <a:srgbClr val="FF0000"/>
                </a:solidFill>
                <a:latin typeface="微软雅黑" panose="020B0503020204020204" charset="-122"/>
                <a:ea typeface="微软雅黑" panose="020B0503020204020204" charset="-122"/>
                <a:sym typeface="+mn-ea"/>
              </a:rPr>
              <a:t>标记性语言</a:t>
            </a:r>
            <a:r>
              <a:rPr lang="zh-CN" altLang="en-US" sz="2800" dirty="0">
                <a:latin typeface="微软雅黑" panose="020B0503020204020204" charset="-122"/>
                <a:ea typeface="微软雅黑" panose="020B0503020204020204" charset="-122"/>
                <a:sym typeface="+mn-ea"/>
              </a:rPr>
              <a:t>。</a:t>
            </a:r>
            <a:endParaRPr lang="zh-CN" altLang="en-US" sz="2800" dirty="0">
              <a:latin typeface="微软雅黑" panose="020B0503020204020204" charset="-122"/>
              <a:ea typeface="微软雅黑" panose="020B0503020204020204" charset="-122"/>
              <a:sym typeface="+mn-ea"/>
            </a:endParaRPr>
          </a:p>
          <a:p>
            <a:pPr marL="0" indent="0" fontAlgn="auto">
              <a:lnSpc>
                <a:spcPct val="150000"/>
              </a:lnSpc>
              <a:buNone/>
            </a:pPr>
            <a:endParaRPr lang="zh-CN" altLang="en-US" sz="2800" dirty="0">
              <a:latin typeface="微软雅黑" panose="020B0503020204020204" charset="-122"/>
              <a:ea typeface="微软雅黑" panose="020B0503020204020204" charset="-122"/>
              <a:sym typeface="+mn-ea"/>
            </a:endParaRPr>
          </a:p>
          <a:p>
            <a:pPr fontAlgn="auto">
              <a:lnSpc>
                <a:spcPct val="150000"/>
              </a:lnSpc>
            </a:pPr>
            <a:endParaRPr lang="zh-CN" altLang="en-US" sz="2800" kern="0" noProof="0" dirty="0" smtClean="0">
              <a:ln>
                <a:noFill/>
              </a:ln>
              <a:effectLst/>
              <a:uLnTx/>
              <a:uFillTx/>
              <a:latin typeface="微软雅黑" panose="020B0503020204020204" charset="-122"/>
              <a:ea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dirty="0">
                <a:sym typeface="+mn-ea"/>
              </a:rPr>
              <a:t>CSS</a:t>
            </a:r>
            <a:r>
              <a:rPr lang="zh-CN" altLang="en-US" dirty="0">
                <a:sym typeface="+mn-ea"/>
              </a:rPr>
              <a:t>语法</a:t>
            </a:r>
            <a:endParaRPr lang="zh-CN" altLang="en-US" dirty="0">
              <a:sym typeface="+mn-ea"/>
            </a:endParaRPr>
          </a:p>
        </p:txBody>
      </p:sp>
      <p:sp>
        <p:nvSpPr>
          <p:cNvPr id="5" name="TextBox 4"/>
          <p:cNvSpPr txBox="1">
            <a:spLocks noChangeArrowheads="1"/>
          </p:cNvSpPr>
          <p:nvPr/>
        </p:nvSpPr>
        <p:spPr bwMode="auto">
          <a:xfrm>
            <a:off x="1607503" y="2497314"/>
            <a:ext cx="13573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600" b="1" dirty="0" smtClean="0">
                <a:latin typeface="微软雅黑" panose="020B0503020204020204" charset="-122"/>
                <a:ea typeface="微软雅黑" panose="020B0503020204020204" charset="-122"/>
              </a:rPr>
              <a:t>选择器</a:t>
            </a:r>
            <a:endParaRPr lang="zh-CN" altLang="en-US" sz="2600" dirty="0">
              <a:ea typeface="宋体" panose="02010600030101010101" pitchFamily="2" charset="-122"/>
            </a:endParaRPr>
          </a:p>
        </p:txBody>
      </p:sp>
      <p:sp>
        <p:nvSpPr>
          <p:cNvPr id="6" name="TextBox 5"/>
          <p:cNvSpPr txBox="1">
            <a:spLocks noChangeArrowheads="1"/>
          </p:cNvSpPr>
          <p:nvPr/>
        </p:nvSpPr>
        <p:spPr bwMode="auto">
          <a:xfrm>
            <a:off x="3142614" y="2516033"/>
            <a:ext cx="542033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600" b="1" dirty="0" smtClean="0">
                <a:solidFill>
                  <a:schemeClr val="tx2"/>
                </a:solidFill>
                <a:latin typeface="微软雅黑" panose="020B0503020204020204" charset="-122"/>
                <a:ea typeface="微软雅黑" panose="020B0503020204020204" charset="-122"/>
              </a:rPr>
              <a:t>属性：属性值；属性：属性值</a:t>
            </a:r>
            <a:r>
              <a:rPr lang="en-US" altLang="zh-CN" sz="2600" b="1" dirty="0">
                <a:solidFill>
                  <a:schemeClr val="tx2"/>
                </a:solidFill>
                <a:latin typeface="微软雅黑" panose="020B0503020204020204" charset="-122"/>
                <a:ea typeface="微软雅黑" panose="020B0503020204020204" charset="-122"/>
              </a:rPr>
              <a:t> </a:t>
            </a:r>
            <a:r>
              <a:rPr lang="en-US" altLang="zh-CN" sz="2600" b="1" dirty="0" smtClean="0">
                <a:solidFill>
                  <a:schemeClr val="tx2"/>
                </a:solidFill>
                <a:latin typeface="微软雅黑" panose="020B0503020204020204" charset="-122"/>
                <a:ea typeface="微软雅黑" panose="020B0503020204020204" charset="-122"/>
              </a:rPr>
              <a:t>; ……</a:t>
            </a:r>
            <a:endParaRPr lang="zh-CN" altLang="en-US" sz="2600" b="1" dirty="0">
              <a:solidFill>
                <a:schemeClr val="tx2"/>
              </a:solidFill>
              <a:latin typeface="微软雅黑" panose="020B0503020204020204" charset="-122"/>
              <a:ea typeface="微软雅黑" panose="020B0503020204020204" charset="-122"/>
            </a:endParaRPr>
          </a:p>
        </p:txBody>
      </p:sp>
      <p:grpSp>
        <p:nvGrpSpPr>
          <p:cNvPr id="7" name="组合 6"/>
          <p:cNvGrpSpPr/>
          <p:nvPr/>
        </p:nvGrpSpPr>
        <p:grpSpPr>
          <a:xfrm>
            <a:off x="1607503" y="2386428"/>
            <a:ext cx="2094671" cy="1965699"/>
            <a:chOff x="642938" y="1945103"/>
            <a:chExt cx="2094671" cy="1965699"/>
          </a:xfrm>
        </p:grpSpPr>
        <p:sp>
          <p:nvSpPr>
            <p:cNvPr id="8" name="矩形 7"/>
            <p:cNvSpPr/>
            <p:nvPr/>
          </p:nvSpPr>
          <p:spPr>
            <a:xfrm>
              <a:off x="642938" y="1945103"/>
              <a:ext cx="1195387" cy="683733"/>
            </a:xfrm>
            <a:prstGeom prst="rect">
              <a:avLst/>
            </a:prstGeom>
            <a:noFill/>
            <a:ln w="25400">
              <a:solidFill>
                <a:srgbClr val="FF66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TextBox 8"/>
            <p:cNvSpPr txBox="1"/>
            <p:nvPr/>
          </p:nvSpPr>
          <p:spPr>
            <a:xfrm>
              <a:off x="906659" y="3387582"/>
              <a:ext cx="1830950" cy="523220"/>
            </a:xfrm>
            <a:prstGeom prst="rect">
              <a:avLst/>
            </a:prstGeom>
            <a:noFill/>
          </p:spPr>
          <p:txBody>
            <a:bodyPr wrap="none" rtlCol="0">
              <a:spAutoFit/>
            </a:bodyPr>
            <a:lstStyle/>
            <a:p>
              <a:r>
                <a:rPr lang="en-US" altLang="zh-CN" sz="2800" dirty="0" smtClean="0">
                  <a:latin typeface="微软雅黑" panose="020B0503020204020204" charset="-122"/>
                  <a:ea typeface="微软雅黑" panose="020B0503020204020204" charset="-122"/>
                </a:rPr>
                <a:t>1</a:t>
              </a:r>
              <a:r>
                <a:rPr lang="zh-CN" altLang="en-US" sz="2800" dirty="0" smtClean="0">
                  <a:latin typeface="微软雅黑" panose="020B0503020204020204" charset="-122"/>
                  <a:ea typeface="微软雅黑" panose="020B0503020204020204" charset="-122"/>
                </a:rPr>
                <a:t>、选择器</a:t>
              </a:r>
              <a:endParaRPr lang="zh-CN" altLang="en-US" sz="2800" dirty="0">
                <a:latin typeface="微软雅黑" panose="020B0503020204020204" charset="-122"/>
                <a:ea typeface="微软雅黑" panose="020B0503020204020204" charset="-122"/>
              </a:endParaRPr>
            </a:p>
          </p:txBody>
        </p:sp>
      </p:grpSp>
      <p:grpSp>
        <p:nvGrpSpPr>
          <p:cNvPr id="11" name="组合 10"/>
          <p:cNvGrpSpPr/>
          <p:nvPr/>
        </p:nvGrpSpPr>
        <p:grpSpPr>
          <a:xfrm>
            <a:off x="1851458" y="2383732"/>
            <a:ext cx="6797054" cy="3686655"/>
            <a:chOff x="886893" y="1942407"/>
            <a:chExt cx="6797054" cy="3686655"/>
          </a:xfrm>
        </p:grpSpPr>
        <p:sp>
          <p:nvSpPr>
            <p:cNvPr id="12" name="矩形 11"/>
            <p:cNvSpPr/>
            <p:nvPr/>
          </p:nvSpPr>
          <p:spPr>
            <a:xfrm>
              <a:off x="2241804" y="1942407"/>
              <a:ext cx="2049850" cy="683733"/>
            </a:xfrm>
            <a:prstGeom prst="rect">
              <a:avLst/>
            </a:prstGeom>
            <a:noFill/>
            <a:ln w="25400">
              <a:solidFill>
                <a:srgbClr val="0099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3" name="TextBox 12"/>
            <p:cNvSpPr txBox="1"/>
            <p:nvPr/>
          </p:nvSpPr>
          <p:spPr>
            <a:xfrm>
              <a:off x="886893" y="5105842"/>
              <a:ext cx="6797054" cy="523220"/>
            </a:xfrm>
            <a:prstGeom prst="rect">
              <a:avLst/>
            </a:prstGeom>
            <a:noFill/>
          </p:spPr>
          <p:txBody>
            <a:bodyPr wrap="none" rtlCol="0">
              <a:spAutoFit/>
            </a:bodyPr>
            <a:lstStyle/>
            <a:p>
              <a:r>
                <a:rPr lang="en-US" altLang="zh-CN" sz="2800" dirty="0" smtClean="0">
                  <a:latin typeface="微软雅黑" panose="020B0503020204020204" charset="-122"/>
                  <a:ea typeface="微软雅黑" panose="020B0503020204020204" charset="-122"/>
                </a:rPr>
                <a:t>3</a:t>
              </a:r>
              <a:r>
                <a:rPr lang="zh-CN" altLang="en-US" sz="2800" dirty="0" smtClean="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属性</a:t>
              </a:r>
              <a:r>
                <a:rPr lang="zh-CN" altLang="en-US" sz="2800" b="1" dirty="0">
                  <a:solidFill>
                    <a:srgbClr val="FF0000"/>
                  </a:solidFill>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属性取值（属性之间用 </a:t>
              </a:r>
              <a:r>
                <a:rPr lang="en-US" altLang="zh-CN" sz="2800" b="1" dirty="0">
                  <a:solidFill>
                    <a:srgbClr val="FF0000"/>
                  </a:solidFill>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分隔）</a:t>
              </a:r>
              <a:endParaRPr lang="zh-CN" altLang="en-US" sz="2800" dirty="0">
                <a:latin typeface="微软雅黑" panose="020B0503020204020204" charset="-122"/>
                <a:ea typeface="微软雅黑" panose="020B0503020204020204" charset="-122"/>
              </a:endParaRPr>
            </a:p>
          </p:txBody>
        </p:sp>
      </p:grpSp>
      <p:sp>
        <p:nvSpPr>
          <p:cNvPr id="14" name="TextBox 13"/>
          <p:cNvSpPr txBox="1"/>
          <p:nvPr/>
        </p:nvSpPr>
        <p:spPr>
          <a:xfrm>
            <a:off x="1851458" y="4654283"/>
            <a:ext cx="1830950" cy="523220"/>
          </a:xfrm>
          <a:prstGeom prst="rect">
            <a:avLst/>
          </a:prstGeom>
          <a:noFill/>
        </p:spPr>
        <p:txBody>
          <a:bodyPr wrap="none" rtlCol="0">
            <a:spAutoFit/>
          </a:bodyPr>
          <a:lstStyle/>
          <a:p>
            <a:r>
              <a:rPr lang="en-US" altLang="zh-CN" sz="2800" dirty="0" smtClean="0">
                <a:latin typeface="微软雅黑" panose="020B0503020204020204" charset="-122"/>
                <a:ea typeface="微软雅黑" panose="020B0503020204020204" charset="-122"/>
              </a:rPr>
              <a:t>2</a:t>
            </a:r>
            <a:r>
              <a:rPr lang="zh-CN" altLang="en-US" sz="2800" dirty="0" smtClean="0">
                <a:latin typeface="微软雅黑" panose="020B0503020204020204" charset="-122"/>
                <a:ea typeface="微软雅黑" panose="020B0503020204020204" charset="-122"/>
              </a:rPr>
              <a:t>、大括号</a:t>
            </a:r>
            <a:endParaRPr lang="zh-CN" altLang="en-US" sz="2000" dirty="0">
              <a:latin typeface="微软雅黑" panose="020B0503020204020204" charset="-122"/>
              <a:ea typeface="微软雅黑" panose="020B0503020204020204" charset="-122"/>
            </a:endParaRPr>
          </a:p>
        </p:txBody>
      </p:sp>
      <p:sp>
        <p:nvSpPr>
          <p:cNvPr id="15" name="矩形 14"/>
          <p:cNvSpPr/>
          <p:nvPr/>
        </p:nvSpPr>
        <p:spPr>
          <a:xfrm>
            <a:off x="8665326" y="2397059"/>
            <a:ext cx="293349" cy="683733"/>
          </a:xfrm>
          <a:prstGeom prst="rect">
            <a:avLst/>
          </a:prstGeom>
          <a:noFill/>
          <a:ln w="254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8" name="TextBox 17"/>
          <p:cNvSpPr txBox="1">
            <a:spLocks noChangeArrowheads="1"/>
          </p:cNvSpPr>
          <p:nvPr/>
        </p:nvSpPr>
        <p:spPr bwMode="auto">
          <a:xfrm>
            <a:off x="2802890" y="2473501"/>
            <a:ext cx="29334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600" b="1" dirty="0">
                <a:solidFill>
                  <a:schemeClr val="tx2"/>
                </a:solidFill>
                <a:latin typeface="微软雅黑" panose="020B0503020204020204" charset="-122"/>
                <a:ea typeface="微软雅黑" panose="020B0503020204020204" charset="-122"/>
              </a:rPr>
              <a:t>{</a:t>
            </a:r>
            <a:endParaRPr lang="zh-CN" altLang="en-US" sz="2600" dirty="0">
              <a:ea typeface="宋体" panose="02010600030101010101" pitchFamily="2" charset="-122"/>
            </a:endParaRPr>
          </a:p>
        </p:txBody>
      </p:sp>
      <p:sp>
        <p:nvSpPr>
          <p:cNvPr id="19" name="TextBox 18"/>
          <p:cNvSpPr txBox="1">
            <a:spLocks noChangeArrowheads="1"/>
          </p:cNvSpPr>
          <p:nvPr/>
        </p:nvSpPr>
        <p:spPr bwMode="auto">
          <a:xfrm>
            <a:off x="8654746" y="2512554"/>
            <a:ext cx="31451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600" b="1" dirty="0">
                <a:solidFill>
                  <a:schemeClr val="tx2"/>
                </a:solidFill>
                <a:latin typeface="微软雅黑" panose="020B0503020204020204" charset="-122"/>
                <a:ea typeface="微软雅黑" panose="020B0503020204020204" charset="-122"/>
              </a:rPr>
              <a:t>}</a:t>
            </a:r>
            <a:endParaRPr lang="zh-CN" altLang="en-US" sz="2600" dirty="0">
              <a:ea typeface="宋体" panose="02010600030101010101" pitchFamily="2" charset="-122"/>
            </a:endParaRPr>
          </a:p>
        </p:txBody>
      </p:sp>
      <p:sp>
        <p:nvSpPr>
          <p:cNvPr id="20" name="矩形 19"/>
          <p:cNvSpPr/>
          <p:nvPr/>
        </p:nvSpPr>
        <p:spPr>
          <a:xfrm>
            <a:off x="2849265" y="2386427"/>
            <a:ext cx="293349" cy="683733"/>
          </a:xfrm>
          <a:prstGeom prst="rect">
            <a:avLst/>
          </a:prstGeom>
          <a:noFill/>
          <a:ln w="254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文本框 15"/>
          <p:cNvSpPr txBox="1"/>
          <p:nvPr/>
        </p:nvSpPr>
        <p:spPr>
          <a:xfrm>
            <a:off x="838200" y="1344295"/>
            <a:ext cx="10807065" cy="548640"/>
          </a:xfrm>
          <a:prstGeom prst="rect">
            <a:avLst/>
          </a:prstGeom>
          <a:noFill/>
        </p:spPr>
        <p:txBody>
          <a:bodyPr wrap="none" rtlCol="0" anchor="t">
            <a:spAutoFit/>
          </a:bodyPr>
          <a:p>
            <a:r>
              <a:rPr lang="en-US" altLang="zh-CN" sz="2800" b="1" dirty="0" smtClean="0">
                <a:solidFill>
                  <a:schemeClr val="tx1"/>
                </a:solidFill>
                <a:latin typeface="微软雅黑" panose="020B0503020204020204" charset="-122"/>
                <a:ea typeface="微软雅黑" panose="020B0503020204020204" charset="-122"/>
                <a:sym typeface="+mn-ea"/>
              </a:rPr>
              <a:t>CSS</a:t>
            </a:r>
            <a:r>
              <a:rPr lang="zh-CN" altLang="en-US" sz="2800" b="1" dirty="0">
                <a:solidFill>
                  <a:schemeClr val="tx1"/>
                </a:solidFill>
                <a:latin typeface="微软雅黑" panose="020B0503020204020204" charset="-122"/>
                <a:ea typeface="微软雅黑" panose="020B0503020204020204" charset="-122"/>
                <a:sym typeface="+mn-ea"/>
              </a:rPr>
              <a:t>代码是由一条条语句</a:t>
            </a:r>
            <a:r>
              <a:rPr lang="zh-CN" altLang="en-US" sz="2800" b="1" dirty="0" smtClean="0">
                <a:solidFill>
                  <a:schemeClr val="tx1"/>
                </a:solidFill>
                <a:latin typeface="微软雅黑" panose="020B0503020204020204" charset="-122"/>
                <a:ea typeface="微软雅黑" panose="020B0503020204020204" charset="-122"/>
                <a:sym typeface="+mn-ea"/>
              </a:rPr>
              <a:t>构成，</a:t>
            </a:r>
            <a:r>
              <a:rPr lang="zh-CN" altLang="en-US" sz="2800" b="1" dirty="0">
                <a:solidFill>
                  <a:schemeClr val="tx1"/>
                </a:solidFill>
                <a:latin typeface="微软雅黑" panose="020B0503020204020204" charset="-122"/>
                <a:ea typeface="微软雅黑" panose="020B0503020204020204" charset="-122"/>
                <a:sym typeface="+mn-ea"/>
              </a:rPr>
              <a:t>而每一条语句的</a:t>
            </a:r>
            <a:r>
              <a:rPr lang="zh-CN" altLang="en-US" sz="2800" b="1" dirty="0">
                <a:solidFill>
                  <a:srgbClr val="FF0000"/>
                </a:solidFill>
                <a:latin typeface="微软雅黑" panose="020B0503020204020204" charset="-122"/>
                <a:ea typeface="微软雅黑" panose="020B0503020204020204" charset="-122"/>
                <a:sym typeface="+mn-ea"/>
              </a:rPr>
              <a:t>结构</a:t>
            </a:r>
            <a:r>
              <a:rPr lang="zh-CN" altLang="en-US" sz="2800" b="1" dirty="0">
                <a:solidFill>
                  <a:schemeClr val="tx1"/>
                </a:solidFill>
                <a:latin typeface="微软雅黑" panose="020B0503020204020204" charset="-122"/>
                <a:ea typeface="微软雅黑" panose="020B0503020204020204" charset="-122"/>
                <a:sym typeface="+mn-ea"/>
              </a:rPr>
              <a:t>，都基本相同。</a:t>
            </a:r>
            <a:endParaRPr lang="zh-CN" altLang="en-US" sz="2800" b="1" dirty="0">
              <a:solidFill>
                <a:schemeClr val="tx1"/>
              </a:solidFill>
              <a:latin typeface="微软雅黑" panose="020B0503020204020204" charset="-122"/>
              <a:ea typeface="微软雅黑" panose="020B0503020204020204" charset="-122"/>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ldLvl="0" animBg="1"/>
      <p:bldP spid="20"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sym typeface="+mn-ea"/>
              </a:rPr>
              <a:t>选择器</a:t>
            </a:r>
            <a:endParaRPr lang="zh-CN" altLang="en-US" dirty="0">
              <a:sym typeface="+mn-ea"/>
            </a:endParaRPr>
          </a:p>
        </p:txBody>
      </p:sp>
      <p:sp>
        <p:nvSpPr>
          <p:cNvPr id="3" name="内容占位符 2"/>
          <p:cNvSpPr/>
          <p:nvPr>
            <p:ph sz="half" idx="1"/>
          </p:nvPr>
        </p:nvSpPr>
        <p:spPr>
          <a:xfrm>
            <a:off x="838200" y="853440"/>
            <a:ext cx="10351135" cy="7028815"/>
          </a:xfrm>
        </p:spPr>
        <p:txBody>
          <a:bodyPr>
            <a:normAutofit/>
          </a:bodyPr>
          <a:p>
            <a:pPr marL="0" indent="0" fontAlgn="auto">
              <a:lnSpc>
                <a:spcPct val="150000"/>
              </a:lnSpc>
              <a:buNone/>
            </a:pPr>
            <a:r>
              <a:rPr lang="zh-CN" altLang="en-US" sz="2800" dirty="0" smtClean="0">
                <a:solidFill>
                  <a:schemeClr val="tx1"/>
                </a:solidFill>
                <a:latin typeface="微软雅黑" panose="020B0503020204020204" charset="-122"/>
                <a:ea typeface="微软雅黑" panose="020B0503020204020204" charset="-122"/>
                <a:sym typeface="+mn-ea"/>
              </a:rPr>
              <a:t>选择器： 规定该</a:t>
            </a:r>
            <a:r>
              <a:rPr lang="zh-CN" altLang="en-US" sz="2800" dirty="0">
                <a:solidFill>
                  <a:schemeClr val="tx1"/>
                </a:solidFill>
                <a:latin typeface="微软雅黑" panose="020B0503020204020204" charset="-122"/>
                <a:ea typeface="微软雅黑" panose="020B0503020204020204" charset="-122"/>
                <a:sym typeface="+mn-ea"/>
              </a:rPr>
              <a:t>选择器定义的</a:t>
            </a:r>
            <a:r>
              <a:rPr lang="zh-CN" altLang="en-US" sz="2800" dirty="0" smtClean="0">
                <a:solidFill>
                  <a:schemeClr val="tx1"/>
                </a:solidFill>
                <a:latin typeface="微软雅黑" panose="020B0503020204020204" charset="-122"/>
                <a:ea typeface="微软雅黑" panose="020B0503020204020204" charset="-122"/>
                <a:sym typeface="+mn-ea"/>
              </a:rPr>
              <a:t>样式将</a:t>
            </a:r>
            <a:r>
              <a:rPr lang="zh-CN" altLang="en-US" sz="2800" dirty="0">
                <a:solidFill>
                  <a:srgbClr val="FF0000"/>
                </a:solidFill>
                <a:latin typeface="微软雅黑" panose="020B0503020204020204" charset="-122"/>
                <a:ea typeface="微软雅黑" panose="020B0503020204020204" charset="-122"/>
                <a:sym typeface="+mn-ea"/>
              </a:rPr>
              <a:t>对哪些元素生效</a:t>
            </a:r>
            <a:endParaRPr lang="zh-CN" altLang="en-US" sz="2800" dirty="0">
              <a:solidFill>
                <a:srgbClr val="FF0000"/>
              </a:solidFill>
              <a:latin typeface="微软雅黑" panose="020B0503020204020204" charset="-122"/>
              <a:ea typeface="微软雅黑" panose="020B0503020204020204" charset="-122"/>
              <a:sym typeface="+mn-ea"/>
            </a:endParaRPr>
          </a:p>
          <a:p>
            <a:pPr fontAlgn="auto">
              <a:lnSpc>
                <a:spcPct val="150000"/>
              </a:lnSpc>
              <a:buClr>
                <a:srgbClr val="FFC000"/>
              </a:buClr>
              <a:buFont typeface="Wingdings" panose="05000000000000000000" charset="0"/>
              <a:buChar char="Ø"/>
            </a:pPr>
            <a:r>
              <a:rPr lang="zh-CN" altLang="en-US" sz="2800" dirty="0">
                <a:solidFill>
                  <a:srgbClr val="C00000"/>
                </a:solidFill>
                <a:latin typeface="微软雅黑" panose="020B0503020204020204" charset="-122"/>
                <a:ea typeface="微软雅黑" panose="020B0503020204020204" charset="-122"/>
                <a:sym typeface="+mn-ea"/>
              </a:rPr>
              <a:t>通配符选择器（＊）</a:t>
            </a:r>
            <a:endParaRPr lang="zh-CN" altLang="en-US" sz="2800" dirty="0">
              <a:solidFill>
                <a:srgbClr val="FF0000"/>
              </a:solidFill>
              <a:latin typeface="微软雅黑" panose="020B0503020204020204" charset="-122"/>
              <a:ea typeface="微软雅黑" panose="020B0503020204020204" charset="-122"/>
              <a:sym typeface="+mn-ea"/>
            </a:endParaRPr>
          </a:p>
          <a:p>
            <a:pPr fontAlgn="auto">
              <a:lnSpc>
                <a:spcPct val="150000"/>
              </a:lnSpc>
              <a:buClr>
                <a:srgbClr val="FFC000"/>
              </a:buClr>
              <a:buFont typeface="Wingdings" panose="05000000000000000000" charset="0"/>
              <a:buChar char="Ø"/>
            </a:pPr>
            <a:r>
              <a:rPr lang="zh-CN" altLang="en-US" sz="2800" dirty="0">
                <a:solidFill>
                  <a:srgbClr val="C00000"/>
                </a:solidFill>
                <a:latin typeface="Franklin Gothic Medium" panose="020B0603020102020204" charset="0"/>
                <a:ea typeface="微软雅黑" panose="020B0503020204020204" charset="-122"/>
                <a:sym typeface="+mn-ea"/>
              </a:rPr>
              <a:t>标签选择器</a:t>
            </a:r>
            <a:r>
              <a:rPr lang="en-US" altLang="zh-CN" sz="2800">
                <a:solidFill>
                  <a:srgbClr val="C00000"/>
                </a:solidFill>
                <a:latin typeface="Franklin Gothic Medium" panose="020B0603020102020204" charset="0"/>
                <a:ea typeface="微软雅黑" panose="020B0503020204020204" charset="-122"/>
                <a:sym typeface="+mn-ea"/>
              </a:rPr>
              <a:t>(E)</a:t>
            </a:r>
            <a:endParaRPr lang="en-US" altLang="zh-CN" sz="2800">
              <a:solidFill>
                <a:srgbClr val="C00000"/>
              </a:solidFill>
              <a:latin typeface="Franklin Gothic Medium" panose="020B0603020102020204" charset="0"/>
              <a:ea typeface="微软雅黑" panose="020B0503020204020204" charset="-122"/>
              <a:sym typeface="+mn-ea"/>
            </a:endParaRPr>
          </a:p>
          <a:p>
            <a:pPr fontAlgn="auto">
              <a:lnSpc>
                <a:spcPct val="150000"/>
              </a:lnSpc>
              <a:buClr>
                <a:srgbClr val="FFC000"/>
              </a:buClr>
              <a:buFont typeface="Wingdings" panose="05000000000000000000" charset="0"/>
              <a:buChar char="Ø"/>
            </a:pPr>
            <a:r>
              <a:rPr lang="zh-CN" altLang="en-US" sz="2800">
                <a:solidFill>
                  <a:srgbClr val="C00000"/>
                </a:solidFill>
                <a:latin typeface="Franklin Gothic Medium" panose="020B0603020102020204" charset="0"/>
                <a:ea typeface="微软雅黑" panose="020B0503020204020204" charset="-122"/>
                <a:sym typeface="+mn-ea"/>
              </a:rPr>
              <a:t>类选择器</a:t>
            </a:r>
            <a:r>
              <a:rPr lang="zh-CN" altLang="en-US" sz="2800" dirty="0">
                <a:solidFill>
                  <a:srgbClr val="C00000"/>
                </a:solidFill>
                <a:latin typeface="微软雅黑" panose="020B0503020204020204" charset="-122"/>
                <a:ea typeface="微软雅黑" panose="020B0503020204020204" charset="-122"/>
                <a:sym typeface="+mn-ea"/>
              </a:rPr>
              <a:t>（</a:t>
            </a:r>
            <a:r>
              <a:rPr lang="en-US" altLang="zh-CN" sz="2800" err="1">
                <a:solidFill>
                  <a:srgbClr val="C00000"/>
                </a:solidFill>
                <a:latin typeface="微软雅黑" panose="020B0503020204020204" charset="-122"/>
                <a:ea typeface="微软雅黑" panose="020B0503020204020204" charset="-122"/>
                <a:sym typeface="+mn-ea"/>
              </a:rPr>
              <a:t>.className</a:t>
            </a:r>
            <a:r>
              <a:rPr lang="zh-CN" altLang="en-US" sz="2800" dirty="0">
                <a:solidFill>
                  <a:srgbClr val="C00000"/>
                </a:solidFill>
                <a:latin typeface="微软雅黑" panose="020B0503020204020204" charset="-122"/>
                <a:ea typeface="微软雅黑" panose="020B0503020204020204" charset="-122"/>
                <a:sym typeface="+mn-ea"/>
              </a:rPr>
              <a:t>）</a:t>
            </a:r>
            <a:endParaRPr lang="zh-CN" altLang="en-US" sz="2800" dirty="0">
              <a:solidFill>
                <a:srgbClr val="C00000"/>
              </a:solidFill>
              <a:latin typeface="微软雅黑" panose="020B0503020204020204" charset="-122"/>
              <a:ea typeface="微软雅黑" panose="020B0503020204020204" charset="-122"/>
              <a:sym typeface="+mn-ea"/>
            </a:endParaRPr>
          </a:p>
          <a:p>
            <a:pPr fontAlgn="auto">
              <a:lnSpc>
                <a:spcPct val="150000"/>
              </a:lnSpc>
              <a:buClr>
                <a:srgbClr val="FFC000"/>
              </a:buClr>
              <a:buFont typeface="Wingdings" panose="05000000000000000000" charset="0"/>
              <a:buChar char="Ø"/>
            </a:pPr>
            <a:r>
              <a:rPr lang="en-US" altLang="zh-CN" sz="2800" dirty="0">
                <a:solidFill>
                  <a:srgbClr val="C00000"/>
                </a:solidFill>
                <a:latin typeface="微软雅黑" panose="020B0503020204020204" charset="-122"/>
                <a:ea typeface="微软雅黑" panose="020B0503020204020204" charset="-122"/>
                <a:sym typeface="+mn-ea"/>
              </a:rPr>
              <a:t>ID</a:t>
            </a:r>
            <a:r>
              <a:rPr lang="zh-CN" altLang="en-US" sz="2800" dirty="0">
                <a:solidFill>
                  <a:srgbClr val="C00000"/>
                </a:solidFill>
                <a:latin typeface="微软雅黑" panose="020B0503020204020204" charset="-122"/>
                <a:ea typeface="微软雅黑" panose="020B0503020204020204" charset="-122"/>
                <a:sym typeface="+mn-ea"/>
              </a:rPr>
              <a:t>选择器</a:t>
            </a:r>
            <a:r>
              <a:rPr lang="en-US" altLang="zh-CN" sz="2800" dirty="0">
                <a:solidFill>
                  <a:srgbClr val="C00000"/>
                </a:solidFill>
                <a:latin typeface="微软雅黑" panose="020B0503020204020204" charset="-122"/>
                <a:ea typeface="微软雅黑" panose="020B0503020204020204" charset="-122"/>
                <a:sym typeface="+mn-ea"/>
              </a:rPr>
              <a:t>( # )</a:t>
            </a:r>
            <a:endParaRPr lang="zh-CN" altLang="en-US" sz="2800">
              <a:solidFill>
                <a:srgbClr val="C00000"/>
              </a:solidFill>
              <a:latin typeface="Franklin Gothic Medium" panose="020B0603020102020204" charset="0"/>
              <a:ea typeface="微软雅黑" panose="020B0503020204020204" charset="-122"/>
              <a:sym typeface="+mn-ea"/>
            </a:endParaRPr>
          </a:p>
          <a:p>
            <a:pPr fontAlgn="auto">
              <a:lnSpc>
                <a:spcPct val="150000"/>
              </a:lnSpc>
              <a:buClr>
                <a:srgbClr val="FFC000"/>
              </a:buClr>
              <a:buFont typeface="Wingdings" panose="05000000000000000000" charset="0"/>
              <a:buChar char="Ø"/>
            </a:pPr>
            <a:r>
              <a:rPr lang="zh-CN" altLang="en-US" sz="2800" dirty="0">
                <a:solidFill>
                  <a:srgbClr val="C00000"/>
                </a:solidFill>
                <a:latin typeface="微软雅黑" panose="020B0503020204020204" charset="-122"/>
                <a:ea typeface="微软雅黑" panose="020B0503020204020204" charset="-122"/>
                <a:sym typeface="+mn-ea"/>
              </a:rPr>
              <a:t>派生选择器</a:t>
            </a:r>
            <a:endParaRPr lang="zh-CN" altLang="en-US" sz="2800" dirty="0">
              <a:solidFill>
                <a:srgbClr val="C00000"/>
              </a:solidFill>
              <a:latin typeface="微软雅黑" panose="020B0503020204020204" charset="-122"/>
              <a:ea typeface="微软雅黑" panose="020B0503020204020204" charset="-122"/>
              <a:sym typeface="+mn-ea"/>
            </a:endParaRPr>
          </a:p>
          <a:p>
            <a:pPr fontAlgn="auto">
              <a:lnSpc>
                <a:spcPct val="150000"/>
              </a:lnSpc>
              <a:buClr>
                <a:srgbClr val="FFC000"/>
              </a:buClr>
              <a:buFont typeface="Wingdings" panose="05000000000000000000" charset="0"/>
              <a:buChar char="Ø"/>
            </a:pPr>
            <a:endParaRPr lang="en-US" altLang="zh-CN" sz="2800">
              <a:solidFill>
                <a:srgbClr val="C00000"/>
              </a:solidFill>
              <a:latin typeface="Franklin Gothic Medium" panose="020B0603020102020204" charset="0"/>
              <a:ea typeface="微软雅黑" panose="020B0503020204020204" charset="-122"/>
              <a:sym typeface="微软雅黑" panose="020B0503020204020204" charset="-122"/>
            </a:endParaRPr>
          </a:p>
          <a:p>
            <a:pPr fontAlgn="auto">
              <a:lnSpc>
                <a:spcPct val="150000"/>
              </a:lnSpc>
              <a:buClr>
                <a:srgbClr val="FFC000"/>
              </a:buClr>
              <a:buFont typeface="Wingdings" panose="05000000000000000000" charset="0"/>
              <a:buChar char="Ø"/>
            </a:pPr>
            <a:endParaRPr lang="zh-CN" altLang="en-US" sz="2800" dirty="0">
              <a:solidFill>
                <a:srgbClr val="C00000"/>
              </a:solidFill>
              <a:latin typeface="微软雅黑" panose="020B0503020204020204" charset="-122"/>
              <a:ea typeface="微软雅黑" panose="020B0503020204020204" charset="-122"/>
              <a:sym typeface="+mn-ea"/>
            </a:endParaRPr>
          </a:p>
          <a:p>
            <a:pPr fontAlgn="auto">
              <a:lnSpc>
                <a:spcPct val="150000"/>
              </a:lnSpc>
            </a:pPr>
            <a:endParaRPr lang="zh-CN" altLang="en-US" sz="2800" kern="0" noProof="0" dirty="0" smtClean="0">
              <a:ln>
                <a:noFill/>
              </a:ln>
              <a:effectLst/>
              <a:uLnTx/>
              <a:uFillTx/>
              <a:latin typeface="微软雅黑" panose="020B0503020204020204" charset="-122"/>
              <a:ea typeface="微软雅黑" panose="020B0503020204020204" charset="-122"/>
            </a:endParaRPr>
          </a:p>
        </p:txBody>
      </p:sp>
      <p:sp>
        <p:nvSpPr>
          <p:cNvPr id="10" name="矩形 9"/>
          <p:cNvSpPr/>
          <p:nvPr/>
        </p:nvSpPr>
        <p:spPr>
          <a:xfrm>
            <a:off x="7014210" y="951230"/>
            <a:ext cx="1576705" cy="781050"/>
          </a:xfrm>
          <a:prstGeom prst="rect">
            <a:avLst/>
          </a:prstGeom>
          <a:noFill/>
          <a:ln w="25400">
            <a:solidFill>
              <a:srgbClr val="009900"/>
            </a:solidFill>
          </a:ln>
        </p:spPr>
        <p:style>
          <a:lnRef idx="2">
            <a:schemeClr val="accent4"/>
          </a:lnRef>
          <a:fillRef idx="1">
            <a:schemeClr val="lt1"/>
          </a:fillRef>
          <a:effectRef idx="0">
            <a:schemeClr val="accent4"/>
          </a:effectRef>
          <a:fontRef idx="minor">
            <a:schemeClr val="dk1"/>
          </a:fontRef>
        </p:style>
        <p:txBody>
          <a:bodyPr rtlCol="0" anchor="ctr"/>
          <a:p>
            <a:pPr algn="ctr"/>
            <a:endParaRPr lang="zh-CN" altLang="en-US"/>
          </a:p>
        </p:txBody>
      </p:sp>
      <p:sp>
        <p:nvSpPr>
          <p:cNvPr id="23" name="内容占位符 2"/>
          <p:cNvSpPr/>
          <p:nvPr/>
        </p:nvSpPr>
        <p:spPr>
          <a:xfrm>
            <a:off x="5177790" y="2693035"/>
            <a:ext cx="5726430" cy="4351655"/>
          </a:xfrm>
          <a:prstGeom prst="rect">
            <a:avLst/>
          </a:prstGeom>
        </p:spPr>
        <p:txBody>
          <a:bodyPr vert="horz" lIns="91440" tIns="45720" rIns="91440" bIns="45720" rtlCol="0">
            <a:normAutofit/>
          </a:bodyPr>
          <a:lst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buClr>
                <a:srgbClr val="FFC000"/>
              </a:buClr>
              <a:buFont typeface="Wingdings" panose="05000000000000000000" charset="0"/>
              <a:buChar char="Ø"/>
            </a:pPr>
            <a:r>
              <a:rPr lang="zh-CN" altLang="en-US" sz="2800" dirty="0">
                <a:solidFill>
                  <a:schemeClr val="tx1"/>
                </a:solidFill>
                <a:latin typeface="Franklin Gothic Medium" panose="020B0603020102020204" charset="0"/>
                <a:ea typeface="微软雅黑" panose="020B0503020204020204" charset="-122"/>
                <a:sym typeface="微软雅黑" panose="020B0503020204020204" charset="-122"/>
              </a:rPr>
              <a:t>后代选择器（Ｅ Ｆ）</a:t>
            </a:r>
            <a:endParaRPr lang="zh-CN" altLang="en-US" sz="2800" dirty="0">
              <a:solidFill>
                <a:schemeClr val="tx1"/>
              </a:solidFill>
              <a:latin typeface="Franklin Gothic Medium" panose="020B0603020102020204" charset="0"/>
              <a:ea typeface="微软雅黑" panose="020B0503020204020204" charset="-122"/>
              <a:sym typeface="微软雅黑" panose="020B0503020204020204" charset="-122"/>
            </a:endParaRPr>
          </a:p>
          <a:p>
            <a:pPr fontAlgn="auto">
              <a:lnSpc>
                <a:spcPct val="150000"/>
              </a:lnSpc>
              <a:buClr>
                <a:srgbClr val="FFC000"/>
              </a:buClr>
              <a:buFont typeface="Wingdings" panose="05000000000000000000" charset="0"/>
              <a:buChar char="Ø"/>
            </a:pPr>
            <a:r>
              <a:rPr lang="zh-CN" altLang="en-US" sz="2800" dirty="0">
                <a:solidFill>
                  <a:schemeClr val="tx1"/>
                </a:solidFill>
                <a:latin typeface="Franklin Gothic Medium" panose="020B0603020102020204" charset="0"/>
                <a:ea typeface="微软雅黑" panose="020B0503020204020204" charset="-122"/>
                <a:sym typeface="微软雅黑" panose="020B0503020204020204" charset="-122"/>
              </a:rPr>
              <a:t>子元素选择器</a:t>
            </a:r>
            <a:r>
              <a:rPr lang="en-US" altLang="zh-CN" sz="2800">
                <a:solidFill>
                  <a:schemeClr val="tx1"/>
                </a:solidFill>
                <a:latin typeface="Franklin Gothic Medium" panose="020B0603020102020204" charset="0"/>
                <a:ea typeface="微软雅黑" panose="020B0503020204020204" charset="-122"/>
                <a:sym typeface="微软雅黑" panose="020B0503020204020204" charset="-122"/>
              </a:rPr>
              <a:t>(E &gt; F)</a:t>
            </a:r>
            <a:endParaRPr lang="en-US" altLang="zh-CN" sz="2800">
              <a:solidFill>
                <a:schemeClr val="tx1"/>
              </a:solidFill>
              <a:latin typeface="Franklin Gothic Medium" panose="020B0603020102020204" charset="0"/>
              <a:ea typeface="微软雅黑" panose="020B0503020204020204" charset="-122"/>
              <a:sym typeface="微软雅黑" panose="020B0503020204020204" charset="-122"/>
            </a:endParaRPr>
          </a:p>
          <a:p>
            <a:pPr fontAlgn="auto">
              <a:lnSpc>
                <a:spcPct val="150000"/>
              </a:lnSpc>
              <a:buClr>
                <a:srgbClr val="FFC000"/>
              </a:buClr>
              <a:buFont typeface="Wingdings" panose="05000000000000000000" charset="0"/>
              <a:buChar char="Ø"/>
            </a:pPr>
            <a:r>
              <a:rPr lang="zh-CN" altLang="en-US" sz="2800" dirty="0">
                <a:solidFill>
                  <a:schemeClr val="tx1"/>
                </a:solidFill>
                <a:latin typeface="微软雅黑" panose="020B0503020204020204" charset="-122"/>
                <a:ea typeface="微软雅黑" panose="020B0503020204020204" charset="-122"/>
                <a:sym typeface="+mn-ea"/>
              </a:rPr>
              <a:t>群组选择器</a:t>
            </a:r>
            <a:r>
              <a:rPr lang="zh-CN" altLang="en-US" sz="2800" dirty="0">
                <a:solidFill>
                  <a:schemeClr val="tx1"/>
                </a:solidFill>
                <a:latin typeface="微软雅黑" panose="020B0503020204020204" charset="-122"/>
                <a:ea typeface="微软雅黑" panose="020B0503020204020204" charset="-122"/>
                <a:sym typeface="微软雅黑" panose="020B0503020204020204" charset="-122"/>
              </a:rPr>
              <a:t>（Ｅ</a:t>
            </a:r>
            <a:r>
              <a:rPr lang="en-US" altLang="zh-CN" sz="2800" dirty="0">
                <a:solidFill>
                  <a:schemeClr val="tx1"/>
                </a:solidFill>
                <a:latin typeface="微软雅黑" panose="020B0503020204020204" charset="-122"/>
                <a:ea typeface="微软雅黑" panose="020B0503020204020204" charset="-122"/>
                <a:sym typeface="微软雅黑" panose="020B0503020204020204" charset="-122"/>
              </a:rPr>
              <a:t>,</a:t>
            </a:r>
            <a:r>
              <a:rPr lang="zh-CN" altLang="en-US" sz="2800" dirty="0">
                <a:solidFill>
                  <a:schemeClr val="tx1"/>
                </a:solidFill>
                <a:latin typeface="微软雅黑" panose="020B0503020204020204" charset="-122"/>
                <a:ea typeface="微软雅黑" panose="020B0503020204020204" charset="-122"/>
                <a:sym typeface="微软雅黑" panose="020B0503020204020204" charset="-122"/>
              </a:rPr>
              <a:t> Ｆ）</a:t>
            </a:r>
            <a:endParaRPr lang="zh-CN" altLang="en-US" sz="2800" dirty="0">
              <a:solidFill>
                <a:schemeClr val="tx1"/>
              </a:solidFill>
              <a:latin typeface="微软雅黑" panose="020B0503020204020204" charset="-122"/>
              <a:ea typeface="微软雅黑" panose="020B0503020204020204" charset="-122"/>
              <a:sym typeface="微软雅黑" panose="020B0503020204020204" charset="-122"/>
            </a:endParaRPr>
          </a:p>
          <a:p>
            <a:pPr fontAlgn="auto">
              <a:lnSpc>
                <a:spcPct val="150000"/>
              </a:lnSpc>
              <a:buClr>
                <a:srgbClr val="FFC000"/>
              </a:buClr>
              <a:buFont typeface="Wingdings" panose="05000000000000000000" charset="0"/>
              <a:buChar char="Ø"/>
            </a:pPr>
            <a:r>
              <a:rPr lang="zh-CN" altLang="en-US" sz="2800" dirty="0">
                <a:solidFill>
                  <a:schemeClr val="tx1"/>
                </a:solidFill>
                <a:latin typeface="微软雅黑" panose="020B0503020204020204" charset="-122"/>
                <a:ea typeface="微软雅黑" panose="020B0503020204020204" charset="-122"/>
                <a:sym typeface="+mn-ea"/>
              </a:rPr>
              <a:t>相邻兄弟元素选择器</a:t>
            </a:r>
            <a:r>
              <a:rPr lang="en-US" altLang="zh-CN" sz="2800">
                <a:solidFill>
                  <a:schemeClr val="tx1"/>
                </a:solidFill>
                <a:latin typeface="微软雅黑" panose="020B0503020204020204" charset="-122"/>
                <a:ea typeface="微软雅黑" panose="020B0503020204020204" charset="-122"/>
                <a:sym typeface="+mn-ea"/>
              </a:rPr>
              <a:t>(E + F)</a:t>
            </a:r>
            <a:endParaRPr lang="en-US" altLang="zh-CN" sz="2800">
              <a:solidFill>
                <a:schemeClr val="tx1"/>
              </a:solidFill>
              <a:latin typeface="微软雅黑" panose="020B0503020204020204" charset="-122"/>
              <a:ea typeface="微软雅黑" panose="020B0503020204020204" charset="-122"/>
              <a:sym typeface="+mn-ea"/>
            </a:endParaRPr>
          </a:p>
          <a:p>
            <a:pPr fontAlgn="auto">
              <a:lnSpc>
                <a:spcPct val="150000"/>
              </a:lnSpc>
              <a:buClr>
                <a:srgbClr val="FFC000"/>
              </a:buClr>
              <a:buFont typeface="Wingdings" panose="05000000000000000000" charset="0"/>
              <a:buChar char="Ø"/>
            </a:pPr>
            <a:r>
              <a:rPr lang="zh-CN" altLang="en-US" sz="2800" dirty="0">
                <a:solidFill>
                  <a:schemeClr val="tx1"/>
                </a:solidFill>
                <a:latin typeface="微软雅黑" panose="020B0503020204020204" charset="-122"/>
                <a:ea typeface="微软雅黑" panose="020B0503020204020204" charset="-122"/>
                <a:sym typeface="微软雅黑" panose="020B0503020204020204" charset="-122"/>
              </a:rPr>
              <a:t>属性选择器（Ｅ</a:t>
            </a:r>
            <a:r>
              <a:rPr lang="en-US" altLang="zh-CN" sz="2800" dirty="0">
                <a:solidFill>
                  <a:schemeClr val="tx1"/>
                </a:solidFill>
                <a:latin typeface="微软雅黑" panose="020B0503020204020204" charset="-122"/>
                <a:ea typeface="微软雅黑" panose="020B0503020204020204" charset="-122"/>
                <a:sym typeface="微软雅黑" panose="020B0503020204020204" charset="-122"/>
              </a:rPr>
              <a:t>[attr]</a:t>
            </a:r>
            <a:r>
              <a:rPr lang="zh-CN" altLang="en-US" sz="2800" dirty="0">
                <a:solidFill>
                  <a:schemeClr val="tx1"/>
                </a:solidFill>
                <a:latin typeface="微软雅黑" panose="020B0503020204020204" charset="-122"/>
                <a:ea typeface="微软雅黑" panose="020B0503020204020204" charset="-122"/>
                <a:sym typeface="微软雅黑" panose="020B0503020204020204" charset="-122"/>
              </a:rPr>
              <a:t>）</a:t>
            </a:r>
            <a:endParaRPr lang="zh-CN" altLang="en-US" sz="2800" dirty="0">
              <a:solidFill>
                <a:schemeClr val="tx1"/>
              </a:solidFill>
              <a:latin typeface="微软雅黑" panose="020B0503020204020204" charset="-122"/>
              <a:ea typeface="微软雅黑" panose="020B0503020204020204" charset="-122"/>
              <a:sym typeface="微软雅黑" panose="020B0503020204020204" charset="-122"/>
            </a:endParaRPr>
          </a:p>
          <a:p>
            <a:pPr marL="0" indent="0" fontAlgn="auto">
              <a:lnSpc>
                <a:spcPct val="150000"/>
              </a:lnSpc>
              <a:buNone/>
            </a:pPr>
            <a:endParaRPr lang="en-US" altLang="zh-CN" sz="2800" dirty="0">
              <a:latin typeface="微软雅黑" panose="020B0503020204020204" charset="-122"/>
              <a:ea typeface="微软雅黑" panose="020B0503020204020204" charset="-122"/>
              <a:sym typeface="+mn-ea"/>
            </a:endParaRPr>
          </a:p>
          <a:p>
            <a:pPr marL="0" indent="0" fontAlgn="auto">
              <a:lnSpc>
                <a:spcPct val="150000"/>
              </a:lnSpc>
              <a:buNone/>
            </a:pPr>
            <a:endParaRPr lang="zh-CN" altLang="en-US" sz="2800" dirty="0">
              <a:latin typeface="微软雅黑" panose="020B0503020204020204" charset="-122"/>
              <a:ea typeface="微软雅黑" panose="020B0503020204020204" charset="-122"/>
              <a:sym typeface="+mn-ea"/>
            </a:endParaRPr>
          </a:p>
          <a:p>
            <a:pPr fontAlgn="auto">
              <a:lnSpc>
                <a:spcPct val="150000"/>
              </a:lnSpc>
            </a:pPr>
            <a:endParaRPr lang="zh-CN" altLang="en-US" sz="2800" kern="0" noProof="0" dirty="0" smtClean="0">
              <a:ln>
                <a:noFill/>
              </a:ln>
              <a:effectLst/>
              <a:uLnTx/>
              <a:uFillTx/>
              <a:latin typeface="微软雅黑" panose="020B0503020204020204" charset="-122"/>
              <a:ea typeface="微软雅黑" panose="020B0503020204020204" charset="-122"/>
            </a:endParaRPr>
          </a:p>
        </p:txBody>
      </p:sp>
      <p:sp>
        <p:nvSpPr>
          <p:cNvPr id="25" name=" 25"/>
          <p:cNvSpPr/>
          <p:nvPr/>
        </p:nvSpPr>
        <p:spPr>
          <a:xfrm>
            <a:off x="3216910" y="4762500"/>
            <a:ext cx="1960880" cy="21272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27" name="组合 26"/>
          <p:cNvGrpSpPr/>
          <p:nvPr/>
        </p:nvGrpSpPr>
        <p:grpSpPr>
          <a:xfrm>
            <a:off x="7927975" y="350520"/>
            <a:ext cx="4073525" cy="2518410"/>
            <a:chOff x="12485" y="552"/>
            <a:chExt cx="6415" cy="3966"/>
          </a:xfrm>
        </p:grpSpPr>
        <p:sp>
          <p:nvSpPr>
            <p:cNvPr id="21" name="内容占位符 5"/>
            <p:cNvSpPr/>
            <p:nvPr/>
          </p:nvSpPr>
          <p:spPr>
            <a:xfrm rot="180000">
              <a:off x="14562" y="552"/>
              <a:ext cx="4338" cy="3966"/>
            </a:xfrm>
            <a:prstGeom prst="rect">
              <a:avLst/>
            </a:prstGeom>
            <a:ln w="50800">
              <a:solidFill>
                <a:srgbClr val="FFC000"/>
              </a:solidFill>
            </a:ln>
            <a:effectLst>
              <a:outerShdw blurRad="50800" dist="38100" dir="5400000" algn="t"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Font typeface="Wingdings" panose="05000000000000000000" pitchFamily="2" charset="2"/>
                <a:buNone/>
              </a:pPr>
              <a:r>
                <a:rPr lang="en-US" altLang="zh-CN" sz="3200" kern="0" noProof="0" dirty="0" smtClean="0">
                  <a:ln>
                    <a:noFill/>
                  </a:ln>
                  <a:effectLst/>
                  <a:uLnTx/>
                  <a:uFillTx/>
                  <a:latin typeface="微软雅黑" panose="020B0503020204020204" charset="-122"/>
                  <a:ea typeface="微软雅黑" panose="020B0503020204020204" charset="-122"/>
                </a:rPr>
                <a:t>HTML</a:t>
              </a:r>
              <a:r>
                <a:rPr lang="zh-CN" altLang="en-US" sz="3200" kern="0" noProof="0" dirty="0" smtClean="0">
                  <a:ln>
                    <a:noFill/>
                  </a:ln>
                  <a:effectLst/>
                  <a:uLnTx/>
                  <a:uFillTx/>
                  <a:latin typeface="微软雅黑" panose="020B0503020204020204" charset="-122"/>
                  <a:ea typeface="微软雅黑" panose="020B0503020204020204" charset="-122"/>
                </a:rPr>
                <a:t>中的</a:t>
              </a:r>
              <a:r>
                <a:rPr lang="en-US" altLang="zh-CN" sz="3200" kern="0" noProof="0" dirty="0" smtClean="0">
                  <a:ln>
                    <a:noFill/>
                  </a:ln>
                  <a:effectLst/>
                  <a:uLnTx/>
                  <a:uFillTx/>
                  <a:latin typeface="微软雅黑" panose="020B0503020204020204" charset="-122"/>
                  <a:ea typeface="微软雅黑" panose="020B0503020204020204" charset="-122"/>
                </a:rPr>
                <a:t>body</a:t>
              </a:r>
              <a:r>
                <a:rPr lang="zh-CN" altLang="en-US" sz="3200" kern="0" noProof="0" dirty="0" smtClean="0">
                  <a:ln>
                    <a:noFill/>
                  </a:ln>
                  <a:effectLst/>
                  <a:uLnTx/>
                  <a:uFillTx/>
                  <a:latin typeface="微软雅黑" panose="020B0503020204020204" charset="-122"/>
                  <a:ea typeface="微软雅黑" panose="020B0503020204020204" charset="-122"/>
                </a:rPr>
                <a:t>中的</a:t>
              </a:r>
              <a:endParaRPr lang="zh-CN" altLang="en-US" sz="32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zh-CN" altLang="en-US" sz="3200" kern="0" noProof="0" dirty="0" smtClean="0">
                  <a:ln>
                    <a:noFill/>
                  </a:ln>
                  <a:solidFill>
                    <a:srgbClr val="FF0000"/>
                  </a:solidFill>
                  <a:effectLst/>
                  <a:uLnTx/>
                  <a:uFillTx/>
                  <a:latin typeface="微软雅黑" panose="020B0503020204020204" charset="-122"/>
                  <a:ea typeface="微软雅黑" panose="020B0503020204020204" charset="-122"/>
                </a:rPr>
                <a:t>元素</a:t>
              </a:r>
              <a:endParaRPr lang="zh-CN" altLang="en-US" sz="3200" kern="0" noProof="0" dirty="0" smtClean="0">
                <a:ln>
                  <a:noFill/>
                </a:ln>
                <a:solidFill>
                  <a:srgbClr val="FF0000"/>
                </a:solidFill>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sp>
          <p:nvSpPr>
            <p:cNvPr id="26" name="圆角右箭头 25"/>
            <p:cNvSpPr/>
            <p:nvPr/>
          </p:nvSpPr>
          <p:spPr>
            <a:xfrm>
              <a:off x="12485" y="624"/>
              <a:ext cx="2111" cy="113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0"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edge">
                                      <p:cBhvr>
                                        <p:cTn id="11" dur="20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11"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1"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25" grpId="0" animBg="1"/>
      <p:bldP spid="25" grpId="1" animBg="1"/>
      <p:bldP spid="25" grpId="2" animBg="1"/>
      <p:bldP spid="25" grpId="3" animBg="1"/>
      <p:bldP spid="25" grpId="4" animBg="1"/>
      <p:bldP spid="25" grpId="5" animBg="1"/>
      <p:bldP spid="25" grpId="6" animBg="1"/>
      <p:bldP spid="25" grpId="7" animBg="1"/>
      <p:bldP spid="25" grpId="8" animBg="1"/>
      <p:bldP spid="25" grpId="9" animBg="1"/>
      <p:bldP spid="25" grpId="10" animBg="1"/>
      <p:bldP spid="25" grpId="11" animBg="1"/>
      <p:bldP spid="23" grpId="0"/>
      <p:bldP spid="2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custDataLst>
              <p:tags r:id="rId1"/>
            </p:custDataLst>
          </p:nvPr>
        </p:nvSpPr>
        <p:spPr>
          <a:xfrm>
            <a:off x="508000" y="957943"/>
            <a:ext cx="11219542" cy="5326743"/>
          </a:xfrm>
          <a:prstGeom prst="roundRect">
            <a:avLst>
              <a:gd name="adj" fmla="val 5177"/>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custDataLst>
              <p:tags r:id="rId2"/>
            </p:custDataLst>
          </p:nvPr>
        </p:nvSpPr>
        <p:spPr>
          <a:xfrm>
            <a:off x="4303485" y="566057"/>
            <a:ext cx="3628572" cy="7112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fontScale="92500"/>
          </a:bodyPr>
          <a:lstStyle/>
          <a:p>
            <a:pPr algn="ctr"/>
            <a:r>
              <a:rPr lang="zh-CN" altLang="en-US" sz="3600" smtClean="0">
                <a:solidFill>
                  <a:srgbClr val="FFFFFF"/>
                </a:solidFill>
                <a:latin typeface="+mj-lt"/>
                <a:ea typeface="+mj-ea"/>
                <a:cs typeface="+mj-cs"/>
              </a:rPr>
              <a:t>主要内容</a:t>
            </a:r>
            <a:endParaRPr lang="zh-CN" altLang="en-US" sz="3600" smtClean="0">
              <a:solidFill>
                <a:srgbClr val="FFFFFF"/>
              </a:solidFill>
              <a:latin typeface="+mj-lt"/>
              <a:ea typeface="+mj-ea"/>
              <a:cs typeface="+mj-cs"/>
            </a:endParaRPr>
          </a:p>
        </p:txBody>
      </p:sp>
      <p:sp>
        <p:nvSpPr>
          <p:cNvPr id="8" name="Rectangle 6"/>
          <p:cNvSpPr>
            <a:spLocks noChangeArrowheads="1"/>
          </p:cNvSpPr>
          <p:nvPr>
            <p:custDataLst>
              <p:tags r:id="rId3"/>
            </p:custDataLst>
          </p:nvPr>
        </p:nvSpPr>
        <p:spPr bwMode="black">
          <a:xfrm>
            <a:off x="4596720" y="2393468"/>
            <a:ext cx="3531280" cy="647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dirty="0">
                <a:solidFill>
                  <a:srgbClr val="333333"/>
                </a:solidFill>
                <a:latin typeface="+mn-lt"/>
                <a:ea typeface="+mn-ea"/>
                <a:sym typeface="Arial" panose="020B0604020202020204" pitchFamily="34" charset="0"/>
              </a:rPr>
              <a:t>Web</a:t>
            </a:r>
            <a:endParaRPr lang="en-US" altLang="zh-CN" sz="2400" dirty="0">
              <a:solidFill>
                <a:srgbClr val="333333"/>
              </a:solidFill>
              <a:latin typeface="+mn-lt"/>
              <a:ea typeface="+mn-ea"/>
              <a:sym typeface="Arial" panose="020B0604020202020204" pitchFamily="34" charset="0"/>
            </a:endParaRPr>
          </a:p>
        </p:txBody>
      </p:sp>
      <p:sp>
        <p:nvSpPr>
          <p:cNvPr id="9" name="立方体 8"/>
          <p:cNvSpPr/>
          <p:nvPr>
            <p:custDataLst>
              <p:tags r:id="rId4"/>
            </p:custDataLst>
          </p:nvPr>
        </p:nvSpPr>
        <p:spPr>
          <a:xfrm>
            <a:off x="3768952" y="2439550"/>
            <a:ext cx="602892" cy="585107"/>
          </a:xfrm>
          <a:prstGeom prst="cub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FFFF"/>
                </a:solidFill>
              </a:rPr>
              <a:t>1</a:t>
            </a:r>
            <a:endParaRPr lang="zh-CN" altLang="en-US" sz="2000" b="1" dirty="0">
              <a:solidFill>
                <a:srgbClr val="FFFFFF"/>
              </a:solidFill>
            </a:endParaRPr>
          </a:p>
        </p:txBody>
      </p:sp>
      <p:sp>
        <p:nvSpPr>
          <p:cNvPr id="18" name="Rectangle 6"/>
          <p:cNvSpPr>
            <a:spLocks noChangeArrowheads="1"/>
          </p:cNvSpPr>
          <p:nvPr>
            <p:custDataLst>
              <p:tags r:id="rId5"/>
            </p:custDataLst>
          </p:nvPr>
        </p:nvSpPr>
        <p:spPr bwMode="black">
          <a:xfrm>
            <a:off x="4596720" y="3509679"/>
            <a:ext cx="3531280" cy="647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dirty="0">
                <a:solidFill>
                  <a:srgbClr val="333333"/>
                </a:solidFill>
                <a:latin typeface="+mn-lt"/>
                <a:ea typeface="+mn-ea"/>
                <a:sym typeface="Arial" panose="020B0604020202020204" pitchFamily="34" charset="0"/>
              </a:rPr>
              <a:t>HTML</a:t>
            </a:r>
            <a:endParaRPr lang="en-US" altLang="zh-CN" sz="2400" dirty="0">
              <a:solidFill>
                <a:srgbClr val="333333"/>
              </a:solidFill>
              <a:latin typeface="+mn-lt"/>
              <a:ea typeface="+mn-ea"/>
              <a:sym typeface="Arial" panose="020B0604020202020204" pitchFamily="34" charset="0"/>
            </a:endParaRPr>
          </a:p>
        </p:txBody>
      </p:sp>
      <p:sp>
        <p:nvSpPr>
          <p:cNvPr id="19" name="立方体 18"/>
          <p:cNvSpPr/>
          <p:nvPr>
            <p:custDataLst>
              <p:tags r:id="rId6"/>
            </p:custDataLst>
          </p:nvPr>
        </p:nvSpPr>
        <p:spPr>
          <a:xfrm>
            <a:off x="3768952" y="3555761"/>
            <a:ext cx="602892" cy="585107"/>
          </a:xfrm>
          <a:prstGeom prst="cub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solidFill>
                  <a:srgbClr val="FFFFFF"/>
                </a:solidFill>
              </a:rPr>
              <a:t>2</a:t>
            </a:r>
            <a:endParaRPr lang="zh-CN" altLang="en-US" sz="2000" b="1" dirty="0">
              <a:solidFill>
                <a:srgbClr val="FFFFFF"/>
              </a:solidFill>
            </a:endParaRPr>
          </a:p>
        </p:txBody>
      </p:sp>
    </p:spTree>
    <p:custDataLst>
      <p:tags r:id="rId7"/>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sym typeface="+mn-ea"/>
              </a:rPr>
              <a:t>CSS样式与HTML内容整合方式</a:t>
            </a:r>
            <a:endParaRPr lang="zh-CN" altLang="en-US" dirty="0">
              <a:sym typeface="+mn-ea"/>
            </a:endParaRPr>
          </a:p>
        </p:txBody>
      </p:sp>
      <p:sp>
        <p:nvSpPr>
          <p:cNvPr id="3" name="内容占位符 2"/>
          <p:cNvSpPr/>
          <p:nvPr>
            <p:ph sz="half" idx="1"/>
          </p:nvPr>
        </p:nvSpPr>
        <p:spPr>
          <a:xfrm>
            <a:off x="838200" y="853440"/>
            <a:ext cx="10351135" cy="7028815"/>
          </a:xfrm>
        </p:spPr>
        <p:txBody>
          <a:bodyPr>
            <a:normAutofit/>
          </a:bodyPr>
          <a:p>
            <a:pPr marL="0" indent="0" fontAlgn="auto">
              <a:lnSpc>
                <a:spcPct val="150000"/>
              </a:lnSpc>
              <a:buNone/>
            </a:pPr>
            <a:endParaRPr lang="zh-CN" altLang="en-US" sz="2800" dirty="0">
              <a:solidFill>
                <a:srgbClr val="C00000"/>
              </a:solidFill>
              <a:latin typeface="微软雅黑" panose="020B0503020204020204" charset="-122"/>
              <a:ea typeface="微软雅黑" panose="020B0503020204020204" charset="-122"/>
              <a:sym typeface="+mn-ea"/>
            </a:endParaRPr>
          </a:p>
          <a:p>
            <a:pPr fontAlgn="auto">
              <a:lnSpc>
                <a:spcPct val="150000"/>
              </a:lnSpc>
            </a:pPr>
            <a:endParaRPr lang="zh-CN" altLang="en-US" sz="2800" kern="0" noProof="0" dirty="0" smtClean="0">
              <a:ln>
                <a:noFill/>
              </a:ln>
              <a:effectLst/>
              <a:uLnTx/>
              <a:uFillTx/>
              <a:latin typeface="微软雅黑" panose="020B0503020204020204" charset="-122"/>
              <a:ea typeface="微软雅黑" panose="020B0503020204020204" charset="-122"/>
            </a:endParaRPr>
          </a:p>
        </p:txBody>
      </p:sp>
      <p:sp>
        <p:nvSpPr>
          <p:cNvPr id="5" name="矩形 4"/>
          <p:cNvSpPr/>
          <p:nvPr/>
        </p:nvSpPr>
        <p:spPr>
          <a:xfrm>
            <a:off x="582292" y="1235353"/>
            <a:ext cx="8171815" cy="613410"/>
          </a:xfrm>
          <a:prstGeom prst="rect">
            <a:avLst/>
          </a:prstGeom>
        </p:spPr>
        <p:txBody>
          <a:bodyPr wrap="none">
            <a:spAutoFit/>
          </a:bodyPr>
          <a:p>
            <a:r>
              <a:rPr lang="zh-CN" altLang="en-US" sz="3200" dirty="0">
                <a:solidFill>
                  <a:schemeClr val="tx1"/>
                </a:solidFill>
                <a:latin typeface="微软雅黑" panose="020B0503020204020204" charset="-122"/>
                <a:ea typeface="微软雅黑" panose="020B0503020204020204" charset="-122"/>
              </a:rPr>
              <a:t>将</a:t>
            </a:r>
            <a:r>
              <a:rPr lang="en-US" altLang="zh-CN" sz="3200" dirty="0">
                <a:solidFill>
                  <a:schemeClr val="tx1"/>
                </a:solidFill>
                <a:latin typeface="微软雅黑" panose="020B0503020204020204" charset="-122"/>
                <a:ea typeface="微软雅黑" panose="020B0503020204020204" charset="-122"/>
              </a:rPr>
              <a:t>CSS</a:t>
            </a:r>
            <a:r>
              <a:rPr lang="zh-CN" altLang="en-US" sz="3200" dirty="0">
                <a:solidFill>
                  <a:schemeClr val="tx1"/>
                </a:solidFill>
                <a:latin typeface="微软雅黑" panose="020B0503020204020204" charset="-122"/>
                <a:ea typeface="微软雅黑" panose="020B0503020204020204" charset="-122"/>
              </a:rPr>
              <a:t>样式与</a:t>
            </a:r>
            <a:r>
              <a:rPr lang="en-US" altLang="zh-CN" sz="3200" dirty="0">
                <a:solidFill>
                  <a:schemeClr val="tx1"/>
                </a:solidFill>
                <a:latin typeface="微软雅黑" panose="020B0503020204020204" charset="-122"/>
                <a:ea typeface="微软雅黑" panose="020B0503020204020204" charset="-122"/>
              </a:rPr>
              <a:t>HTML</a:t>
            </a:r>
            <a:r>
              <a:rPr lang="zh-CN" altLang="en-US" sz="3200" dirty="0">
                <a:solidFill>
                  <a:schemeClr val="tx1"/>
                </a:solidFill>
                <a:latin typeface="微软雅黑" panose="020B0503020204020204" charset="-122"/>
                <a:ea typeface="微软雅黑" panose="020B0503020204020204" charset="-122"/>
              </a:rPr>
              <a:t>的内容整合有三种</a:t>
            </a:r>
            <a:r>
              <a:rPr lang="zh-CN" altLang="en-US" sz="3200" dirty="0" smtClean="0">
                <a:solidFill>
                  <a:schemeClr val="tx1"/>
                </a:solidFill>
                <a:latin typeface="微软雅黑" panose="020B0503020204020204" charset="-122"/>
                <a:ea typeface="微软雅黑" panose="020B0503020204020204" charset="-122"/>
              </a:rPr>
              <a:t>方式：</a:t>
            </a:r>
            <a:endParaRPr lang="zh-CN" altLang="en-US" sz="3200" dirty="0" smtClean="0">
              <a:solidFill>
                <a:schemeClr val="tx1"/>
              </a:solidFill>
              <a:latin typeface="微软雅黑" panose="020B0503020204020204" charset="-122"/>
              <a:ea typeface="微软雅黑" panose="020B0503020204020204" charset="-122"/>
            </a:endParaRPr>
          </a:p>
        </p:txBody>
      </p:sp>
      <p:sp>
        <p:nvSpPr>
          <p:cNvPr id="6" name="TextBox 5"/>
          <p:cNvSpPr txBox="1"/>
          <p:nvPr/>
        </p:nvSpPr>
        <p:spPr>
          <a:xfrm>
            <a:off x="582292" y="2062724"/>
            <a:ext cx="3349256" cy="2677656"/>
          </a:xfrm>
          <a:prstGeom prst="rect">
            <a:avLst/>
          </a:prstGeom>
          <a:noFill/>
        </p:spPr>
        <p:txBody>
          <a:bodyPr wrap="square" rtlCol="0">
            <a:spAutoFit/>
          </a:bodyPr>
          <a:p>
            <a:pPr>
              <a:lnSpc>
                <a:spcPct val="200000"/>
              </a:lnSpc>
            </a:pPr>
            <a:r>
              <a:rPr lang="en-US" altLang="zh-CN" sz="2800" dirty="0" smtClean="0">
                <a:latin typeface="微软雅黑" panose="020B0503020204020204" charset="-122"/>
                <a:ea typeface="微软雅黑" panose="020B0503020204020204" charset="-122"/>
              </a:rPr>
              <a:t>1</a:t>
            </a:r>
            <a:r>
              <a:rPr lang="zh-CN" altLang="en-US" sz="2800" dirty="0" smtClean="0">
                <a:latin typeface="微软雅黑" panose="020B0503020204020204" charset="-122"/>
                <a:ea typeface="微软雅黑" panose="020B0503020204020204" charset="-122"/>
              </a:rPr>
              <a:t>、行内样式</a:t>
            </a:r>
            <a:endParaRPr lang="en-US" altLang="zh-CN" sz="2800" dirty="0" smtClean="0">
              <a:latin typeface="微软雅黑" panose="020B0503020204020204" charset="-122"/>
              <a:ea typeface="微软雅黑" panose="020B0503020204020204" charset="-122"/>
            </a:endParaRPr>
          </a:p>
          <a:p>
            <a:pPr>
              <a:lnSpc>
                <a:spcPct val="200000"/>
              </a:lnSpc>
            </a:pPr>
            <a:r>
              <a:rPr lang="en-US" altLang="zh-CN" sz="2800" dirty="0" smtClean="0">
                <a:latin typeface="微软雅黑" panose="020B0503020204020204" charset="-122"/>
                <a:ea typeface="微软雅黑" panose="020B0503020204020204" charset="-122"/>
              </a:rPr>
              <a:t>2</a:t>
            </a:r>
            <a:r>
              <a:rPr lang="zh-CN" altLang="en-US" sz="2800" dirty="0" smtClean="0">
                <a:latin typeface="微软雅黑" panose="020B0503020204020204" charset="-122"/>
                <a:ea typeface="微软雅黑" panose="020B0503020204020204" charset="-122"/>
              </a:rPr>
              <a:t>、页内样式</a:t>
            </a:r>
            <a:endParaRPr lang="en-US" altLang="zh-CN" sz="2800" dirty="0" smtClean="0">
              <a:latin typeface="微软雅黑" panose="020B0503020204020204" charset="-122"/>
              <a:ea typeface="微软雅黑" panose="020B0503020204020204" charset="-122"/>
            </a:endParaRPr>
          </a:p>
          <a:p>
            <a:pPr>
              <a:lnSpc>
                <a:spcPct val="200000"/>
              </a:lnSpc>
            </a:pPr>
            <a:r>
              <a:rPr lang="en-US" altLang="zh-CN" sz="2800" dirty="0" smtClean="0">
                <a:latin typeface="微软雅黑" panose="020B0503020204020204" charset="-122"/>
                <a:ea typeface="微软雅黑" panose="020B0503020204020204" charset="-122"/>
              </a:rPr>
              <a:t>3</a:t>
            </a:r>
            <a:r>
              <a:rPr lang="zh-CN" altLang="en-US" sz="2800" dirty="0" smtClean="0">
                <a:latin typeface="微软雅黑" panose="020B0503020204020204" charset="-122"/>
                <a:ea typeface="微软雅黑" panose="020B0503020204020204" charset="-122"/>
              </a:rPr>
              <a:t>、外部样式</a:t>
            </a:r>
            <a:endParaRPr lang="zh-CN" altLang="en-US" sz="2800" dirty="0">
              <a:latin typeface="微软雅黑" panose="020B0503020204020204" charset="-122"/>
              <a:ea typeface="微软雅黑" panose="020B0503020204020204" charset="-122"/>
            </a:endParaRPr>
          </a:p>
        </p:txBody>
      </p:sp>
      <p:grpSp>
        <p:nvGrpSpPr>
          <p:cNvPr id="11" name="组合 10"/>
          <p:cNvGrpSpPr/>
          <p:nvPr/>
        </p:nvGrpSpPr>
        <p:grpSpPr>
          <a:xfrm>
            <a:off x="2731135" y="2062480"/>
            <a:ext cx="7871460" cy="702310"/>
            <a:chOff x="4301" y="3248"/>
            <a:chExt cx="12396" cy="1106"/>
          </a:xfrm>
        </p:grpSpPr>
        <p:grpSp>
          <p:nvGrpSpPr>
            <p:cNvPr id="9" name="组合 8"/>
            <p:cNvGrpSpPr/>
            <p:nvPr/>
          </p:nvGrpSpPr>
          <p:grpSpPr>
            <a:xfrm>
              <a:off x="4301" y="3248"/>
              <a:ext cx="12396" cy="1107"/>
              <a:chOff x="4301" y="3248"/>
              <a:chExt cx="12396" cy="1107"/>
            </a:xfrm>
          </p:grpSpPr>
          <p:pic>
            <p:nvPicPr>
              <p:cNvPr id="4" name="图片 3"/>
              <p:cNvPicPr>
                <a:picLocks noChangeAspect="1"/>
              </p:cNvPicPr>
              <p:nvPr/>
            </p:nvPicPr>
            <p:blipFill>
              <a:blip r:embed="rId2"/>
              <a:stretch>
                <a:fillRect/>
              </a:stretch>
            </p:blipFill>
            <p:spPr>
              <a:xfrm>
                <a:off x="6191" y="3248"/>
                <a:ext cx="10507" cy="991"/>
              </a:xfrm>
              <a:prstGeom prst="rect">
                <a:avLst/>
              </a:prstGeom>
            </p:spPr>
          </p:pic>
          <p:cxnSp>
            <p:nvCxnSpPr>
              <p:cNvPr id="7" name="直接箭头连接符 6"/>
              <p:cNvCxnSpPr/>
              <p:nvPr/>
            </p:nvCxnSpPr>
            <p:spPr>
              <a:xfrm flipV="1">
                <a:off x="4301" y="3867"/>
                <a:ext cx="2059" cy="489"/>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flipV="1">
              <a:off x="6849" y="4201"/>
              <a:ext cx="7515" cy="26"/>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698115" y="2896870"/>
            <a:ext cx="9015095" cy="3867150"/>
            <a:chOff x="4249" y="4562"/>
            <a:chExt cx="14197" cy="6090"/>
          </a:xfrm>
        </p:grpSpPr>
        <p:cxnSp>
          <p:nvCxnSpPr>
            <p:cNvPr id="12" name="直接箭头连接符 11"/>
            <p:cNvCxnSpPr/>
            <p:nvPr/>
          </p:nvCxnSpPr>
          <p:spPr>
            <a:xfrm>
              <a:off x="4249" y="5565"/>
              <a:ext cx="5971"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10380" y="4562"/>
              <a:ext cx="8066" cy="6090"/>
              <a:chOff x="10380" y="4562"/>
              <a:chExt cx="8066" cy="6090"/>
            </a:xfrm>
          </p:grpSpPr>
          <p:pic>
            <p:nvPicPr>
              <p:cNvPr id="13" name="图片 12"/>
              <p:cNvPicPr>
                <a:picLocks noChangeAspect="1"/>
              </p:cNvPicPr>
              <p:nvPr/>
            </p:nvPicPr>
            <p:blipFill>
              <a:blip r:embed="rId3"/>
              <a:stretch>
                <a:fillRect/>
              </a:stretch>
            </p:blipFill>
            <p:spPr>
              <a:xfrm>
                <a:off x="10380" y="4562"/>
                <a:ext cx="8066" cy="6090"/>
              </a:xfrm>
              <a:prstGeom prst="rect">
                <a:avLst/>
              </a:prstGeom>
              <a:ln w="28575" cmpd="sng">
                <a:solidFill>
                  <a:srgbClr val="FFC000"/>
                </a:solidFill>
                <a:prstDash val="solid"/>
              </a:ln>
            </p:spPr>
          </p:pic>
          <p:sp>
            <p:nvSpPr>
              <p:cNvPr id="14" name="内容占位符 5"/>
              <p:cNvSpPr/>
              <p:nvPr/>
            </p:nvSpPr>
            <p:spPr>
              <a:xfrm>
                <a:off x="11259" y="6164"/>
                <a:ext cx="3105" cy="828"/>
              </a:xfrm>
              <a:prstGeom prst="rect">
                <a:avLst/>
              </a:prstGeom>
              <a:ln w="50800">
                <a:solidFill>
                  <a:srgbClr val="C00000"/>
                </a:solidFill>
              </a:ln>
              <a:effectLst>
                <a:outerShdw blurRad="50800" dist="38100" dir="5400000" algn="t" rotWithShape="0">
                  <a:prstClr val="black">
                    <a:alpha val="40000"/>
                  </a:prstClr>
                </a:outerShdw>
              </a:effectLst>
            </p:spPr>
            <p:txBody>
              <a:bodyPr vert="horz" lIns="91440" tIns="45720" rIns="91440" bIns="45720" rtlCol="0">
                <a:normAutofit fontScale="50000"/>
              </a:bodyPr>
              <a:lst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sp>
            <p:nvSpPr>
              <p:cNvPr id="15" name="内容占位符 5"/>
              <p:cNvSpPr/>
              <p:nvPr/>
            </p:nvSpPr>
            <p:spPr>
              <a:xfrm>
                <a:off x="11562" y="9041"/>
                <a:ext cx="3105" cy="828"/>
              </a:xfrm>
              <a:prstGeom prst="rect">
                <a:avLst/>
              </a:prstGeom>
              <a:ln w="50800">
                <a:solidFill>
                  <a:srgbClr val="C00000"/>
                </a:solidFill>
              </a:ln>
              <a:effectLst>
                <a:outerShdw blurRad="50800" dist="38100" dir="5400000" algn="t" rotWithShape="0">
                  <a:prstClr val="black">
                    <a:alpha val="40000"/>
                  </a:prstClr>
                </a:outerShdw>
              </a:effectLst>
            </p:spPr>
            <p:txBody>
              <a:bodyPr vert="horz" lIns="91440" tIns="45720" rIns="91440" bIns="45720" rtlCol="0">
                <a:normAutofit fontScale="50000"/>
              </a:bodyPr>
              <a:lst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grpSp>
      </p:grpSp>
      <p:grpSp>
        <p:nvGrpSpPr>
          <p:cNvPr id="28" name="组合 27"/>
          <p:cNvGrpSpPr/>
          <p:nvPr/>
        </p:nvGrpSpPr>
        <p:grpSpPr>
          <a:xfrm>
            <a:off x="389255" y="4425315"/>
            <a:ext cx="5789930" cy="2338070"/>
            <a:chOff x="613" y="6969"/>
            <a:chExt cx="9118" cy="3682"/>
          </a:xfrm>
        </p:grpSpPr>
        <p:grpSp>
          <p:nvGrpSpPr>
            <p:cNvPr id="22" name="组合 21"/>
            <p:cNvGrpSpPr/>
            <p:nvPr/>
          </p:nvGrpSpPr>
          <p:grpSpPr>
            <a:xfrm>
              <a:off x="613" y="6969"/>
              <a:ext cx="9118" cy="3683"/>
              <a:chOff x="613" y="6969"/>
              <a:chExt cx="9118" cy="3683"/>
            </a:xfrm>
          </p:grpSpPr>
          <p:pic>
            <p:nvPicPr>
              <p:cNvPr id="18" name="图片 17"/>
              <p:cNvPicPr>
                <a:picLocks noChangeAspect="1"/>
              </p:cNvPicPr>
              <p:nvPr/>
            </p:nvPicPr>
            <p:blipFill>
              <a:blip r:embed="rId4"/>
              <a:stretch>
                <a:fillRect/>
              </a:stretch>
            </p:blipFill>
            <p:spPr>
              <a:xfrm>
                <a:off x="613" y="7464"/>
                <a:ext cx="9118" cy="3189"/>
              </a:xfrm>
              <a:prstGeom prst="rect">
                <a:avLst/>
              </a:prstGeom>
              <a:ln w="38100" cmpd="sng">
                <a:solidFill>
                  <a:srgbClr val="FFC000"/>
                </a:solidFill>
                <a:prstDash val="solid"/>
              </a:ln>
            </p:spPr>
          </p:pic>
          <p:cxnSp>
            <p:nvCxnSpPr>
              <p:cNvPr id="20" name="直接箭头连接符 19"/>
              <p:cNvCxnSpPr/>
              <p:nvPr/>
            </p:nvCxnSpPr>
            <p:spPr>
              <a:xfrm>
                <a:off x="4352" y="6969"/>
                <a:ext cx="1055" cy="12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flipV="1">
              <a:off x="1573" y="10038"/>
              <a:ext cx="7515" cy="26"/>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50" name=" 2050"/>
          <p:cNvSpPr/>
          <p:nvPr/>
        </p:nvSpPr>
        <p:spPr bwMode="auto">
          <a:xfrm>
            <a:off x="582295" y="4057650"/>
            <a:ext cx="817245" cy="62103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050"/>
                                        </p:tgtEl>
                                        <p:attrNameLst>
                                          <p:attrName>style.visibility</p:attrName>
                                        </p:attrNameLst>
                                      </p:cBhvr>
                                      <p:to>
                                        <p:strVal val="visible"/>
                                      </p:to>
                                    </p:set>
                                    <p:anim calcmode="lin" valueType="num">
                                      <p:cBhvr additive="base">
                                        <p:cTn id="28" dur="500" fill="hold"/>
                                        <p:tgtEl>
                                          <p:spTgt spid="2050"/>
                                        </p:tgtEl>
                                        <p:attrNameLst>
                                          <p:attrName>ppt_x</p:attrName>
                                        </p:attrNameLst>
                                      </p:cBhvr>
                                      <p:tavLst>
                                        <p:tav tm="0">
                                          <p:val>
                                            <p:strVal val="1+#ppt_w/2"/>
                                          </p:val>
                                        </p:tav>
                                        <p:tav tm="100000">
                                          <p:val>
                                            <p:strVal val="#ppt_x"/>
                                          </p:val>
                                        </p:tav>
                                      </p:tavLst>
                                    </p:anim>
                                    <p:anim calcmode="lin" valueType="num">
                                      <p:cBhvr additive="base">
                                        <p:cTn id="29"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5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sym typeface="+mn-ea"/>
              </a:rPr>
              <a:t>CSS权重</a:t>
            </a:r>
            <a:endParaRPr lang="zh-CN" altLang="en-US" dirty="0">
              <a:sym typeface="+mn-ea"/>
            </a:endParaRPr>
          </a:p>
        </p:txBody>
      </p:sp>
      <p:sp>
        <p:nvSpPr>
          <p:cNvPr id="3" name="内容占位符 2"/>
          <p:cNvSpPr/>
          <p:nvPr>
            <p:ph sz="half" idx="1"/>
          </p:nvPr>
        </p:nvSpPr>
        <p:spPr>
          <a:xfrm>
            <a:off x="838200" y="853440"/>
            <a:ext cx="10351135" cy="7028815"/>
          </a:xfrm>
        </p:spPr>
        <p:txBody>
          <a:bodyPr>
            <a:normAutofit/>
          </a:bodyPr>
          <a:p>
            <a:pPr marL="457200" lvl="0" indent="-457200" fontAlgn="auto">
              <a:lnSpc>
                <a:spcPct val="150000"/>
              </a:lnSpc>
              <a:buClr>
                <a:srgbClr val="C00000"/>
              </a:buClr>
              <a:buFont typeface="Wingdings" panose="05000000000000000000" charset="0"/>
              <a:buChar char="l"/>
            </a:pPr>
            <a:r>
              <a:rPr sz="2800" b="1" dirty="0">
                <a:solidFill>
                  <a:srgbClr val="C00000"/>
                </a:solidFill>
                <a:latin typeface="微软雅黑" panose="020B0503020204020204" charset="-122"/>
                <a:ea typeface="微软雅黑" panose="020B0503020204020204" charset="-122"/>
                <a:sym typeface="微软雅黑" panose="020B0503020204020204" charset="-122"/>
              </a:rPr>
              <a:t>权重</a:t>
            </a:r>
            <a:r>
              <a:rPr sz="2800" dirty="0">
                <a:solidFill>
                  <a:schemeClr val="tx1"/>
                </a:solidFill>
                <a:latin typeface="微软雅黑" panose="020B0503020204020204" charset="-122"/>
                <a:ea typeface="微软雅黑" panose="020B0503020204020204" charset="-122"/>
                <a:sym typeface="微软雅黑" panose="020B0503020204020204" charset="-122"/>
              </a:rPr>
              <a:t>决定 css 规则怎样被浏览器解析直到生效 </a:t>
            </a:r>
            <a:r>
              <a:rPr lang="zh-CN" sz="2800" dirty="0">
                <a:solidFill>
                  <a:schemeClr val="tx1"/>
                </a:solidFill>
                <a:latin typeface="微软雅黑" panose="020B0503020204020204" charset="-122"/>
                <a:ea typeface="微软雅黑" panose="020B0503020204020204" charset="-122"/>
                <a:sym typeface="微软雅黑" panose="020B0503020204020204" charset="-122"/>
              </a:rPr>
              <a:t>。</a:t>
            </a:r>
            <a:endParaRPr lang="zh-CN" sz="2800" dirty="0">
              <a:solidFill>
                <a:schemeClr val="tx1"/>
              </a:solidFill>
              <a:latin typeface="微软雅黑" panose="020B0503020204020204" charset="-122"/>
              <a:ea typeface="微软雅黑" panose="020B0503020204020204" charset="-122"/>
              <a:sym typeface="微软雅黑" panose="020B0503020204020204" charset="-122"/>
            </a:endParaRPr>
          </a:p>
          <a:p>
            <a:pPr marL="457200" lvl="0" indent="-457200" fontAlgn="auto">
              <a:lnSpc>
                <a:spcPct val="150000"/>
              </a:lnSpc>
              <a:buClr>
                <a:srgbClr val="C00000"/>
              </a:buClr>
              <a:buFont typeface="Wingdings" panose="05000000000000000000" charset="0"/>
              <a:buChar char="l"/>
            </a:pPr>
            <a:r>
              <a:rPr sz="2800" dirty="0">
                <a:solidFill>
                  <a:schemeClr val="tx1"/>
                </a:solidFill>
                <a:latin typeface="微软雅黑" panose="020B0503020204020204" charset="-122"/>
                <a:ea typeface="微软雅黑" panose="020B0503020204020204" charset="-122"/>
                <a:sym typeface="微软雅黑" panose="020B0503020204020204" charset="-122"/>
              </a:rPr>
              <a:t>当很多的规则被应用到某一个元素上时，权重是一个决定哪种规则生效，或者是优先级的过程。</a:t>
            </a:r>
            <a:endParaRPr sz="2800" dirty="0">
              <a:solidFill>
                <a:schemeClr val="tx1"/>
              </a:solidFill>
              <a:latin typeface="微软雅黑" panose="020B0503020204020204" charset="-122"/>
              <a:ea typeface="微软雅黑" panose="020B0503020204020204" charset="-122"/>
              <a:sym typeface="微软雅黑" panose="020B0503020204020204" charset="-122"/>
            </a:endParaRPr>
          </a:p>
          <a:p>
            <a:pPr marL="457200" lvl="0" indent="-457200" fontAlgn="auto">
              <a:lnSpc>
                <a:spcPct val="150000"/>
              </a:lnSpc>
              <a:buClr>
                <a:srgbClr val="C00000"/>
              </a:buClr>
              <a:buFont typeface="Wingdings" panose="05000000000000000000" charset="0"/>
              <a:buChar char="l"/>
            </a:pPr>
            <a:r>
              <a:rPr sz="2800" dirty="0">
                <a:solidFill>
                  <a:schemeClr val="tx1"/>
                </a:solidFill>
                <a:latin typeface="微软雅黑" panose="020B0503020204020204" charset="-122"/>
                <a:ea typeface="微软雅黑" panose="020B0503020204020204" charset="-122"/>
                <a:sym typeface="微软雅黑" panose="020B0503020204020204" charset="-122"/>
              </a:rPr>
              <a:t>每个选择器都有自己的权重。每条 css 规则，都包含一个权重级别。 这个级别是由不同的选择器</a:t>
            </a:r>
            <a:r>
              <a:rPr sz="2800" dirty="0">
                <a:solidFill>
                  <a:srgbClr val="C00000"/>
                </a:solidFill>
                <a:latin typeface="微软雅黑" panose="020B0503020204020204" charset="-122"/>
                <a:ea typeface="微软雅黑" panose="020B0503020204020204" charset="-122"/>
                <a:sym typeface="微软雅黑" panose="020B0503020204020204" charset="-122"/>
              </a:rPr>
              <a:t>加权</a:t>
            </a:r>
            <a:r>
              <a:rPr sz="2800" dirty="0">
                <a:solidFill>
                  <a:schemeClr val="tx1"/>
                </a:solidFill>
                <a:latin typeface="微软雅黑" panose="020B0503020204020204" charset="-122"/>
                <a:ea typeface="微软雅黑" panose="020B0503020204020204" charset="-122"/>
                <a:sym typeface="微软雅黑" panose="020B0503020204020204" charset="-122"/>
              </a:rPr>
              <a:t>计算的</a:t>
            </a:r>
            <a:r>
              <a:rPr lang="zh-CN" sz="2800" dirty="0">
                <a:solidFill>
                  <a:schemeClr val="tx1"/>
                </a:solidFill>
                <a:latin typeface="微软雅黑" panose="020B0503020204020204" charset="-122"/>
                <a:ea typeface="微软雅黑" panose="020B0503020204020204" charset="-122"/>
                <a:sym typeface="微软雅黑" panose="020B0503020204020204" charset="-122"/>
              </a:rPr>
              <a:t>。</a:t>
            </a:r>
            <a:endParaRPr lang="zh-CN" sz="2800" dirty="0">
              <a:solidFill>
                <a:schemeClr val="tx1"/>
              </a:solidFill>
              <a:latin typeface="微软雅黑" panose="020B0503020204020204" charset="-122"/>
              <a:ea typeface="微软雅黑" panose="020B0503020204020204" charset="-122"/>
              <a:sym typeface="微软雅黑" panose="020B0503020204020204" charset="-122"/>
            </a:endParaRPr>
          </a:p>
          <a:p>
            <a:pPr marL="457200" lvl="0" indent="-457200" fontAlgn="auto">
              <a:lnSpc>
                <a:spcPct val="150000"/>
              </a:lnSpc>
              <a:buClr>
                <a:srgbClr val="C00000"/>
              </a:buClr>
              <a:buFont typeface="Wingdings" panose="05000000000000000000" charset="0"/>
              <a:buChar char="l"/>
            </a:pPr>
            <a:endParaRPr lang="zh-CN" sz="2800" kern="0" noProof="0" dirty="0" smtClean="0">
              <a:ln>
                <a:noFill/>
              </a:ln>
              <a:solidFill>
                <a:schemeClr val="tx1"/>
              </a:solidFill>
              <a:effectLst/>
              <a:uLnTx/>
              <a:uFillTx/>
              <a:latin typeface="微软雅黑" panose="020B0503020204020204" charset="-122"/>
              <a:ea typeface="微软雅黑" panose="020B0503020204020204" charset="-122"/>
              <a:sym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sym typeface="+mn-ea"/>
              </a:rPr>
              <a:t>CSS权重</a:t>
            </a:r>
            <a:endParaRPr lang="zh-CN" altLang="en-US" dirty="0">
              <a:sym typeface="+mn-ea"/>
            </a:endParaRPr>
          </a:p>
        </p:txBody>
      </p:sp>
      <p:grpSp>
        <p:nvGrpSpPr>
          <p:cNvPr id="5" name="组合 4"/>
          <p:cNvGrpSpPr/>
          <p:nvPr/>
        </p:nvGrpSpPr>
        <p:grpSpPr>
          <a:xfrm>
            <a:off x="1382395" y="1200785"/>
            <a:ext cx="8390890" cy="5084445"/>
            <a:chOff x="1688" y="1917"/>
            <a:chExt cx="13214" cy="8007"/>
          </a:xfrm>
        </p:grpSpPr>
        <p:sp>
          <p:nvSpPr>
            <p:cNvPr id="13314" name="标题 82945"/>
            <p:cNvSpPr>
              <a:spLocks noGrp="1"/>
            </p:cNvSpPr>
            <p:nvPr/>
          </p:nvSpPr>
          <p:spPr>
            <a:xfrm>
              <a:off x="1688" y="1917"/>
              <a:ext cx="13214" cy="8007"/>
            </a:xfrm>
            <a:prstGeom prst="rect">
              <a:avLst/>
            </a:prstGeom>
            <a:noFill/>
            <a:ln w="9525">
              <a:noFill/>
            </a:ln>
          </p:spPr>
          <p:txBody>
            <a:bodyPr anchor="t"/>
            <a:p>
              <a:pPr lvl="0" indent="0" fontAlgn="auto">
                <a:lnSpc>
                  <a:spcPct val="150000"/>
                </a:lnSpc>
              </a:pPr>
              <a:r>
                <a:rPr lang="zh-CN" sz="2800" dirty="0">
                  <a:solidFill>
                    <a:schemeClr val="tx1"/>
                  </a:solidFill>
                  <a:latin typeface="微软雅黑" panose="020B0503020204020204" charset="-122"/>
                  <a:ea typeface="微软雅黑" panose="020B0503020204020204" charset="-122"/>
                  <a:sym typeface="微软雅黑" panose="020B0503020204020204" charset="-122"/>
                </a:rPr>
                <a:t>根据选择器种类的不同可以分为</a:t>
              </a:r>
              <a:r>
                <a:rPr lang="zh-CN" sz="2800" dirty="0">
                  <a:solidFill>
                    <a:srgbClr val="C00000"/>
                  </a:solidFill>
                  <a:latin typeface="微软雅黑" panose="020B0503020204020204" charset="-122"/>
                  <a:ea typeface="微软雅黑" panose="020B0503020204020204" charset="-122"/>
                  <a:sym typeface="微软雅黑" panose="020B0503020204020204" charset="-122"/>
                </a:rPr>
                <a:t>四类</a:t>
              </a:r>
              <a:r>
                <a:rPr lang="zh-CN" sz="2800" dirty="0">
                  <a:solidFill>
                    <a:schemeClr val="tx1"/>
                  </a:solidFill>
                  <a:latin typeface="微软雅黑" panose="020B0503020204020204" charset="-122"/>
                  <a:ea typeface="微软雅黑" panose="020B0503020204020204" charset="-122"/>
                  <a:sym typeface="微软雅黑" panose="020B0503020204020204" charset="-122"/>
                </a:rPr>
                <a:t>，也决定了四种不同等级的</a:t>
              </a:r>
              <a:r>
                <a:rPr lang="zh-CN" sz="2800" dirty="0">
                  <a:solidFill>
                    <a:srgbClr val="C00000"/>
                  </a:solidFill>
                  <a:latin typeface="微软雅黑" panose="020B0503020204020204" charset="-122"/>
                  <a:ea typeface="微软雅黑" panose="020B0503020204020204" charset="-122"/>
                  <a:sym typeface="微软雅黑" panose="020B0503020204020204" charset="-122"/>
                </a:rPr>
                <a:t>权重值</a:t>
              </a:r>
              <a:r>
                <a:rPr lang="zh-CN" sz="2800" dirty="0">
                  <a:solidFill>
                    <a:schemeClr val="tx1"/>
                  </a:solidFill>
                  <a:latin typeface="微软雅黑" panose="020B0503020204020204" charset="-122"/>
                  <a:ea typeface="微软雅黑" panose="020B0503020204020204" charset="-122"/>
                  <a:sym typeface="微软雅黑" panose="020B0503020204020204" charset="-122"/>
                </a:rPr>
                <a:t>。</a:t>
              </a:r>
              <a:endParaRPr lang="zh-CN" sz="2800" dirty="0">
                <a:solidFill>
                  <a:schemeClr val="tx1"/>
                </a:solidFill>
                <a:latin typeface="微软雅黑" panose="020B0503020204020204" charset="-122"/>
                <a:ea typeface="微软雅黑" panose="020B0503020204020204" charset="-122"/>
                <a:sym typeface="微软雅黑" panose="020B0503020204020204" charset="-122"/>
              </a:endParaRPr>
            </a:p>
            <a:p>
              <a:pPr marL="514350" lvl="0" indent="-514350" fontAlgn="auto">
                <a:lnSpc>
                  <a:spcPct val="150000"/>
                </a:lnSpc>
                <a:buClr>
                  <a:srgbClr val="C00000"/>
                </a:buClr>
                <a:buFont typeface="+mj-lt"/>
                <a:buAutoNum type="arabicPeriod"/>
              </a:pPr>
              <a:r>
                <a:rPr lang="zh-CN" sz="2800" dirty="0">
                  <a:solidFill>
                    <a:schemeClr val="tx1"/>
                  </a:solidFill>
                  <a:latin typeface="微软雅黑" panose="020B0503020204020204" charset="-122"/>
                  <a:ea typeface="微软雅黑" panose="020B0503020204020204" charset="-122"/>
                  <a:sym typeface="微软雅黑" panose="020B0503020204020204" charset="-122"/>
                </a:rPr>
                <a:t>行内样式，指的是html文档中定义的style   </a:t>
              </a:r>
              <a:endParaRPr lang="en-US" altLang="zh-CN" sz="2800" dirty="0">
                <a:solidFill>
                  <a:schemeClr val="tx1"/>
                </a:solidFill>
                <a:latin typeface="微软雅黑" panose="020B0503020204020204" charset="-122"/>
                <a:ea typeface="微软雅黑" panose="020B0503020204020204" charset="-122"/>
                <a:sym typeface="微软雅黑" panose="020B0503020204020204" charset="-122"/>
              </a:endParaRPr>
            </a:p>
            <a:p>
              <a:pPr marL="514350" lvl="0" indent="-514350" fontAlgn="auto">
                <a:lnSpc>
                  <a:spcPct val="150000"/>
                </a:lnSpc>
                <a:buClr>
                  <a:srgbClr val="C00000"/>
                </a:buClr>
                <a:buFont typeface="+mj-lt"/>
                <a:buAutoNum type="arabicPeriod"/>
              </a:pPr>
              <a:r>
                <a:rPr lang="zh-CN" sz="2800" dirty="0">
                  <a:solidFill>
                    <a:schemeClr val="tx1"/>
                  </a:solidFill>
                  <a:latin typeface="微软雅黑" panose="020B0503020204020204" charset="-122"/>
                  <a:ea typeface="微软雅黑" panose="020B0503020204020204" charset="-122"/>
                  <a:sym typeface="微软雅黑" panose="020B0503020204020204" charset="-122"/>
                </a:rPr>
                <a:t>ID选择器                                                     </a:t>
              </a:r>
              <a:endParaRPr lang="en-US" altLang="zh-CN" sz="2800" dirty="0">
                <a:solidFill>
                  <a:schemeClr val="tx1"/>
                </a:solidFill>
                <a:latin typeface="微软雅黑" panose="020B0503020204020204" charset="-122"/>
                <a:ea typeface="微软雅黑" panose="020B0503020204020204" charset="-122"/>
                <a:sym typeface="微软雅黑" panose="020B0503020204020204" charset="-122"/>
              </a:endParaRPr>
            </a:p>
            <a:p>
              <a:pPr marL="514350" lvl="0" indent="-514350" fontAlgn="auto">
                <a:lnSpc>
                  <a:spcPct val="150000"/>
                </a:lnSpc>
                <a:buClr>
                  <a:srgbClr val="C00000"/>
                </a:buClr>
                <a:buFont typeface="+mj-lt"/>
                <a:buAutoNum type="arabicPeriod"/>
              </a:pPr>
              <a:r>
                <a:rPr lang="zh-CN" sz="2800" dirty="0">
                  <a:solidFill>
                    <a:schemeClr val="tx1"/>
                  </a:solidFill>
                  <a:latin typeface="微软雅黑" panose="020B0503020204020204" charset="-122"/>
                  <a:ea typeface="微软雅黑" panose="020B0503020204020204" charset="-122"/>
                  <a:sym typeface="微软雅黑" panose="020B0503020204020204" charset="-122"/>
                </a:rPr>
                <a:t>类，属性选择器和伪类选择器</a:t>
              </a:r>
              <a:r>
                <a:rPr lang="en-US" altLang="zh-CN" sz="2800" dirty="0">
                  <a:solidFill>
                    <a:schemeClr val="tx1"/>
                  </a:solidFill>
                  <a:latin typeface="微软雅黑" panose="020B0503020204020204" charset="-122"/>
                  <a:ea typeface="微软雅黑" panose="020B0503020204020204" charset="-122"/>
                  <a:sym typeface="微软雅黑" panose="020B0503020204020204" charset="-122"/>
                </a:rPr>
                <a:t>(:hover )           </a:t>
              </a:r>
              <a:endParaRPr lang="en-US" altLang="zh-CN" sz="2800" dirty="0">
                <a:solidFill>
                  <a:schemeClr val="tx1"/>
                </a:solidFill>
                <a:latin typeface="微软雅黑" panose="020B0503020204020204" charset="-122"/>
                <a:ea typeface="微软雅黑" panose="020B0503020204020204" charset="-122"/>
                <a:sym typeface="微软雅黑" panose="020B0503020204020204" charset="-122"/>
              </a:endParaRPr>
            </a:p>
            <a:p>
              <a:pPr marL="514350" lvl="0" indent="-514350" fontAlgn="auto">
                <a:lnSpc>
                  <a:spcPct val="150000"/>
                </a:lnSpc>
                <a:buClr>
                  <a:srgbClr val="C00000"/>
                </a:buClr>
                <a:buFont typeface="+mj-lt"/>
                <a:buAutoNum type="arabicPeriod"/>
              </a:pPr>
              <a:r>
                <a:rPr lang="zh-CN" sz="2800" dirty="0">
                  <a:solidFill>
                    <a:schemeClr val="tx1"/>
                  </a:solidFill>
                  <a:latin typeface="微软雅黑" panose="020B0503020204020204" charset="-122"/>
                  <a:ea typeface="微软雅黑" panose="020B0503020204020204" charset="-122"/>
                  <a:sym typeface="微软雅黑" panose="020B0503020204020204" charset="-122"/>
                </a:rPr>
                <a:t>元素和伪元素</a:t>
              </a:r>
              <a:r>
                <a:rPr lang="en-US" altLang="zh-CN" sz="2800" dirty="0">
                  <a:solidFill>
                    <a:schemeClr val="tx1"/>
                  </a:solidFill>
                  <a:latin typeface="微软雅黑" panose="020B0503020204020204" charset="-122"/>
                  <a:ea typeface="微软雅黑" panose="020B0503020204020204" charset="-122"/>
                  <a:sym typeface="微软雅黑" panose="020B0503020204020204" charset="-122"/>
                </a:rPr>
                <a:t>(:before :after)                         </a:t>
              </a:r>
              <a:endParaRPr lang="en-US" altLang="zh-CN" sz="2800" dirty="0">
                <a:solidFill>
                  <a:schemeClr val="tx1"/>
                </a:solidFill>
                <a:latin typeface="微软雅黑" panose="020B0503020204020204" charset="-122"/>
                <a:ea typeface="微软雅黑" panose="020B0503020204020204" charset="-122"/>
                <a:sym typeface="微软雅黑" panose="020B0503020204020204" charset="-122"/>
              </a:endParaRPr>
            </a:p>
            <a:p>
              <a:pPr lvl="0" indent="0" fontAlgn="auto">
                <a:lnSpc>
                  <a:spcPct val="150000"/>
                </a:lnSpc>
              </a:pPr>
              <a:endParaRPr lang="zh-CN" sz="2800" dirty="0">
                <a:solidFill>
                  <a:schemeClr val="tx1"/>
                </a:solidFill>
                <a:latin typeface="微软雅黑" panose="020B0503020204020204" charset="-122"/>
                <a:ea typeface="微软雅黑" panose="020B0503020204020204" charset="-122"/>
                <a:sym typeface="微软雅黑" panose="020B0503020204020204" charset="-122"/>
              </a:endParaRPr>
            </a:p>
            <a:p>
              <a:pPr lvl="0" indent="0" fontAlgn="auto">
                <a:lnSpc>
                  <a:spcPct val="150000"/>
                </a:lnSpc>
              </a:pPr>
              <a:endParaRPr lang="zh-CN" sz="2800" dirty="0">
                <a:solidFill>
                  <a:schemeClr val="tx1"/>
                </a:solidFill>
                <a:latin typeface="微软雅黑" panose="020B0503020204020204" charset="-122"/>
                <a:ea typeface="微软雅黑" panose="020B0503020204020204" charset="-122"/>
                <a:sym typeface="微软雅黑" panose="020B0503020204020204" charset="-122"/>
              </a:endParaRPr>
            </a:p>
            <a:p>
              <a:pPr lvl="0" indent="0" fontAlgn="auto">
                <a:lnSpc>
                  <a:spcPct val="150000"/>
                </a:lnSpc>
              </a:pPr>
              <a:endParaRPr lang="zh-CN" sz="2800" dirty="0">
                <a:solidFill>
                  <a:schemeClr val="tx1"/>
                </a:solidFill>
                <a:latin typeface="微软雅黑" panose="020B0503020204020204" charset="-122"/>
                <a:ea typeface="微软雅黑" panose="020B0503020204020204" charset="-122"/>
                <a:sym typeface="微软雅黑" panose="020B0503020204020204" charset="-122"/>
              </a:endParaRPr>
            </a:p>
            <a:p>
              <a:pPr lvl="0" indent="0" fontAlgn="auto">
                <a:lnSpc>
                  <a:spcPct val="150000"/>
                </a:lnSpc>
              </a:pPr>
              <a:endParaRPr lang="zh-CN" sz="2800" dirty="0">
                <a:solidFill>
                  <a:schemeClr val="tx1"/>
                </a:solidFill>
                <a:latin typeface="微软雅黑" panose="020B0503020204020204" charset="-122"/>
                <a:ea typeface="微软雅黑" panose="020B0503020204020204" charset="-122"/>
                <a:sym typeface="微软雅黑" panose="020B0503020204020204" charset="-122"/>
              </a:endParaRPr>
            </a:p>
            <a:p>
              <a:pPr lvl="0" indent="0" fontAlgn="auto">
                <a:lnSpc>
                  <a:spcPct val="150000"/>
                </a:lnSpc>
              </a:pPr>
              <a:endParaRPr lang="zh-CN" altLang="en-US" sz="2800" dirty="0">
                <a:solidFill>
                  <a:schemeClr val="tx1"/>
                </a:solidFill>
                <a:latin typeface="微软雅黑" panose="020B0503020204020204" charset="-122"/>
                <a:ea typeface="微软雅黑" panose="020B0503020204020204" charset="-122"/>
                <a:sym typeface="微软雅黑" panose="020B0503020204020204" charset="-122"/>
              </a:endParaRPr>
            </a:p>
            <a:p>
              <a:pPr lvl="0" indent="0" fontAlgn="auto">
                <a:lnSpc>
                  <a:spcPct val="150000"/>
                </a:lnSpc>
              </a:pPr>
              <a:endParaRPr lang="zh-CN" altLang="en-US" sz="2800" dirty="0">
                <a:solidFill>
                  <a:schemeClr val="tx1"/>
                </a:solidFill>
                <a:latin typeface="微软雅黑" panose="020B0503020204020204" charset="-122"/>
                <a:ea typeface="微软雅黑" panose="020B0503020204020204" charset="-122"/>
                <a:sym typeface="微软雅黑" panose="020B0503020204020204" charset="-122"/>
              </a:endParaRPr>
            </a:p>
          </p:txBody>
        </p:sp>
        <p:sp>
          <p:nvSpPr>
            <p:cNvPr id="4" name="矩形 3"/>
            <p:cNvSpPr/>
            <p:nvPr/>
          </p:nvSpPr>
          <p:spPr>
            <a:xfrm>
              <a:off x="12992" y="3720"/>
              <a:ext cx="1910" cy="4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lnSpc>
                  <a:spcPct val="150000"/>
                </a:lnSpc>
              </a:pPr>
              <a:r>
                <a:rPr lang="en-US" altLang="zh-CN" sz="2800" b="1">
                  <a:solidFill>
                    <a:srgbClr val="C00000"/>
                  </a:solidFill>
                  <a:latin typeface="微软雅黑" panose="020B0503020204020204" charset="-122"/>
                  <a:ea typeface="微软雅黑" panose="020B0503020204020204" charset="-122"/>
                </a:rPr>
                <a:t>1000</a:t>
              </a:r>
              <a:endParaRPr lang="en-US" altLang="zh-CN" sz="2800" b="1">
                <a:solidFill>
                  <a:srgbClr val="C00000"/>
                </a:solidFill>
                <a:latin typeface="微软雅黑" panose="020B0503020204020204" charset="-122"/>
                <a:ea typeface="微软雅黑" panose="020B0503020204020204" charset="-122"/>
              </a:endParaRPr>
            </a:p>
            <a:p>
              <a:pPr algn="ctr" fontAlgn="auto">
                <a:lnSpc>
                  <a:spcPct val="150000"/>
                </a:lnSpc>
              </a:pPr>
              <a:r>
                <a:rPr lang="en-US" altLang="zh-CN" sz="2800" b="1">
                  <a:solidFill>
                    <a:srgbClr val="C00000"/>
                  </a:solidFill>
                  <a:latin typeface="微软雅黑" panose="020B0503020204020204" charset="-122"/>
                  <a:ea typeface="微软雅黑" panose="020B0503020204020204" charset="-122"/>
                </a:rPr>
                <a:t>100</a:t>
              </a:r>
              <a:endParaRPr lang="en-US" altLang="zh-CN" sz="2800" b="1">
                <a:solidFill>
                  <a:srgbClr val="C00000"/>
                </a:solidFill>
                <a:latin typeface="微软雅黑" panose="020B0503020204020204" charset="-122"/>
                <a:ea typeface="微软雅黑" panose="020B0503020204020204" charset="-122"/>
              </a:endParaRPr>
            </a:p>
            <a:p>
              <a:pPr algn="ctr" fontAlgn="auto">
                <a:lnSpc>
                  <a:spcPct val="150000"/>
                </a:lnSpc>
              </a:pPr>
              <a:r>
                <a:rPr lang="en-US" altLang="zh-CN" sz="2800" b="1">
                  <a:solidFill>
                    <a:srgbClr val="C00000"/>
                  </a:solidFill>
                  <a:latin typeface="微软雅黑" panose="020B0503020204020204" charset="-122"/>
                  <a:ea typeface="微软雅黑" panose="020B0503020204020204" charset="-122"/>
                </a:rPr>
                <a:t>10</a:t>
              </a:r>
              <a:endParaRPr lang="en-US" altLang="zh-CN" sz="2800" b="1">
                <a:solidFill>
                  <a:srgbClr val="C00000"/>
                </a:solidFill>
                <a:latin typeface="微软雅黑" panose="020B0503020204020204" charset="-122"/>
                <a:ea typeface="微软雅黑" panose="020B0503020204020204" charset="-122"/>
              </a:endParaRPr>
            </a:p>
            <a:p>
              <a:pPr algn="ctr" fontAlgn="auto">
                <a:lnSpc>
                  <a:spcPct val="150000"/>
                </a:lnSpc>
              </a:pPr>
              <a:r>
                <a:rPr lang="en-US" altLang="zh-CN" sz="2800" b="1">
                  <a:solidFill>
                    <a:srgbClr val="C00000"/>
                  </a:solidFill>
                  <a:latin typeface="微软雅黑" panose="020B0503020204020204" charset="-122"/>
                  <a:ea typeface="微软雅黑" panose="020B0503020204020204" charset="-122"/>
                </a:rPr>
                <a:t>1</a:t>
              </a:r>
              <a:endParaRPr lang="en-US" altLang="zh-CN" sz="2800" b="1">
                <a:solidFill>
                  <a:srgbClr val="C00000"/>
                </a:solidFill>
                <a:latin typeface="微软雅黑" panose="020B0503020204020204" charset="-122"/>
                <a:ea typeface="微软雅黑" panose="020B0503020204020204" charset="-122"/>
              </a:endParaRPr>
            </a:p>
          </p:txBody>
        </p:sp>
      </p:grpSp>
    </p:spTree>
    <p:custDataLst>
      <p:tags r:id="rId2"/>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sym typeface="+mn-ea"/>
              </a:rPr>
              <a:t>CSS加权</a:t>
            </a:r>
            <a:endParaRPr lang="zh-CN" altLang="en-US" dirty="0">
              <a:sym typeface="+mn-ea"/>
            </a:endParaRPr>
          </a:p>
        </p:txBody>
      </p:sp>
      <p:sp>
        <p:nvSpPr>
          <p:cNvPr id="3" name="标题 82945"/>
          <p:cNvSpPr>
            <a:spLocks noGrp="1"/>
          </p:cNvSpPr>
          <p:nvPr/>
        </p:nvSpPr>
        <p:spPr>
          <a:xfrm>
            <a:off x="1900555" y="853440"/>
            <a:ext cx="8390890" cy="5894070"/>
          </a:xfrm>
          <a:prstGeom prst="rect">
            <a:avLst/>
          </a:prstGeom>
          <a:noFill/>
          <a:ln w="9525">
            <a:noFill/>
          </a:ln>
        </p:spPr>
        <p:txBody>
          <a:bodyPr anchor="t"/>
          <a:p>
            <a:pPr lvl="0" indent="0" fontAlgn="auto">
              <a:lnSpc>
                <a:spcPct val="150000"/>
              </a:lnSpc>
            </a:pPr>
            <a:r>
              <a:rPr lang="zh-CN" sz="2800" dirty="0">
                <a:solidFill>
                  <a:schemeClr val="tx1"/>
                </a:solidFill>
                <a:latin typeface="微软雅黑" panose="020B0503020204020204" charset="-122"/>
                <a:ea typeface="微软雅黑" panose="020B0503020204020204" charset="-122"/>
                <a:sym typeface="微软雅黑" panose="020B0503020204020204" charset="-122"/>
              </a:rPr>
              <a:t>将  id 选择器作为 </a:t>
            </a:r>
            <a:r>
              <a:rPr lang="en-US" altLang="zh-CN" sz="2800" dirty="0">
                <a:solidFill>
                  <a:schemeClr val="tx1"/>
                </a:solidFill>
                <a:latin typeface="微软雅黑" panose="020B0503020204020204" charset="-122"/>
                <a:ea typeface="微软雅黑" panose="020B0503020204020204" charset="-122"/>
                <a:sym typeface="微软雅黑" panose="020B0503020204020204" charset="-122"/>
              </a:rPr>
              <a:t>a</a:t>
            </a:r>
            <a:r>
              <a:rPr lang="zh-CN" sz="2800" dirty="0">
                <a:solidFill>
                  <a:schemeClr val="tx1"/>
                </a:solidFill>
                <a:latin typeface="微软雅黑" panose="020B0503020204020204" charset="-122"/>
                <a:ea typeface="微软雅黑" panose="020B0503020204020204" charset="-122"/>
                <a:sym typeface="微软雅黑" panose="020B0503020204020204" charset="-122"/>
              </a:rPr>
              <a:t> 组，类选择器作为 </a:t>
            </a:r>
            <a:r>
              <a:rPr lang="en-US" altLang="zh-CN" sz="2800" dirty="0">
                <a:solidFill>
                  <a:schemeClr val="tx1"/>
                </a:solidFill>
                <a:latin typeface="微软雅黑" panose="020B0503020204020204" charset="-122"/>
                <a:ea typeface="微软雅黑" panose="020B0503020204020204" charset="-122"/>
                <a:sym typeface="微软雅黑" panose="020B0503020204020204" charset="-122"/>
              </a:rPr>
              <a:t>b</a:t>
            </a:r>
            <a:r>
              <a:rPr lang="zh-CN" sz="2800" dirty="0">
                <a:solidFill>
                  <a:schemeClr val="tx1"/>
                </a:solidFill>
                <a:latin typeface="微软雅黑" panose="020B0503020204020204" charset="-122"/>
                <a:ea typeface="微软雅黑" panose="020B0503020204020204" charset="-122"/>
                <a:sym typeface="微软雅黑" panose="020B0503020204020204" charset="-122"/>
              </a:rPr>
              <a:t> 组，元素名作为 </a:t>
            </a:r>
            <a:r>
              <a:rPr lang="en-US" altLang="zh-CN" sz="2800" dirty="0">
                <a:solidFill>
                  <a:schemeClr val="tx1"/>
                </a:solidFill>
                <a:latin typeface="微软雅黑" panose="020B0503020204020204" charset="-122"/>
                <a:ea typeface="微软雅黑" panose="020B0503020204020204" charset="-122"/>
                <a:sym typeface="微软雅黑" panose="020B0503020204020204" charset="-122"/>
              </a:rPr>
              <a:t>c </a:t>
            </a:r>
            <a:r>
              <a:rPr lang="zh-CN" sz="2800" dirty="0">
                <a:solidFill>
                  <a:schemeClr val="tx1"/>
                </a:solidFill>
                <a:latin typeface="微软雅黑" panose="020B0503020204020204" charset="-122"/>
                <a:ea typeface="微软雅黑" panose="020B0503020204020204" charset="-122"/>
                <a:sym typeface="微软雅黑" panose="020B0503020204020204" charset="-122"/>
              </a:rPr>
              <a:t>组</a:t>
            </a:r>
            <a:r>
              <a:rPr lang="en-US" altLang="zh-CN" sz="2800" dirty="0">
                <a:solidFill>
                  <a:schemeClr val="tx1"/>
                </a:solidFill>
                <a:latin typeface="微软雅黑" panose="020B0503020204020204" charset="-122"/>
                <a:ea typeface="微软雅黑" panose="020B0503020204020204" charset="-122"/>
                <a:sym typeface="微软雅黑" panose="020B0503020204020204" charset="-122"/>
              </a:rPr>
              <a:t>, 每组中出现一次，计数一次</a:t>
            </a:r>
            <a:r>
              <a:rPr lang="zh-CN" altLang="en-US" sz="2800" dirty="0">
                <a:solidFill>
                  <a:schemeClr val="tx1"/>
                </a:solidFill>
                <a:latin typeface="微软雅黑" panose="020B0503020204020204" charset="-122"/>
                <a:ea typeface="微软雅黑" panose="020B0503020204020204" charset="-122"/>
                <a:sym typeface="微软雅黑" panose="020B0503020204020204" charset="-122"/>
              </a:rPr>
              <a:t>。</a:t>
            </a:r>
            <a:endParaRPr lang="zh-CN" altLang="en-US" sz="2800" dirty="0">
              <a:solidFill>
                <a:schemeClr val="tx1"/>
              </a:solidFill>
              <a:latin typeface="微软雅黑" panose="020B0503020204020204" charset="-122"/>
              <a:ea typeface="微软雅黑" panose="020B0503020204020204" charset="-122"/>
              <a:sym typeface="微软雅黑" panose="020B0503020204020204" charset="-122"/>
            </a:endParaRPr>
          </a:p>
          <a:p>
            <a:pPr lvl="0" indent="0" fontAlgn="auto">
              <a:lnSpc>
                <a:spcPct val="150000"/>
              </a:lnSpc>
            </a:pPr>
            <a:endParaRPr lang="zh-CN" altLang="en-US" sz="2800" dirty="0">
              <a:solidFill>
                <a:schemeClr val="tx1"/>
              </a:solidFill>
              <a:latin typeface="微软雅黑" panose="020B0503020204020204" charset="-122"/>
              <a:ea typeface="微软雅黑" panose="020B0503020204020204" charset="-122"/>
              <a:sym typeface="微软雅黑" panose="020B0503020204020204" charset="-122"/>
            </a:endParaRPr>
          </a:p>
          <a:p>
            <a:pPr lvl="0" indent="0" fontAlgn="auto">
              <a:lnSpc>
                <a:spcPct val="150000"/>
              </a:lnSpc>
            </a:pPr>
            <a:endParaRPr lang="zh-CN" altLang="en-US" sz="2800" dirty="0">
              <a:solidFill>
                <a:schemeClr val="tx1"/>
              </a:solidFill>
              <a:latin typeface="微软雅黑" panose="020B0503020204020204" charset="-122"/>
              <a:ea typeface="微软雅黑" panose="020B0503020204020204" charset="-122"/>
              <a:sym typeface="微软雅黑" panose="020B0503020204020204" charset="-122"/>
            </a:endParaRPr>
          </a:p>
        </p:txBody>
      </p:sp>
      <p:graphicFrame>
        <p:nvGraphicFramePr>
          <p:cNvPr id="6" name="表格 5"/>
          <p:cNvGraphicFramePr/>
          <p:nvPr/>
        </p:nvGraphicFramePr>
        <p:xfrm>
          <a:off x="2343785" y="2729230"/>
          <a:ext cx="6593840" cy="3089275"/>
        </p:xfrm>
        <a:graphic>
          <a:graphicData uri="http://schemas.openxmlformats.org/drawingml/2006/table">
            <a:tbl>
              <a:tblPr firstRow="1" bandRow="1">
                <a:tableStyleId>{5C22544A-7EE6-4342-B048-85BDC9FD1C3A}</a:tableStyleId>
              </a:tblPr>
              <a:tblGrid>
                <a:gridCol w="2409190"/>
                <a:gridCol w="2181225"/>
                <a:gridCol w="2003425"/>
              </a:tblGrid>
              <a:tr h="568325">
                <a:tc>
                  <a:txBody>
                    <a:bodyPr/>
                    <a:p>
                      <a:pPr algn="l" fontAlgn="auto">
                        <a:buNone/>
                      </a:pPr>
                      <a:r>
                        <a:rPr lang="zh-CN" altLang="en-US" sz="2800" b="0">
                          <a:solidFill>
                            <a:srgbClr val="C00000"/>
                          </a:solidFill>
                          <a:latin typeface="微软雅黑" panose="020B0503020204020204" charset="-122"/>
                          <a:ea typeface="微软雅黑" panose="020B0503020204020204" charset="-122"/>
                        </a:rPr>
                        <a:t>选择器</a:t>
                      </a:r>
                      <a:endParaRPr lang="zh-CN" altLang="en-US" sz="2800" b="0">
                        <a:solidFill>
                          <a:srgbClr val="C00000"/>
                        </a:solidFill>
                        <a:latin typeface="微软雅黑" panose="020B0503020204020204" charset="-122"/>
                        <a:ea typeface="微软雅黑" panose="020B0503020204020204" charset="-122"/>
                      </a:endParaRPr>
                    </a:p>
                  </a:txBody>
                  <a:tcPr>
                    <a:noFill/>
                  </a:tcPr>
                </a:tc>
                <a:tc>
                  <a:txBody>
                    <a:bodyPr/>
                    <a:p>
                      <a:pPr algn="ctr" fontAlgn="auto">
                        <a:buNone/>
                      </a:pPr>
                      <a:endParaRPr lang="zh-CN" altLang="en-US" sz="2800" b="0">
                        <a:solidFill>
                          <a:srgbClr val="C00000"/>
                        </a:solidFill>
                        <a:latin typeface="微软雅黑" panose="020B0503020204020204" charset="-122"/>
                        <a:ea typeface="微软雅黑" panose="020B0503020204020204" charset="-122"/>
                      </a:endParaRPr>
                    </a:p>
                  </a:txBody>
                  <a:tcPr>
                    <a:noFill/>
                  </a:tcPr>
                </a:tc>
                <a:tc>
                  <a:txBody>
                    <a:bodyPr/>
                    <a:p>
                      <a:pPr algn="ctr" fontAlgn="auto">
                        <a:buNone/>
                      </a:pPr>
                      <a:endParaRPr lang="zh-CN" altLang="en-US" sz="2800" b="0">
                        <a:solidFill>
                          <a:srgbClr val="C00000"/>
                        </a:solidFill>
                        <a:latin typeface="微软雅黑" panose="020B0503020204020204" charset="-122"/>
                        <a:ea typeface="微软雅黑" panose="020B0503020204020204" charset="-122"/>
                        <a:sym typeface="+mn-ea"/>
                      </a:endParaRPr>
                    </a:p>
                  </a:txBody>
                  <a:tcPr>
                    <a:noFill/>
                  </a:tcPr>
                </a:tc>
              </a:tr>
              <a:tr h="504190">
                <a:tc>
                  <a:txBody>
                    <a:bodyPr/>
                    <a:p>
                      <a:pPr algn="l">
                        <a:buNone/>
                      </a:pPr>
                      <a:r>
                        <a:rPr lang="en-US" altLang="zh-CN" b="1">
                          <a:latin typeface="微软雅黑" panose="020B0503020204020204" charset="-122"/>
                          <a:ea typeface="微软雅黑" panose="020B0503020204020204" charset="-122"/>
                        </a:rPr>
                        <a:t>*{}</a:t>
                      </a: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solidFill>
                          <a:schemeClr val="tx1"/>
                        </a:solidFill>
                        <a:latin typeface="微软雅黑" panose="020B0503020204020204" charset="-122"/>
                        <a:ea typeface="微软雅黑" panose="020B0503020204020204" charset="-122"/>
                      </a:endParaRPr>
                    </a:p>
                  </a:txBody>
                  <a:tcPr>
                    <a:noFill/>
                  </a:tcPr>
                </a:tc>
              </a:tr>
              <a:tr h="504190">
                <a:tc>
                  <a:txBody>
                    <a:bodyPr/>
                    <a:p>
                      <a:pPr algn="l">
                        <a:buNone/>
                      </a:pPr>
                      <a:r>
                        <a:rPr lang="en-US" altLang="zh-CN" b="1">
                          <a:latin typeface="微软雅黑" panose="020B0503020204020204" charset="-122"/>
                          <a:ea typeface="微软雅黑" panose="020B0503020204020204" charset="-122"/>
                        </a:rPr>
                        <a:t>ul li a{}</a:t>
                      </a: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solidFill>
                          <a:schemeClr val="tx1"/>
                        </a:solidFill>
                        <a:latin typeface="微软雅黑" panose="020B0503020204020204" charset="-122"/>
                        <a:ea typeface="微软雅黑" panose="020B0503020204020204" charset="-122"/>
                      </a:endParaRPr>
                    </a:p>
                  </a:txBody>
                  <a:tcPr>
                    <a:noFill/>
                  </a:tcPr>
                </a:tc>
              </a:tr>
              <a:tr h="504190">
                <a:tc>
                  <a:txBody>
                    <a:bodyPr/>
                    <a:p>
                      <a:pPr algn="l">
                        <a:buNone/>
                      </a:pPr>
                      <a:r>
                        <a:rPr lang="en-US" altLang="zh-CN" b="1">
                          <a:latin typeface="微软雅黑" panose="020B0503020204020204" charset="-122"/>
                          <a:ea typeface="微软雅黑" panose="020B0503020204020204" charset="-122"/>
                        </a:rPr>
                        <a:t>ul#nav li{}</a:t>
                      </a: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solidFill>
                          <a:schemeClr val="tx1"/>
                        </a:solidFill>
                        <a:latin typeface="微软雅黑" panose="020B0503020204020204" charset="-122"/>
                        <a:ea typeface="微软雅黑" panose="020B0503020204020204" charset="-122"/>
                      </a:endParaRPr>
                    </a:p>
                  </a:txBody>
                  <a:tcPr>
                    <a:noFill/>
                  </a:tcPr>
                </a:tc>
              </a:tr>
              <a:tr h="504190">
                <a:tc>
                  <a:txBody>
                    <a:bodyPr/>
                    <a:p>
                      <a:pPr algn="l">
                        <a:buNone/>
                      </a:pPr>
                      <a:r>
                        <a:rPr lang="en-US" altLang="zh-CN" b="1">
                          <a:latin typeface="微软雅黑" panose="020B0503020204020204" charset="-122"/>
                          <a:ea typeface="微软雅黑" panose="020B0503020204020204" charset="-122"/>
                        </a:rPr>
                        <a:t>ul.nav li</a:t>
                      </a: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solidFill>
                          <a:schemeClr val="tx1"/>
                        </a:solidFill>
                        <a:latin typeface="微软雅黑" panose="020B0503020204020204" charset="-122"/>
                        <a:ea typeface="微软雅黑" panose="020B0503020204020204" charset="-122"/>
                      </a:endParaRPr>
                    </a:p>
                  </a:txBody>
                  <a:tcPr>
                    <a:noFill/>
                  </a:tcPr>
                </a:tc>
              </a:tr>
              <a:tr h="504190">
                <a:tc>
                  <a:txBody>
                    <a:bodyPr/>
                    <a:p>
                      <a:pPr algn="l">
                        <a:buNone/>
                      </a:pPr>
                      <a:r>
                        <a:rPr lang="en-US" altLang="zh-CN" b="1">
                          <a:latin typeface="微软雅黑" panose="020B0503020204020204" charset="-122"/>
                          <a:ea typeface="微软雅黑" panose="020B0503020204020204" charset="-122"/>
                        </a:rPr>
                        <a:t>ul li.active a:hover{}</a:t>
                      </a: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solidFill>
                          <a:schemeClr val="tx1"/>
                        </a:solidFill>
                        <a:latin typeface="微软雅黑" panose="020B0503020204020204" charset="-122"/>
                        <a:ea typeface="微软雅黑" panose="020B0503020204020204" charset="-122"/>
                      </a:endParaRPr>
                    </a:p>
                  </a:txBody>
                  <a:tcPr>
                    <a:noFill/>
                  </a:tcPr>
                </a:tc>
              </a:tr>
            </a:tbl>
          </a:graphicData>
        </a:graphic>
      </p:graphicFrame>
      <p:graphicFrame>
        <p:nvGraphicFramePr>
          <p:cNvPr id="7" name="表格 6"/>
          <p:cNvGraphicFramePr/>
          <p:nvPr/>
        </p:nvGraphicFramePr>
        <p:xfrm>
          <a:off x="2505710" y="2729230"/>
          <a:ext cx="6593840" cy="3089275"/>
        </p:xfrm>
        <a:graphic>
          <a:graphicData uri="http://schemas.openxmlformats.org/drawingml/2006/table">
            <a:tbl>
              <a:tblPr firstRow="1" bandRow="1">
                <a:tableStyleId>{5C22544A-7EE6-4342-B048-85BDC9FD1C3A}</a:tableStyleId>
              </a:tblPr>
              <a:tblGrid>
                <a:gridCol w="2409190"/>
                <a:gridCol w="2181225"/>
                <a:gridCol w="2003425"/>
              </a:tblGrid>
              <a:tr h="568325">
                <a:tc>
                  <a:txBody>
                    <a:bodyPr/>
                    <a:p>
                      <a:pPr algn="l" fontAlgn="auto">
                        <a:buNone/>
                      </a:pPr>
                      <a:endParaRPr lang="zh-CN" altLang="en-US" sz="2800" b="0">
                        <a:solidFill>
                          <a:srgbClr val="C00000"/>
                        </a:solidFill>
                        <a:latin typeface="微软雅黑" panose="020B0503020204020204" charset="-122"/>
                        <a:ea typeface="微软雅黑" panose="020B0503020204020204" charset="-122"/>
                      </a:endParaRPr>
                    </a:p>
                  </a:txBody>
                  <a:tcPr>
                    <a:noFill/>
                  </a:tcPr>
                </a:tc>
                <a:tc>
                  <a:txBody>
                    <a:bodyPr/>
                    <a:p>
                      <a:pPr algn="ctr" fontAlgn="auto">
                        <a:buNone/>
                      </a:pPr>
                      <a:r>
                        <a:rPr lang="zh-CN" altLang="en-US" sz="2800" b="0">
                          <a:solidFill>
                            <a:srgbClr val="C00000"/>
                          </a:solidFill>
                          <a:latin typeface="微软雅黑" panose="020B0503020204020204" charset="-122"/>
                          <a:ea typeface="微软雅黑" panose="020B0503020204020204" charset="-122"/>
                        </a:rPr>
                        <a:t>计算</a:t>
                      </a:r>
                      <a:endParaRPr lang="zh-CN" altLang="en-US" sz="2800" b="0">
                        <a:solidFill>
                          <a:srgbClr val="C00000"/>
                        </a:solidFill>
                        <a:latin typeface="微软雅黑" panose="020B0503020204020204" charset="-122"/>
                        <a:ea typeface="微软雅黑" panose="020B0503020204020204" charset="-122"/>
                      </a:endParaRPr>
                    </a:p>
                  </a:txBody>
                  <a:tcPr>
                    <a:noFill/>
                  </a:tcPr>
                </a:tc>
                <a:tc>
                  <a:txBody>
                    <a:bodyPr/>
                    <a:p>
                      <a:pPr algn="ctr" fontAlgn="auto">
                        <a:buNone/>
                      </a:pPr>
                      <a:endParaRPr lang="zh-CN" altLang="en-US" sz="2800" b="0">
                        <a:solidFill>
                          <a:srgbClr val="C00000"/>
                        </a:solidFill>
                        <a:latin typeface="微软雅黑" panose="020B0503020204020204" charset="-122"/>
                        <a:ea typeface="微软雅黑" panose="020B0503020204020204" charset="-122"/>
                        <a:sym typeface="+mn-ea"/>
                      </a:endParaRPr>
                    </a:p>
                  </a:txBody>
                  <a:tcPr>
                    <a:noFill/>
                  </a:tcPr>
                </a:tc>
              </a:tr>
              <a:tr h="504190">
                <a:tc>
                  <a:txBody>
                    <a:bodyPr/>
                    <a:p>
                      <a:pPr algn="l">
                        <a:buNone/>
                      </a:pPr>
                      <a:endParaRPr lang="en-US" altLang="zh-CN" b="1">
                        <a:latin typeface="微软雅黑" panose="020B0503020204020204" charset="-122"/>
                        <a:ea typeface="微软雅黑" panose="020B0503020204020204" charset="-122"/>
                      </a:endParaRPr>
                    </a:p>
                  </a:txBody>
                  <a:tcPr>
                    <a:noFill/>
                  </a:tcPr>
                </a:tc>
                <a:tc>
                  <a:txBody>
                    <a:bodyPr/>
                    <a:p>
                      <a:pPr algn="ctr">
                        <a:buNone/>
                      </a:pPr>
                      <a:r>
                        <a:rPr lang="en-US" altLang="zh-CN" b="1">
                          <a:latin typeface="微软雅黑" panose="020B0503020204020204" charset="-122"/>
                          <a:ea typeface="微软雅黑" panose="020B0503020204020204" charset="-122"/>
                        </a:rPr>
                        <a:t>a=0  b=0  c=0</a:t>
                      </a: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solidFill>
                          <a:schemeClr val="tx1"/>
                        </a:solidFill>
                        <a:latin typeface="微软雅黑" panose="020B0503020204020204" charset="-122"/>
                        <a:ea typeface="微软雅黑" panose="020B0503020204020204" charset="-122"/>
                      </a:endParaRPr>
                    </a:p>
                  </a:txBody>
                  <a:tcPr>
                    <a:noFill/>
                  </a:tcPr>
                </a:tc>
              </a:tr>
              <a:tr h="504190">
                <a:tc>
                  <a:txBody>
                    <a:bodyPr/>
                    <a:p>
                      <a:pPr algn="l">
                        <a:buNone/>
                      </a:pPr>
                      <a:endParaRPr lang="en-US" altLang="zh-CN" b="1">
                        <a:latin typeface="微软雅黑" panose="020B0503020204020204" charset="-122"/>
                        <a:ea typeface="微软雅黑" panose="020B0503020204020204" charset="-122"/>
                      </a:endParaRPr>
                    </a:p>
                  </a:txBody>
                  <a:tcPr>
                    <a:noFill/>
                  </a:tcPr>
                </a:tc>
                <a:tc>
                  <a:txBody>
                    <a:bodyPr/>
                    <a:p>
                      <a:pPr algn="ctr">
                        <a:buNone/>
                      </a:pPr>
                      <a:r>
                        <a:rPr lang="en-US" altLang="zh-CN" b="1">
                          <a:latin typeface="微软雅黑" panose="020B0503020204020204" charset="-122"/>
                          <a:ea typeface="微软雅黑" panose="020B0503020204020204" charset="-122"/>
                        </a:rPr>
                        <a:t>a=0  b=0  c=3</a:t>
                      </a: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solidFill>
                          <a:schemeClr val="tx1"/>
                        </a:solidFill>
                        <a:latin typeface="微软雅黑" panose="020B0503020204020204" charset="-122"/>
                        <a:ea typeface="微软雅黑" panose="020B0503020204020204" charset="-122"/>
                      </a:endParaRPr>
                    </a:p>
                  </a:txBody>
                  <a:tcPr>
                    <a:noFill/>
                  </a:tcPr>
                </a:tc>
              </a:tr>
              <a:tr h="504190">
                <a:tc>
                  <a:txBody>
                    <a:bodyPr/>
                    <a:p>
                      <a:pPr algn="l">
                        <a:buNone/>
                      </a:pPr>
                      <a:endParaRPr lang="en-US" altLang="zh-CN" b="1">
                        <a:latin typeface="微软雅黑" panose="020B0503020204020204" charset="-122"/>
                        <a:ea typeface="微软雅黑" panose="020B0503020204020204" charset="-122"/>
                      </a:endParaRPr>
                    </a:p>
                  </a:txBody>
                  <a:tcPr>
                    <a:noFill/>
                  </a:tcPr>
                </a:tc>
                <a:tc>
                  <a:txBody>
                    <a:bodyPr/>
                    <a:p>
                      <a:pPr algn="ctr">
                        <a:buNone/>
                      </a:pPr>
                      <a:r>
                        <a:rPr lang="en-US" altLang="zh-CN" b="1">
                          <a:latin typeface="微软雅黑" panose="020B0503020204020204" charset="-122"/>
                          <a:ea typeface="微软雅黑" panose="020B0503020204020204" charset="-122"/>
                        </a:rPr>
                        <a:t>a=1  b=0 c=2</a:t>
                      </a: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solidFill>
                          <a:schemeClr val="tx1"/>
                        </a:solidFill>
                        <a:latin typeface="微软雅黑" panose="020B0503020204020204" charset="-122"/>
                        <a:ea typeface="微软雅黑" panose="020B0503020204020204" charset="-122"/>
                      </a:endParaRPr>
                    </a:p>
                  </a:txBody>
                  <a:tcPr>
                    <a:noFill/>
                  </a:tcPr>
                </a:tc>
              </a:tr>
              <a:tr h="504190">
                <a:tc>
                  <a:txBody>
                    <a:bodyPr/>
                    <a:p>
                      <a:pPr algn="l">
                        <a:buNone/>
                      </a:pPr>
                      <a:endParaRPr lang="en-US" altLang="zh-CN" b="1">
                        <a:latin typeface="微软雅黑" panose="020B0503020204020204" charset="-122"/>
                        <a:ea typeface="微软雅黑" panose="020B0503020204020204" charset="-122"/>
                      </a:endParaRPr>
                    </a:p>
                  </a:txBody>
                  <a:tcPr>
                    <a:noFill/>
                  </a:tcPr>
                </a:tc>
                <a:tc>
                  <a:txBody>
                    <a:bodyPr/>
                    <a:p>
                      <a:pPr algn="ctr">
                        <a:buNone/>
                      </a:pPr>
                      <a:r>
                        <a:rPr lang="en-US" altLang="zh-CN" b="1">
                          <a:latin typeface="微软雅黑" panose="020B0503020204020204" charset="-122"/>
                          <a:ea typeface="微软雅黑" panose="020B0503020204020204" charset="-122"/>
                        </a:rPr>
                        <a:t>a=0  b=1 c=2</a:t>
                      </a: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solidFill>
                          <a:schemeClr val="tx1"/>
                        </a:solidFill>
                        <a:latin typeface="微软雅黑" panose="020B0503020204020204" charset="-122"/>
                        <a:ea typeface="微软雅黑" panose="020B0503020204020204" charset="-122"/>
                      </a:endParaRPr>
                    </a:p>
                  </a:txBody>
                  <a:tcPr>
                    <a:noFill/>
                  </a:tcPr>
                </a:tc>
              </a:tr>
              <a:tr h="504190">
                <a:tc>
                  <a:txBody>
                    <a:bodyPr/>
                    <a:p>
                      <a:pPr algn="l">
                        <a:buNone/>
                      </a:pPr>
                      <a:endParaRPr lang="en-US" altLang="zh-CN" b="1">
                        <a:latin typeface="微软雅黑" panose="020B0503020204020204" charset="-122"/>
                        <a:ea typeface="微软雅黑" panose="020B0503020204020204" charset="-122"/>
                      </a:endParaRPr>
                    </a:p>
                  </a:txBody>
                  <a:tcPr>
                    <a:noFill/>
                  </a:tcPr>
                </a:tc>
                <a:tc>
                  <a:txBody>
                    <a:bodyPr/>
                    <a:p>
                      <a:pPr algn="ctr">
                        <a:buNone/>
                      </a:pPr>
                      <a:r>
                        <a:rPr lang="en-US" altLang="zh-CN" b="1">
                          <a:latin typeface="微软雅黑" panose="020B0503020204020204" charset="-122"/>
                          <a:ea typeface="微软雅黑" panose="020B0503020204020204" charset="-122"/>
                        </a:rPr>
                        <a:t>a=0 b=2 c=3</a:t>
                      </a: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solidFill>
                          <a:schemeClr val="tx1"/>
                        </a:solidFill>
                        <a:latin typeface="微软雅黑" panose="020B0503020204020204" charset="-122"/>
                        <a:ea typeface="微软雅黑" panose="020B0503020204020204" charset="-122"/>
                      </a:endParaRPr>
                    </a:p>
                  </a:txBody>
                  <a:tcPr>
                    <a:noFill/>
                  </a:tcPr>
                </a:tc>
              </a:tr>
            </a:tbl>
          </a:graphicData>
        </a:graphic>
      </p:graphicFrame>
      <p:graphicFrame>
        <p:nvGraphicFramePr>
          <p:cNvPr id="8" name="表格 7"/>
          <p:cNvGraphicFramePr/>
          <p:nvPr/>
        </p:nvGraphicFramePr>
        <p:xfrm>
          <a:off x="2995930" y="2729230"/>
          <a:ext cx="6593840" cy="3089275"/>
        </p:xfrm>
        <a:graphic>
          <a:graphicData uri="http://schemas.openxmlformats.org/drawingml/2006/table">
            <a:tbl>
              <a:tblPr firstRow="1" bandRow="1">
                <a:tableStyleId>{5C22544A-7EE6-4342-B048-85BDC9FD1C3A}</a:tableStyleId>
              </a:tblPr>
              <a:tblGrid>
                <a:gridCol w="2409190"/>
                <a:gridCol w="2181225"/>
                <a:gridCol w="2003425"/>
              </a:tblGrid>
              <a:tr h="568325">
                <a:tc>
                  <a:txBody>
                    <a:bodyPr/>
                    <a:p>
                      <a:pPr algn="l" fontAlgn="auto">
                        <a:buNone/>
                      </a:pPr>
                      <a:endParaRPr lang="zh-CN" altLang="en-US" sz="2800" b="0">
                        <a:solidFill>
                          <a:srgbClr val="C00000"/>
                        </a:solidFill>
                        <a:latin typeface="微软雅黑" panose="020B0503020204020204" charset="-122"/>
                        <a:ea typeface="微软雅黑" panose="020B0503020204020204" charset="-122"/>
                      </a:endParaRPr>
                    </a:p>
                  </a:txBody>
                  <a:tcPr>
                    <a:noFill/>
                  </a:tcPr>
                </a:tc>
                <a:tc>
                  <a:txBody>
                    <a:bodyPr/>
                    <a:p>
                      <a:pPr algn="ctr" fontAlgn="auto">
                        <a:buNone/>
                      </a:pPr>
                      <a:endParaRPr lang="zh-CN" altLang="en-US" sz="2800" b="0">
                        <a:solidFill>
                          <a:srgbClr val="C00000"/>
                        </a:solidFill>
                        <a:latin typeface="微软雅黑" panose="020B0503020204020204" charset="-122"/>
                        <a:ea typeface="微软雅黑" panose="020B0503020204020204" charset="-122"/>
                      </a:endParaRPr>
                    </a:p>
                  </a:txBody>
                  <a:tcPr>
                    <a:noFill/>
                  </a:tcPr>
                </a:tc>
                <a:tc>
                  <a:txBody>
                    <a:bodyPr/>
                    <a:p>
                      <a:pPr algn="ctr" fontAlgn="auto">
                        <a:buNone/>
                      </a:pPr>
                      <a:r>
                        <a:rPr lang="zh-CN" altLang="en-US" sz="2800" b="0">
                          <a:solidFill>
                            <a:srgbClr val="C00000"/>
                          </a:solidFill>
                          <a:latin typeface="微软雅黑" panose="020B0503020204020204" charset="-122"/>
                          <a:ea typeface="微软雅黑" panose="020B0503020204020204" charset="-122"/>
                          <a:sym typeface="+mn-ea"/>
                        </a:rPr>
                        <a:t>权重</a:t>
                      </a:r>
                      <a:endParaRPr lang="zh-CN" altLang="en-US" sz="2800" b="0">
                        <a:solidFill>
                          <a:srgbClr val="C00000"/>
                        </a:solidFill>
                        <a:latin typeface="微软雅黑" panose="020B0503020204020204" charset="-122"/>
                        <a:ea typeface="微软雅黑" panose="020B0503020204020204" charset="-122"/>
                        <a:sym typeface="+mn-ea"/>
                      </a:endParaRPr>
                    </a:p>
                  </a:txBody>
                  <a:tcPr>
                    <a:noFill/>
                  </a:tcPr>
                </a:tc>
              </a:tr>
              <a:tr h="504190">
                <a:tc>
                  <a:txBody>
                    <a:bodyPr/>
                    <a:p>
                      <a:pPr algn="l">
                        <a:buNone/>
                      </a:pP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latin typeface="微软雅黑" panose="020B0503020204020204" charset="-122"/>
                        <a:ea typeface="微软雅黑" panose="020B0503020204020204" charset="-122"/>
                      </a:endParaRPr>
                    </a:p>
                  </a:txBody>
                  <a:tcPr>
                    <a:noFill/>
                  </a:tcPr>
                </a:tc>
                <a:tc>
                  <a:txBody>
                    <a:bodyPr/>
                    <a:p>
                      <a:pPr algn="ctr">
                        <a:buNone/>
                      </a:pPr>
                      <a:r>
                        <a:rPr lang="en-US" altLang="zh-CN" b="1">
                          <a:solidFill>
                            <a:schemeClr val="tx1"/>
                          </a:solidFill>
                          <a:latin typeface="微软雅黑" panose="020B0503020204020204" charset="-122"/>
                          <a:ea typeface="微软雅黑" panose="020B0503020204020204" charset="-122"/>
                        </a:rPr>
                        <a:t>0</a:t>
                      </a:r>
                      <a:endParaRPr lang="en-US" altLang="zh-CN" b="1">
                        <a:solidFill>
                          <a:schemeClr val="tx1"/>
                        </a:solidFill>
                        <a:latin typeface="微软雅黑" panose="020B0503020204020204" charset="-122"/>
                        <a:ea typeface="微软雅黑" panose="020B0503020204020204" charset="-122"/>
                      </a:endParaRPr>
                    </a:p>
                  </a:txBody>
                  <a:tcPr>
                    <a:noFill/>
                  </a:tcPr>
                </a:tc>
              </a:tr>
              <a:tr h="504190">
                <a:tc>
                  <a:txBody>
                    <a:bodyPr/>
                    <a:p>
                      <a:pPr algn="l">
                        <a:buNone/>
                      </a:pP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latin typeface="微软雅黑" panose="020B0503020204020204" charset="-122"/>
                        <a:ea typeface="微软雅黑" panose="020B0503020204020204" charset="-122"/>
                      </a:endParaRPr>
                    </a:p>
                  </a:txBody>
                  <a:tcPr>
                    <a:noFill/>
                  </a:tcPr>
                </a:tc>
                <a:tc>
                  <a:txBody>
                    <a:bodyPr/>
                    <a:p>
                      <a:pPr algn="ctr">
                        <a:buNone/>
                      </a:pPr>
                      <a:r>
                        <a:rPr lang="en-US" altLang="zh-CN" b="1">
                          <a:solidFill>
                            <a:schemeClr val="tx1"/>
                          </a:solidFill>
                          <a:latin typeface="微软雅黑" panose="020B0503020204020204" charset="-122"/>
                          <a:ea typeface="微软雅黑" panose="020B0503020204020204" charset="-122"/>
                        </a:rPr>
                        <a:t>3</a:t>
                      </a:r>
                      <a:endParaRPr lang="en-US" altLang="zh-CN" b="1">
                        <a:solidFill>
                          <a:schemeClr val="tx1"/>
                        </a:solidFill>
                        <a:latin typeface="微软雅黑" panose="020B0503020204020204" charset="-122"/>
                        <a:ea typeface="微软雅黑" panose="020B0503020204020204" charset="-122"/>
                      </a:endParaRPr>
                    </a:p>
                  </a:txBody>
                  <a:tcPr>
                    <a:noFill/>
                  </a:tcPr>
                </a:tc>
              </a:tr>
              <a:tr h="504190">
                <a:tc>
                  <a:txBody>
                    <a:bodyPr/>
                    <a:p>
                      <a:pPr algn="l">
                        <a:buNone/>
                      </a:pP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latin typeface="微软雅黑" panose="020B0503020204020204" charset="-122"/>
                        <a:ea typeface="微软雅黑" panose="020B0503020204020204" charset="-122"/>
                      </a:endParaRPr>
                    </a:p>
                  </a:txBody>
                  <a:tcPr>
                    <a:noFill/>
                  </a:tcPr>
                </a:tc>
                <a:tc>
                  <a:txBody>
                    <a:bodyPr/>
                    <a:p>
                      <a:pPr algn="ctr">
                        <a:buNone/>
                      </a:pPr>
                      <a:r>
                        <a:rPr lang="en-US" altLang="zh-CN" b="1">
                          <a:solidFill>
                            <a:schemeClr val="tx1"/>
                          </a:solidFill>
                          <a:latin typeface="微软雅黑" panose="020B0503020204020204" charset="-122"/>
                          <a:ea typeface="微软雅黑" panose="020B0503020204020204" charset="-122"/>
                        </a:rPr>
                        <a:t>102</a:t>
                      </a:r>
                      <a:endParaRPr lang="en-US" altLang="zh-CN" b="1">
                        <a:solidFill>
                          <a:schemeClr val="tx1"/>
                        </a:solidFill>
                        <a:latin typeface="微软雅黑" panose="020B0503020204020204" charset="-122"/>
                        <a:ea typeface="微软雅黑" panose="020B0503020204020204" charset="-122"/>
                      </a:endParaRPr>
                    </a:p>
                  </a:txBody>
                  <a:tcPr>
                    <a:noFill/>
                  </a:tcPr>
                </a:tc>
              </a:tr>
              <a:tr h="504190">
                <a:tc>
                  <a:txBody>
                    <a:bodyPr/>
                    <a:p>
                      <a:pPr algn="l">
                        <a:buNone/>
                      </a:pP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latin typeface="微软雅黑" panose="020B0503020204020204" charset="-122"/>
                        <a:ea typeface="微软雅黑" panose="020B0503020204020204" charset="-122"/>
                      </a:endParaRPr>
                    </a:p>
                  </a:txBody>
                  <a:tcPr>
                    <a:noFill/>
                  </a:tcPr>
                </a:tc>
                <a:tc>
                  <a:txBody>
                    <a:bodyPr/>
                    <a:p>
                      <a:pPr algn="ctr">
                        <a:buNone/>
                      </a:pPr>
                      <a:r>
                        <a:rPr lang="en-US" altLang="zh-CN" b="1">
                          <a:solidFill>
                            <a:schemeClr val="tx1"/>
                          </a:solidFill>
                          <a:latin typeface="微软雅黑" panose="020B0503020204020204" charset="-122"/>
                          <a:ea typeface="微软雅黑" panose="020B0503020204020204" charset="-122"/>
                        </a:rPr>
                        <a:t>12</a:t>
                      </a:r>
                      <a:endParaRPr lang="en-US" altLang="zh-CN" b="1">
                        <a:solidFill>
                          <a:schemeClr val="tx1"/>
                        </a:solidFill>
                        <a:latin typeface="微软雅黑" panose="020B0503020204020204" charset="-122"/>
                        <a:ea typeface="微软雅黑" panose="020B0503020204020204" charset="-122"/>
                      </a:endParaRPr>
                    </a:p>
                  </a:txBody>
                  <a:tcPr>
                    <a:noFill/>
                  </a:tcPr>
                </a:tc>
              </a:tr>
              <a:tr h="504190">
                <a:tc>
                  <a:txBody>
                    <a:bodyPr/>
                    <a:p>
                      <a:pPr algn="l">
                        <a:buNone/>
                      </a:pPr>
                      <a:endParaRPr lang="en-US" altLang="zh-CN" b="1">
                        <a:latin typeface="微软雅黑" panose="020B0503020204020204" charset="-122"/>
                        <a:ea typeface="微软雅黑" panose="020B0503020204020204" charset="-122"/>
                      </a:endParaRPr>
                    </a:p>
                  </a:txBody>
                  <a:tcPr>
                    <a:noFill/>
                  </a:tcPr>
                </a:tc>
                <a:tc>
                  <a:txBody>
                    <a:bodyPr/>
                    <a:p>
                      <a:pPr algn="ctr">
                        <a:buNone/>
                      </a:pPr>
                      <a:endParaRPr lang="en-US" altLang="zh-CN" b="1">
                        <a:latin typeface="微软雅黑" panose="020B0503020204020204" charset="-122"/>
                        <a:ea typeface="微软雅黑" panose="020B0503020204020204" charset="-122"/>
                      </a:endParaRPr>
                    </a:p>
                  </a:txBody>
                  <a:tcPr>
                    <a:noFill/>
                  </a:tcPr>
                </a:tc>
                <a:tc>
                  <a:txBody>
                    <a:bodyPr/>
                    <a:p>
                      <a:pPr algn="ctr">
                        <a:buNone/>
                      </a:pPr>
                      <a:r>
                        <a:rPr lang="en-US" altLang="zh-CN" b="1">
                          <a:solidFill>
                            <a:schemeClr val="tx1"/>
                          </a:solidFill>
                          <a:latin typeface="微软雅黑" panose="020B0503020204020204" charset="-122"/>
                          <a:ea typeface="微软雅黑" panose="020B0503020204020204" charset="-122"/>
                        </a:rPr>
                        <a:t>23</a:t>
                      </a:r>
                      <a:endParaRPr lang="en-US" altLang="zh-CN" b="1">
                        <a:solidFill>
                          <a:schemeClr val="tx1"/>
                        </a:solidFill>
                        <a:latin typeface="微软雅黑" panose="020B0503020204020204" charset="-122"/>
                        <a:ea typeface="微软雅黑" panose="020B0503020204020204" charset="-122"/>
                      </a:endParaRPr>
                    </a:p>
                  </a:txBody>
                  <a:tcPr>
                    <a:noFill/>
                  </a:tcPr>
                </a:tc>
              </a:tr>
            </a:tbl>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sym typeface="+mn-ea"/>
              </a:rPr>
              <a:t>CSS优先级</a:t>
            </a:r>
            <a:endParaRPr lang="zh-CN" altLang="en-US" dirty="0">
              <a:sym typeface="+mn-ea"/>
            </a:endParaRPr>
          </a:p>
        </p:txBody>
      </p:sp>
      <p:sp>
        <p:nvSpPr>
          <p:cNvPr id="14339" name="文本占位符 83970"/>
          <p:cNvSpPr>
            <a:spLocks noGrp="1"/>
          </p:cNvSpPr>
          <p:nvPr/>
        </p:nvSpPr>
        <p:spPr>
          <a:xfrm>
            <a:off x="4014470" y="2102485"/>
            <a:ext cx="8186420" cy="2544445"/>
          </a:xfrm>
          <a:prstGeom prst="rect">
            <a:avLst/>
          </a:prstGeom>
          <a:noFill/>
          <a:ln w="9525">
            <a:noFill/>
          </a:ln>
        </p:spPr>
        <p:txBody>
          <a:bodyPr anchor="t"/>
          <a:p>
            <a:pPr lvl="0" indent="0">
              <a:lnSpc>
                <a:spcPct val="150000"/>
              </a:lnSpc>
              <a:buClr>
                <a:schemeClr val="accent1"/>
              </a:buClr>
              <a:buSzPct val="65000"/>
              <a:buFont typeface="Wingdings" panose="05000000000000000000" pitchFamily="2" charset="2"/>
              <a:buNone/>
            </a:pPr>
            <a:r>
              <a:rPr lang="zh-CN" altLang="en-US" sz="2800">
                <a:solidFill>
                  <a:schemeClr val="tx1"/>
                </a:solidFill>
                <a:latin typeface="微软雅黑" panose="020B0503020204020204" charset="-122"/>
                <a:ea typeface="微软雅黑" panose="020B0503020204020204" charset="-122"/>
              </a:rPr>
              <a:t>通用选择器（*） &lt; 元素选择器 &lt; </a:t>
            </a:r>
            <a:r>
              <a:rPr lang="zh-CN" altLang="en-US" sz="2800" b="1">
                <a:solidFill>
                  <a:srgbClr val="C00000"/>
                </a:solidFill>
                <a:latin typeface="微软雅黑" panose="020B0503020204020204" charset="-122"/>
                <a:ea typeface="微软雅黑" panose="020B0503020204020204" charset="-122"/>
              </a:rPr>
              <a:t>类选择器 </a:t>
            </a:r>
            <a:r>
              <a:rPr lang="en-US" altLang="zh-CN" sz="2800" b="1">
                <a:solidFill>
                  <a:srgbClr val="C00000"/>
                </a:solidFill>
                <a:latin typeface="微软雅黑" panose="020B0503020204020204" charset="-122"/>
                <a:ea typeface="微软雅黑" panose="020B0503020204020204" charset="-122"/>
              </a:rPr>
              <a:t>=</a:t>
            </a:r>
            <a:endParaRPr lang="zh-CN" altLang="en-US" sz="2800" b="1">
              <a:solidFill>
                <a:srgbClr val="C00000"/>
              </a:solidFill>
              <a:latin typeface="微软雅黑" panose="020B0503020204020204" charset="-122"/>
              <a:ea typeface="微软雅黑" panose="020B0503020204020204" charset="-122"/>
            </a:endParaRPr>
          </a:p>
          <a:p>
            <a:pPr lvl="0" indent="0">
              <a:lnSpc>
                <a:spcPct val="150000"/>
              </a:lnSpc>
              <a:buClr>
                <a:schemeClr val="accent1"/>
              </a:buClr>
              <a:buSzPct val="65000"/>
              <a:buFont typeface="Wingdings" panose="05000000000000000000" pitchFamily="2" charset="2"/>
              <a:buNone/>
            </a:pPr>
            <a:r>
              <a:rPr lang="zh-CN" altLang="en-US" sz="2800" b="1">
                <a:solidFill>
                  <a:srgbClr val="C00000"/>
                </a:solidFill>
                <a:latin typeface="微软雅黑" panose="020B0503020204020204" charset="-122"/>
                <a:ea typeface="微软雅黑" panose="020B0503020204020204" charset="-122"/>
              </a:rPr>
              <a:t>属性选择器 </a:t>
            </a:r>
            <a:r>
              <a:rPr lang="en-US" altLang="zh-CN" sz="2800" b="1">
                <a:solidFill>
                  <a:srgbClr val="C00000"/>
                </a:solidFill>
                <a:latin typeface="微软雅黑" panose="020B0503020204020204" charset="-122"/>
                <a:ea typeface="微软雅黑" panose="020B0503020204020204" charset="-122"/>
              </a:rPr>
              <a:t>= </a:t>
            </a:r>
            <a:r>
              <a:rPr lang="zh-CN" altLang="en-US" sz="2800" b="1">
                <a:solidFill>
                  <a:srgbClr val="C00000"/>
                </a:solidFill>
                <a:latin typeface="微软雅黑" panose="020B0503020204020204" charset="-122"/>
                <a:ea typeface="微软雅黑" panose="020B0503020204020204" charset="-122"/>
              </a:rPr>
              <a:t>伪类选择器</a:t>
            </a:r>
            <a:r>
              <a:rPr lang="zh-CN" altLang="en-US" sz="2800">
                <a:solidFill>
                  <a:schemeClr val="tx1"/>
                </a:solidFill>
                <a:latin typeface="微软雅黑" panose="020B0503020204020204" charset="-122"/>
                <a:ea typeface="微软雅黑" panose="020B0503020204020204" charset="-122"/>
              </a:rPr>
              <a:t> &lt; ID 选择器 &lt;内联样式</a:t>
            </a:r>
            <a:r>
              <a:rPr lang="en-US" altLang="zh-CN" sz="2800">
                <a:solidFill>
                  <a:schemeClr val="tx1"/>
                </a:solidFill>
                <a:latin typeface="微软雅黑" panose="020B0503020204020204" charset="-122"/>
                <a:ea typeface="微软雅黑" panose="020B0503020204020204" charset="-122"/>
              </a:rPr>
              <a:t>&lt;! important</a:t>
            </a:r>
            <a:endParaRPr lang="en-US" altLang="zh-CN" sz="2800">
              <a:solidFill>
                <a:schemeClr val="tx1"/>
              </a:solidFill>
              <a:latin typeface="微软雅黑" panose="020B0503020204020204" charset="-122"/>
              <a:ea typeface="微软雅黑" panose="020B0503020204020204" charset="-122"/>
            </a:endParaRPr>
          </a:p>
          <a:p>
            <a:pPr lvl="0" indent="0">
              <a:lnSpc>
                <a:spcPct val="150000"/>
              </a:lnSpc>
              <a:buClr>
                <a:schemeClr val="accent1"/>
              </a:buClr>
              <a:buSzPct val="65000"/>
              <a:buFont typeface="Wingdings" panose="05000000000000000000" pitchFamily="2" charset="2"/>
              <a:buNone/>
            </a:pPr>
            <a:endParaRPr lang="en-US" altLang="zh-CN" sz="2800">
              <a:solidFill>
                <a:schemeClr val="tx1"/>
              </a:solidFill>
              <a:latin typeface="微软雅黑" panose="020B0503020204020204" charset="-122"/>
              <a:ea typeface="微软雅黑" panose="020B0503020204020204" charset="-122"/>
            </a:endParaRPr>
          </a:p>
          <a:p>
            <a:pPr lvl="0" indent="0">
              <a:lnSpc>
                <a:spcPct val="150000"/>
              </a:lnSpc>
              <a:buClr>
                <a:schemeClr val="accent1"/>
              </a:buClr>
              <a:buSzPct val="65000"/>
              <a:buFont typeface="Wingdings" panose="05000000000000000000" pitchFamily="2" charset="2"/>
              <a:buNone/>
            </a:pPr>
            <a:endParaRPr lang="zh-CN" altLang="en-US" sz="2800">
              <a:solidFill>
                <a:schemeClr val="tx1"/>
              </a:solidFill>
              <a:latin typeface="微软雅黑" panose="020B0503020204020204" charset="-122"/>
              <a:ea typeface="微软雅黑" panose="020B0503020204020204" charset="-122"/>
            </a:endParaRPr>
          </a:p>
        </p:txBody>
      </p:sp>
      <p:sp>
        <p:nvSpPr>
          <p:cNvPr id="4" name="文本框 3"/>
          <p:cNvSpPr txBox="1"/>
          <p:nvPr/>
        </p:nvSpPr>
        <p:spPr>
          <a:xfrm>
            <a:off x="1083310" y="1157605"/>
            <a:ext cx="4977130" cy="944880"/>
          </a:xfrm>
          <a:prstGeom prst="rect">
            <a:avLst/>
          </a:prstGeom>
          <a:noFill/>
        </p:spPr>
        <p:txBody>
          <a:bodyPr wrap="none" rtlCol="0" anchor="t">
            <a:spAutoFit/>
          </a:bodyPr>
          <a:p>
            <a:pPr indent="0">
              <a:lnSpc>
                <a:spcPct val="200000"/>
              </a:lnSpc>
              <a:buFont typeface="Arial" panose="020B0604020202020204" pitchFamily="34" charset="0"/>
              <a:buNone/>
            </a:pPr>
            <a:r>
              <a:rPr lang="zh-CN" altLang="en-US" sz="2800">
                <a:latin typeface="微软雅黑" panose="020B0503020204020204" charset="-122"/>
                <a:ea typeface="微软雅黑" panose="020B0503020204020204" charset="-122"/>
                <a:sym typeface="+mn-ea"/>
              </a:rPr>
              <a:t>行内样式&gt;页内样式&gt;外部样式</a:t>
            </a:r>
            <a:endParaRPr lang="zh-CN" altLang="en-US" sz="2800">
              <a:latin typeface="微软雅黑" panose="020B0503020204020204" charset="-122"/>
              <a:ea typeface="微软雅黑" panose="020B0503020204020204" charset="-122"/>
            </a:endParaRPr>
          </a:p>
        </p:txBody>
      </p:sp>
      <p:sp>
        <p:nvSpPr>
          <p:cNvPr id="5" name="文本框 4"/>
          <p:cNvSpPr txBox="1"/>
          <p:nvPr/>
        </p:nvSpPr>
        <p:spPr>
          <a:xfrm>
            <a:off x="1083310" y="4461510"/>
            <a:ext cx="4450080" cy="1371600"/>
          </a:xfrm>
          <a:prstGeom prst="rect">
            <a:avLst/>
          </a:prstGeom>
          <a:noFill/>
        </p:spPr>
        <p:txBody>
          <a:bodyPr wrap="none" rtlCol="0" anchor="t">
            <a:spAutoFit/>
          </a:bodyPr>
          <a:p>
            <a:pPr lvl="0" indent="0" algn="l">
              <a:lnSpc>
                <a:spcPct val="150000"/>
              </a:lnSpc>
              <a:buClr>
                <a:schemeClr val="accent1"/>
              </a:buClr>
              <a:buSzPct val="65000"/>
              <a:buFont typeface="Wingdings" panose="05000000000000000000" pitchFamily="2" charset="2"/>
              <a:buNone/>
            </a:pPr>
            <a:r>
              <a:rPr lang="zh-CN" altLang="en-US" sz="2800">
                <a:latin typeface="微软雅黑" panose="020B0503020204020204" charset="-122"/>
                <a:ea typeface="微软雅黑" panose="020B0503020204020204" charset="-122"/>
                <a:sym typeface="+mn-ea"/>
              </a:rPr>
              <a:t>权重相同，就近原则。</a:t>
            </a:r>
            <a:endParaRPr lang="zh-CN" altLang="en-US" sz="2800">
              <a:solidFill>
                <a:schemeClr val="tx1"/>
              </a:solidFill>
              <a:latin typeface="微软雅黑" panose="020B0503020204020204" charset="-122"/>
              <a:ea typeface="微软雅黑" panose="020B0503020204020204" charset="-122"/>
            </a:endParaRPr>
          </a:p>
          <a:p>
            <a:pPr lvl="0" indent="0" algn="l">
              <a:lnSpc>
                <a:spcPct val="150000"/>
              </a:lnSpc>
              <a:buClr>
                <a:schemeClr val="accent1"/>
              </a:buClr>
              <a:buSzPct val="65000"/>
              <a:buFont typeface="Wingdings" panose="05000000000000000000" pitchFamily="2" charset="2"/>
              <a:buNone/>
            </a:pPr>
            <a:r>
              <a:rPr lang="zh-CN" altLang="en-US" sz="2800">
                <a:latin typeface="微软雅黑" panose="020B0503020204020204" charset="-122"/>
                <a:ea typeface="微软雅黑" panose="020B0503020204020204" charset="-122"/>
                <a:sym typeface="+mn-ea"/>
              </a:rPr>
              <a:t>权重不同，权重大的有效。</a:t>
            </a:r>
            <a:endParaRPr lang="zh-CN" altLang="en-US" sz="2800">
              <a:latin typeface="微软雅黑" panose="020B0503020204020204" charset="-122"/>
              <a:ea typeface="微软雅黑" panose="020B0503020204020204" charset="-122"/>
            </a:endParaRPr>
          </a:p>
        </p:txBody>
      </p:sp>
      <p:grpSp>
        <p:nvGrpSpPr>
          <p:cNvPr id="11" name="组合 10"/>
          <p:cNvGrpSpPr/>
          <p:nvPr/>
        </p:nvGrpSpPr>
        <p:grpSpPr>
          <a:xfrm>
            <a:off x="4267200" y="4141470"/>
            <a:ext cx="7486650" cy="1813560"/>
            <a:chOff x="6720" y="6522"/>
            <a:chExt cx="11790" cy="2856"/>
          </a:xfrm>
        </p:grpSpPr>
        <p:sp>
          <p:nvSpPr>
            <p:cNvPr id="9" name="文本框 8"/>
            <p:cNvSpPr txBox="1"/>
            <p:nvPr/>
          </p:nvSpPr>
          <p:spPr>
            <a:xfrm>
              <a:off x="9382" y="6834"/>
              <a:ext cx="9128" cy="2544"/>
            </a:xfrm>
            <a:prstGeom prst="rect">
              <a:avLst/>
            </a:prstGeom>
            <a:noFill/>
            <a:ln w="28575" cmpd="sng">
              <a:solidFill>
                <a:schemeClr val="accent1">
                  <a:shade val="50000"/>
                </a:schemeClr>
              </a:solidFill>
              <a:prstDash val="solid"/>
            </a:ln>
          </p:spPr>
          <p:txBody>
            <a:bodyPr wrap="square" rtlCol="0" anchor="t">
              <a:spAutoFit/>
            </a:bodyPr>
            <a:p>
              <a:pPr lvl="0" indent="0" fontAlgn="auto">
                <a:lnSpc>
                  <a:spcPts val="4000"/>
                </a:lnSpc>
              </a:pPr>
              <a:r>
                <a:rPr dirty="0">
                  <a:latin typeface="微软雅黑" panose="020B0503020204020204" charset="-122"/>
                  <a:ea typeface="微软雅黑" panose="020B0503020204020204" charset="-122"/>
                  <a:sym typeface="微软雅黑" panose="020B0503020204020204" charset="-122"/>
                </a:rPr>
                <a:t> </a:t>
              </a:r>
              <a:r>
                <a:rPr sz="2400" dirty="0">
                  <a:latin typeface="微软雅黑" panose="020B0503020204020204" charset="-122"/>
                  <a:ea typeface="微软雅黑" panose="020B0503020204020204" charset="-122"/>
                  <a:sym typeface="微软雅黑" panose="020B0503020204020204" charset="-122"/>
                </a:rPr>
                <a:t> img { width: 150px </a:t>
              </a:r>
              <a:r>
                <a:rPr sz="2400" dirty="0">
                  <a:solidFill>
                    <a:srgbClr val="C00000"/>
                  </a:solidFill>
                  <a:latin typeface="微软雅黑" panose="020B0503020204020204" charset="-122"/>
                  <a:ea typeface="微软雅黑" panose="020B0503020204020204" charset="-122"/>
                  <a:sym typeface="微软雅黑" panose="020B0503020204020204" charset="-122"/>
                </a:rPr>
                <a:t> !important  ;</a:t>
              </a:r>
              <a:r>
                <a:rPr sz="2400" dirty="0">
                  <a:latin typeface="微软雅黑" panose="020B0503020204020204" charset="-122"/>
                  <a:ea typeface="微软雅黑" panose="020B0503020204020204" charset="-122"/>
                  <a:sym typeface="微软雅黑" panose="020B0503020204020204" charset="-122"/>
                </a:rPr>
                <a:t> }</a:t>
              </a:r>
              <a:endParaRPr sz="2400" dirty="0">
                <a:latin typeface="微软雅黑" panose="020B0503020204020204" charset="-122"/>
                <a:ea typeface="微软雅黑" panose="020B0503020204020204" charset="-122"/>
                <a:sym typeface="微软雅黑" panose="020B0503020204020204" charset="-122"/>
              </a:endParaRPr>
            </a:p>
            <a:p>
              <a:pPr lvl="0" indent="0" fontAlgn="auto">
                <a:lnSpc>
                  <a:spcPts val="4000"/>
                </a:lnSpc>
              </a:pPr>
              <a:endParaRPr sz="2400" dirty="0">
                <a:latin typeface="微软雅黑" panose="020B0503020204020204" charset="-122"/>
                <a:ea typeface="微软雅黑" panose="020B0503020204020204" charset="-122"/>
                <a:sym typeface="微软雅黑" panose="020B0503020204020204" charset="-122"/>
              </a:endParaRPr>
            </a:p>
            <a:p>
              <a:pPr lvl="0" indent="0" fontAlgn="auto">
                <a:lnSpc>
                  <a:spcPts val="4000"/>
                </a:lnSpc>
              </a:pPr>
              <a:r>
                <a:rPr sz="2400" dirty="0">
                  <a:latin typeface="微软雅黑" panose="020B0503020204020204" charset="-122"/>
                  <a:ea typeface="微软雅黑" panose="020B0503020204020204" charset="-122"/>
                  <a:sym typeface="微软雅黑" panose="020B0503020204020204" charset="-122"/>
                </a:rPr>
                <a:t> 写在</a:t>
              </a:r>
              <a:r>
                <a:rPr sz="2400" dirty="0">
                  <a:solidFill>
                    <a:schemeClr val="tx1"/>
                  </a:solidFill>
                  <a:latin typeface="微软雅黑" panose="020B0503020204020204" charset="-122"/>
                  <a:ea typeface="微软雅黑" panose="020B0503020204020204" charset="-122"/>
                  <a:sym typeface="微软雅黑" panose="020B0503020204020204" charset="-122"/>
                </a:rPr>
                <a:t>样式的某</a:t>
              </a:r>
              <a:r>
                <a:rPr sz="2400" dirty="0">
                  <a:solidFill>
                    <a:srgbClr val="C00000"/>
                  </a:solidFill>
                  <a:latin typeface="微软雅黑" panose="020B0503020204020204" charset="-122"/>
                  <a:ea typeface="微软雅黑" panose="020B0503020204020204" charset="-122"/>
                  <a:sym typeface="微软雅黑" panose="020B0503020204020204" charset="-122"/>
                </a:rPr>
                <a:t>属性值后，结束分号前</a:t>
              </a:r>
              <a:endParaRPr lang="zh-CN" altLang="en-US" sz="2400" dirty="0">
                <a:solidFill>
                  <a:srgbClr val="C00000"/>
                </a:solidFill>
                <a:latin typeface="微软雅黑" panose="020B0503020204020204" charset="-122"/>
                <a:ea typeface="微软雅黑" panose="020B0503020204020204" charset="-122"/>
                <a:sym typeface="微软雅黑" panose="020B0503020204020204" charset="-122"/>
              </a:endParaRPr>
            </a:p>
          </p:txBody>
        </p:sp>
        <p:cxnSp>
          <p:nvCxnSpPr>
            <p:cNvPr id="10" name="直接连接符 9"/>
            <p:cNvCxnSpPr/>
            <p:nvPr/>
          </p:nvCxnSpPr>
          <p:spPr>
            <a:xfrm>
              <a:off x="6720" y="6522"/>
              <a:ext cx="3500"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wipe(down)">
                                      <p:cBhvr>
                                        <p:cTn id="12" dur="500"/>
                                        <p:tgtEl>
                                          <p:spTgt spid="143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339"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zh-CN" altLang="en-US" dirty="0"/>
              <a:t>字体样式</a:t>
            </a:r>
            <a:endParaRPr lang="zh-CN" altLang="en-US" dirty="0"/>
          </a:p>
        </p:txBody>
      </p:sp>
      <p:sp>
        <p:nvSpPr>
          <p:cNvPr id="2" name="文本框 1"/>
          <p:cNvSpPr txBox="1"/>
          <p:nvPr/>
        </p:nvSpPr>
        <p:spPr>
          <a:xfrm>
            <a:off x="1002665" y="1175385"/>
            <a:ext cx="9892665" cy="2651760"/>
          </a:xfrm>
          <a:prstGeom prst="rect">
            <a:avLst/>
          </a:prstGeom>
          <a:noFill/>
        </p:spPr>
        <p:txBody>
          <a:bodyPr wrap="square" rtlCol="0" anchor="t">
            <a:spAutoFit/>
          </a:bodyPr>
          <a:p>
            <a:pPr lvl="1" fontAlgn="auto">
              <a:lnSpc>
                <a:spcPct val="150000"/>
              </a:lnSpc>
            </a:pPr>
            <a:r>
              <a:rPr lang="en-US" sz="2800" dirty="0" err="1" smtClean="0">
                <a:latin typeface="微软雅黑" panose="020B0503020204020204" charset="-122"/>
                <a:ea typeface="微软雅黑" panose="020B0503020204020204" charset="-122"/>
                <a:sym typeface="+mn-ea"/>
              </a:rPr>
              <a:t>字体系列</a:t>
            </a:r>
            <a:r>
              <a:rPr lang="zh-CN" altLang="en-US" sz="2800" dirty="0" smtClean="0">
                <a:latin typeface="微软雅黑" panose="020B0503020204020204" charset="-122"/>
                <a:ea typeface="微软雅黑" panose="020B0503020204020204" charset="-122"/>
                <a:sym typeface="+mn-ea"/>
              </a:rPr>
              <a:t>：</a:t>
            </a:r>
            <a:r>
              <a:rPr lang="en-US" sz="2800" dirty="0" smtClean="0">
                <a:latin typeface="微软雅黑" panose="020B0503020204020204" charset="-122"/>
                <a:ea typeface="微软雅黑" panose="020B0503020204020204" charset="-122"/>
                <a:sym typeface="+mn-ea"/>
              </a:rPr>
              <a:t>font-family</a:t>
            </a:r>
            <a:r>
              <a:rPr lang="zh-CN" altLang="en-US" sz="2800" dirty="0" smtClean="0">
                <a:latin typeface="微软雅黑" panose="020B0503020204020204" charset="-122"/>
                <a:ea typeface="微软雅黑" panose="020B0503020204020204" charset="-122"/>
                <a:sym typeface="+mn-ea"/>
              </a:rPr>
              <a:t>：微软雅黑</a:t>
            </a:r>
            <a:endParaRPr lang="en-US" altLang="zh-CN" sz="2800" dirty="0" smtClean="0">
              <a:latin typeface="微软雅黑" panose="020B0503020204020204" charset="-122"/>
              <a:ea typeface="微软雅黑" panose="020B0503020204020204" charset="-122"/>
              <a:sym typeface="+mn-ea"/>
            </a:endParaRPr>
          </a:p>
          <a:p>
            <a:pPr lvl="1" fontAlgn="auto">
              <a:lnSpc>
                <a:spcPct val="150000"/>
              </a:lnSpc>
            </a:pPr>
            <a:r>
              <a:rPr lang="en-US" sz="2800" dirty="0" err="1" smtClean="0">
                <a:latin typeface="微软雅黑" panose="020B0503020204020204" charset="-122"/>
                <a:ea typeface="微软雅黑" panose="020B0503020204020204" charset="-122"/>
                <a:sym typeface="+mn-ea"/>
              </a:rPr>
              <a:t>字体大小</a:t>
            </a:r>
            <a:r>
              <a:rPr lang="zh-CN" altLang="en-US" sz="2800" dirty="0" smtClean="0">
                <a:latin typeface="微软雅黑" panose="020B0503020204020204" charset="-122"/>
                <a:ea typeface="微软雅黑" panose="020B0503020204020204" charset="-122"/>
                <a:sym typeface="+mn-ea"/>
              </a:rPr>
              <a:t>：</a:t>
            </a:r>
            <a:r>
              <a:rPr lang="en-US" altLang="zh-CN" sz="2800" dirty="0" smtClean="0">
                <a:latin typeface="微软雅黑" panose="020B0503020204020204" charset="-122"/>
                <a:ea typeface="微软雅黑" panose="020B0503020204020204" charset="-122"/>
                <a:sym typeface="+mn-ea"/>
              </a:rPr>
              <a:t>font-size</a:t>
            </a:r>
            <a:r>
              <a:rPr lang="zh-CN" altLang="en-US" sz="2800" dirty="0" smtClean="0">
                <a:latin typeface="微软雅黑" panose="020B0503020204020204" charset="-122"/>
                <a:ea typeface="微软雅黑" panose="020B0503020204020204" charset="-122"/>
                <a:sym typeface="+mn-ea"/>
              </a:rPr>
              <a:t>： </a:t>
            </a:r>
            <a:r>
              <a:rPr lang="en-US" altLang="zh-CN" sz="2800" dirty="0" smtClean="0">
                <a:latin typeface="微软雅黑" panose="020B0503020204020204" charset="-122"/>
                <a:ea typeface="微软雅黑" panose="020B0503020204020204" charset="-122"/>
                <a:sym typeface="+mn-ea"/>
              </a:rPr>
              <a:t>20px   2em</a:t>
            </a:r>
            <a:endParaRPr lang="en-US" altLang="zh-CN" sz="2800" dirty="0" smtClean="0">
              <a:latin typeface="微软雅黑" panose="020B0503020204020204" charset="-122"/>
              <a:ea typeface="微软雅黑" panose="020B0503020204020204" charset="-122"/>
              <a:sym typeface="+mn-ea"/>
            </a:endParaRPr>
          </a:p>
          <a:p>
            <a:pPr lvl="1" fontAlgn="auto">
              <a:lnSpc>
                <a:spcPct val="150000"/>
              </a:lnSpc>
            </a:pPr>
            <a:r>
              <a:rPr lang="en-US" altLang="zh-CN" sz="2800" dirty="0" err="1" smtClean="0">
                <a:latin typeface="微软雅黑" panose="020B0503020204020204" charset="-122"/>
                <a:ea typeface="微软雅黑" panose="020B0503020204020204" charset="-122"/>
                <a:sym typeface="+mn-ea"/>
              </a:rPr>
              <a:t>字体风格</a:t>
            </a:r>
            <a:r>
              <a:rPr lang="zh-CN" altLang="en-US" sz="2800" dirty="0" smtClean="0">
                <a:latin typeface="微软雅黑" panose="020B0503020204020204" charset="-122"/>
                <a:ea typeface="微软雅黑" panose="020B0503020204020204" charset="-122"/>
                <a:sym typeface="+mn-ea"/>
              </a:rPr>
              <a:t>：</a:t>
            </a:r>
            <a:r>
              <a:rPr lang="en-US" altLang="zh-CN" sz="2800" dirty="0" smtClean="0">
                <a:latin typeface="微软雅黑" panose="020B0503020204020204" charset="-122"/>
                <a:ea typeface="微软雅黑" panose="020B0503020204020204" charset="-122"/>
                <a:sym typeface="+mn-ea"/>
              </a:rPr>
              <a:t>font-style</a:t>
            </a:r>
            <a:r>
              <a:rPr lang="zh-CN" altLang="en-US" sz="2800" dirty="0" smtClean="0">
                <a:latin typeface="微软雅黑" panose="020B0503020204020204" charset="-122"/>
                <a:ea typeface="微软雅黑" panose="020B0503020204020204" charset="-122"/>
                <a:sym typeface="+mn-ea"/>
              </a:rPr>
              <a:t>：</a:t>
            </a:r>
            <a:r>
              <a:rPr lang="en-US" altLang="zh-CN" sz="2800" dirty="0" smtClean="0">
                <a:sym typeface="+mn-ea"/>
              </a:rPr>
              <a:t>italic</a:t>
            </a:r>
            <a:endParaRPr lang="zh-CN" altLang="en-US" sz="2800" dirty="0" smtClean="0">
              <a:latin typeface="微软雅黑" panose="020B0503020204020204" charset="-122"/>
              <a:ea typeface="微软雅黑" panose="020B0503020204020204" charset="-122"/>
              <a:sym typeface="+mn-ea"/>
            </a:endParaRPr>
          </a:p>
          <a:p>
            <a:pPr lvl="1" fontAlgn="auto">
              <a:lnSpc>
                <a:spcPct val="150000"/>
              </a:lnSpc>
            </a:pPr>
            <a:r>
              <a:rPr lang="en-US" altLang="zh-CN" sz="2800" dirty="0" err="1" smtClean="0">
                <a:latin typeface="微软雅黑" panose="020B0503020204020204" charset="-122"/>
                <a:ea typeface="微软雅黑" panose="020B0503020204020204" charset="-122"/>
                <a:sym typeface="+mn-ea"/>
              </a:rPr>
              <a:t>字体加粗</a:t>
            </a:r>
            <a:r>
              <a:rPr lang="zh-CN" altLang="en-US" sz="2800" dirty="0" smtClean="0">
                <a:latin typeface="微软雅黑" panose="020B0503020204020204" charset="-122"/>
                <a:ea typeface="微软雅黑" panose="020B0503020204020204" charset="-122"/>
                <a:sym typeface="+mn-ea"/>
              </a:rPr>
              <a:t>：</a:t>
            </a:r>
            <a:r>
              <a:rPr lang="en-US" altLang="zh-CN" sz="2800" dirty="0" smtClean="0">
                <a:latin typeface="微软雅黑" panose="020B0503020204020204" charset="-122"/>
                <a:ea typeface="微软雅黑" panose="020B0503020204020204" charset="-122"/>
                <a:sym typeface="+mn-ea"/>
              </a:rPr>
              <a:t>font-weight: bold</a:t>
            </a:r>
            <a:endParaRPr lang="zh-CN" altLang="en-US" sz="2800">
              <a:latin typeface="微软雅黑" panose="020B0503020204020204" charset="-122"/>
              <a:ea typeface="微软雅黑" panose="020B0503020204020204" charset="-122"/>
            </a:endParaRPr>
          </a:p>
        </p:txBody>
      </p:sp>
      <p:sp>
        <p:nvSpPr>
          <p:cNvPr id="3" name="文本框 2"/>
          <p:cNvSpPr txBox="1"/>
          <p:nvPr/>
        </p:nvSpPr>
        <p:spPr>
          <a:xfrm>
            <a:off x="3717290" y="4505325"/>
            <a:ext cx="7178040" cy="1383665"/>
          </a:xfrm>
          <a:prstGeom prst="rect">
            <a:avLst/>
          </a:prstGeom>
          <a:noFill/>
        </p:spPr>
        <p:txBody>
          <a:bodyPr wrap="none" rtlCol="0" anchor="t">
            <a:spAutoFit/>
          </a:bodyPr>
          <a:p>
            <a:pPr lvl="1" algn="l"/>
            <a:r>
              <a:rPr lang="en-US" altLang="zh-CN" sz="2800" dirty="0">
                <a:solidFill>
                  <a:srgbClr val="FF0000"/>
                </a:solidFill>
                <a:latin typeface="微软雅黑" panose="020B0503020204020204" charset="-122"/>
                <a:ea typeface="微软雅黑" panose="020B0503020204020204" charset="-122"/>
                <a:sym typeface="+mn-ea"/>
              </a:rPr>
              <a:t>f</a:t>
            </a:r>
            <a:r>
              <a:rPr lang="en-US" altLang="zh-CN" sz="2800" dirty="0" smtClean="0">
                <a:solidFill>
                  <a:srgbClr val="FF0000"/>
                </a:solidFill>
                <a:latin typeface="微软雅黑" panose="020B0503020204020204" charset="-122"/>
                <a:ea typeface="微软雅黑" panose="020B0503020204020204" charset="-122"/>
                <a:sym typeface="+mn-ea"/>
              </a:rPr>
              <a:t>ont</a:t>
            </a:r>
            <a:r>
              <a:rPr lang="zh-CN" altLang="en-US" sz="2800" dirty="0" smtClean="0">
                <a:latin typeface="微软雅黑" panose="020B0503020204020204" charset="-122"/>
                <a:ea typeface="微软雅黑" panose="020B0503020204020204" charset="-122"/>
                <a:sym typeface="+mn-ea"/>
              </a:rPr>
              <a:t>：</a:t>
            </a:r>
            <a:r>
              <a:rPr lang="en-US" altLang="zh-CN" sz="2800" dirty="0" smtClean="0">
                <a:latin typeface="微软雅黑" panose="020B0503020204020204" charset="-122"/>
                <a:ea typeface="微软雅黑" panose="020B0503020204020204" charset="-122"/>
                <a:sym typeface="+mn-ea"/>
              </a:rPr>
              <a:t>italic bold 36px '</a:t>
            </a:r>
            <a:r>
              <a:rPr lang="zh-CN" altLang="en-US" sz="2800" dirty="0" smtClean="0">
                <a:latin typeface="微软雅黑" panose="020B0503020204020204" charset="-122"/>
                <a:ea typeface="微软雅黑" panose="020B0503020204020204" charset="-122"/>
                <a:sym typeface="+mn-ea"/>
              </a:rPr>
              <a:t>宋体</a:t>
            </a:r>
            <a:r>
              <a:rPr lang="en-US" altLang="zh-CN" sz="2800" dirty="0" smtClean="0">
                <a:latin typeface="微软雅黑" panose="020B0503020204020204" charset="-122"/>
                <a:ea typeface="微软雅黑" panose="020B0503020204020204" charset="-122"/>
                <a:sym typeface="+mn-ea"/>
              </a:rPr>
              <a:t>';</a:t>
            </a:r>
            <a:endParaRPr lang="en-US" altLang="zh-CN" sz="2800" dirty="0" smtClean="0">
              <a:latin typeface="微软雅黑" panose="020B0503020204020204" charset="-122"/>
              <a:ea typeface="微软雅黑" panose="020B0503020204020204" charset="-122"/>
              <a:sym typeface="+mn-ea"/>
            </a:endParaRPr>
          </a:p>
          <a:p>
            <a:pPr lvl="1" algn="l"/>
            <a:endParaRPr lang="en-US" altLang="zh-CN" sz="2800" dirty="0" smtClean="0">
              <a:latin typeface="微软雅黑" panose="020B0503020204020204" charset="-122"/>
              <a:ea typeface="微软雅黑" panose="020B0503020204020204" charset="-122"/>
              <a:sym typeface="+mn-ea"/>
            </a:endParaRPr>
          </a:p>
          <a:p>
            <a:pPr lvl="1" algn="l"/>
            <a:r>
              <a:rPr lang="zh-CN" altLang="en-US" sz="2800" dirty="0" smtClean="0">
                <a:solidFill>
                  <a:srgbClr val="FF0000"/>
                </a:solidFill>
                <a:sym typeface="+mn-ea"/>
              </a:rPr>
              <a:t>至少要设置</a:t>
            </a:r>
            <a:r>
              <a:rPr lang="en-US" altLang="zh-CN" sz="2800" dirty="0">
                <a:solidFill>
                  <a:srgbClr val="FF0000"/>
                </a:solidFill>
                <a:sym typeface="+mn-ea"/>
              </a:rPr>
              <a:t>font-size</a:t>
            </a:r>
            <a:r>
              <a:rPr lang="zh-CN" altLang="en-US" sz="2800" dirty="0">
                <a:solidFill>
                  <a:srgbClr val="FF0000"/>
                </a:solidFill>
                <a:sym typeface="+mn-ea"/>
              </a:rPr>
              <a:t>、</a:t>
            </a:r>
            <a:r>
              <a:rPr lang="en-US" altLang="zh-CN" sz="2800" dirty="0" smtClean="0">
                <a:solidFill>
                  <a:srgbClr val="FF0000"/>
                </a:solidFill>
                <a:sym typeface="+mn-ea"/>
              </a:rPr>
              <a:t>font-family</a:t>
            </a:r>
            <a:r>
              <a:rPr lang="zh-CN" altLang="en-US" sz="2800" dirty="0" smtClean="0">
                <a:solidFill>
                  <a:srgbClr val="FF0000"/>
                </a:solidFill>
                <a:sym typeface="+mn-ea"/>
              </a:rPr>
              <a:t>两个属性</a:t>
            </a:r>
            <a:endParaRPr lang="zh-CN" altLang="en-US" sz="2800">
              <a:latin typeface="微软雅黑" panose="020B0503020204020204" charset="-122"/>
              <a:ea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zh-CN" altLang="en-US" dirty="0"/>
              <a:t>文本样式</a:t>
            </a:r>
            <a:endParaRPr lang="zh-CN" altLang="en-US" dirty="0"/>
          </a:p>
        </p:txBody>
      </p:sp>
      <p:sp>
        <p:nvSpPr>
          <p:cNvPr id="2" name="文本框 1"/>
          <p:cNvSpPr txBox="1"/>
          <p:nvPr/>
        </p:nvSpPr>
        <p:spPr>
          <a:xfrm>
            <a:off x="1002665" y="1175385"/>
            <a:ext cx="11167110" cy="4572000"/>
          </a:xfrm>
          <a:prstGeom prst="rect">
            <a:avLst/>
          </a:prstGeom>
          <a:noFill/>
        </p:spPr>
        <p:txBody>
          <a:bodyPr wrap="square" rtlCol="0" anchor="t">
            <a:spAutoFit/>
          </a:bodyPr>
          <a:p>
            <a:pPr lvl="1" fontAlgn="auto">
              <a:lnSpc>
                <a:spcPct val="150000"/>
              </a:lnSpc>
            </a:pPr>
            <a:r>
              <a:rPr lang="en-US" sz="2800" err="1" smtClean="0">
                <a:latin typeface="微软雅黑" panose="020B0503020204020204" charset="-122"/>
                <a:ea typeface="微软雅黑" panose="020B0503020204020204" charset="-122"/>
                <a:sym typeface="+mn-ea"/>
              </a:rPr>
              <a:t>文本缩进</a:t>
            </a:r>
            <a:r>
              <a:rPr lang="zh-CN" altLang="en-US" sz="2800" smtClean="0">
                <a:latin typeface="微软雅黑" panose="020B0503020204020204" charset="-122"/>
                <a:ea typeface="微软雅黑" panose="020B0503020204020204" charset="-122"/>
                <a:sym typeface="+mn-ea"/>
              </a:rPr>
              <a:t>：</a:t>
            </a:r>
            <a:r>
              <a:rPr lang="en-US" sz="2800" smtClean="0">
                <a:solidFill>
                  <a:srgbClr val="C00000"/>
                </a:solidFill>
                <a:latin typeface="微软雅黑" panose="020B0503020204020204" charset="-122"/>
                <a:ea typeface="微软雅黑" panose="020B0503020204020204" charset="-122"/>
                <a:sym typeface="+mn-ea"/>
              </a:rPr>
              <a:t>text-indent</a:t>
            </a:r>
            <a:r>
              <a:rPr lang="zh-CN" altLang="en-US" sz="2800" smtClean="0">
                <a:latin typeface="微软雅黑" panose="020B0503020204020204" charset="-122"/>
                <a:ea typeface="微软雅黑" panose="020B0503020204020204" charset="-122"/>
                <a:sym typeface="+mn-ea"/>
              </a:rPr>
              <a:t>：</a:t>
            </a:r>
            <a:r>
              <a:rPr lang="en-US" altLang="zh-CN" sz="2800" smtClean="0">
                <a:latin typeface="微软雅黑" panose="020B0503020204020204" charset="-122"/>
                <a:ea typeface="微软雅黑" panose="020B0503020204020204" charset="-122"/>
                <a:sym typeface="+mn-ea"/>
              </a:rPr>
              <a:t>2em</a:t>
            </a:r>
            <a:endParaRPr lang="en-US" altLang="zh-CN" sz="2800" smtClean="0">
              <a:latin typeface="微软雅黑" panose="020B0503020204020204" charset="-122"/>
              <a:ea typeface="微软雅黑" panose="020B0503020204020204" charset="-122"/>
              <a:sym typeface="+mn-ea"/>
            </a:endParaRPr>
          </a:p>
          <a:p>
            <a:pPr lvl="1" fontAlgn="auto">
              <a:lnSpc>
                <a:spcPct val="150000"/>
              </a:lnSpc>
            </a:pPr>
            <a:r>
              <a:rPr lang="en-US" sz="2800" err="1" smtClean="0">
                <a:latin typeface="微软雅黑" panose="020B0503020204020204" charset="-122"/>
                <a:ea typeface="微软雅黑" panose="020B0503020204020204" charset="-122"/>
                <a:sym typeface="+mn-ea"/>
              </a:rPr>
              <a:t>水平对齐</a:t>
            </a:r>
            <a:r>
              <a:rPr lang="zh-CN" altLang="en-US" sz="2800" smtClean="0">
                <a:latin typeface="微软雅黑" panose="020B0503020204020204" charset="-122"/>
                <a:ea typeface="微软雅黑" panose="020B0503020204020204" charset="-122"/>
                <a:sym typeface="+mn-ea"/>
              </a:rPr>
              <a:t>：</a:t>
            </a:r>
            <a:r>
              <a:rPr lang="en-US" sz="2800" smtClean="0">
                <a:solidFill>
                  <a:srgbClr val="C00000"/>
                </a:solidFill>
                <a:latin typeface="微软雅黑" panose="020B0503020204020204" charset="-122"/>
                <a:ea typeface="微软雅黑" panose="020B0503020204020204" charset="-122"/>
                <a:sym typeface="+mn-ea"/>
              </a:rPr>
              <a:t>text-align</a:t>
            </a:r>
            <a:r>
              <a:rPr lang="en-US" sz="2800" smtClean="0">
                <a:latin typeface="微软雅黑" panose="020B0503020204020204" charset="-122"/>
                <a:ea typeface="微软雅黑" panose="020B0503020204020204" charset="-122"/>
                <a:sym typeface="+mn-ea"/>
              </a:rPr>
              <a:t> : center</a:t>
            </a:r>
            <a:endParaRPr lang="en-US" sz="2800">
              <a:latin typeface="微软雅黑" panose="020B0503020204020204" charset="-122"/>
              <a:ea typeface="微软雅黑" panose="020B0503020204020204" charset="-122"/>
            </a:endParaRPr>
          </a:p>
          <a:p>
            <a:pPr lvl="1" fontAlgn="auto">
              <a:lnSpc>
                <a:spcPct val="150000"/>
              </a:lnSpc>
            </a:pPr>
            <a:r>
              <a:rPr lang="en-US" sz="2800" err="1" smtClean="0">
                <a:latin typeface="微软雅黑" panose="020B0503020204020204" charset="-122"/>
                <a:ea typeface="微软雅黑" panose="020B0503020204020204" charset="-122"/>
                <a:sym typeface="+mn-ea"/>
              </a:rPr>
              <a:t>文本修饰</a:t>
            </a:r>
            <a:r>
              <a:rPr lang="zh-CN" altLang="en-US" sz="2800" smtClean="0">
                <a:latin typeface="微软雅黑" panose="020B0503020204020204" charset="-122"/>
                <a:ea typeface="微软雅黑" panose="020B0503020204020204" charset="-122"/>
                <a:sym typeface="+mn-ea"/>
              </a:rPr>
              <a:t>：</a:t>
            </a:r>
            <a:r>
              <a:rPr lang="en-US" sz="2800" smtClean="0">
                <a:solidFill>
                  <a:srgbClr val="C00000"/>
                </a:solidFill>
                <a:latin typeface="微软雅黑" panose="020B0503020204020204" charset="-122"/>
                <a:ea typeface="微软雅黑" panose="020B0503020204020204" charset="-122"/>
                <a:sym typeface="+mn-ea"/>
              </a:rPr>
              <a:t>text-decoration</a:t>
            </a:r>
            <a:r>
              <a:rPr lang="en-US" sz="2800" smtClean="0">
                <a:latin typeface="微软雅黑" panose="020B0503020204020204" charset="-122"/>
                <a:ea typeface="微软雅黑" panose="020B0503020204020204" charset="-122"/>
                <a:sym typeface="+mn-ea"/>
              </a:rPr>
              <a:t> : none</a:t>
            </a:r>
            <a:endParaRPr lang="en-US" sz="2800">
              <a:latin typeface="微软雅黑" panose="020B0503020204020204" charset="-122"/>
              <a:ea typeface="微软雅黑" panose="020B0503020204020204" charset="-122"/>
            </a:endParaRPr>
          </a:p>
          <a:p>
            <a:pPr lvl="1" fontAlgn="auto">
              <a:lnSpc>
                <a:spcPct val="150000"/>
              </a:lnSpc>
            </a:pPr>
            <a:r>
              <a:rPr lang="en-US" sz="2800" err="1" smtClean="0">
                <a:latin typeface="微软雅黑" panose="020B0503020204020204" charset="-122"/>
                <a:ea typeface="微软雅黑" panose="020B0503020204020204" charset="-122"/>
                <a:sym typeface="+mn-ea"/>
              </a:rPr>
              <a:t>文本颜色</a:t>
            </a:r>
            <a:r>
              <a:rPr lang="zh-CN" altLang="en-US" sz="2800" smtClean="0">
                <a:latin typeface="微软雅黑" panose="020B0503020204020204" charset="-122"/>
                <a:ea typeface="微软雅黑" panose="020B0503020204020204" charset="-122"/>
                <a:sym typeface="+mn-ea"/>
              </a:rPr>
              <a:t>：</a:t>
            </a:r>
            <a:r>
              <a:rPr lang="en-US" sz="2800" smtClean="0">
                <a:solidFill>
                  <a:srgbClr val="C00000"/>
                </a:solidFill>
                <a:latin typeface="微软雅黑" panose="020B0503020204020204" charset="-122"/>
                <a:ea typeface="微软雅黑" panose="020B0503020204020204" charset="-122"/>
                <a:sym typeface="+mn-ea"/>
              </a:rPr>
              <a:t>color</a:t>
            </a:r>
            <a:r>
              <a:rPr lang="en-US" sz="2800" smtClean="0">
                <a:latin typeface="微软雅黑" panose="020B0503020204020204" charset="-122"/>
                <a:ea typeface="微软雅黑" panose="020B0503020204020204" charset="-122"/>
                <a:sym typeface="+mn-ea"/>
              </a:rPr>
              <a:t> : red</a:t>
            </a:r>
            <a:endParaRPr lang="en-US" sz="2800">
              <a:latin typeface="微软雅黑" panose="020B0503020204020204" charset="-122"/>
              <a:ea typeface="微软雅黑" panose="020B0503020204020204" charset="-122"/>
            </a:endParaRPr>
          </a:p>
          <a:p>
            <a:pPr lvl="1" fontAlgn="auto">
              <a:lnSpc>
                <a:spcPct val="150000"/>
              </a:lnSpc>
            </a:pPr>
            <a:r>
              <a:rPr lang="en-US" sz="2800" err="1" smtClean="0">
                <a:latin typeface="微软雅黑" panose="020B0503020204020204" charset="-122"/>
                <a:ea typeface="微软雅黑" panose="020B0503020204020204" charset="-122"/>
                <a:sym typeface="+mn-ea"/>
              </a:rPr>
              <a:t>行高</a:t>
            </a:r>
            <a:r>
              <a:rPr lang="zh-CN" altLang="en-US" sz="2800" smtClean="0">
                <a:latin typeface="微软雅黑" panose="020B0503020204020204" charset="-122"/>
                <a:ea typeface="微软雅黑" panose="020B0503020204020204" charset="-122"/>
                <a:sym typeface="+mn-ea"/>
              </a:rPr>
              <a:t>：</a:t>
            </a:r>
            <a:r>
              <a:rPr lang="en-US" sz="2800" smtClean="0">
                <a:solidFill>
                  <a:srgbClr val="C00000"/>
                </a:solidFill>
                <a:latin typeface="微软雅黑" panose="020B0503020204020204" charset="-122"/>
                <a:ea typeface="微软雅黑" panose="020B0503020204020204" charset="-122"/>
                <a:sym typeface="+mn-ea"/>
              </a:rPr>
              <a:t>line-height</a:t>
            </a:r>
            <a:r>
              <a:rPr lang="en-US" sz="2800" smtClean="0">
                <a:latin typeface="微软雅黑" panose="020B0503020204020204" charset="-122"/>
                <a:ea typeface="微软雅黑" panose="020B0503020204020204" charset="-122"/>
                <a:sym typeface="+mn-ea"/>
              </a:rPr>
              <a:t>: 40px</a:t>
            </a:r>
            <a:endParaRPr lang="en-US" sz="2800" smtClean="0">
              <a:latin typeface="微软雅黑" panose="020B0503020204020204" charset="-122"/>
              <a:ea typeface="微软雅黑" panose="020B0503020204020204" charset="-122"/>
            </a:endParaRPr>
          </a:p>
          <a:p>
            <a:pPr lvl="1" fontAlgn="auto">
              <a:lnSpc>
                <a:spcPct val="150000"/>
              </a:lnSpc>
            </a:pPr>
            <a:r>
              <a:rPr lang="en-US" sz="2800" err="1" smtClean="0">
                <a:latin typeface="微软雅黑" panose="020B0503020204020204" charset="-122"/>
                <a:ea typeface="微软雅黑" panose="020B0503020204020204" charset="-122"/>
                <a:sym typeface="+mn-ea"/>
              </a:rPr>
              <a:t>字符转换：</a:t>
            </a:r>
            <a:r>
              <a:rPr lang="en-US" sz="2800" err="1" smtClean="0">
                <a:solidFill>
                  <a:srgbClr val="C00000"/>
                </a:solidFill>
                <a:latin typeface="微软雅黑" panose="020B0503020204020204" charset="-122"/>
                <a:ea typeface="微软雅黑" panose="020B0503020204020204" charset="-122"/>
                <a:sym typeface="+mn-ea"/>
              </a:rPr>
              <a:t>text-transform</a:t>
            </a:r>
            <a:r>
              <a:rPr lang="en-US" sz="2800" err="1" smtClean="0">
                <a:latin typeface="微软雅黑" panose="020B0503020204020204" charset="-122"/>
                <a:ea typeface="微软雅黑" panose="020B0503020204020204" charset="-122"/>
                <a:sym typeface="+mn-ea"/>
              </a:rPr>
              <a:t> : uppercase  lowercase capitalize</a:t>
            </a:r>
            <a:endParaRPr lang="en-US" sz="2800" err="1" smtClean="0">
              <a:latin typeface="微软雅黑" panose="020B0503020204020204" charset="-122"/>
              <a:ea typeface="微软雅黑" panose="020B0503020204020204" charset="-122"/>
            </a:endParaRPr>
          </a:p>
          <a:p>
            <a:pPr lvl="1" fontAlgn="auto">
              <a:lnSpc>
                <a:spcPct val="150000"/>
              </a:lnSpc>
            </a:pPr>
            <a:endParaRPr lang="zh-CN" altLang="en-US" sz="2800">
              <a:latin typeface="微软雅黑" panose="020B0503020204020204" charset="-122"/>
              <a:ea typeface="微软雅黑" panose="020B0503020204020204" charset="-122"/>
            </a:endParaRPr>
          </a:p>
        </p:txBody>
      </p:sp>
      <p:grpSp>
        <p:nvGrpSpPr>
          <p:cNvPr id="6" name="组合 5"/>
          <p:cNvGrpSpPr/>
          <p:nvPr/>
        </p:nvGrpSpPr>
        <p:grpSpPr>
          <a:xfrm>
            <a:off x="1381760" y="800100"/>
            <a:ext cx="9740265" cy="3056890"/>
            <a:chOff x="2176" y="1260"/>
            <a:chExt cx="15339" cy="4814"/>
          </a:xfrm>
        </p:grpSpPr>
        <p:sp>
          <p:nvSpPr>
            <p:cNvPr id="9" name="文本框 8"/>
            <p:cNvSpPr txBox="1"/>
            <p:nvPr/>
          </p:nvSpPr>
          <p:spPr>
            <a:xfrm>
              <a:off x="2176" y="3039"/>
              <a:ext cx="9128" cy="944"/>
            </a:xfrm>
            <a:prstGeom prst="rect">
              <a:avLst/>
            </a:prstGeom>
            <a:noFill/>
            <a:ln w="28575" cmpd="sng">
              <a:solidFill>
                <a:schemeClr val="accent1">
                  <a:shade val="50000"/>
                </a:schemeClr>
              </a:solidFill>
              <a:prstDash val="solid"/>
            </a:ln>
          </p:spPr>
          <p:txBody>
            <a:bodyPr wrap="square" rtlCol="0" anchor="t">
              <a:spAutoFit/>
            </a:bodyPr>
            <a:p>
              <a:pPr lvl="0" indent="0" fontAlgn="auto">
                <a:lnSpc>
                  <a:spcPts val="4000"/>
                </a:lnSpc>
              </a:pPr>
              <a:r>
                <a:rPr dirty="0">
                  <a:latin typeface="微软雅黑" panose="020B0503020204020204" charset="-122"/>
                  <a:ea typeface="微软雅黑" panose="020B0503020204020204" charset="-122"/>
                  <a:sym typeface="微软雅黑" panose="020B0503020204020204" charset="-122"/>
                </a:rPr>
                <a:t> </a:t>
              </a:r>
              <a:r>
                <a:rPr sz="2400" dirty="0">
                  <a:latin typeface="微软雅黑" panose="020B0503020204020204" charset="-122"/>
                  <a:ea typeface="微软雅黑" panose="020B0503020204020204" charset="-122"/>
                  <a:sym typeface="微软雅黑" panose="020B0503020204020204" charset="-122"/>
                </a:rPr>
                <a:t> </a:t>
              </a:r>
              <a:endParaRPr lang="zh-CN" altLang="en-US" sz="2400" dirty="0">
                <a:solidFill>
                  <a:srgbClr val="C00000"/>
                </a:solidFill>
                <a:latin typeface="微软雅黑" panose="020B0503020204020204" charset="-122"/>
                <a:ea typeface="微软雅黑" panose="020B0503020204020204" charset="-122"/>
                <a:sym typeface="微软雅黑" panose="020B0503020204020204" charset="-122"/>
              </a:endParaRPr>
            </a:p>
          </p:txBody>
        </p:sp>
        <p:grpSp>
          <p:nvGrpSpPr>
            <p:cNvPr id="5" name="组合 4"/>
            <p:cNvGrpSpPr/>
            <p:nvPr/>
          </p:nvGrpSpPr>
          <p:grpSpPr>
            <a:xfrm>
              <a:off x="10117" y="1260"/>
              <a:ext cx="7399" cy="4814"/>
              <a:chOff x="10117" y="1260"/>
              <a:chExt cx="7399" cy="4814"/>
            </a:xfrm>
          </p:grpSpPr>
          <p:sp>
            <p:nvSpPr>
              <p:cNvPr id="141" name=" 141"/>
              <p:cNvSpPr/>
              <p:nvPr/>
            </p:nvSpPr>
            <p:spPr>
              <a:xfrm>
                <a:off x="10117" y="3305"/>
                <a:ext cx="2780" cy="412"/>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1" name="内容占位符 5"/>
              <p:cNvSpPr/>
              <p:nvPr/>
            </p:nvSpPr>
            <p:spPr>
              <a:xfrm>
                <a:off x="13178" y="1260"/>
                <a:ext cx="4338" cy="4815"/>
              </a:xfrm>
              <a:prstGeom prst="rect">
                <a:avLst/>
              </a:prstGeom>
              <a:ln w="50800">
                <a:solidFill>
                  <a:srgbClr val="FFC000"/>
                </a:solidFill>
              </a:ln>
              <a:effectLst>
                <a:outerShdw blurRad="50800" dist="38100" dir="5400000" algn="t"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spcBef>
                    <a:spcPts val="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spcBef>
                    <a:spcPts val="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spcBef>
                    <a:spcPts val="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Font typeface="Wingdings" panose="05000000000000000000" pitchFamily="2" charset="2"/>
                  <a:buNone/>
                </a:pPr>
                <a:r>
                  <a:rPr lang="zh-CN" altLang="en-US" sz="2800" kern="0" noProof="0" dirty="0" smtClean="0">
                    <a:ln>
                      <a:noFill/>
                    </a:ln>
                    <a:effectLst/>
                    <a:uLnTx/>
                    <a:uFillTx/>
                    <a:latin typeface="微软雅黑" panose="020B0503020204020204" charset="-122"/>
                    <a:ea typeface="微软雅黑" panose="020B0503020204020204" charset="-122"/>
                  </a:rPr>
                  <a:t>也可应用于其他元素，比如</a:t>
                </a:r>
                <a:r>
                  <a:rPr lang="en-US" altLang="zh-CN" sz="2800" kern="0" noProof="0" dirty="0" smtClean="0">
                    <a:ln>
                      <a:noFill/>
                    </a:ln>
                    <a:effectLst/>
                    <a:uLnTx/>
                    <a:uFillTx/>
                    <a:latin typeface="微软雅黑" panose="020B0503020204020204" charset="-122"/>
                    <a:ea typeface="微软雅黑" panose="020B0503020204020204" charset="-122"/>
                  </a:rPr>
                  <a:t>div</a:t>
                </a:r>
                <a:endParaRPr lang="en-US" altLang="zh-CN" sz="2800" kern="0" noProof="0" dirty="0" smtClean="0">
                  <a:ln>
                    <a:noFill/>
                  </a:ln>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r>
                  <a:rPr lang="zh-CN" altLang="en-US" sz="2800" kern="0" noProof="0" dirty="0" smtClean="0">
                    <a:ln>
                      <a:noFill/>
                    </a:ln>
                    <a:solidFill>
                      <a:srgbClr val="C00000"/>
                    </a:solidFill>
                    <a:effectLst/>
                    <a:uLnTx/>
                    <a:uFillTx/>
                    <a:latin typeface="微软雅黑" panose="020B0503020204020204" charset="-122"/>
                    <a:ea typeface="微软雅黑" panose="020B0503020204020204" charset="-122"/>
                  </a:rPr>
                  <a:t>写在父，控制子</a:t>
                </a:r>
                <a:endParaRPr lang="zh-CN" altLang="en-US" sz="2800" kern="0" noProof="0" dirty="0" smtClean="0">
                  <a:ln>
                    <a:noFill/>
                  </a:ln>
                  <a:solidFill>
                    <a:srgbClr val="C00000"/>
                  </a:solidFill>
                  <a:effectLst/>
                  <a:uLnTx/>
                  <a:uFillTx/>
                  <a:latin typeface="微软雅黑" panose="020B0503020204020204" charset="-122"/>
                  <a:ea typeface="微软雅黑" panose="020B0503020204020204" charset="-122"/>
                </a:endParaRPr>
              </a:p>
              <a:p>
                <a:pPr marL="0" indent="0" fontAlgn="auto">
                  <a:lnSpc>
                    <a:spcPct val="150000"/>
                  </a:lnSpc>
                  <a:buFont typeface="Wingdings" panose="05000000000000000000" pitchFamily="2" charset="2"/>
                  <a:buNone/>
                </a:pPr>
                <a:endParaRPr lang="en-US" altLang="zh-CN" sz="2800" kern="0" noProof="0" dirty="0" smtClean="0">
                  <a:ln>
                    <a:noFill/>
                  </a:ln>
                  <a:effectLst/>
                  <a:uLnTx/>
                  <a:uFillTx/>
                  <a:latin typeface="微软雅黑" panose="020B0503020204020204" charset="-122"/>
                  <a:ea typeface="微软雅黑" panose="020B0503020204020204" charset="-122"/>
                </a:endParaRPr>
              </a:p>
            </p:txBody>
          </p:sp>
        </p:gr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zh-CN" altLang="en-US" dirty="0"/>
              <a:t>超链接四种状态</a:t>
            </a:r>
            <a:endParaRPr lang="zh-CN" altLang="en-US" dirty="0"/>
          </a:p>
        </p:txBody>
      </p:sp>
      <p:sp>
        <p:nvSpPr>
          <p:cNvPr id="4" name="内容占位符 3"/>
          <p:cNvSpPr/>
          <p:nvPr>
            <p:ph sz="half" idx="1"/>
          </p:nvPr>
        </p:nvSpPr>
        <p:spPr>
          <a:xfrm>
            <a:off x="838200" y="1253490"/>
            <a:ext cx="10351135" cy="5200650"/>
          </a:xfrm>
        </p:spPr>
        <p:txBody>
          <a:bodyPr>
            <a:normAutofit/>
          </a:bodyPr>
          <a:p>
            <a:pPr fontAlgn="auto">
              <a:lnSpc>
                <a:spcPct val="150000"/>
              </a:lnSpc>
            </a:pPr>
            <a:r>
              <a:rPr lang="zh-CN" altLang="en-US" sz="2800" dirty="0" smtClean="0">
                <a:latin typeface="微软雅黑" panose="020B0503020204020204" charset="-122"/>
                <a:ea typeface="微软雅黑" panose="020B0503020204020204" charset="-122"/>
                <a:sym typeface="+mn-ea"/>
              </a:rPr>
              <a:t>超链接有四种状态：</a:t>
            </a:r>
            <a:endParaRPr lang="en-US" sz="2800" dirty="0" smtClean="0">
              <a:latin typeface="微软雅黑" panose="020B0503020204020204" charset="-122"/>
              <a:ea typeface="微软雅黑" panose="020B0503020204020204" charset="-122"/>
            </a:endParaRPr>
          </a:p>
          <a:p>
            <a:pPr lvl="1" fontAlgn="auto">
              <a:lnSpc>
                <a:spcPct val="150000"/>
              </a:lnSpc>
            </a:pPr>
            <a:r>
              <a:rPr lang="en-US" sz="2800" dirty="0" err="1" smtClean="0">
                <a:latin typeface="微软雅黑" panose="020B0503020204020204" charset="-122"/>
                <a:ea typeface="微软雅黑" panose="020B0503020204020204" charset="-122"/>
                <a:sym typeface="+mn-ea"/>
              </a:rPr>
              <a:t>未被访问的超链接</a:t>
            </a:r>
            <a:r>
              <a:rPr lang="en-US" sz="2800" dirty="0" err="1" smtClean="0">
                <a:solidFill>
                  <a:srgbClr val="FF0000"/>
                </a:solidFill>
                <a:latin typeface="微软雅黑" panose="020B0503020204020204" charset="-122"/>
                <a:ea typeface="微软雅黑" panose="020B0503020204020204" charset="-122"/>
                <a:sym typeface="+mn-ea"/>
              </a:rPr>
              <a:t>a:link</a:t>
            </a:r>
            <a:endParaRPr lang="en-US" sz="2800" dirty="0" smtClean="0">
              <a:solidFill>
                <a:srgbClr val="FF0000"/>
              </a:solidFill>
              <a:latin typeface="微软雅黑" panose="020B0503020204020204" charset="-122"/>
              <a:ea typeface="微软雅黑" panose="020B0503020204020204" charset="-122"/>
            </a:endParaRPr>
          </a:p>
          <a:p>
            <a:pPr lvl="1" fontAlgn="auto">
              <a:lnSpc>
                <a:spcPct val="150000"/>
              </a:lnSpc>
            </a:pPr>
            <a:r>
              <a:rPr lang="en-US" sz="2800" dirty="0" err="1" smtClean="0">
                <a:latin typeface="微软雅黑" panose="020B0503020204020204" charset="-122"/>
                <a:ea typeface="微软雅黑" panose="020B0503020204020204" charset="-122"/>
                <a:sym typeface="+mn-ea"/>
              </a:rPr>
              <a:t>鼠标经过超链接</a:t>
            </a:r>
            <a:r>
              <a:rPr lang="en-US" sz="2800" dirty="0" err="1" smtClean="0">
                <a:solidFill>
                  <a:srgbClr val="FF0000"/>
                </a:solidFill>
                <a:latin typeface="微软雅黑" panose="020B0503020204020204" charset="-122"/>
                <a:ea typeface="微软雅黑" panose="020B0503020204020204" charset="-122"/>
                <a:sym typeface="+mn-ea"/>
              </a:rPr>
              <a:t>a:hover</a:t>
            </a:r>
            <a:endParaRPr lang="en-US" sz="2800" dirty="0" smtClean="0">
              <a:solidFill>
                <a:srgbClr val="FF0000"/>
              </a:solidFill>
              <a:latin typeface="微软雅黑" panose="020B0503020204020204" charset="-122"/>
              <a:ea typeface="微软雅黑" panose="020B0503020204020204" charset="-122"/>
            </a:endParaRPr>
          </a:p>
          <a:p>
            <a:pPr lvl="1" fontAlgn="auto">
              <a:lnSpc>
                <a:spcPct val="150000"/>
              </a:lnSpc>
            </a:pPr>
            <a:r>
              <a:rPr lang="en-US" sz="2800" dirty="0" err="1" smtClean="0">
                <a:latin typeface="微软雅黑" panose="020B0503020204020204" charset="-122"/>
                <a:ea typeface="微软雅黑" panose="020B0503020204020204" charset="-122"/>
                <a:sym typeface="+mn-ea"/>
              </a:rPr>
              <a:t>链接被点击的那一刻</a:t>
            </a:r>
            <a:r>
              <a:rPr lang="en-US" sz="2800" dirty="0" err="1" smtClean="0">
                <a:solidFill>
                  <a:srgbClr val="FF0000"/>
                </a:solidFill>
                <a:latin typeface="微软雅黑" panose="020B0503020204020204" charset="-122"/>
                <a:ea typeface="微软雅黑" panose="020B0503020204020204" charset="-122"/>
                <a:sym typeface="+mn-ea"/>
              </a:rPr>
              <a:t>a:acitve</a:t>
            </a:r>
            <a:endParaRPr lang="en-US" sz="2800" dirty="0" smtClean="0">
              <a:solidFill>
                <a:srgbClr val="FF0000"/>
              </a:solidFill>
              <a:latin typeface="微软雅黑" panose="020B0503020204020204" charset="-122"/>
              <a:ea typeface="微软雅黑" panose="020B0503020204020204" charset="-122"/>
            </a:endParaRPr>
          </a:p>
          <a:p>
            <a:pPr lvl="1" fontAlgn="auto">
              <a:lnSpc>
                <a:spcPct val="150000"/>
              </a:lnSpc>
            </a:pPr>
            <a:r>
              <a:rPr lang="en-US" sz="2800" dirty="0" err="1" smtClean="0">
                <a:latin typeface="微软雅黑" panose="020B0503020204020204" charset="-122"/>
                <a:ea typeface="微软雅黑" panose="020B0503020204020204" charset="-122"/>
                <a:sym typeface="+mn-ea"/>
              </a:rPr>
              <a:t>访问过的超链接</a:t>
            </a:r>
            <a:r>
              <a:rPr lang="en-US" sz="2800" dirty="0" err="1" smtClean="0">
                <a:solidFill>
                  <a:srgbClr val="FF0000"/>
                </a:solidFill>
                <a:latin typeface="微软雅黑" panose="020B0503020204020204" charset="-122"/>
                <a:ea typeface="微软雅黑" panose="020B0503020204020204" charset="-122"/>
                <a:sym typeface="+mn-ea"/>
              </a:rPr>
              <a:t>a:visited</a:t>
            </a:r>
            <a:endParaRPr lang="en-US" sz="2800" dirty="0" err="1" smtClean="0">
              <a:solidFill>
                <a:srgbClr val="FF0000"/>
              </a:solidFill>
              <a:latin typeface="微软雅黑" panose="020B0503020204020204" charset="-122"/>
              <a:ea typeface="微软雅黑" panose="020B0503020204020204" charset="-122"/>
              <a:sym typeface="+mn-ea"/>
            </a:endParaRPr>
          </a:p>
          <a:p>
            <a:pPr marL="457200" lvl="1" indent="0" fontAlgn="auto">
              <a:lnSpc>
                <a:spcPct val="150000"/>
              </a:lnSpc>
              <a:buNone/>
            </a:pPr>
            <a:r>
              <a:rPr lang="en-US" sz="2800" dirty="0" err="1" smtClean="0">
                <a:solidFill>
                  <a:srgbClr val="FF0000"/>
                </a:solidFill>
                <a:latin typeface="微软雅黑" panose="020B0503020204020204" charset="-122"/>
                <a:ea typeface="微软雅黑" panose="020B0503020204020204" charset="-122"/>
                <a:sym typeface="+mn-ea"/>
              </a:rPr>
              <a:t>顺序设置：</a:t>
            </a:r>
            <a:endParaRPr lang="en-US" altLang="zh-CN" sz="2800" dirty="0" smtClean="0">
              <a:latin typeface="微软雅黑" panose="020B0503020204020204" charset="-122"/>
              <a:ea typeface="微软雅黑" panose="020B0503020204020204" charset="-122"/>
            </a:endParaRPr>
          </a:p>
          <a:p>
            <a:pPr marL="457200" lvl="1" indent="0">
              <a:buNone/>
            </a:pPr>
            <a:r>
              <a:rPr lang="en-US" altLang="zh-CN" sz="2800" dirty="0" smtClean="0">
                <a:latin typeface="微软雅黑" panose="020B0503020204020204" charset="-122"/>
                <a:ea typeface="微软雅黑" panose="020B0503020204020204" charset="-122"/>
                <a:sym typeface="+mn-ea"/>
              </a:rPr>
              <a:t>:link</a:t>
            </a:r>
            <a:r>
              <a:rPr lang="zh-CN" altLang="en-US" sz="2800" dirty="0" smtClean="0">
                <a:latin typeface="微软雅黑" panose="020B0503020204020204" charset="-122"/>
                <a:ea typeface="微软雅黑" panose="020B0503020204020204" charset="-122"/>
                <a:sym typeface="+mn-ea"/>
              </a:rPr>
              <a:t>，</a:t>
            </a:r>
            <a:r>
              <a:rPr lang="en-US" altLang="zh-CN" sz="2800" dirty="0" smtClean="0">
                <a:latin typeface="微软雅黑" panose="020B0503020204020204" charset="-122"/>
                <a:ea typeface="微软雅黑" panose="020B0503020204020204" charset="-122"/>
                <a:sym typeface="+mn-ea"/>
              </a:rPr>
              <a:t>:visited</a:t>
            </a:r>
            <a:r>
              <a:rPr lang="zh-CN" altLang="en-US" sz="2800" dirty="0" smtClean="0">
                <a:latin typeface="微软雅黑" panose="020B0503020204020204" charset="-122"/>
                <a:ea typeface="微软雅黑" panose="020B0503020204020204" charset="-122"/>
                <a:sym typeface="+mn-ea"/>
              </a:rPr>
              <a:t>，</a:t>
            </a:r>
            <a:r>
              <a:rPr lang="en-US" altLang="zh-CN" sz="2800" dirty="0" smtClean="0">
                <a:latin typeface="微软雅黑" panose="020B0503020204020204" charset="-122"/>
                <a:ea typeface="微软雅黑" panose="020B0503020204020204" charset="-122"/>
                <a:sym typeface="+mn-ea"/>
              </a:rPr>
              <a:t>:hover, :active</a:t>
            </a:r>
            <a:endParaRPr lang="en-US" altLang="zh-CN" sz="2800" dirty="0" smtClean="0">
              <a:latin typeface="微软雅黑" panose="020B0503020204020204" charset="-122"/>
              <a:ea typeface="微软雅黑" panose="020B0503020204020204" charset="-122"/>
            </a:endParaRPr>
          </a:p>
          <a:p>
            <a:pPr marL="457200" lvl="1" indent="0" fontAlgn="auto">
              <a:lnSpc>
                <a:spcPct val="150000"/>
              </a:lnSpc>
              <a:buNone/>
            </a:pPr>
            <a:endParaRPr lang="zh-CN" altLang="en-US" sz="2800" dirty="0">
              <a:latin typeface="微软雅黑" panose="020B0503020204020204" charset="-122"/>
              <a:ea typeface="微软雅黑" panose="020B0503020204020204" charset="-122"/>
              <a:sym typeface="+mn-ea"/>
            </a:endParaRPr>
          </a:p>
          <a:p>
            <a:pPr marL="0" indent="0" fontAlgn="auto">
              <a:lnSpc>
                <a:spcPct val="150000"/>
              </a:lnSpc>
              <a:buNone/>
            </a:pPr>
            <a:endParaRPr lang="zh-CN" altLang="en-US" sz="2800" dirty="0">
              <a:latin typeface="微软雅黑" panose="020B0503020204020204" charset="-122"/>
              <a:ea typeface="微软雅黑" panose="020B0503020204020204" charset="-122"/>
              <a:sym typeface="+mn-ea"/>
            </a:endParaRPr>
          </a:p>
          <a:p>
            <a:pPr fontAlgn="auto">
              <a:lnSpc>
                <a:spcPct val="150000"/>
              </a:lnSpc>
            </a:pPr>
            <a:endParaRPr lang="zh-CN" altLang="en-US" sz="2800" kern="0" noProof="0" dirty="0" smtClean="0">
              <a:ln>
                <a:noFill/>
              </a:ln>
              <a:effectLst/>
              <a:uLnTx/>
              <a:uFillTx/>
              <a:latin typeface="微软雅黑" panose="020B0503020204020204" charset="-122"/>
              <a:ea typeface="微软雅黑" panose="020B0503020204020204" charset="-122"/>
            </a:endParaRPr>
          </a:p>
        </p:txBody>
      </p:sp>
      <p:grpSp>
        <p:nvGrpSpPr>
          <p:cNvPr id="11" name="组合 10"/>
          <p:cNvGrpSpPr/>
          <p:nvPr/>
        </p:nvGrpSpPr>
        <p:grpSpPr>
          <a:xfrm>
            <a:off x="1299845" y="1253490"/>
            <a:ext cx="10191750" cy="4145280"/>
            <a:chOff x="2047" y="1974"/>
            <a:chExt cx="16050" cy="6528"/>
          </a:xfrm>
        </p:grpSpPr>
        <p:sp>
          <p:nvSpPr>
            <p:cNvPr id="8" name="文本框 7"/>
            <p:cNvSpPr txBox="1"/>
            <p:nvPr/>
          </p:nvSpPr>
          <p:spPr>
            <a:xfrm>
              <a:off x="2047" y="4429"/>
              <a:ext cx="7044" cy="944"/>
            </a:xfrm>
            <a:prstGeom prst="rect">
              <a:avLst/>
            </a:prstGeom>
            <a:noFill/>
            <a:ln w="28575" cmpd="sng">
              <a:solidFill>
                <a:schemeClr val="accent1">
                  <a:shade val="50000"/>
                </a:schemeClr>
              </a:solidFill>
              <a:prstDash val="solid"/>
            </a:ln>
          </p:spPr>
          <p:txBody>
            <a:bodyPr wrap="square" rtlCol="0" anchor="t">
              <a:spAutoFit/>
            </a:bodyPr>
            <a:p>
              <a:pPr lvl="0" indent="0" fontAlgn="auto">
                <a:lnSpc>
                  <a:spcPts val="4000"/>
                </a:lnSpc>
              </a:pPr>
              <a:r>
                <a:rPr dirty="0">
                  <a:latin typeface="微软雅黑" panose="020B0503020204020204" charset="-122"/>
                  <a:ea typeface="微软雅黑" panose="020B0503020204020204" charset="-122"/>
                  <a:sym typeface="微软雅黑" panose="020B0503020204020204" charset="-122"/>
                </a:rPr>
                <a:t> </a:t>
              </a:r>
              <a:r>
                <a:rPr sz="2400" dirty="0">
                  <a:latin typeface="微软雅黑" panose="020B0503020204020204" charset="-122"/>
                  <a:ea typeface="微软雅黑" panose="020B0503020204020204" charset="-122"/>
                  <a:sym typeface="微软雅黑" panose="020B0503020204020204" charset="-122"/>
                </a:rPr>
                <a:t> </a:t>
              </a:r>
              <a:endParaRPr lang="zh-CN" altLang="en-US" sz="2400" dirty="0">
                <a:solidFill>
                  <a:srgbClr val="C00000"/>
                </a:solidFill>
                <a:latin typeface="微软雅黑" panose="020B0503020204020204" charset="-122"/>
                <a:ea typeface="微软雅黑" panose="020B0503020204020204" charset="-122"/>
                <a:sym typeface="微软雅黑" panose="020B0503020204020204" charset="-122"/>
              </a:endParaRPr>
            </a:p>
          </p:txBody>
        </p:sp>
        <p:sp>
          <p:nvSpPr>
            <p:cNvPr id="14339" name="文本占位符 83970"/>
            <p:cNvSpPr>
              <a:spLocks noGrp="1"/>
            </p:cNvSpPr>
            <p:nvPr/>
          </p:nvSpPr>
          <p:spPr>
            <a:xfrm>
              <a:off x="10661" y="1974"/>
              <a:ext cx="7437" cy="6529"/>
            </a:xfrm>
            <a:prstGeom prst="rect">
              <a:avLst/>
            </a:prstGeom>
            <a:noFill/>
            <a:ln w="28575" cmpd="sng">
              <a:solidFill>
                <a:srgbClr val="FFC000"/>
              </a:solidFill>
              <a:prstDash val="solid"/>
            </a:ln>
          </p:spPr>
          <p:txBody>
            <a:bodyPr anchor="t"/>
            <a:p>
              <a:pPr lvl="0" indent="0">
                <a:lnSpc>
                  <a:spcPct val="150000"/>
                </a:lnSpc>
                <a:buClr>
                  <a:srgbClr val="C00000"/>
                </a:buClr>
                <a:buSzPct val="65000"/>
                <a:buFont typeface="+mj-lt"/>
                <a:buNone/>
              </a:pPr>
              <a:r>
                <a:rPr lang="en-US" altLang="zh-CN" sz="2800">
                  <a:solidFill>
                    <a:srgbClr val="C00000"/>
                  </a:solidFill>
                  <a:latin typeface="微软雅黑" panose="020B0503020204020204" charset="-122"/>
                  <a:ea typeface="微软雅黑" panose="020B0503020204020204" charset="-122"/>
                </a:rPr>
                <a:t>1</a:t>
              </a:r>
              <a:r>
                <a:rPr lang="zh-CN" altLang="en-US" sz="2800">
                  <a:solidFill>
                    <a:srgbClr val="C00000"/>
                  </a:solidFill>
                  <a:latin typeface="微软雅黑" panose="020B0503020204020204" charset="-122"/>
                  <a:ea typeface="微软雅黑" panose="020B0503020204020204" charset="-122"/>
                </a:rPr>
                <a:t>、</a:t>
              </a:r>
              <a:r>
                <a:rPr lang="zh-CN" altLang="en-US" sz="2800">
                  <a:solidFill>
                    <a:schemeClr val="tx1"/>
                  </a:solidFill>
                  <a:latin typeface="微软雅黑" panose="020B0503020204020204" charset="-122"/>
                  <a:ea typeface="微软雅黑" panose="020B0503020204020204" charset="-122"/>
                </a:rPr>
                <a:t>应用于自身 </a:t>
              </a:r>
              <a:r>
                <a:rPr lang="en-US" altLang="zh-CN" sz="2800">
                  <a:solidFill>
                    <a:srgbClr val="C00000"/>
                  </a:solidFill>
                  <a:latin typeface="微软雅黑" panose="020B0503020204020204" charset="-122"/>
                  <a:ea typeface="微软雅黑" panose="020B0503020204020204" charset="-122"/>
                </a:rPr>
                <a:t>img : hover{}</a:t>
              </a:r>
              <a:endParaRPr lang="en-US" altLang="zh-CN" sz="2800">
                <a:solidFill>
                  <a:srgbClr val="C00000"/>
                </a:solidFill>
                <a:latin typeface="微软雅黑" panose="020B0503020204020204" charset="-122"/>
                <a:ea typeface="微软雅黑" panose="020B0503020204020204" charset="-122"/>
              </a:endParaRPr>
            </a:p>
            <a:p>
              <a:pPr lvl="0" indent="0">
                <a:lnSpc>
                  <a:spcPct val="150000"/>
                </a:lnSpc>
                <a:buClr>
                  <a:srgbClr val="C00000"/>
                </a:buClr>
                <a:buSzPct val="65000"/>
                <a:buFont typeface="+mj-lt"/>
                <a:buNone/>
              </a:pPr>
              <a:r>
                <a:rPr lang="en-US" altLang="zh-CN" sz="2800">
                  <a:solidFill>
                    <a:srgbClr val="C00000"/>
                  </a:solidFill>
                  <a:latin typeface="微软雅黑" panose="020B0503020204020204" charset="-122"/>
                  <a:ea typeface="微软雅黑" panose="020B0503020204020204" charset="-122"/>
                </a:rPr>
                <a:t>2</a:t>
              </a:r>
              <a:r>
                <a:rPr lang="zh-CN" altLang="en-US" sz="2800">
                  <a:solidFill>
                    <a:srgbClr val="C00000"/>
                  </a:solidFill>
                  <a:latin typeface="微软雅黑" panose="020B0503020204020204" charset="-122"/>
                  <a:ea typeface="微软雅黑" panose="020B0503020204020204" charset="-122"/>
                </a:rPr>
                <a:t>、</a:t>
              </a:r>
              <a:r>
                <a:rPr lang="zh-CN" altLang="en-US" sz="2800">
                  <a:solidFill>
                    <a:schemeClr val="tx1"/>
                  </a:solidFill>
                  <a:latin typeface="微软雅黑" panose="020B0503020204020204" charset="-122"/>
                  <a:ea typeface="微软雅黑" panose="020B0503020204020204" charset="-122"/>
                </a:rPr>
                <a:t>应用于兄弟</a:t>
              </a:r>
              <a:r>
                <a:rPr lang="zh-CN" altLang="en-US" sz="2800">
                  <a:solidFill>
                    <a:srgbClr val="C00000"/>
                  </a:solidFill>
                  <a:latin typeface="微软雅黑" panose="020B0503020204020204" charset="-122"/>
                  <a:ea typeface="微软雅黑" panose="020B0503020204020204" charset="-122"/>
                </a:rPr>
                <a:t> </a:t>
              </a:r>
              <a:r>
                <a:rPr lang="en-US" altLang="zh-CN" sz="2800">
                  <a:solidFill>
                    <a:srgbClr val="C00000"/>
                  </a:solidFill>
                  <a:latin typeface="微软雅黑" panose="020B0503020204020204" charset="-122"/>
                  <a:ea typeface="微软雅黑" panose="020B0503020204020204" charset="-122"/>
                </a:rPr>
                <a:t>		  	       img:hover+p{}</a:t>
              </a:r>
              <a:endParaRPr lang="en-US" altLang="zh-CN" sz="2800">
                <a:solidFill>
                  <a:srgbClr val="C00000"/>
                </a:solidFill>
                <a:latin typeface="微软雅黑" panose="020B0503020204020204" charset="-122"/>
                <a:ea typeface="微软雅黑" panose="020B0503020204020204" charset="-122"/>
              </a:endParaRPr>
            </a:p>
            <a:p>
              <a:pPr lvl="0" indent="0">
                <a:lnSpc>
                  <a:spcPct val="150000"/>
                </a:lnSpc>
                <a:buClr>
                  <a:srgbClr val="C00000"/>
                </a:buClr>
                <a:buSzPct val="65000"/>
                <a:buFont typeface="+mj-lt"/>
                <a:buNone/>
              </a:pPr>
              <a:r>
                <a:rPr lang="en-US" altLang="zh-CN" sz="2800">
                  <a:solidFill>
                    <a:srgbClr val="C00000"/>
                  </a:solidFill>
                  <a:latin typeface="微软雅黑" panose="020B0503020204020204" charset="-122"/>
                  <a:ea typeface="微软雅黑" panose="020B0503020204020204" charset="-122"/>
                </a:rPr>
                <a:t>3</a:t>
              </a:r>
              <a:r>
                <a:rPr lang="zh-CN" altLang="en-US" sz="2800">
                  <a:solidFill>
                    <a:srgbClr val="C00000"/>
                  </a:solidFill>
                  <a:latin typeface="微软雅黑" panose="020B0503020204020204" charset="-122"/>
                  <a:ea typeface="微软雅黑" panose="020B0503020204020204" charset="-122"/>
                </a:rPr>
                <a:t>、</a:t>
              </a:r>
              <a:r>
                <a:rPr lang="zh-CN" altLang="en-US" sz="2800">
                  <a:solidFill>
                    <a:schemeClr val="tx1"/>
                  </a:solidFill>
                  <a:latin typeface="微软雅黑" panose="020B0503020204020204" charset="-122"/>
                  <a:ea typeface="微软雅黑" panose="020B0503020204020204" charset="-122"/>
                </a:rPr>
                <a:t>应用于父子</a:t>
              </a:r>
              <a:endParaRPr lang="zh-CN" altLang="en-US" sz="2800">
                <a:solidFill>
                  <a:schemeClr val="tx1"/>
                </a:solidFill>
                <a:latin typeface="微软雅黑" panose="020B0503020204020204" charset="-122"/>
                <a:ea typeface="微软雅黑" panose="020B0503020204020204" charset="-122"/>
              </a:endParaRPr>
            </a:p>
            <a:p>
              <a:pPr lvl="0" indent="0">
                <a:lnSpc>
                  <a:spcPct val="150000"/>
                </a:lnSpc>
                <a:buClr>
                  <a:srgbClr val="C00000"/>
                </a:buClr>
                <a:buSzPct val="65000"/>
                <a:buFont typeface="+mj-lt"/>
                <a:buNone/>
              </a:pPr>
              <a:r>
                <a:rPr lang="en-US" altLang="zh-CN" sz="2800">
                  <a:solidFill>
                    <a:srgbClr val="C00000"/>
                  </a:solidFill>
                  <a:latin typeface="微软雅黑" panose="020B0503020204020204" charset="-122"/>
                  <a:ea typeface="微软雅黑" panose="020B0503020204020204" charset="-122"/>
                </a:rPr>
                <a:t>	      div:hover  img{}</a:t>
              </a:r>
              <a:endParaRPr lang="en-US" altLang="zh-CN" sz="2800">
                <a:solidFill>
                  <a:srgbClr val="C00000"/>
                </a:solidFill>
                <a:latin typeface="微软雅黑" panose="020B0503020204020204" charset="-122"/>
                <a:ea typeface="微软雅黑" panose="020B0503020204020204" charset="-122"/>
              </a:endParaRPr>
            </a:p>
            <a:p>
              <a:pPr lvl="0" indent="0">
                <a:lnSpc>
                  <a:spcPct val="150000"/>
                </a:lnSpc>
                <a:buClr>
                  <a:srgbClr val="C00000"/>
                </a:buClr>
                <a:buSzPct val="65000"/>
                <a:buFont typeface="+mj-lt"/>
                <a:buNone/>
              </a:pPr>
              <a:r>
                <a:rPr lang="en-US" altLang="zh-CN" sz="2800">
                  <a:solidFill>
                    <a:srgbClr val="C00000"/>
                  </a:solidFill>
                  <a:latin typeface="微软雅黑" panose="020B0503020204020204" charset="-122"/>
                  <a:ea typeface="微软雅黑" panose="020B0503020204020204" charset="-122"/>
                </a:rPr>
                <a:t>               div:hover  p{}</a:t>
              </a:r>
              <a:br>
                <a:rPr lang="en-US" altLang="zh-CN" sz="2800">
                  <a:solidFill>
                    <a:srgbClr val="C00000"/>
                  </a:solidFill>
                  <a:latin typeface="微软雅黑" panose="020B0503020204020204" charset="-122"/>
                  <a:ea typeface="微软雅黑" panose="020B0503020204020204" charset="-122"/>
                </a:rPr>
              </a:br>
              <a:endParaRPr lang="en-US" altLang="zh-CN" sz="2800">
                <a:solidFill>
                  <a:schemeClr val="tx1"/>
                </a:solidFill>
                <a:latin typeface="微软雅黑" panose="020B0503020204020204" charset="-122"/>
                <a:ea typeface="微软雅黑" panose="020B0503020204020204" charset="-122"/>
              </a:endParaRPr>
            </a:p>
          </p:txBody>
        </p:sp>
        <p:sp>
          <p:nvSpPr>
            <p:cNvPr id="10" name=" 141"/>
            <p:cNvSpPr/>
            <p:nvPr/>
          </p:nvSpPr>
          <p:spPr>
            <a:xfrm>
              <a:off x="8573" y="4695"/>
              <a:ext cx="2780" cy="412"/>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838200" y="1177925"/>
            <a:ext cx="5152390" cy="3650615"/>
          </a:xfrm>
          <a:prstGeom prst="rect">
            <a:avLst/>
          </a:prstGeom>
          <a:ln w="31750" cmpd="sng">
            <a:solidFill>
              <a:srgbClr val="FFC000"/>
            </a:solidFill>
            <a:prstDash val="solid"/>
          </a:ln>
        </p:spPr>
        <p:txBody>
          <a:bodyPr wrap="square" lIns="0" tIns="0" rIns="0" bIns="0">
            <a:normAutofit/>
          </a:bodyPr>
          <a:lstStyle/>
          <a:p>
            <a:pPr marL="914400" lvl="1" indent="-457200" fontAlgn="auto">
              <a:lnSpc>
                <a:spcPct val="150000"/>
              </a:lnSpc>
              <a:buClr>
                <a:srgbClr val="FFC000"/>
              </a:buClr>
              <a:buFont typeface="+mj-lt"/>
              <a:buAutoNum type="arabicPeriod"/>
            </a:pPr>
            <a:r>
              <a:rPr lang="zh-CN" altLang="en-US" sz="2400" dirty="0">
                <a:solidFill>
                  <a:schemeClr val="tx1"/>
                </a:solidFill>
                <a:latin typeface="微软雅黑" panose="020B0503020204020204" charset="-122"/>
                <a:ea typeface="微软雅黑" panose="020B0503020204020204" charset="-122"/>
                <a:sym typeface="+mn-ea"/>
              </a:rPr>
              <a:t>获取不存在与DOM树中的信息。</a:t>
            </a:r>
            <a:endParaRPr lang="zh-CN" altLang="en-US" sz="2400" dirty="0">
              <a:solidFill>
                <a:schemeClr val="tx1"/>
              </a:solidFill>
              <a:latin typeface="微软雅黑" panose="020B0503020204020204" charset="-122"/>
              <a:ea typeface="微软雅黑" panose="020B0503020204020204" charset="-122"/>
              <a:sym typeface="+mn-ea"/>
            </a:endParaRPr>
          </a:p>
          <a:p>
            <a:pPr marL="914400" lvl="1" indent="-457200" fontAlgn="auto">
              <a:lnSpc>
                <a:spcPct val="150000"/>
              </a:lnSpc>
              <a:buClr>
                <a:srgbClr val="FFC000"/>
              </a:buClr>
              <a:buFont typeface="+mj-lt"/>
              <a:buAutoNum type="arabicPeriod"/>
            </a:pPr>
            <a:r>
              <a:rPr lang="zh-CN" altLang="en-US" sz="2400" dirty="0">
                <a:solidFill>
                  <a:schemeClr val="tx1"/>
                </a:solidFill>
                <a:latin typeface="微软雅黑" panose="020B0503020204020204" charset="-122"/>
                <a:ea typeface="微软雅黑" panose="020B0503020204020204" charset="-122"/>
                <a:sym typeface="+mn-ea"/>
              </a:rPr>
              <a:t>获取不能被常规CSS选择器获取的信息。</a:t>
            </a:r>
            <a:endParaRPr lang="zh-CN" altLang="en-US" sz="2400" dirty="0">
              <a:solidFill>
                <a:schemeClr val="tx1"/>
              </a:solidFill>
              <a:latin typeface="微软雅黑" panose="020B0503020204020204" charset="-122"/>
              <a:ea typeface="微软雅黑" panose="020B0503020204020204" charset="-122"/>
              <a:sym typeface="+mn-ea"/>
            </a:endParaRPr>
          </a:p>
          <a:p>
            <a:pPr marL="914400" lvl="1" indent="-457200" fontAlgn="auto">
              <a:lnSpc>
                <a:spcPct val="150000"/>
              </a:lnSpc>
              <a:buClr>
                <a:srgbClr val="FFC000"/>
              </a:buClr>
              <a:buFont typeface="+mj-lt"/>
              <a:buAutoNum type="arabicPeriod"/>
            </a:pPr>
            <a:r>
              <a:rPr lang="en-US" altLang="zh-CN" sz="2400" dirty="0">
                <a:solidFill>
                  <a:srgbClr val="FF0000"/>
                </a:solidFill>
                <a:latin typeface="微软雅黑" panose="020B0503020204020204" charset="-122"/>
                <a:ea typeface="微软雅黑" panose="020B0503020204020204" charset="-122"/>
                <a:sym typeface="+mn-ea"/>
              </a:rPr>
              <a:t>:hover</a:t>
            </a:r>
            <a:endParaRPr lang="en-US" altLang="zh-CN" sz="2400" dirty="0">
              <a:solidFill>
                <a:schemeClr val="tx1"/>
              </a:solidFill>
              <a:latin typeface="微软雅黑" panose="020B0503020204020204" charset="-122"/>
              <a:ea typeface="微软雅黑" panose="020B0503020204020204" charset="-122"/>
              <a:sym typeface="+mn-ea"/>
            </a:endParaRPr>
          </a:p>
          <a:p>
            <a:pPr lvl="1" indent="0" fontAlgn="auto">
              <a:lnSpc>
                <a:spcPct val="150000"/>
              </a:lnSpc>
              <a:buClr>
                <a:srgbClr val="FFC000"/>
              </a:buClr>
              <a:buFont typeface="+mj-lt"/>
              <a:buNone/>
            </a:pPr>
            <a:endParaRPr lang="en-US" altLang="zh-CN" sz="2400" dirty="0">
              <a:solidFill>
                <a:schemeClr val="tx1"/>
              </a:solidFill>
              <a:latin typeface="微软雅黑" panose="020B0503020204020204" charset="-122"/>
              <a:ea typeface="微软雅黑" panose="020B0503020204020204" charset="-122"/>
              <a:sym typeface="+mn-ea"/>
            </a:endParaRPr>
          </a:p>
        </p:txBody>
      </p:sp>
      <p:sp>
        <p:nvSpPr>
          <p:cNvPr id="7" name="文本框 6"/>
          <p:cNvSpPr txBox="1"/>
          <p:nvPr>
            <p:custDataLst>
              <p:tags r:id="rId2"/>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zh-CN" altLang="en-US" dirty="0"/>
              <a:t>伪类  </a:t>
            </a:r>
            <a:r>
              <a:rPr lang="en-US" altLang="zh-CN" dirty="0"/>
              <a:t>VS  </a:t>
            </a:r>
            <a:r>
              <a:rPr lang="zh-CN" altLang="en-US" dirty="0"/>
              <a:t>伪元素</a:t>
            </a:r>
            <a:endParaRPr lang="zh-CN" altLang="en-US" dirty="0"/>
          </a:p>
        </p:txBody>
      </p:sp>
      <p:sp>
        <p:nvSpPr>
          <p:cNvPr id="2" name="矩形 1"/>
          <p:cNvSpPr/>
          <p:nvPr>
            <p:custDataLst>
              <p:tags r:id="rId3"/>
            </p:custDataLst>
          </p:nvPr>
        </p:nvSpPr>
        <p:spPr>
          <a:xfrm>
            <a:off x="6464935" y="1177925"/>
            <a:ext cx="5152390" cy="3650615"/>
          </a:xfrm>
          <a:prstGeom prst="rect">
            <a:avLst/>
          </a:prstGeom>
          <a:ln w="31750" cmpd="sng">
            <a:solidFill>
              <a:srgbClr val="FFC000"/>
            </a:solidFill>
            <a:prstDash val="solid"/>
          </a:ln>
        </p:spPr>
        <p:txBody>
          <a:bodyPr wrap="square" lIns="0" tIns="0" rIns="0" bIns="0">
            <a:normAutofit/>
          </a:bodyPr>
          <a:p>
            <a:pPr marL="914400" lvl="1" indent="-457200" fontAlgn="auto">
              <a:lnSpc>
                <a:spcPct val="150000"/>
              </a:lnSpc>
              <a:buClr>
                <a:srgbClr val="FFC000"/>
              </a:buClr>
              <a:buFont typeface="+mj-lt"/>
              <a:buAutoNum type="arabicPeriod"/>
            </a:pPr>
            <a:r>
              <a:rPr lang="zh-CN" altLang="en-US" sz="2400" dirty="0">
                <a:latin typeface="微软雅黑" panose="020B0503020204020204" charset="-122"/>
                <a:ea typeface="微软雅黑" panose="020B0503020204020204" charset="-122"/>
                <a:sym typeface="+mn-ea"/>
              </a:rPr>
              <a:t>伪元素在DOM树中创建了一些</a:t>
            </a:r>
            <a:r>
              <a:rPr lang="zh-CN" altLang="en-US" sz="2400" dirty="0">
                <a:solidFill>
                  <a:srgbClr val="FF0000"/>
                </a:solidFill>
                <a:latin typeface="微软雅黑" panose="020B0503020204020204" charset="-122"/>
                <a:ea typeface="微软雅黑" panose="020B0503020204020204" charset="-122"/>
                <a:sym typeface="+mn-ea"/>
              </a:rPr>
              <a:t>抽象元素</a:t>
            </a:r>
            <a:r>
              <a:rPr lang="zh-CN" altLang="en-US" sz="2400" dirty="0">
                <a:solidFill>
                  <a:schemeClr val="tx1"/>
                </a:solidFill>
                <a:latin typeface="微软雅黑" panose="020B0503020204020204" charset="-122"/>
                <a:ea typeface="微软雅黑" panose="020B0503020204020204" charset="-122"/>
                <a:sym typeface="+mn-ea"/>
              </a:rPr>
              <a:t>。</a:t>
            </a:r>
            <a:endParaRPr lang="zh-CN" altLang="en-US" sz="2400" dirty="0">
              <a:solidFill>
                <a:schemeClr val="tx1"/>
              </a:solidFill>
              <a:latin typeface="微软雅黑" panose="020B0503020204020204" charset="-122"/>
              <a:ea typeface="微软雅黑" panose="020B0503020204020204" charset="-122"/>
              <a:sym typeface="+mn-ea"/>
            </a:endParaRPr>
          </a:p>
          <a:p>
            <a:pPr marL="914400" lvl="1" indent="-457200" fontAlgn="auto">
              <a:lnSpc>
                <a:spcPct val="150000"/>
              </a:lnSpc>
              <a:buClr>
                <a:srgbClr val="FFC000"/>
              </a:buClr>
              <a:buFont typeface="+mj-lt"/>
              <a:buAutoNum type="arabicPeriod"/>
            </a:pPr>
            <a:r>
              <a:rPr lang="zh-CN" altLang="en-US" sz="2400" dirty="0">
                <a:solidFill>
                  <a:schemeClr val="tx1"/>
                </a:solidFill>
                <a:latin typeface="微软雅黑" panose="020B0503020204020204" charset="-122"/>
                <a:ea typeface="微软雅黑" panose="020B0503020204020204" charset="-122"/>
                <a:sym typeface="+mn-ea"/>
              </a:rPr>
              <a:t>获取不能被常规CSS选择器获取的信息。</a:t>
            </a:r>
            <a:endParaRPr lang="zh-CN" altLang="en-US" sz="2400" dirty="0">
              <a:solidFill>
                <a:schemeClr val="tx1"/>
              </a:solidFill>
              <a:latin typeface="微软雅黑" panose="020B0503020204020204" charset="-122"/>
              <a:ea typeface="微软雅黑" panose="020B0503020204020204" charset="-122"/>
              <a:sym typeface="+mn-ea"/>
            </a:endParaRPr>
          </a:p>
          <a:p>
            <a:pPr marL="914400" lvl="1" indent="-457200" fontAlgn="auto">
              <a:lnSpc>
                <a:spcPct val="150000"/>
              </a:lnSpc>
              <a:buClr>
                <a:srgbClr val="FFC000"/>
              </a:buClr>
              <a:buFont typeface="+mj-lt"/>
              <a:buAutoNum type="arabicPeriod"/>
            </a:pPr>
            <a:r>
              <a:rPr lang="en-US" altLang="zh-CN" sz="2400" dirty="0">
                <a:solidFill>
                  <a:srgbClr val="FF0000"/>
                </a:solidFill>
                <a:latin typeface="微软雅黑" panose="020B0503020204020204" charset="-122"/>
                <a:ea typeface="微软雅黑" panose="020B0503020204020204" charset="-122"/>
                <a:sym typeface="+mn-ea"/>
              </a:rPr>
              <a:t>:after</a:t>
            </a:r>
            <a:endParaRPr lang="en-US" altLang="zh-CN" sz="2400" dirty="0">
              <a:solidFill>
                <a:srgbClr val="FF0000"/>
              </a:solidFill>
              <a:latin typeface="微软雅黑" panose="020B0503020204020204" charset="-122"/>
              <a:ea typeface="微软雅黑" panose="020B0503020204020204" charset="-122"/>
              <a:sym typeface="+mn-ea"/>
            </a:endParaRPr>
          </a:p>
          <a:p>
            <a:pPr lvl="1" indent="0" fontAlgn="auto">
              <a:lnSpc>
                <a:spcPct val="150000"/>
              </a:lnSpc>
              <a:buClr>
                <a:srgbClr val="FFC000"/>
              </a:buClr>
              <a:buFont typeface="+mj-lt"/>
              <a:buNone/>
            </a:pPr>
            <a:r>
              <a:rPr lang="zh-CN" altLang="en-US" sz="2400" dirty="0">
                <a:solidFill>
                  <a:srgbClr val="FF0000"/>
                </a:solidFill>
                <a:latin typeface="微软雅黑" panose="020B0503020204020204" charset="-122"/>
                <a:ea typeface="微软雅黑" panose="020B0503020204020204" charset="-122"/>
                <a:sym typeface="+mn-ea"/>
              </a:rPr>
              <a:t>     </a:t>
            </a:r>
            <a:r>
              <a:rPr lang="en-US" altLang="zh-CN" sz="2400" dirty="0">
                <a:solidFill>
                  <a:srgbClr val="FF0000"/>
                </a:solidFill>
                <a:latin typeface="微软雅黑" panose="020B0503020204020204" charset="-122"/>
                <a:ea typeface="微软雅黑" panose="020B0503020204020204" charset="-122"/>
                <a:sym typeface="+mn-ea"/>
              </a:rPr>
              <a:t>:</a:t>
            </a:r>
            <a:r>
              <a:rPr lang="en-US" altLang="zh-CN" sz="2400" dirty="0">
                <a:solidFill>
                  <a:srgbClr val="FF0000"/>
                </a:solidFill>
                <a:latin typeface="微软雅黑" panose="020B0503020204020204" charset="-122"/>
                <a:ea typeface="微软雅黑" panose="020B0503020204020204" charset="-122"/>
                <a:sym typeface="+mn-ea"/>
              </a:rPr>
              <a:t>before</a:t>
            </a:r>
            <a:endParaRPr lang="en-US" altLang="zh-CN" sz="2400" dirty="0">
              <a:solidFill>
                <a:schemeClr val="tx1"/>
              </a:solidFill>
              <a:latin typeface="微软雅黑" panose="020B0503020204020204" charset="-122"/>
              <a:ea typeface="微软雅黑" panose="020B0503020204020204" charset="-122"/>
              <a:sym typeface="+mn-ea"/>
            </a:endParaRPr>
          </a:p>
        </p:txBody>
      </p:sp>
      <p:sp>
        <p:nvSpPr>
          <p:cNvPr id="4" name="矩形 3"/>
          <p:cNvSpPr/>
          <p:nvPr>
            <p:custDataLst>
              <p:tags r:id="rId4"/>
            </p:custDataLst>
          </p:nvPr>
        </p:nvSpPr>
        <p:spPr>
          <a:xfrm>
            <a:off x="1026795" y="5116195"/>
            <a:ext cx="10250805" cy="1313815"/>
          </a:xfrm>
          <a:prstGeom prst="rect">
            <a:avLst/>
          </a:prstGeom>
        </p:spPr>
        <p:txBody>
          <a:bodyPr wrap="square" lIns="0" tIns="0" rIns="0" bIns="0">
            <a:normAutofit/>
          </a:bodyPr>
          <a:p>
            <a:pPr algn="just">
              <a:lnSpc>
                <a:spcPct val="150000"/>
              </a:lnSpc>
            </a:pPr>
            <a:r>
              <a:rPr lang="zh-CN" altLang="en-US" sz="3200" dirty="0" smtClean="0">
                <a:latin typeface="微软雅黑" panose="020B0503020204020204" charset="-122"/>
                <a:ea typeface="微软雅黑" panose="020B0503020204020204" charset="-122"/>
                <a:sym typeface="+mn-ea"/>
              </a:rPr>
              <a:t>可以同时使用多个伪类，而只能同时使用一个伪元素。</a:t>
            </a:r>
            <a:endParaRPr lang="en-US" altLang="zh-CN" sz="3200" dirty="0" smtClean="0">
              <a:solidFill>
                <a:schemeClr val="tx1">
                  <a:lumMod val="50000"/>
                  <a:lumOff val="50000"/>
                </a:schemeClr>
              </a:solidFill>
              <a:latin typeface="微软雅黑" panose="020B0503020204020204" charset="-122"/>
              <a:ea typeface="微软雅黑" panose="020B0503020204020204" charset="-122"/>
              <a:sym typeface="+mn-ea"/>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zh-CN" altLang="en-US" dirty="0"/>
              <a:t>背景样式</a:t>
            </a:r>
            <a:endParaRPr lang="zh-CN" altLang="en-US" dirty="0"/>
          </a:p>
        </p:txBody>
      </p:sp>
      <p:sp>
        <p:nvSpPr>
          <p:cNvPr id="2" name="文本框 1"/>
          <p:cNvSpPr txBox="1"/>
          <p:nvPr/>
        </p:nvSpPr>
        <p:spPr>
          <a:xfrm>
            <a:off x="-57785" y="1262380"/>
            <a:ext cx="12179300" cy="3291840"/>
          </a:xfrm>
          <a:prstGeom prst="rect">
            <a:avLst/>
          </a:prstGeom>
          <a:noFill/>
        </p:spPr>
        <p:txBody>
          <a:bodyPr wrap="square" rtlCol="0" anchor="t">
            <a:spAutoFit/>
          </a:bodyPr>
          <a:p>
            <a:pPr lvl="1" fontAlgn="auto">
              <a:lnSpc>
                <a:spcPct val="150000"/>
              </a:lnSpc>
            </a:pPr>
            <a:r>
              <a:rPr lang="zh-CN" altLang="en-US" sz="2800" dirty="0" err="1" smtClean="0">
                <a:latin typeface="微软雅黑" panose="020B0503020204020204" charset="-122"/>
                <a:ea typeface="微软雅黑" panose="020B0503020204020204" charset="-122"/>
                <a:sym typeface="+mn-ea"/>
              </a:rPr>
              <a:t>背景色</a:t>
            </a:r>
            <a:r>
              <a:rPr lang="zh-CN" altLang="en-US" sz="2800" dirty="0" smtClean="0">
                <a:latin typeface="微软雅黑" panose="020B0503020204020204" charset="-122"/>
                <a:ea typeface="微软雅黑" panose="020B0503020204020204" charset="-122"/>
                <a:sym typeface="+mn-ea"/>
              </a:rPr>
              <a:t>：</a:t>
            </a:r>
            <a:r>
              <a:rPr lang="en-US" altLang="zh-CN" sz="2800" dirty="0" smtClean="0">
                <a:solidFill>
                  <a:srgbClr val="FF0000"/>
                </a:solidFill>
                <a:latin typeface="微软雅黑" panose="020B0503020204020204" charset="-122"/>
                <a:ea typeface="微软雅黑" panose="020B0503020204020204" charset="-122"/>
                <a:sym typeface="+mn-ea"/>
              </a:rPr>
              <a:t>background—color</a:t>
            </a:r>
            <a:r>
              <a:rPr lang="zh-CN" altLang="en-US" sz="2800" dirty="0" smtClean="0">
                <a:latin typeface="微软雅黑" panose="020B0503020204020204" charset="-122"/>
                <a:ea typeface="微软雅黑" panose="020B0503020204020204" charset="-122"/>
                <a:sym typeface="+mn-ea"/>
              </a:rPr>
              <a:t>：</a:t>
            </a:r>
            <a:r>
              <a:rPr lang="en-US" altLang="zh-CN" sz="2800" dirty="0" smtClean="0">
                <a:latin typeface="微软雅黑" panose="020B0503020204020204" charset="-122"/>
                <a:ea typeface="微软雅黑" panose="020B0503020204020204" charset="-122"/>
                <a:sym typeface="+mn-ea"/>
              </a:rPr>
              <a:t>red</a:t>
            </a:r>
            <a:endParaRPr lang="en-US" altLang="zh-CN" sz="2800" dirty="0" smtClean="0">
              <a:latin typeface="微软雅黑" panose="020B0503020204020204" charset="-122"/>
              <a:ea typeface="微软雅黑" panose="020B0503020204020204" charset="-122"/>
              <a:sym typeface="+mn-ea"/>
            </a:endParaRPr>
          </a:p>
          <a:p>
            <a:pPr lvl="1" fontAlgn="auto">
              <a:lnSpc>
                <a:spcPct val="150000"/>
              </a:lnSpc>
            </a:pPr>
            <a:r>
              <a:rPr lang="zh-CN" altLang="en-US" sz="2800" dirty="0" smtClean="0">
                <a:latin typeface="微软雅黑" panose="020B0503020204020204" charset="-122"/>
                <a:ea typeface="微软雅黑" panose="020B0503020204020204" charset="-122"/>
                <a:sym typeface="+mn-ea"/>
              </a:rPr>
              <a:t>背景图像：</a:t>
            </a:r>
            <a:r>
              <a:rPr lang="en-US" altLang="zh-CN" sz="2800" dirty="0" smtClean="0">
                <a:latin typeface="微软雅黑" panose="020B0503020204020204" charset="-122"/>
                <a:ea typeface="微软雅黑" panose="020B0503020204020204" charset="-122"/>
                <a:sym typeface="+mn-ea"/>
              </a:rPr>
              <a:t>background—image</a:t>
            </a:r>
            <a:r>
              <a:rPr lang="zh-CN" altLang="en-US" sz="2800" dirty="0" smtClean="0">
                <a:latin typeface="微软雅黑" panose="020B0503020204020204" charset="-122"/>
                <a:ea typeface="微软雅黑" panose="020B0503020204020204" charset="-122"/>
                <a:sym typeface="+mn-ea"/>
              </a:rPr>
              <a:t>： </a:t>
            </a:r>
            <a:r>
              <a:rPr lang="en-US" altLang="zh-CN" sz="2800" dirty="0" smtClean="0">
                <a:solidFill>
                  <a:srgbClr val="FF0000"/>
                </a:solidFill>
                <a:latin typeface="微软雅黑" panose="020B0503020204020204" charset="-122"/>
                <a:ea typeface="微软雅黑" panose="020B0503020204020204" charset="-122"/>
                <a:sym typeface="+mn-ea"/>
              </a:rPr>
              <a:t>url</a:t>
            </a:r>
            <a:r>
              <a:rPr lang="en-US" altLang="zh-CN" sz="2800" dirty="0" smtClean="0">
                <a:latin typeface="微软雅黑" panose="020B0503020204020204" charset="-122"/>
                <a:ea typeface="微软雅黑" panose="020B0503020204020204" charset="-122"/>
                <a:sym typeface="+mn-ea"/>
              </a:rPr>
              <a:t>( )</a:t>
            </a:r>
            <a:endParaRPr lang="en-US" altLang="zh-CN" sz="2800" dirty="0" smtClean="0">
              <a:latin typeface="微软雅黑" panose="020B0503020204020204" charset="-122"/>
              <a:ea typeface="微软雅黑" panose="020B0503020204020204" charset="-122"/>
              <a:sym typeface="+mn-ea"/>
            </a:endParaRPr>
          </a:p>
          <a:p>
            <a:pPr lvl="1" fontAlgn="auto">
              <a:lnSpc>
                <a:spcPct val="150000"/>
              </a:lnSpc>
            </a:pPr>
            <a:r>
              <a:rPr lang="zh-CN" altLang="en-US" sz="2800" dirty="0" smtClean="0">
                <a:latin typeface="微软雅黑" panose="020B0503020204020204" charset="-122"/>
                <a:ea typeface="微软雅黑" panose="020B0503020204020204" charset="-122"/>
                <a:sym typeface="+mn-ea"/>
              </a:rPr>
              <a:t>背景平铺：</a:t>
            </a:r>
            <a:r>
              <a:rPr lang="en-US" altLang="zh-CN" sz="2800" dirty="0" smtClean="0">
                <a:solidFill>
                  <a:srgbClr val="FF0000"/>
                </a:solidFill>
                <a:latin typeface="微软雅黑" panose="020B0503020204020204" charset="-122"/>
                <a:ea typeface="微软雅黑" panose="020B0503020204020204" charset="-122"/>
                <a:sym typeface="+mn-ea"/>
              </a:rPr>
              <a:t>background—repeat</a:t>
            </a:r>
            <a:r>
              <a:rPr lang="zh-CN" altLang="en-US" sz="2800" dirty="0" smtClean="0">
                <a:latin typeface="微软雅黑" panose="020B0503020204020204" charset="-122"/>
                <a:ea typeface="微软雅黑" panose="020B0503020204020204" charset="-122"/>
                <a:sym typeface="+mn-ea"/>
              </a:rPr>
              <a:t>：</a:t>
            </a:r>
            <a:r>
              <a:rPr lang="en-US" altLang="zh-CN" sz="2800" dirty="0" smtClean="0">
                <a:sym typeface="+mn-ea"/>
              </a:rPr>
              <a:t>repeat repeat-x repeat-y  no-repeat</a:t>
            </a:r>
            <a:endParaRPr lang="zh-CN" altLang="en-US" sz="2800" dirty="0" smtClean="0">
              <a:latin typeface="微软雅黑" panose="020B0503020204020204" charset="-122"/>
              <a:ea typeface="微软雅黑" panose="020B0503020204020204" charset="-122"/>
              <a:sym typeface="+mn-ea"/>
            </a:endParaRPr>
          </a:p>
          <a:p>
            <a:pPr lvl="1" fontAlgn="auto">
              <a:lnSpc>
                <a:spcPct val="150000"/>
              </a:lnSpc>
            </a:pPr>
            <a:r>
              <a:rPr lang="zh-CN" altLang="en-US" sz="2800" dirty="0" smtClean="0">
                <a:latin typeface="微软雅黑" panose="020B0503020204020204" charset="-122"/>
                <a:ea typeface="微软雅黑" panose="020B0503020204020204" charset="-122"/>
                <a:sym typeface="+mn-ea"/>
              </a:rPr>
              <a:t>背景定位：</a:t>
            </a:r>
            <a:r>
              <a:rPr lang="en-US" altLang="zh-CN" sz="2800" dirty="0" smtClean="0">
                <a:latin typeface="微软雅黑" panose="020B0503020204020204" charset="-122"/>
                <a:ea typeface="微软雅黑" panose="020B0503020204020204" charset="-122"/>
                <a:sym typeface="+mn-ea"/>
              </a:rPr>
              <a:t>background—position:   left  center; 50% 50%; 20px 50px;</a:t>
            </a:r>
            <a:endParaRPr lang="en-US" altLang="zh-CN" sz="2800" dirty="0" smtClean="0">
              <a:latin typeface="微软雅黑" panose="020B0503020204020204" charset="-122"/>
              <a:ea typeface="微软雅黑" panose="020B0503020204020204" charset="-122"/>
              <a:sym typeface="+mn-ea"/>
            </a:endParaRPr>
          </a:p>
          <a:p>
            <a:pPr lvl="1" fontAlgn="auto">
              <a:lnSpc>
                <a:spcPct val="150000"/>
              </a:lnSpc>
            </a:pPr>
            <a:r>
              <a:rPr lang="zh-CN" altLang="en-US" sz="2800">
                <a:latin typeface="微软雅黑" panose="020B0503020204020204" charset="-122"/>
                <a:ea typeface="微软雅黑" panose="020B0503020204020204" charset="-122"/>
              </a:rPr>
              <a:t>背景固定：</a:t>
            </a:r>
            <a:r>
              <a:rPr lang="en-US" altLang="zh-CN" sz="2800">
                <a:solidFill>
                  <a:srgbClr val="FF0000"/>
                </a:solidFill>
                <a:latin typeface="微软雅黑" panose="020B0503020204020204" charset="-122"/>
                <a:ea typeface="微软雅黑" panose="020B0503020204020204" charset="-122"/>
              </a:rPr>
              <a:t>background—attachment</a:t>
            </a:r>
            <a:r>
              <a:rPr lang="en-US" altLang="zh-CN" sz="2800">
                <a:latin typeface="微软雅黑" panose="020B0503020204020204" charset="-122"/>
                <a:ea typeface="微软雅黑" panose="020B0503020204020204" charset="-122"/>
              </a:rPr>
              <a:t>: fixed</a:t>
            </a:r>
            <a:endParaRPr lang="en-US" altLang="zh-CN" sz="2800">
              <a:latin typeface="微软雅黑" panose="020B0503020204020204" charset="-122"/>
              <a:ea typeface="微软雅黑" panose="020B0503020204020204" charset="-122"/>
            </a:endParaRPr>
          </a:p>
        </p:txBody>
      </p:sp>
      <p:sp>
        <p:nvSpPr>
          <p:cNvPr id="3" name="文本框 2"/>
          <p:cNvSpPr txBox="1"/>
          <p:nvPr/>
        </p:nvSpPr>
        <p:spPr>
          <a:xfrm>
            <a:off x="1756410" y="5191760"/>
            <a:ext cx="9441180" cy="944880"/>
          </a:xfrm>
          <a:prstGeom prst="rect">
            <a:avLst/>
          </a:prstGeom>
          <a:noFill/>
        </p:spPr>
        <p:txBody>
          <a:bodyPr wrap="none" rtlCol="0" anchor="t">
            <a:spAutoFit/>
          </a:bodyPr>
          <a:p>
            <a:pPr lvl="1" algn="l"/>
            <a:r>
              <a:rPr lang="en-US" altLang="zh-CN" sz="2800" dirty="0">
                <a:solidFill>
                  <a:srgbClr val="C00000"/>
                </a:solidFill>
                <a:sym typeface="+mn-ea"/>
              </a:rPr>
              <a:t>background: </a:t>
            </a:r>
            <a:r>
              <a:rPr lang="en-US" altLang="zh-CN" sz="2800" dirty="0">
                <a:sym typeface="+mn-ea"/>
              </a:rPr>
              <a:t>#00ff00</a:t>
            </a:r>
            <a:r>
              <a:rPr lang="en-US" altLang="zh-CN" sz="2800" dirty="0">
                <a:solidFill>
                  <a:srgbClr val="C00000"/>
                </a:solidFill>
                <a:sym typeface="+mn-ea"/>
              </a:rPr>
              <a:t> url(image/bg.jpg) no-repeat center</a:t>
            </a:r>
            <a:r>
              <a:rPr lang="en-US" altLang="zh-CN" sz="2800" dirty="0" smtClean="0">
                <a:solidFill>
                  <a:srgbClr val="C00000"/>
                </a:solidFill>
                <a:sym typeface="+mn-ea"/>
              </a:rPr>
              <a:t>;</a:t>
            </a:r>
            <a:endParaRPr lang="en-US" altLang="zh-CN" sz="2800" dirty="0" smtClean="0">
              <a:latin typeface="微软雅黑" panose="020B0503020204020204" charset="-122"/>
              <a:ea typeface="微软雅黑" panose="020B0503020204020204" charset="-122"/>
              <a:sym typeface="+mn-ea"/>
            </a:endParaRPr>
          </a:p>
          <a:p>
            <a:pPr lvl="1" algn="l"/>
            <a:endParaRPr lang="zh-CN" altLang="en-US" sz="2800">
              <a:latin typeface="微软雅黑" panose="020B0503020204020204" charset="-122"/>
              <a:ea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custDataLst>
              <p:tags r:id="rId1"/>
            </p:custDataLst>
          </p:nvPr>
        </p:nvSpPr>
        <p:spPr>
          <a:xfrm>
            <a:off x="508000" y="957943"/>
            <a:ext cx="11219542" cy="5326743"/>
          </a:xfrm>
          <a:prstGeom prst="roundRect">
            <a:avLst>
              <a:gd name="adj" fmla="val 5177"/>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custDataLst>
              <p:tags r:id="rId2"/>
            </p:custDataLst>
          </p:nvPr>
        </p:nvSpPr>
        <p:spPr>
          <a:xfrm>
            <a:off x="4303485" y="566057"/>
            <a:ext cx="3628572" cy="7112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fontScale="92500"/>
          </a:bodyPr>
          <a:lstStyle/>
          <a:p>
            <a:pPr algn="ctr"/>
            <a:r>
              <a:rPr lang="zh-CN" altLang="en-US" sz="3600" smtClean="0">
                <a:solidFill>
                  <a:srgbClr val="FFFFFF"/>
                </a:solidFill>
                <a:latin typeface="+mj-lt"/>
                <a:ea typeface="+mj-ea"/>
                <a:cs typeface="+mj-cs"/>
              </a:rPr>
              <a:t>主要内容</a:t>
            </a:r>
            <a:endParaRPr lang="zh-CN" altLang="en-US" sz="3600" smtClean="0">
              <a:solidFill>
                <a:srgbClr val="FFFFFF"/>
              </a:solidFill>
              <a:latin typeface="+mj-lt"/>
              <a:ea typeface="+mj-ea"/>
              <a:cs typeface="+mj-cs"/>
            </a:endParaRPr>
          </a:p>
        </p:txBody>
      </p:sp>
      <p:sp>
        <p:nvSpPr>
          <p:cNvPr id="8" name="Rectangle 6"/>
          <p:cNvSpPr>
            <a:spLocks noChangeArrowheads="1"/>
          </p:cNvSpPr>
          <p:nvPr>
            <p:custDataLst>
              <p:tags r:id="rId3"/>
            </p:custDataLst>
          </p:nvPr>
        </p:nvSpPr>
        <p:spPr bwMode="black">
          <a:xfrm>
            <a:off x="4596720" y="2393468"/>
            <a:ext cx="3531280" cy="647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dirty="0">
                <a:solidFill>
                  <a:srgbClr val="333333"/>
                </a:solidFill>
                <a:latin typeface="+mn-lt"/>
                <a:ea typeface="+mn-ea"/>
                <a:sym typeface="Arial" panose="020B0604020202020204" pitchFamily="34" charset="0"/>
              </a:rPr>
              <a:t>Web</a:t>
            </a:r>
            <a:endParaRPr lang="en-US" altLang="zh-CN" sz="2400" dirty="0">
              <a:solidFill>
                <a:srgbClr val="333333"/>
              </a:solidFill>
              <a:latin typeface="+mn-lt"/>
              <a:ea typeface="+mn-ea"/>
              <a:sym typeface="Arial" panose="020B0604020202020204" pitchFamily="34" charset="0"/>
            </a:endParaRPr>
          </a:p>
        </p:txBody>
      </p:sp>
      <p:sp>
        <p:nvSpPr>
          <p:cNvPr id="9" name="立方体 8"/>
          <p:cNvSpPr/>
          <p:nvPr>
            <p:custDataLst>
              <p:tags r:id="rId4"/>
            </p:custDataLst>
          </p:nvPr>
        </p:nvSpPr>
        <p:spPr>
          <a:xfrm>
            <a:off x="3768952" y="2439550"/>
            <a:ext cx="602892" cy="585107"/>
          </a:xfrm>
          <a:prstGeom prst="cub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FFFF"/>
                </a:solidFill>
              </a:rPr>
              <a:t>1</a:t>
            </a:r>
            <a:endParaRPr lang="zh-CN" altLang="en-US" sz="2000" b="1" dirty="0">
              <a:solidFill>
                <a:srgbClr val="FFFFFF"/>
              </a:solidFill>
            </a:endParaRPr>
          </a:p>
        </p:txBody>
      </p:sp>
      <p:sp>
        <p:nvSpPr>
          <p:cNvPr id="18" name="Rectangle 6"/>
          <p:cNvSpPr>
            <a:spLocks noChangeArrowheads="1"/>
          </p:cNvSpPr>
          <p:nvPr>
            <p:custDataLst>
              <p:tags r:id="rId5"/>
            </p:custDataLst>
          </p:nvPr>
        </p:nvSpPr>
        <p:spPr bwMode="black">
          <a:xfrm>
            <a:off x="4596720" y="3509679"/>
            <a:ext cx="3531280" cy="647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dirty="0">
                <a:solidFill>
                  <a:srgbClr val="333333"/>
                </a:solidFill>
                <a:latin typeface="+mn-lt"/>
                <a:ea typeface="+mn-ea"/>
                <a:sym typeface="Arial" panose="020B0604020202020204" pitchFamily="34" charset="0"/>
              </a:rPr>
              <a:t>HTML</a:t>
            </a:r>
            <a:endParaRPr lang="en-US" altLang="zh-CN" sz="2400" dirty="0">
              <a:solidFill>
                <a:srgbClr val="333333"/>
              </a:solidFill>
              <a:latin typeface="+mn-lt"/>
              <a:ea typeface="+mn-ea"/>
              <a:sym typeface="Arial" panose="020B0604020202020204" pitchFamily="34" charset="0"/>
            </a:endParaRPr>
          </a:p>
        </p:txBody>
      </p:sp>
      <p:sp>
        <p:nvSpPr>
          <p:cNvPr id="19" name="立方体 18"/>
          <p:cNvSpPr/>
          <p:nvPr>
            <p:custDataLst>
              <p:tags r:id="rId6"/>
            </p:custDataLst>
          </p:nvPr>
        </p:nvSpPr>
        <p:spPr>
          <a:xfrm>
            <a:off x="3768952" y="3555761"/>
            <a:ext cx="602892" cy="585107"/>
          </a:xfrm>
          <a:prstGeom prst="cub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solidFill>
                  <a:srgbClr val="FFFFFF"/>
                </a:solidFill>
              </a:rPr>
              <a:t>2</a:t>
            </a:r>
            <a:endParaRPr lang="zh-CN" altLang="en-US" sz="2000" b="1" dirty="0">
              <a:solidFill>
                <a:srgbClr val="FFFFFF"/>
              </a:solidFill>
            </a:endParaRPr>
          </a:p>
        </p:txBody>
      </p:sp>
      <p:sp>
        <p:nvSpPr>
          <p:cNvPr id="20" name="Rectangle 6"/>
          <p:cNvSpPr>
            <a:spLocks noChangeArrowheads="1"/>
          </p:cNvSpPr>
          <p:nvPr>
            <p:custDataLst>
              <p:tags r:id="rId7"/>
            </p:custDataLst>
          </p:nvPr>
        </p:nvSpPr>
        <p:spPr bwMode="black">
          <a:xfrm>
            <a:off x="4596720" y="4625890"/>
            <a:ext cx="3531280" cy="647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dirty="0">
                <a:solidFill>
                  <a:srgbClr val="333333"/>
                </a:solidFill>
                <a:latin typeface="+mn-lt"/>
                <a:ea typeface="+mn-ea"/>
                <a:sym typeface="Arial" panose="020B0604020202020204" pitchFamily="34" charset="0"/>
              </a:rPr>
              <a:t>CSS</a:t>
            </a:r>
            <a:endParaRPr lang="en-US" altLang="zh-CN" sz="2400" dirty="0">
              <a:solidFill>
                <a:srgbClr val="333333"/>
              </a:solidFill>
              <a:latin typeface="+mn-lt"/>
              <a:ea typeface="+mn-ea"/>
              <a:sym typeface="Arial" panose="020B0604020202020204" pitchFamily="34" charset="0"/>
            </a:endParaRPr>
          </a:p>
        </p:txBody>
      </p:sp>
      <p:sp>
        <p:nvSpPr>
          <p:cNvPr id="21" name="立方体 20"/>
          <p:cNvSpPr/>
          <p:nvPr>
            <p:custDataLst>
              <p:tags r:id="rId8"/>
            </p:custDataLst>
          </p:nvPr>
        </p:nvSpPr>
        <p:spPr>
          <a:xfrm>
            <a:off x="3768952" y="4671972"/>
            <a:ext cx="602892" cy="585107"/>
          </a:xfrm>
          <a:prstGeom prst="cub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solidFill>
                  <a:srgbClr val="FFFFFF"/>
                </a:solidFill>
              </a:rPr>
              <a:t>3</a:t>
            </a:r>
            <a:endParaRPr lang="zh-CN" altLang="en-US" sz="2000" b="1" dirty="0">
              <a:solidFill>
                <a:srgbClr val="FFFFFF"/>
              </a:solidFill>
            </a:endParaRPr>
          </a:p>
        </p:txBody>
      </p:sp>
    </p:spTree>
    <p:custDataLst>
      <p:tags r:id="rId9"/>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zh-CN" altLang="en-US" dirty="0"/>
              <a:t>列表样式</a:t>
            </a:r>
            <a:endParaRPr lang="zh-CN" altLang="en-US" dirty="0"/>
          </a:p>
        </p:txBody>
      </p:sp>
      <p:sp>
        <p:nvSpPr>
          <p:cNvPr id="2" name="文本框 1"/>
          <p:cNvSpPr txBox="1"/>
          <p:nvPr/>
        </p:nvSpPr>
        <p:spPr>
          <a:xfrm>
            <a:off x="-57785" y="1262380"/>
            <a:ext cx="12179300" cy="2651760"/>
          </a:xfrm>
          <a:prstGeom prst="rect">
            <a:avLst/>
          </a:prstGeom>
          <a:noFill/>
        </p:spPr>
        <p:txBody>
          <a:bodyPr wrap="square" rtlCol="0" anchor="t">
            <a:spAutoFit/>
          </a:bodyPr>
          <a:p>
            <a:pPr lvl="1" fontAlgn="auto">
              <a:lnSpc>
                <a:spcPct val="150000"/>
              </a:lnSpc>
            </a:pPr>
            <a:r>
              <a:rPr lang="zh-CN" altLang="en-US" sz="2800" dirty="0">
                <a:latin typeface="微软雅黑" panose="020B0503020204020204" charset="-122"/>
                <a:ea typeface="微软雅黑" panose="020B0503020204020204" charset="-122"/>
                <a:sym typeface="+mn-ea"/>
              </a:rPr>
              <a:t>列</a:t>
            </a:r>
            <a:r>
              <a:rPr lang="zh-CN" altLang="en-US" sz="2800" dirty="0" smtClean="0">
                <a:latin typeface="微软雅黑" panose="020B0503020204020204" charset="-122"/>
                <a:ea typeface="微软雅黑" panose="020B0503020204020204" charset="-122"/>
                <a:sym typeface="+mn-ea"/>
              </a:rPr>
              <a:t>表类型：</a:t>
            </a:r>
            <a:r>
              <a:rPr lang="en-US" altLang="zh-CN" sz="2800" dirty="0" smtClean="0">
                <a:solidFill>
                  <a:srgbClr val="FF0000"/>
                </a:solidFill>
                <a:sym typeface="+mn-ea"/>
              </a:rPr>
              <a:t>list-style-type</a:t>
            </a:r>
            <a:r>
              <a:rPr lang="zh-CN" altLang="en-US" sz="2800" dirty="0" smtClean="0">
                <a:latin typeface="微软雅黑" panose="020B0503020204020204" charset="-122"/>
                <a:ea typeface="微软雅黑" panose="020B0503020204020204" charset="-122"/>
                <a:sym typeface="+mn-ea"/>
              </a:rPr>
              <a:t>：</a:t>
            </a:r>
            <a:r>
              <a:rPr lang="en-US" altLang="zh-CN" sz="2800" dirty="0" smtClean="0">
                <a:latin typeface="微软雅黑" panose="020B0503020204020204" charset="-122"/>
                <a:ea typeface="微软雅黑" panose="020B0503020204020204" charset="-122"/>
                <a:sym typeface="+mn-ea"/>
              </a:rPr>
              <a:t>circle   square   none</a:t>
            </a:r>
            <a:endParaRPr lang="en-US" altLang="zh-CN" sz="2800" dirty="0" smtClean="0">
              <a:latin typeface="微软雅黑" panose="020B0503020204020204" charset="-122"/>
              <a:ea typeface="微软雅黑" panose="020B0503020204020204" charset="-122"/>
              <a:sym typeface="+mn-ea"/>
            </a:endParaRPr>
          </a:p>
          <a:p>
            <a:pPr lvl="1" fontAlgn="auto">
              <a:lnSpc>
                <a:spcPct val="150000"/>
              </a:lnSpc>
            </a:pPr>
            <a:r>
              <a:rPr lang="zh-CN" altLang="en-US" sz="2800" dirty="0">
                <a:latin typeface="微软雅黑" panose="020B0503020204020204" charset="-122"/>
                <a:ea typeface="微软雅黑" panose="020B0503020204020204" charset="-122"/>
                <a:sym typeface="+mn-ea"/>
              </a:rPr>
              <a:t>列</a:t>
            </a:r>
            <a:r>
              <a:rPr lang="zh-CN" altLang="en-US" sz="2800" dirty="0" smtClean="0">
                <a:latin typeface="微软雅黑" panose="020B0503020204020204" charset="-122"/>
                <a:ea typeface="微软雅黑" panose="020B0503020204020204" charset="-122"/>
                <a:sym typeface="+mn-ea"/>
              </a:rPr>
              <a:t>表标志位置：</a:t>
            </a:r>
            <a:r>
              <a:rPr lang="en-US" altLang="zh-CN" sz="2800" dirty="0" smtClean="0">
                <a:sym typeface="+mn-ea"/>
              </a:rPr>
              <a:t>list-style-position</a:t>
            </a:r>
            <a:r>
              <a:rPr lang="zh-CN" altLang="en-US" sz="2800" dirty="0" smtClean="0">
                <a:latin typeface="微软雅黑" panose="020B0503020204020204" charset="-122"/>
                <a:ea typeface="微软雅黑" panose="020B0503020204020204" charset="-122"/>
                <a:sym typeface="+mn-ea"/>
              </a:rPr>
              <a:t>： </a:t>
            </a:r>
            <a:r>
              <a:rPr lang="en-US" altLang="zh-CN" sz="2800" dirty="0" smtClean="0">
                <a:solidFill>
                  <a:schemeClr val="tx1"/>
                </a:solidFill>
                <a:latin typeface="微软雅黑" panose="020B0503020204020204" charset="-122"/>
                <a:ea typeface="微软雅黑" panose="020B0503020204020204" charset="-122"/>
                <a:sym typeface="+mn-ea"/>
              </a:rPr>
              <a:t>inside  outside</a:t>
            </a:r>
            <a:endParaRPr lang="en-US" altLang="zh-CN" sz="2800" dirty="0" smtClean="0">
              <a:solidFill>
                <a:schemeClr val="tx1"/>
              </a:solidFill>
              <a:latin typeface="微软雅黑" panose="020B0503020204020204" charset="-122"/>
              <a:ea typeface="微软雅黑" panose="020B0503020204020204" charset="-122"/>
              <a:sym typeface="+mn-ea"/>
            </a:endParaRPr>
          </a:p>
          <a:p>
            <a:pPr lvl="1" fontAlgn="auto">
              <a:lnSpc>
                <a:spcPct val="150000"/>
              </a:lnSpc>
            </a:pPr>
            <a:r>
              <a:rPr lang="zh-CN" altLang="en-US" sz="2800" dirty="0">
                <a:latin typeface="微软雅黑" panose="020B0503020204020204" charset="-122"/>
                <a:ea typeface="微软雅黑" panose="020B0503020204020204" charset="-122"/>
                <a:sym typeface="+mn-ea"/>
              </a:rPr>
              <a:t>列</a:t>
            </a:r>
            <a:r>
              <a:rPr lang="zh-CN" altLang="en-US" sz="2800" dirty="0" smtClean="0">
                <a:latin typeface="微软雅黑" panose="020B0503020204020204" charset="-122"/>
                <a:ea typeface="微软雅黑" panose="020B0503020204020204" charset="-122"/>
                <a:sym typeface="+mn-ea"/>
              </a:rPr>
              <a:t>表项图像：</a:t>
            </a:r>
            <a:r>
              <a:rPr lang="en-US" altLang="zh-CN" sz="2800" dirty="0" smtClean="0">
                <a:latin typeface="微软雅黑" panose="020B0503020204020204" charset="-122"/>
                <a:ea typeface="微软雅黑" panose="020B0503020204020204" charset="-122"/>
                <a:sym typeface="+mn-ea"/>
              </a:rPr>
              <a:t>l</a:t>
            </a:r>
            <a:r>
              <a:rPr lang="en-US" altLang="zh-CN" sz="2800" dirty="0" smtClean="0">
                <a:sym typeface="+mn-ea"/>
              </a:rPr>
              <a:t>ist-style-image</a:t>
            </a:r>
            <a:r>
              <a:rPr lang="zh-CN" altLang="en-US" sz="2800" dirty="0" smtClean="0">
                <a:latin typeface="微软雅黑" panose="020B0503020204020204" charset="-122"/>
                <a:ea typeface="微软雅黑" panose="020B0503020204020204" charset="-122"/>
                <a:sym typeface="+mn-ea"/>
              </a:rPr>
              <a:t>：</a:t>
            </a:r>
            <a:r>
              <a:rPr lang="en-US" altLang="zh-CN" sz="2800" dirty="0" smtClean="0">
                <a:solidFill>
                  <a:srgbClr val="FF0000"/>
                </a:solidFill>
                <a:latin typeface="微软雅黑" panose="020B0503020204020204" charset="-122"/>
                <a:ea typeface="微软雅黑" panose="020B0503020204020204" charset="-122"/>
                <a:sym typeface="+mn-ea"/>
              </a:rPr>
              <a:t>url()</a:t>
            </a:r>
            <a:endParaRPr lang="en-US" altLang="zh-CN" sz="2800" dirty="0" smtClean="0">
              <a:solidFill>
                <a:srgbClr val="FF0000"/>
              </a:solidFill>
              <a:latin typeface="微软雅黑" panose="020B0503020204020204" charset="-122"/>
              <a:ea typeface="微软雅黑" panose="020B0503020204020204" charset="-122"/>
              <a:sym typeface="+mn-ea"/>
            </a:endParaRPr>
          </a:p>
          <a:p>
            <a:pPr lvl="1" fontAlgn="auto">
              <a:lnSpc>
                <a:spcPct val="150000"/>
              </a:lnSpc>
            </a:pPr>
            <a:endParaRPr lang="en-US" altLang="zh-CN" sz="2800">
              <a:latin typeface="微软雅黑" panose="020B0503020204020204" charset="-122"/>
              <a:ea typeface="微软雅黑" panose="020B0503020204020204" charset="-122"/>
            </a:endParaRPr>
          </a:p>
        </p:txBody>
      </p:sp>
      <p:sp>
        <p:nvSpPr>
          <p:cNvPr id="3" name="文本框 2"/>
          <p:cNvSpPr txBox="1"/>
          <p:nvPr/>
        </p:nvSpPr>
        <p:spPr>
          <a:xfrm>
            <a:off x="2246630" y="3914140"/>
            <a:ext cx="7372350" cy="944880"/>
          </a:xfrm>
          <a:prstGeom prst="rect">
            <a:avLst/>
          </a:prstGeom>
          <a:noFill/>
        </p:spPr>
        <p:txBody>
          <a:bodyPr wrap="none" rtlCol="0" anchor="t">
            <a:spAutoFit/>
          </a:bodyPr>
          <a:p>
            <a:pPr lvl="1" algn="l"/>
            <a:r>
              <a:rPr lang="en-US" altLang="zh-CN" sz="2800" dirty="0">
                <a:solidFill>
                  <a:srgbClr val="C00000"/>
                </a:solidFill>
                <a:sym typeface="+mn-ea"/>
              </a:rPr>
              <a:t>list-style</a:t>
            </a:r>
            <a:r>
              <a:rPr lang="en-US" altLang="zh-CN" sz="2800" dirty="0">
                <a:sym typeface="+mn-ea"/>
              </a:rPr>
              <a:t>: square inside </a:t>
            </a:r>
            <a:r>
              <a:rPr lang="en-US" altLang="zh-CN" sz="2800" dirty="0" smtClean="0">
                <a:sym typeface="+mn-ea"/>
              </a:rPr>
              <a:t>url(image/arrow.gif)</a:t>
            </a:r>
            <a:endParaRPr lang="en-US" altLang="zh-CN" sz="2800" dirty="0" smtClean="0"/>
          </a:p>
          <a:p>
            <a:pPr lvl="1" algn="l"/>
            <a:endParaRPr lang="zh-CN" altLang="en-US" sz="2800">
              <a:latin typeface="微软雅黑" panose="020B0503020204020204" charset="-122"/>
              <a:ea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en-US" altLang="zh-CN" dirty="0"/>
              <a:t>CSS</a:t>
            </a:r>
            <a:r>
              <a:rPr lang="zh-CN" altLang="en-US" dirty="0"/>
              <a:t>继承</a:t>
            </a:r>
            <a:endParaRPr lang="zh-CN" altLang="en-US" dirty="0"/>
          </a:p>
        </p:txBody>
      </p:sp>
      <p:sp>
        <p:nvSpPr>
          <p:cNvPr id="4" name="文本框 3"/>
          <p:cNvSpPr txBox="1"/>
          <p:nvPr/>
        </p:nvSpPr>
        <p:spPr>
          <a:xfrm>
            <a:off x="630555" y="1043305"/>
            <a:ext cx="7955280" cy="5029200"/>
          </a:xfrm>
          <a:prstGeom prst="rect">
            <a:avLst/>
          </a:prstGeom>
          <a:noFill/>
        </p:spPr>
        <p:txBody>
          <a:bodyPr wrap="square" rtlCol="0" anchor="t">
            <a:spAutoFit/>
          </a:bodyPr>
          <a:p>
            <a:pPr marL="342900" indent="-342900" fontAlgn="auto">
              <a:lnSpc>
                <a:spcPct val="150000"/>
              </a:lnSpc>
              <a:buClr>
                <a:srgbClr val="C00000"/>
              </a:buClr>
              <a:buFont typeface="Wingdings" panose="05000000000000000000" charset="0"/>
              <a:buChar char="ü"/>
            </a:pPr>
            <a:r>
              <a:rPr lang="zh-CN" altLang="en-US" sz="2800" dirty="0">
                <a:latin typeface="微软雅黑" panose="020B0503020204020204" charset="-122"/>
                <a:ea typeface="微软雅黑" panose="020B0503020204020204" charset="-122"/>
              </a:rPr>
              <a:t>CSS的一个主要特征就是</a:t>
            </a:r>
            <a:r>
              <a:rPr lang="zh-CN" altLang="en-US" sz="2800" dirty="0">
                <a:solidFill>
                  <a:srgbClr val="FF0000"/>
                </a:solidFill>
                <a:latin typeface="微软雅黑" panose="020B0503020204020204" charset="-122"/>
                <a:ea typeface="微软雅黑" panose="020B0503020204020204" charset="-122"/>
              </a:rPr>
              <a:t>继承</a:t>
            </a:r>
            <a:r>
              <a:rPr lang="zh-CN" altLang="en-US" sz="2800" dirty="0">
                <a:latin typeface="微软雅黑" panose="020B0503020204020204" charset="-122"/>
                <a:ea typeface="微软雅黑" panose="020B0503020204020204" charset="-122"/>
              </a:rPr>
              <a:t>，它是依赖于祖先-后代的关系的。继承是一种机制，它允许样式不仅可以应用于某个特定的元素，还可以应用于它的后代</a:t>
            </a:r>
            <a:r>
              <a:rPr lang="zh-CN" altLang="en-US" sz="2800">
                <a:latin typeface="微软雅黑" panose="020B0503020204020204" charset="-122"/>
                <a:ea typeface="微软雅黑" panose="020B0503020204020204" charset="-122"/>
              </a:rPr>
              <a:t>。</a:t>
            </a:r>
            <a:endParaRPr lang="zh-CN" altLang="en-US" sz="2800">
              <a:latin typeface="微软雅黑" panose="020B0503020204020204" charset="-122"/>
              <a:ea typeface="微软雅黑" panose="020B0503020204020204" charset="-122"/>
            </a:endParaRPr>
          </a:p>
          <a:p>
            <a:pPr marL="342900" indent="-342900" fontAlgn="auto">
              <a:lnSpc>
                <a:spcPct val="150000"/>
              </a:lnSpc>
              <a:buClr>
                <a:srgbClr val="C00000"/>
              </a:buClr>
              <a:buFont typeface="Wingdings" panose="05000000000000000000" charset="0"/>
              <a:buChar char="ü"/>
            </a:pPr>
            <a:r>
              <a:rPr lang="zh-CN" altLang="en-US" sz="2800" dirty="0">
                <a:latin typeface="微软雅黑" panose="020B0503020204020204" charset="-122"/>
                <a:ea typeface="微软雅黑" panose="020B0503020204020204" charset="-122"/>
              </a:rPr>
              <a:t>任何</a:t>
            </a:r>
            <a:r>
              <a:rPr lang="zh-CN" altLang="en-US" sz="2800" dirty="0">
                <a:solidFill>
                  <a:srgbClr val="FF0000"/>
                </a:solidFill>
                <a:latin typeface="微软雅黑" panose="020B0503020204020204" charset="-122"/>
                <a:ea typeface="微软雅黑" panose="020B0503020204020204" charset="-122"/>
              </a:rPr>
              <a:t>显示声明</a:t>
            </a:r>
            <a:r>
              <a:rPr lang="zh-CN" altLang="en-US" sz="2800" dirty="0">
                <a:latin typeface="微软雅黑" panose="020B0503020204020204" charset="-122"/>
                <a:ea typeface="微软雅黑" panose="020B0503020204020204" charset="-122"/>
              </a:rPr>
              <a:t>的规则将会覆盖其继承样式。</a:t>
            </a:r>
            <a:endParaRPr lang="zh-CN" altLang="en-US" sz="2800" dirty="0">
              <a:latin typeface="微软雅黑" panose="020B0503020204020204" charset="-122"/>
              <a:ea typeface="微软雅黑" panose="020B0503020204020204" charset="-122"/>
            </a:endParaRPr>
          </a:p>
          <a:p>
            <a:pPr marL="342900" indent="-342900" fontAlgn="auto">
              <a:lnSpc>
                <a:spcPct val="150000"/>
              </a:lnSpc>
              <a:buClr>
                <a:srgbClr val="C00000"/>
              </a:buClr>
              <a:buFont typeface="Wingdings" panose="05000000000000000000" charset="0"/>
              <a:buChar char="ü"/>
            </a:pPr>
            <a:r>
              <a:rPr lang="zh-CN" altLang="en-US" sz="2800" dirty="0">
                <a:latin typeface="微软雅黑" panose="020B0503020204020204" charset="-122"/>
                <a:ea typeface="微软雅黑" panose="020B0503020204020204" charset="-122"/>
              </a:rPr>
              <a:t>继承的</a:t>
            </a:r>
            <a:r>
              <a:rPr lang="zh-CN" altLang="en-US" sz="2800" dirty="0">
                <a:solidFill>
                  <a:srgbClr val="FF0000"/>
                </a:solidFill>
                <a:latin typeface="微软雅黑" panose="020B0503020204020204" charset="-122"/>
                <a:ea typeface="微软雅黑" panose="020B0503020204020204" charset="-122"/>
              </a:rPr>
              <a:t>局限性</a:t>
            </a:r>
            <a:endParaRPr lang="zh-CN" altLang="en-US" sz="2800" dirty="0">
              <a:solidFill>
                <a:srgbClr val="FF0000"/>
              </a:solidFill>
              <a:latin typeface="微软雅黑" panose="020B0503020204020204" charset="-122"/>
              <a:ea typeface="微软雅黑" panose="020B0503020204020204" charset="-122"/>
            </a:endParaRPr>
          </a:p>
          <a:p>
            <a:pPr marL="800100" lvl="1" indent="-342900" fontAlgn="auto">
              <a:lnSpc>
                <a:spcPct val="150000"/>
              </a:lnSpc>
              <a:buClr>
                <a:srgbClr val="C00000"/>
              </a:buClr>
              <a:buFont typeface="Wingdings" panose="05000000000000000000" charset="0"/>
              <a:buChar char="u"/>
            </a:pPr>
            <a:r>
              <a:rPr lang="zh-CN" altLang="en-US" sz="2400" dirty="0">
                <a:latin typeface="微软雅黑" panose="020B0503020204020204" charset="-122"/>
                <a:ea typeface="微软雅黑" panose="020B0503020204020204" charset="-122"/>
              </a:rPr>
              <a:t>并不是所有的属性都能继承</a:t>
            </a:r>
            <a:endParaRPr lang="zh-CN" altLang="en-US" sz="2400" dirty="0">
              <a:solidFill>
                <a:srgbClr val="FF0000"/>
              </a:solidFill>
              <a:latin typeface="微软雅黑" panose="020B0503020204020204" charset="-122"/>
              <a:ea typeface="微软雅黑" panose="020B0503020204020204" charset="-122"/>
            </a:endParaRPr>
          </a:p>
          <a:p>
            <a:pPr lvl="1" indent="0" fontAlgn="auto">
              <a:lnSpc>
                <a:spcPct val="150000"/>
              </a:lnSpc>
              <a:buClr>
                <a:srgbClr val="C00000"/>
              </a:buClr>
              <a:buFont typeface="Wingdings" panose="05000000000000000000" charset="0"/>
              <a:buNone/>
            </a:pPr>
            <a:endParaRPr lang="zh-CN" altLang="en-US" sz="2400" dirty="0">
              <a:latin typeface="微软雅黑" panose="020B0503020204020204" charset="-122"/>
              <a:ea typeface="微软雅黑" panose="020B0503020204020204" charset="-122"/>
            </a:endParaRPr>
          </a:p>
        </p:txBody>
      </p:sp>
      <p:sp>
        <p:nvSpPr>
          <p:cNvPr id="14339" name="文本占位符 83970"/>
          <p:cNvSpPr>
            <a:spLocks noGrp="1"/>
          </p:cNvSpPr>
          <p:nvPr/>
        </p:nvSpPr>
        <p:spPr>
          <a:xfrm>
            <a:off x="8190865" y="3216910"/>
            <a:ext cx="2059305" cy="2610485"/>
          </a:xfrm>
          <a:prstGeom prst="rect">
            <a:avLst/>
          </a:prstGeom>
          <a:noFill/>
          <a:ln w="28575" cmpd="sng">
            <a:solidFill>
              <a:srgbClr val="FFC000"/>
            </a:solidFill>
            <a:prstDash val="solid"/>
          </a:ln>
        </p:spPr>
        <p:txBody>
          <a:bodyPr anchor="t"/>
          <a:p>
            <a:pPr lvl="0" indent="0">
              <a:lnSpc>
                <a:spcPct val="150000"/>
              </a:lnSpc>
              <a:buClr>
                <a:srgbClr val="C00000"/>
              </a:buClr>
              <a:buSzPct val="65000"/>
              <a:buFont typeface="+mj-lt"/>
              <a:buNone/>
            </a:pPr>
            <a:r>
              <a:rPr lang="zh-CN" altLang="en-US" sz="2800">
                <a:solidFill>
                  <a:srgbClr val="C00000"/>
                </a:solidFill>
                <a:latin typeface="微软雅黑" panose="020B0503020204020204" charset="-122"/>
                <a:ea typeface="微软雅黑" panose="020B0503020204020204" charset="-122"/>
              </a:rPr>
              <a:t>字体样式</a:t>
            </a:r>
            <a:endParaRPr lang="zh-CN" altLang="en-US" sz="2800">
              <a:solidFill>
                <a:srgbClr val="C00000"/>
              </a:solidFill>
              <a:latin typeface="微软雅黑" panose="020B0503020204020204" charset="-122"/>
              <a:ea typeface="微软雅黑" panose="020B0503020204020204" charset="-122"/>
            </a:endParaRPr>
          </a:p>
          <a:p>
            <a:pPr lvl="0" indent="0">
              <a:lnSpc>
                <a:spcPct val="150000"/>
              </a:lnSpc>
              <a:buClr>
                <a:srgbClr val="C00000"/>
              </a:buClr>
              <a:buSzPct val="65000"/>
              <a:buFont typeface="+mj-lt"/>
              <a:buNone/>
            </a:pPr>
            <a:r>
              <a:rPr lang="zh-CN" altLang="en-US" sz="2800">
                <a:solidFill>
                  <a:srgbClr val="C00000"/>
                </a:solidFill>
                <a:latin typeface="微软雅黑" panose="020B0503020204020204" charset="-122"/>
                <a:ea typeface="微软雅黑" panose="020B0503020204020204" charset="-122"/>
              </a:rPr>
              <a:t>文本样式</a:t>
            </a:r>
            <a:endParaRPr lang="zh-CN" altLang="en-US" sz="2800">
              <a:solidFill>
                <a:srgbClr val="C00000"/>
              </a:solidFill>
              <a:latin typeface="微软雅黑" panose="020B0503020204020204" charset="-122"/>
              <a:ea typeface="微软雅黑" panose="020B0503020204020204" charset="-122"/>
            </a:endParaRPr>
          </a:p>
          <a:p>
            <a:pPr lvl="0" indent="0">
              <a:lnSpc>
                <a:spcPct val="150000"/>
              </a:lnSpc>
              <a:buClr>
                <a:srgbClr val="C00000"/>
              </a:buClr>
              <a:buSzPct val="65000"/>
              <a:buFont typeface="+mj-lt"/>
              <a:buNone/>
            </a:pPr>
            <a:r>
              <a:rPr lang="zh-CN" altLang="en-US" sz="2800">
                <a:solidFill>
                  <a:srgbClr val="C00000"/>
                </a:solidFill>
                <a:latin typeface="微软雅黑" panose="020B0503020204020204" charset="-122"/>
                <a:ea typeface="微软雅黑" panose="020B0503020204020204" charset="-122"/>
              </a:rPr>
              <a:t>列表样式</a:t>
            </a:r>
            <a:br>
              <a:rPr lang="en-US" altLang="zh-CN" sz="2800">
                <a:solidFill>
                  <a:srgbClr val="C00000"/>
                </a:solidFill>
                <a:latin typeface="微软雅黑" panose="020B0503020204020204" charset="-122"/>
                <a:ea typeface="微软雅黑" panose="020B0503020204020204" charset="-122"/>
              </a:rPr>
            </a:br>
            <a:endParaRPr lang="en-US" altLang="zh-CN" sz="2800">
              <a:solidFill>
                <a:schemeClr val="tx1"/>
              </a:solidFill>
              <a:latin typeface="微软雅黑" panose="020B0503020204020204" charset="-122"/>
              <a:ea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zh-CN" altLang="en-US" dirty="0"/>
              <a:t>盒模型</a:t>
            </a:r>
            <a:endParaRPr lang="zh-CN" alt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70" y="157798"/>
            <a:ext cx="8420100" cy="4352925"/>
          </a:xfrm>
          <a:prstGeom prst="rect">
            <a:avLst/>
          </a:prstGeom>
          <a:noFill/>
          <a:ln>
            <a:noFill/>
          </a:ln>
        </p:spPr>
      </p:pic>
      <p:sp>
        <p:nvSpPr>
          <p:cNvPr id="19" name="TextBox 18"/>
          <p:cNvSpPr txBox="1">
            <a:spLocks noChangeArrowheads="1"/>
          </p:cNvSpPr>
          <p:nvPr/>
        </p:nvSpPr>
        <p:spPr bwMode="auto">
          <a:xfrm>
            <a:off x="7190998" y="2016760"/>
            <a:ext cx="1546145" cy="461665"/>
          </a:xfrm>
          <a:prstGeom prst="rect">
            <a:avLst/>
          </a:prstGeom>
          <a:noFill/>
          <a:ln>
            <a:noFill/>
          </a:ln>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dirty="0" smtClean="0">
                <a:solidFill>
                  <a:srgbClr val="FF0000"/>
                </a:solidFill>
                <a:latin typeface="微软雅黑" panose="020B0503020204020204" charset="-122"/>
                <a:ea typeface="微软雅黑" panose="020B0503020204020204" charset="-122"/>
              </a:rPr>
              <a:t>内容区域</a:t>
            </a:r>
            <a:endParaRPr lang="zh-CN" altLang="en-US" sz="2400" dirty="0">
              <a:solidFill>
                <a:srgbClr val="FF0000"/>
              </a:solidFill>
              <a:latin typeface="微软雅黑" panose="020B0503020204020204" charset="-122"/>
              <a:ea typeface="微软雅黑" panose="020B0503020204020204" charset="-122"/>
            </a:endParaRPr>
          </a:p>
        </p:txBody>
      </p:sp>
      <p:grpSp>
        <p:nvGrpSpPr>
          <p:cNvPr id="3" name="组合 24"/>
          <p:cNvGrpSpPr/>
          <p:nvPr/>
        </p:nvGrpSpPr>
        <p:grpSpPr bwMode="auto">
          <a:xfrm>
            <a:off x="4832033" y="749935"/>
            <a:ext cx="6170612" cy="3198813"/>
            <a:chOff x="1547664" y="1844824"/>
            <a:chExt cx="6170622" cy="3197969"/>
          </a:xfrm>
        </p:grpSpPr>
        <p:sp>
          <p:nvSpPr>
            <p:cNvPr id="10256" name="TextBox 20"/>
            <p:cNvSpPr txBox="1">
              <a:spLocks noChangeArrowheads="1"/>
            </p:cNvSpPr>
            <p:nvPr/>
          </p:nvSpPr>
          <p:spPr bwMode="auto">
            <a:xfrm>
              <a:off x="1547664" y="3009146"/>
              <a:ext cx="553998" cy="1015663"/>
            </a:xfrm>
            <a:prstGeom prst="rect">
              <a:avLst/>
            </a:prstGeom>
            <a:noFill/>
            <a:ln>
              <a:noFill/>
            </a:ln>
          </p:spPr>
          <p:txBody>
            <a:bodyPr vert="eaVert"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dirty="0" smtClean="0">
                  <a:solidFill>
                    <a:schemeClr val="bg1"/>
                  </a:solidFill>
                  <a:latin typeface="微软雅黑" panose="020B0503020204020204" charset="-122"/>
                  <a:ea typeface="微软雅黑" panose="020B0503020204020204" charset="-122"/>
                </a:rPr>
                <a:t>左边框</a:t>
              </a:r>
              <a:endParaRPr lang="zh-CN" altLang="en-US" sz="2400" dirty="0">
                <a:solidFill>
                  <a:schemeClr val="bg1"/>
                </a:solidFill>
                <a:latin typeface="微软雅黑" panose="020B0503020204020204" charset="-122"/>
                <a:ea typeface="微软雅黑" panose="020B0503020204020204" charset="-122"/>
              </a:endParaRPr>
            </a:p>
          </p:txBody>
        </p:sp>
        <p:sp>
          <p:nvSpPr>
            <p:cNvPr id="10257" name="TextBox 21"/>
            <p:cNvSpPr txBox="1">
              <a:spLocks noChangeArrowheads="1"/>
            </p:cNvSpPr>
            <p:nvPr/>
          </p:nvSpPr>
          <p:spPr bwMode="auto">
            <a:xfrm>
              <a:off x="7164288" y="2924944"/>
              <a:ext cx="553998" cy="1015663"/>
            </a:xfrm>
            <a:prstGeom prst="rect">
              <a:avLst/>
            </a:prstGeom>
            <a:noFill/>
            <a:ln>
              <a:noFill/>
            </a:ln>
          </p:spPr>
          <p:txBody>
            <a:bodyPr vert="eaVert"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dirty="0" smtClean="0">
                  <a:solidFill>
                    <a:schemeClr val="bg1"/>
                  </a:solidFill>
                  <a:latin typeface="微软雅黑" panose="020B0503020204020204" charset="-122"/>
                  <a:ea typeface="微软雅黑" panose="020B0503020204020204" charset="-122"/>
                </a:rPr>
                <a:t>右边框</a:t>
              </a:r>
              <a:endParaRPr lang="zh-CN" altLang="en-US" sz="2400" dirty="0">
                <a:solidFill>
                  <a:schemeClr val="bg1"/>
                </a:solidFill>
                <a:latin typeface="微软雅黑" panose="020B0503020204020204" charset="-122"/>
                <a:ea typeface="微软雅黑" panose="020B0503020204020204" charset="-122"/>
              </a:endParaRPr>
            </a:p>
          </p:txBody>
        </p:sp>
        <p:sp>
          <p:nvSpPr>
            <p:cNvPr id="10258" name="TextBox 22"/>
            <p:cNvSpPr txBox="1">
              <a:spLocks noChangeArrowheads="1"/>
            </p:cNvSpPr>
            <p:nvPr/>
          </p:nvSpPr>
          <p:spPr bwMode="auto">
            <a:xfrm>
              <a:off x="3968060" y="1844824"/>
              <a:ext cx="1107996" cy="461665"/>
            </a:xfrm>
            <a:prstGeom prst="rect">
              <a:avLst/>
            </a:prstGeom>
            <a:noFill/>
            <a:ln>
              <a:no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dirty="0">
                  <a:solidFill>
                    <a:schemeClr val="bg1"/>
                  </a:solidFill>
                  <a:latin typeface="微软雅黑" panose="020B0503020204020204" charset="-122"/>
                  <a:ea typeface="微软雅黑" panose="020B0503020204020204" charset="-122"/>
                </a:rPr>
                <a:t>上边框</a:t>
              </a:r>
              <a:endParaRPr lang="zh-CN" altLang="en-US" sz="2400" dirty="0">
                <a:solidFill>
                  <a:schemeClr val="bg1"/>
                </a:solidFill>
                <a:latin typeface="微软雅黑" panose="020B0503020204020204" charset="-122"/>
                <a:ea typeface="微软雅黑" panose="020B0503020204020204" charset="-122"/>
              </a:endParaRPr>
            </a:p>
          </p:txBody>
        </p:sp>
        <p:sp>
          <p:nvSpPr>
            <p:cNvPr id="10259" name="TextBox 23"/>
            <p:cNvSpPr txBox="1">
              <a:spLocks noChangeArrowheads="1"/>
            </p:cNvSpPr>
            <p:nvPr/>
          </p:nvSpPr>
          <p:spPr bwMode="auto">
            <a:xfrm>
              <a:off x="3995936" y="4581128"/>
              <a:ext cx="1107996" cy="461665"/>
            </a:xfrm>
            <a:prstGeom prst="rect">
              <a:avLst/>
            </a:prstGeom>
            <a:noFill/>
            <a:ln>
              <a:no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dirty="0" smtClean="0">
                  <a:solidFill>
                    <a:schemeClr val="bg1"/>
                  </a:solidFill>
                  <a:latin typeface="微软雅黑" panose="020B0503020204020204" charset="-122"/>
                  <a:ea typeface="微软雅黑" panose="020B0503020204020204" charset="-122"/>
                </a:rPr>
                <a:t>下边框</a:t>
              </a:r>
              <a:endParaRPr lang="zh-CN" altLang="en-US" sz="2400" dirty="0">
                <a:solidFill>
                  <a:schemeClr val="bg1"/>
                </a:solidFill>
                <a:latin typeface="微软雅黑" panose="020B0503020204020204" charset="-122"/>
                <a:ea typeface="微软雅黑" panose="020B0503020204020204" charset="-122"/>
              </a:endParaRPr>
            </a:p>
          </p:txBody>
        </p:sp>
      </p:grpSp>
      <p:grpSp>
        <p:nvGrpSpPr>
          <p:cNvPr id="2" name="组合 29"/>
          <p:cNvGrpSpPr/>
          <p:nvPr/>
        </p:nvGrpSpPr>
        <p:grpSpPr bwMode="auto">
          <a:xfrm>
            <a:off x="5479730" y="1254760"/>
            <a:ext cx="4802190" cy="2117731"/>
            <a:chOff x="2195700" y="2348880"/>
            <a:chExt cx="4802506" cy="2117882"/>
          </a:xfrm>
        </p:grpSpPr>
        <p:sp>
          <p:nvSpPr>
            <p:cNvPr id="10252" name="TextBox 25"/>
            <p:cNvSpPr txBox="1">
              <a:spLocks noChangeArrowheads="1"/>
            </p:cNvSpPr>
            <p:nvPr/>
          </p:nvSpPr>
          <p:spPr bwMode="auto">
            <a:xfrm>
              <a:off x="3968060" y="2348880"/>
              <a:ext cx="1415865" cy="461698"/>
            </a:xfrm>
            <a:prstGeom prst="rect">
              <a:avLst/>
            </a:prstGeom>
            <a:noFill/>
            <a:ln>
              <a:no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dirty="0" smtClean="0">
                  <a:solidFill>
                    <a:srgbClr val="FF0000"/>
                  </a:solidFill>
                  <a:latin typeface="微软雅黑" panose="020B0503020204020204" charset="-122"/>
                  <a:ea typeface="微软雅黑" panose="020B0503020204020204" charset="-122"/>
                </a:rPr>
                <a:t>上内边距</a:t>
              </a:r>
              <a:endParaRPr lang="zh-CN" altLang="en-US" sz="2400" dirty="0">
                <a:solidFill>
                  <a:srgbClr val="FF0000"/>
                </a:solidFill>
                <a:latin typeface="微软雅黑" panose="020B0503020204020204" charset="-122"/>
                <a:ea typeface="微软雅黑" panose="020B0503020204020204" charset="-122"/>
              </a:endParaRPr>
            </a:p>
          </p:txBody>
        </p:sp>
        <p:sp>
          <p:nvSpPr>
            <p:cNvPr id="10253" name="TextBox 26"/>
            <p:cNvSpPr txBox="1">
              <a:spLocks noChangeArrowheads="1"/>
            </p:cNvSpPr>
            <p:nvPr/>
          </p:nvSpPr>
          <p:spPr bwMode="auto">
            <a:xfrm>
              <a:off x="3968060" y="4005064"/>
              <a:ext cx="1415865" cy="461698"/>
            </a:xfrm>
            <a:prstGeom prst="rect">
              <a:avLst/>
            </a:prstGeom>
            <a:noFill/>
            <a:ln>
              <a:no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dirty="0" smtClean="0">
                  <a:solidFill>
                    <a:srgbClr val="FF0000"/>
                  </a:solidFill>
                  <a:latin typeface="微软雅黑" panose="020B0503020204020204" charset="-122"/>
                  <a:ea typeface="微软雅黑" panose="020B0503020204020204" charset="-122"/>
                </a:rPr>
                <a:t>下内边距</a:t>
              </a:r>
              <a:endParaRPr lang="zh-CN" altLang="en-US" sz="2400" dirty="0">
                <a:solidFill>
                  <a:srgbClr val="FF0000"/>
                </a:solidFill>
                <a:latin typeface="微软雅黑" panose="020B0503020204020204" charset="-122"/>
                <a:ea typeface="微软雅黑" panose="020B0503020204020204" charset="-122"/>
              </a:endParaRPr>
            </a:p>
          </p:txBody>
        </p:sp>
        <p:sp>
          <p:nvSpPr>
            <p:cNvPr id="10254" name="TextBox 27"/>
            <p:cNvSpPr txBox="1">
              <a:spLocks noChangeArrowheads="1"/>
            </p:cNvSpPr>
            <p:nvPr/>
          </p:nvSpPr>
          <p:spPr bwMode="auto">
            <a:xfrm>
              <a:off x="2195700" y="2759435"/>
              <a:ext cx="554034" cy="1323533"/>
            </a:xfrm>
            <a:prstGeom prst="rect">
              <a:avLst/>
            </a:prstGeom>
            <a:noFill/>
            <a:ln>
              <a:noFill/>
            </a:ln>
          </p:spPr>
          <p:txBody>
            <a:bodyPr vert="eaVert"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dirty="0">
                  <a:solidFill>
                    <a:srgbClr val="FF0000"/>
                  </a:solidFill>
                  <a:latin typeface="微软雅黑" panose="020B0503020204020204" charset="-122"/>
                  <a:ea typeface="微软雅黑" panose="020B0503020204020204" charset="-122"/>
                </a:rPr>
                <a:t>左内边距</a:t>
              </a:r>
              <a:endParaRPr lang="zh-CN" altLang="en-US" sz="2400" dirty="0">
                <a:solidFill>
                  <a:srgbClr val="FF0000"/>
                </a:solidFill>
                <a:latin typeface="微软雅黑" panose="020B0503020204020204" charset="-122"/>
                <a:ea typeface="微软雅黑" panose="020B0503020204020204" charset="-122"/>
              </a:endParaRPr>
            </a:p>
          </p:txBody>
        </p:sp>
        <p:sp>
          <p:nvSpPr>
            <p:cNvPr id="10255" name="TextBox 28"/>
            <p:cNvSpPr txBox="1">
              <a:spLocks noChangeArrowheads="1"/>
            </p:cNvSpPr>
            <p:nvPr/>
          </p:nvSpPr>
          <p:spPr bwMode="auto">
            <a:xfrm>
              <a:off x="6444172" y="2746806"/>
              <a:ext cx="554034" cy="1323533"/>
            </a:xfrm>
            <a:prstGeom prst="rect">
              <a:avLst/>
            </a:prstGeom>
            <a:noFill/>
            <a:ln>
              <a:noFill/>
            </a:ln>
          </p:spPr>
          <p:txBody>
            <a:bodyPr vert="eaVert"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dirty="0">
                  <a:solidFill>
                    <a:srgbClr val="FF0000"/>
                  </a:solidFill>
                  <a:latin typeface="微软雅黑" panose="020B0503020204020204" charset="-122"/>
                  <a:ea typeface="微软雅黑" panose="020B0503020204020204" charset="-122"/>
                </a:rPr>
                <a:t>右内边距</a:t>
              </a:r>
              <a:endParaRPr lang="zh-CN" altLang="en-US" sz="2400" dirty="0">
                <a:solidFill>
                  <a:srgbClr val="FF0000"/>
                </a:solidFill>
                <a:latin typeface="微软雅黑" panose="020B0503020204020204" charset="-122"/>
                <a:ea typeface="微软雅黑" panose="020B0503020204020204" charset="-122"/>
              </a:endParaRPr>
            </a:p>
          </p:txBody>
        </p:sp>
      </p:grpSp>
      <p:grpSp>
        <p:nvGrpSpPr>
          <p:cNvPr id="8" name="组合 34"/>
          <p:cNvGrpSpPr/>
          <p:nvPr/>
        </p:nvGrpSpPr>
        <p:grpSpPr bwMode="auto">
          <a:xfrm>
            <a:off x="3895449" y="173673"/>
            <a:ext cx="7899359" cy="4349787"/>
            <a:chOff x="611601" y="1268760"/>
            <a:chExt cx="7898773" cy="4350134"/>
          </a:xfrm>
        </p:grpSpPr>
        <p:sp>
          <p:nvSpPr>
            <p:cNvPr id="10248" name="TextBox 30"/>
            <p:cNvSpPr txBox="1">
              <a:spLocks noChangeArrowheads="1"/>
            </p:cNvSpPr>
            <p:nvPr/>
          </p:nvSpPr>
          <p:spPr bwMode="auto">
            <a:xfrm>
              <a:off x="611601" y="2996952"/>
              <a:ext cx="553957" cy="1323545"/>
            </a:xfrm>
            <a:prstGeom prst="rect">
              <a:avLst/>
            </a:prstGeom>
            <a:noFill/>
            <a:ln>
              <a:noFill/>
            </a:ln>
          </p:spPr>
          <p:txBody>
            <a:bodyPr vert="eaVert"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dirty="0">
                  <a:solidFill>
                    <a:schemeClr val="tx1"/>
                  </a:solidFill>
                  <a:latin typeface="微软雅黑" panose="020B0503020204020204" charset="-122"/>
                  <a:ea typeface="微软雅黑" panose="020B0503020204020204" charset="-122"/>
                </a:rPr>
                <a:t>左外边距</a:t>
              </a:r>
              <a:endParaRPr lang="zh-CN" altLang="en-US" sz="2400" dirty="0">
                <a:solidFill>
                  <a:schemeClr val="tx1"/>
                </a:solidFill>
                <a:latin typeface="微软雅黑" panose="020B0503020204020204" charset="-122"/>
                <a:ea typeface="微软雅黑" panose="020B0503020204020204" charset="-122"/>
              </a:endParaRPr>
            </a:p>
          </p:txBody>
        </p:sp>
        <p:sp>
          <p:nvSpPr>
            <p:cNvPr id="10249" name="TextBox 31"/>
            <p:cNvSpPr txBox="1">
              <a:spLocks noChangeArrowheads="1"/>
            </p:cNvSpPr>
            <p:nvPr/>
          </p:nvSpPr>
          <p:spPr bwMode="auto">
            <a:xfrm>
              <a:off x="7956417" y="2924944"/>
              <a:ext cx="553957" cy="1323545"/>
            </a:xfrm>
            <a:prstGeom prst="rect">
              <a:avLst/>
            </a:prstGeom>
            <a:noFill/>
            <a:ln>
              <a:noFill/>
            </a:ln>
          </p:spPr>
          <p:txBody>
            <a:bodyPr vert="eaVert"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dirty="0">
                  <a:solidFill>
                    <a:schemeClr val="tx1"/>
                  </a:solidFill>
                  <a:latin typeface="微软雅黑" panose="020B0503020204020204" charset="-122"/>
                  <a:ea typeface="微软雅黑" panose="020B0503020204020204" charset="-122"/>
                </a:rPr>
                <a:t>右外边距</a:t>
              </a:r>
              <a:endParaRPr lang="zh-CN" altLang="en-US" sz="2400" dirty="0">
                <a:solidFill>
                  <a:schemeClr val="tx1"/>
                </a:solidFill>
                <a:latin typeface="微软雅黑" panose="020B0503020204020204" charset="-122"/>
                <a:ea typeface="微软雅黑" panose="020B0503020204020204" charset="-122"/>
              </a:endParaRPr>
            </a:p>
          </p:txBody>
        </p:sp>
        <p:sp>
          <p:nvSpPr>
            <p:cNvPr id="10250" name="TextBox 32"/>
            <p:cNvSpPr txBox="1">
              <a:spLocks noChangeArrowheads="1"/>
            </p:cNvSpPr>
            <p:nvPr/>
          </p:nvSpPr>
          <p:spPr bwMode="auto">
            <a:xfrm>
              <a:off x="3968060" y="1268760"/>
              <a:ext cx="1415667" cy="461702"/>
            </a:xfrm>
            <a:prstGeom prst="rect">
              <a:avLst/>
            </a:prstGeom>
            <a:noFill/>
            <a:ln>
              <a:no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dirty="0" smtClean="0">
                  <a:solidFill>
                    <a:schemeClr val="tx1"/>
                  </a:solidFill>
                  <a:latin typeface="微软雅黑" panose="020B0503020204020204" charset="-122"/>
                  <a:ea typeface="微软雅黑" panose="020B0503020204020204" charset="-122"/>
                </a:rPr>
                <a:t>上外边距</a:t>
              </a:r>
              <a:endParaRPr lang="zh-CN" altLang="en-US" sz="2400" dirty="0">
                <a:solidFill>
                  <a:schemeClr val="tx1"/>
                </a:solidFill>
                <a:latin typeface="微软雅黑" panose="020B0503020204020204" charset="-122"/>
                <a:ea typeface="微软雅黑" panose="020B0503020204020204" charset="-122"/>
              </a:endParaRPr>
            </a:p>
          </p:txBody>
        </p:sp>
        <p:sp>
          <p:nvSpPr>
            <p:cNvPr id="10251" name="TextBox 33"/>
            <p:cNvSpPr txBox="1">
              <a:spLocks noChangeArrowheads="1"/>
            </p:cNvSpPr>
            <p:nvPr/>
          </p:nvSpPr>
          <p:spPr bwMode="auto">
            <a:xfrm>
              <a:off x="3995936" y="5157192"/>
              <a:ext cx="1415667" cy="461702"/>
            </a:xfrm>
            <a:prstGeom prst="rect">
              <a:avLst/>
            </a:prstGeom>
            <a:noFill/>
            <a:ln>
              <a:no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dirty="0">
                  <a:solidFill>
                    <a:schemeClr val="tx1"/>
                  </a:solidFill>
                  <a:latin typeface="微软雅黑" panose="020B0503020204020204" charset="-122"/>
                  <a:ea typeface="微软雅黑" panose="020B0503020204020204" charset="-122"/>
                </a:rPr>
                <a:t>下外边距</a:t>
              </a:r>
              <a:endParaRPr lang="zh-CN" altLang="en-US" sz="2400" dirty="0">
                <a:solidFill>
                  <a:schemeClr val="tx1"/>
                </a:solidFill>
                <a:latin typeface="微软雅黑" panose="020B0503020204020204" charset="-122"/>
                <a:ea typeface="微软雅黑" panose="020B0503020204020204" charset="-122"/>
              </a:endParaRPr>
            </a:p>
          </p:txBody>
        </p:sp>
      </p:grpSp>
      <p:sp>
        <p:nvSpPr>
          <p:cNvPr id="9" name="文本框 8"/>
          <p:cNvSpPr txBox="1"/>
          <p:nvPr/>
        </p:nvSpPr>
        <p:spPr>
          <a:xfrm>
            <a:off x="7494707" y="2563778"/>
            <a:ext cx="697627" cy="400110"/>
          </a:xfrm>
          <a:prstGeom prst="rect">
            <a:avLst/>
          </a:prstGeom>
          <a:noFill/>
        </p:spPr>
        <p:txBody>
          <a:bodyPr wrap="none" rtlCol="0">
            <a:spAutoFit/>
          </a:bodyPr>
          <a:lstStyle/>
          <a:p>
            <a:r>
              <a:rPr kumimoji="1"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宽度</a:t>
            </a:r>
            <a:endParaRPr kumimoji="1"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2" name="文本框 21"/>
          <p:cNvSpPr txBox="1"/>
          <p:nvPr/>
        </p:nvSpPr>
        <p:spPr>
          <a:xfrm>
            <a:off x="8889546" y="2081114"/>
            <a:ext cx="697627" cy="400110"/>
          </a:xfrm>
          <a:prstGeom prst="rect">
            <a:avLst/>
          </a:prstGeom>
          <a:noFill/>
        </p:spPr>
        <p:txBody>
          <a:bodyPr wrap="none" rtlCol="0">
            <a:spAutoFit/>
          </a:bodyPr>
          <a:lstStyle/>
          <a:p>
            <a:r>
              <a:rPr kumimoji="1"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高度</a:t>
            </a:r>
            <a:endParaRPr kumimoji="1"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17" name="文本框 16"/>
          <p:cNvSpPr txBox="1"/>
          <p:nvPr/>
        </p:nvSpPr>
        <p:spPr>
          <a:xfrm>
            <a:off x="58420" y="3653790"/>
            <a:ext cx="4391025" cy="3088640"/>
          </a:xfrm>
          <a:prstGeom prst="rect">
            <a:avLst/>
          </a:prstGeom>
          <a:noFill/>
        </p:spPr>
        <p:txBody>
          <a:bodyPr wrap="square" rtlCol="0" anchor="t">
            <a:spAutoFit/>
          </a:bodyPr>
          <a:p>
            <a:pPr lvl="1" indent="0" algn="l">
              <a:lnSpc>
                <a:spcPct val="150000"/>
              </a:lnSpc>
              <a:spcBef>
                <a:spcPts val="500"/>
              </a:spcBef>
              <a:buClr>
                <a:srgbClr val="C00000"/>
              </a:buClr>
              <a:buFont typeface="Wingdings" panose="05000000000000000000" charset="0"/>
              <a:buNone/>
            </a:pPr>
            <a:r>
              <a:rPr kumimoji="1" lang="zh-CN" altLang="en-US" sz="2400" dirty="0" smtClean="0">
                <a:sym typeface="+mn-ea"/>
              </a:rPr>
              <a:t>每个盒子具有的特征：</a:t>
            </a:r>
            <a:endParaRPr kumimoji="1" lang="zh-CN" altLang="en-US" sz="2400" dirty="0" smtClean="0">
              <a:solidFill>
                <a:srgbClr val="C00000"/>
              </a:solidFill>
              <a:latin typeface="微软雅黑" panose="020B0503020204020204" charset="-122"/>
              <a:ea typeface="微软雅黑" panose="020B0503020204020204" charset="-122"/>
              <a:sym typeface="+mn-ea"/>
            </a:endParaRPr>
          </a:p>
          <a:p>
            <a:pPr lvl="1" indent="0" algn="l">
              <a:lnSpc>
                <a:spcPct val="150000"/>
              </a:lnSpc>
              <a:spcBef>
                <a:spcPts val="500"/>
              </a:spcBef>
              <a:buClr>
                <a:srgbClr val="C00000"/>
              </a:buClr>
              <a:buFont typeface="Wingdings" panose="05000000000000000000" charset="0"/>
              <a:buChar char="Ø"/>
            </a:pPr>
            <a:r>
              <a:rPr kumimoji="1" lang="zh-CN" altLang="en-US" sz="2400" dirty="0" smtClean="0">
                <a:solidFill>
                  <a:srgbClr val="C00000"/>
                </a:solidFill>
                <a:latin typeface="微软雅黑" panose="020B0503020204020204" charset="-122"/>
                <a:ea typeface="微软雅黑" panose="020B0503020204020204" charset="-122"/>
                <a:sym typeface="+mn-ea"/>
              </a:rPr>
              <a:t>大小</a:t>
            </a:r>
            <a:r>
              <a:rPr kumimoji="1" lang="zh-CN" altLang="en-US" sz="2400" dirty="0" smtClean="0">
                <a:latin typeface="微软雅黑" panose="020B0503020204020204" charset="-122"/>
                <a:ea typeface="微软雅黑" panose="020B0503020204020204" charset="-122"/>
                <a:sym typeface="+mn-ea"/>
              </a:rPr>
              <a:t>（width、height</a:t>
            </a:r>
            <a:r>
              <a:rPr kumimoji="1" lang="en-US" altLang="zh-CN" sz="2400" dirty="0" smtClean="0">
                <a:latin typeface="微软雅黑" panose="020B0503020204020204" charset="-122"/>
                <a:ea typeface="微软雅黑" panose="020B0503020204020204" charset="-122"/>
                <a:sym typeface="+mn-ea"/>
              </a:rPr>
              <a:t>)</a:t>
            </a:r>
            <a:endParaRPr kumimoji="1" lang="en-US" altLang="zh-CN" sz="2400" dirty="0" smtClean="0">
              <a:latin typeface="微软雅黑" panose="020B0503020204020204" charset="-122"/>
              <a:ea typeface="微软雅黑" panose="020B0503020204020204" charset="-122"/>
              <a:sym typeface="+mn-ea"/>
            </a:endParaRPr>
          </a:p>
          <a:p>
            <a:pPr lvl="1" indent="0" algn="l">
              <a:lnSpc>
                <a:spcPct val="150000"/>
              </a:lnSpc>
              <a:spcBef>
                <a:spcPts val="500"/>
              </a:spcBef>
              <a:buClr>
                <a:srgbClr val="C00000"/>
              </a:buClr>
              <a:buFont typeface="Wingdings" panose="05000000000000000000" charset="0"/>
              <a:buChar char="Ø"/>
            </a:pPr>
            <a:r>
              <a:rPr kumimoji="1" lang="zh-CN" altLang="en-US" sz="2400" dirty="0" smtClean="0">
                <a:latin typeface="微软雅黑" panose="020B0503020204020204" charset="-122"/>
                <a:ea typeface="微软雅黑" panose="020B0503020204020204" charset="-122"/>
                <a:sym typeface="+mn-ea"/>
              </a:rPr>
              <a:t>边框（border)</a:t>
            </a:r>
            <a:endParaRPr kumimoji="1" lang="zh-CN" altLang="en-US" sz="2400" dirty="0" smtClean="0">
              <a:latin typeface="微软雅黑" panose="020B0503020204020204" charset="-122"/>
              <a:ea typeface="微软雅黑" panose="020B0503020204020204" charset="-122"/>
              <a:sym typeface="+mn-ea"/>
            </a:endParaRPr>
          </a:p>
          <a:p>
            <a:pPr lvl="1" indent="0" algn="l">
              <a:lnSpc>
                <a:spcPct val="150000"/>
              </a:lnSpc>
              <a:spcBef>
                <a:spcPts val="500"/>
              </a:spcBef>
              <a:buClr>
                <a:srgbClr val="C00000"/>
              </a:buClr>
              <a:buFont typeface="Wingdings" panose="05000000000000000000" charset="0"/>
              <a:buChar char="Ø"/>
            </a:pPr>
            <a:r>
              <a:rPr kumimoji="1" lang="zh-CN" altLang="en-US" sz="2400" dirty="0" smtClean="0">
                <a:latin typeface="微软雅黑" panose="020B0503020204020204" charset="-122"/>
                <a:ea typeface="微软雅黑" panose="020B0503020204020204" charset="-122"/>
                <a:sym typeface="+mn-ea"/>
              </a:rPr>
              <a:t>内边距（padding）</a:t>
            </a:r>
            <a:endParaRPr kumimoji="1" lang="zh-CN" altLang="en-US" sz="2400" dirty="0" smtClean="0">
              <a:latin typeface="微软雅黑" panose="020B0503020204020204" charset="-122"/>
              <a:ea typeface="微软雅黑" panose="020B0503020204020204" charset="-122"/>
              <a:sym typeface="+mn-ea"/>
            </a:endParaRPr>
          </a:p>
          <a:p>
            <a:pPr lvl="1" indent="0" algn="l">
              <a:lnSpc>
                <a:spcPct val="150000"/>
              </a:lnSpc>
              <a:spcBef>
                <a:spcPts val="500"/>
              </a:spcBef>
              <a:buClr>
                <a:srgbClr val="C00000"/>
              </a:buClr>
              <a:buFont typeface="Wingdings" panose="05000000000000000000" charset="0"/>
              <a:buChar char="Ø"/>
            </a:pPr>
            <a:r>
              <a:rPr kumimoji="1" lang="zh-CN" altLang="en-US" sz="2400" dirty="0" smtClean="0">
                <a:latin typeface="微软雅黑" panose="020B0503020204020204" charset="-122"/>
                <a:ea typeface="微软雅黑" panose="020B0503020204020204" charset="-122"/>
                <a:sym typeface="+mn-ea"/>
              </a:rPr>
              <a:t>外边距（margin）</a:t>
            </a:r>
            <a:endParaRPr kumimoji="1" lang="zh-CN" altLang="en-US" sz="2400" dirty="0" smtClean="0">
              <a:latin typeface="微软雅黑" panose="020B0503020204020204" charset="-122"/>
              <a:ea typeface="微软雅黑" panose="020B0503020204020204" charset="-122"/>
            </a:endParaRPr>
          </a:p>
        </p:txBody>
      </p:sp>
      <p:sp>
        <p:nvSpPr>
          <p:cNvPr id="5" name="文本框 4"/>
          <p:cNvSpPr txBox="1"/>
          <p:nvPr/>
        </p:nvSpPr>
        <p:spPr>
          <a:xfrm>
            <a:off x="3907155" y="5198110"/>
            <a:ext cx="7898765" cy="914400"/>
          </a:xfrm>
          <a:prstGeom prst="rect">
            <a:avLst/>
          </a:prstGeom>
          <a:noFill/>
        </p:spPr>
        <p:txBody>
          <a:bodyPr wrap="square" rtlCol="0" anchor="t">
            <a:spAutoFit/>
          </a:bodyPr>
          <a:p>
            <a:pPr lvl="1" indent="0" algn="l">
              <a:lnSpc>
                <a:spcPct val="150000"/>
              </a:lnSpc>
              <a:spcBef>
                <a:spcPts val="500"/>
              </a:spcBef>
              <a:buClr>
                <a:srgbClr val="C00000"/>
              </a:buClr>
              <a:buFont typeface="Wingdings" panose="05000000000000000000" charset="0"/>
              <a:buNone/>
            </a:pPr>
            <a:r>
              <a:rPr kumimoji="1" lang="zh-CN" altLang="en-US" sz="3600" dirty="0" smtClean="0">
                <a:solidFill>
                  <a:srgbClr val="C00000"/>
                </a:solidFill>
                <a:latin typeface="微软雅黑" panose="020B0503020204020204" charset="-122"/>
                <a:ea typeface="微软雅黑" panose="020B0503020204020204" charset="-122"/>
              </a:rPr>
              <a:t>一个盒子的水平、垂直的距离？</a:t>
            </a:r>
            <a:endParaRPr kumimoji="1" lang="zh-CN" altLang="en-US" sz="3600" dirty="0" smtClean="0">
              <a:solidFill>
                <a:srgbClr val="C00000"/>
              </a:solidFill>
              <a:latin typeface="微软雅黑" panose="020B0503020204020204" charset="-122"/>
              <a:ea typeface="微软雅黑" panose="020B050302020402020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5"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38"/>
          <p:cNvSpPr txBox="1"/>
          <p:nvPr/>
        </p:nvSpPr>
        <p:spPr bwMode="auto">
          <a:xfrm>
            <a:off x="6263640" y="236220"/>
            <a:ext cx="4537075" cy="3784600"/>
          </a:xfrm>
          <a:prstGeom prst="rect">
            <a:avLst/>
          </a:prstGeom>
          <a:noFill/>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150000"/>
              </a:lnSpc>
            </a:pPr>
            <a:r>
              <a:rPr lang="en-US" altLang="zh-CN" dirty="0" smtClean="0">
                <a:solidFill>
                  <a:srgbClr val="C00000"/>
                </a:solidFill>
                <a:ea typeface="宋体" panose="02010600030101010101" pitchFamily="2" charset="-122"/>
              </a:rPr>
              <a:t>border</a:t>
            </a:r>
            <a:r>
              <a:rPr lang="en-US" altLang="zh-CN" dirty="0">
                <a:solidFill>
                  <a:srgbClr val="C00000"/>
                </a:solidFill>
                <a:ea typeface="宋体" panose="02010600030101010101" pitchFamily="2" charset="-122"/>
              </a:rPr>
              <a:t>-width: </a:t>
            </a:r>
            <a:r>
              <a:rPr lang="en-US" altLang="zh-CN" dirty="0">
                <a:solidFill>
                  <a:srgbClr val="000000"/>
                </a:solidFill>
                <a:ea typeface="宋体" panose="02010600030101010101" pitchFamily="2" charset="-122"/>
              </a:rPr>
              <a:t>20px</a:t>
            </a:r>
            <a:endParaRPr lang="en-US" altLang="zh-CN" dirty="0">
              <a:solidFill>
                <a:srgbClr val="000000"/>
              </a:solidFill>
              <a:ea typeface="宋体" panose="02010600030101010101" pitchFamily="2" charset="-122"/>
            </a:endParaRPr>
          </a:p>
          <a:p>
            <a:pPr eaLnBrk="1" hangingPunct="1">
              <a:lnSpc>
                <a:spcPct val="150000"/>
              </a:lnSpc>
            </a:pPr>
            <a:r>
              <a:rPr lang="en-US" altLang="zh-CN" dirty="0" smtClean="0">
                <a:solidFill>
                  <a:srgbClr val="C00000"/>
                </a:solidFill>
                <a:ea typeface="宋体" panose="02010600030101010101" pitchFamily="2" charset="-122"/>
              </a:rPr>
              <a:t>border</a:t>
            </a:r>
            <a:r>
              <a:rPr lang="en-US" altLang="zh-CN" dirty="0">
                <a:solidFill>
                  <a:srgbClr val="C00000"/>
                </a:solidFill>
                <a:ea typeface="宋体" panose="02010600030101010101" pitchFamily="2" charset="-122"/>
              </a:rPr>
              <a:t>-width: </a:t>
            </a:r>
            <a:r>
              <a:rPr lang="en-US" altLang="zh-CN" dirty="0">
                <a:solidFill>
                  <a:srgbClr val="000000"/>
                </a:solidFill>
                <a:ea typeface="宋体" panose="02010600030101010101" pitchFamily="2" charset="-122"/>
              </a:rPr>
              <a:t>20px   10px  </a:t>
            </a:r>
            <a:endParaRPr lang="zh-CN" altLang="en-US" dirty="0">
              <a:solidFill>
                <a:srgbClr val="000000"/>
              </a:solidFill>
              <a:latin typeface="微软雅黑" panose="020B0503020204020204" charset="-122"/>
              <a:ea typeface="微软雅黑" panose="020B0503020204020204" charset="-122"/>
            </a:endParaRPr>
          </a:p>
          <a:p>
            <a:pPr eaLnBrk="1" hangingPunct="1">
              <a:lnSpc>
                <a:spcPct val="150000"/>
              </a:lnSpc>
            </a:pPr>
            <a:endParaRPr lang="en-US" altLang="zh-CN" dirty="0">
              <a:solidFill>
                <a:srgbClr val="000000"/>
              </a:solidFill>
              <a:ea typeface="宋体" panose="02010600030101010101" pitchFamily="2" charset="-122"/>
            </a:endParaRPr>
          </a:p>
          <a:p>
            <a:pPr eaLnBrk="1" hangingPunct="1">
              <a:lnSpc>
                <a:spcPct val="150000"/>
              </a:lnSpc>
            </a:pPr>
            <a:r>
              <a:rPr lang="en-US" altLang="zh-CN" dirty="0" smtClean="0">
                <a:solidFill>
                  <a:srgbClr val="C00000"/>
                </a:solidFill>
                <a:ea typeface="宋体" panose="02010600030101010101" pitchFamily="2" charset="-122"/>
              </a:rPr>
              <a:t>border</a:t>
            </a:r>
            <a:r>
              <a:rPr lang="en-US" altLang="zh-CN" dirty="0">
                <a:solidFill>
                  <a:srgbClr val="C00000"/>
                </a:solidFill>
                <a:ea typeface="宋体" panose="02010600030101010101" pitchFamily="2" charset="-122"/>
              </a:rPr>
              <a:t>-width: </a:t>
            </a:r>
            <a:r>
              <a:rPr lang="en-US" altLang="zh-CN" dirty="0">
                <a:solidFill>
                  <a:srgbClr val="000000"/>
                </a:solidFill>
                <a:ea typeface="宋体" panose="02010600030101010101" pitchFamily="2" charset="-122"/>
              </a:rPr>
              <a:t>20px  10px  20px  10px</a:t>
            </a:r>
            <a:endParaRPr lang="zh-CN" altLang="en-US" dirty="0">
              <a:solidFill>
                <a:srgbClr val="000000"/>
              </a:solidFill>
              <a:latin typeface="微软雅黑" panose="020B0503020204020204" charset="-122"/>
              <a:ea typeface="微软雅黑" panose="020B0503020204020204" charset="-122"/>
            </a:endParaRPr>
          </a:p>
          <a:p>
            <a:pPr eaLnBrk="1" hangingPunct="1">
              <a:lnSpc>
                <a:spcPct val="150000"/>
              </a:lnSpc>
            </a:pPr>
            <a:endParaRPr lang="en-US" altLang="zh-CN" dirty="0">
              <a:solidFill>
                <a:srgbClr val="000000"/>
              </a:solidFill>
              <a:ea typeface="宋体" panose="02010600030101010101" pitchFamily="2" charset="-122"/>
            </a:endParaRPr>
          </a:p>
          <a:p>
            <a:pPr eaLnBrk="1" hangingPunct="1">
              <a:lnSpc>
                <a:spcPct val="150000"/>
              </a:lnSpc>
            </a:pPr>
            <a:endParaRPr lang="en-US" altLang="zh-CN" dirty="0">
              <a:solidFill>
                <a:srgbClr val="000000"/>
              </a:solidFill>
              <a:ea typeface="宋体" panose="02010600030101010101" pitchFamily="2" charset="-122"/>
            </a:endParaRPr>
          </a:p>
          <a:p>
            <a:pPr eaLnBrk="1" hangingPunct="1">
              <a:lnSpc>
                <a:spcPct val="150000"/>
              </a:lnSpc>
            </a:pPr>
            <a:endParaRPr lang="en-US" altLang="zh-CN" dirty="0">
              <a:solidFill>
                <a:srgbClr val="000000"/>
              </a:solidFill>
              <a:ea typeface="宋体" panose="02010600030101010101" pitchFamily="2" charset="-122"/>
            </a:endParaRPr>
          </a:p>
          <a:p>
            <a:pPr eaLnBrk="1" hangingPunct="1">
              <a:lnSpc>
                <a:spcPct val="150000"/>
              </a:lnSpc>
            </a:pPr>
            <a:r>
              <a:rPr lang="en-US" altLang="zh-CN" dirty="0">
                <a:solidFill>
                  <a:srgbClr val="000000"/>
                </a:solidFill>
                <a:ea typeface="宋体" panose="02010600030101010101" pitchFamily="2" charset="-122"/>
              </a:rPr>
              <a:t>  </a:t>
            </a:r>
            <a:endParaRPr lang="zh-CN" altLang="en-US" dirty="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zh-CN" altLang="en-US" dirty="0"/>
              <a:t>盒模型</a:t>
            </a:r>
            <a:r>
              <a:rPr lang="en-US" altLang="zh-CN" dirty="0"/>
              <a:t>——border</a:t>
            </a:r>
            <a:endParaRPr lang="en-US" altLang="zh-CN" dirty="0"/>
          </a:p>
        </p:txBody>
      </p:sp>
      <p:sp>
        <p:nvSpPr>
          <p:cNvPr id="2" name="矩形 1"/>
          <p:cNvSpPr/>
          <p:nvPr/>
        </p:nvSpPr>
        <p:spPr>
          <a:xfrm>
            <a:off x="504508" y="1259523"/>
            <a:ext cx="4608512" cy="1737360"/>
          </a:xfrm>
          <a:prstGeom prst="rect">
            <a:avLst/>
          </a:prstGeom>
          <a:noFill/>
          <a:ln>
            <a:solidFill>
              <a:srgbClr val="FFC000"/>
            </a:solidFill>
          </a:ln>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lvl="1">
              <a:lnSpc>
                <a:spcPct val="150000"/>
              </a:lnSpc>
              <a:buFont typeface="Wingdings" panose="05000000000000000000" pitchFamily="2" charset="2"/>
              <a:buChar char="Ø"/>
              <a:defRPr/>
            </a:pPr>
            <a:r>
              <a:rPr lang="zh-CN" altLang="en-US" sz="2400" dirty="0">
                <a:solidFill>
                  <a:schemeClr val="tx2"/>
                </a:solidFill>
                <a:latin typeface="微软雅黑" panose="020B0503020204020204" charset="-122"/>
                <a:ea typeface="微软雅黑" panose="020B0503020204020204" charset="-122"/>
              </a:rPr>
              <a:t>边框的宽度：</a:t>
            </a:r>
            <a:endParaRPr lang="en-US" altLang="zh-CN" sz="2400" dirty="0">
              <a:solidFill>
                <a:schemeClr val="tx2"/>
              </a:solidFill>
              <a:latin typeface="微软雅黑" panose="020B0503020204020204" charset="-122"/>
              <a:ea typeface="微软雅黑" panose="020B0503020204020204" charset="-122"/>
            </a:endParaRPr>
          </a:p>
          <a:p>
            <a:pPr lvl="1">
              <a:lnSpc>
                <a:spcPct val="150000"/>
              </a:lnSpc>
              <a:buFont typeface="Wingdings" panose="05000000000000000000" pitchFamily="2" charset="2"/>
              <a:buChar char="Ø"/>
              <a:defRPr/>
            </a:pPr>
            <a:r>
              <a:rPr lang="zh-CN" altLang="en-US" sz="2400" dirty="0">
                <a:solidFill>
                  <a:schemeClr val="tx2"/>
                </a:solidFill>
                <a:latin typeface="微软雅黑" panose="020B0503020204020204" charset="-122"/>
                <a:ea typeface="微软雅黑" panose="020B0503020204020204" charset="-122"/>
              </a:rPr>
              <a:t>边框的颜色：</a:t>
            </a:r>
            <a:endParaRPr lang="en-US" altLang="zh-CN" sz="2400" dirty="0">
              <a:solidFill>
                <a:srgbClr val="C00000"/>
              </a:solidFill>
              <a:latin typeface="微软雅黑" panose="020B0503020204020204" charset="-122"/>
              <a:ea typeface="微软雅黑" panose="020B0503020204020204" charset="-122"/>
            </a:endParaRPr>
          </a:p>
          <a:p>
            <a:pPr lvl="1">
              <a:lnSpc>
                <a:spcPct val="150000"/>
              </a:lnSpc>
              <a:buFont typeface="Wingdings" panose="05000000000000000000" pitchFamily="2" charset="2"/>
              <a:buChar char="Ø"/>
              <a:defRPr/>
            </a:pPr>
            <a:r>
              <a:rPr lang="zh-CN" altLang="en-US" sz="2400" dirty="0">
                <a:solidFill>
                  <a:schemeClr val="tx2"/>
                </a:solidFill>
                <a:latin typeface="微软雅黑" panose="020B0503020204020204" charset="-122"/>
                <a:ea typeface="微软雅黑" panose="020B0503020204020204" charset="-122"/>
              </a:rPr>
              <a:t>边框的样式：</a:t>
            </a:r>
            <a:endParaRPr lang="zh-CN" altLang="en-US" sz="2400" dirty="0">
              <a:solidFill>
                <a:srgbClr val="C00000"/>
              </a:solidFill>
              <a:latin typeface="微软雅黑" panose="020B0503020204020204" charset="-122"/>
              <a:ea typeface="微软雅黑" panose="020B0503020204020204" charset="-122"/>
            </a:endParaRPr>
          </a:p>
        </p:txBody>
      </p:sp>
      <p:sp>
        <p:nvSpPr>
          <p:cNvPr id="9" name="TextBox 8"/>
          <p:cNvSpPr txBox="1">
            <a:spLocks noChangeArrowheads="1"/>
          </p:cNvSpPr>
          <p:nvPr/>
        </p:nvSpPr>
        <p:spPr bwMode="auto">
          <a:xfrm>
            <a:off x="3228340" y="1493520"/>
            <a:ext cx="1609725" cy="400050"/>
          </a:xfrm>
          <a:prstGeom prst="rect">
            <a:avLst/>
          </a:prstGeom>
          <a:noFill/>
          <a:ln>
            <a:no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a:ea typeface="宋体" panose="02010600030101010101" pitchFamily="2" charset="-122"/>
              </a:rPr>
              <a:t>border-width</a:t>
            </a:r>
            <a:endParaRPr lang="zh-CN" altLang="en-US">
              <a:ea typeface="宋体" panose="02010600030101010101" pitchFamily="2" charset="-122"/>
            </a:endParaRPr>
          </a:p>
        </p:txBody>
      </p:sp>
      <p:sp>
        <p:nvSpPr>
          <p:cNvPr id="11" name="TextBox 10"/>
          <p:cNvSpPr txBox="1">
            <a:spLocks noChangeArrowheads="1"/>
          </p:cNvSpPr>
          <p:nvPr/>
        </p:nvSpPr>
        <p:spPr bwMode="auto">
          <a:xfrm>
            <a:off x="3270885" y="2057718"/>
            <a:ext cx="1566863" cy="400050"/>
          </a:xfrm>
          <a:prstGeom prst="rect">
            <a:avLst/>
          </a:prstGeom>
          <a:noFill/>
          <a:ln>
            <a:no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a:ea typeface="宋体" panose="02010600030101010101" pitchFamily="2" charset="-122"/>
              </a:rPr>
              <a:t>border-color</a:t>
            </a:r>
            <a:endParaRPr lang="zh-CN" altLang="en-US">
              <a:ea typeface="宋体" panose="02010600030101010101" pitchFamily="2" charset="-122"/>
            </a:endParaRPr>
          </a:p>
        </p:txBody>
      </p:sp>
      <p:sp>
        <p:nvSpPr>
          <p:cNvPr id="12" name="TextBox 11"/>
          <p:cNvSpPr txBox="1">
            <a:spLocks noChangeArrowheads="1"/>
          </p:cNvSpPr>
          <p:nvPr/>
        </p:nvSpPr>
        <p:spPr bwMode="auto">
          <a:xfrm>
            <a:off x="3299460" y="2597150"/>
            <a:ext cx="1538288" cy="400050"/>
          </a:xfrm>
          <a:prstGeom prst="rect">
            <a:avLst/>
          </a:prstGeom>
          <a:noFill/>
          <a:ln>
            <a:no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a:ea typeface="宋体" panose="02010600030101010101" pitchFamily="2" charset="-122"/>
              </a:rPr>
              <a:t>border-style</a:t>
            </a:r>
            <a:endParaRPr lang="zh-CN" altLang="en-US">
              <a:ea typeface="宋体" panose="02010600030101010101" pitchFamily="2" charset="-122"/>
            </a:endParaRPr>
          </a:p>
        </p:txBody>
      </p:sp>
      <p:grpSp>
        <p:nvGrpSpPr>
          <p:cNvPr id="14" name="组合 32"/>
          <p:cNvGrpSpPr/>
          <p:nvPr/>
        </p:nvGrpSpPr>
        <p:grpSpPr bwMode="auto">
          <a:xfrm>
            <a:off x="7344728" y="2961903"/>
            <a:ext cx="1800225" cy="865188"/>
            <a:chOff x="6948371" y="1772627"/>
            <a:chExt cx="1801270" cy="866171"/>
          </a:xfrm>
        </p:grpSpPr>
        <p:sp>
          <p:nvSpPr>
            <p:cNvPr id="15" name="椭圆形标注 14"/>
            <p:cNvSpPr/>
            <p:nvPr/>
          </p:nvSpPr>
          <p:spPr bwMode="auto">
            <a:xfrm flipH="1" flipV="1">
              <a:off x="6948371" y="1772627"/>
              <a:ext cx="1801270" cy="866171"/>
            </a:xfrm>
            <a:prstGeom prst="wedgeEllipseCallo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a:lstStyle/>
            <a:p>
              <a:pPr>
                <a:defRPr/>
              </a:pPr>
              <a:endParaRPr lang="zh-CN" altLang="en-US">
                <a:solidFill>
                  <a:srgbClr val="A50021"/>
                </a:solidFill>
                <a:ea typeface="宋体" panose="02010600030101010101" pitchFamily="2" charset="-122"/>
              </a:endParaRPr>
            </a:p>
          </p:txBody>
        </p:sp>
        <p:sp>
          <p:nvSpPr>
            <p:cNvPr id="16" name="TextBox 14"/>
            <p:cNvSpPr txBox="1">
              <a:spLocks noChangeArrowheads="1"/>
            </p:cNvSpPr>
            <p:nvPr/>
          </p:nvSpPr>
          <p:spPr bwMode="auto">
            <a:xfrm>
              <a:off x="7308517" y="1989877"/>
              <a:ext cx="1097917" cy="483784"/>
            </a:xfrm>
            <a:prstGeom prst="rect">
              <a:avLst/>
            </a:prstGeom>
            <a:noFill/>
            <a:ln>
              <a:no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a:solidFill>
                    <a:schemeClr val="bg1"/>
                  </a:solidFill>
                  <a:latin typeface="微软雅黑" panose="020B0503020204020204" charset="-122"/>
                  <a:ea typeface="微软雅黑" panose="020B0503020204020204" charset="-122"/>
                </a:rPr>
                <a:t>顺时针</a:t>
              </a:r>
              <a:endParaRPr lang="zh-CN" altLang="en-US" sz="2400">
                <a:solidFill>
                  <a:schemeClr val="bg1"/>
                </a:solidFill>
                <a:latin typeface="微软雅黑" panose="020B0503020204020204" charset="-122"/>
                <a:ea typeface="微软雅黑" panose="020B0503020204020204" charset="-122"/>
              </a:endParaRPr>
            </a:p>
          </p:txBody>
        </p:sp>
      </p:grpSp>
      <p:grpSp>
        <p:nvGrpSpPr>
          <p:cNvPr id="17" name="组合 31"/>
          <p:cNvGrpSpPr/>
          <p:nvPr/>
        </p:nvGrpSpPr>
        <p:grpSpPr bwMode="auto">
          <a:xfrm>
            <a:off x="7809548" y="1754133"/>
            <a:ext cx="2736850" cy="749300"/>
            <a:chOff x="5004048" y="2060848"/>
            <a:chExt cx="2736392" cy="749942"/>
          </a:xfrm>
        </p:grpSpPr>
        <p:sp>
          <p:nvSpPr>
            <p:cNvPr id="18" name="TextBox 12"/>
            <p:cNvSpPr txBox="1">
              <a:spLocks noChangeArrowheads="1"/>
            </p:cNvSpPr>
            <p:nvPr/>
          </p:nvSpPr>
          <p:spPr bwMode="auto">
            <a:xfrm>
              <a:off x="5004048" y="2348880"/>
              <a:ext cx="2695446" cy="461910"/>
            </a:xfrm>
            <a:prstGeom prst="rect">
              <a:avLst/>
            </a:prstGeom>
            <a:noFill/>
            <a:ln>
              <a:no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b="1">
                  <a:solidFill>
                    <a:srgbClr val="FF0000"/>
                  </a:solidFill>
                  <a:latin typeface="微软雅黑" panose="020B0503020204020204" charset="-122"/>
                  <a:ea typeface="微软雅黑" panose="020B0503020204020204" charset="-122"/>
                </a:rPr>
                <a:t>上     右    下     左</a:t>
              </a:r>
              <a:endParaRPr lang="zh-CN" altLang="en-US" sz="2400" b="1">
                <a:solidFill>
                  <a:srgbClr val="FF0000"/>
                </a:solidFill>
                <a:latin typeface="微软雅黑" panose="020B0503020204020204" charset="-122"/>
                <a:ea typeface="微软雅黑" panose="020B0503020204020204" charset="-122"/>
              </a:endParaRPr>
            </a:p>
          </p:txBody>
        </p:sp>
        <p:sp>
          <p:nvSpPr>
            <p:cNvPr id="19" name="矩形 24"/>
            <p:cNvSpPr>
              <a:spLocks noChangeArrowheads="1"/>
            </p:cNvSpPr>
            <p:nvPr/>
          </p:nvSpPr>
          <p:spPr bwMode="auto">
            <a:xfrm>
              <a:off x="5076056" y="2060848"/>
              <a:ext cx="576064" cy="720080"/>
            </a:xfrm>
            <a:prstGeom prst="rect">
              <a:avLst/>
            </a:prstGeom>
            <a:noFill/>
            <a:ln w="28575" algn="ctr">
              <a:solidFill>
                <a:srgbClr val="00B050"/>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0" name="矩形 25"/>
            <p:cNvSpPr>
              <a:spLocks noChangeArrowheads="1"/>
            </p:cNvSpPr>
            <p:nvPr/>
          </p:nvSpPr>
          <p:spPr bwMode="auto">
            <a:xfrm>
              <a:off x="5724128" y="2060848"/>
              <a:ext cx="576064" cy="720080"/>
            </a:xfrm>
            <a:prstGeom prst="rect">
              <a:avLst/>
            </a:prstGeom>
            <a:noFill/>
            <a:ln w="28575" algn="ctr">
              <a:solidFill>
                <a:srgbClr val="00B050"/>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1" name="矩形 26"/>
            <p:cNvSpPr>
              <a:spLocks noChangeArrowheads="1"/>
            </p:cNvSpPr>
            <p:nvPr/>
          </p:nvSpPr>
          <p:spPr bwMode="auto">
            <a:xfrm>
              <a:off x="6444208" y="2060848"/>
              <a:ext cx="576064" cy="720080"/>
            </a:xfrm>
            <a:prstGeom prst="rect">
              <a:avLst/>
            </a:prstGeom>
            <a:noFill/>
            <a:ln w="28575" algn="ctr">
              <a:solidFill>
                <a:srgbClr val="00B050"/>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2" name="矩形 27"/>
            <p:cNvSpPr>
              <a:spLocks noChangeArrowheads="1"/>
            </p:cNvSpPr>
            <p:nvPr/>
          </p:nvSpPr>
          <p:spPr bwMode="auto">
            <a:xfrm>
              <a:off x="7164376" y="2060848"/>
              <a:ext cx="576064" cy="720080"/>
            </a:xfrm>
            <a:prstGeom prst="rect">
              <a:avLst/>
            </a:prstGeom>
            <a:noFill/>
            <a:ln w="28575" algn="ctr">
              <a:solidFill>
                <a:srgbClr val="00B050"/>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grpSp>
        <p:nvGrpSpPr>
          <p:cNvPr id="24" name="组合 34"/>
          <p:cNvGrpSpPr/>
          <p:nvPr/>
        </p:nvGrpSpPr>
        <p:grpSpPr bwMode="auto">
          <a:xfrm>
            <a:off x="7704455" y="800046"/>
            <a:ext cx="1689100" cy="792162"/>
            <a:chOff x="6122474" y="3789040"/>
            <a:chExt cx="1689886" cy="792088"/>
          </a:xfrm>
        </p:grpSpPr>
        <p:sp>
          <p:nvSpPr>
            <p:cNvPr id="25" name="TextBox 23"/>
            <p:cNvSpPr txBox="1">
              <a:spLocks noChangeArrowheads="1"/>
            </p:cNvSpPr>
            <p:nvPr/>
          </p:nvSpPr>
          <p:spPr bwMode="auto">
            <a:xfrm>
              <a:off x="6122474" y="4119463"/>
              <a:ext cx="1689886" cy="461665"/>
            </a:xfrm>
            <a:prstGeom prst="rect">
              <a:avLst/>
            </a:prstGeom>
            <a:noFill/>
            <a:ln>
              <a:no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b="1">
                  <a:solidFill>
                    <a:srgbClr val="FF0000"/>
                  </a:solidFill>
                  <a:latin typeface="微软雅黑" panose="020B0503020204020204" charset="-122"/>
                  <a:ea typeface="微软雅黑" panose="020B0503020204020204" charset="-122"/>
                </a:rPr>
                <a:t>上下   左右</a:t>
              </a:r>
              <a:endParaRPr lang="zh-CN" altLang="en-US" sz="2400" b="1">
                <a:solidFill>
                  <a:srgbClr val="FF0000"/>
                </a:solidFill>
                <a:latin typeface="微软雅黑" panose="020B0503020204020204" charset="-122"/>
                <a:ea typeface="微软雅黑" panose="020B0503020204020204" charset="-122"/>
              </a:endParaRPr>
            </a:p>
          </p:txBody>
        </p:sp>
        <p:sp>
          <p:nvSpPr>
            <p:cNvPr id="26" name="矩形 28"/>
            <p:cNvSpPr>
              <a:spLocks noChangeArrowheads="1"/>
            </p:cNvSpPr>
            <p:nvPr/>
          </p:nvSpPr>
          <p:spPr bwMode="auto">
            <a:xfrm>
              <a:off x="6228184" y="3789040"/>
              <a:ext cx="720080" cy="792088"/>
            </a:xfrm>
            <a:prstGeom prst="rect">
              <a:avLst/>
            </a:prstGeom>
            <a:noFill/>
            <a:ln w="28575" algn="ctr">
              <a:solidFill>
                <a:srgbClr val="B17ED8"/>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7" name="矩形 29"/>
            <p:cNvSpPr>
              <a:spLocks noChangeArrowheads="1"/>
            </p:cNvSpPr>
            <p:nvPr/>
          </p:nvSpPr>
          <p:spPr bwMode="auto">
            <a:xfrm>
              <a:off x="7020272" y="3789040"/>
              <a:ext cx="720080" cy="792088"/>
            </a:xfrm>
            <a:prstGeom prst="rect">
              <a:avLst/>
            </a:prstGeom>
            <a:noFill/>
            <a:ln w="28575" algn="ctr">
              <a:solidFill>
                <a:srgbClr val="B17ED8"/>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13315" name="TextBox 14"/>
          <p:cNvSpPr txBox="1">
            <a:spLocks noChangeArrowheads="1"/>
          </p:cNvSpPr>
          <p:nvPr/>
        </p:nvSpPr>
        <p:spPr bwMode="auto">
          <a:xfrm>
            <a:off x="8098155" y="4472305"/>
            <a:ext cx="2879725" cy="1938338"/>
          </a:xfrm>
          <a:prstGeom prst="rect">
            <a:avLst/>
          </a:prstGeom>
          <a:noFill/>
          <a:ln>
            <a:noFill/>
          </a:ln>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150000"/>
              </a:lnSpc>
            </a:pPr>
            <a:r>
              <a:rPr lang="en-US" altLang="zh-CN">
                <a:solidFill>
                  <a:srgbClr val="C00000"/>
                </a:solidFill>
                <a:ea typeface="宋体" panose="02010600030101010101" pitchFamily="2" charset="-122"/>
              </a:rPr>
              <a:t>border-top  </a:t>
            </a:r>
            <a:r>
              <a:rPr lang="zh-CN" altLang="en-US">
                <a:solidFill>
                  <a:schemeClr val="tx2"/>
                </a:solidFill>
                <a:latin typeface="微软雅黑" panose="020B0503020204020204" charset="-122"/>
                <a:ea typeface="微软雅黑" panose="020B0503020204020204" charset="-122"/>
              </a:rPr>
              <a:t>上边框</a:t>
            </a:r>
            <a:endParaRPr lang="en-US" altLang="zh-CN">
              <a:solidFill>
                <a:schemeClr val="tx2"/>
              </a:solidFill>
              <a:latin typeface="微软雅黑" panose="020B0503020204020204" charset="-122"/>
              <a:ea typeface="微软雅黑" panose="020B0503020204020204" charset="-122"/>
            </a:endParaRPr>
          </a:p>
          <a:p>
            <a:pPr eaLnBrk="1" hangingPunct="1">
              <a:lnSpc>
                <a:spcPct val="150000"/>
              </a:lnSpc>
            </a:pPr>
            <a:r>
              <a:rPr lang="en-US" altLang="zh-CN">
                <a:solidFill>
                  <a:srgbClr val="C00000"/>
                </a:solidFill>
                <a:ea typeface="宋体" panose="02010600030101010101" pitchFamily="2" charset="-122"/>
              </a:rPr>
              <a:t>border-right  </a:t>
            </a:r>
            <a:r>
              <a:rPr lang="zh-CN" altLang="en-US">
                <a:solidFill>
                  <a:schemeClr val="tx2"/>
                </a:solidFill>
                <a:latin typeface="微软雅黑" panose="020B0503020204020204" charset="-122"/>
                <a:ea typeface="微软雅黑" panose="020B0503020204020204" charset="-122"/>
              </a:rPr>
              <a:t>右边框</a:t>
            </a:r>
            <a:endParaRPr lang="en-US" altLang="zh-CN">
              <a:solidFill>
                <a:schemeClr val="tx2"/>
              </a:solidFill>
              <a:latin typeface="微软雅黑" panose="020B0503020204020204" charset="-122"/>
              <a:ea typeface="微软雅黑" panose="020B0503020204020204" charset="-122"/>
            </a:endParaRPr>
          </a:p>
          <a:p>
            <a:pPr eaLnBrk="1" hangingPunct="1">
              <a:lnSpc>
                <a:spcPct val="150000"/>
              </a:lnSpc>
            </a:pPr>
            <a:r>
              <a:rPr lang="en-US" altLang="zh-CN">
                <a:solidFill>
                  <a:srgbClr val="C00000"/>
                </a:solidFill>
                <a:ea typeface="宋体" panose="02010600030101010101" pitchFamily="2" charset="-122"/>
              </a:rPr>
              <a:t>border-bottom  </a:t>
            </a:r>
            <a:r>
              <a:rPr lang="zh-CN" altLang="en-US">
                <a:solidFill>
                  <a:schemeClr val="tx2"/>
                </a:solidFill>
                <a:latin typeface="微软雅黑" panose="020B0503020204020204" charset="-122"/>
                <a:ea typeface="微软雅黑" panose="020B0503020204020204" charset="-122"/>
              </a:rPr>
              <a:t>下边框</a:t>
            </a:r>
            <a:endParaRPr lang="en-US" altLang="zh-CN">
              <a:solidFill>
                <a:schemeClr val="tx2"/>
              </a:solidFill>
              <a:latin typeface="微软雅黑" panose="020B0503020204020204" charset="-122"/>
              <a:ea typeface="微软雅黑" panose="020B0503020204020204" charset="-122"/>
            </a:endParaRPr>
          </a:p>
          <a:p>
            <a:pPr eaLnBrk="1" hangingPunct="1">
              <a:lnSpc>
                <a:spcPct val="150000"/>
              </a:lnSpc>
            </a:pPr>
            <a:r>
              <a:rPr lang="en-US" altLang="zh-CN">
                <a:solidFill>
                  <a:srgbClr val="C00000"/>
                </a:solidFill>
                <a:ea typeface="宋体" panose="02010600030101010101" pitchFamily="2" charset="-122"/>
              </a:rPr>
              <a:t>border-left  </a:t>
            </a:r>
            <a:r>
              <a:rPr lang="zh-CN" altLang="en-US">
                <a:solidFill>
                  <a:schemeClr val="tx2"/>
                </a:solidFill>
                <a:latin typeface="微软雅黑" panose="020B0503020204020204" charset="-122"/>
                <a:ea typeface="微软雅黑" panose="020B0503020204020204" charset="-122"/>
              </a:rPr>
              <a:t>左边框</a:t>
            </a:r>
            <a:endParaRPr lang="zh-CN" altLang="en-US">
              <a:solidFill>
                <a:schemeClr val="tx2"/>
              </a:solidFill>
              <a:latin typeface="微软雅黑" panose="020B0503020204020204" charset="-122"/>
              <a:ea typeface="微软雅黑" panose="020B0503020204020204" charset="-122"/>
            </a:endParaRPr>
          </a:p>
        </p:txBody>
      </p:sp>
      <p:sp>
        <p:nvSpPr>
          <p:cNvPr id="4" name="TextBox 10"/>
          <p:cNvSpPr txBox="1">
            <a:spLocks noChangeArrowheads="1"/>
          </p:cNvSpPr>
          <p:nvPr/>
        </p:nvSpPr>
        <p:spPr bwMode="auto">
          <a:xfrm>
            <a:off x="658760" y="4616444"/>
            <a:ext cx="5133928" cy="540800"/>
          </a:xfrm>
          <a:prstGeom prst="rect">
            <a:avLst/>
          </a:prstGeom>
          <a:noFill/>
          <a:ln w="9525">
            <a:noFill/>
            <a:miter lim="800000"/>
          </a:ln>
        </p:spPr>
        <p:txBody>
          <a:bodyPr wrap="none" lIns="108850" tIns="54425" rIns="108850" bIns="54425">
            <a:spAutoFit/>
          </a:bodyPr>
          <a:p>
            <a:pPr>
              <a:defRPr/>
            </a:pPr>
            <a:r>
              <a:rPr lang="en-US" altLang="zh-CN" sz="2800" dirty="0">
                <a:latin typeface="微软雅黑" panose="020B0503020204020204" charset="-122"/>
                <a:ea typeface="微软雅黑" panose="020B0503020204020204" charset="-122"/>
              </a:rPr>
              <a:t>border : </a:t>
            </a:r>
            <a:r>
              <a:rPr lang="en-US" altLang="zh-CN" sz="2800" dirty="0">
                <a:solidFill>
                  <a:srgbClr val="FF0000"/>
                </a:solidFill>
                <a:latin typeface="微软雅黑" panose="020B0503020204020204" charset="-122"/>
                <a:ea typeface="微软雅黑" panose="020B0503020204020204" charset="-122"/>
              </a:rPr>
              <a:t>width / style / </a:t>
            </a:r>
            <a:r>
              <a:rPr lang="en-US" altLang="zh-CN" sz="2800" dirty="0" smtClean="0">
                <a:solidFill>
                  <a:srgbClr val="FF0000"/>
                </a:solidFill>
                <a:latin typeface="微软雅黑" panose="020B0503020204020204" charset="-122"/>
                <a:ea typeface="微软雅黑" panose="020B0503020204020204" charset="-122"/>
              </a:rPr>
              <a:t>color</a:t>
            </a:r>
            <a:r>
              <a:rPr lang="en-US" altLang="zh-CN" sz="2800" dirty="0" smtClean="0">
                <a:latin typeface="微软雅黑" panose="020B0503020204020204" charset="-122"/>
                <a:ea typeface="微软雅黑" panose="020B0503020204020204" charset="-122"/>
              </a:rPr>
              <a:t>;</a:t>
            </a:r>
            <a:endParaRPr lang="zh-CN" altLang="en-US" sz="2800" dirty="0">
              <a:latin typeface="微软雅黑" panose="020B0503020204020204" charset="-122"/>
              <a:ea typeface="微软雅黑" panose="020B0503020204020204" charset="-122"/>
            </a:endParaRPr>
          </a:p>
        </p:txBody>
      </p:sp>
      <p:pic>
        <p:nvPicPr>
          <p:cNvPr id="3074" name="Picture 2" descr="C:\Users\hl\Deskto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47" y="5267597"/>
            <a:ext cx="7104325" cy="57868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down)">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3315"/>
                                        </p:tgtEl>
                                        <p:attrNameLst>
                                          <p:attrName>style.visibility</p:attrName>
                                        </p:attrNameLst>
                                      </p:cBhvr>
                                      <p:to>
                                        <p:strVal val="visible"/>
                                      </p:to>
                                    </p:set>
                                    <p:animEffect transition="in" filter="wipe(down)">
                                      <p:cBhvr>
                                        <p:cTn id="44"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29" grpId="0"/>
      <p:bldP spid="133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zh-CN" altLang="en-US" dirty="0"/>
              <a:t>盒模型</a:t>
            </a:r>
            <a:r>
              <a:rPr lang="en-US" altLang="zh-CN" dirty="0"/>
              <a:t>——padding</a:t>
            </a:r>
            <a:endParaRPr lang="en-US" altLang="zh-CN" dirty="0"/>
          </a:p>
        </p:txBody>
      </p:sp>
      <p:pic>
        <p:nvPicPr>
          <p:cNvPr id="2150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406177"/>
            <a:ext cx="4300537" cy="2224087"/>
          </a:xfrm>
          <a:prstGeom prst="rect">
            <a:avLst/>
          </a:prstGeom>
          <a:noFill/>
          <a:ln>
            <a:noFill/>
          </a:ln>
        </p:spPr>
      </p:pic>
      <p:grpSp>
        <p:nvGrpSpPr>
          <p:cNvPr id="21510" name="组合 23"/>
          <p:cNvGrpSpPr/>
          <p:nvPr/>
        </p:nvGrpSpPr>
        <p:grpSpPr bwMode="auto">
          <a:xfrm>
            <a:off x="3924300" y="1623663"/>
            <a:ext cx="4535488" cy="1754326"/>
            <a:chOff x="3923928" y="2132856"/>
            <a:chExt cx="4536504" cy="1754464"/>
          </a:xfrm>
        </p:grpSpPr>
        <p:cxnSp>
          <p:nvCxnSpPr>
            <p:cNvPr id="4" name="直接箭头连接符 3"/>
            <p:cNvCxnSpPr/>
            <p:nvPr/>
          </p:nvCxnSpPr>
          <p:spPr bwMode="auto">
            <a:xfrm>
              <a:off x="3923928" y="2996524"/>
              <a:ext cx="1368732" cy="0"/>
            </a:xfrm>
            <a:prstGeom prst="straightConnector1">
              <a:avLst/>
            </a:prstGeom>
            <a:ln>
              <a:solidFill>
                <a:srgbClr val="FF0000"/>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1513" name="TextBox 21"/>
            <p:cNvSpPr txBox="1">
              <a:spLocks noChangeArrowheads="1"/>
            </p:cNvSpPr>
            <p:nvPr/>
          </p:nvSpPr>
          <p:spPr bwMode="auto">
            <a:xfrm>
              <a:off x="5364088" y="2132856"/>
              <a:ext cx="3096344" cy="1754464"/>
            </a:xfrm>
            <a:prstGeom prst="rect">
              <a:avLst/>
            </a:prstGeom>
            <a:noFill/>
            <a:ln>
              <a:noFill/>
            </a:ln>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150000"/>
                </a:lnSpc>
              </a:pPr>
              <a:r>
                <a:rPr lang="zh-CN" altLang="en-US" sz="2400" dirty="0" smtClean="0">
                  <a:latin typeface="微软雅黑" panose="020B0503020204020204" charset="-122"/>
                  <a:ea typeface="微软雅黑" panose="020B0503020204020204" charset="-122"/>
                </a:rPr>
                <a:t>内边距：</a:t>
              </a:r>
              <a:r>
                <a:rPr lang="en-US" altLang="zh-CN" sz="2400" dirty="0">
                  <a:latin typeface="微软雅黑" panose="020B0503020204020204" charset="-122"/>
                  <a:ea typeface="微软雅黑" panose="020B0503020204020204" charset="-122"/>
                </a:rPr>
                <a:t>padding</a:t>
              </a:r>
              <a:endParaRPr lang="en-US" altLang="zh-CN" sz="2400" dirty="0">
                <a:latin typeface="微软雅黑" panose="020B0503020204020204" charset="-122"/>
                <a:ea typeface="微软雅黑" panose="020B0503020204020204" charset="-122"/>
              </a:endParaRPr>
            </a:p>
            <a:p>
              <a:pPr eaLnBrk="1" hangingPunct="1">
                <a:lnSpc>
                  <a:spcPct val="150000"/>
                </a:lnSpc>
              </a:pPr>
              <a:r>
                <a:rPr lang="zh-CN" altLang="en-US" sz="2400" dirty="0">
                  <a:solidFill>
                    <a:schemeClr val="tx2"/>
                  </a:solidFill>
                  <a:latin typeface="微软雅黑" panose="020B0503020204020204" charset="-122"/>
                  <a:ea typeface="微软雅黑" panose="020B0503020204020204" charset="-122"/>
                </a:rPr>
                <a:t>用于控制内容部分与边框的间距</a:t>
              </a:r>
              <a:endParaRPr lang="zh-CN" altLang="en-US" sz="2400" dirty="0">
                <a:solidFill>
                  <a:schemeClr val="tx2"/>
                </a:solidFill>
                <a:latin typeface="微软雅黑" panose="020B0503020204020204" charset="-122"/>
                <a:ea typeface="微软雅黑" panose="020B0503020204020204" charset="-122"/>
              </a:endParaRPr>
            </a:p>
          </p:txBody>
        </p:sp>
      </p:grpSp>
      <p:sp>
        <p:nvSpPr>
          <p:cNvPr id="32" name="TextBox 15"/>
          <p:cNvSpPr txBox="1"/>
          <p:nvPr/>
        </p:nvSpPr>
        <p:spPr>
          <a:xfrm>
            <a:off x="8668068" y="1063625"/>
            <a:ext cx="2881312" cy="1938020"/>
          </a:xfrm>
          <a:prstGeom prst="rect">
            <a:avLst/>
          </a:prstGeom>
          <a:noFill/>
        </p:spPr>
        <p:txBody>
          <a:bodyPr>
            <a:spAutoFit/>
          </a:bodyPr>
          <a:lstStyle/>
          <a:p>
            <a:pPr>
              <a:lnSpc>
                <a:spcPct val="150000"/>
              </a:lnSpc>
              <a:defRPr/>
            </a:pPr>
            <a:r>
              <a:rPr lang="en-US" altLang="zh-CN" sz="2000" dirty="0">
                <a:solidFill>
                  <a:srgbClr val="C00000"/>
                </a:solidFill>
              </a:rPr>
              <a:t>padding-top:</a:t>
            </a:r>
            <a:r>
              <a:rPr lang="en-US" altLang="zh-CN" sz="2000" dirty="0">
                <a:solidFill>
                  <a:schemeClr val="accent4"/>
                </a:solidFill>
              </a:rPr>
              <a:t>20px</a:t>
            </a:r>
            <a:endParaRPr lang="en-US" altLang="zh-CN" sz="2000" dirty="0">
              <a:solidFill>
                <a:schemeClr val="accent4"/>
              </a:solidFill>
              <a:latin typeface="微软雅黑" panose="020B0503020204020204" charset="-122"/>
              <a:ea typeface="微软雅黑" panose="020B0503020204020204" charset="-122"/>
            </a:endParaRPr>
          </a:p>
          <a:p>
            <a:pPr>
              <a:lnSpc>
                <a:spcPct val="150000"/>
              </a:lnSpc>
              <a:defRPr/>
            </a:pPr>
            <a:r>
              <a:rPr lang="en-US" altLang="zh-CN" sz="2000" dirty="0">
                <a:solidFill>
                  <a:srgbClr val="C00000"/>
                </a:solidFill>
              </a:rPr>
              <a:t>padding-right:</a:t>
            </a:r>
            <a:r>
              <a:rPr lang="en-US" altLang="zh-CN" sz="2000" dirty="0">
                <a:solidFill>
                  <a:schemeClr val="accent4"/>
                </a:solidFill>
              </a:rPr>
              <a:t>10px</a:t>
            </a:r>
            <a:endParaRPr lang="en-US" altLang="zh-CN" sz="2000" dirty="0">
              <a:solidFill>
                <a:schemeClr val="accent4"/>
              </a:solidFill>
              <a:latin typeface="微软雅黑" panose="020B0503020204020204" charset="-122"/>
              <a:ea typeface="微软雅黑" panose="020B0503020204020204" charset="-122"/>
            </a:endParaRPr>
          </a:p>
          <a:p>
            <a:pPr>
              <a:lnSpc>
                <a:spcPct val="150000"/>
              </a:lnSpc>
              <a:defRPr/>
            </a:pPr>
            <a:r>
              <a:rPr lang="en-US" altLang="zh-CN" sz="2000" dirty="0">
                <a:solidFill>
                  <a:srgbClr val="C00000"/>
                </a:solidFill>
              </a:rPr>
              <a:t>padding-bottom:</a:t>
            </a:r>
            <a:r>
              <a:rPr lang="en-US" altLang="zh-CN" sz="2000" dirty="0">
                <a:solidFill>
                  <a:schemeClr val="accent4"/>
                </a:solidFill>
              </a:rPr>
              <a:t>20px</a:t>
            </a:r>
            <a:endParaRPr lang="en-US" altLang="zh-CN" sz="2000" dirty="0">
              <a:solidFill>
                <a:schemeClr val="accent4"/>
              </a:solidFill>
              <a:latin typeface="微软雅黑" panose="020B0503020204020204" charset="-122"/>
              <a:ea typeface="微软雅黑" panose="020B0503020204020204" charset="-122"/>
            </a:endParaRPr>
          </a:p>
          <a:p>
            <a:pPr>
              <a:lnSpc>
                <a:spcPct val="150000"/>
              </a:lnSpc>
              <a:defRPr/>
            </a:pPr>
            <a:r>
              <a:rPr lang="en-US" altLang="zh-CN" sz="2000" dirty="0">
                <a:solidFill>
                  <a:srgbClr val="C00000"/>
                </a:solidFill>
              </a:rPr>
              <a:t>padding-left:</a:t>
            </a:r>
            <a:r>
              <a:rPr lang="en-US" altLang="zh-CN" sz="2000" dirty="0">
                <a:solidFill>
                  <a:schemeClr val="accent4"/>
                </a:solidFill>
              </a:rPr>
              <a:t>10px</a:t>
            </a:r>
            <a:endParaRPr lang="zh-CN" altLang="en-US" sz="2000" dirty="0">
              <a:solidFill>
                <a:schemeClr val="accent4"/>
              </a:solidFill>
              <a:latin typeface="微软雅黑" panose="020B0503020204020204" charset="-122"/>
              <a:ea typeface="微软雅黑" panose="020B0503020204020204" charset="-122"/>
            </a:endParaRPr>
          </a:p>
        </p:txBody>
      </p:sp>
      <p:sp>
        <p:nvSpPr>
          <p:cNvPr id="45" name="TextBox 30"/>
          <p:cNvSpPr txBox="1"/>
          <p:nvPr/>
        </p:nvSpPr>
        <p:spPr bwMode="auto">
          <a:xfrm>
            <a:off x="4984750" y="4056380"/>
            <a:ext cx="4537075" cy="3785870"/>
          </a:xfrm>
          <a:prstGeom prst="rect">
            <a:avLst/>
          </a:prstGeom>
          <a:noFill/>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150000"/>
              </a:lnSpc>
            </a:pPr>
            <a:r>
              <a:rPr lang="en-US" altLang="zh-CN">
                <a:solidFill>
                  <a:srgbClr val="C00000"/>
                </a:solidFill>
                <a:ea typeface="宋体" panose="02010600030101010101" pitchFamily="2" charset="-122"/>
              </a:rPr>
              <a:t>padding: </a:t>
            </a:r>
            <a:r>
              <a:rPr lang="en-US" altLang="zh-CN">
                <a:solidFill>
                  <a:srgbClr val="000000"/>
                </a:solidFill>
                <a:ea typeface="宋体" panose="02010600030101010101" pitchFamily="2" charset="-122"/>
              </a:rPr>
              <a:t>20px</a:t>
            </a:r>
            <a:endParaRPr lang="en-US" altLang="zh-CN">
              <a:solidFill>
                <a:srgbClr val="000000"/>
              </a:solidFill>
              <a:ea typeface="宋体" panose="02010600030101010101" pitchFamily="2" charset="-122"/>
            </a:endParaRPr>
          </a:p>
          <a:p>
            <a:pPr eaLnBrk="1" hangingPunct="1">
              <a:lnSpc>
                <a:spcPct val="150000"/>
              </a:lnSpc>
            </a:pPr>
            <a:r>
              <a:rPr lang="en-US" altLang="zh-CN">
                <a:solidFill>
                  <a:srgbClr val="C00000"/>
                </a:solidFill>
                <a:ea typeface="宋体" panose="02010600030101010101" pitchFamily="2" charset="-122"/>
              </a:rPr>
              <a:t>padding: </a:t>
            </a:r>
            <a:r>
              <a:rPr lang="en-US" altLang="zh-CN">
                <a:solidFill>
                  <a:srgbClr val="000000"/>
                </a:solidFill>
                <a:ea typeface="宋体" panose="02010600030101010101" pitchFamily="2" charset="-122"/>
              </a:rPr>
              <a:t>20px   10px  </a:t>
            </a:r>
            <a:endParaRPr lang="zh-CN" altLang="en-US">
              <a:solidFill>
                <a:srgbClr val="000000"/>
              </a:solidFill>
              <a:latin typeface="微软雅黑" panose="020B0503020204020204" charset="-122"/>
              <a:ea typeface="微软雅黑" panose="020B0503020204020204" charset="-122"/>
            </a:endParaRPr>
          </a:p>
          <a:p>
            <a:pPr eaLnBrk="1" hangingPunct="1">
              <a:lnSpc>
                <a:spcPct val="150000"/>
              </a:lnSpc>
            </a:pPr>
            <a:endParaRPr lang="en-US" altLang="zh-CN">
              <a:solidFill>
                <a:srgbClr val="000000"/>
              </a:solidFill>
              <a:ea typeface="宋体" panose="02010600030101010101" pitchFamily="2" charset="-122"/>
            </a:endParaRPr>
          </a:p>
          <a:p>
            <a:pPr eaLnBrk="1" hangingPunct="1">
              <a:lnSpc>
                <a:spcPct val="150000"/>
              </a:lnSpc>
            </a:pPr>
            <a:r>
              <a:rPr lang="en-US" altLang="zh-CN">
                <a:solidFill>
                  <a:srgbClr val="C00000"/>
                </a:solidFill>
                <a:ea typeface="宋体" panose="02010600030101010101" pitchFamily="2" charset="-122"/>
              </a:rPr>
              <a:t>padding: </a:t>
            </a:r>
            <a:r>
              <a:rPr lang="en-US" altLang="zh-CN">
                <a:solidFill>
                  <a:srgbClr val="000000"/>
                </a:solidFill>
                <a:ea typeface="宋体" panose="02010600030101010101" pitchFamily="2" charset="-122"/>
              </a:rPr>
              <a:t>20px  10px  20px  10px</a:t>
            </a:r>
            <a:endParaRPr lang="zh-CN" altLang="en-US">
              <a:solidFill>
                <a:srgbClr val="000000"/>
              </a:solidFill>
              <a:latin typeface="微软雅黑" panose="020B0503020204020204" charset="-122"/>
              <a:ea typeface="微软雅黑" panose="020B0503020204020204" charset="-122"/>
            </a:endParaRPr>
          </a:p>
          <a:p>
            <a:pPr eaLnBrk="1" hangingPunct="1">
              <a:lnSpc>
                <a:spcPct val="150000"/>
              </a:lnSpc>
            </a:pPr>
            <a:endParaRPr lang="en-US" altLang="zh-CN">
              <a:solidFill>
                <a:srgbClr val="000000"/>
              </a:solidFill>
              <a:ea typeface="宋体" panose="02010600030101010101" pitchFamily="2" charset="-122"/>
            </a:endParaRPr>
          </a:p>
          <a:p>
            <a:pPr eaLnBrk="1" hangingPunct="1">
              <a:lnSpc>
                <a:spcPct val="150000"/>
              </a:lnSpc>
            </a:pPr>
            <a:endParaRPr lang="en-US" altLang="zh-CN">
              <a:solidFill>
                <a:srgbClr val="000000"/>
              </a:solidFill>
              <a:ea typeface="宋体" panose="02010600030101010101" pitchFamily="2" charset="-122"/>
            </a:endParaRPr>
          </a:p>
          <a:p>
            <a:pPr eaLnBrk="1" hangingPunct="1">
              <a:lnSpc>
                <a:spcPct val="150000"/>
              </a:lnSpc>
            </a:pPr>
            <a:endParaRPr lang="en-US" altLang="zh-CN">
              <a:solidFill>
                <a:srgbClr val="000000"/>
              </a:solidFill>
              <a:ea typeface="宋体" panose="02010600030101010101" pitchFamily="2" charset="-122"/>
            </a:endParaRPr>
          </a:p>
          <a:p>
            <a:pPr eaLnBrk="1" hangingPunct="1">
              <a:lnSpc>
                <a:spcPct val="150000"/>
              </a:lnSpc>
            </a:pPr>
            <a:r>
              <a:rPr lang="en-US" altLang="zh-CN">
                <a:solidFill>
                  <a:srgbClr val="000000"/>
                </a:solidFill>
                <a:ea typeface="宋体" panose="02010600030101010101" pitchFamily="2" charset="-122"/>
              </a:rPr>
              <a:t>  </a:t>
            </a:r>
            <a:endParaRPr lang="zh-CN" altLang="en-US">
              <a:solidFill>
                <a:srgbClr val="000000"/>
              </a:solidFill>
              <a:latin typeface="微软雅黑" panose="020B0503020204020204" charset="-122"/>
              <a:ea typeface="微软雅黑" panose="020B0503020204020204" charset="-122"/>
            </a:endParaRPr>
          </a:p>
        </p:txBody>
      </p:sp>
      <p:grpSp>
        <p:nvGrpSpPr>
          <p:cNvPr id="46" name="组合 31"/>
          <p:cNvGrpSpPr/>
          <p:nvPr/>
        </p:nvGrpSpPr>
        <p:grpSpPr bwMode="auto">
          <a:xfrm>
            <a:off x="6050915" y="5528628"/>
            <a:ext cx="2663825" cy="749300"/>
            <a:chOff x="5004048" y="2060848"/>
            <a:chExt cx="2664296" cy="749697"/>
          </a:xfrm>
        </p:grpSpPr>
        <p:sp>
          <p:nvSpPr>
            <p:cNvPr id="47" name="TextBox 12"/>
            <p:cNvSpPr txBox="1">
              <a:spLocks noChangeArrowheads="1"/>
            </p:cNvSpPr>
            <p:nvPr/>
          </p:nvSpPr>
          <p:spPr bwMode="auto">
            <a:xfrm>
              <a:off x="5004048" y="2348880"/>
              <a:ext cx="2603598" cy="461665"/>
            </a:xfrm>
            <a:prstGeom prst="rect">
              <a:avLst/>
            </a:prstGeom>
            <a:noFill/>
            <a:ln>
              <a:no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b="1">
                  <a:solidFill>
                    <a:srgbClr val="FF0000"/>
                  </a:solidFill>
                  <a:latin typeface="微软雅黑" panose="020B0503020204020204" charset="-122"/>
                  <a:ea typeface="微软雅黑" panose="020B0503020204020204" charset="-122"/>
                </a:rPr>
                <a:t>上     右    下    左</a:t>
              </a:r>
              <a:endParaRPr lang="zh-CN" altLang="en-US" sz="2400" b="1">
                <a:solidFill>
                  <a:srgbClr val="FF0000"/>
                </a:solidFill>
                <a:latin typeface="微软雅黑" panose="020B0503020204020204" charset="-122"/>
                <a:ea typeface="微软雅黑" panose="020B0503020204020204" charset="-122"/>
              </a:endParaRPr>
            </a:p>
          </p:txBody>
        </p:sp>
        <p:sp>
          <p:nvSpPr>
            <p:cNvPr id="48" name="矩形 24"/>
            <p:cNvSpPr>
              <a:spLocks noChangeArrowheads="1"/>
            </p:cNvSpPr>
            <p:nvPr/>
          </p:nvSpPr>
          <p:spPr bwMode="auto">
            <a:xfrm>
              <a:off x="5076056" y="2060848"/>
              <a:ext cx="576064" cy="720080"/>
            </a:xfrm>
            <a:prstGeom prst="rect">
              <a:avLst/>
            </a:prstGeom>
            <a:noFill/>
            <a:ln w="28575" algn="ctr">
              <a:solidFill>
                <a:srgbClr val="00B050"/>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9" name="矩形 25"/>
            <p:cNvSpPr>
              <a:spLocks noChangeArrowheads="1"/>
            </p:cNvSpPr>
            <p:nvPr/>
          </p:nvSpPr>
          <p:spPr bwMode="auto">
            <a:xfrm>
              <a:off x="5724128" y="2060848"/>
              <a:ext cx="576064" cy="720080"/>
            </a:xfrm>
            <a:prstGeom prst="rect">
              <a:avLst/>
            </a:prstGeom>
            <a:noFill/>
            <a:ln w="28575" algn="ctr">
              <a:solidFill>
                <a:srgbClr val="00B050"/>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0" name="矩形 26"/>
            <p:cNvSpPr>
              <a:spLocks noChangeArrowheads="1"/>
            </p:cNvSpPr>
            <p:nvPr/>
          </p:nvSpPr>
          <p:spPr bwMode="auto">
            <a:xfrm>
              <a:off x="6444208" y="2060848"/>
              <a:ext cx="576064" cy="720080"/>
            </a:xfrm>
            <a:prstGeom prst="rect">
              <a:avLst/>
            </a:prstGeom>
            <a:noFill/>
            <a:ln w="28575" algn="ctr">
              <a:solidFill>
                <a:srgbClr val="00B050"/>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 name="矩形 27"/>
            <p:cNvSpPr>
              <a:spLocks noChangeArrowheads="1"/>
            </p:cNvSpPr>
            <p:nvPr/>
          </p:nvSpPr>
          <p:spPr bwMode="auto">
            <a:xfrm>
              <a:off x="7092280" y="2060848"/>
              <a:ext cx="576064" cy="720080"/>
            </a:xfrm>
            <a:prstGeom prst="rect">
              <a:avLst/>
            </a:prstGeom>
            <a:noFill/>
            <a:ln w="28575" algn="ctr">
              <a:solidFill>
                <a:srgbClr val="00B050"/>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grpSp>
        <p:nvGrpSpPr>
          <p:cNvPr id="52" name="组合 34"/>
          <p:cNvGrpSpPr/>
          <p:nvPr/>
        </p:nvGrpSpPr>
        <p:grpSpPr bwMode="auto">
          <a:xfrm>
            <a:off x="5921058" y="4632325"/>
            <a:ext cx="1689100" cy="792163"/>
            <a:chOff x="6122474" y="3789040"/>
            <a:chExt cx="1689886" cy="792088"/>
          </a:xfrm>
        </p:grpSpPr>
        <p:sp>
          <p:nvSpPr>
            <p:cNvPr id="53" name="TextBox 23"/>
            <p:cNvSpPr txBox="1">
              <a:spLocks noChangeArrowheads="1"/>
            </p:cNvSpPr>
            <p:nvPr/>
          </p:nvSpPr>
          <p:spPr bwMode="auto">
            <a:xfrm>
              <a:off x="6122474" y="4119463"/>
              <a:ext cx="1689886" cy="461665"/>
            </a:xfrm>
            <a:prstGeom prst="rect">
              <a:avLst/>
            </a:prstGeom>
            <a:noFill/>
            <a:ln>
              <a:no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b="1">
                  <a:solidFill>
                    <a:srgbClr val="FF0000"/>
                  </a:solidFill>
                  <a:latin typeface="微软雅黑" panose="020B0503020204020204" charset="-122"/>
                  <a:ea typeface="微软雅黑" panose="020B0503020204020204" charset="-122"/>
                </a:rPr>
                <a:t>上下   左右</a:t>
              </a:r>
              <a:endParaRPr lang="zh-CN" altLang="en-US" sz="2400" b="1">
                <a:solidFill>
                  <a:srgbClr val="FF0000"/>
                </a:solidFill>
                <a:latin typeface="微软雅黑" panose="020B0503020204020204" charset="-122"/>
                <a:ea typeface="微软雅黑" panose="020B0503020204020204" charset="-122"/>
              </a:endParaRPr>
            </a:p>
          </p:txBody>
        </p:sp>
        <p:sp>
          <p:nvSpPr>
            <p:cNvPr id="54" name="矩形 28"/>
            <p:cNvSpPr>
              <a:spLocks noChangeArrowheads="1"/>
            </p:cNvSpPr>
            <p:nvPr/>
          </p:nvSpPr>
          <p:spPr bwMode="auto">
            <a:xfrm>
              <a:off x="6228184" y="3789040"/>
              <a:ext cx="720080" cy="792088"/>
            </a:xfrm>
            <a:prstGeom prst="rect">
              <a:avLst/>
            </a:prstGeom>
            <a:noFill/>
            <a:ln w="28575" algn="ctr">
              <a:solidFill>
                <a:srgbClr val="B17ED8"/>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5" name="矩形 29"/>
            <p:cNvSpPr>
              <a:spLocks noChangeArrowheads="1"/>
            </p:cNvSpPr>
            <p:nvPr/>
          </p:nvSpPr>
          <p:spPr bwMode="auto">
            <a:xfrm>
              <a:off x="7020272" y="3789040"/>
              <a:ext cx="720080" cy="792088"/>
            </a:xfrm>
            <a:prstGeom prst="rect">
              <a:avLst/>
            </a:prstGeom>
            <a:noFill/>
            <a:ln w="28575" algn="ctr">
              <a:solidFill>
                <a:srgbClr val="B17ED8"/>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up)">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up)">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zh-CN" altLang="en-US" dirty="0"/>
              <a:t>盒模型</a:t>
            </a:r>
            <a:r>
              <a:rPr lang="en-US" altLang="zh-CN" dirty="0"/>
              <a:t>——margin</a:t>
            </a:r>
            <a:endParaRPr lang="en-US" altLang="zh-CN" dirty="0"/>
          </a:p>
        </p:txBody>
      </p:sp>
      <p:sp>
        <p:nvSpPr>
          <p:cNvPr id="45" name="TextBox 30"/>
          <p:cNvSpPr txBox="1"/>
          <p:nvPr/>
        </p:nvSpPr>
        <p:spPr bwMode="auto">
          <a:xfrm>
            <a:off x="4984750" y="4056380"/>
            <a:ext cx="4537075" cy="3749040"/>
          </a:xfrm>
          <a:prstGeom prst="rect">
            <a:avLst/>
          </a:prstGeom>
          <a:noFill/>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150000"/>
              </a:lnSpc>
            </a:pPr>
            <a:r>
              <a:rPr lang="en-US" altLang="zh-CN">
                <a:solidFill>
                  <a:srgbClr val="C00000"/>
                </a:solidFill>
                <a:ea typeface="宋体" panose="02010600030101010101" pitchFamily="2" charset="-122"/>
              </a:rPr>
              <a:t>margin: </a:t>
            </a:r>
            <a:r>
              <a:rPr lang="en-US" altLang="zh-CN">
                <a:solidFill>
                  <a:srgbClr val="000000"/>
                </a:solidFill>
                <a:ea typeface="宋体" panose="02010600030101010101" pitchFamily="2" charset="-122"/>
              </a:rPr>
              <a:t>20px</a:t>
            </a:r>
            <a:endParaRPr lang="en-US" altLang="zh-CN">
              <a:solidFill>
                <a:srgbClr val="000000"/>
              </a:solidFill>
              <a:ea typeface="宋体" panose="02010600030101010101" pitchFamily="2" charset="-122"/>
            </a:endParaRPr>
          </a:p>
          <a:p>
            <a:pPr eaLnBrk="1" hangingPunct="1">
              <a:lnSpc>
                <a:spcPct val="150000"/>
              </a:lnSpc>
            </a:pPr>
            <a:r>
              <a:rPr lang="en-US" altLang="zh-CN">
                <a:solidFill>
                  <a:srgbClr val="C00000"/>
                </a:solidFill>
                <a:ea typeface="宋体" panose="02010600030101010101" pitchFamily="2" charset="-122"/>
              </a:rPr>
              <a:t>margin: </a:t>
            </a:r>
            <a:r>
              <a:rPr lang="en-US" altLang="zh-CN">
                <a:solidFill>
                  <a:srgbClr val="000000"/>
                </a:solidFill>
                <a:ea typeface="宋体" panose="02010600030101010101" pitchFamily="2" charset="-122"/>
              </a:rPr>
              <a:t>20px   10px  </a:t>
            </a:r>
            <a:endParaRPr lang="zh-CN" altLang="en-US">
              <a:solidFill>
                <a:srgbClr val="000000"/>
              </a:solidFill>
              <a:latin typeface="微软雅黑" panose="020B0503020204020204" charset="-122"/>
              <a:ea typeface="微软雅黑" panose="020B0503020204020204" charset="-122"/>
            </a:endParaRPr>
          </a:p>
          <a:p>
            <a:pPr eaLnBrk="1" hangingPunct="1">
              <a:lnSpc>
                <a:spcPct val="150000"/>
              </a:lnSpc>
            </a:pPr>
            <a:endParaRPr lang="en-US" altLang="zh-CN">
              <a:solidFill>
                <a:srgbClr val="000000"/>
              </a:solidFill>
              <a:ea typeface="宋体" panose="02010600030101010101" pitchFamily="2" charset="-122"/>
            </a:endParaRPr>
          </a:p>
          <a:p>
            <a:pPr eaLnBrk="1" hangingPunct="1">
              <a:lnSpc>
                <a:spcPct val="150000"/>
              </a:lnSpc>
            </a:pPr>
            <a:r>
              <a:rPr lang="en-US" altLang="zh-CN">
                <a:solidFill>
                  <a:srgbClr val="C00000"/>
                </a:solidFill>
                <a:ea typeface="宋体" panose="02010600030101010101" pitchFamily="2" charset="-122"/>
              </a:rPr>
              <a:t>margin: </a:t>
            </a:r>
            <a:r>
              <a:rPr lang="en-US" altLang="zh-CN">
                <a:solidFill>
                  <a:srgbClr val="000000"/>
                </a:solidFill>
                <a:ea typeface="宋体" panose="02010600030101010101" pitchFamily="2" charset="-122"/>
              </a:rPr>
              <a:t>20px  10px  20px  10px</a:t>
            </a:r>
            <a:endParaRPr lang="zh-CN" altLang="en-US">
              <a:solidFill>
                <a:srgbClr val="000000"/>
              </a:solidFill>
              <a:latin typeface="微软雅黑" panose="020B0503020204020204" charset="-122"/>
              <a:ea typeface="微软雅黑" panose="020B0503020204020204" charset="-122"/>
            </a:endParaRPr>
          </a:p>
          <a:p>
            <a:pPr eaLnBrk="1" hangingPunct="1">
              <a:lnSpc>
                <a:spcPct val="150000"/>
              </a:lnSpc>
            </a:pPr>
            <a:endParaRPr lang="en-US" altLang="zh-CN">
              <a:solidFill>
                <a:srgbClr val="000000"/>
              </a:solidFill>
              <a:ea typeface="宋体" panose="02010600030101010101" pitchFamily="2" charset="-122"/>
            </a:endParaRPr>
          </a:p>
          <a:p>
            <a:pPr eaLnBrk="1" hangingPunct="1">
              <a:lnSpc>
                <a:spcPct val="150000"/>
              </a:lnSpc>
            </a:pPr>
            <a:endParaRPr lang="en-US" altLang="zh-CN">
              <a:solidFill>
                <a:srgbClr val="000000"/>
              </a:solidFill>
              <a:ea typeface="宋体" panose="02010600030101010101" pitchFamily="2" charset="-122"/>
            </a:endParaRPr>
          </a:p>
          <a:p>
            <a:pPr eaLnBrk="1" hangingPunct="1">
              <a:lnSpc>
                <a:spcPct val="150000"/>
              </a:lnSpc>
            </a:pPr>
            <a:endParaRPr lang="en-US" altLang="zh-CN">
              <a:solidFill>
                <a:srgbClr val="000000"/>
              </a:solidFill>
              <a:ea typeface="宋体" panose="02010600030101010101" pitchFamily="2" charset="-122"/>
            </a:endParaRPr>
          </a:p>
          <a:p>
            <a:pPr eaLnBrk="1" hangingPunct="1">
              <a:lnSpc>
                <a:spcPct val="150000"/>
              </a:lnSpc>
            </a:pPr>
            <a:r>
              <a:rPr lang="en-US" altLang="zh-CN">
                <a:solidFill>
                  <a:srgbClr val="000000"/>
                </a:solidFill>
                <a:ea typeface="宋体" panose="02010600030101010101" pitchFamily="2" charset="-122"/>
              </a:rPr>
              <a:t>  </a:t>
            </a:r>
            <a:endParaRPr lang="zh-CN" altLang="en-US">
              <a:solidFill>
                <a:srgbClr val="000000"/>
              </a:solidFill>
              <a:latin typeface="微软雅黑" panose="020B0503020204020204" charset="-122"/>
              <a:ea typeface="微软雅黑" panose="020B0503020204020204" charset="-122"/>
            </a:endParaRPr>
          </a:p>
        </p:txBody>
      </p:sp>
      <p:grpSp>
        <p:nvGrpSpPr>
          <p:cNvPr id="46" name="组合 31"/>
          <p:cNvGrpSpPr/>
          <p:nvPr/>
        </p:nvGrpSpPr>
        <p:grpSpPr bwMode="auto">
          <a:xfrm>
            <a:off x="5885815" y="5570538"/>
            <a:ext cx="2711452" cy="749300"/>
            <a:chOff x="5004048" y="2060848"/>
            <a:chExt cx="2711931" cy="749697"/>
          </a:xfrm>
        </p:grpSpPr>
        <p:sp>
          <p:nvSpPr>
            <p:cNvPr id="47" name="TextBox 12"/>
            <p:cNvSpPr txBox="1">
              <a:spLocks noChangeArrowheads="1"/>
            </p:cNvSpPr>
            <p:nvPr/>
          </p:nvSpPr>
          <p:spPr bwMode="auto">
            <a:xfrm>
              <a:off x="5004048" y="2348880"/>
              <a:ext cx="2603598" cy="461665"/>
            </a:xfrm>
            <a:prstGeom prst="rect">
              <a:avLst/>
            </a:prstGeom>
            <a:noFill/>
            <a:ln>
              <a:no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b="1">
                  <a:solidFill>
                    <a:srgbClr val="FF0000"/>
                  </a:solidFill>
                  <a:latin typeface="微软雅黑" panose="020B0503020204020204" charset="-122"/>
                  <a:ea typeface="微软雅黑" panose="020B0503020204020204" charset="-122"/>
                </a:rPr>
                <a:t>上     右    下    左</a:t>
              </a:r>
              <a:endParaRPr lang="zh-CN" altLang="en-US" sz="2400" b="1">
                <a:solidFill>
                  <a:srgbClr val="FF0000"/>
                </a:solidFill>
                <a:latin typeface="微软雅黑" panose="020B0503020204020204" charset="-122"/>
                <a:ea typeface="微软雅黑" panose="020B0503020204020204" charset="-122"/>
              </a:endParaRPr>
            </a:p>
          </p:txBody>
        </p:sp>
        <p:sp>
          <p:nvSpPr>
            <p:cNvPr id="48" name="矩形 24"/>
            <p:cNvSpPr>
              <a:spLocks noChangeArrowheads="1"/>
            </p:cNvSpPr>
            <p:nvPr/>
          </p:nvSpPr>
          <p:spPr bwMode="auto">
            <a:xfrm>
              <a:off x="5076056" y="2060848"/>
              <a:ext cx="576064" cy="720080"/>
            </a:xfrm>
            <a:prstGeom prst="rect">
              <a:avLst/>
            </a:prstGeom>
            <a:noFill/>
            <a:ln w="28575" algn="ctr">
              <a:solidFill>
                <a:srgbClr val="00B050"/>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9" name="矩形 25"/>
            <p:cNvSpPr>
              <a:spLocks noChangeArrowheads="1"/>
            </p:cNvSpPr>
            <p:nvPr/>
          </p:nvSpPr>
          <p:spPr bwMode="auto">
            <a:xfrm>
              <a:off x="5724265" y="2060848"/>
              <a:ext cx="694813" cy="719836"/>
            </a:xfrm>
            <a:prstGeom prst="rect">
              <a:avLst/>
            </a:prstGeom>
            <a:noFill/>
            <a:ln w="28575" algn="ctr">
              <a:solidFill>
                <a:srgbClr val="00B050"/>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0" name="矩形 26"/>
            <p:cNvSpPr>
              <a:spLocks noChangeArrowheads="1"/>
            </p:cNvSpPr>
            <p:nvPr/>
          </p:nvSpPr>
          <p:spPr bwMode="auto">
            <a:xfrm>
              <a:off x="6491843" y="2060848"/>
              <a:ext cx="576064" cy="720080"/>
            </a:xfrm>
            <a:prstGeom prst="rect">
              <a:avLst/>
            </a:prstGeom>
            <a:noFill/>
            <a:ln w="28575" algn="ctr">
              <a:solidFill>
                <a:srgbClr val="00B050"/>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 name="矩形 27"/>
            <p:cNvSpPr>
              <a:spLocks noChangeArrowheads="1"/>
            </p:cNvSpPr>
            <p:nvPr/>
          </p:nvSpPr>
          <p:spPr bwMode="auto">
            <a:xfrm>
              <a:off x="7139915" y="2060848"/>
              <a:ext cx="576064" cy="720080"/>
            </a:xfrm>
            <a:prstGeom prst="rect">
              <a:avLst/>
            </a:prstGeom>
            <a:noFill/>
            <a:ln w="28575" algn="ctr">
              <a:solidFill>
                <a:srgbClr val="00B050"/>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grpSp>
        <p:nvGrpSpPr>
          <p:cNvPr id="52" name="组合 34"/>
          <p:cNvGrpSpPr/>
          <p:nvPr/>
        </p:nvGrpSpPr>
        <p:grpSpPr bwMode="auto">
          <a:xfrm>
            <a:off x="5854383" y="4632325"/>
            <a:ext cx="1689100" cy="792163"/>
            <a:chOff x="6122474" y="3789040"/>
            <a:chExt cx="1689886" cy="792088"/>
          </a:xfrm>
        </p:grpSpPr>
        <p:sp>
          <p:nvSpPr>
            <p:cNvPr id="53" name="TextBox 23"/>
            <p:cNvSpPr txBox="1">
              <a:spLocks noChangeArrowheads="1"/>
            </p:cNvSpPr>
            <p:nvPr/>
          </p:nvSpPr>
          <p:spPr bwMode="auto">
            <a:xfrm>
              <a:off x="6122474" y="4119463"/>
              <a:ext cx="1689886" cy="461665"/>
            </a:xfrm>
            <a:prstGeom prst="rect">
              <a:avLst/>
            </a:prstGeom>
            <a:noFill/>
            <a:ln>
              <a:no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400" b="1">
                  <a:solidFill>
                    <a:srgbClr val="FF0000"/>
                  </a:solidFill>
                  <a:latin typeface="微软雅黑" panose="020B0503020204020204" charset="-122"/>
                  <a:ea typeface="微软雅黑" panose="020B0503020204020204" charset="-122"/>
                </a:rPr>
                <a:t>上下   左右</a:t>
              </a:r>
              <a:endParaRPr lang="zh-CN" altLang="en-US" sz="2400" b="1">
                <a:solidFill>
                  <a:srgbClr val="FF0000"/>
                </a:solidFill>
                <a:latin typeface="微软雅黑" panose="020B0503020204020204" charset="-122"/>
                <a:ea typeface="微软雅黑" panose="020B0503020204020204" charset="-122"/>
              </a:endParaRPr>
            </a:p>
          </p:txBody>
        </p:sp>
        <p:sp>
          <p:nvSpPr>
            <p:cNvPr id="54" name="矩形 28"/>
            <p:cNvSpPr>
              <a:spLocks noChangeArrowheads="1"/>
            </p:cNvSpPr>
            <p:nvPr/>
          </p:nvSpPr>
          <p:spPr bwMode="auto">
            <a:xfrm>
              <a:off x="6228184" y="3789040"/>
              <a:ext cx="720080" cy="792088"/>
            </a:xfrm>
            <a:prstGeom prst="rect">
              <a:avLst/>
            </a:prstGeom>
            <a:noFill/>
            <a:ln w="28575" algn="ctr">
              <a:solidFill>
                <a:srgbClr val="B17ED8"/>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5" name="矩形 29"/>
            <p:cNvSpPr>
              <a:spLocks noChangeArrowheads="1"/>
            </p:cNvSpPr>
            <p:nvPr/>
          </p:nvSpPr>
          <p:spPr bwMode="auto">
            <a:xfrm>
              <a:off x="7020272" y="3789040"/>
              <a:ext cx="720080" cy="792088"/>
            </a:xfrm>
            <a:prstGeom prst="rect">
              <a:avLst/>
            </a:prstGeom>
            <a:noFill/>
            <a:ln w="28575" algn="ctr">
              <a:solidFill>
                <a:srgbClr val="B17ED8"/>
              </a:solidFill>
              <a:round/>
            </a:ln>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pic>
        <p:nvPicPr>
          <p:cNvPr id="2457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406177"/>
            <a:ext cx="4300537" cy="2224087"/>
          </a:xfrm>
          <a:prstGeom prst="rect">
            <a:avLst/>
          </a:prstGeom>
          <a:noFill/>
          <a:ln>
            <a:noFill/>
          </a:ln>
        </p:spPr>
      </p:pic>
      <p:grpSp>
        <p:nvGrpSpPr>
          <p:cNvPr id="24582" name="组合 23"/>
          <p:cNvGrpSpPr/>
          <p:nvPr/>
        </p:nvGrpSpPr>
        <p:grpSpPr bwMode="auto">
          <a:xfrm>
            <a:off x="4643438" y="1863377"/>
            <a:ext cx="3816350" cy="1754187"/>
            <a:chOff x="4644008" y="2372687"/>
            <a:chExt cx="3816424" cy="1754326"/>
          </a:xfrm>
        </p:grpSpPr>
        <p:cxnSp>
          <p:nvCxnSpPr>
            <p:cNvPr id="21" name="直接箭头连接符 20"/>
            <p:cNvCxnSpPr/>
            <p:nvPr/>
          </p:nvCxnSpPr>
          <p:spPr bwMode="auto">
            <a:xfrm>
              <a:off x="4644008" y="2996623"/>
              <a:ext cx="647713" cy="0"/>
            </a:xfrm>
            <a:prstGeom prst="straightConnector1">
              <a:avLst/>
            </a:prstGeom>
            <a:ln>
              <a:solidFill>
                <a:srgbClr val="FF0000"/>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4585" name="TextBox 21"/>
            <p:cNvSpPr txBox="1">
              <a:spLocks noChangeArrowheads="1"/>
            </p:cNvSpPr>
            <p:nvPr/>
          </p:nvSpPr>
          <p:spPr bwMode="auto">
            <a:xfrm>
              <a:off x="5364088" y="2372687"/>
              <a:ext cx="3096344" cy="1754326"/>
            </a:xfrm>
            <a:prstGeom prst="rect">
              <a:avLst/>
            </a:prstGeom>
            <a:noFill/>
            <a:ln>
              <a:noFill/>
            </a:ln>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150000"/>
                </a:lnSpc>
              </a:pPr>
              <a:r>
                <a:rPr lang="zh-CN" altLang="en-US" sz="2400" dirty="0" smtClean="0">
                  <a:latin typeface="微软雅黑" panose="020B0503020204020204" charset="-122"/>
                  <a:ea typeface="微软雅黑" panose="020B0503020204020204" charset="-122"/>
                </a:rPr>
                <a:t>外边距：</a:t>
              </a:r>
              <a:r>
                <a:rPr lang="en-US" altLang="zh-CN" sz="2400" dirty="0">
                  <a:latin typeface="微软雅黑" panose="020B0503020204020204" charset="-122"/>
                  <a:ea typeface="微软雅黑" panose="020B0503020204020204" charset="-122"/>
                </a:rPr>
                <a:t>margin</a:t>
              </a:r>
              <a:endParaRPr lang="en-US" altLang="zh-CN" sz="2400" dirty="0">
                <a:latin typeface="微软雅黑" panose="020B0503020204020204" charset="-122"/>
                <a:ea typeface="微软雅黑" panose="020B0503020204020204" charset="-122"/>
              </a:endParaRPr>
            </a:p>
            <a:p>
              <a:pPr eaLnBrk="1" hangingPunct="1">
                <a:lnSpc>
                  <a:spcPct val="150000"/>
                </a:lnSpc>
              </a:pPr>
              <a:r>
                <a:rPr lang="zh-CN" altLang="en-US" sz="2400" dirty="0">
                  <a:solidFill>
                    <a:schemeClr val="tx2"/>
                  </a:solidFill>
                  <a:latin typeface="微软雅黑" panose="020B0503020204020204" charset="-122"/>
                  <a:ea typeface="微软雅黑" panose="020B0503020204020204" charset="-122"/>
                </a:rPr>
                <a:t>用于控制盒子之间的间距</a:t>
              </a:r>
              <a:endParaRPr lang="zh-CN" altLang="en-US" sz="2400" dirty="0">
                <a:solidFill>
                  <a:schemeClr val="tx2"/>
                </a:solidFill>
                <a:latin typeface="微软雅黑" panose="020B0503020204020204" charset="-122"/>
                <a:ea typeface="微软雅黑" panose="020B0503020204020204" charset="-122"/>
              </a:endParaRPr>
            </a:p>
          </p:txBody>
        </p:sp>
      </p:grpSp>
      <p:sp>
        <p:nvSpPr>
          <p:cNvPr id="15" name="TextBox 14"/>
          <p:cNvSpPr txBox="1">
            <a:spLocks noChangeArrowheads="1"/>
          </p:cNvSpPr>
          <p:nvPr/>
        </p:nvSpPr>
        <p:spPr bwMode="auto">
          <a:xfrm>
            <a:off x="8338820" y="1330960"/>
            <a:ext cx="3663950" cy="2286000"/>
          </a:xfrm>
          <a:prstGeom prst="rect">
            <a:avLst/>
          </a:prstGeom>
          <a:noFill/>
          <a:ln>
            <a:noFill/>
          </a:ln>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150000"/>
              </a:lnSpc>
            </a:pPr>
            <a:r>
              <a:rPr lang="en-US" altLang="zh-CN" sz="2400">
                <a:solidFill>
                  <a:srgbClr val="C00000"/>
                </a:solidFill>
                <a:ea typeface="宋体" panose="02010600030101010101" pitchFamily="2" charset="-122"/>
              </a:rPr>
              <a:t>margin-top  </a:t>
            </a:r>
            <a:r>
              <a:rPr lang="zh-CN" altLang="en-US" sz="2400">
                <a:solidFill>
                  <a:schemeClr val="tx2"/>
                </a:solidFill>
                <a:latin typeface="微软雅黑" panose="020B0503020204020204" charset="-122"/>
                <a:ea typeface="微软雅黑" panose="020B0503020204020204" charset="-122"/>
              </a:rPr>
              <a:t>上间隔</a:t>
            </a:r>
            <a:endParaRPr lang="en-US" altLang="zh-CN" sz="2400">
              <a:solidFill>
                <a:schemeClr val="tx2"/>
              </a:solidFill>
              <a:latin typeface="微软雅黑" panose="020B0503020204020204" charset="-122"/>
              <a:ea typeface="微软雅黑" panose="020B0503020204020204" charset="-122"/>
            </a:endParaRPr>
          </a:p>
          <a:p>
            <a:pPr eaLnBrk="1" hangingPunct="1">
              <a:lnSpc>
                <a:spcPct val="150000"/>
              </a:lnSpc>
            </a:pPr>
            <a:r>
              <a:rPr lang="en-US" altLang="zh-CN" sz="2400">
                <a:solidFill>
                  <a:srgbClr val="C00000"/>
                </a:solidFill>
                <a:ea typeface="宋体" panose="02010600030101010101" pitchFamily="2" charset="-122"/>
              </a:rPr>
              <a:t>margin-right  </a:t>
            </a:r>
            <a:r>
              <a:rPr lang="zh-CN" altLang="en-US" sz="2400">
                <a:solidFill>
                  <a:schemeClr val="tx2"/>
                </a:solidFill>
                <a:latin typeface="微软雅黑" panose="020B0503020204020204" charset="-122"/>
                <a:ea typeface="微软雅黑" panose="020B0503020204020204" charset="-122"/>
              </a:rPr>
              <a:t>右间隔</a:t>
            </a:r>
            <a:endParaRPr lang="en-US" altLang="zh-CN" sz="2400">
              <a:solidFill>
                <a:schemeClr val="tx2"/>
              </a:solidFill>
              <a:latin typeface="微软雅黑" panose="020B0503020204020204" charset="-122"/>
              <a:ea typeface="微软雅黑" panose="020B0503020204020204" charset="-122"/>
            </a:endParaRPr>
          </a:p>
          <a:p>
            <a:pPr eaLnBrk="1" hangingPunct="1">
              <a:lnSpc>
                <a:spcPct val="150000"/>
              </a:lnSpc>
            </a:pPr>
            <a:r>
              <a:rPr lang="en-US" altLang="zh-CN" sz="2400">
                <a:solidFill>
                  <a:srgbClr val="C00000"/>
                </a:solidFill>
                <a:ea typeface="宋体" panose="02010600030101010101" pitchFamily="2" charset="-122"/>
              </a:rPr>
              <a:t>margin-bottom  </a:t>
            </a:r>
            <a:r>
              <a:rPr lang="zh-CN" altLang="en-US" sz="2400">
                <a:solidFill>
                  <a:schemeClr val="tx2"/>
                </a:solidFill>
                <a:latin typeface="微软雅黑" panose="020B0503020204020204" charset="-122"/>
                <a:ea typeface="微软雅黑" panose="020B0503020204020204" charset="-122"/>
              </a:rPr>
              <a:t>下间隔</a:t>
            </a:r>
            <a:endParaRPr lang="en-US" altLang="zh-CN" sz="2400">
              <a:solidFill>
                <a:schemeClr val="tx2"/>
              </a:solidFill>
              <a:latin typeface="微软雅黑" panose="020B0503020204020204" charset="-122"/>
              <a:ea typeface="微软雅黑" panose="020B0503020204020204" charset="-122"/>
            </a:endParaRPr>
          </a:p>
          <a:p>
            <a:pPr eaLnBrk="1" hangingPunct="1">
              <a:lnSpc>
                <a:spcPct val="150000"/>
              </a:lnSpc>
            </a:pPr>
            <a:r>
              <a:rPr lang="en-US" altLang="zh-CN" sz="2400">
                <a:solidFill>
                  <a:srgbClr val="C00000"/>
                </a:solidFill>
                <a:ea typeface="宋体" panose="02010600030101010101" pitchFamily="2" charset="-122"/>
              </a:rPr>
              <a:t>margin-left  </a:t>
            </a:r>
            <a:r>
              <a:rPr lang="zh-CN" altLang="en-US" sz="2400">
                <a:solidFill>
                  <a:schemeClr val="tx2"/>
                </a:solidFill>
                <a:latin typeface="微软雅黑" panose="020B0503020204020204" charset="-122"/>
                <a:ea typeface="微软雅黑" panose="020B0503020204020204" charset="-122"/>
              </a:rPr>
              <a:t>左间隔</a:t>
            </a:r>
            <a:endParaRPr lang="zh-CN" altLang="en-US" sz="2400">
              <a:solidFill>
                <a:schemeClr val="tx2"/>
              </a:solidFill>
              <a:latin typeface="微软雅黑" panose="020B0503020204020204" charset="-122"/>
              <a:ea typeface="微软雅黑" panose="020B050302020402020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up)">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wipe(up)">
                                      <p:cBhvr>
                                        <p:cTn id="2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en-US" dirty="0"/>
              <a:t>display</a:t>
            </a:r>
            <a:endParaRPr lang="en-US" dirty="0"/>
          </a:p>
        </p:txBody>
      </p:sp>
      <p:sp>
        <p:nvSpPr>
          <p:cNvPr id="37891" name="Rectangle 3"/>
          <p:cNvSpPr>
            <a:spLocks noGrp="1"/>
          </p:cNvSpPr>
          <p:nvPr>
            <p:ph sz="half" idx="1"/>
          </p:nvPr>
        </p:nvSpPr>
        <p:spPr/>
        <p:txBody>
          <a:bodyPr/>
          <a:p>
            <a:pPr marL="0" indent="0" fontAlgn="auto">
              <a:lnSpc>
                <a:spcPct val="150000"/>
              </a:lnSpc>
              <a:buNone/>
            </a:pPr>
            <a:r>
              <a:rPr lang="en-US" altLang="zh-CN" sz="2800" dirty="0" smtClean="0">
                <a:latin typeface="微软雅黑" panose="020B0503020204020204" charset="-122"/>
                <a:ea typeface="微软雅黑" panose="020B0503020204020204" charset="-122"/>
                <a:cs typeface="Arial" panose="020B0604020202020204" pitchFamily="34" charset="0"/>
              </a:rPr>
              <a:t>display</a:t>
            </a:r>
            <a:r>
              <a:rPr lang="zh-CN" altLang="en-US" sz="2800" dirty="0" smtClean="0">
                <a:latin typeface="微软雅黑" panose="020B0503020204020204" charset="-122"/>
                <a:ea typeface="微软雅黑" panose="020B0503020204020204" charset="-122"/>
                <a:cs typeface="Arial" panose="020B0604020202020204" pitchFamily="34" charset="0"/>
              </a:rPr>
              <a:t>属性</a:t>
            </a:r>
            <a:endParaRPr lang="en-US" altLang="zh-CN" sz="2800" dirty="0" smtClean="0">
              <a:latin typeface="微软雅黑" panose="020B0503020204020204" charset="-122"/>
              <a:ea typeface="微软雅黑" panose="020B0503020204020204" charset="-122"/>
              <a:cs typeface="Arial" panose="020B0604020202020204" pitchFamily="34" charset="0"/>
            </a:endParaRPr>
          </a:p>
          <a:p>
            <a:pPr marL="342900" lvl="1" indent="-342900" fontAlgn="auto">
              <a:lnSpc>
                <a:spcPct val="150000"/>
              </a:lnSpc>
              <a:buFont typeface="Wingdings" panose="05000000000000000000" charset="0"/>
              <a:buChar char="l"/>
            </a:pPr>
            <a:r>
              <a:rPr lang="zh-CN" altLang="en-US" sz="2400" dirty="0" smtClean="0">
                <a:latin typeface="微软雅黑" panose="020B0503020204020204" charset="-122"/>
                <a:ea typeface="微软雅黑" panose="020B0503020204020204" charset="-122"/>
                <a:cs typeface="Arial" panose="020B0604020202020204" pitchFamily="34" charset="0"/>
              </a:rPr>
              <a:t>用于指定</a:t>
            </a:r>
            <a:r>
              <a:rPr lang="en-US" altLang="zh-CN" sz="2400" dirty="0" smtClean="0">
                <a:latin typeface="微软雅黑" panose="020B0503020204020204" charset="-122"/>
                <a:ea typeface="微软雅黑" panose="020B0503020204020204" charset="-122"/>
                <a:cs typeface="Arial" panose="020B0604020202020204" pitchFamily="34" charset="0"/>
              </a:rPr>
              <a:t>HTML</a:t>
            </a:r>
            <a:r>
              <a:rPr lang="zh-CN" altLang="en-US" sz="2400" dirty="0" smtClean="0">
                <a:latin typeface="微软雅黑" panose="020B0503020204020204" charset="-122"/>
                <a:ea typeface="微软雅黑" panose="020B0503020204020204" charset="-122"/>
                <a:cs typeface="Arial" panose="020B0604020202020204" pitchFamily="34" charset="0"/>
              </a:rPr>
              <a:t>标签的显示方式</a:t>
            </a:r>
            <a:endParaRPr lang="zh-CN" altLang="en-US" sz="2400" dirty="0" smtClean="0">
              <a:latin typeface="微软雅黑" panose="020B0503020204020204" charset="-122"/>
              <a:ea typeface="微软雅黑" panose="020B0503020204020204" charset="-122"/>
              <a:cs typeface="Arial" panose="020B0604020202020204" pitchFamily="34" charset="0"/>
            </a:endParaRPr>
          </a:p>
          <a:p>
            <a:pPr marL="342900" lvl="1" indent="-342900" fontAlgn="auto">
              <a:lnSpc>
                <a:spcPct val="150000"/>
              </a:lnSpc>
              <a:buFont typeface="Wingdings" panose="05000000000000000000" charset="0"/>
              <a:buChar char="l"/>
            </a:pPr>
            <a:r>
              <a:rPr lang="zh-CN" altLang="en-US" sz="2400" dirty="0" smtClean="0">
                <a:latin typeface="微软雅黑" panose="020B0503020204020204" charset="-122"/>
                <a:ea typeface="微软雅黑" panose="020B0503020204020204" charset="-122"/>
                <a:cs typeface="Arial" panose="020B0604020202020204" pitchFamily="34" charset="0"/>
              </a:rPr>
              <a:t>属性值：关键字</a:t>
            </a:r>
            <a:endParaRPr lang="en-US" altLang="zh-CN" sz="2400" dirty="0" smtClean="0">
              <a:latin typeface="微软雅黑" panose="020B0503020204020204" charset="-122"/>
              <a:ea typeface="微软雅黑" panose="020B0503020204020204" charset="-122"/>
              <a:cs typeface="Arial" panose="020B0604020202020204" pitchFamily="34" charset="0"/>
            </a:endParaRPr>
          </a:p>
          <a:p>
            <a:pPr lvl="1" eaLnBrk="1" hangingPunct="1"/>
            <a:endParaRPr lang="en-US" altLang="zh-CN" sz="2800" dirty="0" smtClean="0">
              <a:latin typeface="微软雅黑" panose="020B0503020204020204" charset="-122"/>
              <a:ea typeface="微软雅黑" panose="020B0503020204020204" charset="-122"/>
              <a:cs typeface="Arial" panose="020B0604020202020204" pitchFamily="34" charset="0"/>
            </a:endParaRPr>
          </a:p>
          <a:p>
            <a:pPr lvl="1" eaLnBrk="1" hangingPunct="1"/>
            <a:endParaRPr lang="en-US" altLang="zh-CN" dirty="0" smtClean="0">
              <a:latin typeface="Arial" panose="020B0604020202020204" pitchFamily="34" charset="0"/>
              <a:cs typeface="Arial" panose="020B0604020202020204" pitchFamily="34" charset="0"/>
            </a:endParaRPr>
          </a:p>
          <a:p>
            <a:pPr lvl="1" eaLnBrk="1" hangingPunct="1"/>
            <a:endParaRPr lang="en-US" altLang="zh-CN" dirty="0" smtClean="0">
              <a:latin typeface="Arial" panose="020B0604020202020204" pitchFamily="34" charset="0"/>
              <a:cs typeface="Arial" panose="020B0604020202020204" pitchFamily="34" charset="0"/>
            </a:endParaRPr>
          </a:p>
          <a:p>
            <a:pPr lvl="1" eaLnBrk="1" hangingPunct="1"/>
            <a:endParaRPr lang="en-US" altLang="zh-CN" dirty="0" smtClean="0">
              <a:latin typeface="Arial" panose="020B0604020202020204" pitchFamily="34" charset="0"/>
              <a:cs typeface="Arial" panose="020B0604020202020204" pitchFamily="34" charset="0"/>
            </a:endParaRPr>
          </a:p>
          <a:p>
            <a:pPr lvl="1" eaLnBrk="1" hangingPunct="1"/>
            <a:endParaRPr lang="en-US" altLang="zh-CN" dirty="0" smtClean="0">
              <a:latin typeface="Arial" panose="020B0604020202020204" pitchFamily="34" charset="0"/>
              <a:cs typeface="Arial" panose="020B0604020202020204" pitchFamily="34" charset="0"/>
            </a:endParaRPr>
          </a:p>
          <a:p>
            <a:pPr lvl="1" eaLnBrk="1" hangingPunct="1"/>
            <a:endParaRPr lang="en-US" altLang="zh-CN" dirty="0" smtClean="0">
              <a:latin typeface="Arial" panose="020B0604020202020204" pitchFamily="34" charset="0"/>
              <a:cs typeface="Arial" panose="020B0604020202020204" pitchFamily="34" charset="0"/>
            </a:endParaRPr>
          </a:p>
        </p:txBody>
      </p:sp>
      <p:graphicFrame>
        <p:nvGraphicFramePr>
          <p:cNvPr id="5" name="Group 48"/>
          <p:cNvGraphicFramePr>
            <a:graphicFrameLocks noGrp="1"/>
          </p:cNvGraphicFramePr>
          <p:nvPr/>
        </p:nvGraphicFramePr>
        <p:xfrm>
          <a:off x="2063115" y="3130550"/>
          <a:ext cx="8066405" cy="3337560"/>
        </p:xfrm>
        <a:graphic>
          <a:graphicData uri="http://schemas.openxmlformats.org/drawingml/2006/table">
            <a:tbl>
              <a:tblPr/>
              <a:tblGrid>
                <a:gridCol w="1628775"/>
                <a:gridCol w="2212340"/>
                <a:gridCol w="4225290"/>
              </a:tblGrid>
              <a:tr h="583565">
                <a:tc>
                  <a:txBody>
                    <a:bodyPr/>
                    <a:p>
                      <a:pPr marL="0" marR="0" lvl="0" indent="0" algn="l" defTabSz="914400" rtl="0" eaLnBrk="1" fontAlgn="base" latinLnBrk="0" hangingPunct="1">
                        <a:lnSpc>
                          <a:spcPct val="150000"/>
                        </a:lnSpc>
                        <a:spcBef>
                          <a:spcPct val="20000"/>
                        </a:spcBef>
                        <a:spcAft>
                          <a:spcPct val="0"/>
                        </a:spcAft>
                        <a:buClr>
                          <a:schemeClr val="tx2"/>
                        </a:buClr>
                        <a:buSzTx/>
                        <a:buFont typeface="Wingdings" panose="05000000000000000000" pitchFamily="2" charset="2"/>
                        <a:buNone/>
                      </a:pPr>
                      <a:r>
                        <a:rPr kumimoji="0" lang="zh-CN" altLang="en-US" sz="1800" b="1" i="0" u="none" strike="noStrike" kern="1200" cap="none" normalizeH="0" baseline="0" dirty="0" smtClean="0">
                          <a:ln>
                            <a:noFill/>
                          </a:ln>
                          <a:solidFill>
                            <a:schemeClr val="accent5">
                              <a:lumMod val="75000"/>
                            </a:schemeClr>
                          </a:solidFill>
                          <a:effectLst/>
                          <a:latin typeface="微软雅黑" panose="020B0503020204020204" charset="-122"/>
                          <a:ea typeface="微软雅黑" panose="020B0503020204020204" charset="-122"/>
                          <a:cs typeface="Arial" panose="020B0604020202020204" pitchFamily="34" charset="0"/>
                        </a:rPr>
                        <a:t>属性</a:t>
                      </a:r>
                      <a:endParaRPr kumimoji="0" lang="zh-CN" altLang="en-US" sz="1800" b="1" i="0" u="none" strike="noStrike" kern="1200" cap="none" normalizeH="0" baseline="0" dirty="0" smtClean="0">
                        <a:ln>
                          <a:noFill/>
                        </a:ln>
                        <a:solidFill>
                          <a:schemeClr val="accent5">
                            <a:lumMod val="75000"/>
                          </a:schemeClr>
                        </a:solidFill>
                        <a:effectLst/>
                        <a:latin typeface="微软雅黑" panose="020B0503020204020204" charset="-122"/>
                        <a:ea typeface="微软雅黑" panose="020B0503020204020204"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rgbClr val="7BE4F9"/>
                        </a:gs>
                        <a:gs pos="100000">
                          <a:srgbClr val="DDF7FF"/>
                        </a:gs>
                      </a:gsLst>
                      <a:lin ang="5400000" scaled="0"/>
                    </a:gradFill>
                  </a:tcPr>
                </a:tc>
                <a:tc>
                  <a:txBody>
                    <a:bodyPr/>
                    <a:p>
                      <a:pPr marL="0" marR="0" lvl="0" indent="0" algn="l" defTabSz="914400" rtl="0" eaLnBrk="1" fontAlgn="base" latinLnBrk="0" hangingPunct="1">
                        <a:lnSpc>
                          <a:spcPct val="15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dirty="0" smtClean="0">
                          <a:ln>
                            <a:noFill/>
                          </a:ln>
                          <a:solidFill>
                            <a:schemeClr val="accent5">
                              <a:lumMod val="75000"/>
                            </a:schemeClr>
                          </a:solidFill>
                          <a:effectLst/>
                          <a:latin typeface="微软雅黑" panose="020B0503020204020204" charset="-122"/>
                          <a:ea typeface="微软雅黑" panose="020B0503020204020204" charset="-122"/>
                          <a:cs typeface="Arial" panose="020B0604020202020204" pitchFamily="34" charset="0"/>
                        </a:rPr>
                        <a:t>常用可能值</a:t>
                      </a:r>
                      <a:endParaRPr kumimoji="0" lang="zh-CN" altLang="en-US" sz="1800" b="1" i="0" u="none" strike="noStrike" cap="none" normalizeH="0" baseline="0" dirty="0" smtClean="0">
                        <a:ln>
                          <a:noFill/>
                        </a:ln>
                        <a:solidFill>
                          <a:schemeClr val="accent5">
                            <a:lumMod val="75000"/>
                          </a:schemeClr>
                        </a:solidFill>
                        <a:effectLst/>
                        <a:latin typeface="微软雅黑" panose="020B0503020204020204" charset="-122"/>
                        <a:ea typeface="微软雅黑" panose="020B0503020204020204" charset="-122"/>
                        <a:cs typeface="Arial" panose="020B060402020202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rgbClr val="7BE4F9"/>
                        </a:gs>
                        <a:gs pos="100000">
                          <a:srgbClr val="DDF7FF"/>
                        </a:gs>
                      </a:gsLst>
                      <a:lin ang="5400000" scaled="0"/>
                    </a:gradFill>
                  </a:tcPr>
                </a:tc>
                <a:tc>
                  <a:txBody>
                    <a:bodyPr/>
                    <a:p>
                      <a:pPr marL="0" marR="0" lvl="0" indent="0" algn="l" defTabSz="914400" rtl="0" eaLnBrk="1" fontAlgn="base" latinLnBrk="0" hangingPunct="1">
                        <a:lnSpc>
                          <a:spcPct val="150000"/>
                        </a:lnSpc>
                        <a:spcBef>
                          <a:spcPct val="20000"/>
                        </a:spcBef>
                        <a:spcAft>
                          <a:spcPct val="0"/>
                        </a:spcAft>
                        <a:buClr>
                          <a:schemeClr val="tx2"/>
                        </a:buClr>
                        <a:buSzTx/>
                        <a:buFont typeface="Wingdings" panose="05000000000000000000" pitchFamily="2" charset="2"/>
                        <a:buNone/>
                      </a:pPr>
                      <a:r>
                        <a:rPr kumimoji="0" lang="zh-CN" altLang="en-US" sz="1800" b="1" i="0" u="none" strike="noStrike" cap="none" normalizeH="0" baseline="0" dirty="0" smtClean="0">
                          <a:ln>
                            <a:noFill/>
                          </a:ln>
                          <a:solidFill>
                            <a:schemeClr val="accent5">
                              <a:lumMod val="75000"/>
                            </a:schemeClr>
                          </a:solidFill>
                          <a:effectLst/>
                          <a:latin typeface="微软雅黑" panose="020B0503020204020204" charset="-122"/>
                          <a:ea typeface="微软雅黑" panose="020B0503020204020204" charset="-122"/>
                          <a:cs typeface="微软雅黑" panose="020B0503020204020204" charset="-122"/>
                        </a:rPr>
                        <a:t>说  明</a:t>
                      </a:r>
                      <a:endParaRPr kumimoji="0" lang="zh-CN" altLang="en-US" sz="1800" b="1" i="0" u="none" strike="noStrike" cap="none" normalizeH="0" baseline="0" dirty="0" smtClean="0">
                        <a:ln>
                          <a:noFill/>
                        </a:ln>
                        <a:solidFill>
                          <a:schemeClr val="accent5">
                            <a:lumMod val="75000"/>
                          </a:schemeClr>
                        </a:solidFill>
                        <a:effectLst/>
                        <a:latin typeface="微软雅黑" panose="020B0503020204020204" charset="-122"/>
                        <a:ea typeface="微软雅黑" panose="020B0503020204020204" charset="-122"/>
                        <a:cs typeface="微软雅黑" panose="020B0503020204020204"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rgbClr val="7BE4F9"/>
                        </a:gs>
                        <a:gs pos="100000">
                          <a:srgbClr val="DDF7FF"/>
                        </a:gs>
                      </a:gsLst>
                      <a:lin ang="5400000" scaled="0"/>
                    </a:gradFill>
                  </a:tcPr>
                </a:tc>
              </a:tr>
              <a:tr h="767080">
                <a:tc rowSpan="3">
                  <a:txBody>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lang="en-US" sz="1800" b="1" kern="1200" dirty="0" smtClean="0">
                          <a:solidFill>
                            <a:srgbClr val="FF0000"/>
                          </a:solidFill>
                          <a:latin typeface="微软雅黑" panose="020B0503020204020204" charset="-122"/>
                          <a:ea typeface="微软雅黑" panose="020B0503020204020204" charset="-122"/>
                          <a:cs typeface="Arial" panose="020B0604020202020204" pitchFamily="34" charset="0"/>
                        </a:rPr>
                        <a:t>display</a:t>
                      </a:r>
                      <a:endParaRPr kumimoji="0" lang="en-US" altLang="zh-CN" sz="1800" b="1" i="0" u="none" strike="noStrike" kern="1200" cap="none" normalizeH="0" baseline="0" dirty="0" smtClean="0">
                        <a:ln>
                          <a:noFill/>
                        </a:ln>
                        <a:solidFill>
                          <a:srgbClr val="FF0000"/>
                        </a:solidFill>
                        <a:effectLst/>
                        <a:latin typeface="微软雅黑" panose="020B0503020204020204" charset="-122"/>
                        <a:ea typeface="微软雅黑" panose="020B0503020204020204" charset="-122"/>
                        <a:cs typeface="Arial" panose="020B0604020202020204" pitchFamily="34" charset="0"/>
                      </a:endParaRPr>
                    </a:p>
                  </a:txBody>
                  <a:tcPr marL="79339" marR="79339" marT="39672" marB="396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lang="en-US" sz="1800" b="1" kern="1200" dirty="0" smtClean="0">
                          <a:solidFill>
                            <a:schemeClr val="tx1"/>
                          </a:solidFill>
                          <a:latin typeface="微软雅黑" panose="020B0503020204020204" charset="-122"/>
                          <a:ea typeface="微软雅黑" panose="020B0503020204020204" charset="-122"/>
                          <a:cs typeface="Arial" panose="020B0604020202020204" pitchFamily="34" charset="0"/>
                        </a:rPr>
                        <a:t>block </a:t>
                      </a:r>
                      <a:endParaRPr kumimoji="0" lang="en-US" altLang="zh-CN" sz="1800" b="1" i="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79339" marR="79339" marT="39672" marB="396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lang="zh-CN" altLang="en-US" sz="2000" b="1" kern="1200" dirty="0" smtClean="0">
                          <a:solidFill>
                            <a:schemeClr val="tx1"/>
                          </a:solidFill>
                          <a:latin typeface="微软雅黑" panose="020B0503020204020204" charset="-122"/>
                          <a:ea typeface="微软雅黑" panose="020B0503020204020204" charset="-122"/>
                          <a:cs typeface="Arial" panose="020B0604020202020204" pitchFamily="34" charset="0"/>
                        </a:rPr>
                        <a:t>将元素显示为</a:t>
                      </a:r>
                      <a:r>
                        <a:rPr lang="zh-CN" altLang="en-US" sz="2000" b="1" kern="1200" dirty="0" smtClean="0">
                          <a:solidFill>
                            <a:srgbClr val="FF0000"/>
                          </a:solidFill>
                          <a:latin typeface="微软雅黑" panose="020B0503020204020204" charset="-122"/>
                          <a:ea typeface="微软雅黑" panose="020B0503020204020204" charset="-122"/>
                          <a:cs typeface="Arial" panose="020B0604020202020204" pitchFamily="34" charset="0"/>
                        </a:rPr>
                        <a:t>块级</a:t>
                      </a:r>
                      <a:r>
                        <a:rPr lang="zh-CN" altLang="en-US" sz="2000" b="1" kern="1200" dirty="0" smtClean="0">
                          <a:solidFill>
                            <a:schemeClr val="tx1"/>
                          </a:solidFill>
                          <a:latin typeface="微软雅黑" panose="020B0503020204020204" charset="-122"/>
                          <a:ea typeface="微软雅黑" panose="020B0503020204020204" charset="-122"/>
                          <a:cs typeface="Arial" panose="020B0604020202020204" pitchFamily="34" charset="0"/>
                        </a:rPr>
                        <a:t>元素，该元素前后会带有换行符</a:t>
                      </a:r>
                      <a:endParaRPr kumimoji="0" lang="zh-CN" altLang="en-US" sz="2000" b="1" i="0" u="none" strike="noStrike" kern="1200" cap="none" normalizeH="0" baseline="0" dirty="0" smtClean="0">
                        <a:ln>
                          <a:noFill/>
                        </a:ln>
                        <a:solidFill>
                          <a:schemeClr val="tx1">
                            <a:lumMod val="75000"/>
                            <a:lumOff val="25000"/>
                          </a:schemeClr>
                        </a:solidFill>
                        <a:effectLst/>
                        <a:latin typeface="微软雅黑" panose="020B0503020204020204" charset="-122"/>
                        <a:ea typeface="微软雅黑" panose="020B0503020204020204" charset="-122"/>
                        <a:cs typeface="Arial" panose="020B0604020202020204" pitchFamily="34" charset="0"/>
                      </a:endParaRPr>
                    </a:p>
                  </a:txBody>
                  <a:tcPr marL="79339" marR="79339" marT="39672" marB="396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6445">
                <a:tc vMerge="1">
                  <a:tcPr marL="79339" marR="79339" marT="39666" marB="396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lang="en-US" sz="1800" b="1" kern="1200" dirty="0" smtClean="0">
                          <a:solidFill>
                            <a:schemeClr val="tx1"/>
                          </a:solidFill>
                          <a:latin typeface="微软雅黑" panose="020B0503020204020204" charset="-122"/>
                          <a:ea typeface="微软雅黑" panose="020B0503020204020204" charset="-122"/>
                          <a:cs typeface="Arial" panose="020B0604020202020204" pitchFamily="34" charset="0"/>
                        </a:rPr>
                        <a:t>inline</a:t>
                      </a:r>
                      <a:endParaRPr kumimoji="0" lang="en-US" altLang="zh-CN" sz="1800" b="1" i="0" u="none" strike="noStrike" kern="1200" cap="none"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79339" marR="79339" marT="39672" marB="396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lang="zh-CN" altLang="en-US" sz="2000" b="1" kern="1200" dirty="0" smtClean="0">
                          <a:solidFill>
                            <a:schemeClr val="tx1"/>
                          </a:solidFill>
                          <a:latin typeface="微软雅黑" panose="020B0503020204020204" charset="-122"/>
                          <a:ea typeface="微软雅黑" panose="020B0503020204020204" charset="-122"/>
                          <a:cs typeface="微软雅黑" panose="020B0503020204020204" charset="-122"/>
                        </a:rPr>
                        <a:t>默认。元素会被显示为</a:t>
                      </a:r>
                      <a:r>
                        <a:rPr lang="zh-CN" altLang="en-US" sz="2000" b="1" kern="1200" dirty="0" smtClean="0">
                          <a:solidFill>
                            <a:srgbClr val="FF0000"/>
                          </a:solidFill>
                          <a:latin typeface="微软雅黑" panose="020B0503020204020204" charset="-122"/>
                          <a:ea typeface="微软雅黑" panose="020B0503020204020204" charset="-122"/>
                          <a:cs typeface="微软雅黑" panose="020B0503020204020204" charset="-122"/>
                        </a:rPr>
                        <a:t>行内</a:t>
                      </a:r>
                      <a:r>
                        <a:rPr lang="zh-CN" altLang="en-US" sz="2000" b="1" kern="1200" dirty="0" smtClean="0">
                          <a:solidFill>
                            <a:schemeClr val="tx1"/>
                          </a:solidFill>
                          <a:latin typeface="微软雅黑" panose="020B0503020204020204" charset="-122"/>
                          <a:ea typeface="微软雅黑" panose="020B0503020204020204" charset="-122"/>
                          <a:cs typeface="微软雅黑" panose="020B0503020204020204" charset="-122"/>
                        </a:rPr>
                        <a:t>元素，该元素前后没有换行符 </a:t>
                      </a:r>
                      <a:endParaRPr kumimoji="0" lang="zh-CN" altLang="en-US" sz="2000" b="1" i="0" u="none" strike="noStrike" kern="1200" cap="none" normalizeH="0" baseline="0" dirty="0" smtClean="0">
                        <a:ln>
                          <a:noFill/>
                        </a:ln>
                        <a:solidFill>
                          <a:schemeClr val="tx1">
                            <a:lumMod val="75000"/>
                            <a:lumOff val="25000"/>
                          </a:schemeClr>
                        </a:solidFill>
                        <a:effectLst/>
                        <a:latin typeface="微软雅黑" panose="020B0503020204020204" charset="-122"/>
                        <a:ea typeface="微软雅黑" panose="020B0503020204020204" charset="-122"/>
                        <a:cs typeface="微软雅黑" panose="020B0503020204020204" charset="-122"/>
                      </a:endParaRPr>
                    </a:p>
                  </a:txBody>
                  <a:tcPr marL="79339" marR="79339" marT="39672" marB="396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10235">
                <a:tc vMerge="1">
                  <a:tcPr marL="79339" marR="79339" marT="39666" marB="396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en-US" altLang="zh-CN" sz="1800" b="1" i="0" u="none" strike="noStrike" cap="none" normalizeH="0" baseline="0" dirty="0" smtClean="0">
                          <a:ln>
                            <a:noFill/>
                          </a:ln>
                          <a:solidFill>
                            <a:schemeClr val="tx1">
                              <a:lumMod val="75000"/>
                              <a:lumOff val="25000"/>
                            </a:schemeClr>
                          </a:solidFill>
                          <a:effectLst/>
                          <a:latin typeface="微软雅黑" panose="020B0503020204020204" charset="-122"/>
                          <a:ea typeface="微软雅黑" panose="020B0503020204020204" charset="-122"/>
                          <a:cs typeface="Arial" panose="020B0604020202020204" pitchFamily="34" charset="0"/>
                        </a:rPr>
                        <a:t>inline-block</a:t>
                      </a:r>
                      <a:endParaRPr kumimoji="0" lang="en-US" altLang="zh-CN" sz="1800" b="1" i="0" u="none" strike="noStrike" cap="none" normalizeH="0" baseline="0" dirty="0" smtClean="0">
                        <a:ln>
                          <a:noFill/>
                        </a:ln>
                        <a:solidFill>
                          <a:schemeClr val="tx1">
                            <a:lumMod val="75000"/>
                            <a:lumOff val="25000"/>
                          </a:schemeClr>
                        </a:solidFill>
                        <a:effectLst/>
                        <a:latin typeface="微软雅黑" panose="020B0503020204020204" charset="-122"/>
                        <a:ea typeface="微软雅黑" panose="020B0503020204020204" charset="-122"/>
                        <a:cs typeface="Arial" panose="020B0604020202020204" pitchFamily="34" charset="0"/>
                      </a:endParaRPr>
                    </a:p>
                  </a:txBody>
                  <a:tcPr marL="79339" marR="79339" marT="39672" marB="396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p>
                      <a:r>
                        <a:rPr lang="zh-CN" altLang="en-US" sz="2000" b="1" dirty="0" smtClean="0">
                          <a:latin typeface="微软雅黑" panose="020B0503020204020204" charset="-122"/>
                          <a:ea typeface="微软雅黑" panose="020B0503020204020204" charset="-122"/>
                          <a:cs typeface="Arial" panose="020B0604020202020204" pitchFamily="34" charset="0"/>
                          <a:sym typeface="+mn-ea"/>
                        </a:rPr>
                        <a:t>元素会被显示为</a:t>
                      </a:r>
                      <a:r>
                        <a:rPr lang="zh-CN" altLang="en-US" sz="2000" b="1" dirty="0" smtClean="0">
                          <a:solidFill>
                            <a:srgbClr val="FF0000"/>
                          </a:solidFill>
                          <a:latin typeface="微软雅黑" panose="020B0503020204020204" charset="-122"/>
                          <a:ea typeface="微软雅黑" panose="020B0503020204020204" charset="-122"/>
                          <a:cs typeface="Arial" panose="020B0604020202020204" pitchFamily="34" charset="0"/>
                          <a:sym typeface="+mn-ea"/>
                        </a:rPr>
                        <a:t>行块</a:t>
                      </a:r>
                      <a:r>
                        <a:rPr lang="zh-CN" altLang="en-US" sz="2000" b="1" dirty="0" smtClean="0">
                          <a:latin typeface="微软雅黑" panose="020B0503020204020204" charset="-122"/>
                          <a:ea typeface="微软雅黑" panose="020B0503020204020204" charset="-122"/>
                          <a:cs typeface="Arial" panose="020B0604020202020204" pitchFamily="34" charset="0"/>
                          <a:sym typeface="+mn-ea"/>
                        </a:rPr>
                        <a:t>元素</a:t>
                      </a:r>
                      <a:endParaRPr lang="zh-CN" altLang="en-US" sz="2000" b="1" kern="1200" dirty="0" smtClean="0">
                        <a:solidFill>
                          <a:srgbClr val="FF0000"/>
                        </a:solidFill>
                        <a:latin typeface="微软雅黑" panose="020B0503020204020204" charset="-122"/>
                        <a:ea typeface="微软雅黑" panose="020B0503020204020204" charset="-122"/>
                        <a:cs typeface="Arial" panose="020B0604020202020204" pitchFamily="34" charset="0"/>
                        <a:sym typeface="+mn-ea"/>
                      </a:endParaRPr>
                    </a:p>
                  </a:txBody>
                  <a:tcPr marL="79339" marR="79339" marT="39672" marB="396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10235">
                <a:tc>
                  <a:txBody>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altLang="zh-CN" sz="1800" b="1" i="0" u="none" strike="noStrike" cap="none" normalizeH="0" baseline="0" dirty="0" smtClean="0">
                        <a:ln>
                          <a:noFill/>
                        </a:ln>
                        <a:solidFill>
                          <a:srgbClr val="FF0000"/>
                        </a:solidFill>
                        <a:effectLst/>
                        <a:latin typeface="微软雅黑" panose="020B0503020204020204" charset="-122"/>
                        <a:ea typeface="微软雅黑" panose="020B0503020204020204" charset="-122"/>
                        <a:cs typeface="Arial" panose="020B0604020202020204" pitchFamily="34" charset="0"/>
                      </a:endParaRPr>
                    </a:p>
                  </a:txBody>
                  <a:tcPr marL="79339" marR="79339" marT="39666" marB="3966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en-US" altLang="zh-CN" sz="1800" b="1" i="0" u="none" strike="noStrike" cap="none" normalizeH="0" baseline="0" dirty="0" smtClean="0">
                          <a:ln>
                            <a:noFill/>
                          </a:ln>
                          <a:solidFill>
                            <a:schemeClr val="tx1">
                              <a:lumMod val="75000"/>
                              <a:lumOff val="25000"/>
                            </a:schemeClr>
                          </a:solidFill>
                          <a:effectLst/>
                          <a:latin typeface="微软雅黑" panose="020B0503020204020204" charset="-122"/>
                          <a:ea typeface="微软雅黑" panose="020B0503020204020204" charset="-122"/>
                          <a:cs typeface="Arial" panose="020B0604020202020204" pitchFamily="34" charset="0"/>
                        </a:rPr>
                        <a:t>none</a:t>
                      </a:r>
                      <a:endParaRPr kumimoji="0" lang="en-US" altLang="zh-CN" sz="1800" b="1" i="0" u="none" strike="noStrike" cap="none" normalizeH="0" baseline="0" dirty="0" smtClean="0">
                        <a:ln>
                          <a:noFill/>
                        </a:ln>
                        <a:solidFill>
                          <a:schemeClr val="tx1">
                            <a:lumMod val="75000"/>
                            <a:lumOff val="25000"/>
                          </a:schemeClr>
                        </a:solidFill>
                        <a:effectLst/>
                        <a:latin typeface="微软雅黑" panose="020B0503020204020204" charset="-122"/>
                        <a:ea typeface="微软雅黑" panose="020B0503020204020204" charset="-122"/>
                        <a:cs typeface="Arial" panose="020B0604020202020204" pitchFamily="34" charset="0"/>
                      </a:endParaRPr>
                    </a:p>
                  </a:txBody>
                  <a:tcPr marL="79339" marR="79339" marT="39672" marB="396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p>
                      <a:pPr>
                        <a:buNone/>
                      </a:pPr>
                      <a:r>
                        <a:rPr lang="zh-CN" altLang="en-US" sz="2000" b="1" dirty="0" smtClean="0">
                          <a:latin typeface="微软雅黑" panose="020B0503020204020204" charset="-122"/>
                          <a:ea typeface="微软雅黑" panose="020B0503020204020204" charset="-122"/>
                          <a:cs typeface="Arial" panose="020B0604020202020204" pitchFamily="34" charset="0"/>
                          <a:sym typeface="+mn-ea"/>
                        </a:rPr>
                        <a:t>该元素</a:t>
                      </a:r>
                      <a:r>
                        <a:rPr lang="zh-CN" altLang="en-US" sz="2000" b="1" dirty="0" smtClean="0">
                          <a:solidFill>
                            <a:srgbClr val="FF0000"/>
                          </a:solidFill>
                          <a:latin typeface="微软雅黑" panose="020B0503020204020204" charset="-122"/>
                          <a:ea typeface="微软雅黑" panose="020B0503020204020204" charset="-122"/>
                          <a:cs typeface="Arial" panose="020B0604020202020204" pitchFamily="34" charset="0"/>
                          <a:sym typeface="+mn-ea"/>
                        </a:rPr>
                        <a:t>不会被显示</a:t>
                      </a:r>
                      <a:endParaRPr lang="zh-CN" altLang="en-US" sz="2000" b="1" kern="1200" dirty="0" smtClean="0">
                        <a:solidFill>
                          <a:srgbClr val="FF0000"/>
                        </a:solidFill>
                        <a:latin typeface="微软雅黑" panose="020B0503020204020204" charset="-122"/>
                        <a:ea typeface="微软雅黑" panose="020B0503020204020204" charset="-122"/>
                        <a:cs typeface="Arial" panose="020B0604020202020204" pitchFamily="34" charset="0"/>
                        <a:sym typeface="+mn-ea"/>
                      </a:endParaRPr>
                    </a:p>
                  </a:txBody>
                  <a:tcPr marL="79339" marR="79339" marT="39672" marB="396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ustDataLst>
      <p:tags r:id="rId2"/>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zh-CN" altLang="en-US" dirty="0"/>
              <a:t>浮动</a:t>
            </a:r>
            <a:endParaRPr lang="zh-CN" altLang="en-US" dirty="0"/>
          </a:p>
        </p:txBody>
      </p:sp>
      <p:sp>
        <p:nvSpPr>
          <p:cNvPr id="6" name="内容占位符 2"/>
          <p:cNvSpPr>
            <a:spLocks noGrp="1"/>
          </p:cNvSpPr>
          <p:nvPr>
            <p:ph idx="1"/>
          </p:nvPr>
        </p:nvSpPr>
        <p:spPr bwMode="auto">
          <a:xfrm>
            <a:off x="375920" y="824230"/>
            <a:ext cx="11452860" cy="54648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a:buClr>
                <a:schemeClr val="accent2"/>
              </a:buClr>
              <a:buFont typeface="Wingdings" panose="05000000000000000000" pitchFamily="2" charset="2"/>
              <a:buChar char="ü"/>
            </a:pPr>
            <a:r>
              <a:rPr kumimoji="1" lang="en-US" altLang="zh-CN" sz="2800" dirty="0">
                <a:latin typeface="微软雅黑" panose="020B0503020204020204" charset="-122"/>
                <a:ea typeface="微软雅黑" panose="020B0503020204020204" charset="-122"/>
                <a:cs typeface="微软雅黑" panose="020B0503020204020204" charset="-122"/>
              </a:rPr>
              <a:t> </a:t>
            </a:r>
            <a:r>
              <a:rPr kumimoji="1" lang="zh-CN" altLang="en-US" sz="2800" dirty="0">
                <a:latin typeface="微软雅黑" panose="020B0503020204020204" charset="-122"/>
                <a:ea typeface="微软雅黑" panose="020B0503020204020204" charset="-122"/>
                <a:cs typeface="微软雅黑" panose="020B0503020204020204" charset="-122"/>
              </a:rPr>
              <a:t>浮动：定义元素在哪个方向浮动，改变页面中对象的前后流动顺序。</a:t>
            </a:r>
            <a:endParaRPr lang="en-US" altLang="zh-CN" dirty="0" smtClean="0">
              <a:latin typeface="+mn-ea"/>
              <a:ea typeface="+mn-ea"/>
            </a:endParaRPr>
          </a:p>
          <a:p>
            <a:pPr lvl="1"/>
            <a:endParaRPr lang="zh-CN" altLang="en-US" dirty="0" smtClean="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601" y="1625742"/>
            <a:ext cx="7777453" cy="2466340"/>
          </a:xfrm>
          <a:prstGeom prst="rect">
            <a:avLst/>
          </a:prstGeom>
          <a:noFill/>
          <a:ln w="12700" cmpd="sng">
            <a:solidFill>
              <a:schemeClr val="accent1">
                <a:shade val="50000"/>
              </a:schemeClr>
            </a:solid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p:cNvSpPr txBox="1"/>
          <p:nvPr/>
        </p:nvSpPr>
        <p:spPr>
          <a:xfrm>
            <a:off x="8324850" y="1346835"/>
            <a:ext cx="3558540" cy="3322955"/>
          </a:xfrm>
          <a:prstGeom prst="rect">
            <a:avLst/>
          </a:prstGeom>
          <a:noFill/>
        </p:spPr>
        <p:txBody>
          <a:bodyPr wrap="square" rtlCol="0" anchor="t">
            <a:spAutoFit/>
          </a:bodyPr>
          <a:p>
            <a:pPr fontAlgn="auto">
              <a:lnSpc>
                <a:spcPct val="150000"/>
              </a:lnSpc>
            </a:pPr>
            <a:r>
              <a:rPr lang="zh-CN" altLang="en-US" sz="2800">
                <a:solidFill>
                  <a:schemeClr val="tx1"/>
                </a:solidFill>
                <a:latin typeface="微软雅黑" panose="020B0503020204020204" charset="-122"/>
                <a:ea typeface="微软雅黑" panose="020B0503020204020204" charset="-122"/>
              </a:rPr>
              <a:t>浮动的框可以向左或向右移动，直到它的外边缘碰到</a:t>
            </a:r>
            <a:r>
              <a:rPr lang="zh-CN" altLang="en-US" sz="2800">
                <a:solidFill>
                  <a:srgbClr val="C00000"/>
                </a:solidFill>
                <a:latin typeface="微软雅黑" panose="020B0503020204020204" charset="-122"/>
                <a:ea typeface="微软雅黑" panose="020B0503020204020204" charset="-122"/>
              </a:rPr>
              <a:t>包含框</a:t>
            </a:r>
            <a:r>
              <a:rPr lang="zh-CN" altLang="en-US" sz="2800">
                <a:solidFill>
                  <a:schemeClr val="tx1"/>
                </a:solidFill>
                <a:latin typeface="微软雅黑" panose="020B0503020204020204" charset="-122"/>
                <a:ea typeface="微软雅黑" panose="020B0503020204020204" charset="-122"/>
              </a:rPr>
              <a:t>或</a:t>
            </a:r>
            <a:r>
              <a:rPr lang="zh-CN" altLang="en-US" sz="2800">
                <a:solidFill>
                  <a:srgbClr val="C00000"/>
                </a:solidFill>
                <a:latin typeface="微软雅黑" panose="020B0503020204020204" charset="-122"/>
                <a:ea typeface="微软雅黑" panose="020B0503020204020204" charset="-122"/>
              </a:rPr>
              <a:t>另一个浮动框</a:t>
            </a:r>
            <a:r>
              <a:rPr lang="zh-CN" altLang="en-US" sz="2800">
                <a:solidFill>
                  <a:schemeClr val="tx1"/>
                </a:solidFill>
                <a:latin typeface="微软雅黑" panose="020B0503020204020204" charset="-122"/>
                <a:ea typeface="微软雅黑" panose="020B0503020204020204" charset="-122"/>
              </a:rPr>
              <a:t>的边框为止。</a:t>
            </a:r>
            <a:endParaRPr lang="zh-CN" altLang="en-US" sz="2800">
              <a:solidFill>
                <a:schemeClr val="tx1"/>
              </a:solidFill>
              <a:latin typeface="微软雅黑" panose="020B0503020204020204" charset="-122"/>
              <a:ea typeface="微软雅黑" panose="020B0503020204020204" charset="-122"/>
            </a:endParaRPr>
          </a:p>
        </p:txBody>
      </p:sp>
      <p:sp>
        <p:nvSpPr>
          <p:cNvPr id="4" name="文本框 3"/>
          <p:cNvSpPr txBox="1"/>
          <p:nvPr/>
        </p:nvSpPr>
        <p:spPr>
          <a:xfrm>
            <a:off x="375920" y="5080635"/>
            <a:ext cx="7948930" cy="737235"/>
          </a:xfrm>
          <a:prstGeom prst="rect">
            <a:avLst/>
          </a:prstGeom>
          <a:noFill/>
        </p:spPr>
        <p:txBody>
          <a:bodyPr wrap="square" rtlCol="0" anchor="t">
            <a:spAutoFit/>
          </a:bodyPr>
          <a:p>
            <a:pPr fontAlgn="auto">
              <a:lnSpc>
                <a:spcPct val="150000"/>
              </a:lnSpc>
            </a:pPr>
            <a:r>
              <a:rPr lang="en-US" altLang="zh-CN" sz="2800">
                <a:solidFill>
                  <a:schemeClr val="tx1"/>
                </a:solidFill>
                <a:latin typeface="微软雅黑" panose="020B0503020204020204" charset="-122"/>
                <a:ea typeface="微软雅黑" panose="020B0503020204020204" charset="-122"/>
              </a:rPr>
              <a:t>float</a:t>
            </a:r>
            <a:r>
              <a:rPr lang="zh-CN" altLang="en-US" sz="2800">
                <a:solidFill>
                  <a:schemeClr val="tx1"/>
                </a:solidFill>
                <a:latin typeface="微软雅黑" panose="020B0503020204020204" charset="-122"/>
                <a:ea typeface="微软雅黑" panose="020B0503020204020204" charset="-122"/>
              </a:rPr>
              <a:t>的初衷是</a:t>
            </a:r>
            <a:r>
              <a:rPr lang="en-US" altLang="zh-CN" sz="2800">
                <a:solidFill>
                  <a:schemeClr val="tx1"/>
                </a:solidFill>
                <a:latin typeface="微软雅黑" panose="020B0503020204020204" charset="-122"/>
                <a:ea typeface="微软雅黑" panose="020B0503020204020204" charset="-122"/>
              </a:rPr>
              <a:t>——</a:t>
            </a:r>
            <a:r>
              <a:rPr lang="zh-CN" altLang="en-US" sz="2800" b="1">
                <a:solidFill>
                  <a:srgbClr val="FF0000"/>
                </a:solidFill>
                <a:latin typeface="微软雅黑" panose="020B0503020204020204" charset="-122"/>
                <a:ea typeface="微软雅黑" panose="020B0503020204020204" charset="-122"/>
              </a:rPr>
              <a:t>文字环绕图片</a:t>
            </a:r>
            <a:r>
              <a:rPr lang="zh-CN" altLang="en-US" sz="2800">
                <a:solidFill>
                  <a:schemeClr val="tx1"/>
                </a:solidFill>
                <a:latin typeface="微软雅黑" panose="020B0503020204020204" charset="-122"/>
                <a:ea typeface="微软雅黑" panose="020B0503020204020204" charset="-122"/>
              </a:rPr>
              <a:t>效果</a:t>
            </a:r>
            <a:endParaRPr lang="zh-CN" altLang="en-US" sz="2800">
              <a:solidFill>
                <a:schemeClr val="tx1"/>
              </a:solidFill>
              <a:latin typeface="微软雅黑" panose="020B0503020204020204" charset="-122"/>
              <a:ea typeface="微软雅黑" panose="020B0503020204020204" charset="-122"/>
            </a:endParaRPr>
          </a:p>
        </p:txBody>
      </p:sp>
      <p:grpSp>
        <p:nvGrpSpPr>
          <p:cNvPr id="8" name="组合 7"/>
          <p:cNvGrpSpPr/>
          <p:nvPr/>
        </p:nvGrpSpPr>
        <p:grpSpPr>
          <a:xfrm>
            <a:off x="6830060" y="4566285"/>
            <a:ext cx="3745230" cy="1983105"/>
            <a:chOff x="7360" y="7698"/>
            <a:chExt cx="5898" cy="3123"/>
          </a:xfrm>
        </p:grpSpPr>
        <p:grpSp>
          <p:nvGrpSpPr>
            <p:cNvPr id="16" name="组合 15"/>
            <p:cNvGrpSpPr/>
            <p:nvPr/>
          </p:nvGrpSpPr>
          <p:grpSpPr>
            <a:xfrm>
              <a:off x="7360" y="7698"/>
              <a:ext cx="5899" cy="3123"/>
              <a:chOff x="997" y="7698"/>
              <a:chExt cx="5899" cy="3123"/>
            </a:xfrm>
          </p:grpSpPr>
          <p:sp>
            <p:nvSpPr>
              <p:cNvPr id="17" name="矩形 16"/>
              <p:cNvSpPr/>
              <p:nvPr/>
            </p:nvSpPr>
            <p:spPr>
              <a:xfrm>
                <a:off x="997" y="7698"/>
                <a:ext cx="5899" cy="3123"/>
              </a:xfrm>
              <a:prstGeom prst="rect">
                <a:avLst/>
              </a:prstGeom>
              <a:noFill/>
              <a:ln w="50800" cmpd="sng">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8" name="图片 17" descr="33"/>
              <p:cNvPicPr>
                <a:picLocks noChangeAspect="1"/>
              </p:cNvPicPr>
              <p:nvPr/>
            </p:nvPicPr>
            <p:blipFill>
              <a:blip r:embed="rId3"/>
              <a:stretch>
                <a:fillRect/>
              </a:stretch>
            </p:blipFill>
            <p:spPr>
              <a:xfrm>
                <a:off x="1159" y="7861"/>
                <a:ext cx="1561" cy="1603"/>
              </a:xfrm>
              <a:prstGeom prst="rect">
                <a:avLst/>
              </a:prstGeom>
            </p:spPr>
          </p:pic>
          <p:sp>
            <p:nvSpPr>
              <p:cNvPr id="19" name="文本框 18"/>
              <p:cNvSpPr txBox="1"/>
              <p:nvPr/>
            </p:nvSpPr>
            <p:spPr>
              <a:xfrm>
                <a:off x="2797" y="7861"/>
                <a:ext cx="3791" cy="2160"/>
              </a:xfrm>
              <a:prstGeom prst="rect">
                <a:avLst/>
              </a:prstGeom>
              <a:noFill/>
            </p:spPr>
            <p:txBody>
              <a:bodyPr wrap="square" rtlCol="0" anchor="t">
                <a:spAutoFit/>
              </a:bodyPr>
              <a:p>
                <a:pPr fontAlgn="auto">
                  <a:lnSpc>
                    <a:spcPct val="150000"/>
                  </a:lnSpc>
                </a:pPr>
                <a:r>
                  <a:rPr lang="zh-CN" altLang="en-US" sz="2800">
                    <a:solidFill>
                      <a:schemeClr val="tx1"/>
                    </a:solidFill>
                    <a:latin typeface="微软雅黑" panose="020B0503020204020204" charset="-122"/>
                    <a:ea typeface="微软雅黑" panose="020B0503020204020204" charset="-122"/>
                  </a:rPr>
                  <a:t>小狗很漂亮小狗很可爱小狗</a:t>
                </a:r>
                <a:endParaRPr lang="zh-CN" altLang="en-US" sz="2800">
                  <a:solidFill>
                    <a:schemeClr val="tx1"/>
                  </a:solidFill>
                  <a:latin typeface="微软雅黑" panose="020B0503020204020204" charset="-122"/>
                  <a:ea typeface="微软雅黑" panose="020B0503020204020204" charset="-122"/>
                </a:endParaRPr>
              </a:p>
            </p:txBody>
          </p:sp>
        </p:grpSp>
        <p:sp>
          <p:nvSpPr>
            <p:cNvPr id="20" name="文本框 19"/>
            <p:cNvSpPr txBox="1"/>
            <p:nvPr/>
          </p:nvSpPr>
          <p:spPr>
            <a:xfrm>
              <a:off x="7360" y="9669"/>
              <a:ext cx="5899" cy="1152"/>
            </a:xfrm>
            <a:prstGeom prst="rect">
              <a:avLst/>
            </a:prstGeom>
            <a:noFill/>
          </p:spPr>
          <p:txBody>
            <a:bodyPr wrap="square" rtlCol="0" anchor="t">
              <a:spAutoFit/>
            </a:bodyPr>
            <a:p>
              <a:pPr fontAlgn="auto">
                <a:lnSpc>
                  <a:spcPct val="150000"/>
                </a:lnSpc>
              </a:pPr>
              <a:r>
                <a:rPr lang="zh-CN" altLang="en-US" sz="2800">
                  <a:solidFill>
                    <a:schemeClr val="tx1"/>
                  </a:solidFill>
                  <a:latin typeface="微软雅黑" panose="020B0503020204020204" charset="-122"/>
                  <a:ea typeface="微软雅黑" panose="020B0503020204020204" charset="-122"/>
                </a:rPr>
                <a:t>很漂亮小狗很可爱小狗</a:t>
              </a:r>
              <a:endParaRPr lang="zh-CN" altLang="en-US" sz="2800">
                <a:solidFill>
                  <a:schemeClr val="tx1"/>
                </a:solidFill>
                <a:latin typeface="微软雅黑" panose="020B0503020204020204" charset="-122"/>
                <a:ea typeface="微软雅黑" panose="020B0503020204020204" charset="-122"/>
              </a:endParaRPr>
            </a:p>
          </p:txBody>
        </p:sp>
      </p:gr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2"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2"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4" grpId="0"/>
      <p:bldP spid="4" grpId="1"/>
      <p:bldP spid="4" grpId="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zh-CN" altLang="en-US" dirty="0"/>
              <a:t>浮动影响</a:t>
            </a:r>
            <a:endParaRPr lang="zh-CN" altLang="en-US" dirty="0"/>
          </a:p>
        </p:txBody>
      </p:sp>
      <p:grpSp>
        <p:nvGrpSpPr>
          <p:cNvPr id="5" name="组合 4"/>
          <p:cNvGrpSpPr/>
          <p:nvPr/>
        </p:nvGrpSpPr>
        <p:grpSpPr>
          <a:xfrm>
            <a:off x="517525" y="949325"/>
            <a:ext cx="7785735" cy="1982470"/>
            <a:chOff x="997" y="7698"/>
            <a:chExt cx="12261" cy="3122"/>
          </a:xfrm>
        </p:grpSpPr>
        <p:grpSp>
          <p:nvGrpSpPr>
            <p:cNvPr id="15" name="组合 14"/>
            <p:cNvGrpSpPr/>
            <p:nvPr/>
          </p:nvGrpSpPr>
          <p:grpSpPr>
            <a:xfrm>
              <a:off x="997" y="7698"/>
              <a:ext cx="5899" cy="3123"/>
              <a:chOff x="997" y="7698"/>
              <a:chExt cx="5899" cy="3123"/>
            </a:xfrm>
          </p:grpSpPr>
          <p:sp>
            <p:nvSpPr>
              <p:cNvPr id="11" name="矩形 10"/>
              <p:cNvSpPr/>
              <p:nvPr/>
            </p:nvSpPr>
            <p:spPr>
              <a:xfrm>
                <a:off x="997" y="7698"/>
                <a:ext cx="5899" cy="3123"/>
              </a:xfrm>
              <a:prstGeom prst="rect">
                <a:avLst/>
              </a:prstGeom>
              <a:noFill/>
              <a:ln w="50800" cmpd="sng">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descr="33"/>
              <p:cNvPicPr>
                <a:picLocks noChangeAspect="1"/>
              </p:cNvPicPr>
              <p:nvPr/>
            </p:nvPicPr>
            <p:blipFill>
              <a:blip r:embed="rId2"/>
              <a:stretch>
                <a:fillRect/>
              </a:stretch>
            </p:blipFill>
            <p:spPr>
              <a:xfrm>
                <a:off x="1159" y="7861"/>
                <a:ext cx="1561" cy="1603"/>
              </a:xfrm>
              <a:prstGeom prst="rect">
                <a:avLst/>
              </a:prstGeom>
            </p:spPr>
          </p:pic>
          <p:sp>
            <p:nvSpPr>
              <p:cNvPr id="13" name="文本框 12"/>
              <p:cNvSpPr txBox="1"/>
              <p:nvPr/>
            </p:nvSpPr>
            <p:spPr>
              <a:xfrm>
                <a:off x="997" y="9464"/>
                <a:ext cx="5899" cy="1152"/>
              </a:xfrm>
              <a:prstGeom prst="rect">
                <a:avLst/>
              </a:prstGeom>
              <a:noFill/>
            </p:spPr>
            <p:txBody>
              <a:bodyPr wrap="square" rtlCol="0" anchor="t">
                <a:spAutoFit/>
              </a:bodyPr>
              <a:p>
                <a:pPr fontAlgn="auto">
                  <a:lnSpc>
                    <a:spcPct val="150000"/>
                  </a:lnSpc>
                </a:pPr>
                <a:r>
                  <a:rPr lang="zh-CN" altLang="en-US" sz="2800">
                    <a:solidFill>
                      <a:schemeClr val="tx1"/>
                    </a:solidFill>
                    <a:latin typeface="微软雅黑" panose="020B0503020204020204" charset="-122"/>
                    <a:ea typeface="微软雅黑" panose="020B0503020204020204" charset="-122"/>
                  </a:rPr>
                  <a:t>小狗很漂亮小狗很可爱</a:t>
                </a:r>
                <a:endParaRPr lang="zh-CN" altLang="en-US" sz="2800">
                  <a:solidFill>
                    <a:schemeClr val="tx1"/>
                  </a:solidFill>
                  <a:latin typeface="微软雅黑" panose="020B0503020204020204" charset="-122"/>
                  <a:ea typeface="微软雅黑" panose="020B0503020204020204" charset="-122"/>
                </a:endParaRPr>
              </a:p>
            </p:txBody>
          </p:sp>
        </p:grpSp>
        <p:grpSp>
          <p:nvGrpSpPr>
            <p:cNvPr id="23" name="组合 22"/>
            <p:cNvGrpSpPr/>
            <p:nvPr/>
          </p:nvGrpSpPr>
          <p:grpSpPr>
            <a:xfrm>
              <a:off x="7360" y="7698"/>
              <a:ext cx="5898" cy="3123"/>
              <a:chOff x="7360" y="7698"/>
              <a:chExt cx="5898" cy="3123"/>
            </a:xfrm>
          </p:grpSpPr>
          <p:grpSp>
            <p:nvGrpSpPr>
              <p:cNvPr id="9" name="组合 8"/>
              <p:cNvGrpSpPr/>
              <p:nvPr/>
            </p:nvGrpSpPr>
            <p:grpSpPr>
              <a:xfrm>
                <a:off x="7360" y="7698"/>
                <a:ext cx="5899" cy="3123"/>
                <a:chOff x="997" y="7698"/>
                <a:chExt cx="5899" cy="3123"/>
              </a:xfrm>
            </p:grpSpPr>
            <p:sp>
              <p:nvSpPr>
                <p:cNvPr id="14" name="矩形 13"/>
                <p:cNvSpPr/>
                <p:nvPr/>
              </p:nvSpPr>
              <p:spPr>
                <a:xfrm>
                  <a:off x="997" y="7698"/>
                  <a:ext cx="5899" cy="3123"/>
                </a:xfrm>
                <a:prstGeom prst="rect">
                  <a:avLst/>
                </a:prstGeom>
                <a:noFill/>
                <a:ln w="50800" cmpd="sng">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33"/>
                <p:cNvPicPr>
                  <a:picLocks noChangeAspect="1"/>
                </p:cNvPicPr>
                <p:nvPr/>
              </p:nvPicPr>
              <p:blipFill>
                <a:blip r:embed="rId2"/>
                <a:stretch>
                  <a:fillRect/>
                </a:stretch>
              </p:blipFill>
              <p:spPr>
                <a:xfrm>
                  <a:off x="1159" y="7861"/>
                  <a:ext cx="1561" cy="1603"/>
                </a:xfrm>
                <a:prstGeom prst="rect">
                  <a:avLst/>
                </a:prstGeom>
              </p:spPr>
            </p:pic>
            <p:sp>
              <p:nvSpPr>
                <p:cNvPr id="22" name="文本框 21"/>
                <p:cNvSpPr txBox="1"/>
                <p:nvPr/>
              </p:nvSpPr>
              <p:spPr>
                <a:xfrm>
                  <a:off x="2797" y="7861"/>
                  <a:ext cx="3791" cy="2160"/>
                </a:xfrm>
                <a:prstGeom prst="rect">
                  <a:avLst/>
                </a:prstGeom>
                <a:noFill/>
              </p:spPr>
              <p:txBody>
                <a:bodyPr wrap="square" rtlCol="0" anchor="t">
                  <a:spAutoFit/>
                </a:bodyPr>
                <a:p>
                  <a:pPr fontAlgn="auto">
                    <a:lnSpc>
                      <a:spcPct val="150000"/>
                    </a:lnSpc>
                  </a:pPr>
                  <a:r>
                    <a:rPr lang="zh-CN" altLang="en-US" sz="2800">
                      <a:solidFill>
                        <a:schemeClr val="tx1"/>
                      </a:solidFill>
                      <a:latin typeface="微软雅黑" panose="020B0503020204020204" charset="-122"/>
                      <a:ea typeface="微软雅黑" panose="020B0503020204020204" charset="-122"/>
                    </a:rPr>
                    <a:t>小狗很漂亮小狗很可爱小狗</a:t>
                  </a:r>
                  <a:endParaRPr lang="zh-CN" altLang="en-US" sz="2800">
                    <a:solidFill>
                      <a:schemeClr val="tx1"/>
                    </a:solidFill>
                    <a:latin typeface="微软雅黑" panose="020B0503020204020204" charset="-122"/>
                    <a:ea typeface="微软雅黑" panose="020B0503020204020204" charset="-122"/>
                  </a:endParaRPr>
                </a:p>
              </p:txBody>
            </p:sp>
          </p:grpSp>
          <p:sp>
            <p:nvSpPr>
              <p:cNvPr id="24" name="文本框 23"/>
              <p:cNvSpPr txBox="1"/>
              <p:nvPr/>
            </p:nvSpPr>
            <p:spPr>
              <a:xfrm>
                <a:off x="7360" y="9669"/>
                <a:ext cx="5899" cy="1152"/>
              </a:xfrm>
              <a:prstGeom prst="rect">
                <a:avLst/>
              </a:prstGeom>
              <a:noFill/>
            </p:spPr>
            <p:txBody>
              <a:bodyPr wrap="square" rtlCol="0" anchor="t">
                <a:spAutoFit/>
              </a:bodyPr>
              <a:p>
                <a:pPr fontAlgn="auto">
                  <a:lnSpc>
                    <a:spcPct val="150000"/>
                  </a:lnSpc>
                </a:pPr>
                <a:r>
                  <a:rPr lang="zh-CN" altLang="en-US" sz="2800">
                    <a:solidFill>
                      <a:schemeClr val="tx1"/>
                    </a:solidFill>
                    <a:latin typeface="微软雅黑" panose="020B0503020204020204" charset="-122"/>
                    <a:ea typeface="微软雅黑" panose="020B0503020204020204" charset="-122"/>
                  </a:rPr>
                  <a:t>很漂亮小狗很可爱小狗</a:t>
                </a:r>
                <a:endParaRPr lang="zh-CN" altLang="en-US" sz="2800">
                  <a:solidFill>
                    <a:schemeClr val="tx1"/>
                  </a:solidFill>
                  <a:latin typeface="微软雅黑" panose="020B0503020204020204" charset="-122"/>
                  <a:ea typeface="微软雅黑" panose="020B0503020204020204" charset="-122"/>
                </a:endParaRPr>
              </a:p>
            </p:txBody>
          </p:sp>
        </p:grpSp>
        <p:grpSp>
          <p:nvGrpSpPr>
            <p:cNvPr id="25" name="组合 24"/>
            <p:cNvGrpSpPr/>
            <p:nvPr/>
          </p:nvGrpSpPr>
          <p:grpSpPr>
            <a:xfrm>
              <a:off x="3163" y="8083"/>
              <a:ext cx="3932" cy="1152"/>
              <a:chOff x="3163" y="8083"/>
              <a:chExt cx="3932" cy="1152"/>
            </a:xfrm>
          </p:grpSpPr>
          <p:sp>
            <p:nvSpPr>
              <p:cNvPr id="141" name=" 141"/>
              <p:cNvSpPr/>
              <p:nvPr/>
            </p:nvSpPr>
            <p:spPr>
              <a:xfrm>
                <a:off x="3163" y="9015"/>
                <a:ext cx="3932" cy="220"/>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3385" y="8083"/>
                <a:ext cx="3710" cy="1152"/>
              </a:xfrm>
              <a:prstGeom prst="rect">
                <a:avLst/>
              </a:prstGeom>
              <a:noFill/>
            </p:spPr>
            <p:txBody>
              <a:bodyPr wrap="square" rtlCol="0" anchor="t">
                <a:spAutoFit/>
              </a:bodyPr>
              <a:p>
                <a:pPr fontAlgn="auto">
                  <a:lnSpc>
                    <a:spcPct val="150000"/>
                  </a:lnSpc>
                </a:pPr>
                <a:r>
                  <a:rPr lang="en-US" altLang="zh-CN" sz="2800">
                    <a:solidFill>
                      <a:schemeClr val="tx1"/>
                    </a:solidFill>
                    <a:latin typeface="微软雅黑" panose="020B0503020204020204" charset="-122"/>
                    <a:ea typeface="微软雅黑" panose="020B0503020204020204" charset="-122"/>
                  </a:rPr>
                  <a:t>float</a:t>
                </a:r>
                <a:r>
                  <a:rPr lang="zh-CN" altLang="en-US" sz="2800">
                    <a:solidFill>
                      <a:schemeClr val="tx1"/>
                    </a:solidFill>
                    <a:latin typeface="微软雅黑" panose="020B0503020204020204" charset="-122"/>
                    <a:ea typeface="微软雅黑" panose="020B0503020204020204" charset="-122"/>
                  </a:rPr>
                  <a:t>：</a:t>
                </a:r>
                <a:r>
                  <a:rPr lang="en-US" altLang="zh-CN" sz="2800">
                    <a:solidFill>
                      <a:schemeClr val="tx1"/>
                    </a:solidFill>
                    <a:latin typeface="微软雅黑" panose="020B0503020204020204" charset="-122"/>
                    <a:ea typeface="微软雅黑" panose="020B0503020204020204" charset="-122"/>
                  </a:rPr>
                  <a:t>left ;</a:t>
                </a:r>
                <a:endParaRPr lang="en-US" altLang="zh-CN" sz="2800">
                  <a:solidFill>
                    <a:schemeClr val="tx1"/>
                  </a:solidFill>
                  <a:latin typeface="微软雅黑" panose="020B0503020204020204" charset="-122"/>
                  <a:ea typeface="微软雅黑" panose="020B0503020204020204" charset="-122"/>
                </a:endParaRPr>
              </a:p>
            </p:txBody>
          </p:sp>
        </p:grpSp>
      </p:grpSp>
      <p:grpSp>
        <p:nvGrpSpPr>
          <p:cNvPr id="27" name="组合 26"/>
          <p:cNvGrpSpPr/>
          <p:nvPr/>
        </p:nvGrpSpPr>
        <p:grpSpPr>
          <a:xfrm>
            <a:off x="517525" y="949325"/>
            <a:ext cx="7786370" cy="1983105"/>
            <a:chOff x="997" y="7698"/>
            <a:chExt cx="12262" cy="3123"/>
          </a:xfrm>
        </p:grpSpPr>
        <p:grpSp>
          <p:nvGrpSpPr>
            <p:cNvPr id="28" name="组合 27"/>
            <p:cNvGrpSpPr/>
            <p:nvPr/>
          </p:nvGrpSpPr>
          <p:grpSpPr>
            <a:xfrm>
              <a:off x="997" y="7698"/>
              <a:ext cx="5899" cy="3123"/>
              <a:chOff x="997" y="7698"/>
              <a:chExt cx="5899" cy="3123"/>
            </a:xfrm>
          </p:grpSpPr>
          <p:sp>
            <p:nvSpPr>
              <p:cNvPr id="29" name="矩形 28"/>
              <p:cNvSpPr/>
              <p:nvPr/>
            </p:nvSpPr>
            <p:spPr>
              <a:xfrm>
                <a:off x="997" y="7698"/>
                <a:ext cx="5899" cy="3123"/>
              </a:xfrm>
              <a:prstGeom prst="rect">
                <a:avLst/>
              </a:prstGeom>
              <a:noFill/>
              <a:ln w="50800" cmpd="sng">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0" name="图片 29" descr="33"/>
              <p:cNvPicPr>
                <a:picLocks noChangeAspect="1"/>
              </p:cNvPicPr>
              <p:nvPr/>
            </p:nvPicPr>
            <p:blipFill>
              <a:blip r:embed="rId2"/>
              <a:stretch>
                <a:fillRect/>
              </a:stretch>
            </p:blipFill>
            <p:spPr>
              <a:xfrm>
                <a:off x="1159" y="7861"/>
                <a:ext cx="1561" cy="1603"/>
              </a:xfrm>
              <a:prstGeom prst="rect">
                <a:avLst/>
              </a:prstGeom>
            </p:spPr>
          </p:pic>
          <p:sp>
            <p:nvSpPr>
              <p:cNvPr id="31" name="文本框 30"/>
              <p:cNvSpPr txBox="1"/>
              <p:nvPr/>
            </p:nvSpPr>
            <p:spPr>
              <a:xfrm>
                <a:off x="997" y="9464"/>
                <a:ext cx="5899" cy="1152"/>
              </a:xfrm>
              <a:prstGeom prst="rect">
                <a:avLst/>
              </a:prstGeom>
              <a:noFill/>
            </p:spPr>
            <p:txBody>
              <a:bodyPr wrap="square" rtlCol="0" anchor="t">
                <a:spAutoFit/>
              </a:bodyPr>
              <a:p>
                <a:pPr fontAlgn="auto">
                  <a:lnSpc>
                    <a:spcPct val="150000"/>
                  </a:lnSpc>
                </a:pPr>
                <a:r>
                  <a:rPr lang="zh-CN" altLang="en-US" sz="2800">
                    <a:solidFill>
                      <a:schemeClr val="tx1"/>
                    </a:solidFill>
                    <a:latin typeface="微软雅黑" panose="020B0503020204020204" charset="-122"/>
                    <a:ea typeface="微软雅黑" panose="020B0503020204020204" charset="-122"/>
                  </a:rPr>
                  <a:t>小狗很漂亮</a:t>
                </a:r>
                <a:endParaRPr lang="zh-CN" altLang="en-US" sz="2800">
                  <a:solidFill>
                    <a:schemeClr val="tx1"/>
                  </a:solidFill>
                  <a:latin typeface="微软雅黑" panose="020B0503020204020204" charset="-122"/>
                  <a:ea typeface="微软雅黑" panose="020B0503020204020204" charset="-122"/>
                </a:endParaRPr>
              </a:p>
            </p:txBody>
          </p:sp>
        </p:grpSp>
        <p:grpSp>
          <p:nvGrpSpPr>
            <p:cNvPr id="32" name="组合 31"/>
            <p:cNvGrpSpPr/>
            <p:nvPr/>
          </p:nvGrpSpPr>
          <p:grpSpPr>
            <a:xfrm rot="0">
              <a:off x="7360" y="7698"/>
              <a:ext cx="5899" cy="1766"/>
              <a:chOff x="997" y="7698"/>
              <a:chExt cx="5899" cy="1766"/>
            </a:xfrm>
          </p:grpSpPr>
          <p:sp>
            <p:nvSpPr>
              <p:cNvPr id="33" name="矩形 32"/>
              <p:cNvSpPr/>
              <p:nvPr/>
            </p:nvSpPr>
            <p:spPr>
              <a:xfrm>
                <a:off x="997" y="7698"/>
                <a:ext cx="5899" cy="1537"/>
              </a:xfrm>
              <a:prstGeom prst="rect">
                <a:avLst/>
              </a:prstGeom>
              <a:noFill/>
              <a:ln w="50800" cmpd="sng">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图片 33" descr="33"/>
              <p:cNvPicPr>
                <a:picLocks noChangeAspect="1"/>
              </p:cNvPicPr>
              <p:nvPr/>
            </p:nvPicPr>
            <p:blipFill>
              <a:blip r:embed="rId2"/>
              <a:stretch>
                <a:fillRect/>
              </a:stretch>
            </p:blipFill>
            <p:spPr>
              <a:xfrm>
                <a:off x="1159" y="7861"/>
                <a:ext cx="1561" cy="1603"/>
              </a:xfrm>
              <a:prstGeom prst="rect">
                <a:avLst/>
              </a:prstGeom>
            </p:spPr>
          </p:pic>
          <p:sp>
            <p:nvSpPr>
              <p:cNvPr id="35" name="文本框 34"/>
              <p:cNvSpPr txBox="1"/>
              <p:nvPr/>
            </p:nvSpPr>
            <p:spPr>
              <a:xfrm>
                <a:off x="2797" y="7861"/>
                <a:ext cx="3791" cy="1152"/>
              </a:xfrm>
              <a:prstGeom prst="rect">
                <a:avLst/>
              </a:prstGeom>
              <a:noFill/>
            </p:spPr>
            <p:txBody>
              <a:bodyPr wrap="square" rtlCol="0" anchor="t">
                <a:spAutoFit/>
              </a:bodyPr>
              <a:p>
                <a:pPr fontAlgn="auto">
                  <a:lnSpc>
                    <a:spcPct val="150000"/>
                  </a:lnSpc>
                </a:pPr>
                <a:r>
                  <a:rPr lang="zh-CN" altLang="en-US" sz="2800">
                    <a:solidFill>
                      <a:schemeClr val="tx1"/>
                    </a:solidFill>
                    <a:latin typeface="微软雅黑" panose="020B0503020204020204" charset="-122"/>
                    <a:ea typeface="微软雅黑" panose="020B0503020204020204" charset="-122"/>
                  </a:rPr>
                  <a:t>小狗很漂亮</a:t>
                </a:r>
                <a:endParaRPr lang="zh-CN" altLang="en-US" sz="2800">
                  <a:solidFill>
                    <a:schemeClr val="tx1"/>
                  </a:solidFill>
                  <a:latin typeface="微软雅黑" panose="020B0503020204020204" charset="-122"/>
                  <a:ea typeface="微软雅黑" panose="020B0503020204020204" charset="-122"/>
                </a:endParaRPr>
              </a:p>
            </p:txBody>
          </p:sp>
        </p:grpSp>
        <p:sp>
          <p:nvSpPr>
            <p:cNvPr id="37" name=" 141"/>
            <p:cNvSpPr/>
            <p:nvPr/>
          </p:nvSpPr>
          <p:spPr>
            <a:xfrm>
              <a:off x="3163" y="9015"/>
              <a:ext cx="3932" cy="220"/>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
        <p:nvSpPr>
          <p:cNvPr id="39" name="文本框 38"/>
          <p:cNvSpPr txBox="1"/>
          <p:nvPr/>
        </p:nvSpPr>
        <p:spPr>
          <a:xfrm>
            <a:off x="7304405" y="2200910"/>
            <a:ext cx="3027680" cy="583565"/>
          </a:xfrm>
          <a:prstGeom prst="rect">
            <a:avLst/>
          </a:prstGeom>
          <a:noFill/>
        </p:spPr>
        <p:txBody>
          <a:bodyPr wrap="none" rtlCol="0" anchor="t">
            <a:sp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父元素高度塌陷</a:t>
            </a:r>
            <a:endParaRPr lang="zh-CN" altLang="en-US" sz="3200">
              <a:effectLst>
                <a:outerShdw blurRad="38100" dist="38100" dir="2700000" algn="tl">
                  <a:srgbClr val="000000">
                    <a:alpha val="43137"/>
                  </a:srgbClr>
                </a:outerShdw>
              </a:effectLst>
            </a:endParaRPr>
          </a:p>
        </p:txBody>
      </p:sp>
      <p:sp>
        <p:nvSpPr>
          <p:cNvPr id="40" name="文本框 39"/>
          <p:cNvSpPr txBox="1"/>
          <p:nvPr/>
        </p:nvSpPr>
        <p:spPr>
          <a:xfrm>
            <a:off x="620395" y="3475355"/>
            <a:ext cx="1808480" cy="583565"/>
          </a:xfrm>
          <a:prstGeom prst="rect">
            <a:avLst/>
          </a:prstGeom>
          <a:noFill/>
        </p:spPr>
        <p:txBody>
          <a:bodyPr wrap="none" rtlCol="0" anchor="t">
            <a:spAutoFit/>
          </a:bodyPr>
          <a:p>
            <a:r>
              <a:rPr lang="zh-CN" altLang="en-US" sz="3200">
                <a:effectLst>
                  <a:outerShdw blurRad="38100" dist="38100" dir="2700000" algn="tl">
                    <a:srgbClr val="000000">
                      <a:alpha val="43137"/>
                    </a:srgbClr>
                  </a:outerShdw>
                </a:effectLst>
              </a:rPr>
              <a:t>清浮动：</a:t>
            </a:r>
            <a:endParaRPr lang="zh-CN" altLang="en-US" sz="3200">
              <a:effectLst>
                <a:outerShdw blurRad="38100" dist="38100" dir="2700000" algn="tl">
                  <a:srgbClr val="000000">
                    <a:alpha val="43137"/>
                  </a:srgbClr>
                </a:outerShdw>
              </a:effectLst>
            </a:endParaRPr>
          </a:p>
        </p:txBody>
      </p:sp>
      <p:sp>
        <p:nvSpPr>
          <p:cNvPr id="41" name="标题 82945"/>
          <p:cNvSpPr>
            <a:spLocks noGrp="1"/>
          </p:cNvSpPr>
          <p:nvPr/>
        </p:nvSpPr>
        <p:spPr>
          <a:xfrm>
            <a:off x="2296160" y="3475355"/>
            <a:ext cx="4184650" cy="3063240"/>
          </a:xfrm>
          <a:prstGeom prst="rect">
            <a:avLst/>
          </a:prstGeom>
          <a:noFill/>
          <a:ln w="9525">
            <a:noFill/>
          </a:ln>
        </p:spPr>
        <p:txBody>
          <a:bodyPr anchor="t"/>
          <a:p>
            <a:pPr marL="457200" lvl="0" indent="-457200">
              <a:lnSpc>
                <a:spcPct val="150000"/>
              </a:lnSpc>
              <a:buClr>
                <a:srgbClr val="00B0F0"/>
              </a:buClr>
              <a:buFont typeface="Wingdings" panose="05000000000000000000" charset="0"/>
              <a:buChar char="ü"/>
            </a:pPr>
            <a:r>
              <a:rPr lang="zh-CN" altLang="en-US" sz="2800">
                <a:latin typeface="Arial" panose="020B0604020202020204" pitchFamily="34" charset="0"/>
                <a:ea typeface="微软雅黑" panose="020B0503020204020204" charset="-122"/>
              </a:rPr>
              <a:t>父设置固定高度</a:t>
            </a:r>
            <a:endParaRPr lang="zh-CN" altLang="en-US" sz="2800">
              <a:latin typeface="Arial" panose="020B0604020202020204" pitchFamily="34" charset="0"/>
              <a:ea typeface="微软雅黑" panose="020B0503020204020204" charset="-122"/>
            </a:endParaRPr>
          </a:p>
          <a:p>
            <a:pPr marL="457200" lvl="0" indent="-457200">
              <a:lnSpc>
                <a:spcPct val="150000"/>
              </a:lnSpc>
              <a:buClr>
                <a:srgbClr val="00B0F0"/>
              </a:buClr>
              <a:buFont typeface="Wingdings" panose="05000000000000000000" charset="0"/>
              <a:buChar char="ü"/>
            </a:pPr>
            <a:r>
              <a:rPr lang="zh-CN" altLang="en-US" sz="2800">
                <a:latin typeface="Arial" panose="020B0604020202020204" pitchFamily="34" charset="0"/>
                <a:ea typeface="微软雅黑" panose="020B0503020204020204" charset="-122"/>
              </a:rPr>
              <a:t>空</a:t>
            </a:r>
            <a:r>
              <a:rPr lang="en-US" altLang="zh-CN" sz="2800">
                <a:latin typeface="Arial" panose="020B0604020202020204" pitchFamily="34" charset="0"/>
                <a:ea typeface="微软雅黑" panose="020B0503020204020204" charset="-122"/>
              </a:rPr>
              <a:t>div</a:t>
            </a:r>
            <a:r>
              <a:rPr lang="zh-CN" altLang="en-US" sz="2800">
                <a:latin typeface="Arial" panose="020B0604020202020204" pitchFamily="34" charset="0"/>
                <a:ea typeface="微软雅黑" panose="020B0503020204020204" charset="-122"/>
              </a:rPr>
              <a:t>设置</a:t>
            </a:r>
            <a:r>
              <a:rPr lang="en-US" altLang="zh-CN" sz="2800">
                <a:latin typeface="Arial" panose="020B0604020202020204" pitchFamily="34" charset="0"/>
                <a:ea typeface="微软雅黑" panose="020B0503020204020204" charset="-122"/>
              </a:rPr>
              <a:t>clear:both</a:t>
            </a:r>
            <a:endParaRPr lang="en-US" altLang="zh-CN" sz="2800">
              <a:latin typeface="Arial" panose="020B0604020202020204" pitchFamily="34" charset="0"/>
              <a:ea typeface="微软雅黑" panose="020B0503020204020204" charset="-122"/>
            </a:endParaRPr>
          </a:p>
          <a:p>
            <a:pPr marL="457200" lvl="0" indent="-457200">
              <a:lnSpc>
                <a:spcPct val="150000"/>
              </a:lnSpc>
              <a:buClr>
                <a:srgbClr val="00B0F0"/>
              </a:buClr>
              <a:buFont typeface="Wingdings" panose="05000000000000000000" charset="0"/>
              <a:buChar char="ü"/>
            </a:pPr>
            <a:r>
              <a:rPr lang="en-US" altLang="zh-CN" sz="2800">
                <a:latin typeface="Arial" panose="020B0604020202020204" pitchFamily="34" charset="0"/>
                <a:ea typeface="微软雅黑" panose="020B0503020204020204" charset="-122"/>
              </a:rPr>
              <a:t>.clear::after{}</a:t>
            </a:r>
            <a:endParaRPr lang="en-US" altLang="zh-CN" sz="2800">
              <a:latin typeface="Arial" panose="020B0604020202020204" pitchFamily="34" charset="0"/>
              <a:ea typeface="微软雅黑" panose="020B0503020204020204" charset="-122"/>
            </a:endParaRPr>
          </a:p>
          <a:p>
            <a:pPr marL="457200" lvl="0" indent="-457200">
              <a:lnSpc>
                <a:spcPct val="150000"/>
              </a:lnSpc>
              <a:buClr>
                <a:srgbClr val="00B0F0"/>
              </a:buClr>
              <a:buFont typeface="Wingdings" panose="05000000000000000000" charset="0"/>
              <a:buChar char="ü"/>
            </a:pPr>
            <a:r>
              <a:rPr lang="en-US" altLang="zh-CN" sz="2800">
                <a:latin typeface="Arial" panose="020B0604020202020204" pitchFamily="34" charset="0"/>
                <a:ea typeface="微软雅黑" panose="020B0503020204020204" charset="-122"/>
              </a:rPr>
              <a:t>overflow: hidden;</a:t>
            </a:r>
            <a:endParaRPr lang="en-US" altLang="zh-CN" sz="2800">
              <a:latin typeface="Arial" panose="020B0604020202020204" pitchFamily="34" charset="0"/>
              <a:ea typeface="微软雅黑" panose="020B0503020204020204" charset="-122"/>
            </a:endParaRPr>
          </a:p>
          <a:p>
            <a:pPr lvl="0" indent="0">
              <a:lnSpc>
                <a:spcPct val="150000"/>
              </a:lnSpc>
              <a:buFont typeface="Wingdings" panose="05000000000000000000" pitchFamily="2" charset="2"/>
              <a:buNone/>
            </a:pPr>
            <a:endParaRPr lang="zh-CN" altLang="en-US" sz="2800" dirty="0">
              <a:solidFill>
                <a:srgbClr val="C00000"/>
              </a:solidFill>
              <a:latin typeface="微软雅黑" panose="020B0503020204020204" charset="-122"/>
              <a:ea typeface="微软雅黑" panose="020B0503020204020204" charset="-122"/>
            </a:endParaRPr>
          </a:p>
        </p:txBody>
      </p:sp>
      <p:grpSp>
        <p:nvGrpSpPr>
          <p:cNvPr id="45" name="组合 44"/>
          <p:cNvGrpSpPr/>
          <p:nvPr/>
        </p:nvGrpSpPr>
        <p:grpSpPr>
          <a:xfrm>
            <a:off x="4987290" y="2784475"/>
            <a:ext cx="6041390" cy="3063240"/>
            <a:chOff x="7854" y="4349"/>
            <a:chExt cx="9514" cy="4824"/>
          </a:xfrm>
        </p:grpSpPr>
        <p:sp>
          <p:nvSpPr>
            <p:cNvPr id="42" name="标题 82945"/>
            <p:cNvSpPr>
              <a:spLocks noGrp="1"/>
            </p:cNvSpPr>
            <p:nvPr/>
          </p:nvSpPr>
          <p:spPr>
            <a:xfrm>
              <a:off x="10778" y="4349"/>
              <a:ext cx="6590" cy="4824"/>
            </a:xfrm>
            <a:prstGeom prst="rect">
              <a:avLst/>
            </a:prstGeom>
            <a:noFill/>
            <a:ln w="9525">
              <a:noFill/>
            </a:ln>
          </p:spPr>
          <p:txBody>
            <a:bodyPr anchor="t"/>
            <a:p>
              <a:pPr lvl="0" indent="0">
                <a:lnSpc>
                  <a:spcPct val="150000"/>
                </a:lnSpc>
                <a:buFont typeface="Wingdings" panose="05000000000000000000" pitchFamily="2" charset="2"/>
                <a:buNone/>
              </a:pPr>
              <a:r>
                <a:rPr lang="en-US" altLang="zh-CN" sz="2800" dirty="0">
                  <a:solidFill>
                    <a:srgbClr val="C00000"/>
                  </a:solidFill>
                  <a:latin typeface="微软雅黑" panose="020B0503020204020204" charset="-122"/>
                  <a:ea typeface="微软雅黑" panose="020B0503020204020204" charset="-122"/>
                </a:rPr>
                <a:t>.clear::after{</a:t>
              </a:r>
              <a:endParaRPr lang="en-US" altLang="zh-CN" sz="2800" dirty="0">
                <a:solidFill>
                  <a:srgbClr val="C00000"/>
                </a:solidFill>
                <a:latin typeface="微软雅黑" panose="020B0503020204020204" charset="-122"/>
                <a:ea typeface="微软雅黑" panose="020B0503020204020204" charset="-122"/>
              </a:endParaRPr>
            </a:p>
            <a:p>
              <a:pPr lvl="2" indent="0">
                <a:lnSpc>
                  <a:spcPct val="150000"/>
                </a:lnSpc>
                <a:buFont typeface="Wingdings" panose="05000000000000000000" pitchFamily="2" charset="2"/>
                <a:buNone/>
              </a:pPr>
              <a:r>
                <a:rPr lang="en-US" altLang="zh-CN" sz="2800" dirty="0">
                  <a:solidFill>
                    <a:schemeClr val="tx1"/>
                  </a:solidFill>
                  <a:latin typeface="微软雅黑" panose="020B0503020204020204" charset="-122"/>
                  <a:ea typeface="微软雅黑" panose="020B0503020204020204" charset="-122"/>
                </a:rPr>
                <a:t>content:””;</a:t>
              </a:r>
              <a:endParaRPr lang="en-US" altLang="zh-CN" sz="2800" dirty="0">
                <a:solidFill>
                  <a:schemeClr val="tx1"/>
                </a:solidFill>
                <a:latin typeface="微软雅黑" panose="020B0503020204020204" charset="-122"/>
                <a:ea typeface="微软雅黑" panose="020B0503020204020204" charset="-122"/>
              </a:endParaRPr>
            </a:p>
            <a:p>
              <a:pPr lvl="2" indent="0">
                <a:lnSpc>
                  <a:spcPct val="150000"/>
                </a:lnSpc>
                <a:buFont typeface="Wingdings" panose="05000000000000000000" pitchFamily="2" charset="2"/>
                <a:buNone/>
              </a:pPr>
              <a:r>
                <a:rPr lang="en-US" altLang="zh-CN" sz="2800" dirty="0">
                  <a:solidFill>
                    <a:schemeClr val="tx1"/>
                  </a:solidFill>
                  <a:latin typeface="微软雅黑" panose="020B0503020204020204" charset="-122"/>
                  <a:ea typeface="微软雅黑" panose="020B0503020204020204" charset="-122"/>
                </a:rPr>
                <a:t>height: 0;</a:t>
              </a:r>
              <a:endParaRPr lang="en-US" altLang="zh-CN" sz="2800" dirty="0">
                <a:solidFill>
                  <a:schemeClr val="tx1"/>
                </a:solidFill>
                <a:latin typeface="微软雅黑" panose="020B0503020204020204" charset="-122"/>
                <a:ea typeface="微软雅黑" panose="020B0503020204020204" charset="-122"/>
              </a:endParaRPr>
            </a:p>
            <a:p>
              <a:pPr lvl="2" indent="0">
                <a:lnSpc>
                  <a:spcPct val="150000"/>
                </a:lnSpc>
                <a:buFont typeface="Wingdings" panose="05000000000000000000" pitchFamily="2" charset="2"/>
                <a:buNone/>
              </a:pPr>
              <a:r>
                <a:rPr lang="en-US" altLang="zh-CN" sz="2800" dirty="0">
                  <a:solidFill>
                    <a:schemeClr val="tx1"/>
                  </a:solidFill>
                  <a:latin typeface="微软雅黑" panose="020B0503020204020204" charset="-122"/>
                  <a:ea typeface="微软雅黑" panose="020B0503020204020204" charset="-122"/>
                </a:rPr>
                <a:t>clear: both;</a:t>
              </a:r>
              <a:endParaRPr lang="en-US" altLang="zh-CN" sz="2800" dirty="0">
                <a:solidFill>
                  <a:schemeClr val="tx1"/>
                </a:solidFill>
                <a:latin typeface="微软雅黑" panose="020B0503020204020204" charset="-122"/>
                <a:ea typeface="微软雅黑" panose="020B0503020204020204" charset="-122"/>
              </a:endParaRPr>
            </a:p>
            <a:p>
              <a:pPr lvl="2" indent="0">
                <a:lnSpc>
                  <a:spcPct val="150000"/>
                </a:lnSpc>
                <a:buFont typeface="Wingdings" panose="05000000000000000000" pitchFamily="2" charset="2"/>
                <a:buNone/>
              </a:pPr>
              <a:r>
                <a:rPr lang="en-US" altLang="zh-CN" sz="2800" dirty="0">
                  <a:solidFill>
                    <a:schemeClr val="tx1"/>
                  </a:solidFill>
                  <a:latin typeface="微软雅黑" panose="020B0503020204020204" charset="-122"/>
                  <a:ea typeface="微软雅黑" panose="020B0503020204020204" charset="-122"/>
                </a:rPr>
                <a:t>display: block;</a:t>
              </a:r>
              <a:endParaRPr lang="en-US" altLang="zh-CN" sz="2800" dirty="0">
                <a:solidFill>
                  <a:schemeClr val="tx1"/>
                </a:solidFill>
                <a:latin typeface="微软雅黑" panose="020B0503020204020204" charset="-122"/>
                <a:ea typeface="微软雅黑" panose="020B0503020204020204" charset="-122"/>
              </a:endParaRPr>
            </a:p>
            <a:p>
              <a:pPr lvl="0" indent="0">
                <a:lnSpc>
                  <a:spcPct val="150000"/>
                </a:lnSpc>
                <a:buFont typeface="Wingdings" panose="05000000000000000000" pitchFamily="2" charset="2"/>
                <a:buNone/>
              </a:pPr>
              <a:r>
                <a:rPr lang="en-US" altLang="zh-CN" sz="2800" dirty="0">
                  <a:solidFill>
                    <a:srgbClr val="C00000"/>
                  </a:solidFill>
                  <a:latin typeface="微软雅黑" panose="020B0503020204020204" charset="-122"/>
                  <a:ea typeface="微软雅黑" panose="020B0503020204020204" charset="-122"/>
                </a:rPr>
                <a:t>}</a:t>
              </a:r>
              <a:endParaRPr lang="en-US" altLang="zh-CN" sz="2800" dirty="0">
                <a:solidFill>
                  <a:srgbClr val="C00000"/>
                </a:solidFill>
                <a:latin typeface="微软雅黑" panose="020B0503020204020204" charset="-122"/>
                <a:ea typeface="微软雅黑" panose="020B0503020204020204" charset="-122"/>
              </a:endParaRPr>
            </a:p>
          </p:txBody>
        </p:sp>
        <p:sp>
          <p:nvSpPr>
            <p:cNvPr id="44" name=" 141"/>
            <p:cNvSpPr/>
            <p:nvPr/>
          </p:nvSpPr>
          <p:spPr>
            <a:xfrm>
              <a:off x="7854" y="8119"/>
              <a:ext cx="3932" cy="220"/>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par>
                                <p:cTn id="9" presetID="2" presetClass="entr" presetSubtype="1"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dissolv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zh-CN" altLang="en-US" dirty="0"/>
              <a:t>文本流</a:t>
            </a:r>
            <a:r>
              <a:rPr lang="en-US" altLang="zh-CN" dirty="0"/>
              <a:t>VS</a:t>
            </a:r>
            <a:r>
              <a:rPr lang="zh-CN" altLang="en-US" dirty="0"/>
              <a:t>文档流</a:t>
            </a:r>
            <a:endParaRPr lang="zh-CN" altLang="en-US" dirty="0"/>
          </a:p>
        </p:txBody>
      </p:sp>
      <p:sp>
        <p:nvSpPr>
          <p:cNvPr id="3" name="矩形 9"/>
          <p:cNvSpPr>
            <a:spLocks noChangeArrowheads="1"/>
          </p:cNvSpPr>
          <p:nvPr/>
        </p:nvSpPr>
        <p:spPr bwMode="auto">
          <a:xfrm>
            <a:off x="1079500" y="3255010"/>
            <a:ext cx="9175750" cy="285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457200" lvl="2" indent="0" defTabSz="1066800">
              <a:lnSpc>
                <a:spcPct val="150000"/>
              </a:lnSpc>
              <a:spcAft>
                <a:spcPct val="15000"/>
              </a:spcAft>
              <a:buFont typeface="Arial" panose="020B0604020202020204" pitchFamily="34" charset="0"/>
              <a:buNone/>
            </a:pPr>
            <a:r>
              <a:rPr lang="zh-CN" sz="2800" dirty="0">
                <a:latin typeface="微软雅黑" panose="020B0503020204020204" charset="-122"/>
                <a:ea typeface="微软雅黑" panose="020B0503020204020204" charset="-122"/>
                <a:sym typeface="Arial" panose="020B0604020202020204" pitchFamily="34" charset="0"/>
              </a:rPr>
              <a:t>这里面有</a:t>
            </a:r>
            <a:r>
              <a:rPr lang="zh-CN" sz="2800" dirty="0">
                <a:solidFill>
                  <a:srgbClr val="FF0000"/>
                </a:solidFill>
                <a:latin typeface="微软雅黑" panose="020B0503020204020204" charset="-122"/>
                <a:ea typeface="微软雅黑" panose="020B0503020204020204" charset="-122"/>
                <a:sym typeface="Arial" panose="020B0604020202020204" pitchFamily="34" charset="0"/>
              </a:rPr>
              <a:t>文档流</a:t>
            </a:r>
            <a:r>
              <a:rPr lang="zh-CN" sz="2800" dirty="0">
                <a:latin typeface="微软雅黑" panose="020B0503020204020204" charset="-122"/>
                <a:ea typeface="微软雅黑" panose="020B0503020204020204" charset="-122"/>
                <a:sym typeface="Arial" panose="020B0604020202020204" pitchFamily="34" charset="0"/>
              </a:rPr>
              <a:t>和</a:t>
            </a:r>
            <a:r>
              <a:rPr lang="zh-CN" sz="2800" dirty="0">
                <a:solidFill>
                  <a:srgbClr val="FF0000"/>
                </a:solidFill>
                <a:latin typeface="微软雅黑" panose="020B0503020204020204" charset="-122"/>
                <a:ea typeface="微软雅黑" panose="020B0503020204020204" charset="-122"/>
                <a:sym typeface="Arial" panose="020B0604020202020204" pitchFamily="34" charset="0"/>
              </a:rPr>
              <a:t>文本流</a:t>
            </a:r>
            <a:r>
              <a:rPr lang="zh-CN" sz="2800" dirty="0">
                <a:latin typeface="微软雅黑" panose="020B0503020204020204" charset="-122"/>
                <a:ea typeface="微软雅黑" panose="020B0503020204020204" charset="-122"/>
                <a:sym typeface="Arial" panose="020B0604020202020204" pitchFamily="34" charset="0"/>
              </a:rPr>
              <a:t>两个概念。</a:t>
            </a:r>
            <a:endParaRPr lang="zh-CN" sz="2800" dirty="0">
              <a:latin typeface="微软雅黑" panose="020B0503020204020204" charset="-122"/>
              <a:ea typeface="微软雅黑" panose="020B0503020204020204" charset="-122"/>
              <a:sym typeface="Arial" panose="020B0604020202020204" pitchFamily="34" charset="0"/>
            </a:endParaRPr>
          </a:p>
          <a:p>
            <a:pPr marL="457200" lvl="2" indent="0" defTabSz="1066800">
              <a:lnSpc>
                <a:spcPct val="150000"/>
              </a:lnSpc>
              <a:spcAft>
                <a:spcPct val="15000"/>
              </a:spcAft>
              <a:buFont typeface="Arial" panose="020B0604020202020204" pitchFamily="34" charset="0"/>
              <a:buNone/>
            </a:pPr>
            <a:r>
              <a:rPr sz="2800" dirty="0">
                <a:latin typeface="微软雅黑" panose="020B0503020204020204" charset="-122"/>
                <a:ea typeface="微软雅黑" panose="020B0503020204020204" charset="-122"/>
                <a:sym typeface="Arial" panose="020B0604020202020204" pitchFamily="34" charset="0"/>
              </a:rPr>
              <a:t>文档流是相对于</a:t>
            </a:r>
            <a:r>
              <a:rPr sz="2800" dirty="0">
                <a:solidFill>
                  <a:srgbClr val="FF0000"/>
                </a:solidFill>
                <a:latin typeface="微软雅黑" panose="020B0503020204020204" charset="-122"/>
                <a:ea typeface="微软雅黑" panose="020B0503020204020204" charset="-122"/>
                <a:sym typeface="Arial" panose="020B0604020202020204" pitchFamily="34" charset="0"/>
              </a:rPr>
              <a:t>盒子模型</a:t>
            </a:r>
            <a:r>
              <a:rPr sz="2800" dirty="0">
                <a:latin typeface="微软雅黑" panose="020B0503020204020204" charset="-122"/>
                <a:ea typeface="微软雅黑" panose="020B0503020204020204" charset="-122"/>
                <a:sym typeface="Arial" panose="020B0604020202020204" pitchFamily="34" charset="0"/>
              </a:rPr>
              <a:t>讲的，文本流是相对于</a:t>
            </a:r>
            <a:r>
              <a:rPr sz="2800" dirty="0">
                <a:solidFill>
                  <a:srgbClr val="FF0000"/>
                </a:solidFill>
                <a:latin typeface="微软雅黑" panose="020B0503020204020204" charset="-122"/>
                <a:ea typeface="微软雅黑" panose="020B0503020204020204" charset="-122"/>
                <a:sym typeface="Arial" panose="020B0604020202020204" pitchFamily="34" charset="0"/>
              </a:rPr>
              <a:t>文字</a:t>
            </a:r>
            <a:r>
              <a:rPr lang="zh-CN" sz="2800" dirty="0">
                <a:solidFill>
                  <a:srgbClr val="FF0000"/>
                </a:solidFill>
                <a:latin typeface="微软雅黑" panose="020B0503020204020204" charset="-122"/>
                <a:ea typeface="微软雅黑" panose="020B0503020204020204" charset="-122"/>
                <a:sym typeface="Arial" panose="020B0604020202020204" pitchFamily="34" charset="0"/>
              </a:rPr>
              <a:t>图片</a:t>
            </a:r>
            <a:r>
              <a:rPr sz="2800" dirty="0">
                <a:latin typeface="微软雅黑" panose="020B0503020204020204" charset="-122"/>
                <a:ea typeface="微软雅黑" panose="020B0503020204020204" charset="-122"/>
                <a:sym typeface="Arial" panose="020B0604020202020204" pitchFamily="34" charset="0"/>
              </a:rPr>
              <a:t>讲的。</a:t>
            </a:r>
            <a:endParaRPr sz="2800" dirty="0">
              <a:latin typeface="微软雅黑" panose="020B0503020204020204" charset="-122"/>
              <a:ea typeface="微软雅黑" panose="020B0503020204020204" charset="-122"/>
              <a:sym typeface="Arial" panose="020B0604020202020204" pitchFamily="34" charset="0"/>
            </a:endParaRPr>
          </a:p>
          <a:p>
            <a:pPr marL="457200" lvl="2" indent="0" defTabSz="1066800">
              <a:lnSpc>
                <a:spcPct val="150000"/>
              </a:lnSpc>
              <a:spcAft>
                <a:spcPct val="15000"/>
              </a:spcAft>
              <a:buFont typeface="Arial" panose="020B0604020202020204" pitchFamily="34" charset="0"/>
              <a:buNone/>
            </a:pPr>
            <a:r>
              <a:rPr lang="en-US" sz="2800" dirty="0">
                <a:latin typeface="微软雅黑" panose="020B0503020204020204" charset="-122"/>
                <a:ea typeface="微软雅黑" panose="020B0503020204020204" charset="-122"/>
                <a:sym typeface="Arial" panose="020B0604020202020204" pitchFamily="34" charset="0"/>
              </a:rPr>
              <a:t>  </a:t>
            </a:r>
            <a:endParaRPr lang="en-US" sz="2800" dirty="0">
              <a:latin typeface="微软雅黑" panose="020B0503020204020204" charset="-122"/>
              <a:ea typeface="微软雅黑" panose="020B0503020204020204" charset="-122"/>
              <a:sym typeface="Arial" panose="020B0604020202020204" pitchFamily="34" charset="0"/>
            </a:endParaRPr>
          </a:p>
        </p:txBody>
      </p:sp>
      <p:grpSp>
        <p:nvGrpSpPr>
          <p:cNvPr id="23" name="组合 22"/>
          <p:cNvGrpSpPr/>
          <p:nvPr/>
        </p:nvGrpSpPr>
        <p:grpSpPr>
          <a:xfrm>
            <a:off x="1614805" y="997585"/>
            <a:ext cx="3745230" cy="1983105"/>
            <a:chOff x="7360" y="7698"/>
            <a:chExt cx="5898" cy="3123"/>
          </a:xfrm>
        </p:grpSpPr>
        <p:grpSp>
          <p:nvGrpSpPr>
            <p:cNvPr id="16" name="组合 15"/>
            <p:cNvGrpSpPr/>
            <p:nvPr/>
          </p:nvGrpSpPr>
          <p:grpSpPr>
            <a:xfrm>
              <a:off x="7360" y="7698"/>
              <a:ext cx="5899" cy="3123"/>
              <a:chOff x="997" y="7698"/>
              <a:chExt cx="5899" cy="3123"/>
            </a:xfrm>
          </p:grpSpPr>
          <p:sp>
            <p:nvSpPr>
              <p:cNvPr id="17" name="矩形 16"/>
              <p:cNvSpPr/>
              <p:nvPr/>
            </p:nvSpPr>
            <p:spPr>
              <a:xfrm>
                <a:off x="997" y="7698"/>
                <a:ext cx="5899" cy="3123"/>
              </a:xfrm>
              <a:prstGeom prst="rect">
                <a:avLst/>
              </a:prstGeom>
              <a:noFill/>
              <a:ln w="50800" cmpd="sng">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8" name="图片 17" descr="33"/>
              <p:cNvPicPr>
                <a:picLocks noChangeAspect="1"/>
              </p:cNvPicPr>
              <p:nvPr/>
            </p:nvPicPr>
            <p:blipFill>
              <a:blip r:embed="rId2"/>
              <a:stretch>
                <a:fillRect/>
              </a:stretch>
            </p:blipFill>
            <p:spPr>
              <a:xfrm>
                <a:off x="1159" y="7861"/>
                <a:ext cx="1561" cy="1603"/>
              </a:xfrm>
              <a:prstGeom prst="rect">
                <a:avLst/>
              </a:prstGeom>
            </p:spPr>
          </p:pic>
          <p:sp>
            <p:nvSpPr>
              <p:cNvPr id="19" name="文本框 18"/>
              <p:cNvSpPr txBox="1"/>
              <p:nvPr/>
            </p:nvSpPr>
            <p:spPr>
              <a:xfrm>
                <a:off x="2797" y="7861"/>
                <a:ext cx="3791" cy="2160"/>
              </a:xfrm>
              <a:prstGeom prst="rect">
                <a:avLst/>
              </a:prstGeom>
              <a:noFill/>
            </p:spPr>
            <p:txBody>
              <a:bodyPr wrap="square" rtlCol="0" anchor="t">
                <a:spAutoFit/>
              </a:bodyPr>
              <a:p>
                <a:pPr fontAlgn="auto">
                  <a:lnSpc>
                    <a:spcPct val="150000"/>
                  </a:lnSpc>
                </a:pPr>
                <a:r>
                  <a:rPr lang="zh-CN" altLang="en-US" sz="2800">
                    <a:solidFill>
                      <a:schemeClr val="tx1"/>
                    </a:solidFill>
                    <a:latin typeface="微软雅黑" panose="020B0503020204020204" charset="-122"/>
                    <a:ea typeface="微软雅黑" panose="020B0503020204020204" charset="-122"/>
                  </a:rPr>
                  <a:t>小狗很漂亮小狗很可爱小狗</a:t>
                </a:r>
                <a:endParaRPr lang="zh-CN" altLang="en-US" sz="2800">
                  <a:solidFill>
                    <a:schemeClr val="tx1"/>
                  </a:solidFill>
                  <a:latin typeface="微软雅黑" panose="020B0503020204020204" charset="-122"/>
                  <a:ea typeface="微软雅黑" panose="020B0503020204020204" charset="-122"/>
                </a:endParaRPr>
              </a:p>
            </p:txBody>
          </p:sp>
        </p:grpSp>
        <p:sp>
          <p:nvSpPr>
            <p:cNvPr id="20" name="文本框 19"/>
            <p:cNvSpPr txBox="1"/>
            <p:nvPr/>
          </p:nvSpPr>
          <p:spPr>
            <a:xfrm>
              <a:off x="7360" y="9669"/>
              <a:ext cx="5899" cy="1152"/>
            </a:xfrm>
            <a:prstGeom prst="rect">
              <a:avLst/>
            </a:prstGeom>
            <a:noFill/>
          </p:spPr>
          <p:txBody>
            <a:bodyPr wrap="square" rtlCol="0" anchor="t">
              <a:spAutoFit/>
            </a:bodyPr>
            <a:p>
              <a:pPr fontAlgn="auto">
                <a:lnSpc>
                  <a:spcPct val="150000"/>
                </a:lnSpc>
              </a:pPr>
              <a:r>
                <a:rPr lang="zh-CN" altLang="en-US" sz="2800">
                  <a:solidFill>
                    <a:schemeClr val="tx1"/>
                  </a:solidFill>
                  <a:latin typeface="微软雅黑" panose="020B0503020204020204" charset="-122"/>
                  <a:ea typeface="微软雅黑" panose="020B0503020204020204" charset="-122"/>
                </a:rPr>
                <a:t>很漂亮小狗很可爱小狗</a:t>
              </a:r>
              <a:endParaRPr lang="zh-CN" altLang="en-US" sz="2800">
                <a:solidFill>
                  <a:schemeClr val="tx1"/>
                </a:solidFill>
                <a:latin typeface="微软雅黑" panose="020B0503020204020204" charset="-122"/>
                <a:ea typeface="微软雅黑" panose="020B0503020204020204" charset="-122"/>
              </a:endParaRPr>
            </a:p>
          </p:txBody>
        </p:sp>
      </p:grpSp>
      <p:sp>
        <p:nvSpPr>
          <p:cNvPr id="4" name="矩形 9"/>
          <p:cNvSpPr>
            <a:spLocks noChangeArrowheads="1"/>
          </p:cNvSpPr>
          <p:nvPr/>
        </p:nvSpPr>
        <p:spPr bwMode="auto">
          <a:xfrm>
            <a:off x="5669280" y="673735"/>
            <a:ext cx="439166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457200" lvl="2" indent="0" defTabSz="1066800">
              <a:lnSpc>
                <a:spcPct val="150000"/>
              </a:lnSpc>
              <a:spcAft>
                <a:spcPct val="15000"/>
              </a:spcAft>
              <a:buFont typeface="Arial" panose="020B0604020202020204" pitchFamily="34" charset="0"/>
              <a:buNone/>
            </a:pPr>
            <a:r>
              <a:rPr lang="zh-CN" sz="2800" dirty="0">
                <a:latin typeface="微软雅黑" panose="020B0503020204020204" charset="-122"/>
                <a:ea typeface="微软雅黑" panose="020B0503020204020204" charset="-122"/>
                <a:sym typeface="Arial" panose="020B0604020202020204" pitchFamily="34" charset="0"/>
              </a:rPr>
              <a:t>图片浮动，脱离文档流，但是浮动元素的图片和文字能够被识别非浮动元素的文字和图片识别。</a:t>
            </a:r>
            <a:endParaRPr lang="en-US" sz="2800" dirty="0">
              <a:latin typeface="微软雅黑" panose="020B0503020204020204" charset="-122"/>
              <a:ea typeface="微软雅黑" panose="020B0503020204020204" charset="-122"/>
              <a:sym typeface="Arial" panose="020B0604020202020204" pitchFamily="34" charset="0"/>
            </a:endParaRPr>
          </a:p>
        </p:txBody>
      </p:sp>
      <p:sp>
        <p:nvSpPr>
          <p:cNvPr id="5" name="矩形 9"/>
          <p:cNvSpPr>
            <a:spLocks noChangeArrowheads="1"/>
          </p:cNvSpPr>
          <p:nvPr/>
        </p:nvSpPr>
        <p:spPr bwMode="auto">
          <a:xfrm>
            <a:off x="1079500" y="3255010"/>
            <a:ext cx="91757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457200" lvl="2" indent="0" defTabSz="1066800">
              <a:lnSpc>
                <a:spcPct val="150000"/>
              </a:lnSpc>
              <a:spcAft>
                <a:spcPct val="15000"/>
              </a:spcAft>
              <a:buFont typeface="Arial" panose="020B0604020202020204" pitchFamily="34" charset="0"/>
              <a:buNone/>
            </a:pPr>
            <a:r>
              <a:rPr sz="2800" dirty="0">
                <a:latin typeface="微软雅黑" panose="020B0503020204020204" charset="-122"/>
                <a:ea typeface="微软雅黑" panose="020B0503020204020204" charset="-122"/>
                <a:sym typeface="Arial" panose="020B0604020202020204" pitchFamily="34" charset="0"/>
              </a:rPr>
              <a:t>元素浮动之后，会让它跳出文档流，也就是说当它后面还有元素时，其他元素会无视它所占据了的区域，直</a:t>
            </a:r>
            <a:r>
              <a:rPr lang="zh-CN" sz="2800" dirty="0">
                <a:latin typeface="微软雅黑" panose="020B0503020204020204" charset="-122"/>
                <a:ea typeface="微软雅黑" panose="020B0503020204020204" charset="-122"/>
                <a:sym typeface="Arial" panose="020B0604020202020204" pitchFamily="34" charset="0"/>
              </a:rPr>
              <a:t>接在</a:t>
            </a:r>
            <a:r>
              <a:rPr sz="2800" dirty="0">
                <a:latin typeface="微软雅黑" panose="020B0503020204020204" charset="-122"/>
                <a:ea typeface="微软雅黑" panose="020B0503020204020204" charset="-122"/>
                <a:sym typeface="Arial" panose="020B0604020202020204" pitchFamily="34" charset="0"/>
              </a:rPr>
              <a:t>它下</a:t>
            </a:r>
            <a:r>
              <a:rPr lang="zh-CN" sz="2800" dirty="0">
                <a:latin typeface="微软雅黑" panose="020B0503020204020204" charset="-122"/>
                <a:ea typeface="微软雅黑" panose="020B0503020204020204" charset="-122"/>
                <a:sym typeface="Arial" panose="020B0604020202020204" pitchFamily="34" charset="0"/>
              </a:rPr>
              <a:t>面</a:t>
            </a:r>
            <a:r>
              <a:rPr sz="2800" dirty="0">
                <a:latin typeface="微软雅黑" panose="020B0503020204020204" charset="-122"/>
                <a:ea typeface="微软雅黑" panose="020B0503020204020204" charset="-122"/>
                <a:sym typeface="Arial" panose="020B0604020202020204" pitchFamily="34" charset="0"/>
              </a:rPr>
              <a:t>布局。但是文字却会</a:t>
            </a:r>
            <a:r>
              <a:rPr sz="2800" dirty="0">
                <a:solidFill>
                  <a:srgbClr val="FF0000"/>
                </a:solidFill>
                <a:latin typeface="微软雅黑" panose="020B0503020204020204" charset="-122"/>
                <a:ea typeface="微软雅黑" panose="020B0503020204020204" charset="-122"/>
                <a:sym typeface="Arial" panose="020B0604020202020204" pitchFamily="34" charset="0"/>
              </a:rPr>
              <a:t>认同浮动元素所占据的区域</a:t>
            </a:r>
            <a:r>
              <a:rPr sz="2800" dirty="0">
                <a:latin typeface="微软雅黑" panose="020B0503020204020204" charset="-122"/>
                <a:ea typeface="微软雅黑" panose="020B0503020204020204" charset="-122"/>
                <a:sym typeface="Arial" panose="020B0604020202020204" pitchFamily="34" charset="0"/>
              </a:rPr>
              <a:t>，围绕它布局，也就是没有</a:t>
            </a:r>
            <a:r>
              <a:rPr lang="zh-CN" sz="2800" dirty="0">
                <a:latin typeface="微软雅黑" panose="020B0503020204020204" charset="-122"/>
                <a:ea typeface="微软雅黑" panose="020B0503020204020204" charset="-122"/>
                <a:sym typeface="Arial" panose="020B0604020202020204" pitchFamily="34" charset="0"/>
              </a:rPr>
              <a:t>脱离</a:t>
            </a:r>
            <a:r>
              <a:rPr sz="2800" dirty="0">
                <a:latin typeface="微软雅黑" panose="020B0503020204020204" charset="-122"/>
                <a:ea typeface="微软雅黑" panose="020B0503020204020204" charset="-122"/>
                <a:sym typeface="Arial" panose="020B0604020202020204" pitchFamily="34" charset="0"/>
              </a:rPr>
              <a:t>文本流。</a:t>
            </a:r>
            <a:r>
              <a:rPr lang="en-US" sz="2800" dirty="0">
                <a:latin typeface="微软雅黑" panose="020B0503020204020204" charset="-122"/>
                <a:ea typeface="微软雅黑" panose="020B0503020204020204" charset="-122"/>
                <a:sym typeface="Arial" panose="020B0604020202020204" pitchFamily="34" charset="0"/>
              </a:rPr>
              <a:t>   </a:t>
            </a:r>
            <a:endParaRPr lang="en-US" sz="2800" dirty="0">
              <a:latin typeface="微软雅黑" panose="020B0503020204020204" charset="-122"/>
              <a:ea typeface="微软雅黑" panose="020B0503020204020204" charset="-122"/>
              <a:sym typeface="Arial" panose="020B0604020202020204" pitchFamily="34"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xit" presetSubtype="1" fill="hold" grpId="1" nodeType="clickEffect">
                                  <p:stCondLst>
                                    <p:cond delay="0"/>
                                  </p:stCondLst>
                                  <p:childTnLst>
                                    <p:anim calcmode="lin" valueType="num">
                                      <p:cBhvr additive="base">
                                        <p:cTn id="16" dur="500"/>
                                        <p:tgtEl>
                                          <p:spTgt spid="3"/>
                                        </p:tgtEl>
                                        <p:attrNameLst>
                                          <p:attrName>ppt_y</p:attrName>
                                        </p:attrNameLst>
                                      </p:cBhvr>
                                      <p:tavLst>
                                        <p:tav tm="0">
                                          <p:val>
                                            <p:strVal val="#ppt_y"/>
                                          </p:val>
                                        </p:tav>
                                        <p:tav tm="100000">
                                          <p:val>
                                            <p:strVal val="#ppt_y-#ppt_h*1.125000"/>
                                          </p:val>
                                        </p:tav>
                                      </p:tavLst>
                                    </p:anim>
                                    <p:animEffect transition="out" filter="wipe(up)">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2" presetClass="entr" presetSubtype="4" fill="hold" grpId="1"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ppt_y</p:attrName>
                                        </p:attrNameLst>
                                      </p:cBhvr>
                                      <p:tavLst>
                                        <p:tav tm="0">
                                          <p:val>
                                            <p:strVal val="#ppt_y+#ppt_h*1.125000"/>
                                          </p:val>
                                        </p:tav>
                                        <p:tav tm="100000">
                                          <p:val>
                                            <p:strVal val="#ppt_y"/>
                                          </p:val>
                                        </p:tav>
                                      </p:tavLst>
                                    </p:anim>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custDataLst>
              <p:tags r:id="rId1"/>
            </p:custDataLst>
          </p:nvPr>
        </p:nvSpPr>
        <p:spPr>
          <a:xfrm>
            <a:off x="4303485" y="566057"/>
            <a:ext cx="3628572" cy="7112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fontScale="92500"/>
          </a:bodyPr>
          <a:lstStyle/>
          <a:p>
            <a:pPr algn="ctr"/>
            <a:r>
              <a:rPr lang="zh-CN" altLang="en-US" sz="3600" smtClean="0">
                <a:solidFill>
                  <a:srgbClr val="FFFFFF"/>
                </a:solidFill>
              </a:rPr>
              <a:t>第一部分</a:t>
            </a:r>
            <a:endParaRPr lang="zh-CN" altLang="en-US" sz="3600" smtClean="0">
              <a:solidFill>
                <a:srgbClr val="FFFFFF"/>
              </a:solidFill>
            </a:endParaRPr>
          </a:p>
        </p:txBody>
      </p:sp>
      <p:sp>
        <p:nvSpPr>
          <p:cNvPr id="2" name="标题 1"/>
          <p:cNvSpPr>
            <a:spLocks noGrp="1"/>
          </p:cNvSpPr>
          <p:nvPr>
            <p:ph type="title"/>
            <p:custDataLst>
              <p:tags r:id="rId2"/>
            </p:custDataLst>
          </p:nvPr>
        </p:nvSpPr>
        <p:spPr/>
        <p:txBody>
          <a:bodyPr/>
          <a:lstStyle/>
          <a:p>
            <a:r>
              <a:rPr lang="en-US" altLang="zh-CN" dirty="0"/>
              <a:t>Web</a:t>
            </a:r>
            <a:endParaRPr lang="en-US" altLang="zh-CN" dirty="0"/>
          </a:p>
        </p:txBody>
      </p:sp>
    </p:spTree>
    <p:custDataLst>
      <p:tags r:id="rId3"/>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zh-CN" altLang="en-US" dirty="0"/>
              <a:t>定位</a:t>
            </a:r>
            <a:endParaRPr lang="zh-CN" altLang="en-US" dirty="0"/>
          </a:p>
        </p:txBody>
      </p:sp>
      <p:sp>
        <p:nvSpPr>
          <p:cNvPr id="2" name="文本框 1"/>
          <p:cNvSpPr txBox="1"/>
          <p:nvPr/>
        </p:nvSpPr>
        <p:spPr>
          <a:xfrm>
            <a:off x="451485" y="800100"/>
            <a:ext cx="6485255" cy="2584450"/>
          </a:xfrm>
          <a:prstGeom prst="rect">
            <a:avLst/>
          </a:prstGeom>
          <a:noFill/>
        </p:spPr>
        <p:txBody>
          <a:bodyPr wrap="square" rtlCol="0" anchor="t">
            <a:spAutoFit/>
          </a:bodyPr>
          <a:p>
            <a:pPr>
              <a:lnSpc>
                <a:spcPct val="150000"/>
              </a:lnSpc>
              <a:buClr>
                <a:schemeClr val="accent2"/>
              </a:buClr>
              <a:buFont typeface="Wingdings" panose="05000000000000000000" pitchFamily="2" charset="2"/>
              <a:buChar char="ü"/>
            </a:pPr>
            <a:r>
              <a:rPr lang="en-US" altLang="zh-CN" sz="2800" b="1" dirty="0" smtClean="0">
                <a:solidFill>
                  <a:srgbClr val="C00000"/>
                </a:solidFill>
                <a:latin typeface="微软雅黑" panose="020B0503020204020204" charset="-122"/>
                <a:ea typeface="微软雅黑" panose="020B0503020204020204" charset="-122"/>
                <a:sym typeface="+mn-ea"/>
              </a:rPr>
              <a:t>  </a:t>
            </a:r>
            <a:r>
              <a:rPr lang="zh-CN" altLang="en-US" sz="2800" b="1" dirty="0" smtClean="0">
                <a:solidFill>
                  <a:srgbClr val="C00000"/>
                </a:solidFill>
                <a:latin typeface="微软雅黑" panose="020B0503020204020204" charset="-122"/>
                <a:ea typeface="微软雅黑" panose="020B0503020204020204" charset="-122"/>
                <a:sym typeface="+mn-ea"/>
              </a:rPr>
              <a:t>相对定位  </a:t>
            </a:r>
            <a:r>
              <a:rPr lang="en-US" altLang="zh-CN" sz="2800" b="1" dirty="0" err="1" smtClean="0">
                <a:solidFill>
                  <a:srgbClr val="FF0000"/>
                </a:solidFill>
                <a:latin typeface="微软雅黑" panose="020B0503020204020204" charset="-122"/>
                <a:ea typeface="微软雅黑" panose="020B0503020204020204" charset="-122"/>
                <a:sym typeface="+mn-ea"/>
              </a:rPr>
              <a:t>position: </a:t>
            </a:r>
            <a:r>
              <a:rPr lang="en-US" altLang="zh-CN" sz="2800" b="1" dirty="0" err="1">
                <a:solidFill>
                  <a:srgbClr val="FF0000"/>
                </a:solidFill>
                <a:latin typeface="微软雅黑" panose="020B0503020204020204" charset="-122"/>
                <a:ea typeface="微软雅黑" panose="020B0503020204020204" charset="-122"/>
                <a:sym typeface="+mn-ea"/>
              </a:rPr>
              <a:t>relative</a:t>
            </a:r>
            <a:endParaRPr lang="en-US" altLang="zh-CN" sz="2800" b="1" dirty="0" smtClean="0">
              <a:solidFill>
                <a:srgbClr val="FF0000"/>
              </a:solidFill>
              <a:latin typeface="微软雅黑" panose="020B0503020204020204" charset="-122"/>
              <a:ea typeface="微软雅黑" panose="020B0503020204020204" charset="-122"/>
            </a:endParaRPr>
          </a:p>
          <a:p>
            <a:pPr lvl="1">
              <a:lnSpc>
                <a:spcPct val="150000"/>
              </a:lnSpc>
              <a:buFont typeface="Arial" panose="020B0604020202020204" pitchFamily="34" charset="0"/>
              <a:buChar char="•"/>
            </a:pPr>
            <a:r>
              <a:rPr lang="zh-CN" altLang="en-US" sz="2000" dirty="0" smtClean="0">
                <a:latin typeface="微软雅黑" panose="020B0503020204020204" charset="-122"/>
                <a:ea typeface="微软雅黑" panose="020B0503020204020204" charset="-122"/>
                <a:sym typeface="+mn-ea"/>
              </a:rPr>
              <a:t>  与</a:t>
            </a:r>
            <a:r>
              <a:rPr lang="en-US" altLang="zh-CN" sz="2000" dirty="0" smtClean="0">
                <a:latin typeface="微软雅黑" panose="020B0503020204020204" charset="-122"/>
                <a:ea typeface="微软雅黑" panose="020B0503020204020204" charset="-122"/>
                <a:sym typeface="+mn-ea"/>
              </a:rPr>
              <a:t>left</a:t>
            </a:r>
            <a:r>
              <a:rPr lang="zh-CN" altLang="en-US" sz="2000" dirty="0" smtClean="0">
                <a:latin typeface="微软雅黑" panose="020B0503020204020204" charset="-122"/>
                <a:ea typeface="微软雅黑" panose="020B0503020204020204" charset="-122"/>
                <a:sym typeface="+mn-ea"/>
              </a:rPr>
              <a:t>，</a:t>
            </a:r>
            <a:r>
              <a:rPr lang="en-US" altLang="zh-CN" sz="2000" dirty="0" smtClean="0">
                <a:latin typeface="微软雅黑" panose="020B0503020204020204" charset="-122"/>
                <a:ea typeface="微软雅黑" panose="020B0503020204020204" charset="-122"/>
                <a:sym typeface="+mn-ea"/>
              </a:rPr>
              <a:t>right</a:t>
            </a:r>
            <a:r>
              <a:rPr lang="zh-CN" altLang="en-US" sz="2000" dirty="0" smtClean="0">
                <a:latin typeface="微软雅黑" panose="020B0503020204020204" charset="-122"/>
                <a:ea typeface="微软雅黑" panose="020B0503020204020204" charset="-122"/>
                <a:sym typeface="+mn-ea"/>
              </a:rPr>
              <a:t>，</a:t>
            </a:r>
            <a:r>
              <a:rPr lang="en-US" altLang="zh-CN" sz="2000" dirty="0" smtClean="0">
                <a:latin typeface="微软雅黑" panose="020B0503020204020204" charset="-122"/>
                <a:ea typeface="微软雅黑" panose="020B0503020204020204" charset="-122"/>
                <a:sym typeface="+mn-ea"/>
              </a:rPr>
              <a:t>top</a:t>
            </a:r>
            <a:r>
              <a:rPr lang="zh-CN" altLang="en-US" sz="2000" dirty="0" smtClean="0">
                <a:latin typeface="微软雅黑" panose="020B0503020204020204" charset="-122"/>
                <a:ea typeface="微软雅黑" panose="020B0503020204020204" charset="-122"/>
                <a:sym typeface="+mn-ea"/>
              </a:rPr>
              <a:t>，</a:t>
            </a:r>
            <a:r>
              <a:rPr lang="en-US" altLang="zh-CN" sz="2000" dirty="0" smtClean="0">
                <a:latin typeface="微软雅黑" panose="020B0503020204020204" charset="-122"/>
                <a:ea typeface="微软雅黑" panose="020B0503020204020204" charset="-122"/>
                <a:sym typeface="+mn-ea"/>
              </a:rPr>
              <a:t>bottom</a:t>
            </a:r>
            <a:r>
              <a:rPr lang="zh-CN" altLang="en-US" sz="2000" dirty="0" smtClean="0">
                <a:latin typeface="微软雅黑" panose="020B0503020204020204" charset="-122"/>
                <a:ea typeface="微软雅黑" panose="020B0503020204020204" charset="-122"/>
                <a:sym typeface="+mn-ea"/>
              </a:rPr>
              <a:t>等属性共同使用</a:t>
            </a:r>
            <a:endParaRPr lang="en-US" altLang="zh-CN" sz="2000" dirty="0" smtClean="0">
              <a:latin typeface="微软雅黑" panose="020B0503020204020204" charset="-122"/>
              <a:ea typeface="微软雅黑" panose="020B0503020204020204" charset="-122"/>
            </a:endParaRPr>
          </a:p>
          <a:p>
            <a:pPr lvl="1">
              <a:lnSpc>
                <a:spcPct val="150000"/>
              </a:lnSpc>
              <a:buFont typeface="Arial" panose="020B0604020202020204" pitchFamily="34" charset="0"/>
              <a:buChar char="•"/>
            </a:pPr>
            <a:r>
              <a:rPr lang="zh-CN" altLang="en-US" sz="2000" dirty="0" smtClean="0">
                <a:latin typeface="微软雅黑" panose="020B0503020204020204" charset="-122"/>
                <a:ea typeface="微软雅黑" panose="020B0503020204020204" charset="-122"/>
                <a:sym typeface="+mn-ea"/>
              </a:rPr>
              <a:t>  以自身本应在的位置为起始位置</a:t>
            </a:r>
            <a:endParaRPr lang="zh-CN" altLang="en-US" sz="2000" dirty="0" smtClean="0">
              <a:latin typeface="微软雅黑" panose="020B0503020204020204" charset="-122"/>
              <a:ea typeface="微软雅黑" panose="020B0503020204020204" charset="-122"/>
            </a:endParaRPr>
          </a:p>
          <a:p>
            <a:pPr lvl="1">
              <a:lnSpc>
                <a:spcPct val="150000"/>
              </a:lnSpc>
              <a:buFont typeface="Arial" panose="020B0604020202020204" pitchFamily="34" charset="0"/>
              <a:buChar char="•"/>
            </a:pPr>
            <a:r>
              <a:rPr lang="zh-CN" altLang="en-US" sz="2000" dirty="0" smtClean="0">
                <a:latin typeface="微软雅黑" panose="020B0503020204020204" charset="-122"/>
                <a:ea typeface="微软雅黑" panose="020B0503020204020204" charset="-122"/>
                <a:sym typeface="+mn-ea"/>
              </a:rPr>
              <a:t>  保留自身位置</a:t>
            </a:r>
            <a:endParaRPr lang="zh-CN" altLang="en-US" sz="2000" dirty="0" smtClean="0">
              <a:latin typeface="微软雅黑" panose="020B0503020204020204" charset="-122"/>
              <a:ea typeface="微软雅黑" panose="020B0503020204020204" charset="-122"/>
            </a:endParaRPr>
          </a:p>
          <a:p>
            <a:pPr lvl="1">
              <a:lnSpc>
                <a:spcPct val="150000"/>
              </a:lnSpc>
              <a:buFont typeface="Arial" panose="020B0604020202020204" pitchFamily="34" charset="0"/>
              <a:buChar char="•"/>
            </a:pPr>
            <a:r>
              <a:rPr lang="zh-CN" altLang="en-US" sz="2000" dirty="0" smtClean="0">
                <a:latin typeface="微软雅黑" panose="020B0503020204020204" charset="-122"/>
                <a:ea typeface="微软雅黑" panose="020B0503020204020204" charset="-122"/>
                <a:sym typeface="+mn-ea"/>
              </a:rPr>
              <a:t>  不脱离文档流和文本流</a:t>
            </a:r>
            <a:endParaRPr lang="zh-CN" altLang="en-US" sz="2000"/>
          </a:p>
        </p:txBody>
      </p:sp>
      <p:sp>
        <p:nvSpPr>
          <p:cNvPr id="3" name="TextBox 2"/>
          <p:cNvSpPr txBox="1"/>
          <p:nvPr/>
        </p:nvSpPr>
        <p:spPr>
          <a:xfrm>
            <a:off x="451485" y="3538220"/>
            <a:ext cx="8943340" cy="2676525"/>
          </a:xfrm>
          <a:prstGeom prst="rect">
            <a:avLst/>
          </a:prstGeom>
          <a:noFill/>
          <a:ln w="12700" cmpd="sng">
            <a:noFill/>
            <a:prstDash val="solid"/>
          </a:ln>
        </p:spPr>
        <p:txBody>
          <a:bodyPr wrap="square" rtlCol="0">
            <a:spAutoFit/>
          </a:bodyPr>
          <a:p>
            <a:pPr>
              <a:lnSpc>
                <a:spcPct val="150000"/>
              </a:lnSpc>
              <a:buClr>
                <a:schemeClr val="accent2"/>
              </a:buClr>
              <a:buFont typeface="Wingdings" panose="05000000000000000000" pitchFamily="2" charset="2"/>
              <a:buChar char="ü"/>
            </a:pPr>
            <a:r>
              <a:rPr lang="zh-CN" altLang="en-US" sz="3200" b="1" dirty="0" smtClean="0">
                <a:solidFill>
                  <a:srgbClr val="C00000"/>
                </a:solidFill>
              </a:rPr>
              <a:t>  </a:t>
            </a:r>
            <a:r>
              <a:rPr lang="zh-CN" altLang="en-US" sz="2800" b="1" dirty="0" smtClean="0">
                <a:solidFill>
                  <a:srgbClr val="C00000"/>
                </a:solidFill>
                <a:latin typeface="微软雅黑" panose="020B0503020204020204" charset="-122"/>
                <a:ea typeface="微软雅黑" panose="020B0503020204020204" charset="-122"/>
              </a:rPr>
              <a:t>绝对定位  </a:t>
            </a:r>
            <a:r>
              <a:rPr lang="en-US" altLang="zh-CN" sz="2800" b="1" dirty="0" err="1" smtClean="0">
                <a:solidFill>
                  <a:srgbClr val="FF0000"/>
                </a:solidFill>
              </a:rPr>
              <a:t>position: absolute</a:t>
            </a:r>
            <a:endParaRPr lang="en-US" altLang="zh-CN" sz="2800" b="1" dirty="0" err="1" smtClean="0">
              <a:solidFill>
                <a:srgbClr val="FF0000"/>
              </a:solidFill>
            </a:endParaRPr>
          </a:p>
          <a:p>
            <a:pPr lvl="1">
              <a:lnSpc>
                <a:spcPct val="150000"/>
              </a:lnSpc>
              <a:buFont typeface="Arial" panose="020B0604020202020204" pitchFamily="34" charset="0"/>
              <a:buChar char="•"/>
            </a:pPr>
            <a:r>
              <a:rPr lang="zh-CN" altLang="en-US" sz="2000" dirty="0" smtClean="0">
                <a:latin typeface="微软雅黑" panose="020B0503020204020204" charset="-122"/>
                <a:ea typeface="微软雅黑" panose="020B0503020204020204" charset="-122"/>
              </a:rPr>
              <a:t>  与left，right，top，bottom等属性共同使用</a:t>
            </a:r>
            <a:endParaRPr lang="zh-CN" altLang="en-US" sz="2000" dirty="0" smtClean="0">
              <a:latin typeface="微软雅黑" panose="020B0503020204020204" charset="-122"/>
              <a:ea typeface="微软雅黑" panose="020B0503020204020204" charset="-122"/>
            </a:endParaRPr>
          </a:p>
          <a:p>
            <a:pPr lvl="1">
              <a:lnSpc>
                <a:spcPct val="150000"/>
              </a:lnSpc>
              <a:buFont typeface="Arial" panose="020B0604020202020204" pitchFamily="34" charset="0"/>
              <a:buChar char="•"/>
            </a:pPr>
            <a:r>
              <a:rPr lang="zh-CN" altLang="en-US" sz="2000" dirty="0" smtClean="0">
                <a:latin typeface="微软雅黑" panose="020B0503020204020204" charset="-122"/>
                <a:ea typeface="微软雅黑" panose="020B0503020204020204" charset="-122"/>
              </a:rPr>
              <a:t>  </a:t>
            </a:r>
            <a:r>
              <a:rPr lang="zh-CN" altLang="en-US" sz="2000" dirty="0" smtClean="0">
                <a:latin typeface="微软雅黑" panose="020B0503020204020204" charset="-122"/>
                <a:ea typeface="微软雅黑" panose="020B0503020204020204" charset="-122"/>
                <a:sym typeface="+mn-ea"/>
              </a:rPr>
              <a:t>若祖先元素</a:t>
            </a:r>
            <a:r>
              <a:rPr lang="zh-CN" altLang="en-US" sz="2000" b="1" dirty="0" smtClean="0">
                <a:solidFill>
                  <a:srgbClr val="FF0000"/>
                </a:solidFill>
                <a:latin typeface="微软雅黑" panose="020B0503020204020204" charset="-122"/>
                <a:ea typeface="微软雅黑" panose="020B0503020204020204" charset="-122"/>
                <a:sym typeface="+mn-ea"/>
              </a:rPr>
              <a:t>已</a:t>
            </a:r>
            <a:r>
              <a:rPr lang="zh-CN" altLang="en-US" sz="2000" dirty="0" smtClean="0">
                <a:latin typeface="微软雅黑" panose="020B0503020204020204" charset="-122"/>
                <a:ea typeface="微软雅黑" panose="020B0503020204020204" charset="-122"/>
                <a:sym typeface="+mn-ea"/>
              </a:rPr>
              <a:t>定位，则以该祖先元素为参照物</a:t>
            </a:r>
            <a:endParaRPr lang="zh-CN" altLang="en-US" sz="2000" dirty="0" smtClean="0">
              <a:latin typeface="微软雅黑" panose="020B0503020204020204" charset="-122"/>
              <a:ea typeface="微软雅黑" panose="020B0503020204020204" charset="-122"/>
              <a:sym typeface="+mn-ea"/>
            </a:endParaRPr>
          </a:p>
          <a:p>
            <a:pPr lvl="1">
              <a:lnSpc>
                <a:spcPct val="150000"/>
              </a:lnSpc>
              <a:buFont typeface="Arial" panose="020B0604020202020204" pitchFamily="34" charset="0"/>
              <a:buChar char="•"/>
            </a:pPr>
            <a:r>
              <a:rPr lang="zh-CN" altLang="en-US" sz="2000" dirty="0" smtClean="0">
                <a:latin typeface="微软雅黑" panose="020B0503020204020204" charset="-122"/>
                <a:ea typeface="微软雅黑" panose="020B0503020204020204" charset="-122"/>
                <a:sym typeface="+mn-ea"/>
              </a:rPr>
              <a:t>  </a:t>
            </a:r>
            <a:r>
              <a:rPr lang="zh-CN" altLang="en-US" sz="2000" dirty="0" smtClean="0">
                <a:latin typeface="微软雅黑" panose="020B0503020204020204" charset="-122"/>
                <a:ea typeface="微软雅黑" panose="020B0503020204020204" charset="-122"/>
                <a:sym typeface="+mn-ea"/>
              </a:rPr>
              <a:t>若祖先元素</a:t>
            </a:r>
            <a:r>
              <a:rPr lang="zh-CN" altLang="en-US" sz="2000" b="1" dirty="0" smtClean="0">
                <a:solidFill>
                  <a:srgbClr val="FF0000"/>
                </a:solidFill>
                <a:latin typeface="微软雅黑" panose="020B0503020204020204" charset="-122"/>
                <a:ea typeface="微软雅黑" panose="020B0503020204020204" charset="-122"/>
                <a:sym typeface="+mn-ea"/>
              </a:rPr>
              <a:t>未</a:t>
            </a:r>
            <a:r>
              <a:rPr lang="zh-CN" altLang="en-US" sz="2000" dirty="0" smtClean="0">
                <a:latin typeface="微软雅黑" panose="020B0503020204020204" charset="-122"/>
                <a:ea typeface="微软雅黑" panose="020B0503020204020204" charset="-122"/>
                <a:sym typeface="+mn-ea"/>
              </a:rPr>
              <a:t>定位，则以 body 元素为参照物</a:t>
            </a:r>
            <a:endParaRPr lang="zh-CN" altLang="en-US" sz="2000" dirty="0" smtClean="0">
              <a:latin typeface="微软雅黑" panose="020B0503020204020204" charset="-122"/>
              <a:ea typeface="微软雅黑" panose="020B0503020204020204" charset="-122"/>
            </a:endParaRPr>
          </a:p>
          <a:p>
            <a:pPr lvl="1">
              <a:lnSpc>
                <a:spcPct val="150000"/>
              </a:lnSpc>
              <a:buFont typeface="Arial" panose="020B0604020202020204" pitchFamily="34" charset="0"/>
              <a:buChar char="•"/>
            </a:pPr>
            <a:r>
              <a:rPr lang="zh-CN" altLang="en-US" sz="2000" dirty="0" smtClean="0">
                <a:latin typeface="微软雅黑" panose="020B0503020204020204" charset="-122"/>
                <a:ea typeface="微软雅黑" panose="020B0503020204020204" charset="-122"/>
              </a:rPr>
              <a:t>  脱离文档流和文本流</a:t>
            </a:r>
            <a:endParaRPr lang="en-US" altLang="zh-CN" sz="2000" dirty="0" smtClean="0">
              <a:latin typeface="微软雅黑" panose="020B0503020204020204" charset="-122"/>
              <a:ea typeface="微软雅黑" panose="020B0503020204020204" charset="-122"/>
            </a:endParaRPr>
          </a:p>
        </p:txBody>
      </p:sp>
      <p:sp>
        <p:nvSpPr>
          <p:cNvPr id="4" name="矩形 9"/>
          <p:cNvSpPr>
            <a:spLocks noChangeArrowheads="1"/>
          </p:cNvSpPr>
          <p:nvPr/>
        </p:nvSpPr>
        <p:spPr bwMode="auto">
          <a:xfrm>
            <a:off x="6881495" y="1626235"/>
            <a:ext cx="517017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lvl="2" indent="-457200" defTabSz="1066800">
              <a:lnSpc>
                <a:spcPct val="150000"/>
              </a:lnSpc>
              <a:spcAft>
                <a:spcPct val="15000"/>
              </a:spcAft>
              <a:buClr>
                <a:srgbClr val="C00000"/>
              </a:buClr>
              <a:buFont typeface="Wingdings" panose="05000000000000000000" charset="0"/>
              <a:buChar char="Ø"/>
            </a:pPr>
            <a:r>
              <a:rPr lang="en-US" altLang="zh-CN" sz="2800" dirty="0">
                <a:latin typeface="微软雅黑" panose="020B0503020204020204" charset="-122"/>
                <a:ea typeface="微软雅黑" panose="020B0503020204020204" charset="-122"/>
                <a:sym typeface="Arial" panose="020B0604020202020204" pitchFamily="34" charset="0"/>
              </a:rPr>
              <a:t>position</a:t>
            </a:r>
            <a:r>
              <a:rPr lang="zh-CN" altLang="en-US" sz="2800" dirty="0">
                <a:latin typeface="微软雅黑" panose="020B0503020204020204" charset="-122"/>
                <a:ea typeface="微软雅黑" panose="020B0503020204020204" charset="-122"/>
                <a:sym typeface="Arial" panose="020B0604020202020204" pitchFamily="34" charset="0"/>
              </a:rPr>
              <a:t>：</a:t>
            </a:r>
            <a:r>
              <a:rPr lang="en-US" altLang="zh-CN" sz="2800" dirty="0">
                <a:latin typeface="微软雅黑" panose="020B0503020204020204" charset="-122"/>
                <a:ea typeface="微软雅黑" panose="020B0503020204020204" charset="-122"/>
                <a:sym typeface="Arial" panose="020B0604020202020204" pitchFamily="34" charset="0"/>
              </a:rPr>
              <a:t>absolute;</a:t>
            </a:r>
            <a:endParaRPr lang="en-US" altLang="zh-CN" sz="2800" dirty="0">
              <a:latin typeface="微软雅黑" panose="020B0503020204020204" charset="-122"/>
              <a:ea typeface="微软雅黑" panose="020B0503020204020204" charset="-122"/>
              <a:sym typeface="Arial" panose="020B0604020202020204" pitchFamily="34" charset="0"/>
            </a:endParaRPr>
          </a:p>
          <a:p>
            <a:pPr lvl="2" indent="-457200" defTabSz="1066800">
              <a:lnSpc>
                <a:spcPct val="150000"/>
              </a:lnSpc>
              <a:spcAft>
                <a:spcPct val="15000"/>
              </a:spcAft>
              <a:buClr>
                <a:srgbClr val="C00000"/>
              </a:buClr>
              <a:buFont typeface="Wingdings" panose="05000000000000000000" charset="0"/>
              <a:buChar char="Ø"/>
            </a:pPr>
            <a:r>
              <a:rPr lang="en-US" altLang="zh-CN" sz="2800" dirty="0">
                <a:latin typeface="微软雅黑" panose="020B0503020204020204" charset="-122"/>
                <a:ea typeface="微软雅黑" panose="020B0503020204020204" charset="-122"/>
                <a:sym typeface="Arial" panose="020B0604020202020204" pitchFamily="34" charset="0"/>
              </a:rPr>
              <a:t>position : relative;</a:t>
            </a:r>
            <a:endParaRPr lang="en-US" altLang="zh-CN" sz="2800" dirty="0">
              <a:latin typeface="微软雅黑" panose="020B0503020204020204" charset="-122"/>
              <a:ea typeface="微软雅黑" panose="020B0503020204020204" charset="-122"/>
              <a:sym typeface="Arial" panose="020B0604020202020204" pitchFamily="34" charset="0"/>
            </a:endParaRPr>
          </a:p>
          <a:p>
            <a:pPr lvl="2" indent="-457200" defTabSz="1066800">
              <a:lnSpc>
                <a:spcPct val="150000"/>
              </a:lnSpc>
              <a:spcAft>
                <a:spcPct val="15000"/>
              </a:spcAft>
              <a:buClr>
                <a:srgbClr val="C00000"/>
              </a:buClr>
              <a:buFont typeface="Wingdings" panose="05000000000000000000" charset="0"/>
              <a:buChar char="Ø"/>
            </a:pPr>
            <a:r>
              <a:rPr lang="en-US" altLang="zh-CN" sz="2800" dirty="0">
                <a:latin typeface="微软雅黑" panose="020B0503020204020204" charset="-122"/>
                <a:ea typeface="微软雅黑" panose="020B0503020204020204" charset="-122"/>
                <a:sym typeface="Arial" panose="020B0604020202020204" pitchFamily="34" charset="0"/>
              </a:rPr>
              <a:t>position: static;</a:t>
            </a:r>
            <a:endParaRPr lang="en-US" altLang="zh-CN" sz="2800" dirty="0">
              <a:latin typeface="微软雅黑" panose="020B0503020204020204" charset="-122"/>
              <a:ea typeface="微软雅黑" panose="020B0503020204020204" charset="-122"/>
              <a:sym typeface="Arial" panose="020B0604020202020204" pitchFamily="34" charset="0"/>
            </a:endParaRPr>
          </a:p>
          <a:p>
            <a:pPr lvl="2" indent="-457200" defTabSz="1066800">
              <a:lnSpc>
                <a:spcPct val="150000"/>
              </a:lnSpc>
              <a:spcAft>
                <a:spcPct val="15000"/>
              </a:spcAft>
              <a:buClr>
                <a:srgbClr val="C00000"/>
              </a:buClr>
              <a:buFont typeface="Wingdings" panose="05000000000000000000" charset="0"/>
              <a:buChar char="Ø"/>
            </a:pPr>
            <a:r>
              <a:rPr lang="zh-CN" altLang="en-US" sz="2800" dirty="0">
                <a:latin typeface="微软雅黑" panose="020B0503020204020204" charset="-122"/>
                <a:ea typeface="微软雅黑" panose="020B0503020204020204" charset="-122"/>
                <a:sym typeface="Arial" panose="020B0604020202020204" pitchFamily="34" charset="0"/>
              </a:rPr>
              <a:t>没有</a:t>
            </a:r>
            <a:r>
              <a:rPr lang="en-US" altLang="zh-CN" sz="2800" dirty="0">
                <a:latin typeface="微软雅黑" panose="020B0503020204020204" charset="-122"/>
                <a:ea typeface="微软雅黑" panose="020B0503020204020204" charset="-122"/>
                <a:sym typeface="Arial" panose="020B0604020202020204" pitchFamily="34" charset="0"/>
              </a:rPr>
              <a:t>position</a:t>
            </a:r>
            <a:endParaRPr lang="en-US" altLang="zh-CN" sz="2800" dirty="0">
              <a:latin typeface="微软雅黑" panose="020B0503020204020204" charset="-122"/>
              <a:ea typeface="微软雅黑" panose="020B0503020204020204" charset="-122"/>
              <a:sym typeface="Arial" panose="020B0604020202020204" pitchFamily="34" charset="0"/>
            </a:endParaRPr>
          </a:p>
          <a:p>
            <a:pPr lvl="2" indent="-457200" defTabSz="1066800">
              <a:lnSpc>
                <a:spcPct val="150000"/>
              </a:lnSpc>
              <a:spcAft>
                <a:spcPct val="15000"/>
              </a:spcAft>
              <a:buClr>
                <a:srgbClr val="C00000"/>
              </a:buClr>
              <a:buFont typeface="Wingdings" panose="05000000000000000000" charset="0"/>
              <a:buChar char="Ø"/>
            </a:pPr>
            <a:r>
              <a:rPr lang="en-US" altLang="zh-CN" sz="2800" b="1" dirty="0">
                <a:solidFill>
                  <a:schemeClr val="tx1"/>
                </a:solidFill>
                <a:latin typeface="微软雅黑" panose="020B0503020204020204" charset="-122"/>
                <a:ea typeface="微软雅黑" panose="020B0503020204020204" charset="-122"/>
                <a:sym typeface="Arial" panose="020B0604020202020204" pitchFamily="34" charset="0"/>
              </a:rPr>
              <a:t>body</a:t>
            </a:r>
            <a:r>
              <a:rPr lang="zh-CN" altLang="en-US" sz="2800" b="1" dirty="0">
                <a:solidFill>
                  <a:schemeClr val="tx1"/>
                </a:solidFill>
                <a:latin typeface="微软雅黑" panose="020B0503020204020204" charset="-122"/>
                <a:ea typeface="微软雅黑" panose="020B0503020204020204" charset="-122"/>
                <a:sym typeface="Arial" panose="020B0604020202020204" pitchFamily="34" charset="0"/>
              </a:rPr>
              <a:t>左上角</a:t>
            </a:r>
            <a:endParaRPr lang="zh-CN" altLang="en-US" sz="2800" b="1" dirty="0">
              <a:solidFill>
                <a:schemeClr val="tx1"/>
              </a:solidFill>
              <a:latin typeface="微软雅黑" panose="020B0503020204020204" charset="-122"/>
              <a:ea typeface="微软雅黑" panose="020B0503020204020204" charset="-122"/>
              <a:sym typeface="Arial" panose="020B0604020202020204" pitchFamily="34" charset="0"/>
            </a:endParaRPr>
          </a:p>
        </p:txBody>
      </p:sp>
      <p:sp>
        <p:nvSpPr>
          <p:cNvPr id="2050" name=" 2050"/>
          <p:cNvSpPr/>
          <p:nvPr/>
        </p:nvSpPr>
        <p:spPr bwMode="auto">
          <a:xfrm>
            <a:off x="9178290" y="2000250"/>
            <a:ext cx="863600" cy="36004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gradFill>
            <a:gsLst>
              <a:gs pos="0">
                <a:srgbClr val="E30000"/>
              </a:gs>
              <a:gs pos="100000">
                <a:srgbClr val="760303"/>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 name=" 2050"/>
          <p:cNvSpPr/>
          <p:nvPr/>
        </p:nvSpPr>
        <p:spPr bwMode="auto">
          <a:xfrm>
            <a:off x="9178290" y="2682240"/>
            <a:ext cx="863600" cy="36004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gradFill>
            <a:gsLst>
              <a:gs pos="0">
                <a:srgbClr val="E30000"/>
              </a:gs>
              <a:gs pos="100000">
                <a:srgbClr val="760303"/>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5" name="乘号 14"/>
          <p:cNvSpPr/>
          <p:nvPr/>
        </p:nvSpPr>
        <p:spPr>
          <a:xfrm>
            <a:off x="9178925" y="3305175"/>
            <a:ext cx="575945" cy="575945"/>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乘号 15"/>
          <p:cNvSpPr/>
          <p:nvPr/>
        </p:nvSpPr>
        <p:spPr>
          <a:xfrm>
            <a:off x="9178290" y="3964940"/>
            <a:ext cx="575945" cy="575945"/>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 2050"/>
          <p:cNvSpPr/>
          <p:nvPr/>
        </p:nvSpPr>
        <p:spPr bwMode="auto">
          <a:xfrm>
            <a:off x="9950450" y="4747895"/>
            <a:ext cx="863600" cy="36004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gradFill>
            <a:gsLst>
              <a:gs pos="10000">
                <a:srgbClr val="C00000"/>
              </a:gs>
              <a:gs pos="100000">
                <a:srgbClr val="760303"/>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5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grpId="1" nodeType="withEffect">
                                  <p:stCondLst>
                                    <p:cond delay="0"/>
                                  </p:stCondLst>
                                  <p:childTnLst>
                                    <p:set>
                                      <p:cBhvr>
                                        <p:cTn id="33" dur="1" fill="hold">
                                          <p:stCondLst>
                                            <p:cond delay="0"/>
                                          </p:stCondLst>
                                        </p:cTn>
                                        <p:tgtEl>
                                          <p:spTgt spid="2050"/>
                                        </p:tgtEl>
                                        <p:attrNameLst>
                                          <p:attrName>style.visibility</p:attrName>
                                        </p:attrNameLst>
                                      </p:cBhvr>
                                      <p:to>
                                        <p:strVal val="visible"/>
                                      </p:to>
                                    </p:set>
                                  </p:childTnLst>
                                </p:cTn>
                              </p:par>
                              <p:par>
                                <p:cTn id="34" presetID="1" presetClass="entr" presetSubtype="0" fill="hold" grpId="1"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par>
                                <p:cTn id="36" presetID="1" presetClass="entr" presetSubtype="0" fill="hold" grpId="1" nodeType="with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par>
                                <p:cTn id="38" presetID="1" presetClass="entr" presetSubtype="0" fill="hold" grpId="1" nodeType="with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par>
                                <p:cTn id="40" presetID="1" presetClass="entr" presetSubtype="0" fill="hold" grpId="1" nodeType="with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050" grpId="0" bldLvl="0" animBg="1"/>
      <p:bldP spid="13" grpId="0" bldLvl="0" animBg="1"/>
      <p:bldP spid="15" grpId="0" bldLvl="0" animBg="1"/>
      <p:bldP spid="16" grpId="0" bldLvl="0" animBg="1"/>
      <p:bldP spid="18" grpId="0" bldLvl="0" animBg="1"/>
      <p:bldP spid="4" grpId="1"/>
      <p:bldP spid="2050" grpId="1" bldLvl="0" animBg="1"/>
      <p:bldP spid="13" grpId="1" bldLvl="0" animBg="1"/>
      <p:bldP spid="15" grpId="1" bldLvl="0" animBg="1"/>
      <p:bldP spid="16" grpId="1" bldLvl="0" animBg="1"/>
      <p:bldP spid="18" grpId="1"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zh-CN" altLang="en-US" dirty="0"/>
              <a:t>布局</a:t>
            </a:r>
            <a:endParaRPr lang="zh-CN" altLang="en-US" dirty="0"/>
          </a:p>
        </p:txBody>
      </p:sp>
      <p:sp>
        <p:nvSpPr>
          <p:cNvPr id="4" name="矩形 9"/>
          <p:cNvSpPr>
            <a:spLocks noChangeArrowheads="1"/>
          </p:cNvSpPr>
          <p:nvPr/>
        </p:nvSpPr>
        <p:spPr bwMode="auto">
          <a:xfrm>
            <a:off x="743585" y="951865"/>
            <a:ext cx="1060958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457200" lvl="2" indent="0" defTabSz="1066800">
              <a:lnSpc>
                <a:spcPct val="150000"/>
              </a:lnSpc>
              <a:spcAft>
                <a:spcPct val="15000"/>
              </a:spcAft>
              <a:buFont typeface="Arial" panose="020B0604020202020204" pitchFamily="34" charset="0"/>
              <a:buNone/>
            </a:pPr>
            <a:r>
              <a:rPr lang="en-US" sz="2800" b="1" dirty="0">
                <a:solidFill>
                  <a:srgbClr val="C00000"/>
                </a:solidFill>
                <a:latin typeface="微软雅黑" panose="020B0503020204020204" charset="-122"/>
                <a:ea typeface="微软雅黑" panose="020B0503020204020204" charset="-122"/>
                <a:sym typeface="Arial" panose="020B0604020202020204" pitchFamily="34" charset="0"/>
              </a:rPr>
              <a:t>float</a:t>
            </a:r>
            <a:r>
              <a:rPr lang="en-US" sz="2800" dirty="0">
                <a:latin typeface="微软雅黑" panose="020B0503020204020204" charset="-122"/>
                <a:ea typeface="微软雅黑" panose="020B0503020204020204" charset="-122"/>
                <a:sym typeface="Arial" panose="020B0604020202020204" pitchFamily="34" charset="0"/>
              </a:rPr>
              <a:t>: </a:t>
            </a:r>
            <a:r>
              <a:rPr lang="zh-CN" altLang="en-US" sz="2800" dirty="0">
                <a:latin typeface="微软雅黑" panose="020B0503020204020204" charset="-122"/>
                <a:ea typeface="微软雅黑" panose="020B0503020204020204" charset="-122"/>
                <a:sym typeface="Arial" panose="020B0604020202020204" pitchFamily="34" charset="0"/>
              </a:rPr>
              <a:t>脱离文档流，不脱离文本流</a:t>
            </a:r>
            <a:endParaRPr lang="zh-CN" altLang="en-US" sz="2800" dirty="0">
              <a:latin typeface="微软雅黑" panose="020B0503020204020204" charset="-122"/>
              <a:ea typeface="微软雅黑" panose="020B0503020204020204" charset="-122"/>
              <a:sym typeface="Arial" panose="020B0604020202020204" pitchFamily="34" charset="0"/>
            </a:endParaRPr>
          </a:p>
        </p:txBody>
      </p:sp>
      <p:sp>
        <p:nvSpPr>
          <p:cNvPr id="2" name="矩形 9"/>
          <p:cNvSpPr>
            <a:spLocks noChangeArrowheads="1"/>
          </p:cNvSpPr>
          <p:nvPr/>
        </p:nvSpPr>
        <p:spPr bwMode="auto">
          <a:xfrm>
            <a:off x="743585" y="1844040"/>
            <a:ext cx="1060958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457200" lvl="2" indent="0" defTabSz="1066800">
              <a:lnSpc>
                <a:spcPct val="150000"/>
              </a:lnSpc>
              <a:spcAft>
                <a:spcPct val="15000"/>
              </a:spcAft>
              <a:buFont typeface="Arial" panose="020B0604020202020204" pitchFamily="34" charset="0"/>
              <a:buNone/>
            </a:pPr>
            <a:r>
              <a:rPr lang="en-US" sz="2800" b="1" dirty="0">
                <a:solidFill>
                  <a:srgbClr val="C00000"/>
                </a:solidFill>
                <a:latin typeface="微软雅黑" panose="020B0503020204020204" charset="-122"/>
                <a:ea typeface="微软雅黑" panose="020B0503020204020204" charset="-122"/>
                <a:sym typeface="Arial" panose="020B0604020202020204" pitchFamily="34" charset="0"/>
              </a:rPr>
              <a:t>position: </a:t>
            </a:r>
            <a:r>
              <a:rPr lang="en-US" altLang="zh-CN" sz="2800" b="1" dirty="0">
                <a:solidFill>
                  <a:srgbClr val="C00000"/>
                </a:solidFill>
                <a:latin typeface="微软雅黑" panose="020B0503020204020204" charset="-122"/>
                <a:ea typeface="微软雅黑" panose="020B0503020204020204" charset="-122"/>
                <a:sym typeface="Arial" panose="020B0604020202020204" pitchFamily="34" charset="0"/>
              </a:rPr>
              <a:t>relative</a:t>
            </a:r>
            <a:r>
              <a:rPr lang="en-US" sz="2800" dirty="0">
                <a:latin typeface="微软雅黑" panose="020B0503020204020204" charset="-122"/>
                <a:ea typeface="微软雅黑" panose="020B0503020204020204" charset="-122"/>
                <a:sym typeface="Arial" panose="020B0604020202020204" pitchFamily="34" charset="0"/>
              </a:rPr>
              <a:t>: </a:t>
            </a:r>
            <a:r>
              <a:rPr lang="zh-CN" altLang="en-US" sz="2800" dirty="0">
                <a:latin typeface="微软雅黑" panose="020B0503020204020204" charset="-122"/>
                <a:ea typeface="微软雅黑" panose="020B0503020204020204" charset="-122"/>
                <a:sym typeface="Arial" panose="020B0604020202020204" pitchFamily="34" charset="0"/>
              </a:rPr>
              <a:t>不脱离文档流，不脱离文本流</a:t>
            </a:r>
            <a:endParaRPr lang="zh-CN" altLang="en-US" sz="2800" dirty="0">
              <a:latin typeface="微软雅黑" panose="020B0503020204020204" charset="-122"/>
              <a:ea typeface="微软雅黑" panose="020B0503020204020204" charset="-122"/>
              <a:sym typeface="Arial" panose="020B0604020202020204" pitchFamily="34" charset="0"/>
            </a:endParaRPr>
          </a:p>
        </p:txBody>
      </p:sp>
      <p:sp>
        <p:nvSpPr>
          <p:cNvPr id="3" name="矩形 9"/>
          <p:cNvSpPr>
            <a:spLocks noChangeArrowheads="1"/>
          </p:cNvSpPr>
          <p:nvPr/>
        </p:nvSpPr>
        <p:spPr bwMode="auto">
          <a:xfrm>
            <a:off x="743585" y="2846705"/>
            <a:ext cx="1060958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457200" lvl="2" indent="0" defTabSz="1066800">
              <a:lnSpc>
                <a:spcPct val="150000"/>
              </a:lnSpc>
              <a:spcAft>
                <a:spcPct val="15000"/>
              </a:spcAft>
              <a:buFont typeface="Arial" panose="020B0604020202020204" pitchFamily="34" charset="0"/>
              <a:buNone/>
            </a:pPr>
            <a:r>
              <a:rPr lang="en-US" sz="2800" b="1" dirty="0">
                <a:solidFill>
                  <a:srgbClr val="C00000"/>
                </a:solidFill>
                <a:latin typeface="微软雅黑" panose="020B0503020204020204" charset="-122"/>
                <a:ea typeface="微软雅黑" panose="020B0503020204020204" charset="-122"/>
                <a:sym typeface="Arial" panose="020B0604020202020204" pitchFamily="34" charset="0"/>
              </a:rPr>
              <a:t>position</a:t>
            </a:r>
            <a:r>
              <a:rPr lang="en-US" altLang="zh-CN" sz="2800" b="1" dirty="0">
                <a:solidFill>
                  <a:srgbClr val="C00000"/>
                </a:solidFill>
                <a:latin typeface="微软雅黑" panose="020B0503020204020204" charset="-122"/>
                <a:ea typeface="微软雅黑" panose="020B0503020204020204" charset="-122"/>
                <a:sym typeface="Arial" panose="020B0604020202020204" pitchFamily="34" charset="0"/>
              </a:rPr>
              <a:t>: </a:t>
            </a:r>
            <a:r>
              <a:rPr lang="en-US" altLang="zh-CN" sz="2800" b="1" dirty="0">
                <a:solidFill>
                  <a:srgbClr val="C00000"/>
                </a:solidFill>
                <a:latin typeface="微软雅黑" panose="020B0503020204020204" charset="-122"/>
                <a:ea typeface="微软雅黑" panose="020B0503020204020204" charset="-122"/>
                <a:sym typeface="Arial" panose="020B0604020202020204" pitchFamily="34" charset="0"/>
              </a:rPr>
              <a:t>absolute</a:t>
            </a:r>
            <a:r>
              <a:rPr lang="en-US" sz="2800" dirty="0">
                <a:latin typeface="微软雅黑" panose="020B0503020204020204" charset="-122"/>
                <a:ea typeface="微软雅黑" panose="020B0503020204020204" charset="-122"/>
                <a:sym typeface="Arial" panose="020B0604020202020204" pitchFamily="34" charset="0"/>
              </a:rPr>
              <a:t>: </a:t>
            </a:r>
            <a:r>
              <a:rPr lang="zh-CN" altLang="en-US" sz="2800" dirty="0">
                <a:latin typeface="微软雅黑" panose="020B0503020204020204" charset="-122"/>
                <a:ea typeface="微软雅黑" panose="020B0503020204020204" charset="-122"/>
                <a:sym typeface="Arial" panose="020B0604020202020204" pitchFamily="34" charset="0"/>
              </a:rPr>
              <a:t>脱离文档流，也脱离文本流</a:t>
            </a:r>
            <a:endParaRPr lang="zh-CN" altLang="en-US" sz="2800" dirty="0">
              <a:latin typeface="微软雅黑" panose="020B0503020204020204" charset="-122"/>
              <a:ea typeface="微软雅黑" panose="020B0503020204020204" charset="-122"/>
              <a:sym typeface="Arial" panose="020B0604020202020204" pitchFamily="3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1"/>
            <a:ext cx="10515600" cy="800100"/>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solidFill>
                <a:latin typeface="+mj-lt"/>
                <a:ea typeface="+mj-ea"/>
                <a:cs typeface="+mj-cs"/>
              </a:defRPr>
            </a:lvl1pPr>
          </a:lstStyle>
          <a:p>
            <a:r>
              <a:rPr lang="zh-CN" altLang="en-US" dirty="0"/>
              <a:t>布局思路</a:t>
            </a:r>
            <a:endParaRPr lang="zh-CN" altLang="en-US" dirty="0"/>
          </a:p>
        </p:txBody>
      </p:sp>
      <p:sp>
        <p:nvSpPr>
          <p:cNvPr id="5" name="Text Box 10"/>
          <p:cNvSpPr txBox="1">
            <a:spLocks noChangeArrowheads="1"/>
          </p:cNvSpPr>
          <p:nvPr/>
        </p:nvSpPr>
        <p:spPr bwMode="auto">
          <a:xfrm>
            <a:off x="1043940" y="3053983"/>
            <a:ext cx="66357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Wingdings" panose="05000000000000000000" pitchFamily="2" charset="2"/>
              <a:buChar char="ü"/>
            </a:pP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 </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div </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划分网页</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extBox 3"/>
          <p:cNvSpPr>
            <a:spLocks noChangeArrowheads="1"/>
          </p:cNvSpPr>
          <p:nvPr/>
        </p:nvSpPr>
        <p:spPr bwMode="auto">
          <a:xfrm>
            <a:off x="1043623" y="1138565"/>
            <a:ext cx="7288212"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solidFill>
                  <a:srgbClr val="C00000"/>
                </a:solidFill>
                <a:latin typeface="微软雅黑" panose="020B0503020204020204" charset="-122"/>
                <a:ea typeface="微软雅黑" panose="020B0503020204020204" charset="-122"/>
                <a:sym typeface="宋体" panose="02010600030101010101" pitchFamily="2" charset="-122"/>
              </a:rPr>
              <a:t>从整体入手，微调距离</a:t>
            </a:r>
            <a:endParaRPr lang="zh-CN" altLang="en-US" sz="3200" b="1" dirty="0">
              <a:solidFill>
                <a:srgbClr val="C00000"/>
              </a:solidFill>
              <a:latin typeface="微软雅黑" panose="020B0503020204020204" charset="-122"/>
              <a:ea typeface="微软雅黑" panose="020B0503020204020204" charset="-122"/>
              <a:sym typeface="宋体" panose="02010600030101010101" pitchFamily="2" charset="-122"/>
            </a:endParaRPr>
          </a:p>
        </p:txBody>
      </p:sp>
      <p:sp>
        <p:nvSpPr>
          <p:cNvPr id="8" name="TextBox 3"/>
          <p:cNvSpPr>
            <a:spLocks noChangeArrowheads="1"/>
          </p:cNvSpPr>
          <p:nvPr/>
        </p:nvSpPr>
        <p:spPr bwMode="auto">
          <a:xfrm>
            <a:off x="1043623" y="2112655"/>
            <a:ext cx="7288212"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r>
              <a:rPr lang="zh-CN" altLang="en-US" sz="3200" dirty="0">
                <a:solidFill>
                  <a:srgbClr val="C00000"/>
                </a:solidFill>
                <a:latin typeface="微软雅黑" panose="020B0503020204020204" charset="-122"/>
                <a:ea typeface="微软雅黑" panose="020B0503020204020204" charset="-122"/>
                <a:sym typeface="宋体" panose="02010600030101010101" pitchFamily="2" charset="-122"/>
              </a:rPr>
              <a:t>整体包括什么？</a:t>
            </a:r>
            <a:endParaRPr lang="zh-CN" altLang="en-US" sz="3200" dirty="0">
              <a:solidFill>
                <a:srgbClr val="C00000"/>
              </a:solidFill>
              <a:latin typeface="微软雅黑" panose="020B0503020204020204" charset="-122"/>
              <a:ea typeface="微软雅黑" panose="020B0503020204020204" charset="-122"/>
              <a:sym typeface="宋体" panose="02010600030101010101" pitchFamily="2" charset="-122"/>
            </a:endParaRPr>
          </a:p>
        </p:txBody>
      </p:sp>
      <p:grpSp>
        <p:nvGrpSpPr>
          <p:cNvPr id="9" name="组合 8"/>
          <p:cNvGrpSpPr/>
          <p:nvPr/>
        </p:nvGrpSpPr>
        <p:grpSpPr>
          <a:xfrm>
            <a:off x="1043940" y="3321685"/>
            <a:ext cx="10655300" cy="1891665"/>
            <a:chOff x="1138" y="5284"/>
            <a:chExt cx="16780" cy="2979"/>
          </a:xfrm>
        </p:grpSpPr>
        <p:sp>
          <p:nvSpPr>
            <p:cNvPr id="10" name="Text Box 10"/>
            <p:cNvSpPr txBox="1">
              <a:spLocks noChangeArrowheads="1"/>
            </p:cNvSpPr>
            <p:nvPr/>
          </p:nvSpPr>
          <p:spPr bwMode="auto">
            <a:xfrm>
              <a:off x="1138" y="6220"/>
              <a:ext cx="10450"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Wingdings" panose="05000000000000000000" pitchFamily="2" charset="2"/>
                <a:buChar char="ü"/>
              </a:pP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 位置放置：</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左大括号 10"/>
            <p:cNvSpPr/>
            <p:nvPr/>
          </p:nvSpPr>
          <p:spPr>
            <a:xfrm>
              <a:off x="4368" y="5899"/>
              <a:ext cx="681" cy="20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Text Box 10"/>
            <p:cNvSpPr txBox="1">
              <a:spLocks noChangeArrowheads="1"/>
            </p:cNvSpPr>
            <p:nvPr/>
          </p:nvSpPr>
          <p:spPr bwMode="auto">
            <a:xfrm>
              <a:off x="5712" y="5284"/>
              <a:ext cx="12206" cy="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Clr>
                  <a:srgbClr val="C00000"/>
                </a:buClr>
                <a:buSzPct val="100000"/>
                <a:buFont typeface="Wingdings" panose="05000000000000000000" charset="0"/>
                <a:buChar char="Ø"/>
              </a:pP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 </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float</a:t>
              </a:r>
              <a:endPar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endParaRPr>
            </a:p>
            <a:p>
              <a:pPr marL="457200" indent="-457200" eaLnBrk="1" hangingPunct="1">
                <a:lnSpc>
                  <a:spcPct val="150000"/>
                </a:lnSpc>
                <a:buClr>
                  <a:srgbClr val="C00000"/>
                </a:buClr>
                <a:buSzPct val="100000"/>
                <a:buFont typeface="Wingdings" panose="05000000000000000000" charset="0"/>
                <a:buChar char="Ø"/>
              </a:pP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 display</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inline inline-block block none </a:t>
              </a:r>
              <a:endParaRPr lang="en-US" altLang="zh-CN" sz="2600" b="1" dirty="0" smtClean="0">
                <a:solidFill>
                  <a:srgbClr val="C00000"/>
                </a:solidFill>
                <a:latin typeface="微软雅黑" panose="020B0503020204020204" charset="-122"/>
                <a:ea typeface="微软雅黑" panose="020B0503020204020204" charset="-122"/>
                <a:sym typeface="微软雅黑" panose="020B0503020204020204" charset="-122"/>
              </a:endParaRPr>
            </a:p>
            <a:p>
              <a:pPr marL="457200" indent="-457200" eaLnBrk="1" hangingPunct="1">
                <a:lnSpc>
                  <a:spcPct val="150000"/>
                </a:lnSpc>
                <a:buClr>
                  <a:srgbClr val="C00000"/>
                </a:buClr>
                <a:buSzPct val="100000"/>
                <a:buFont typeface="Wingdings" panose="05000000000000000000" charset="0"/>
                <a:buChar char="Ø"/>
              </a:pP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 position</a:t>
              </a:r>
              <a:endPar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endParaRP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normAutofit/>
          </a:bodyPr>
          <a:lstStyle/>
          <a:p>
            <a:r>
              <a:rPr lang="zh-CN" altLang="en-US" sz="8000" smtClean="0"/>
              <a:t>谢谢大家！</a:t>
            </a:r>
            <a:endParaRPr lang="zh-CN" altLang="en-US" sz="8000" smtClean="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p>
            <a:pPr marL="0" indent="0">
              <a:buNone/>
            </a:pPr>
            <a:r>
              <a:rPr lang="en-US" altLang="zh-CN" sz="2400" dirty="0">
                <a:latin typeface="微软雅黑" panose="020B0503020204020204" charset="-122"/>
                <a:ea typeface="微软雅黑" panose="020B0503020204020204" charset="-122"/>
              </a:rPr>
              <a:t>W</a:t>
            </a:r>
            <a:r>
              <a:rPr lang="en-US" altLang="zh-CN" sz="2400" dirty="0" smtClean="0">
                <a:latin typeface="微软雅黑" panose="020B0503020204020204" charset="-122"/>
                <a:ea typeface="微软雅黑" panose="020B0503020204020204" charset="-122"/>
              </a:rPr>
              <a:t>eb</a:t>
            </a:r>
            <a:endParaRPr lang="zh-CN" altLang="en-US" sz="2400" dirty="0">
              <a:latin typeface="微软雅黑" panose="020B0503020204020204" charset="-122"/>
              <a:ea typeface="微软雅黑" panose="020B0503020204020204" charset="-122"/>
            </a:endParaRPr>
          </a:p>
          <a:p>
            <a:pPr lvl="1"/>
            <a:r>
              <a:rPr lang="zh-CN" altLang="en-US" sz="2400" dirty="0">
                <a:latin typeface="微软雅黑" panose="020B0503020204020204" charset="-122"/>
                <a:ea typeface="微软雅黑" panose="020B0503020204020204" charset="-122"/>
              </a:rPr>
              <a:t>全</a:t>
            </a:r>
            <a:r>
              <a:rPr lang="zh-CN" altLang="en-US" sz="2400" dirty="0" smtClean="0">
                <a:latin typeface="微软雅黑" panose="020B0503020204020204" charset="-122"/>
                <a:ea typeface="微软雅黑" panose="020B0503020204020204" charset="-122"/>
              </a:rPr>
              <a:t>称：</a:t>
            </a:r>
            <a:r>
              <a:rPr lang="en-US" altLang="zh-CN" sz="2400" dirty="0">
                <a:solidFill>
                  <a:srgbClr val="FF0000"/>
                </a:solidFill>
                <a:latin typeface="微软雅黑" panose="020B0503020204020204" charset="-122"/>
                <a:ea typeface="微软雅黑" panose="020B0503020204020204" charset="-122"/>
              </a:rPr>
              <a:t>W</a:t>
            </a:r>
            <a:r>
              <a:rPr lang="en-US" altLang="zh-CN" sz="2400" dirty="0" smtClean="0">
                <a:solidFill>
                  <a:srgbClr val="FF0000"/>
                </a:solidFill>
                <a:latin typeface="微软雅黑" panose="020B0503020204020204" charset="-122"/>
                <a:ea typeface="微软雅黑" panose="020B0503020204020204" charset="-122"/>
              </a:rPr>
              <a:t>orld </a:t>
            </a:r>
            <a:r>
              <a:rPr lang="en-US" altLang="zh-CN" sz="2400" dirty="0">
                <a:solidFill>
                  <a:srgbClr val="FF0000"/>
                </a:solidFill>
                <a:latin typeface="微软雅黑" panose="020B0503020204020204" charset="-122"/>
                <a:ea typeface="微软雅黑" panose="020B0503020204020204" charset="-122"/>
              </a:rPr>
              <a:t>W</a:t>
            </a:r>
            <a:r>
              <a:rPr lang="en-US" altLang="zh-CN" sz="2400" dirty="0" smtClean="0">
                <a:solidFill>
                  <a:srgbClr val="FF0000"/>
                </a:solidFill>
                <a:latin typeface="微软雅黑" panose="020B0503020204020204" charset="-122"/>
                <a:ea typeface="微软雅黑" panose="020B0503020204020204" charset="-122"/>
              </a:rPr>
              <a:t>ide </a:t>
            </a:r>
            <a:r>
              <a:rPr lang="en-US" altLang="zh-CN" sz="2400" dirty="0">
                <a:solidFill>
                  <a:srgbClr val="FF0000"/>
                </a:solidFill>
                <a:latin typeface="微软雅黑" panose="020B0503020204020204" charset="-122"/>
                <a:ea typeface="微软雅黑" panose="020B0503020204020204" charset="-122"/>
              </a:rPr>
              <a:t>W</a:t>
            </a:r>
            <a:r>
              <a:rPr lang="en-US" altLang="zh-CN" sz="2400" dirty="0" smtClean="0">
                <a:solidFill>
                  <a:srgbClr val="FF0000"/>
                </a:solidFill>
                <a:latin typeface="微软雅黑" panose="020B0503020204020204" charset="-122"/>
                <a:ea typeface="微软雅黑" panose="020B0503020204020204" charset="-122"/>
              </a:rPr>
              <a:t>eb</a:t>
            </a:r>
            <a:r>
              <a:rPr lang="zh-CN" altLang="en-US" sz="2400" dirty="0" smtClean="0">
                <a:latin typeface="微软雅黑" panose="020B0503020204020204" charset="-122"/>
                <a:ea typeface="微软雅黑" panose="020B0503020204020204" charset="-122"/>
              </a:rPr>
              <a:t>，万维网</a:t>
            </a:r>
            <a:endParaRPr lang="zh-CN" altLang="en-US" sz="2400" dirty="0">
              <a:latin typeface="微软雅黑" panose="020B0503020204020204" charset="-122"/>
              <a:ea typeface="微软雅黑" panose="020B0503020204020204" charset="-122"/>
            </a:endParaRPr>
          </a:p>
          <a:p>
            <a:pPr lvl="1"/>
            <a:r>
              <a:rPr lang="zh-CN" altLang="en-US" sz="2400" dirty="0">
                <a:latin typeface="微软雅黑" panose="020B0503020204020204" charset="-122"/>
                <a:ea typeface="微软雅黑" panose="020B0503020204020204" charset="-122"/>
              </a:rPr>
              <a:t>简</a:t>
            </a:r>
            <a:r>
              <a:rPr lang="zh-CN" altLang="en-US" sz="2400" dirty="0" smtClean="0">
                <a:latin typeface="微软雅黑" panose="020B0503020204020204" charset="-122"/>
                <a:ea typeface="微软雅黑" panose="020B0503020204020204" charset="-122"/>
              </a:rPr>
              <a:t>称：</a:t>
            </a:r>
            <a:r>
              <a:rPr lang="en-US" altLang="zh-CN" sz="2400" dirty="0">
                <a:solidFill>
                  <a:srgbClr val="FF0000"/>
                </a:solidFill>
                <a:latin typeface="微软雅黑" panose="020B0503020204020204" charset="-122"/>
                <a:ea typeface="微软雅黑" panose="020B0503020204020204" charset="-122"/>
              </a:rPr>
              <a:t>W</a:t>
            </a:r>
            <a:r>
              <a:rPr lang="en-US" altLang="zh-CN" sz="2400" dirty="0" smtClean="0">
                <a:solidFill>
                  <a:srgbClr val="FF0000"/>
                </a:solidFill>
                <a:latin typeface="微软雅黑" panose="020B0503020204020204" charset="-122"/>
                <a:ea typeface="微软雅黑" panose="020B0503020204020204" charset="-122"/>
              </a:rPr>
              <a:t>eb</a:t>
            </a:r>
            <a:r>
              <a:rPr lang="zh-CN" altLang="en-US" sz="2400" dirty="0" smtClean="0">
                <a:latin typeface="微软雅黑" panose="020B0503020204020204" charset="-122"/>
                <a:ea typeface="微软雅黑" panose="020B0503020204020204" charset="-122"/>
              </a:rPr>
              <a:t>，</a:t>
            </a:r>
            <a:r>
              <a:rPr lang="en-US" altLang="zh-CN" sz="2400" dirty="0" smtClean="0">
                <a:solidFill>
                  <a:srgbClr val="FF0000"/>
                </a:solidFill>
                <a:latin typeface="微软雅黑" panose="020B0503020204020204" charset="-122"/>
                <a:ea typeface="微软雅黑" panose="020B0503020204020204" charset="-122"/>
              </a:rPr>
              <a:t>WWW</a:t>
            </a:r>
            <a:endParaRPr lang="zh-CN" altLang="en-US" sz="2400" dirty="0">
              <a:solidFill>
                <a:srgbClr val="FF0000"/>
              </a:solidFill>
              <a:latin typeface="微软雅黑" panose="020B0503020204020204" charset="-122"/>
              <a:ea typeface="微软雅黑" panose="020B0503020204020204" charset="-122"/>
            </a:endParaRPr>
          </a:p>
          <a:p>
            <a:pPr lvl="1"/>
            <a:r>
              <a:rPr lang="zh-CN" altLang="en-US" sz="2400" dirty="0" smtClean="0">
                <a:latin typeface="微软雅黑" panose="020B0503020204020204" charset="-122"/>
                <a:ea typeface="微软雅黑" panose="020B0503020204020204" charset="-122"/>
              </a:rPr>
              <a:t>通常也称为</a:t>
            </a:r>
            <a:r>
              <a:rPr lang="zh-CN" altLang="en-US" sz="2400" dirty="0">
                <a:latin typeface="微软雅黑" panose="020B0503020204020204" charset="-122"/>
                <a:ea typeface="微软雅黑" panose="020B0503020204020204" charset="-122"/>
              </a:rPr>
              <a:t>网页</a:t>
            </a:r>
            <a:endParaRPr lang="zh-CN" altLang="en-US" sz="2400" dirty="0">
              <a:latin typeface="微软雅黑" panose="020B0503020204020204" charset="-122"/>
              <a:ea typeface="微软雅黑" panose="020B0503020204020204" charset="-122"/>
            </a:endParaRPr>
          </a:p>
          <a:p>
            <a:pPr lvl="1"/>
            <a:endParaRPr lang="zh-CN" altLang="en-US" sz="2400" dirty="0">
              <a:latin typeface="微软雅黑" panose="020B0503020204020204" charset="-122"/>
              <a:ea typeface="微软雅黑" panose="020B0503020204020204" charset="-122"/>
            </a:endParaRPr>
          </a:p>
          <a:p>
            <a:pPr lvl="1"/>
            <a:endParaRPr lang="zh-CN" altLang="en-US" sz="2400" dirty="0">
              <a:latin typeface="微软雅黑" panose="020B0503020204020204" charset="-122"/>
              <a:ea typeface="微软雅黑" panose="020B0503020204020204" charset="-122"/>
            </a:endParaRPr>
          </a:p>
          <a:p>
            <a:pPr marL="0" indent="0">
              <a:buNone/>
            </a:pPr>
            <a:r>
              <a:rPr lang="en-US" altLang="zh-CN" sz="2400" dirty="0">
                <a:latin typeface="微软雅黑" panose="020B0503020204020204" charset="-122"/>
                <a:ea typeface="微软雅黑" panose="020B0503020204020204" charset="-122"/>
              </a:rPr>
              <a:t>W</a:t>
            </a:r>
            <a:r>
              <a:rPr lang="en-US" altLang="zh-CN" sz="2400" dirty="0" smtClean="0">
                <a:latin typeface="微软雅黑" panose="020B0503020204020204" charset="-122"/>
                <a:ea typeface="微软雅黑" panose="020B0503020204020204" charset="-122"/>
              </a:rPr>
              <a:t>eb</a:t>
            </a:r>
            <a:r>
              <a:rPr lang="zh-CN" altLang="en-US" sz="2400" dirty="0" smtClean="0">
                <a:latin typeface="微软雅黑" panose="020B0503020204020204" charset="-122"/>
                <a:ea typeface="微软雅黑" panose="020B0503020204020204" charset="-122"/>
              </a:rPr>
              <a:t>开发</a:t>
            </a:r>
            <a:endParaRPr lang="en-US" altLang="zh-CN" sz="2400" dirty="0" smtClean="0">
              <a:latin typeface="微软雅黑" panose="020B0503020204020204" charset="-122"/>
              <a:ea typeface="微软雅黑" panose="020B0503020204020204" charset="-122"/>
            </a:endParaRPr>
          </a:p>
          <a:p>
            <a:pPr lvl="1"/>
            <a:r>
              <a:rPr lang="zh-CN" altLang="en-US" sz="2400" dirty="0" smtClean="0">
                <a:latin typeface="微软雅黑" panose="020B0503020204020204" charset="-122"/>
                <a:ea typeface="微软雅黑" panose="020B0503020204020204" charset="-122"/>
              </a:rPr>
              <a:t>进行网页页面</a:t>
            </a:r>
            <a:r>
              <a:rPr lang="zh-CN" altLang="en-US" sz="2400" dirty="0">
                <a:latin typeface="微软雅黑" panose="020B0503020204020204" charset="-122"/>
                <a:ea typeface="微软雅黑" panose="020B0503020204020204" charset="-122"/>
              </a:rPr>
              <a:t>制作</a:t>
            </a:r>
            <a:r>
              <a:rPr lang="zh-CN" altLang="en-US" sz="2400" dirty="0" smtClean="0">
                <a:latin typeface="微软雅黑" panose="020B0503020204020204" charset="-122"/>
                <a:ea typeface="微软雅黑" panose="020B0503020204020204" charset="-122"/>
              </a:rPr>
              <a:t>及其各项功能开发</a:t>
            </a:r>
            <a:endParaRPr lang="zh-CN" altLang="en-US" sz="2400" dirty="0">
              <a:latin typeface="微软雅黑" panose="020B0503020204020204" charset="-122"/>
              <a:ea typeface="微软雅黑" panose="020B0503020204020204" charset="-122"/>
            </a:endParaRPr>
          </a:p>
        </p:txBody>
      </p:sp>
      <p:grpSp>
        <p:nvGrpSpPr>
          <p:cNvPr id="8" name="组合 7"/>
          <p:cNvGrpSpPr/>
          <p:nvPr/>
        </p:nvGrpSpPr>
        <p:grpSpPr>
          <a:xfrm>
            <a:off x="6410325" y="1832610"/>
            <a:ext cx="5440045" cy="2829560"/>
            <a:chOff x="10095" y="2886"/>
            <a:chExt cx="8567" cy="4456"/>
          </a:xfrm>
        </p:grpSpPr>
        <p:sp>
          <p:nvSpPr>
            <p:cNvPr id="2" name="文本框 1"/>
            <p:cNvSpPr txBox="1"/>
            <p:nvPr/>
          </p:nvSpPr>
          <p:spPr>
            <a:xfrm>
              <a:off x="11260" y="4606"/>
              <a:ext cx="7402" cy="2736"/>
            </a:xfrm>
            <a:prstGeom prst="rect">
              <a:avLst/>
            </a:prstGeom>
            <a:noFill/>
          </p:spPr>
          <p:txBody>
            <a:bodyPr wrap="square" rtlCol="0" anchor="t">
              <a:spAutoFit/>
            </a:bodyPr>
            <a:p>
              <a:pPr>
                <a:lnSpc>
                  <a:spcPct val="150000"/>
                </a:lnSpc>
              </a:pPr>
              <a:r>
                <a:rPr lang="zh-CN" altLang="en-US" sz="2400" dirty="0">
                  <a:solidFill>
                    <a:srgbClr val="FF0000"/>
                  </a:solidFill>
                  <a:latin typeface="微软雅黑" panose="020B0503020204020204" charset="-122"/>
                  <a:ea typeface="微软雅黑" panose="020B0503020204020204" charset="-122"/>
                  <a:sym typeface="+mn-ea"/>
                </a:rPr>
                <a:t>万维网</a:t>
              </a:r>
              <a:r>
                <a:rPr lang="zh-CN" altLang="en-US" sz="2400" dirty="0" smtClean="0">
                  <a:latin typeface="微软雅黑" panose="020B0503020204020204" charset="-122"/>
                  <a:ea typeface="微软雅黑" panose="020B0503020204020204" charset="-122"/>
                  <a:sym typeface="+mn-ea"/>
                </a:rPr>
                <a:t>，是</a:t>
              </a:r>
              <a:r>
                <a:rPr lang="zh-CN" altLang="en-US" sz="2400" dirty="0">
                  <a:latin typeface="微软雅黑" panose="020B0503020204020204" charset="-122"/>
                  <a:ea typeface="微软雅黑" panose="020B0503020204020204" charset="-122"/>
                  <a:sym typeface="+mn-ea"/>
                </a:rPr>
                <a:t>一个由许多互相链接的超文本组成的系统，通过互联网访问</a:t>
              </a:r>
              <a:r>
                <a:rPr lang="zh-CN" altLang="en-US" sz="2400" dirty="0" smtClean="0">
                  <a:latin typeface="微软雅黑" panose="020B0503020204020204" charset="-122"/>
                  <a:ea typeface="微软雅黑" panose="020B0503020204020204" charset="-122"/>
                  <a:sym typeface="+mn-ea"/>
                </a:rPr>
                <a:t>。</a:t>
              </a:r>
              <a:endParaRPr lang="zh-CN" altLang="en-US" sz="2400"/>
            </a:p>
          </p:txBody>
        </p:sp>
        <p:sp>
          <p:nvSpPr>
            <p:cNvPr id="160" name=" 160"/>
            <p:cNvSpPr/>
            <p:nvPr/>
          </p:nvSpPr>
          <p:spPr>
            <a:xfrm rot="180000" flipV="1">
              <a:off x="10095" y="2886"/>
              <a:ext cx="4269" cy="161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网站访问过程</a:t>
            </a:r>
            <a:endParaRPr lang="zh-CN" altLang="en-US" dirty="0"/>
          </a:p>
        </p:txBody>
      </p:sp>
      <p:pic>
        <p:nvPicPr>
          <p:cNvPr id="6" name="Picture 4" descr="D:\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75668" y="1372235"/>
            <a:ext cx="1103312"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5777" y="1469571"/>
            <a:ext cx="361547" cy="327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descr="D:\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7380" y="2499360"/>
            <a:ext cx="1103313"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3156" y="2639036"/>
            <a:ext cx="275480" cy="2833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descr="D:\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3980" y="4494848"/>
            <a:ext cx="110331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6347" y="984510"/>
            <a:ext cx="2236928" cy="136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07001" y="4601261"/>
            <a:ext cx="388635" cy="393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矩形 18"/>
          <p:cNvSpPr/>
          <p:nvPr/>
        </p:nvSpPr>
        <p:spPr>
          <a:xfrm rot="20419396">
            <a:off x="3823540" y="1935791"/>
            <a:ext cx="2152128" cy="369332"/>
          </a:xfrm>
          <a:prstGeom prst="rect">
            <a:avLst/>
          </a:prstGeom>
        </p:spPr>
        <p:txBody>
          <a:bodyPr wrap="none">
            <a:spAutoFit/>
          </a:bodyPr>
          <a:p>
            <a:r>
              <a:rPr lang="en-US" altLang="zh-CN" dirty="0"/>
              <a:t>http://www.qq.com/</a:t>
            </a:r>
            <a:endParaRPr lang="zh-CN" altLang="en-US" dirty="0"/>
          </a:p>
        </p:txBody>
      </p:sp>
      <p:pic>
        <p:nvPicPr>
          <p:cNvPr id="410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1713" y="2054066"/>
            <a:ext cx="16002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80693" y="2521585"/>
            <a:ext cx="2176555" cy="13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rot="1556613">
            <a:off x="3635078" y="3919154"/>
            <a:ext cx="2963504" cy="369332"/>
          </a:xfrm>
          <a:prstGeom prst="rect">
            <a:avLst/>
          </a:prstGeom>
        </p:spPr>
        <p:txBody>
          <a:bodyPr wrap="none">
            <a:spAutoFit/>
          </a:bodyPr>
          <a:p>
            <a:r>
              <a:rPr lang="en-US" altLang="zh-CN" dirty="0"/>
              <a:t>http://</a:t>
            </a:r>
            <a:r>
              <a:rPr lang="en-US" altLang="zh-CN" dirty="0" smtClean="0"/>
              <a:t>news.qq.com/a/6.html</a:t>
            </a:r>
            <a:endParaRPr lang="zh-CN" altLang="en-US" dirty="0"/>
          </a:p>
        </p:txBody>
      </p:sp>
      <p:pic>
        <p:nvPicPr>
          <p:cNvPr id="4103"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93661" y="4546293"/>
            <a:ext cx="2536172" cy="13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矩形 22"/>
          <p:cNvSpPr/>
          <p:nvPr/>
        </p:nvSpPr>
        <p:spPr>
          <a:xfrm>
            <a:off x="4142624" y="2727966"/>
            <a:ext cx="2158668" cy="369332"/>
          </a:xfrm>
          <a:prstGeom prst="rect">
            <a:avLst/>
          </a:prstGeom>
        </p:spPr>
        <p:txBody>
          <a:bodyPr wrap="none">
            <a:spAutoFit/>
          </a:bodyPr>
          <a:p>
            <a:r>
              <a:rPr lang="en-US" altLang="zh-CN" dirty="0"/>
              <a:t>http://news.qq.com/</a:t>
            </a:r>
            <a:endParaRPr lang="zh-CN" altLang="en-US" dirty="0"/>
          </a:p>
        </p:txBody>
      </p:sp>
      <p:cxnSp>
        <p:nvCxnSpPr>
          <p:cNvPr id="25" name="直接箭头连接符 24"/>
          <p:cNvCxnSpPr/>
          <p:nvPr/>
        </p:nvCxnSpPr>
        <p:spPr>
          <a:xfrm flipH="1" flipV="1">
            <a:off x="3516630" y="3512746"/>
            <a:ext cx="2927350" cy="134792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1"/>
          </p:cNvCxnSpPr>
          <p:nvPr/>
        </p:nvCxnSpPr>
        <p:spPr>
          <a:xfrm flipH="1">
            <a:off x="3571914" y="3062764"/>
            <a:ext cx="3405466" cy="1"/>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3571915" y="1935797"/>
            <a:ext cx="2403099" cy="72086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20731" y="3992582"/>
            <a:ext cx="3040584" cy="523220"/>
          </a:xfrm>
          <a:prstGeom prst="rect">
            <a:avLst/>
          </a:prstGeom>
          <a:noFill/>
          <a:ln>
            <a:solidFill>
              <a:schemeClr val="bg1">
                <a:lumMod val="85000"/>
              </a:schemeClr>
            </a:solidFill>
          </a:ln>
        </p:spPr>
        <p:txBody>
          <a:bodyPr wrap="square" rtlCol="0">
            <a:spAutoFit/>
          </a:bodyPr>
          <a:p>
            <a:r>
              <a:rPr lang="en-US" altLang="zh-CN" sz="2800" dirty="0" smtClean="0">
                <a:solidFill>
                  <a:srgbClr val="FF0000"/>
                </a:solidFill>
              </a:rPr>
              <a:t>Web</a:t>
            </a:r>
            <a:r>
              <a:rPr lang="zh-CN" altLang="en-US" sz="2800" dirty="0" smtClean="0">
                <a:solidFill>
                  <a:srgbClr val="FF0000"/>
                </a:solidFill>
              </a:rPr>
              <a:t>服务器</a:t>
            </a:r>
            <a:r>
              <a:rPr lang="en-US" altLang="zh-CN" sz="2800" dirty="0" smtClean="0"/>
              <a:t>(Server)</a:t>
            </a:r>
            <a:endParaRPr lang="zh-CN" altLang="en-US" sz="2800" dirty="0"/>
          </a:p>
        </p:txBody>
      </p:sp>
      <p:sp>
        <p:nvSpPr>
          <p:cNvPr id="40" name="TextBox 39"/>
          <p:cNvSpPr txBox="1"/>
          <p:nvPr/>
        </p:nvSpPr>
        <p:spPr>
          <a:xfrm>
            <a:off x="6644190" y="5957715"/>
            <a:ext cx="3613057" cy="523220"/>
          </a:xfrm>
          <a:prstGeom prst="rect">
            <a:avLst/>
          </a:prstGeom>
          <a:noFill/>
          <a:ln>
            <a:solidFill>
              <a:schemeClr val="bg1">
                <a:lumMod val="85000"/>
              </a:schemeClr>
            </a:solidFill>
          </a:ln>
        </p:spPr>
        <p:txBody>
          <a:bodyPr wrap="square" rtlCol="0">
            <a:spAutoFit/>
          </a:bodyPr>
          <a:p>
            <a:r>
              <a:rPr lang="en-US" altLang="zh-CN" sz="2800" dirty="0" smtClean="0">
                <a:solidFill>
                  <a:srgbClr val="FF0000"/>
                </a:solidFill>
              </a:rPr>
              <a:t>Web</a:t>
            </a:r>
            <a:r>
              <a:rPr lang="zh-CN" altLang="en-US" sz="2800" dirty="0" smtClean="0">
                <a:solidFill>
                  <a:srgbClr val="FF0000"/>
                </a:solidFill>
              </a:rPr>
              <a:t>浏览器</a:t>
            </a:r>
            <a:r>
              <a:rPr lang="zh-CN" altLang="en-US" sz="2800" dirty="0" smtClean="0"/>
              <a:t>（</a:t>
            </a:r>
            <a:r>
              <a:rPr lang="en-US" altLang="zh-CN" sz="2800" dirty="0" smtClean="0"/>
              <a:t>Browser</a:t>
            </a:r>
            <a:r>
              <a:rPr lang="zh-CN" altLang="en-US" sz="2800" dirty="0" smtClean="0"/>
              <a:t>）</a:t>
            </a:r>
            <a:endParaRPr lang="zh-CN" altLang="en-US" sz="2800" dirty="0"/>
          </a:p>
        </p:txBody>
      </p:sp>
      <p:sp>
        <p:nvSpPr>
          <p:cNvPr id="21" name="TextBox 20"/>
          <p:cNvSpPr txBox="1"/>
          <p:nvPr/>
        </p:nvSpPr>
        <p:spPr>
          <a:xfrm>
            <a:off x="4207505" y="1372235"/>
            <a:ext cx="945467" cy="523220"/>
          </a:xfrm>
          <a:prstGeom prst="rect">
            <a:avLst/>
          </a:prstGeom>
          <a:noFill/>
          <a:ln>
            <a:solidFill>
              <a:schemeClr val="bg1">
                <a:lumMod val="85000"/>
              </a:schemeClr>
            </a:solidFill>
          </a:ln>
        </p:spPr>
        <p:txBody>
          <a:bodyPr wrap="square" rtlCol="0">
            <a:spAutoFit/>
          </a:bodyPr>
          <a:p>
            <a:r>
              <a:rPr lang="en-US" altLang="zh-CN" sz="2800" dirty="0">
                <a:solidFill>
                  <a:srgbClr val="FF0000"/>
                </a:solidFill>
              </a:rPr>
              <a:t>URL</a:t>
            </a:r>
            <a:endParaRPr lang="zh-CN" altLang="en-US" sz="2800" dirty="0">
              <a:solidFill>
                <a:srgbClr val="FF0000"/>
              </a:solidFill>
            </a:endParaRPr>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arn(inVertical)">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40" grpId="0" bldLvl="0" animBg="1"/>
      <p:bldP spid="2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sym typeface="+mn-ea"/>
              </a:rPr>
              <a:t>网站访问过程</a:t>
            </a:r>
            <a:endParaRPr lang="zh-CN" altLang="en-US" dirty="0"/>
          </a:p>
        </p:txBody>
      </p:sp>
      <p:sp>
        <p:nvSpPr>
          <p:cNvPr id="22" name="内容占位符 21"/>
          <p:cNvSpPr>
            <a:spLocks noGrp="1"/>
          </p:cNvSpPr>
          <p:nvPr>
            <p:ph sz="half" idx="1"/>
          </p:nvPr>
        </p:nvSpPr>
        <p:spPr>
          <a:xfrm>
            <a:off x="1136015" y="1144270"/>
            <a:ext cx="9920605" cy="4874260"/>
          </a:xfrm>
        </p:spPr>
        <p:txBody>
          <a:bodyPr>
            <a:normAutofit lnSpcReduction="10000"/>
          </a:bodyPr>
          <a:lstStyle/>
          <a:p>
            <a:r>
              <a:rPr lang="en-US" altLang="zh-CN" sz="3200" dirty="0">
                <a:solidFill>
                  <a:srgbClr val="FF0000"/>
                </a:solidFill>
              </a:rPr>
              <a:t>URL</a:t>
            </a:r>
            <a:r>
              <a:rPr lang="zh-CN" altLang="en-US" sz="3200" dirty="0">
                <a:solidFill>
                  <a:srgbClr val="FF0000"/>
                </a:solidFill>
              </a:rPr>
              <a:t>（统一资源定位符）</a:t>
            </a:r>
            <a:endParaRPr lang="en-US" altLang="zh-CN" sz="3200" dirty="0">
              <a:solidFill>
                <a:srgbClr val="FF0000"/>
              </a:solidFill>
            </a:endParaRPr>
          </a:p>
          <a:p>
            <a:pPr lvl="1" fontAlgn="auto">
              <a:lnSpc>
                <a:spcPct val="150000"/>
              </a:lnSpc>
            </a:pPr>
            <a:r>
              <a:rPr lang="zh-CN" altLang="en-US" sz="2800" dirty="0">
                <a:latin typeface="微软雅黑" panose="020B0503020204020204" charset="-122"/>
                <a:ea typeface="微软雅黑" panose="020B0503020204020204" charset="-122"/>
              </a:rPr>
              <a:t>互联网上标准资源的地址，可以从互联网上得到的资源的位置和</a:t>
            </a:r>
            <a:r>
              <a:rPr lang="zh-CN" altLang="en-US" sz="2800" dirty="0" smtClean="0">
                <a:latin typeface="微软雅黑" panose="020B0503020204020204" charset="-122"/>
                <a:ea typeface="微软雅黑" panose="020B0503020204020204" charset="-122"/>
              </a:rPr>
              <a:t>访问方法</a:t>
            </a:r>
            <a:endParaRPr lang="en-US" altLang="zh-CN" sz="2800" dirty="0" smtClean="0">
              <a:latin typeface="微软雅黑" panose="020B0503020204020204" charset="-122"/>
              <a:ea typeface="微软雅黑" panose="020B0503020204020204" charset="-122"/>
            </a:endParaRPr>
          </a:p>
          <a:p>
            <a:pPr lvl="1" fontAlgn="auto">
              <a:lnSpc>
                <a:spcPct val="150000"/>
              </a:lnSpc>
            </a:pPr>
            <a:r>
              <a:rPr lang="zh-CN" altLang="en-US" sz="2800" dirty="0" smtClean="0">
                <a:latin typeface="微软雅黑" panose="020B0503020204020204" charset="-122"/>
                <a:ea typeface="微软雅黑" panose="020B0503020204020204" charset="-122"/>
              </a:rPr>
              <a:t>组成部分：</a:t>
            </a:r>
            <a:r>
              <a:rPr lang="zh-CN" altLang="en-US" sz="2800" dirty="0" smtClean="0">
                <a:solidFill>
                  <a:srgbClr val="FF0000"/>
                </a:solidFill>
                <a:latin typeface="微软雅黑" panose="020B0503020204020204" charset="-122"/>
                <a:ea typeface="微软雅黑" panose="020B0503020204020204" charset="-122"/>
              </a:rPr>
              <a:t>协议</a:t>
            </a:r>
            <a:r>
              <a:rPr lang="zh-CN" altLang="en-US" sz="2800" dirty="0" smtClean="0">
                <a:latin typeface="微软雅黑" panose="020B0503020204020204" charset="-122"/>
                <a:ea typeface="微软雅黑" panose="020B0503020204020204" charset="-122"/>
              </a:rPr>
              <a:t>、</a:t>
            </a:r>
            <a:r>
              <a:rPr lang="zh-CN" altLang="en-US" sz="2800" dirty="0" smtClean="0">
                <a:solidFill>
                  <a:srgbClr val="FF0000"/>
                </a:solidFill>
                <a:latin typeface="微软雅黑" panose="020B0503020204020204" charset="-122"/>
                <a:ea typeface="微软雅黑" panose="020B0503020204020204" charset="-122"/>
              </a:rPr>
              <a:t>服务器地址（域名）</a:t>
            </a:r>
            <a:r>
              <a:rPr lang="zh-CN" altLang="en-US" sz="2800" dirty="0" smtClean="0">
                <a:latin typeface="微软雅黑" panose="020B0503020204020204" charset="-122"/>
                <a:ea typeface="微软雅黑" panose="020B0503020204020204" charset="-122"/>
              </a:rPr>
              <a:t>、</a:t>
            </a:r>
            <a:r>
              <a:rPr lang="zh-CN" altLang="en-US" sz="2800" dirty="0" smtClean="0">
                <a:solidFill>
                  <a:srgbClr val="FF0000"/>
                </a:solidFill>
                <a:latin typeface="微软雅黑" panose="020B0503020204020204" charset="-122"/>
                <a:ea typeface="微软雅黑" panose="020B0503020204020204" charset="-122"/>
              </a:rPr>
              <a:t>资源路径</a:t>
            </a:r>
            <a:endParaRPr lang="en-US" altLang="zh-CN" sz="2800" dirty="0" smtClean="0">
              <a:solidFill>
                <a:srgbClr val="FF0000"/>
              </a:solidFill>
              <a:latin typeface="微软雅黑" panose="020B0503020204020204" charset="-122"/>
              <a:ea typeface="微软雅黑" panose="020B0503020204020204" charset="-122"/>
            </a:endParaRPr>
          </a:p>
          <a:p>
            <a:pPr lvl="2"/>
            <a:endParaRPr lang="en-US" altLang="zh-CN" sz="2800" dirty="0" smtClean="0">
              <a:solidFill>
                <a:srgbClr val="FF0000"/>
              </a:solidFill>
              <a:latin typeface="微软雅黑" panose="020B0503020204020204" charset="-122"/>
              <a:ea typeface="微软雅黑" panose="020B0503020204020204" charset="-122"/>
            </a:endParaRPr>
          </a:p>
        </p:txBody>
      </p:sp>
      <p:pic>
        <p:nvPicPr>
          <p:cNvPr id="29" name="图片 28"/>
          <p:cNvPicPr>
            <a:picLocks noChangeAspect="1"/>
          </p:cNvPicPr>
          <p:nvPr/>
        </p:nvPicPr>
        <p:blipFill>
          <a:blip r:embed="rId2"/>
          <a:stretch>
            <a:fillRect/>
          </a:stretch>
        </p:blipFill>
        <p:spPr>
          <a:xfrm>
            <a:off x="1274445" y="3723005"/>
            <a:ext cx="10226040" cy="197421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sym typeface="+mn-ea"/>
              </a:rPr>
              <a:t>Web</a:t>
            </a:r>
            <a:r>
              <a:rPr lang="zh-CN" altLang="en-US" dirty="0" smtClean="0">
                <a:sym typeface="+mn-ea"/>
              </a:rPr>
              <a:t>系统开发过程</a:t>
            </a:r>
            <a:endParaRPr lang="zh-CN" altLang="en-US" dirty="0"/>
          </a:p>
        </p:txBody>
      </p:sp>
      <p:pic>
        <p:nvPicPr>
          <p:cNvPr id="5" name="内容占位符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0870" y="2109470"/>
            <a:ext cx="11212195" cy="2638425"/>
          </a:xfrm>
        </p:spPr>
      </p:pic>
    </p:spTree>
    <p:custDataLst>
      <p:tags r:id="rId3"/>
    </p:custDataLst>
  </p:cSld>
  <p:clrMapOvr>
    <a:masterClrMapping/>
  </p:clrMapOvr>
</p:sld>
</file>

<file path=ppt/tags/tag1.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66"/>
  <p:tag name="KSO_WM_UNIT_TYPE" val="l_h_f"/>
  <p:tag name="KSO_WM_UNIT_INDEX" val="1_1_1"/>
  <p:tag name="KSO_WM_UNIT_ID" val="custom160166_7*l_h_f*1_1_1"/>
  <p:tag name="KSO_WM_UNIT_CLEAR" val="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SHADOW_SCHEMECOLOR_INDEX" val="16"/>
  <p:tag name="KSO_WM_UNIT_USESOURCEFORMAT_APPLY" val="1"/>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166"/>
  <p:tag name="KSO_WM_UNIT_TYPE" val="f"/>
  <p:tag name="KSO_WM_UNIT_INDEX" val="1"/>
  <p:tag name="KSO_WM_UNIT_ID" val="custom160166_28*f*1"/>
  <p:tag name="KSO_WM_UNIT_CLEAR" val="1"/>
  <p:tag name="KSO_WM_UNIT_LAYERLEVEL" val="1"/>
  <p:tag name="KSO_WM_UNIT_VALUE" val="220"/>
  <p:tag name="KSO_WM_UNIT_HIGHLIGHT" val="0"/>
  <p:tag name="KSO_WM_UNIT_COMPATIBLE" val="0"/>
  <p:tag name="KSO_WM_UNIT_PRESET_TEXT_INDEX" val="3"/>
  <p:tag name="KSO_WM_UNIT_PRESET_TEXT_LEN" val="138"/>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166"/>
  <p:tag name="KSO_WM_UNIT_TYPE" val="f"/>
  <p:tag name="KSO_WM_UNIT_INDEX" val="1"/>
  <p:tag name="KSO_WM_UNIT_ID" val="custom160166_28*f*1"/>
  <p:tag name="KSO_WM_UNIT_CLEAR" val="1"/>
  <p:tag name="KSO_WM_UNIT_LAYERLEVEL" val="1"/>
  <p:tag name="KSO_WM_UNIT_VALUE" val="220"/>
  <p:tag name="KSO_WM_UNIT_HIGHLIGHT" val="0"/>
  <p:tag name="KSO_WM_UNIT_COMPATIBLE" val="0"/>
  <p:tag name="KSO_WM_UNIT_PRESET_TEXT_INDEX" val="3"/>
  <p:tag name="KSO_WM_UNIT_PRESET_TEXT_LEN" val="138"/>
</p:tagLst>
</file>

<file path=ppt/tags/tag103.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5.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7.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9.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66"/>
  <p:tag name="KSO_WM_UNIT_TYPE" val="l_i"/>
  <p:tag name="KSO_WM_UNIT_INDEX" val="1_1"/>
  <p:tag name="KSO_WM_UNIT_ID" val="custom160166_7*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1.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3.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5.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7.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9.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66"/>
  <p:tag name="KSO_WM_UNIT_TYPE" val="l_h_f"/>
  <p:tag name="KSO_WM_UNIT_INDEX" val="1_2_1"/>
  <p:tag name="KSO_WM_UNIT_ID" val="custom160166_7*l_h_f*1_2_1"/>
  <p:tag name="KSO_WM_UNIT_CLEAR" val="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SHADOW_SCHEMECOLOR_INDEX" val="16"/>
  <p:tag name="KSO_WM_UNIT_USESOURCEFORMAT_APPLY" val="1"/>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21.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23.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25.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27.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29.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166"/>
  <p:tag name="KSO_WM_UNIT_TYPE" val="l_i"/>
  <p:tag name="KSO_WM_UNIT_INDEX" val="1_2"/>
  <p:tag name="KSO_WM_UNIT_ID" val="custom160166_7*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31.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9*a*1"/>
  <p:tag name="KSO_WM_UNIT_CLEAR" val="1"/>
  <p:tag name="KSO_WM_UNIT_LAYERLEVEL" val="1"/>
  <p:tag name="KSO_WM_UNIT_VALUE" val="10"/>
  <p:tag name="KSO_WM_UNIT_ISCONTENTSTITLE" val="0"/>
  <p:tag name="KSO_WM_UNIT_HIGHLIGHT" val="0"/>
  <p:tag name="KSO_WM_UNIT_COMPATIBLE" val="0"/>
  <p:tag name="KSO_WM_UNIT_PRESET_TEXT" val="谢谢大家！"/>
</p:tagLst>
</file>

<file path=ppt/tags/tag133.xml><?xml version="1.0" encoding="utf-8"?>
<p:tagLst xmlns:p="http://schemas.openxmlformats.org/presentationml/2006/main">
  <p:tag name="KSO_WM_TEMPLATE_CATEGORY" val="custom"/>
  <p:tag name="KSO_WM_TEMPLATE_INDEX" val="160166"/>
  <p:tag name="KSO_WM_TAG_VERSION" val="1.0"/>
  <p:tag name="KSO_WM_SLIDE_ID" val="custom160166_29"/>
  <p:tag name="KSO_WM_SLIDE_INDEX" val="29"/>
  <p:tag name="KSO_WM_SLIDE_ITEM_CNT" val="1"/>
  <p:tag name="KSO_WM_SLIDE_LAYOUT" val="a"/>
  <p:tag name="KSO_WM_SLIDE_LAYOUT_CNT" val="1"/>
  <p:tag name="KSO_WM_SLIDE_TYPE" val="endPage"/>
  <p:tag name="KSO_WM_BEAUTIFY_FLAG" val="#wm#"/>
</p:tagLst>
</file>

<file path=ppt/tags/tag14.xml><?xml version="1.0" encoding="utf-8"?>
<p:tagLst xmlns:p="http://schemas.openxmlformats.org/presentationml/2006/main">
  <p:tag name="KSO_WM_TEMPLATE_CATEGORY" val="custom"/>
  <p:tag name="KSO_WM_TEMPLATE_INDEX" val="160166"/>
  <p:tag name="KSO_WM_TAG_VERSION" val="1.0"/>
  <p:tag name="KSO_WM_SLIDE_ID" val="custom160166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15.xml><?xml version="1.0" encoding="utf-8"?>
<p:tagLst xmlns:p="http://schemas.openxmlformats.org/presentationml/2006/main">
  <p:tag name="KSO_WM_TAG_VERSION" val="1.0"/>
  <p:tag name="KSO_WM_BEAUTIFY_FLAG" val="#wm#"/>
  <p:tag name="KSO_WM_UNIT_TYPE" val="i"/>
  <p:tag name="KSO_WM_UNIT_ID" val="custom160166_8*i*0"/>
  <p:tag name="KSO_WM_TEMPLATE_CATEGORY" val="custom"/>
  <p:tag name="KSO_WM_TEMPLATE_INDEX" val="160166"/>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8*a*1"/>
  <p:tag name="KSO_WM_UNIT_CLEAR" val="1"/>
  <p:tag name="KSO_WM_UNIT_LAYERLEVEL" val="1"/>
  <p:tag name="KSO_WM_UNIT_VALUE" val="8"/>
  <p:tag name="KSO_WM_UNIT_ISCONTENTSTITLE" val="1"/>
  <p:tag name="KSO_WM_UNIT_HIGHLIGHT" val="0"/>
  <p:tag name="KSO_WM_UNIT_COMPATIBLE" val="0"/>
  <p:tag name="KSO_WM_UNIT_PRESET_TEXT" val="CONTENTS"/>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66"/>
  <p:tag name="KSO_WM_UNIT_TYPE" val="l_h_f"/>
  <p:tag name="KSO_WM_UNIT_INDEX" val="1_1_1"/>
  <p:tag name="KSO_WM_UNIT_ID" val="custom160166_8*l_h_f*1_1_1"/>
  <p:tag name="KSO_WM_UNIT_CLEAR" val="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SHADOW_SCHEMECOLOR_INDEX" val="16"/>
  <p:tag name="KSO_WM_UNIT_USESOURCEFORMAT_APPLY" val="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66"/>
  <p:tag name="KSO_WM_UNIT_TYPE" val="l_i"/>
  <p:tag name="KSO_WM_UNIT_INDEX" val="1_1"/>
  <p:tag name="KSO_WM_UNIT_ID" val="custom160166_8*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66"/>
  <p:tag name="KSO_WM_UNIT_TYPE" val="l_h_f"/>
  <p:tag name="KSO_WM_UNIT_INDEX" val="1_2_1"/>
  <p:tag name="KSO_WM_UNIT_ID" val="custom160166_8*l_h_f*1_2_1"/>
  <p:tag name="KSO_WM_UNIT_CLEAR" val="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SHADOW_SCHEMECOLOR_INDEX" val="16"/>
  <p:tag name="KSO_WM_UNIT_USESOURCEFORMAT_APPLY" val="1"/>
</p:tagLst>
</file>

<file path=ppt/tags/tag2.xml><?xml version="1.0" encoding="utf-8"?>
<p:tagLst xmlns:p="http://schemas.openxmlformats.org/presentationml/2006/main">
  <p:tag name="KSO_WM_TEMPLATE_THUMBS_INDEX" val="1、3、8、11、18、23、24、25"/>
  <p:tag name="KSO_WM_TEMPLATE_CATEGORY" val="custom"/>
  <p:tag name="KSO_WM_TEMPLATE_INDEX" val="160166"/>
  <p:tag name="KSO_WM_TAG_VERSION" val="1.0"/>
  <p:tag name="KSO_WM_SLIDE_ID" val="custom160166_1"/>
  <p:tag name="KSO_WM_SLIDE_INDEX" val="1"/>
  <p:tag name="KSO_WM_SLIDE_ITEM_CNT" val="2"/>
  <p:tag name="KSO_WM_SLIDE_LAYOUT" val="a_b"/>
  <p:tag name="KSO_WM_SLIDE_LAYOUT_CNT" val="1_1"/>
  <p:tag name="KSO_WM_SLIDE_TYPE" val="title"/>
  <p:tag name="KSO_WM_BEAUTIFY_FLAG" val="#wm#"/>
  <p:tag name="KSO_WM_TEMPLATE_TOPIC_ID" val="2869567"/>
  <p:tag name="KSO_WM_TEMPLATE_OUTLINE_ID" val="15"/>
  <p:tag name="KSO_WM_TEMPLATE_SCENE_ID" val="1"/>
  <p:tag name="KSO_WM_TEMPLATE_JOB_ID" val="2"/>
  <p:tag name="KSO_WM_TEMPLATE_TOPIC_DEFAULT" val="1"/>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66"/>
  <p:tag name="KSO_WM_UNIT_TYPE" val="l_i"/>
  <p:tag name="KSO_WM_UNIT_INDEX" val="1_2"/>
  <p:tag name="KSO_WM_UNIT_ID" val="custom160166_8*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166"/>
  <p:tag name="KSO_WM_UNIT_TYPE" val="l_h_f"/>
  <p:tag name="KSO_WM_UNIT_INDEX" val="1_3_1"/>
  <p:tag name="KSO_WM_UNIT_ID" val="custom160166_8*l_h_f*1_3_1"/>
  <p:tag name="KSO_WM_UNIT_CLEAR" val="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SHADOW_SCHEMECOLOR_INDEX" val="16"/>
  <p:tag name="KSO_WM_UNIT_USESOURCEFORMAT_APPLY" val="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66"/>
  <p:tag name="KSO_WM_UNIT_TYPE" val="l_i"/>
  <p:tag name="KSO_WM_UNIT_INDEX" val="1_3"/>
  <p:tag name="KSO_WM_UNIT_ID" val="custom160166_8*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3.xml><?xml version="1.0" encoding="utf-8"?>
<p:tagLst xmlns:p="http://schemas.openxmlformats.org/presentationml/2006/main">
  <p:tag name="KSO_WM_TEMPLATE_CATEGORY" val="custom"/>
  <p:tag name="KSO_WM_TEMPLATE_INDEX" val="160166"/>
  <p:tag name="KSO_WM_TAG_VERSION" val="1.0"/>
  <p:tag name="KSO_WM_SLIDE_ID" val="custom160166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66"/>
  <p:tag name="KSO_WM_UNIT_TYPE" val="e"/>
  <p:tag name="KSO_WM_UNIT_INDEX" val="1"/>
  <p:tag name="KSO_WM_UNIT_ID" val="custom160166_12*e*1"/>
  <p:tag name="KSO_WM_UNIT_CLEAR" val="1"/>
  <p:tag name="KSO_WM_UNIT_LAYERLEVEL" val="1"/>
  <p:tag name="KSO_WM_UNIT_VALUE" val="8"/>
  <p:tag name="KSO_WM_UNIT_HIGHLIGHT" val="0"/>
  <p:tag name="KSO_WM_UNIT_COMPATIBLE" val="1"/>
  <p:tag name="KSO_WM_UNIT_PRESET_TEXT" val="第一章"/>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12*a*1"/>
  <p:tag name="KSO_WM_UNIT_CLEAR" val="1"/>
  <p:tag name="KSO_WM_UNIT_LAYERLEVEL" val="1"/>
  <p:tag name="KSO_WM_UNIT_VALUE" val="52"/>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p="http://schemas.openxmlformats.org/presentationml/2006/main">
  <p:tag name="KSO_WM_TEMPLATE_CATEGORY" val="custom"/>
  <p:tag name="KSO_WM_TEMPLATE_INDEX" val="160166"/>
  <p:tag name="KSO_WM_TAG_VERSION" val="1.0"/>
  <p:tag name="KSO_WM_SLIDE_ID" val="custom160166_12"/>
  <p:tag name="KSO_WM_SLIDE_INDEX" val="12"/>
  <p:tag name="KSO_WM_SLIDE_ITEM_CNT" val="1"/>
  <p:tag name="KSO_WM_SLIDE_LAYOUT" val="a_e"/>
  <p:tag name="KSO_WM_SLIDE_LAYOUT_CNT" val="1_1"/>
  <p:tag name="KSO_WM_SLIDE_TYPE" val="sectionTitle"/>
  <p:tag name="KSO_WM_BEAUTIFY_FLAG" val="#wm#"/>
</p:tagLst>
</file>

<file path=ppt/tags/tag27.xml><?xml version="1.0" encoding="utf-8"?>
<p:tagLst xmlns:p="http://schemas.openxmlformats.org/presentationml/2006/main">
  <p:tag name="KSO_WM_TEMPLATE_CATEGORY" val="custom"/>
  <p:tag name="KSO_WM_TEMPLATE_INDEX" val="160166"/>
  <p:tag name="KSO_WM_TAG_VERSION" val="1.0"/>
  <p:tag name="KSO_WM_SLIDE_ID" val="custom160166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p="http://schemas.openxmlformats.org/presentationml/2006/main">
  <p:tag name="KSO_WM_TEMPLATE_CATEGORY" val="custom"/>
  <p:tag name="KSO_WM_TEMPLATE_INDEX" val="160166"/>
  <p:tag name="KSO_WM_TAG_VERSION" val="1.0"/>
  <p:tag name="KSO_WM_SLIDE_ID" val="custom160166_2"/>
  <p:tag name="KSO_WM_SLIDE_INDEX" val="2"/>
  <p:tag name="KSO_WM_SLIDE_ITEM_CNT" val="1"/>
  <p:tag name="KSO_WM_SLIDE_LAYOUT" val="a_f"/>
  <p:tag name="KSO_WM_SLIDE_LAYOUT_CNT" val="1_1"/>
  <p:tag name="KSO_WM_SLIDE_TYPE" val="text"/>
  <p:tag name="KSO_WM_BEAUTIFY_FLAG" val="#wm#"/>
  <p:tag name="KSO_WM_SLIDE_POSITION" val="66*85"/>
  <p:tag name="KSO_WM_SLIDE_SIZE" val="828*405"/>
</p:tagLst>
</file>

<file path=ppt/tags/tag3.xml><?xml version="1.0" encoding="utf-8"?>
<p:tagLst xmlns:p="http://schemas.openxmlformats.org/presentationml/2006/main">
  <p:tag name="KSO_WM_TAG_VERSION" val="1.0"/>
  <p:tag name="KSO_WM_BEAUTIFY_FLAG" val="#wm#"/>
  <p:tag name="KSO_WM_UNIT_TYPE" val="i"/>
  <p:tag name="KSO_WM_UNIT_ID" val="custom160166_6*i*0"/>
  <p:tag name="KSO_WM_TEMPLATE_CATEGORY" val="custom"/>
  <p:tag name="KSO_WM_TEMPLATE_INDEX" val="160166"/>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166"/>
  <p:tag name="KSO_WM_UNIT_TYPE" val="e"/>
  <p:tag name="KSO_WM_UNIT_INDEX" val="1"/>
  <p:tag name="KSO_WM_UNIT_ID" val="custom160166_12*e*1"/>
  <p:tag name="KSO_WM_UNIT_CLEAR" val="1"/>
  <p:tag name="KSO_WM_UNIT_LAYERLEVEL" val="1"/>
  <p:tag name="KSO_WM_UNIT_VALUE" val="8"/>
  <p:tag name="KSO_WM_UNIT_HIGHLIGHT" val="0"/>
  <p:tag name="KSO_WM_UNIT_COMPATIBLE" val="1"/>
  <p:tag name="KSO_WM_UNIT_PRESET_TEXT" val="第一章"/>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12*a*1"/>
  <p:tag name="KSO_WM_UNIT_CLEAR" val="1"/>
  <p:tag name="KSO_WM_UNIT_LAYERLEVEL" val="1"/>
  <p:tag name="KSO_WM_UNIT_VALUE" val="52"/>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p="http://schemas.openxmlformats.org/presentationml/2006/main">
  <p:tag name="KSO_WM_TEMPLATE_CATEGORY" val="custom"/>
  <p:tag name="KSO_WM_TEMPLATE_INDEX" val="160166"/>
  <p:tag name="KSO_WM_TAG_VERSION" val="1.0"/>
  <p:tag name="KSO_WM_SLIDE_ID" val="custom160166_12"/>
  <p:tag name="KSO_WM_SLIDE_INDEX" val="12"/>
  <p:tag name="KSO_WM_SLIDE_ITEM_CNT" val="1"/>
  <p:tag name="KSO_WM_SLIDE_LAYOUT" val="a_e"/>
  <p:tag name="KSO_WM_SLIDE_LAYOUT_CNT" val="1_1"/>
  <p:tag name="KSO_WM_SLIDE_TYPE" val="sectionTitle"/>
  <p:tag name="KSO_WM_BEAUTIFY_FLAG" val="#wm#"/>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6*a*1"/>
  <p:tag name="KSO_WM_UNIT_CLEAR" val="1"/>
  <p:tag name="KSO_WM_UNIT_LAYERLEVEL" val="1"/>
  <p:tag name="KSO_WM_UNIT_ISCONTENTSTITLE" val="1"/>
  <p:tag name="KSO_WM_UNIT_VALUE" val="8"/>
  <p:tag name="KSO_WM_UNIT_HIGHLIGHT" val="0"/>
  <p:tag name="KSO_WM_UNIT_COMPATIBLE" val="0"/>
  <p:tag name="KSO_WM_UNIT_PRESET_TEXT" val="CONTENTS"/>
</p:tagLst>
</file>

<file path=ppt/tags/tag40.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166"/>
  <p:tag name="KSO_WM_UNIT_TYPE" val="l_h_f"/>
  <p:tag name="KSO_WM_UNIT_INDEX" val="1_1_1"/>
  <p:tag name="KSO_WM_UNIT_ID" val="custom160166_6*l_h_f*1_1_1"/>
  <p:tag name="KSO_WM_UNIT_CLEAR" val="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SHADOW_SCHEMECOLOR_INDEX" val="16"/>
  <p:tag name="KSO_WM_UNIT_USESOURCEFORMAT_APPLY" val="1"/>
</p:tagLst>
</file>

<file path=ppt/tags/tag50.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2.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66"/>
  <p:tag name="KSO_WM_UNIT_TYPE" val="l_i"/>
  <p:tag name="KSO_WM_UNIT_INDEX" val="1_1"/>
  <p:tag name="KSO_WM_UNIT_ID" val="custom16016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0.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1*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166"/>
  <p:tag name="KSO_WM_UNIT_TYPE" val="m_h_f"/>
  <p:tag name="KSO_WM_UNIT_INDEX" val="1_1_1"/>
  <p:tag name="KSO_WM_UNIT_ID" val="custom160166_21*m_h_f*1_1_1"/>
  <p:tag name="KSO_WM_UNIT_CLEAR" val="1"/>
  <p:tag name="KSO_WM_UNIT_LAYERLEVEL" val="1_1_1"/>
  <p:tag name="KSO_WM_UNIT_VALUE" val="40"/>
  <p:tag name="KSO_WM_UNIT_HIGHLIGHT" val="0"/>
  <p:tag name="KSO_WM_UNIT_COMPATIBLE" val="0"/>
  <p:tag name="KSO_WM_UNIT_PRESET_TEXT_INDEX" val="4"/>
  <p:tag name="KSO_WM_UNIT_PRESET_TEXT_LEN" val="24"/>
  <p:tag name="KSO_WM_DIAGRAM_GROUP_CODE" val="m1-1"/>
  <p:tag name="KSO_WM_UNIT_TEXT_FILL_FORE_SCHEMECOLOR_INDEX" val="13"/>
  <p:tag name="KSO_WM_UNIT_TEXT_FILL_TYPE" val="1"/>
  <p:tag name="KSO_WM_UNIT_USESOURCEFORMAT_APPLY" val="1"/>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166"/>
  <p:tag name="KSO_WM_UNIT_TYPE" val="m_h_f"/>
  <p:tag name="KSO_WM_UNIT_INDEX" val="1_3_1"/>
  <p:tag name="KSO_WM_UNIT_ID" val="custom160166_21*m_h_f*1_3_1"/>
  <p:tag name="KSO_WM_UNIT_CLEAR" val="1"/>
  <p:tag name="KSO_WM_UNIT_LAYERLEVEL" val="1_1_1"/>
  <p:tag name="KSO_WM_UNIT_VALUE" val="40"/>
  <p:tag name="KSO_WM_UNIT_HIGHLIGHT" val="0"/>
  <p:tag name="KSO_WM_UNIT_COMPATIBLE" val="0"/>
  <p:tag name="KSO_WM_UNIT_PRESET_TEXT_INDEX" val="4"/>
  <p:tag name="KSO_WM_UNIT_PRESET_TEXT_LEN" val="24"/>
  <p:tag name="KSO_WM_DIAGRAM_GROUP_CODE" val="m1-1"/>
  <p:tag name="KSO_WM_UNIT_TEXT_FILL_FORE_SCHEMECOLOR_INDEX" val="13"/>
  <p:tag name="KSO_WM_UNIT_TEXT_FILL_TYPE" val="1"/>
  <p:tag name="KSO_WM_UNIT_USESOURCEFORMAT_APPLY" val="1"/>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66"/>
  <p:tag name="KSO_WM_UNIT_TYPE" val="m_h_f"/>
  <p:tag name="KSO_WM_UNIT_INDEX" val="1_1_1"/>
  <p:tag name="KSO_WM_UNIT_ID" val="custom160166_21*m_h_f*1_1_1"/>
  <p:tag name="KSO_WM_UNIT_CLEAR" val="1"/>
  <p:tag name="KSO_WM_UNIT_LAYERLEVEL" val="1_1_1"/>
  <p:tag name="KSO_WM_UNIT_VALUE" val="40"/>
  <p:tag name="KSO_WM_UNIT_HIGHLIGHT" val="0"/>
  <p:tag name="KSO_WM_UNIT_COMPATIBLE" val="0"/>
  <p:tag name="KSO_WM_UNIT_PRESET_TEXT_INDEX" val="4"/>
  <p:tag name="KSO_WM_UNIT_PRESET_TEXT_LEN" val="24"/>
  <p:tag name="KSO_WM_DIAGRAM_GROUP_CODE" val="m1-1"/>
  <p:tag name="KSO_WM_UNIT_TEXT_FILL_FORE_SCHEMECOLOR_INDEX" val="13"/>
  <p:tag name="KSO_WM_UNIT_TEXT_FILL_TYPE" val="1"/>
  <p:tag name="KSO_WM_UNIT_USESOURCEFORMAT_APPLY" val="1"/>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166"/>
  <p:tag name="KSO_WM_UNIT_TYPE" val="m_h_a"/>
  <p:tag name="KSO_WM_UNIT_INDEX" val="1_1_1"/>
  <p:tag name="KSO_WM_UNIT_ID" val="custom160166_21*m_h_a*1_1_1"/>
  <p:tag name="KSO_WM_UNIT_CLEAR" val="1"/>
  <p:tag name="KSO_WM_UNIT_LAYERLEVEL" val="1_1_1"/>
  <p:tag name="KSO_WM_UNIT_VALUE" val="16"/>
  <p:tag name="KSO_WM_UNIT_HIGHLIGHT" val="0"/>
  <p:tag name="KSO_WM_UNIT_COMPATIBLE" val="0"/>
  <p:tag name="KSO_WM_DIAGRAM_GROUP_CODE" val="m1-1"/>
  <p:tag name="KSO_WM_UNIT_PRESET_TEXT" val="40%"/>
  <p:tag name="KSO_WM_UNIT_FILL_FORE_SCHEMECOLOR_INDEX" val="5"/>
  <p:tag name="KSO_WM_UNIT_FILL_TYPE" val="1"/>
  <p:tag name="KSO_WM_UNIT_USESOURCEFORMAT_APPLY" val="1"/>
</p:tagLst>
</file>

<file path=ppt/tags/tag7.xml><?xml version="1.0" encoding="utf-8"?>
<p:tagLst xmlns:p="http://schemas.openxmlformats.org/presentationml/2006/main">
  <p:tag name="KSO_WM_TEMPLATE_CATEGORY" val="custom"/>
  <p:tag name="KSO_WM_TEMPLATE_INDEX" val="160166"/>
  <p:tag name="KSO_WM_TAG_VERSION" val="1.0"/>
  <p:tag name="KSO_WM_SLIDE_ID" val="custom16016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166"/>
  <p:tag name="KSO_WM_UNIT_TYPE" val="m_h_a"/>
  <p:tag name="KSO_WM_UNIT_INDEX" val="1_1_1"/>
  <p:tag name="KSO_WM_UNIT_ID" val="custom160166_21*m_h_a*1_1_1"/>
  <p:tag name="KSO_WM_UNIT_CLEAR" val="1"/>
  <p:tag name="KSO_WM_UNIT_LAYERLEVEL" val="1_1_1"/>
  <p:tag name="KSO_WM_UNIT_VALUE" val="16"/>
  <p:tag name="KSO_WM_UNIT_HIGHLIGHT" val="0"/>
  <p:tag name="KSO_WM_UNIT_COMPATIBLE" val="0"/>
  <p:tag name="KSO_WM_DIAGRAM_GROUP_CODE" val="m1-1"/>
  <p:tag name="KSO_WM_UNIT_PRESET_TEXT" val="40%"/>
  <p:tag name="KSO_WM_UNIT_FILL_FORE_SCHEMECOLOR_INDEX" val="5"/>
  <p:tag name="KSO_WM_UNIT_FILL_TYPE" val="1"/>
  <p:tag name="KSO_WM_UNIT_USESOURCEFORMAT_APPLY" val="1"/>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166"/>
  <p:tag name="KSO_WM_UNIT_TYPE" val="m_h_a"/>
  <p:tag name="KSO_WM_UNIT_INDEX" val="1_2_1"/>
  <p:tag name="KSO_WM_UNIT_ID" val="custom160166_21*m_h_a*1_2_1"/>
  <p:tag name="KSO_WM_UNIT_CLEAR" val="1"/>
  <p:tag name="KSO_WM_UNIT_LAYERLEVEL" val="1_1_1"/>
  <p:tag name="KSO_WM_UNIT_VALUE" val="12"/>
  <p:tag name="KSO_WM_UNIT_HIGHLIGHT" val="0"/>
  <p:tag name="KSO_WM_UNIT_COMPATIBLE" val="0"/>
  <p:tag name="KSO_WM_DIAGRAM_GROUP_CODE" val="m1-1"/>
  <p:tag name="KSO_WM_UNIT_PRESET_TEXT" val="70%"/>
  <p:tag name="KSO_WM_UNIT_FILL_FORE_SCHEMECOLOR_INDEX" val="6"/>
  <p:tag name="KSO_WM_UNIT_FILL_TYPE" val="1"/>
  <p:tag name="KSO_WM_UNIT_USESOURCEFORMAT_APPLY" val="1"/>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66"/>
  <p:tag name="KSO_WM_UNIT_TYPE" val="m_h_a"/>
  <p:tag name="KSO_WM_UNIT_INDEX" val="1_1_1"/>
  <p:tag name="KSO_WM_UNIT_ID" val="custom160166_21*m_h_a*1_1_1"/>
  <p:tag name="KSO_WM_UNIT_CLEAR" val="1"/>
  <p:tag name="KSO_WM_UNIT_LAYERLEVEL" val="1_1_1"/>
  <p:tag name="KSO_WM_UNIT_VALUE" val="16"/>
  <p:tag name="KSO_WM_UNIT_HIGHLIGHT" val="0"/>
  <p:tag name="KSO_WM_UNIT_COMPATIBLE" val="0"/>
  <p:tag name="KSO_WM_DIAGRAM_GROUP_CODE" val="m1-1"/>
  <p:tag name="KSO_WM_UNIT_PRESET_TEXT" val="40%"/>
  <p:tag name="KSO_WM_UNIT_FILL_FORE_SCHEMECOLOR_INDEX" val="5"/>
  <p:tag name="KSO_WM_UNIT_FILL_TYPE" val="1"/>
  <p:tag name="KSO_WM_UNIT_USESOURCEFORMAT_APPLY" val="1"/>
</p:tagLst>
</file>

<file path=ppt/tags/tag73.xml><?xml version="1.0" encoding="utf-8"?>
<p:tagLst xmlns:p="http://schemas.openxmlformats.org/presentationml/2006/main">
  <p:tag name="KSO_WM_TEMPLATE_CATEGORY" val="custom"/>
  <p:tag name="KSO_WM_TEMPLATE_INDEX" val="160166"/>
  <p:tag name="KSO_WM_TAG_VERSION" val="1.0"/>
  <p:tag name="KSO_WM_SLIDE_ID" val="custom160166_21"/>
  <p:tag name="KSO_WM_SLIDE_INDEX" val="21"/>
  <p:tag name="KSO_WM_SLIDE_ITEM_CNT" val="3"/>
  <p:tag name="KSO_WM_SLIDE_LAYOUT" val="a_m"/>
  <p:tag name="KSO_WM_SLIDE_LAYOUT_CNT" val="1_1"/>
  <p:tag name="KSO_WM_SLIDE_TYPE" val="text"/>
  <p:tag name="KSO_WM_BEAUTIFY_FLAG" val="#wm#"/>
  <p:tag name="KSO_WM_SLIDE_POSITION" val="244*121"/>
  <p:tag name="KSO_WM_SLIDE_SIZE" val="473*350"/>
  <p:tag name="KSO_WM_DIAGRAM_GROUP_CODE" val="m1-1"/>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66"/>
  <p:tag name="KSO_WM_UNIT_TYPE" val="e"/>
  <p:tag name="KSO_WM_UNIT_INDEX" val="1"/>
  <p:tag name="KSO_WM_UNIT_ID" val="custom160166_12*e*1"/>
  <p:tag name="KSO_WM_UNIT_CLEAR" val="1"/>
  <p:tag name="KSO_WM_UNIT_LAYERLEVEL" val="1"/>
  <p:tag name="KSO_WM_UNIT_VALUE" val="8"/>
  <p:tag name="KSO_WM_UNIT_HIGHLIGHT" val="0"/>
  <p:tag name="KSO_WM_UNIT_COMPATIBLE" val="1"/>
  <p:tag name="KSO_WM_UNIT_PRESET_TEXT" val="第一章"/>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12*a*1"/>
  <p:tag name="KSO_WM_UNIT_CLEAR" val="1"/>
  <p:tag name="KSO_WM_UNIT_LAYERLEVEL" val="1"/>
  <p:tag name="KSO_WM_UNIT_VALUE" val="52"/>
  <p:tag name="KSO_WM_UNIT_ISCONTENTSTITLE" val="0"/>
  <p:tag name="KSO_WM_UNIT_HIGHLIGHT" val="0"/>
  <p:tag name="KSO_WM_UNIT_COMPATIBLE" val="0"/>
  <p:tag name="KSO_WM_UNIT_PRESET_TEXT_INDEX" val="3"/>
  <p:tag name="KSO_WM_UNIT_PRESET_TEXT_LEN" val="24"/>
</p:tagLst>
</file>

<file path=ppt/tags/tag76.xml><?xml version="1.0" encoding="utf-8"?>
<p:tagLst xmlns:p="http://schemas.openxmlformats.org/presentationml/2006/main">
  <p:tag name="KSO_WM_TEMPLATE_CATEGORY" val="custom"/>
  <p:tag name="KSO_WM_TEMPLATE_INDEX" val="160166"/>
  <p:tag name="KSO_WM_TAG_VERSION" val="1.0"/>
  <p:tag name="KSO_WM_SLIDE_ID" val="custom160166_12"/>
  <p:tag name="KSO_WM_SLIDE_INDEX" val="12"/>
  <p:tag name="KSO_WM_SLIDE_ITEM_CNT" val="1"/>
  <p:tag name="KSO_WM_SLIDE_LAYOUT" val="a_e"/>
  <p:tag name="KSO_WM_SLIDE_LAYOUT_CNT" val="1_1"/>
  <p:tag name="KSO_WM_SLIDE_TYPE" val="sectionTitle"/>
  <p:tag name="KSO_WM_BEAUTIFY_FLAG" val="#wm#"/>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UNIT_TYPE" val="i"/>
  <p:tag name="KSO_WM_UNIT_ID" val="custom160166_7*i*0"/>
  <p:tag name="KSO_WM_TEMPLATE_CATEGORY" val="custom"/>
  <p:tag name="KSO_WM_TEMPLATE_INDEX" val="160166"/>
</p:tagLst>
</file>

<file path=ppt/tags/tag80.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2.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4.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6.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8.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7*a*1"/>
  <p:tag name="KSO_WM_UNIT_CLEAR" val="1"/>
  <p:tag name="KSO_WM_UNIT_LAYERLEVEL" val="1"/>
  <p:tag name="KSO_WM_UNIT_ISCONTENTSTITLE" val="1"/>
  <p:tag name="KSO_WM_UNIT_VALUE" val="8"/>
  <p:tag name="KSO_WM_UNIT_HIGHLIGHT" val="0"/>
  <p:tag name="KSO_WM_UNIT_COMPATIBLE" val="0"/>
  <p:tag name="KSO_WM_UNIT_PRESET_TEXT" val="CONTENTS"/>
</p:tagLst>
</file>

<file path=ppt/tags/tag90.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2.xml><?xml version="1.0" encoding="utf-8"?>
<p:tagLst xmlns:p="http://schemas.openxmlformats.org/presentationml/2006/main">
  <p:tag name="KSO_WM_TEMPLATE_CATEGORY" val="custom"/>
  <p:tag name="KSO_WM_TEMPLATE_INDEX" val="160166"/>
  <p:tag name="KSO_WM_TAG_VERSION" val="1.0"/>
  <p:tag name="KSO_WM_SLIDE_ID" val="custom160166_3"/>
  <p:tag name="KSO_WM_SLIDE_INDEX" val="3"/>
  <p:tag name="KSO_WM_SLIDE_ITEM_CNT" val="2"/>
  <p:tag name="KSO_WM_SLIDE_LAYOUT" val="a_f"/>
  <p:tag name="KSO_WM_SLIDE_LAYOUT_CNT" val="1_2"/>
  <p:tag name="KSO_WM_SLIDE_TYPE" val="text"/>
  <p:tag name="KSO_WM_BEAUTIFY_FLAG" val="#wm#"/>
  <p:tag name="KSO_WM_SLIDE_POSITION" val="66*110"/>
  <p:tag name="KSO_WM_SLIDE_SIZE" val="828*343"/>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4.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6.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166"/>
  <p:tag name="KSO_WM_UNIT_TYPE" val="a"/>
  <p:tag name="KSO_WM_UNIT_INDEX" val="1"/>
  <p:tag name="KSO_WM_UNIT_ID" val="custom160166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8.xml><?xml version="1.0" encoding="utf-8"?>
<p:tagLst xmlns:p="http://schemas.openxmlformats.org/presentationml/2006/main">
  <p:tag name="KSO_WM_TEMPLATE_CATEGORY" val="custom"/>
  <p:tag name="KSO_WM_TEMPLATE_INDEX" val="160166"/>
  <p:tag name="KSO_WM_TAG_VERSION" val="1.0"/>
  <p:tag name="KSO_WM_SLIDE_ID" val="custom160166_28"/>
  <p:tag name="KSO_WM_SLIDE_INDEX" val="28"/>
  <p:tag name="KSO_WM_SLIDE_ITEM_CNT" val="3"/>
  <p:tag name="KSO_WM_SLIDE_LAYOUT" val="a_f_d_g"/>
  <p:tag name="KSO_WM_SLIDE_LAYOUT_CNT" val="1_1_2_2"/>
  <p:tag name="KSO_WM_SLIDE_TYPE" val="text"/>
  <p:tag name="KSO_WM_BEAUTIFY_FLAG" val="#wm#"/>
  <p:tag name="KSO_WM_SLIDE_POSITION" val="81*94"/>
  <p:tag name="KSO_WM_SLIDE_SIZE" val="807*412"/>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166"/>
  <p:tag name="KSO_WM_UNIT_TYPE" val="f"/>
  <p:tag name="KSO_WM_UNIT_INDEX" val="1"/>
  <p:tag name="KSO_WM_UNIT_ID" val="custom160166_28*f*1"/>
  <p:tag name="KSO_WM_UNIT_CLEAR" val="1"/>
  <p:tag name="KSO_WM_UNIT_LAYERLEVEL" val="1"/>
  <p:tag name="KSO_WM_UNIT_VALUE" val="220"/>
  <p:tag name="KSO_WM_UNIT_HIGHLIGHT" val="0"/>
  <p:tag name="KSO_WM_UNIT_COMPATIBLE" val="0"/>
  <p:tag name="KSO_WM_UNIT_PRESET_TEXT_INDEX" val="3"/>
  <p:tag name="KSO_WM_UNIT_PRESET_TEXT_LEN" val="138"/>
</p:tagLst>
</file>

<file path=ppt/theme/theme1.xml><?xml version="1.0" encoding="utf-8"?>
<a:theme xmlns:a="http://schemas.openxmlformats.org/drawingml/2006/main" name="1_Office 主题">
  <a:themeElements>
    <a:clrScheme name="自定义 111">
      <a:dk1>
        <a:sysClr val="windowText" lastClr="000000"/>
      </a:dk1>
      <a:lt1>
        <a:sysClr val="window" lastClr="FFFFFF"/>
      </a:lt1>
      <a:dk2>
        <a:srgbClr val="44546A"/>
      </a:dk2>
      <a:lt2>
        <a:srgbClr val="E7E6E6"/>
      </a:lt2>
      <a:accent1>
        <a:srgbClr val="C00000"/>
      </a:accent1>
      <a:accent2>
        <a:srgbClr val="3F3F3F"/>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6199</Words>
  <Application>WPS 演示</Application>
  <PresentationFormat>宽屏</PresentationFormat>
  <Paragraphs>844</Paragraphs>
  <Slides>53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53</vt:i4>
      </vt:variant>
    </vt:vector>
  </HeadingPairs>
  <TitlesOfParts>
    <vt:vector size="63" baseType="lpstr">
      <vt:lpstr>Arial</vt:lpstr>
      <vt:lpstr>宋体</vt:lpstr>
      <vt:lpstr>Wingdings</vt:lpstr>
      <vt:lpstr>Calibri</vt:lpstr>
      <vt:lpstr>微软雅黑</vt:lpstr>
      <vt:lpstr>黑体</vt:lpstr>
      <vt:lpstr>Arial Unicode MS</vt:lpstr>
      <vt:lpstr>Wingdings</vt:lpstr>
      <vt:lpstr>Franklin Gothic Medium</vt:lpstr>
      <vt:lpstr>1_Office 主题</vt:lpstr>
      <vt:lpstr>总结</vt:lpstr>
      <vt:lpstr>PowerPoint 演示文稿</vt:lpstr>
      <vt:lpstr>PowerPoint 演示文稿</vt:lpstr>
      <vt:lpstr>PowerPoint 演示文稿</vt:lpstr>
      <vt:lpstr>Web</vt:lpstr>
      <vt:lpstr>PowerPoint 演示文稿</vt:lpstr>
      <vt:lpstr>网站访问过程</vt:lpstr>
      <vt:lpstr>网站访问过程</vt:lpstr>
      <vt:lpstr>Web系统开发过程</vt:lpstr>
      <vt:lpstr>HTML</vt:lpstr>
      <vt:lpstr>HTML概念</vt:lpstr>
      <vt:lpstr>HTML语言三要素</vt:lpstr>
      <vt:lpstr>HTML</vt:lpstr>
      <vt:lpstr>body</vt:lpstr>
      <vt:lpstr>body</vt:lpstr>
      <vt:lpstr>属性</vt:lpstr>
      <vt:lpstr>属性分类</vt:lpstr>
      <vt:lpstr>图片 img</vt:lpstr>
      <vt:lpstr>列表</vt:lpstr>
      <vt:lpstr>表格</vt:lpstr>
      <vt:lpstr>表格属性</vt:lpstr>
      <vt:lpstr>表单</vt:lpstr>
      <vt:lpstr>PowerPoint 演示文稿</vt:lpstr>
      <vt:lpstr>PowerPoint 演示文稿</vt:lpstr>
      <vt:lpstr>PowerPoint 演示文稿</vt:lpstr>
      <vt:lpstr>css</vt:lpstr>
      <vt:lpstr>CSS概念</vt:lpstr>
      <vt:lpstr>CSS语法</vt:lpstr>
      <vt:lpstr>选择器</vt:lpstr>
      <vt:lpstr>CSS样式与HTML内容整合方式</vt:lpstr>
      <vt:lpstr>CSS权重</vt:lpstr>
      <vt:lpstr>CSS权重</vt:lpstr>
      <vt:lpstr>CSS加权</vt:lpstr>
      <vt:lpstr>CSS优先级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ky</cp:lastModifiedBy>
  <cp:revision>98</cp:revision>
  <dcterms:created xsi:type="dcterms:W3CDTF">2017-03-20T00:38:00Z</dcterms:created>
  <dcterms:modified xsi:type="dcterms:W3CDTF">2020-06-01T06:35:56Z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y fmtid="{D5CDD505-2E9C-101B-9397-08002B2CF9AE}" pid="3" name="KSORubyTemplateID">
    <vt:lpwstr>2</vt:lpwstr>
  </property>
</Properties>
</file>