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D6_D23F2481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311" r:id="rId2"/>
    <p:sldId id="451" r:id="rId3"/>
    <p:sldId id="449" r:id="rId4"/>
    <p:sldId id="457" r:id="rId5"/>
    <p:sldId id="458" r:id="rId6"/>
    <p:sldId id="459" r:id="rId7"/>
    <p:sldId id="460" r:id="rId8"/>
    <p:sldId id="461" r:id="rId9"/>
    <p:sldId id="462" r:id="rId10"/>
    <p:sldId id="463" r:id="rId11"/>
    <p:sldId id="465" r:id="rId12"/>
    <p:sldId id="464" r:id="rId13"/>
    <p:sldId id="468" r:id="rId14"/>
    <p:sldId id="467" r:id="rId15"/>
    <p:sldId id="469" r:id="rId16"/>
    <p:sldId id="470" r:id="rId17"/>
    <p:sldId id="473" r:id="rId18"/>
    <p:sldId id="471" r:id="rId19"/>
    <p:sldId id="472" r:id="rId20"/>
    <p:sldId id="466" r:id="rId21"/>
    <p:sldId id="372" r:id="rId22"/>
  </p:sldIdLst>
  <p:sldSz cx="9144000" cy="5184775"/>
  <p:notesSz cx="6858000" cy="9144000"/>
  <p:defaultTextStyle>
    <a:defPPr>
      <a:defRPr lang="zh-CN"/>
    </a:defPPr>
    <a:lvl1pPr marL="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1pPr>
    <a:lvl2pPr marL="34417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2pPr>
    <a:lvl3pPr marL="68770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3pPr>
    <a:lvl4pPr marL="103187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4pPr>
    <a:lvl5pPr marL="137541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5pPr>
    <a:lvl6pPr marL="171958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6pPr>
    <a:lvl7pPr marL="206311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7pPr>
    <a:lvl8pPr marL="240728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8pPr>
    <a:lvl9pPr marL="275082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534">
          <p15:clr>
            <a:srgbClr val="A4A3A4"/>
          </p15:clr>
        </p15:guide>
        <p15:guide id="2" orient="horz" pos="3038">
          <p15:clr>
            <a:srgbClr val="A4A3A4"/>
          </p15:clr>
        </p15:guide>
        <p15:guide id="3" orient="horz" pos="1542">
          <p15:clr>
            <a:srgbClr val="A4A3A4"/>
          </p15:clr>
        </p15:guide>
        <p15:guide id="4" pos="1474">
          <p15:clr>
            <a:srgbClr val="A4A3A4"/>
          </p15:clr>
        </p15:guide>
        <p15:guide id="5" orient="horz" pos="1452">
          <p15:clr>
            <a:srgbClr val="A4A3A4"/>
          </p15:clr>
        </p15:guide>
        <p15:guide id="6" orient="horz" pos="2494">
          <p15:clr>
            <a:srgbClr val="A4A3A4"/>
          </p15:clr>
        </p15:guide>
        <p15:guide id="7" pos="2650">
          <p15:clr>
            <a:srgbClr val="A4A3A4"/>
          </p15:clr>
        </p15:guide>
        <p15:guide id="8" orient="horz" pos="2066">
          <p15:clr>
            <a:srgbClr val="A4A3A4"/>
          </p15:clr>
        </p15:guide>
        <p15:guide id="9" orient="horz" pos="1814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D94EE11-60BC-8299-DC34-4368BB3A31CC}" name="Mengye Lan" initials="ML" userId="668ebb22b00846b9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1E36"/>
    <a:srgbClr val="A0D6EF"/>
    <a:srgbClr val="6EC4E9"/>
    <a:srgbClr val="E3A9A7"/>
    <a:srgbClr val="E9F0F9"/>
    <a:srgbClr val="F26E7D"/>
    <a:srgbClr val="FFFFFF"/>
    <a:srgbClr val="C76A6B"/>
    <a:srgbClr val="555759"/>
    <a:srgbClr val="E900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38"/>
    <p:restoredTop sz="94804"/>
  </p:normalViewPr>
  <p:slideViewPr>
    <p:cSldViewPr snapToGrid="0" snapToObjects="1">
      <p:cViewPr varScale="1">
        <p:scale>
          <a:sx n="173" d="100"/>
          <a:sy n="173" d="100"/>
        </p:scale>
        <p:origin x="704" y="184"/>
      </p:cViewPr>
      <p:guideLst>
        <p:guide pos="5534"/>
        <p:guide orient="horz" pos="3038"/>
        <p:guide orient="horz" pos="1542"/>
        <p:guide pos="1474"/>
        <p:guide orient="horz" pos="1452"/>
        <p:guide orient="horz" pos="2494"/>
        <p:guide pos="2650"/>
        <p:guide orient="horz" pos="2066"/>
        <p:guide orient="horz" pos="181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omments/modernComment_1D6_D23F248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401A90D-54E4-AD4C-8740-939E4D155D66}" authorId="{2D94EE11-60BC-8299-DC34-4368BB3A31CC}" created="2023-07-04T07:19:09.91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527353473" sldId="470"/>
      <ac:spMk id="5" creationId="{1A943454-2550-2B6B-E332-083A5042B657}"/>
    </ac:deMkLst>
    <p188:txBody>
      <a:bodyPr/>
      <a:lstStyle/>
      <a:p>
        <a:r>
          <a:rPr lang="zh-CN" altLang="en-US"/>
          <a:t>构建正负样本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9612-F53E-5945-9C8E-1F92400E66B2}" type="datetimeFigureOut">
              <a:rPr kumimoji="1" lang="zh-CN" altLang="en-US" smtClean="0"/>
              <a:t>2023/7/7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08025" y="1143000"/>
            <a:ext cx="5441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208A1-D38D-C548-96DE-88E99097BF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8527"/>
            <a:ext cx="6858000" cy="180507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23207"/>
            <a:ext cx="6858000" cy="125178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2023/7/7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2023/7/7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6041"/>
            <a:ext cx="1971675" cy="439385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6041"/>
            <a:ext cx="5800725" cy="439385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2023/7/7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2023/7/7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92594"/>
            <a:ext cx="7886700" cy="215672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69719"/>
            <a:ext cx="7886700" cy="113416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2023/7/7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80206"/>
            <a:ext cx="3886200" cy="32896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80206"/>
            <a:ext cx="3886200" cy="32896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2023/7/7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6042"/>
            <a:ext cx="7886700" cy="10021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70990"/>
            <a:ext cx="3868340" cy="6228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93883"/>
            <a:ext cx="3868340" cy="27856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70990"/>
            <a:ext cx="3887391" cy="6228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93883"/>
            <a:ext cx="3887391" cy="27856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2023/7/7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2023/7/7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2023/7/7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5652"/>
            <a:ext cx="2949178" cy="120978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6512"/>
            <a:ext cx="4629150" cy="368455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55433"/>
            <a:ext cx="2949178" cy="288163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2023/7/7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5652"/>
            <a:ext cx="2949178" cy="120978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87391" y="746512"/>
            <a:ext cx="4629150" cy="368455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55433"/>
            <a:ext cx="2949178" cy="288163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2023/7/7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6042"/>
            <a:ext cx="7886700" cy="1002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80206"/>
            <a:ext cx="7886700" cy="3289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805519"/>
            <a:ext cx="20574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80EBC-1F4F-064A-BCDA-A8702FD7B152}" type="datetimeFigureOut">
              <a:rPr kumimoji="1" lang="zh-CN" altLang="en-US" smtClean="0"/>
              <a:t>2023/7/7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805519"/>
            <a:ext cx="30861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805519"/>
            <a:ext cx="20574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8/10/relationships/comments" Target="../comments/modernComment_1D6_D23F248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103"/>
            <a:ext cx="9144000" cy="5184648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29823" y="1445919"/>
            <a:ext cx="5761261" cy="1146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A51E36"/>
                </a:solidFill>
                <a:latin typeface="Times New Roman" panose="02020603050405020304" pitchFamily="18" charset="0"/>
                <a:ea typeface="LANTINGHEI SC DEMIBOLD" panose="02000000000000000000" pitchFamily="2" charset="-122"/>
                <a:cs typeface="Times New Roman" panose="02020603050405020304" pitchFamily="18" charset="0"/>
              </a:rPr>
              <a:t>错误案例分析</a:t>
            </a:r>
            <a:endParaRPr lang="en-US" altLang="zh-CN" sz="2400" dirty="0">
              <a:solidFill>
                <a:srgbClr val="A51E36"/>
              </a:solidFill>
              <a:latin typeface="Times New Roman" panose="02020603050405020304" pitchFamily="18" charset="0"/>
              <a:ea typeface="LANTINGHEI SC DEMIBOLD" panose="02000000000000000000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A51E36"/>
                </a:solidFill>
                <a:latin typeface="Times New Roman" panose="02020603050405020304" pitchFamily="18" charset="0"/>
                <a:ea typeface="LANTINGHEI SC DEMIBOLD" panose="02000000000000000000" pitchFamily="2" charset="-122"/>
                <a:cs typeface="Times New Roman" panose="02020603050405020304" pitchFamily="18" charset="0"/>
              </a:rPr>
              <a:t>推理过程中相对位置</a:t>
            </a:r>
            <a:endParaRPr lang="en-US" altLang="zh-CN" sz="1600" dirty="0">
              <a:latin typeface="Times New Roman" panose="02020603050405020304" pitchFamily="18" charset="0"/>
              <a:ea typeface="LANTINGHEI SC DEMIBOLD" panose="02000000000000000000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719" y="4611201"/>
            <a:ext cx="1338221" cy="432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4" y="141574"/>
            <a:ext cx="9144000" cy="518464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719" y="4611201"/>
            <a:ext cx="1338221" cy="432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37C3D55-FCBC-33EE-9F04-597DD57317C0}"/>
              </a:ext>
            </a:extLst>
          </p:cNvPr>
          <p:cNvSpPr txBox="1"/>
          <p:nvPr/>
        </p:nvSpPr>
        <p:spPr>
          <a:xfrm>
            <a:off x="304617" y="253881"/>
            <a:ext cx="6509651" cy="407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2400" dirty="0">
                <a:solidFill>
                  <a:srgbClr val="A51E36"/>
                </a:solidFill>
                <a:latin typeface="Times New Roman" panose="02020603050405020304" pitchFamily="18" charset="0"/>
                <a:ea typeface="LANTINGHEI SC DEMIBOLD" panose="02000000000000000000" pitchFamily="2" charset="-122"/>
                <a:cs typeface="Times New Roman" panose="02020603050405020304" pitchFamily="18" charset="0"/>
              </a:rPr>
              <a:t>错误问题的解决方案</a:t>
            </a:r>
            <a:endParaRPr lang="en-US" altLang="zh-CN" sz="2400" dirty="0">
              <a:solidFill>
                <a:srgbClr val="A51E36"/>
              </a:solidFill>
              <a:latin typeface="Times New Roman" panose="02020603050405020304" pitchFamily="18" charset="0"/>
              <a:ea typeface="LANTINGHEI SC DEMIBOLD" panose="02000000000000000000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19512F4-4025-1F75-090F-7B13CF17C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9300" y="2586037"/>
            <a:ext cx="1440000" cy="720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8D1351D-644F-71FF-41F5-6D0F9A78E1FB}"/>
              </a:ext>
            </a:extLst>
          </p:cNvPr>
          <p:cNvSpPr txBox="1"/>
          <p:nvPr/>
        </p:nvSpPr>
        <p:spPr>
          <a:xfrm>
            <a:off x="2221991" y="384048"/>
            <a:ext cx="4809429" cy="300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并不会注意到每个变量而且还会出现</a:t>
            </a:r>
            <a:r>
              <a:rPr kumimoji="1" lang="en-US" altLang="zh-CN" dirty="0"/>
              <a:t>program null</a:t>
            </a:r>
            <a:endParaRPr kumimoji="1" lang="zh-CN" altLang="en-US" dirty="0"/>
          </a:p>
        </p:txBody>
      </p:sp>
      <p:pic>
        <p:nvPicPr>
          <p:cNvPr id="5" name="图片 4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0ED00C2B-C8D3-00CA-E2A3-A656E463B7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058" y="1168554"/>
            <a:ext cx="7772400" cy="241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060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4" y="141574"/>
            <a:ext cx="9144000" cy="518464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719" y="4611201"/>
            <a:ext cx="1338221" cy="432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37C3D55-FCBC-33EE-9F04-597DD57317C0}"/>
              </a:ext>
            </a:extLst>
          </p:cNvPr>
          <p:cNvSpPr txBox="1"/>
          <p:nvPr/>
        </p:nvSpPr>
        <p:spPr>
          <a:xfrm>
            <a:off x="304617" y="253881"/>
            <a:ext cx="6509651" cy="407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2400" dirty="0">
                <a:solidFill>
                  <a:srgbClr val="A51E36"/>
                </a:solidFill>
                <a:latin typeface="Times New Roman" panose="02020603050405020304" pitchFamily="18" charset="0"/>
                <a:ea typeface="LANTINGHEI SC DEMIBOLD" panose="02000000000000000000" pitchFamily="2" charset="-122"/>
                <a:cs typeface="Times New Roman" panose="02020603050405020304" pitchFamily="18" charset="0"/>
              </a:rPr>
              <a:t>错误问题的解决方案</a:t>
            </a:r>
            <a:endParaRPr lang="en-US" altLang="zh-CN" sz="2400" dirty="0">
              <a:solidFill>
                <a:srgbClr val="A51E36"/>
              </a:solidFill>
              <a:latin typeface="Times New Roman" panose="02020603050405020304" pitchFamily="18" charset="0"/>
              <a:ea typeface="LANTINGHEI SC DEMIBOLD" panose="02000000000000000000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19512F4-4025-1F75-090F-7B13CF17C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9300" y="2586037"/>
            <a:ext cx="1440000" cy="720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8D1351D-644F-71FF-41F5-6D0F9A78E1FB}"/>
              </a:ext>
            </a:extLst>
          </p:cNvPr>
          <p:cNvSpPr txBox="1"/>
          <p:nvPr/>
        </p:nvSpPr>
        <p:spPr>
          <a:xfrm>
            <a:off x="2221991" y="384048"/>
            <a:ext cx="4809429" cy="300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并不会注意到每个变量而且还会出现</a:t>
            </a:r>
            <a:r>
              <a:rPr kumimoji="1" lang="en-US" altLang="zh-CN" dirty="0"/>
              <a:t>program null</a:t>
            </a:r>
            <a:endParaRPr kumimoji="1" lang="zh-CN" altLang="en-US" dirty="0"/>
          </a:p>
        </p:txBody>
      </p:sp>
      <p:pic>
        <p:nvPicPr>
          <p:cNvPr id="6" name="图片 5" descr="图形用户界面, 文本, 应用程序&#10;&#10;描述已自动生成">
            <a:extLst>
              <a:ext uri="{FF2B5EF4-FFF2-40B4-BE49-F238E27FC236}">
                <a16:creationId xmlns:a16="http://schemas.microsoft.com/office/drawing/2014/main" id="{6F2130D6-5A48-77AD-8E87-EB289EF002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857" y="1215989"/>
            <a:ext cx="7772400" cy="311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865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4" y="141574"/>
            <a:ext cx="9144000" cy="518464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719" y="4611201"/>
            <a:ext cx="1338221" cy="432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37C3D55-FCBC-33EE-9F04-597DD57317C0}"/>
              </a:ext>
            </a:extLst>
          </p:cNvPr>
          <p:cNvSpPr txBox="1"/>
          <p:nvPr/>
        </p:nvSpPr>
        <p:spPr>
          <a:xfrm>
            <a:off x="304617" y="253881"/>
            <a:ext cx="6509651" cy="407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2400" dirty="0">
                <a:solidFill>
                  <a:srgbClr val="A51E36"/>
                </a:solidFill>
                <a:latin typeface="Times New Roman" panose="02020603050405020304" pitchFamily="18" charset="0"/>
                <a:ea typeface="LANTINGHEI SC DEMIBOLD" panose="02000000000000000000" pitchFamily="2" charset="-122"/>
                <a:cs typeface="Times New Roman" panose="02020603050405020304" pitchFamily="18" charset="0"/>
              </a:rPr>
              <a:t>一个奇怪的问题</a:t>
            </a:r>
            <a:endParaRPr lang="en-US" altLang="zh-CN" sz="2400" dirty="0">
              <a:solidFill>
                <a:srgbClr val="A51E36"/>
              </a:solidFill>
              <a:latin typeface="Times New Roman" panose="02020603050405020304" pitchFamily="18" charset="0"/>
              <a:ea typeface="LANTINGHEI SC DEMIBOLD" panose="02000000000000000000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19512F4-4025-1F75-090F-7B13CF17C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9300" y="2586037"/>
            <a:ext cx="1440000" cy="72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11C9334-5843-3B22-0D7D-CF7FEE883A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616" y="773992"/>
            <a:ext cx="4616303" cy="389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351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821"/>
            <a:ext cx="9144000" cy="5184648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10612" y="1419409"/>
            <a:ext cx="9033387" cy="1635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endParaRPr lang="en-US" altLang="zh-CN" sz="1600" dirty="0">
              <a:solidFill>
                <a:srgbClr val="A51E36"/>
              </a:solidFill>
              <a:latin typeface="Times New Roman" panose="02020603050405020304" pitchFamily="18" charset="0"/>
              <a:ea typeface="LANTINGHEI SC DEMIBOLD" panose="02000000000000000000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ts val="2400"/>
              </a:lnSpc>
            </a:pPr>
            <a:r>
              <a:rPr lang="zh-CN" altLang="en-US" sz="1600" dirty="0">
                <a:solidFill>
                  <a:srgbClr val="A51E36"/>
                </a:solidFill>
                <a:latin typeface="Times New Roman" panose="02020603050405020304" pitchFamily="18" charset="0"/>
                <a:ea typeface="LANTINGHEI SC DEMIBOLD" panose="02000000000000000000" pitchFamily="2" charset="-122"/>
                <a:cs typeface="Times New Roman" panose="02020603050405020304" pitchFamily="18" charset="0"/>
              </a:rPr>
              <a:t>引入位置向量的分散注意力机制</a:t>
            </a:r>
            <a:endParaRPr lang="en-US" altLang="zh-CN" sz="1600" dirty="0">
              <a:solidFill>
                <a:srgbClr val="A51E36"/>
              </a:solidFill>
              <a:latin typeface="Times New Roman" panose="02020603050405020304" pitchFamily="18" charset="0"/>
              <a:ea typeface="LANTINGHEI SC DEMIBOLD" panose="02000000000000000000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ts val="2400"/>
              </a:lnSpc>
            </a:pPr>
            <a:r>
              <a:rPr lang="en-US" altLang="zh-CN" sz="1600" dirty="0">
                <a:solidFill>
                  <a:srgbClr val="A51E36"/>
                </a:solidFill>
                <a:latin typeface="Times New Roman" panose="02020603050405020304" pitchFamily="18" charset="0"/>
                <a:ea typeface="LANTINGHEI SC DEMIBOLD" panose="02000000000000000000" pitchFamily="2" charset="-122"/>
                <a:cs typeface="Times New Roman" panose="02020603050405020304" pitchFamily="18" charset="0"/>
              </a:rPr>
              <a:t>《Math</a:t>
            </a:r>
            <a:r>
              <a:rPr lang="zh-CN" altLang="en-US" sz="1600" dirty="0">
                <a:solidFill>
                  <a:srgbClr val="A51E36"/>
                </a:solidFill>
                <a:latin typeface="Times New Roman" panose="02020603050405020304" pitchFamily="18" charset="0"/>
                <a:ea typeface="LANTINGHEI SC DEMIBOLD" panose="02000000000000000000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A51E36"/>
                </a:solidFill>
                <a:latin typeface="Times New Roman" panose="02020603050405020304" pitchFamily="18" charset="0"/>
                <a:ea typeface="LANTINGHEI SC DEMIBOLD" panose="02000000000000000000" pitchFamily="2" charset="-122"/>
                <a:cs typeface="Times New Roman" panose="02020603050405020304" pitchFamily="18" charset="0"/>
              </a:rPr>
              <a:t>Word</a:t>
            </a:r>
            <a:r>
              <a:rPr lang="zh-CN" altLang="en-US" sz="1600" dirty="0">
                <a:solidFill>
                  <a:srgbClr val="A51E36"/>
                </a:solidFill>
                <a:latin typeface="Times New Roman" panose="02020603050405020304" pitchFamily="18" charset="0"/>
                <a:ea typeface="LANTINGHEI SC DEMIBOLD" panose="02000000000000000000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A51E36"/>
                </a:solidFill>
                <a:latin typeface="Times New Roman" panose="02020603050405020304" pitchFamily="18" charset="0"/>
                <a:ea typeface="LANTINGHEI SC DEMIBOLD" panose="02000000000000000000" pitchFamily="2" charset="-122"/>
                <a:cs typeface="Times New Roman" panose="02020603050405020304" pitchFamily="18" charset="0"/>
              </a:rPr>
              <a:t>Problem Solving by Generating </a:t>
            </a:r>
            <a:r>
              <a:rPr lang="en-US" altLang="zh-CN" sz="1600" dirty="0" err="1">
                <a:solidFill>
                  <a:srgbClr val="A51E36"/>
                </a:solidFill>
                <a:latin typeface="Times New Roman" panose="02020603050405020304" pitchFamily="18" charset="0"/>
                <a:ea typeface="LANTINGHEI SC DEMIBOLD" panose="02000000000000000000" pitchFamily="2" charset="-122"/>
                <a:cs typeface="Times New Roman" panose="02020603050405020304" pitchFamily="18" charset="0"/>
              </a:rPr>
              <a:t>Linguisitic</a:t>
            </a:r>
            <a:r>
              <a:rPr lang="en-US" altLang="zh-CN" sz="1600" dirty="0">
                <a:solidFill>
                  <a:srgbClr val="A51E36"/>
                </a:solidFill>
                <a:latin typeface="Times New Roman" panose="02020603050405020304" pitchFamily="18" charset="0"/>
                <a:ea typeface="LANTINGHEI SC DEMIBOLD" panose="02000000000000000000" pitchFamily="2" charset="-122"/>
                <a:cs typeface="Times New Roman" panose="02020603050405020304" pitchFamily="18" charset="0"/>
              </a:rPr>
              <a:t> Variants of Problem Statements》-2023</a:t>
            </a:r>
          </a:p>
          <a:p>
            <a:pPr algn="ctr">
              <a:lnSpc>
                <a:spcPts val="2400"/>
              </a:lnSpc>
            </a:pPr>
            <a:endParaRPr lang="en-US" altLang="zh-CN" sz="1600" dirty="0">
              <a:latin typeface="Times New Roman" panose="02020603050405020304" pitchFamily="18" charset="0"/>
              <a:ea typeface="LANTINGHEI SC DEMIBOLD" panose="02000000000000000000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</a:pPr>
            <a:endParaRPr lang="en-US" altLang="zh-CN" sz="2400" dirty="0">
              <a:solidFill>
                <a:srgbClr val="A51E36"/>
              </a:solidFill>
              <a:latin typeface="Geometria-Medium" panose="020B06030202040202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719" y="4611201"/>
            <a:ext cx="1338221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313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4" y="141574"/>
            <a:ext cx="9144000" cy="518464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719" y="4611201"/>
            <a:ext cx="1338221" cy="432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37C3D55-FCBC-33EE-9F04-597DD57317C0}"/>
              </a:ext>
            </a:extLst>
          </p:cNvPr>
          <p:cNvSpPr txBox="1"/>
          <p:nvPr/>
        </p:nvSpPr>
        <p:spPr>
          <a:xfrm>
            <a:off x="304617" y="253881"/>
            <a:ext cx="6509651" cy="407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400" dirty="0">
                <a:solidFill>
                  <a:srgbClr val="A51E36"/>
                </a:solidFill>
                <a:latin typeface="Times New Roman" panose="02020603050405020304" pitchFamily="18" charset="0"/>
                <a:ea typeface="LANTINGHEI SC DEMIBOLD" panose="02000000000000000000" pitchFamily="2" charset="-122"/>
                <a:cs typeface="Times New Roman" panose="02020603050405020304" pitchFamily="18" charset="0"/>
              </a:rPr>
              <a:t>MWP</a:t>
            </a:r>
            <a:r>
              <a:rPr lang="zh-CN" altLang="en-US" sz="2400" dirty="0">
                <a:solidFill>
                  <a:srgbClr val="A51E36"/>
                </a:solidFill>
                <a:latin typeface="Times New Roman" panose="02020603050405020304" pitchFamily="18" charset="0"/>
                <a:ea typeface="LANTINGHEI SC DEMIBOLD" panose="02000000000000000000" pitchFamily="2" charset="-122"/>
                <a:cs typeface="Times New Roman" panose="02020603050405020304" pitchFamily="18" charset="0"/>
              </a:rPr>
              <a:t>问题解决的范式</a:t>
            </a:r>
            <a:endParaRPr lang="en-US" altLang="zh-CN" sz="2400" dirty="0">
              <a:solidFill>
                <a:srgbClr val="A51E36"/>
              </a:solidFill>
              <a:latin typeface="Times New Roman" panose="02020603050405020304" pitchFamily="18" charset="0"/>
              <a:ea typeface="LANTINGHEI SC DEMIBOLD" panose="02000000000000000000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19512F4-4025-1F75-090F-7B13CF17C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9300" y="2586037"/>
            <a:ext cx="1440000" cy="720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D4E9E42-8555-A9F2-4A8C-0FA351212056}"/>
              </a:ext>
            </a:extLst>
          </p:cNvPr>
          <p:cNvSpPr txBox="1"/>
          <p:nvPr/>
        </p:nvSpPr>
        <p:spPr>
          <a:xfrm>
            <a:off x="368710" y="1084006"/>
            <a:ext cx="563059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" altLang="zh-CN" sz="1800" dirty="0">
                <a:effectLst/>
                <a:latin typeface="NimbusRomNo9L"/>
              </a:rPr>
              <a:t>SEQ2SEQ-based:</a:t>
            </a:r>
          </a:p>
          <a:p>
            <a:pPr marL="687070" lvl="1" indent="-342900">
              <a:buFont typeface="+mj-lt"/>
              <a:buAutoNum type="arabicPeriod"/>
            </a:pPr>
            <a:r>
              <a:rPr lang="en" altLang="zh-CN" sz="1800" dirty="0">
                <a:latin typeface="NimbusRomNo9L"/>
              </a:rPr>
              <a:t>Reinforcement learning (Wang 2018b Huang 2018)</a:t>
            </a:r>
          </a:p>
          <a:p>
            <a:pPr marL="687070" lvl="1" indent="-342900">
              <a:buFont typeface="+mj-lt"/>
              <a:buAutoNum type="arabicPeriod"/>
            </a:pPr>
            <a:r>
              <a:rPr lang="en" altLang="zh-CN" sz="1800" dirty="0">
                <a:effectLst/>
                <a:latin typeface="NimbusRomNo9L"/>
              </a:rPr>
              <a:t>Dense problem representation (Mishra 2018)</a:t>
            </a:r>
          </a:p>
          <a:p>
            <a:pPr marL="687070" lvl="1" indent="-342900">
              <a:buFont typeface="+mj-lt"/>
              <a:buAutoNum type="arabicPeriod"/>
            </a:pPr>
            <a:r>
              <a:rPr lang="en" altLang="zh-CN" sz="1800" dirty="0" err="1">
                <a:latin typeface="NimbusRomNo9L"/>
              </a:rPr>
              <a:t>Tempalte</a:t>
            </a:r>
            <a:r>
              <a:rPr lang="en" altLang="zh-CN" sz="1800" dirty="0">
                <a:latin typeface="NimbusRomNo9L"/>
              </a:rPr>
              <a:t>-based methodologies (Wang 2019)</a:t>
            </a:r>
          </a:p>
          <a:p>
            <a:pPr marL="687070" lvl="1" indent="-342900">
              <a:buFont typeface="+mj-lt"/>
              <a:buAutoNum type="arabicPeriod"/>
            </a:pPr>
            <a:r>
              <a:rPr lang="en" altLang="zh-CN" sz="1800" dirty="0">
                <a:effectLst/>
                <a:latin typeface="NimbusRomNo9L"/>
              </a:rPr>
              <a:t>Group attention mechanisms(Li 2019)</a:t>
            </a:r>
          </a:p>
          <a:p>
            <a:pPr marL="342900" indent="-342900">
              <a:buFont typeface="+mj-lt"/>
              <a:buAutoNum type="arabicPeriod"/>
            </a:pPr>
            <a:r>
              <a:rPr lang="en" altLang="zh-CN" sz="1800" dirty="0">
                <a:effectLst/>
                <a:latin typeface="NimbusRomNo9L"/>
              </a:rPr>
              <a:t>SEQ2TREE-based:</a:t>
            </a:r>
          </a:p>
          <a:p>
            <a:pPr marL="687070" lvl="1" indent="-342900">
              <a:buFont typeface="+mj-lt"/>
              <a:buAutoNum type="arabicPeriod"/>
            </a:pPr>
            <a:r>
              <a:rPr lang="en" altLang="zh-CN" sz="1800" dirty="0" err="1">
                <a:latin typeface="NimbusRomNo9L"/>
              </a:rPr>
              <a:t>Gts</a:t>
            </a:r>
            <a:r>
              <a:rPr lang="en" altLang="zh-CN" sz="1800" dirty="0">
                <a:latin typeface="NimbusRomNo9L"/>
              </a:rPr>
              <a:t>(goal-driven tree-structured model),generate expression trees using tree-based decoder </a:t>
            </a:r>
          </a:p>
          <a:p>
            <a:pPr marL="342900" indent="-342900">
              <a:buFont typeface="+mj-lt"/>
              <a:buAutoNum type="arabicPeriod"/>
            </a:pPr>
            <a:r>
              <a:rPr lang="en" altLang="zh-CN" sz="1800" dirty="0">
                <a:effectLst/>
                <a:latin typeface="NimbusRomNo9L"/>
              </a:rPr>
              <a:t>Seq2DAG:extract the expression with knowledge distillation(Zhang 2020)</a:t>
            </a:r>
          </a:p>
          <a:p>
            <a:pPr marL="342900" indent="-342900">
              <a:buFont typeface="+mj-lt"/>
              <a:buAutoNum type="arabicPeriod"/>
            </a:pPr>
            <a:r>
              <a:rPr lang="en" altLang="zh-CN" sz="1800" dirty="0">
                <a:latin typeface="NimbusRomNo9L"/>
              </a:rPr>
              <a:t>Learning by fixing(</a:t>
            </a:r>
            <a:r>
              <a:rPr lang="en" altLang="zh-CN" sz="1800" dirty="0" err="1">
                <a:latin typeface="NimbusRomNo9L"/>
              </a:rPr>
              <a:t>Xie</a:t>
            </a:r>
            <a:r>
              <a:rPr lang="en" altLang="zh-CN" sz="1800" dirty="0">
                <a:latin typeface="NimbusRomNo9L"/>
              </a:rPr>
              <a:t> 2019)</a:t>
            </a:r>
          </a:p>
          <a:p>
            <a:pPr marL="342900" indent="-342900">
              <a:buFont typeface="+mj-lt"/>
              <a:buAutoNum type="arabicPeriod"/>
            </a:pPr>
            <a:r>
              <a:rPr lang="en" altLang="zh-CN" sz="1800" dirty="0">
                <a:effectLst/>
                <a:latin typeface="NimbusRomNo9L"/>
              </a:rPr>
              <a:t>4 auxiliary </a:t>
            </a:r>
            <a:r>
              <a:rPr lang="en" altLang="zh-CN" sz="1800" dirty="0" err="1">
                <a:effectLst/>
                <a:latin typeface="NimbusRomNo9L"/>
              </a:rPr>
              <a:t>tasks:Num</a:t>
            </a:r>
            <a:r>
              <a:rPr lang="en" altLang="zh-CN" sz="1800" dirty="0">
                <a:effectLst/>
                <a:latin typeface="NimbusRomNo9L"/>
              </a:rPr>
              <a:t>- </a:t>
            </a:r>
            <a:r>
              <a:rPr lang="en" altLang="zh-CN" sz="1800" dirty="0" err="1">
                <a:effectLst/>
                <a:latin typeface="NimbusRomNo9L"/>
              </a:rPr>
              <a:t>ber</a:t>
            </a:r>
            <a:r>
              <a:rPr lang="en" altLang="zh-CN" sz="1800" dirty="0">
                <a:effectLst/>
                <a:latin typeface="NimbusRomNo9L"/>
              </a:rPr>
              <a:t> Prediction, Commonsense Constant Prediction, Program Consistency Checking, and Duality Ex- </a:t>
            </a:r>
            <a:r>
              <a:rPr lang="en" altLang="zh-CN" sz="1800" dirty="0" err="1">
                <a:effectLst/>
                <a:latin typeface="NimbusRomNo9L"/>
              </a:rPr>
              <a:t>ploitation</a:t>
            </a:r>
            <a:r>
              <a:rPr lang="en" altLang="zh-CN" sz="1800" dirty="0">
                <a:effectLst/>
                <a:latin typeface="NimbusRomNo9L"/>
              </a:rPr>
              <a:t> </a:t>
            </a:r>
            <a:endParaRPr lang="en" altLang="zh-CN" sz="2400" dirty="0"/>
          </a:p>
          <a:p>
            <a:pPr marL="342900" indent="-342900">
              <a:buFont typeface="+mj-lt"/>
              <a:buAutoNum type="arabicPeriod"/>
            </a:pPr>
            <a:endParaRPr lang="en" altLang="zh-CN" sz="1800" dirty="0">
              <a:effectLst/>
              <a:latin typeface="NimbusRomNo9L"/>
            </a:endParaRPr>
          </a:p>
        </p:txBody>
      </p:sp>
    </p:spTree>
    <p:extLst>
      <p:ext uri="{BB962C8B-B14F-4D97-AF65-F5344CB8AC3E}">
        <p14:creationId xmlns:p14="http://schemas.microsoft.com/office/powerpoint/2010/main" val="2191687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4" y="141574"/>
            <a:ext cx="9144000" cy="518464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719" y="4611201"/>
            <a:ext cx="1338221" cy="432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37C3D55-FCBC-33EE-9F04-597DD57317C0}"/>
              </a:ext>
            </a:extLst>
          </p:cNvPr>
          <p:cNvSpPr txBox="1"/>
          <p:nvPr/>
        </p:nvSpPr>
        <p:spPr>
          <a:xfrm>
            <a:off x="304617" y="253881"/>
            <a:ext cx="6509651" cy="407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400" dirty="0">
                <a:solidFill>
                  <a:srgbClr val="A51E36"/>
                </a:solidFill>
                <a:latin typeface="Times New Roman" panose="02020603050405020304" pitchFamily="18" charset="0"/>
                <a:ea typeface="LANTINGHEI SC DEMIBOLD" panose="02000000000000000000" pitchFamily="2" charset="-122"/>
                <a:cs typeface="Times New Roman" panose="02020603050405020304" pitchFamily="18" charset="0"/>
              </a:rPr>
              <a:t>MWP</a:t>
            </a:r>
            <a:r>
              <a:rPr lang="zh-CN" altLang="en-US" sz="2400" dirty="0">
                <a:solidFill>
                  <a:srgbClr val="A51E36"/>
                </a:solidFill>
                <a:latin typeface="Times New Roman" panose="02020603050405020304" pitchFamily="18" charset="0"/>
                <a:ea typeface="LANTINGHEI SC DEMIBOLD" panose="02000000000000000000" pitchFamily="2" charset="-122"/>
                <a:cs typeface="Times New Roman" panose="02020603050405020304" pitchFamily="18" charset="0"/>
              </a:rPr>
              <a:t>问题解决的范式</a:t>
            </a:r>
            <a:endParaRPr lang="en-US" altLang="zh-CN" sz="2400" dirty="0">
              <a:solidFill>
                <a:srgbClr val="A51E36"/>
              </a:solidFill>
              <a:latin typeface="Times New Roman" panose="02020603050405020304" pitchFamily="18" charset="0"/>
              <a:ea typeface="LANTINGHEI SC DEMIBOLD" panose="02000000000000000000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19512F4-4025-1F75-090F-7B13CF17C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9300" y="2586037"/>
            <a:ext cx="1440000" cy="720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D4E9E42-8555-A9F2-4A8C-0FA351212056}"/>
              </a:ext>
            </a:extLst>
          </p:cNvPr>
          <p:cNvSpPr txBox="1"/>
          <p:nvPr/>
        </p:nvSpPr>
        <p:spPr>
          <a:xfrm>
            <a:off x="368709" y="1084006"/>
            <a:ext cx="7529052" cy="2239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" altLang="zh-CN" sz="1800" dirty="0">
              <a:effectLst/>
              <a:latin typeface="NimbusRomNo9L"/>
            </a:endParaRPr>
          </a:p>
          <a:p>
            <a:pPr marL="342900" indent="-342900">
              <a:buFont typeface="+mj-lt"/>
              <a:buAutoNum type="arabicPeriod" startAt="6"/>
            </a:pPr>
            <a:r>
              <a:rPr lang="en" altLang="zh-CN" sz="1800" dirty="0">
                <a:effectLst/>
                <a:latin typeface="NimbusRomNo9L"/>
              </a:rPr>
              <a:t>Memory-augmented model(analogical learning Huang 2021)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en" altLang="zh-CN" sz="1800" dirty="0">
                <a:effectLst/>
                <a:latin typeface="NimbusRomNo9L"/>
              </a:rPr>
              <a:t>GRAPH2TREE-based(Zhang 2020)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en" altLang="zh-CN" sz="1800" dirty="0" err="1">
                <a:latin typeface="NimbusRomNo9L"/>
              </a:rPr>
              <a:t>Constrastive</a:t>
            </a:r>
            <a:r>
              <a:rPr lang="en" altLang="zh-CN" sz="1800" dirty="0">
                <a:latin typeface="NimbusRomNo9L"/>
              </a:rPr>
              <a:t> learning approach (Li 2021)</a:t>
            </a:r>
            <a:endParaRPr lang="en" altLang="zh-CN" sz="1800" dirty="0">
              <a:effectLst/>
              <a:latin typeface="NimbusRomNo9L"/>
            </a:endParaRPr>
          </a:p>
          <a:p>
            <a:pPr marL="342900" indent="-342900">
              <a:buFont typeface="+mj-lt"/>
              <a:buAutoNum type="arabicPeriod" startAt="6"/>
            </a:pPr>
            <a:r>
              <a:rPr lang="en" altLang="zh-CN" sz="1800" dirty="0">
                <a:latin typeface="NimbusRomNo9L"/>
              </a:rPr>
              <a:t>Complex relation extraction-based(</a:t>
            </a:r>
            <a:r>
              <a:rPr lang="en" altLang="zh-CN" sz="1800" dirty="0" err="1">
                <a:latin typeface="NimbusRomNo9L"/>
              </a:rPr>
              <a:t>Jie</a:t>
            </a:r>
            <a:r>
              <a:rPr lang="en" altLang="zh-CN" sz="1800" dirty="0">
                <a:latin typeface="NimbusRomNo9L"/>
              </a:rPr>
              <a:t> 2022) explainable deductive reasoning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en" altLang="zh-CN" sz="1800" dirty="0">
                <a:latin typeface="NimbusRomNo9L"/>
              </a:rPr>
              <a:t>Large Language Model (LLM) prompt-based approaches </a:t>
            </a:r>
          </a:p>
          <a:p>
            <a:pPr marL="342900" indent="-342900">
              <a:buFont typeface="+mj-lt"/>
              <a:buAutoNum type="arabicPeriod" startAt="6"/>
            </a:pP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A943454-2550-2B6B-E332-083A5042B657}"/>
              </a:ext>
            </a:extLst>
          </p:cNvPr>
          <p:cNvSpPr txBox="1"/>
          <p:nvPr/>
        </p:nvSpPr>
        <p:spPr>
          <a:xfrm>
            <a:off x="368709" y="3237271"/>
            <a:ext cx="6799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800" dirty="0">
                <a:effectLst/>
                <a:latin typeface="NimbusRomNo9L"/>
              </a:rPr>
              <a:t>Numerous studies on complex reasoning tasks have empirically demonstrated that the approach of fine- tuning smaller models is superior (</a:t>
            </a:r>
            <a:r>
              <a:rPr lang="en" altLang="zh-CN" sz="1800" dirty="0">
                <a:solidFill>
                  <a:srgbClr val="00007F"/>
                </a:solidFill>
                <a:effectLst/>
                <a:latin typeface="NimbusRomNo9L"/>
              </a:rPr>
              <a:t>Ho et al.</a:t>
            </a:r>
            <a:r>
              <a:rPr lang="en" altLang="zh-CN" sz="1800" dirty="0">
                <a:effectLst/>
                <a:latin typeface="NimbusRomNo9L"/>
              </a:rPr>
              <a:t>, </a:t>
            </a:r>
            <a:r>
              <a:rPr lang="en" altLang="zh-CN" sz="1800" dirty="0">
                <a:solidFill>
                  <a:srgbClr val="00007F"/>
                </a:solidFill>
                <a:effectLst/>
                <a:latin typeface="NimbusRomNo9L"/>
              </a:rPr>
              <a:t>2022</a:t>
            </a:r>
            <a:r>
              <a:rPr lang="en" altLang="zh-CN" sz="1800" dirty="0">
                <a:effectLst/>
                <a:latin typeface="NimbusRomNo9L"/>
              </a:rPr>
              <a:t>) to adopting LLM prompting techniques like Chain of Thought (</a:t>
            </a:r>
            <a:r>
              <a:rPr lang="en" altLang="zh-CN" sz="1800" dirty="0" err="1">
                <a:effectLst/>
                <a:latin typeface="NimbusRomNo9L"/>
              </a:rPr>
              <a:t>CoT</a:t>
            </a:r>
            <a:r>
              <a:rPr lang="en" altLang="zh-CN" sz="1800" dirty="0">
                <a:effectLst/>
                <a:latin typeface="NimbusRomNo9L"/>
              </a:rPr>
              <a:t>) prompting </a:t>
            </a: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807059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4" y="141574"/>
            <a:ext cx="9144000" cy="518464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719" y="4611201"/>
            <a:ext cx="1338221" cy="432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37C3D55-FCBC-33EE-9F04-597DD57317C0}"/>
              </a:ext>
            </a:extLst>
          </p:cNvPr>
          <p:cNvSpPr txBox="1"/>
          <p:nvPr/>
        </p:nvSpPr>
        <p:spPr>
          <a:xfrm>
            <a:off x="304617" y="253881"/>
            <a:ext cx="6509651" cy="407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2400" dirty="0">
                <a:solidFill>
                  <a:srgbClr val="A51E36"/>
                </a:solidFill>
                <a:latin typeface="Times New Roman" panose="02020603050405020304" pitchFamily="18" charset="0"/>
                <a:ea typeface="LANTINGHEI SC DEMIBOLD" panose="02000000000000000000" pitchFamily="2" charset="-122"/>
                <a:cs typeface="Times New Roman" panose="02020603050405020304" pitchFamily="18" charset="0"/>
              </a:rPr>
              <a:t>作者的工作</a:t>
            </a:r>
            <a:endParaRPr lang="en-US" altLang="zh-CN" sz="2400" dirty="0">
              <a:solidFill>
                <a:srgbClr val="A51E36"/>
              </a:solidFill>
              <a:latin typeface="Times New Roman" panose="02020603050405020304" pitchFamily="18" charset="0"/>
              <a:ea typeface="LANTINGHEI SC DEMIBOLD" panose="02000000000000000000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19512F4-4025-1F75-090F-7B13CF17C5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9300" y="2586037"/>
            <a:ext cx="1440000" cy="720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A943454-2550-2B6B-E332-083A5042B657}"/>
              </a:ext>
            </a:extLst>
          </p:cNvPr>
          <p:cNvSpPr txBox="1"/>
          <p:nvPr/>
        </p:nvSpPr>
        <p:spPr>
          <a:xfrm>
            <a:off x="376083" y="661685"/>
            <a:ext cx="6799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" sz="1800" dirty="0">
                <a:effectLst/>
                <a:latin typeface="NimbusRomNo9L"/>
              </a:rPr>
              <a:t>利用</a:t>
            </a:r>
            <a:r>
              <a:rPr lang="en-US" altLang="zh-CN" sz="1800" dirty="0">
                <a:effectLst/>
                <a:latin typeface="NimbusRomNo9L"/>
              </a:rPr>
              <a:t>GPT-3</a:t>
            </a:r>
            <a:r>
              <a:rPr lang="zh-CN" altLang="en-US" sz="1800" dirty="0">
                <a:effectLst/>
                <a:latin typeface="NimbusRomNo9L"/>
              </a:rPr>
              <a:t>的优势，生成一个语言更加多样化的问题陈述库，对</a:t>
            </a:r>
            <a:r>
              <a:rPr lang="en-US" altLang="zh-CN" sz="1800" dirty="0">
                <a:effectLst/>
                <a:latin typeface="NimbusRomNo9L"/>
              </a:rPr>
              <a:t>MWP</a:t>
            </a:r>
            <a:r>
              <a:rPr lang="zh-CN" altLang="en-US" sz="1800" dirty="0">
                <a:effectLst/>
                <a:latin typeface="NimbusRomNo9L"/>
              </a:rPr>
              <a:t>解决下游任务的相对较小的</a:t>
            </a:r>
            <a:r>
              <a:rPr lang="en-US" altLang="zh-CN" sz="1800" dirty="0" err="1">
                <a:effectLst/>
                <a:latin typeface="NimbusRomNo9L"/>
              </a:rPr>
              <a:t>DeBerta</a:t>
            </a:r>
            <a:r>
              <a:rPr lang="en-US" altLang="zh-CN" sz="1800" dirty="0">
                <a:effectLst/>
                <a:latin typeface="NimbusRomNo9L"/>
              </a:rPr>
              <a:t> </a:t>
            </a:r>
            <a:r>
              <a:rPr lang="zh-CN" altLang="en-US" sz="1800" dirty="0">
                <a:effectLst/>
                <a:latin typeface="NimbusRomNo9L"/>
              </a:rPr>
              <a:t>求解器模型进行微调</a:t>
            </a:r>
            <a:endParaRPr lang="en-US" altLang="zh-CN" sz="1800" dirty="0">
              <a:effectLst/>
              <a:latin typeface="NimbusRomNo9L"/>
            </a:endParaRPr>
          </a:p>
          <a:p>
            <a:r>
              <a:rPr lang="zh-CN" altLang="en-US" sz="1800" dirty="0">
                <a:latin typeface="NimbusRomNo9L"/>
              </a:rPr>
              <a:t>利用</a:t>
            </a:r>
            <a:r>
              <a:rPr lang="en-US" altLang="zh-CN" sz="1800" dirty="0" err="1">
                <a:latin typeface="NimbusRomNo9L"/>
              </a:rPr>
              <a:t>gpt</a:t>
            </a:r>
            <a:r>
              <a:rPr lang="en-US" altLang="zh-CN" sz="1800" dirty="0">
                <a:latin typeface="NimbusRomNo9L"/>
              </a:rPr>
              <a:t> </a:t>
            </a:r>
            <a:r>
              <a:rPr lang="zh-CN" altLang="en-US" sz="1800" dirty="0">
                <a:latin typeface="NimbusRomNo9L"/>
              </a:rPr>
              <a:t>生成语法和语义正确的注释。</a:t>
            </a:r>
            <a:endParaRPr lang="en-US" altLang="zh-CN" sz="1800" dirty="0">
              <a:latin typeface="NimbusRomNo9L"/>
            </a:endParaRPr>
          </a:p>
          <a:p>
            <a:r>
              <a:rPr lang="zh-CN" altLang="en-US" sz="1800" dirty="0">
                <a:latin typeface="NimbusRomNo9L"/>
              </a:rPr>
              <a:t>生成的注释后用</a:t>
            </a:r>
            <a:r>
              <a:rPr lang="en-US" altLang="zh-CN" sz="1800" dirty="0" err="1">
                <a:latin typeface="NimbusRomNo9L"/>
              </a:rPr>
              <a:t>DeBERTRA</a:t>
            </a:r>
            <a:r>
              <a:rPr lang="en-US" altLang="zh-CN" sz="1800" dirty="0">
                <a:latin typeface="NimbusRomNo9L"/>
              </a:rPr>
              <a:t>(</a:t>
            </a:r>
            <a:r>
              <a:rPr lang="zh-CN" altLang="en-US" sz="1800" dirty="0">
                <a:latin typeface="NimbusRomNo9L"/>
              </a:rPr>
              <a:t>推理模型</a:t>
            </a:r>
            <a:r>
              <a:rPr lang="en-US" altLang="zh-CN" sz="1800" dirty="0">
                <a:latin typeface="NimbusRomNo9L"/>
              </a:rPr>
              <a:t>)</a:t>
            </a:r>
            <a:r>
              <a:rPr lang="zh-CN" altLang="en-US" sz="1800" dirty="0">
                <a:latin typeface="NimbusRomNo9L"/>
              </a:rPr>
              <a:t>生成公式</a:t>
            </a:r>
            <a:endParaRPr lang="en" altLang="zh-CN" dirty="0"/>
          </a:p>
        </p:txBody>
      </p:sp>
      <p:pic>
        <p:nvPicPr>
          <p:cNvPr id="11" name="图片 10" descr="文本&#10;&#10;描述已自动生成">
            <a:extLst>
              <a:ext uri="{FF2B5EF4-FFF2-40B4-BE49-F238E27FC236}">
                <a16:creationId xmlns:a16="http://schemas.microsoft.com/office/drawing/2014/main" id="{0B0DE5CE-3800-F8AD-A342-737D1BFBC3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058" y="1877458"/>
            <a:ext cx="5020672" cy="343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35347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4" y="141574"/>
            <a:ext cx="9144000" cy="518464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719" y="4611201"/>
            <a:ext cx="1338221" cy="432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37C3D55-FCBC-33EE-9F04-597DD57317C0}"/>
              </a:ext>
            </a:extLst>
          </p:cNvPr>
          <p:cNvSpPr txBox="1"/>
          <p:nvPr/>
        </p:nvSpPr>
        <p:spPr>
          <a:xfrm>
            <a:off x="304617" y="253881"/>
            <a:ext cx="6509651" cy="407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2400" dirty="0">
                <a:solidFill>
                  <a:srgbClr val="A51E36"/>
                </a:solidFill>
                <a:latin typeface="Times New Roman" panose="02020603050405020304" pitchFamily="18" charset="0"/>
                <a:ea typeface="LANTINGHEI SC DEMIBOLD" panose="02000000000000000000" pitchFamily="2" charset="-122"/>
                <a:cs typeface="Times New Roman" panose="02020603050405020304" pitchFamily="18" charset="0"/>
              </a:rPr>
              <a:t>作者的工作</a:t>
            </a:r>
            <a:endParaRPr lang="en-US" altLang="zh-CN" sz="2400" dirty="0">
              <a:solidFill>
                <a:srgbClr val="A51E36"/>
              </a:solidFill>
              <a:latin typeface="Times New Roman" panose="02020603050405020304" pitchFamily="18" charset="0"/>
              <a:ea typeface="LANTINGHEI SC DEMIBOLD" panose="02000000000000000000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19512F4-4025-1F75-090F-7B13CF17C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9300" y="2586037"/>
            <a:ext cx="1440000" cy="720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A943454-2550-2B6B-E332-083A5042B657}"/>
              </a:ext>
            </a:extLst>
          </p:cNvPr>
          <p:cNvSpPr txBox="1"/>
          <p:nvPr/>
        </p:nvSpPr>
        <p:spPr>
          <a:xfrm>
            <a:off x="376083" y="661685"/>
            <a:ext cx="67990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" sz="1800" dirty="0">
                <a:effectLst/>
                <a:latin typeface="NimbusRomNo9L"/>
              </a:rPr>
              <a:t>利用</a:t>
            </a:r>
            <a:r>
              <a:rPr lang="en-US" altLang="zh-CN" sz="1800" dirty="0">
                <a:effectLst/>
                <a:latin typeface="NimbusRomNo9L"/>
              </a:rPr>
              <a:t>GPT-3</a:t>
            </a:r>
            <a:r>
              <a:rPr lang="zh-CN" altLang="en-US" sz="1800" dirty="0">
                <a:effectLst/>
                <a:latin typeface="NimbusRomNo9L"/>
              </a:rPr>
              <a:t>的优势，生成一个语言更加多样化的问题陈述库，对</a:t>
            </a:r>
            <a:r>
              <a:rPr lang="en-US" altLang="zh-CN" sz="1800" dirty="0">
                <a:effectLst/>
                <a:latin typeface="NimbusRomNo9L"/>
              </a:rPr>
              <a:t>MWP</a:t>
            </a:r>
            <a:r>
              <a:rPr lang="zh-CN" altLang="en-US" sz="1800" dirty="0">
                <a:effectLst/>
                <a:latin typeface="NimbusRomNo9L"/>
              </a:rPr>
              <a:t>解决下游任务的相对较小的</a:t>
            </a:r>
            <a:r>
              <a:rPr lang="en-US" altLang="zh-CN" sz="1800" dirty="0" err="1">
                <a:effectLst/>
                <a:latin typeface="NimbusRomNo9L"/>
              </a:rPr>
              <a:t>DeBerta</a:t>
            </a:r>
            <a:r>
              <a:rPr lang="en-US" altLang="zh-CN" sz="1800" dirty="0">
                <a:effectLst/>
                <a:latin typeface="NimbusRomNo9L"/>
              </a:rPr>
              <a:t> </a:t>
            </a:r>
            <a:r>
              <a:rPr lang="zh-CN" altLang="en-US" sz="1800" dirty="0">
                <a:effectLst/>
                <a:latin typeface="NimbusRomNo9L"/>
              </a:rPr>
              <a:t>求解器模型进行微调</a:t>
            </a:r>
            <a:endParaRPr lang="en-US" altLang="zh-CN" sz="1800" dirty="0">
              <a:effectLst/>
              <a:latin typeface="NimbusRomNo9L"/>
            </a:endParaRPr>
          </a:p>
          <a:p>
            <a:r>
              <a:rPr lang="zh-CN" altLang="en-US" sz="1800" dirty="0">
                <a:latin typeface="NimbusRomNo9L"/>
              </a:rPr>
              <a:t>利用</a:t>
            </a:r>
            <a:r>
              <a:rPr lang="en-US" altLang="zh-CN" sz="1800" dirty="0" err="1">
                <a:latin typeface="NimbusRomNo9L"/>
              </a:rPr>
              <a:t>gpt</a:t>
            </a:r>
            <a:r>
              <a:rPr lang="en-US" altLang="zh-CN" sz="1800" dirty="0">
                <a:latin typeface="NimbusRomNo9L"/>
              </a:rPr>
              <a:t> </a:t>
            </a:r>
            <a:r>
              <a:rPr lang="zh-CN" altLang="en-US" sz="1800" dirty="0">
                <a:latin typeface="NimbusRomNo9L"/>
              </a:rPr>
              <a:t>生成语法和语义正确的注释。</a:t>
            </a:r>
            <a:endParaRPr lang="en-US" altLang="zh-CN" sz="1800" dirty="0">
              <a:latin typeface="NimbusRomNo9L"/>
            </a:endParaRPr>
          </a:p>
          <a:p>
            <a:r>
              <a:rPr lang="zh-CN" altLang="en-US" sz="1800" dirty="0">
                <a:latin typeface="NimbusRomNo9L"/>
              </a:rPr>
              <a:t>生成的注释后用</a:t>
            </a:r>
            <a:r>
              <a:rPr lang="en-US" altLang="zh-CN" sz="1800" dirty="0" err="1">
                <a:latin typeface="NimbusRomNo9L"/>
              </a:rPr>
              <a:t>DeBERTRA</a:t>
            </a:r>
            <a:r>
              <a:rPr lang="en-US" altLang="zh-CN" sz="1800" dirty="0">
                <a:latin typeface="NimbusRomNo9L"/>
              </a:rPr>
              <a:t>(</a:t>
            </a:r>
            <a:r>
              <a:rPr lang="zh-CN" altLang="en-US" sz="1800" dirty="0">
                <a:latin typeface="NimbusRomNo9L"/>
              </a:rPr>
              <a:t>推理模型</a:t>
            </a:r>
            <a:r>
              <a:rPr lang="en-US" altLang="zh-CN" sz="1800" dirty="0">
                <a:latin typeface="NimbusRomNo9L"/>
              </a:rPr>
              <a:t>)</a:t>
            </a:r>
            <a:r>
              <a:rPr lang="zh-CN" altLang="en-US" sz="1800" dirty="0">
                <a:latin typeface="NimbusRomNo9L"/>
              </a:rPr>
              <a:t>生成公式：</a:t>
            </a:r>
            <a:endParaRPr lang="en-US" altLang="zh-CN" sz="1800" dirty="0">
              <a:latin typeface="NimbusRomNo9L"/>
            </a:endParaRPr>
          </a:p>
          <a:p>
            <a:r>
              <a:rPr lang="en-US" altLang="zh-CN" sz="1800" dirty="0">
                <a:latin typeface="NimbusRomNo9L"/>
              </a:rPr>
              <a:t>Tagging</a:t>
            </a:r>
          </a:p>
          <a:p>
            <a:r>
              <a:rPr lang="en-US" altLang="zh-CN" sz="1800" dirty="0" err="1">
                <a:solidFill>
                  <a:srgbClr val="FF0000"/>
                </a:solidFill>
                <a:latin typeface="NimbusRomNo9L"/>
              </a:rPr>
              <a:t>Encoder:disentangeled</a:t>
            </a:r>
            <a:r>
              <a:rPr lang="en-US" altLang="zh-CN" sz="1800" dirty="0">
                <a:solidFill>
                  <a:srgbClr val="FF0000"/>
                </a:solidFill>
                <a:latin typeface="NimbusRomNo9L"/>
              </a:rPr>
              <a:t> attention</a:t>
            </a:r>
          </a:p>
          <a:p>
            <a:r>
              <a:rPr lang="zh-CN" altLang="en-US" sz="1800" dirty="0">
                <a:latin typeface="NimbusRomNo9L"/>
              </a:rPr>
              <a:t>一对标记之间的注意力权重由它们的内容和他们的相对位置构成的，这对于解决</a:t>
            </a:r>
            <a:r>
              <a:rPr lang="en-US" altLang="zh-CN" sz="1800" dirty="0" err="1">
                <a:latin typeface="NimbusRomNo9L"/>
              </a:rPr>
              <a:t>mwp</a:t>
            </a:r>
            <a:r>
              <a:rPr lang="zh-CN" altLang="en-US" sz="1800" dirty="0">
                <a:latin typeface="NimbusRomNo9L"/>
              </a:rPr>
              <a:t>任务尤为重要，因为在问题语句中某些关键字的相对位置决定了解决方案</a:t>
            </a: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1734011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4" y="141574"/>
            <a:ext cx="9144000" cy="518464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719" y="4611201"/>
            <a:ext cx="1338221" cy="432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37C3D55-FCBC-33EE-9F04-597DD57317C0}"/>
              </a:ext>
            </a:extLst>
          </p:cNvPr>
          <p:cNvSpPr txBox="1"/>
          <p:nvPr/>
        </p:nvSpPr>
        <p:spPr>
          <a:xfrm>
            <a:off x="304617" y="253881"/>
            <a:ext cx="6509651" cy="407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2400" dirty="0">
                <a:solidFill>
                  <a:srgbClr val="A51E36"/>
                </a:solidFill>
                <a:latin typeface="Times New Roman" panose="02020603050405020304" pitchFamily="18" charset="0"/>
                <a:ea typeface="LANTINGHEI SC DEMIBOLD" panose="02000000000000000000" pitchFamily="2" charset="-122"/>
                <a:cs typeface="Times New Roman" panose="02020603050405020304" pitchFamily="18" charset="0"/>
              </a:rPr>
              <a:t>作者的工作</a:t>
            </a:r>
            <a:endParaRPr lang="en-US" altLang="zh-CN" sz="2400" dirty="0">
              <a:solidFill>
                <a:srgbClr val="A51E36"/>
              </a:solidFill>
              <a:latin typeface="Times New Roman" panose="02020603050405020304" pitchFamily="18" charset="0"/>
              <a:ea typeface="LANTINGHEI SC DEMIBOLD" panose="02000000000000000000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19512F4-4025-1F75-090F-7B13CF17C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9300" y="2586037"/>
            <a:ext cx="1440000" cy="720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A943454-2550-2B6B-E332-083A5042B657}"/>
              </a:ext>
            </a:extLst>
          </p:cNvPr>
          <p:cNvSpPr txBox="1"/>
          <p:nvPr/>
        </p:nvSpPr>
        <p:spPr>
          <a:xfrm>
            <a:off x="376083" y="661685"/>
            <a:ext cx="67990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" sz="1800" dirty="0">
                <a:effectLst/>
                <a:latin typeface="NimbusRomNo9L"/>
              </a:rPr>
              <a:t>利用</a:t>
            </a:r>
            <a:r>
              <a:rPr lang="en-US" altLang="zh-CN" sz="1800" dirty="0">
                <a:effectLst/>
                <a:latin typeface="NimbusRomNo9L"/>
              </a:rPr>
              <a:t>GPT-3</a:t>
            </a:r>
            <a:r>
              <a:rPr lang="zh-CN" altLang="en-US" sz="1800" dirty="0">
                <a:effectLst/>
                <a:latin typeface="NimbusRomNo9L"/>
              </a:rPr>
              <a:t>的优势，生成一个语言更加多样化的问题陈述库，对</a:t>
            </a:r>
            <a:r>
              <a:rPr lang="en-US" altLang="zh-CN" sz="1800" dirty="0">
                <a:effectLst/>
                <a:latin typeface="NimbusRomNo9L"/>
              </a:rPr>
              <a:t>MWP</a:t>
            </a:r>
            <a:r>
              <a:rPr lang="zh-CN" altLang="en-US" sz="1800" dirty="0">
                <a:effectLst/>
                <a:latin typeface="NimbusRomNo9L"/>
              </a:rPr>
              <a:t>解决下游任务的相对较小的</a:t>
            </a:r>
            <a:r>
              <a:rPr lang="en-US" altLang="zh-CN" sz="1800" dirty="0" err="1">
                <a:effectLst/>
                <a:latin typeface="NimbusRomNo9L"/>
              </a:rPr>
              <a:t>DeBerta</a:t>
            </a:r>
            <a:r>
              <a:rPr lang="en-US" altLang="zh-CN" sz="1800" dirty="0">
                <a:effectLst/>
                <a:latin typeface="NimbusRomNo9L"/>
              </a:rPr>
              <a:t> </a:t>
            </a:r>
            <a:r>
              <a:rPr lang="zh-CN" altLang="en-US" sz="1800" dirty="0">
                <a:effectLst/>
                <a:latin typeface="NimbusRomNo9L"/>
              </a:rPr>
              <a:t>求解器模型进行微调</a:t>
            </a:r>
            <a:endParaRPr lang="en-US" altLang="zh-CN" sz="1800" dirty="0">
              <a:effectLst/>
              <a:latin typeface="NimbusRomNo9L"/>
            </a:endParaRPr>
          </a:p>
          <a:p>
            <a:r>
              <a:rPr lang="zh-CN" altLang="en-US" sz="1800" dirty="0">
                <a:latin typeface="NimbusRomNo9L"/>
              </a:rPr>
              <a:t>利用</a:t>
            </a:r>
            <a:r>
              <a:rPr lang="en-US" altLang="zh-CN" sz="1800" dirty="0" err="1">
                <a:latin typeface="NimbusRomNo9L"/>
              </a:rPr>
              <a:t>gpt</a:t>
            </a:r>
            <a:r>
              <a:rPr lang="en-US" altLang="zh-CN" sz="1800" dirty="0">
                <a:latin typeface="NimbusRomNo9L"/>
              </a:rPr>
              <a:t> </a:t>
            </a:r>
            <a:r>
              <a:rPr lang="zh-CN" altLang="en-US" sz="1800" dirty="0">
                <a:latin typeface="NimbusRomNo9L"/>
              </a:rPr>
              <a:t>生成语法和语义正确的注释。</a:t>
            </a:r>
            <a:endParaRPr lang="en-US" altLang="zh-CN" sz="1800" dirty="0">
              <a:latin typeface="NimbusRomNo9L"/>
            </a:endParaRPr>
          </a:p>
          <a:p>
            <a:r>
              <a:rPr lang="zh-CN" altLang="en-US" sz="1800" dirty="0">
                <a:latin typeface="NimbusRomNo9L"/>
              </a:rPr>
              <a:t>生成的注释后用</a:t>
            </a:r>
            <a:r>
              <a:rPr lang="en-US" altLang="zh-CN" sz="1800" dirty="0" err="1">
                <a:latin typeface="NimbusRomNo9L"/>
              </a:rPr>
              <a:t>DeBERTRA</a:t>
            </a:r>
            <a:r>
              <a:rPr lang="en-US" altLang="zh-CN" sz="1800" dirty="0">
                <a:latin typeface="NimbusRomNo9L"/>
              </a:rPr>
              <a:t>(</a:t>
            </a:r>
            <a:r>
              <a:rPr lang="zh-CN" altLang="en-US" sz="1800" dirty="0">
                <a:latin typeface="NimbusRomNo9L"/>
              </a:rPr>
              <a:t>推理模型</a:t>
            </a:r>
            <a:r>
              <a:rPr lang="en-US" altLang="zh-CN" sz="1800" dirty="0">
                <a:latin typeface="NimbusRomNo9L"/>
              </a:rPr>
              <a:t>)</a:t>
            </a:r>
            <a:r>
              <a:rPr lang="zh-CN" altLang="en-US" sz="1800" dirty="0">
                <a:latin typeface="NimbusRomNo9L"/>
              </a:rPr>
              <a:t>生成公式</a:t>
            </a:r>
            <a:endParaRPr lang="en-US" altLang="zh-CN" sz="1800" dirty="0">
              <a:latin typeface="NimbusRomNo9L"/>
            </a:endParaRPr>
          </a:p>
          <a:p>
            <a:endParaRPr lang="en-US" altLang="zh-CN" sz="1800" dirty="0">
              <a:latin typeface="NimbusRomNo9L"/>
            </a:endParaRPr>
          </a:p>
          <a:p>
            <a:r>
              <a:rPr lang="en-US" altLang="zh-CN" sz="1800" dirty="0" err="1">
                <a:latin typeface="NimbusRomNo9L"/>
              </a:rPr>
              <a:t>DeBerta</a:t>
            </a:r>
            <a:r>
              <a:rPr lang="en-US" altLang="zh-CN" sz="1800" dirty="0">
                <a:latin typeface="NimbusRomNo9L"/>
              </a:rPr>
              <a:t> </a:t>
            </a:r>
            <a:r>
              <a:rPr lang="zh-CN" altLang="en-US" sz="1800" dirty="0">
                <a:latin typeface="NimbusRomNo9L"/>
              </a:rPr>
              <a:t>改进</a:t>
            </a:r>
            <a:r>
              <a:rPr lang="en-US" altLang="zh-CN" sz="1800" dirty="0">
                <a:latin typeface="NimbusRomNo9L"/>
              </a:rPr>
              <a:t>:Tree-based decoder</a:t>
            </a: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2350727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4" y="141574"/>
            <a:ext cx="9144000" cy="518464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719" y="4611201"/>
            <a:ext cx="1338221" cy="432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37C3D55-FCBC-33EE-9F04-597DD57317C0}"/>
              </a:ext>
            </a:extLst>
          </p:cNvPr>
          <p:cNvSpPr txBox="1"/>
          <p:nvPr/>
        </p:nvSpPr>
        <p:spPr>
          <a:xfrm>
            <a:off x="304617" y="253881"/>
            <a:ext cx="6509651" cy="407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2400" dirty="0">
                <a:solidFill>
                  <a:srgbClr val="A51E36"/>
                </a:solidFill>
                <a:latin typeface="Times New Roman" panose="02020603050405020304" pitchFamily="18" charset="0"/>
                <a:ea typeface="LANTINGHEI SC DEMIBOLD" panose="02000000000000000000" pitchFamily="2" charset="-122"/>
                <a:cs typeface="Times New Roman" panose="02020603050405020304" pitchFamily="18" charset="0"/>
              </a:rPr>
              <a:t>实验结果</a:t>
            </a:r>
            <a:endParaRPr lang="en-US" altLang="zh-CN" sz="2400" dirty="0">
              <a:solidFill>
                <a:srgbClr val="A51E36"/>
              </a:solidFill>
              <a:latin typeface="Times New Roman" panose="02020603050405020304" pitchFamily="18" charset="0"/>
              <a:ea typeface="LANTINGHEI SC DEMIBOLD" panose="02000000000000000000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19512F4-4025-1F75-090F-7B13CF17C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9300" y="2586037"/>
            <a:ext cx="1440000" cy="720000"/>
          </a:xfrm>
          <a:prstGeom prst="rect">
            <a:avLst/>
          </a:prstGeom>
        </p:spPr>
      </p:pic>
      <p:pic>
        <p:nvPicPr>
          <p:cNvPr id="6" name="图片 5" descr="手机屏幕的截图&#10;&#10;描述已自动生成">
            <a:extLst>
              <a:ext uri="{FF2B5EF4-FFF2-40B4-BE49-F238E27FC236}">
                <a16:creationId xmlns:a16="http://schemas.microsoft.com/office/drawing/2014/main" id="{A5E9BFA8-F5E9-6092-1C5C-74986403F6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769" y="604683"/>
            <a:ext cx="4516756" cy="2966627"/>
          </a:xfrm>
          <a:prstGeom prst="rect">
            <a:avLst/>
          </a:prstGeom>
        </p:spPr>
      </p:pic>
      <p:pic>
        <p:nvPicPr>
          <p:cNvPr id="10" name="图片 9" descr="表格&#10;&#10;描述已自动生成">
            <a:extLst>
              <a:ext uri="{FF2B5EF4-FFF2-40B4-BE49-F238E27FC236}">
                <a16:creationId xmlns:a16="http://schemas.microsoft.com/office/drawing/2014/main" id="{2B5F619E-D5CD-2453-6479-1293F195ED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577" y="3621844"/>
            <a:ext cx="3634723" cy="156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813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6" y="253881"/>
            <a:ext cx="9144000" cy="518464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719" y="4611201"/>
            <a:ext cx="1338221" cy="432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37C3D55-FCBC-33EE-9F04-597DD57317C0}"/>
              </a:ext>
            </a:extLst>
          </p:cNvPr>
          <p:cNvSpPr txBox="1"/>
          <p:nvPr/>
        </p:nvSpPr>
        <p:spPr>
          <a:xfrm>
            <a:off x="304617" y="253881"/>
            <a:ext cx="6509651" cy="407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2400" dirty="0">
                <a:solidFill>
                  <a:srgbClr val="A51E36"/>
                </a:solidFill>
                <a:latin typeface="Times New Roman" panose="02020603050405020304" pitchFamily="18" charset="0"/>
                <a:ea typeface="LANTINGHEI SC DEMIBOLD" panose="02000000000000000000" pitchFamily="2" charset="-122"/>
                <a:cs typeface="Times New Roman" panose="02020603050405020304" pitchFamily="18" charset="0"/>
              </a:rPr>
              <a:t>实验计划</a:t>
            </a:r>
            <a:endParaRPr lang="en-US" altLang="zh-CN" sz="2400" dirty="0">
              <a:solidFill>
                <a:srgbClr val="A51E36"/>
              </a:solidFill>
              <a:latin typeface="Times New Roman" panose="02020603050405020304" pitchFamily="18" charset="0"/>
              <a:ea typeface="LANTINGHEI SC DEMIBOLD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CAEBCCA-00B4-66E8-196F-1587E652EF3C}"/>
              </a:ext>
            </a:extLst>
          </p:cNvPr>
          <p:cNvSpPr txBox="1"/>
          <p:nvPr/>
        </p:nvSpPr>
        <p:spPr>
          <a:xfrm>
            <a:off x="386366" y="978794"/>
            <a:ext cx="4282226" cy="1134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多次尝试尽可能让</a:t>
            </a:r>
            <a:r>
              <a:rPr kumimoji="1" lang="en-US" altLang="zh-CN" dirty="0" err="1"/>
              <a:t>auto_pot</a:t>
            </a:r>
            <a:r>
              <a:rPr kumimoji="1" lang="zh-CN" altLang="en-US" dirty="0"/>
              <a:t>的</a:t>
            </a:r>
            <a:r>
              <a:rPr kumimoji="1" lang="en-US" altLang="zh-CN" dirty="0" err="1"/>
              <a:t>zero_shot</a:t>
            </a:r>
            <a:r>
              <a:rPr kumimoji="1" lang="en-US" altLang="zh-CN" dirty="0"/>
              <a:t> phase </a:t>
            </a:r>
            <a:r>
              <a:rPr kumimoji="1" lang="zh-CN" altLang="en-US" dirty="0"/>
              <a:t>对</a:t>
            </a:r>
            <a:endParaRPr kumimoji="1" lang="en-US" altLang="zh-CN" dirty="0"/>
          </a:p>
          <a:p>
            <a:r>
              <a:rPr kumimoji="1" lang="zh-CN" altLang="en-US" dirty="0"/>
              <a:t>设计好</a:t>
            </a:r>
            <a:r>
              <a:rPr kumimoji="1" lang="en-US" altLang="zh-CN" dirty="0"/>
              <a:t>prompt </a:t>
            </a:r>
            <a:r>
              <a:rPr kumimoji="1" lang="zh-CN" altLang="en-US" dirty="0"/>
              <a:t>完成变量的名的</a:t>
            </a:r>
            <a:endParaRPr kumimoji="1" lang="en-US" altLang="zh-CN" dirty="0"/>
          </a:p>
          <a:p>
            <a:r>
              <a:rPr kumimoji="1" lang="zh-CN" altLang="en-US" dirty="0"/>
              <a:t>在全量数据上实验</a:t>
            </a:r>
            <a:endParaRPr kumimoji="1" lang="en-US" altLang="zh-CN" dirty="0"/>
          </a:p>
          <a:p>
            <a:r>
              <a:rPr kumimoji="1" lang="en-US" altLang="zh-CN" dirty="0"/>
              <a:t>Let’s think step by step </a:t>
            </a:r>
            <a:r>
              <a:rPr kumimoji="1" lang="zh-CN" altLang="en-US" dirty="0"/>
              <a:t>是否要在</a:t>
            </a:r>
            <a:r>
              <a:rPr kumimoji="1" lang="en-US" altLang="zh-CN" dirty="0"/>
              <a:t>few-shot</a:t>
            </a:r>
            <a:r>
              <a:rPr kumimoji="1" lang="zh-CN" altLang="en-US" dirty="0"/>
              <a:t> 阶段引入</a:t>
            </a:r>
            <a:endParaRPr kumimoji="1" lang="en-US" altLang="zh-CN" dirty="0"/>
          </a:p>
          <a:p>
            <a:r>
              <a:rPr kumimoji="1" lang="en-US" altLang="zh-CN" dirty="0"/>
              <a:t>Semantic binding </a:t>
            </a:r>
            <a:r>
              <a:rPr kumimoji="1" lang="zh-CN" altLang="en-US" dirty="0"/>
              <a:t>需不需要</a:t>
            </a:r>
          </a:p>
        </p:txBody>
      </p:sp>
    </p:spTree>
    <p:extLst>
      <p:ext uri="{BB962C8B-B14F-4D97-AF65-F5344CB8AC3E}">
        <p14:creationId xmlns:p14="http://schemas.microsoft.com/office/powerpoint/2010/main" val="3390517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E3090-2983-8FEE-20FD-D7ABD5DDB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9D435B-F69A-9E68-367B-CA9947AE3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607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84648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658671" y="2488528"/>
            <a:ext cx="2044546" cy="593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kumimoji="1" lang="en-US" altLang="zh-CN" sz="4000" dirty="0">
                <a:solidFill>
                  <a:srgbClr val="A51E36"/>
                </a:solidFill>
                <a:latin typeface="Geometria" panose="020B0503020204020204" charset="0"/>
                <a:ea typeface="+mj-ea"/>
                <a:cs typeface="Gotham Bold" charset="0"/>
              </a:rPr>
              <a:t>THANKS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3E02AD5-9C06-57DD-E81E-2A01D8943C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719" y="4611201"/>
            <a:ext cx="1338221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000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4" y="71002"/>
            <a:ext cx="9144000" cy="518464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719" y="4611201"/>
            <a:ext cx="1338221" cy="432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37C3D55-FCBC-33EE-9F04-597DD57317C0}"/>
              </a:ext>
            </a:extLst>
          </p:cNvPr>
          <p:cNvSpPr txBox="1"/>
          <p:nvPr/>
        </p:nvSpPr>
        <p:spPr>
          <a:xfrm>
            <a:off x="304617" y="253881"/>
            <a:ext cx="6509651" cy="407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2400" dirty="0">
                <a:solidFill>
                  <a:srgbClr val="A51E36"/>
                </a:solidFill>
                <a:latin typeface="Times New Roman" panose="02020603050405020304" pitchFamily="18" charset="0"/>
                <a:ea typeface="LANTINGHEI SC DEMIBOLD" panose="02000000000000000000" pitchFamily="2" charset="-122"/>
                <a:cs typeface="Times New Roman" panose="02020603050405020304" pitchFamily="18" charset="0"/>
              </a:rPr>
              <a:t>实验结果</a:t>
            </a:r>
            <a:endParaRPr lang="en-US" altLang="zh-CN" sz="2400" dirty="0">
              <a:solidFill>
                <a:srgbClr val="A51E36"/>
              </a:solidFill>
              <a:latin typeface="Times New Roman" panose="02020603050405020304" pitchFamily="18" charset="0"/>
              <a:ea typeface="LANTINGHEI SC DEMIBOLD" panose="02000000000000000000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0F47552E-E75B-4285-D098-FCDC974C7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77623"/>
              </p:ext>
            </p:extLst>
          </p:nvPr>
        </p:nvGraphicFramePr>
        <p:xfrm>
          <a:off x="467060" y="725617"/>
          <a:ext cx="8049372" cy="4980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2343">
                  <a:extLst>
                    <a:ext uri="{9D8B030D-6E8A-4147-A177-3AD203B41FA5}">
                      <a16:colId xmlns:a16="http://schemas.microsoft.com/office/drawing/2014/main" val="4032855399"/>
                    </a:ext>
                  </a:extLst>
                </a:gridCol>
                <a:gridCol w="2012343">
                  <a:extLst>
                    <a:ext uri="{9D8B030D-6E8A-4147-A177-3AD203B41FA5}">
                      <a16:colId xmlns:a16="http://schemas.microsoft.com/office/drawing/2014/main" val="1081697891"/>
                    </a:ext>
                  </a:extLst>
                </a:gridCol>
                <a:gridCol w="2012343">
                  <a:extLst>
                    <a:ext uri="{9D8B030D-6E8A-4147-A177-3AD203B41FA5}">
                      <a16:colId xmlns:a16="http://schemas.microsoft.com/office/drawing/2014/main" val="1165749602"/>
                    </a:ext>
                  </a:extLst>
                </a:gridCol>
                <a:gridCol w="2012343">
                  <a:extLst>
                    <a:ext uri="{9D8B030D-6E8A-4147-A177-3AD203B41FA5}">
                      <a16:colId xmlns:a16="http://schemas.microsoft.com/office/drawing/2014/main" val="659643179"/>
                    </a:ext>
                  </a:extLst>
                </a:gridCol>
              </a:tblGrid>
              <a:tr h="371987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Zero_prompt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Few_prompt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notes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089623"/>
                  </a:ext>
                </a:extLst>
              </a:tr>
              <a:tr h="115207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Code </a:t>
                      </a:r>
                      <a:r>
                        <a:rPr lang="zh-CN" altLang="en-US" dirty="0"/>
                        <a:t>不需要之间执行计算的过程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83%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58357"/>
                  </a:ext>
                </a:extLst>
              </a:tr>
              <a:tr h="115207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在</a:t>
                      </a:r>
                      <a:r>
                        <a:rPr lang="en-US" altLang="zh-CN" dirty="0"/>
                        <a:t>test</a:t>
                      </a:r>
                      <a:r>
                        <a:rPr lang="zh-CN" altLang="en-US" dirty="0"/>
                        <a:t>的问题后面加入</a:t>
                      </a:r>
                      <a:r>
                        <a:rPr lang="en-US" altLang="zh-CN" dirty="0" err="1"/>
                        <a:t>zero_shot</a:t>
                      </a:r>
                      <a:r>
                        <a:rPr lang="zh-CN" altLang="en-US" dirty="0"/>
                        <a:t>的提示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79%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144362"/>
                  </a:ext>
                </a:extLst>
              </a:tr>
              <a:tr h="115207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试图提示它要绑定变量名语义 无效，又把它给每个变量赋值的原则忘记了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185501"/>
                  </a:ext>
                </a:extLst>
              </a:tr>
              <a:tr h="115207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把</a:t>
                      </a:r>
                      <a:r>
                        <a:rPr lang="en-US" altLang="zh-CN" dirty="0"/>
                        <a:t>zero-shot</a:t>
                      </a:r>
                      <a:r>
                        <a:rPr lang="zh-CN" altLang="en-US" dirty="0"/>
                        <a:t>使用的</a:t>
                      </a:r>
                      <a:r>
                        <a:rPr lang="en-US" altLang="zh-CN" dirty="0"/>
                        <a:t>prefix</a:t>
                      </a:r>
                      <a:r>
                        <a:rPr lang="zh-CN" altLang="en-US" dirty="0"/>
                        <a:t>加入答案，</a:t>
                      </a:r>
                      <a:r>
                        <a:rPr lang="en-US" altLang="zh-CN" dirty="0"/>
                        <a:t>few-shot</a:t>
                      </a:r>
                      <a:r>
                        <a:rPr lang="zh-CN" altLang="en-US" dirty="0"/>
                        <a:t> 阶段使用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88%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842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0748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4" y="71002"/>
            <a:ext cx="9144000" cy="518464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719" y="4611201"/>
            <a:ext cx="1338221" cy="432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37C3D55-FCBC-33EE-9F04-597DD57317C0}"/>
              </a:ext>
            </a:extLst>
          </p:cNvPr>
          <p:cNvSpPr txBox="1"/>
          <p:nvPr/>
        </p:nvSpPr>
        <p:spPr>
          <a:xfrm>
            <a:off x="304617" y="253881"/>
            <a:ext cx="6509651" cy="407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400" dirty="0">
                <a:solidFill>
                  <a:srgbClr val="A51E36"/>
                </a:solidFill>
                <a:latin typeface="Times New Roman" panose="02020603050405020304" pitchFamily="18" charset="0"/>
                <a:ea typeface="LANTINGHEI SC DEMIBOLD" panose="02000000000000000000" pitchFamily="2" charset="-122"/>
                <a:cs typeface="Times New Roman" panose="02020603050405020304" pitchFamily="18" charset="0"/>
              </a:rPr>
              <a:t>Prompt1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19512F4-4025-1F75-090F-7B13CF17C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9300" y="2586037"/>
            <a:ext cx="1440000" cy="720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5A8B864-FC02-812A-EDC8-3EDE327EC1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617" y="844564"/>
            <a:ext cx="7772400" cy="1313442"/>
          </a:xfrm>
          <a:prstGeom prst="rect">
            <a:avLst/>
          </a:prstGeom>
        </p:spPr>
      </p:pic>
      <p:pic>
        <p:nvPicPr>
          <p:cNvPr id="6" name="图片 5" descr="图形用户界面, 文本&#10;&#10;中度可信度描述已自动生成">
            <a:extLst>
              <a:ext uri="{FF2B5EF4-FFF2-40B4-BE49-F238E27FC236}">
                <a16:creationId xmlns:a16="http://schemas.microsoft.com/office/drawing/2014/main" id="{781DF894-0203-3642-5EC6-0DD1ACD0F6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625" y="2478941"/>
            <a:ext cx="7772400" cy="187866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28FFD6C-55B7-5D20-111E-3FAB815645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625" y="4339550"/>
            <a:ext cx="7772400" cy="58750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8D1351D-644F-71FF-41F5-6D0F9A78E1FB}"/>
              </a:ext>
            </a:extLst>
          </p:cNvPr>
          <p:cNvSpPr txBox="1"/>
          <p:nvPr/>
        </p:nvSpPr>
        <p:spPr>
          <a:xfrm>
            <a:off x="2221991" y="384048"/>
            <a:ext cx="4809429" cy="509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中间过程的数字应该用定义的变量替代</a:t>
            </a:r>
            <a:endParaRPr kumimoji="1" lang="en-US" altLang="zh-CN" dirty="0"/>
          </a:p>
          <a:p>
            <a:r>
              <a:rPr kumimoji="1" lang="zh-CN" altLang="en-US" dirty="0"/>
              <a:t>生成的代码是</a:t>
            </a:r>
            <a:r>
              <a:rPr kumimoji="1" lang="en-US" altLang="zh-CN" dirty="0"/>
              <a:t>rationales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7482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4" y="71002"/>
            <a:ext cx="9144000" cy="518464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719" y="4611201"/>
            <a:ext cx="1338221" cy="432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37C3D55-FCBC-33EE-9F04-597DD57317C0}"/>
              </a:ext>
            </a:extLst>
          </p:cNvPr>
          <p:cNvSpPr txBox="1"/>
          <p:nvPr/>
        </p:nvSpPr>
        <p:spPr>
          <a:xfrm>
            <a:off x="304617" y="253881"/>
            <a:ext cx="6509651" cy="407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400" dirty="0">
                <a:solidFill>
                  <a:srgbClr val="A51E36"/>
                </a:solidFill>
                <a:latin typeface="Times New Roman" panose="02020603050405020304" pitchFamily="18" charset="0"/>
                <a:ea typeface="LANTINGHEI SC DEMIBOLD" panose="02000000000000000000" pitchFamily="2" charset="-122"/>
                <a:cs typeface="Times New Roman" panose="02020603050405020304" pitchFamily="18" charset="0"/>
              </a:rPr>
              <a:t>Prompt2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19512F4-4025-1F75-090F-7B13CF17C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9300" y="2586037"/>
            <a:ext cx="1440000" cy="720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8D1351D-644F-71FF-41F5-6D0F9A78E1FB}"/>
              </a:ext>
            </a:extLst>
          </p:cNvPr>
          <p:cNvSpPr txBox="1"/>
          <p:nvPr/>
        </p:nvSpPr>
        <p:spPr>
          <a:xfrm>
            <a:off x="2221991" y="384048"/>
            <a:ext cx="4809429" cy="300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并不会注意到每个变量而且还会出现</a:t>
            </a:r>
            <a:r>
              <a:rPr kumimoji="1" lang="en-US" altLang="zh-CN" dirty="0"/>
              <a:t>program null</a:t>
            </a:r>
            <a:endParaRPr kumimoji="1" lang="zh-CN" altLang="en-US" dirty="0"/>
          </a:p>
        </p:txBody>
      </p:sp>
      <p:pic>
        <p:nvPicPr>
          <p:cNvPr id="13" name="图片 12" descr="文本&#10;&#10;描述已自动生成">
            <a:extLst>
              <a:ext uri="{FF2B5EF4-FFF2-40B4-BE49-F238E27FC236}">
                <a16:creationId xmlns:a16="http://schemas.microsoft.com/office/drawing/2014/main" id="{FE5ABE5F-97AC-2438-47D1-503084252B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060" y="728047"/>
            <a:ext cx="7772400" cy="2088618"/>
          </a:xfrm>
          <a:prstGeom prst="rect">
            <a:avLst/>
          </a:prstGeom>
        </p:spPr>
      </p:pic>
      <p:pic>
        <p:nvPicPr>
          <p:cNvPr id="15" name="图片 14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0F87FD7B-E385-0CD7-7D7B-C5C8816424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060" y="2816665"/>
            <a:ext cx="7416176" cy="250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897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4" y="71002"/>
            <a:ext cx="9144000" cy="518464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719" y="4611201"/>
            <a:ext cx="1338221" cy="432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37C3D55-FCBC-33EE-9F04-597DD57317C0}"/>
              </a:ext>
            </a:extLst>
          </p:cNvPr>
          <p:cNvSpPr txBox="1"/>
          <p:nvPr/>
        </p:nvSpPr>
        <p:spPr>
          <a:xfrm>
            <a:off x="304617" y="253881"/>
            <a:ext cx="6509651" cy="407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400" dirty="0">
                <a:solidFill>
                  <a:srgbClr val="A51E36"/>
                </a:solidFill>
                <a:latin typeface="Times New Roman" panose="02020603050405020304" pitchFamily="18" charset="0"/>
                <a:ea typeface="LANTINGHEI SC DEMIBOLD" panose="02000000000000000000" pitchFamily="2" charset="-122"/>
                <a:cs typeface="Times New Roman" panose="02020603050405020304" pitchFamily="18" charset="0"/>
              </a:rPr>
              <a:t>Prompt3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19512F4-4025-1F75-090F-7B13CF17C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9300" y="2586037"/>
            <a:ext cx="1440000" cy="720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8D1351D-644F-71FF-41F5-6D0F9A78E1FB}"/>
              </a:ext>
            </a:extLst>
          </p:cNvPr>
          <p:cNvSpPr txBox="1"/>
          <p:nvPr/>
        </p:nvSpPr>
        <p:spPr>
          <a:xfrm>
            <a:off x="2221991" y="384048"/>
            <a:ext cx="4809429" cy="300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并不会注意到每个变量而且还会出现</a:t>
            </a:r>
            <a:r>
              <a:rPr kumimoji="1" lang="en-US" altLang="zh-CN" dirty="0"/>
              <a:t>program null</a:t>
            </a:r>
            <a:endParaRPr kumimoji="1" lang="zh-CN" altLang="en-US" dirty="0"/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76F478E9-E916-EA7B-0FA2-E050FBF42E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318161"/>
            <a:ext cx="7772400" cy="216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577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4" y="71002"/>
            <a:ext cx="9144000" cy="518464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719" y="4611201"/>
            <a:ext cx="1338221" cy="432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37C3D55-FCBC-33EE-9F04-597DD57317C0}"/>
              </a:ext>
            </a:extLst>
          </p:cNvPr>
          <p:cNvSpPr txBox="1"/>
          <p:nvPr/>
        </p:nvSpPr>
        <p:spPr>
          <a:xfrm>
            <a:off x="304617" y="253881"/>
            <a:ext cx="6509651" cy="407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400" dirty="0">
                <a:solidFill>
                  <a:srgbClr val="A51E36"/>
                </a:solidFill>
                <a:latin typeface="Times New Roman" panose="02020603050405020304" pitchFamily="18" charset="0"/>
                <a:ea typeface="LANTINGHEI SC DEMIBOLD" panose="02000000000000000000" pitchFamily="2" charset="-122"/>
                <a:cs typeface="Times New Roman" panose="02020603050405020304" pitchFamily="18" charset="0"/>
              </a:rPr>
              <a:t>Prompt4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19512F4-4025-1F75-090F-7B13CF17C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9300" y="2586037"/>
            <a:ext cx="1440000" cy="720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8D1351D-644F-71FF-41F5-6D0F9A78E1FB}"/>
              </a:ext>
            </a:extLst>
          </p:cNvPr>
          <p:cNvSpPr txBox="1"/>
          <p:nvPr/>
        </p:nvSpPr>
        <p:spPr>
          <a:xfrm>
            <a:off x="2221991" y="384048"/>
            <a:ext cx="4809429" cy="300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并不会注意到每个变量而且还会出现</a:t>
            </a:r>
            <a:r>
              <a:rPr kumimoji="1" lang="en-US" altLang="zh-CN" dirty="0"/>
              <a:t>program null</a:t>
            </a:r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BF9C4C5-51D2-010A-C8FF-D99E5D0AD5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64" y="844564"/>
            <a:ext cx="7772400" cy="140158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4C7962A-A535-15E0-4A79-B5CAC4F07A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617" y="2197877"/>
            <a:ext cx="5846956" cy="318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483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4" y="141574"/>
            <a:ext cx="9144000" cy="518464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719" y="4611201"/>
            <a:ext cx="1338221" cy="432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37C3D55-FCBC-33EE-9F04-597DD57317C0}"/>
              </a:ext>
            </a:extLst>
          </p:cNvPr>
          <p:cNvSpPr txBox="1"/>
          <p:nvPr/>
        </p:nvSpPr>
        <p:spPr>
          <a:xfrm>
            <a:off x="304617" y="253881"/>
            <a:ext cx="6509651" cy="407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2400" dirty="0">
                <a:solidFill>
                  <a:srgbClr val="A51E36"/>
                </a:solidFill>
                <a:latin typeface="Times New Roman" panose="02020603050405020304" pitchFamily="18" charset="0"/>
                <a:ea typeface="LANTINGHEI SC DEMIBOLD" panose="02000000000000000000" pitchFamily="2" charset="-122"/>
                <a:cs typeface="Times New Roman" panose="02020603050405020304" pitchFamily="18" charset="0"/>
              </a:rPr>
              <a:t>错误问题的解决方案</a:t>
            </a:r>
            <a:endParaRPr lang="en-US" altLang="zh-CN" sz="2400" dirty="0">
              <a:solidFill>
                <a:srgbClr val="A51E36"/>
              </a:solidFill>
              <a:latin typeface="Times New Roman" panose="02020603050405020304" pitchFamily="18" charset="0"/>
              <a:ea typeface="LANTINGHEI SC DEMIBOLD" panose="02000000000000000000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19512F4-4025-1F75-090F-7B13CF17C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9300" y="2586037"/>
            <a:ext cx="1440000" cy="720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8D1351D-644F-71FF-41F5-6D0F9A78E1FB}"/>
              </a:ext>
            </a:extLst>
          </p:cNvPr>
          <p:cNvSpPr txBox="1"/>
          <p:nvPr/>
        </p:nvSpPr>
        <p:spPr>
          <a:xfrm>
            <a:off x="2221991" y="384048"/>
            <a:ext cx="4809429" cy="300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并不会注意到每个变量而且还会出现</a:t>
            </a:r>
            <a:r>
              <a:rPr kumimoji="1" lang="en-US" altLang="zh-CN" dirty="0"/>
              <a:t>program null</a:t>
            </a:r>
            <a:endParaRPr kumimoji="1" lang="zh-CN" altLang="en-US" dirty="0"/>
          </a:p>
        </p:txBody>
      </p:sp>
      <p:pic>
        <p:nvPicPr>
          <p:cNvPr id="14" name="图片 13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11B8CACC-99AA-E89E-B37D-967FD3401A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100" y="890369"/>
            <a:ext cx="7772400" cy="241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117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4" y="141574"/>
            <a:ext cx="9144000" cy="518464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719" y="4611201"/>
            <a:ext cx="1338221" cy="432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37C3D55-FCBC-33EE-9F04-597DD57317C0}"/>
              </a:ext>
            </a:extLst>
          </p:cNvPr>
          <p:cNvSpPr txBox="1"/>
          <p:nvPr/>
        </p:nvSpPr>
        <p:spPr>
          <a:xfrm>
            <a:off x="304617" y="253881"/>
            <a:ext cx="6509651" cy="407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2400" dirty="0">
                <a:solidFill>
                  <a:srgbClr val="A51E36"/>
                </a:solidFill>
                <a:latin typeface="Times New Roman" panose="02020603050405020304" pitchFamily="18" charset="0"/>
                <a:ea typeface="LANTINGHEI SC DEMIBOLD" panose="02000000000000000000" pitchFamily="2" charset="-122"/>
                <a:cs typeface="Times New Roman" panose="02020603050405020304" pitchFamily="18" charset="0"/>
              </a:rPr>
              <a:t>错误问题的解决方案</a:t>
            </a:r>
            <a:endParaRPr lang="en-US" altLang="zh-CN" sz="2400" dirty="0">
              <a:solidFill>
                <a:srgbClr val="A51E36"/>
              </a:solidFill>
              <a:latin typeface="Times New Roman" panose="02020603050405020304" pitchFamily="18" charset="0"/>
              <a:ea typeface="LANTINGHEI SC DEMIBOLD" panose="02000000000000000000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19512F4-4025-1F75-090F-7B13CF17C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9300" y="2586037"/>
            <a:ext cx="1440000" cy="720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8D1351D-644F-71FF-41F5-6D0F9A78E1FB}"/>
              </a:ext>
            </a:extLst>
          </p:cNvPr>
          <p:cNvSpPr txBox="1"/>
          <p:nvPr/>
        </p:nvSpPr>
        <p:spPr>
          <a:xfrm>
            <a:off x="2221991" y="384048"/>
            <a:ext cx="4809429" cy="300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并不会注意到每个变量而且还会出现</a:t>
            </a:r>
            <a:r>
              <a:rPr kumimoji="1" lang="en-US" altLang="zh-CN" dirty="0"/>
              <a:t>program null</a:t>
            </a:r>
            <a:endParaRPr kumimoji="1" lang="zh-CN" altLang="en-US" dirty="0"/>
          </a:p>
        </p:txBody>
      </p:sp>
      <p:pic>
        <p:nvPicPr>
          <p:cNvPr id="5" name="图片 4" descr="图形用户界面, 文本, 应用程序&#10;&#10;描述已自动生成">
            <a:extLst>
              <a:ext uri="{FF2B5EF4-FFF2-40B4-BE49-F238E27FC236}">
                <a16:creationId xmlns:a16="http://schemas.microsoft.com/office/drawing/2014/main" id="{12843085-990D-9D75-0562-3A3E6C54FB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317" y="1435267"/>
            <a:ext cx="7772400" cy="188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219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12296</TotalTime>
  <Words>663</Words>
  <Application>Microsoft Macintosh PowerPoint</Application>
  <PresentationFormat>自定义</PresentationFormat>
  <Paragraphs>79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DengXian</vt:lpstr>
      <vt:lpstr>Geometria</vt:lpstr>
      <vt:lpstr>Geometria-Medium</vt:lpstr>
      <vt:lpstr>NimbusRomNo9L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snow noir</dc:creator>
  <cp:lastModifiedBy>Mengye Lan</cp:lastModifiedBy>
  <cp:revision>270</cp:revision>
  <dcterms:created xsi:type="dcterms:W3CDTF">2017-10-31T12:19:00Z</dcterms:created>
  <dcterms:modified xsi:type="dcterms:W3CDTF">2023-07-07T05:03:00Z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A700879580934903AB2343112B353AA0</vt:lpwstr>
  </property>
  <property fmtid="{D5CDD505-2E9C-101B-9397-08002B2CF9AE}" pid="3" name="KSOProductBuildVer">
    <vt:lpwstr>2052-11.1.0.10700</vt:lpwstr>
  </property>
</Properties>
</file>