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49" r:id="rId2"/>
    <p:sldId id="372" r:id="rId3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8">
          <p15:clr>
            <a:srgbClr val="A4A3A4"/>
          </p15:clr>
        </p15:guide>
        <p15:guide id="3" orient="horz" pos="1542">
          <p15:clr>
            <a:srgbClr val="A4A3A4"/>
          </p15:clr>
        </p15:guide>
        <p15:guide id="4" pos="1474">
          <p15:clr>
            <a:srgbClr val="A4A3A4"/>
          </p15:clr>
        </p15:guide>
        <p15:guide id="5" orient="horz" pos="1452">
          <p15:clr>
            <a:srgbClr val="A4A3A4"/>
          </p15:clr>
        </p15:guide>
        <p15:guide id="6" orient="horz" pos="2494">
          <p15:clr>
            <a:srgbClr val="A4A3A4"/>
          </p15:clr>
        </p15:guide>
        <p15:guide id="7" pos="2650">
          <p15:clr>
            <a:srgbClr val="A4A3A4"/>
          </p15:clr>
        </p15:guide>
        <p15:guide id="8" orient="horz" pos="2066">
          <p15:clr>
            <a:srgbClr val="A4A3A4"/>
          </p15:clr>
        </p15:guide>
        <p15:guide id="9" orient="horz" pos="181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94EE11-60BC-8299-DC34-4368BB3A31CC}" name="Mengye Lan" initials="ML" userId="668ebb22b00846b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A6B"/>
    <a:srgbClr val="E3A9A7"/>
    <a:srgbClr val="A51E36"/>
    <a:srgbClr val="A0D6EF"/>
    <a:srgbClr val="6EC4E9"/>
    <a:srgbClr val="E9F0F9"/>
    <a:srgbClr val="F26E7D"/>
    <a:srgbClr val="FFFFFF"/>
    <a:srgbClr val="555759"/>
    <a:srgbClr val="E9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804"/>
  </p:normalViewPr>
  <p:slideViewPr>
    <p:cSldViewPr snapToGrid="0" snapToObjects="1">
      <p:cViewPr varScale="1">
        <p:scale>
          <a:sx n="123" d="100"/>
          <a:sy n="123" d="100"/>
        </p:scale>
        <p:origin x="200" y="1000"/>
      </p:cViewPr>
      <p:guideLst>
        <p:guide pos="5534"/>
        <p:guide orient="horz" pos="3038"/>
        <p:guide orient="horz" pos="1542"/>
        <p:guide pos="1474"/>
        <p:guide orient="horz" pos="1452"/>
        <p:guide orient="horz" pos="2494"/>
        <p:guide pos="2650"/>
        <p:guide orient="horz" pos="2066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2023/7/13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" y="71002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7C3D55-FCBC-33EE-9F04-597DD57317C0}"/>
              </a:ext>
            </a:extLst>
          </p:cNvPr>
          <p:cNvSpPr txBox="1"/>
          <p:nvPr/>
        </p:nvSpPr>
        <p:spPr>
          <a:xfrm>
            <a:off x="304617" y="253881"/>
            <a:ext cx="6509651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400" dirty="0">
                <a:solidFill>
                  <a:srgbClr val="A51E36"/>
                </a:solidFill>
                <a:latin typeface="Times New Roman" panose="02020603050405020304" pitchFamily="18" charset="0"/>
                <a:ea typeface="LANTINGHEI SC DEMIBOLD" panose="02000000000000000000" pitchFamily="2" charset="-122"/>
                <a:cs typeface="Times New Roman" panose="02020603050405020304" pitchFamily="18" charset="0"/>
              </a:rPr>
              <a:t>实验结果</a:t>
            </a:r>
            <a:endParaRPr lang="en-US" altLang="zh-CN" sz="2400" dirty="0">
              <a:solidFill>
                <a:srgbClr val="A51E36"/>
              </a:solidFill>
              <a:latin typeface="Times New Roman" panose="02020603050405020304" pitchFamily="18" charset="0"/>
              <a:ea typeface="LANTINGHEI SC DEMIBOLD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D2466AD-39F9-0B60-0985-747694A86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22721"/>
              </p:ext>
            </p:extLst>
          </p:nvPr>
        </p:nvGraphicFramePr>
        <p:xfrm>
          <a:off x="748085" y="674506"/>
          <a:ext cx="7461636" cy="249773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730818">
                  <a:extLst>
                    <a:ext uri="{9D8B030D-6E8A-4147-A177-3AD203B41FA5}">
                      <a16:colId xmlns:a16="http://schemas.microsoft.com/office/drawing/2014/main" val="3374139634"/>
                    </a:ext>
                  </a:extLst>
                </a:gridCol>
                <a:gridCol w="3730818">
                  <a:extLst>
                    <a:ext uri="{9D8B030D-6E8A-4147-A177-3AD203B41FA5}">
                      <a16:colId xmlns:a16="http://schemas.microsoft.com/office/drawing/2014/main" val="2288530554"/>
                    </a:ext>
                  </a:extLst>
                </a:gridCol>
              </a:tblGrid>
              <a:tr h="27697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19781"/>
                  </a:ext>
                </a:extLst>
              </a:tr>
              <a:tr h="508915">
                <a:tc>
                  <a:txBody>
                    <a:bodyPr/>
                    <a:lstStyle/>
                    <a:p>
                      <a:r>
                        <a:rPr lang="en-US" altLang="zh-CN" dirty="0"/>
                        <a:t>SVAMP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0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b="0" i="0" u="none" strike="noStrike" dirty="0" err="1">
                          <a:solidFill>
                            <a:srgbClr val="1D2129"/>
                          </a:solidFill>
                          <a:effectLst/>
                          <a:latin typeface="Lato-Regular"/>
                        </a:rPr>
                        <a:t>MultiArith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12948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AddSub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04629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r>
                        <a:rPr lang="en-US" altLang="zh-CN" dirty="0"/>
                        <a:t>GSM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620984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SingleEq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89356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r>
                        <a:rPr lang="en-US" altLang="zh-CN" dirty="0"/>
                        <a:t>AQUA-RAT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925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509D43B-9DD2-0537-D341-5B5F88E3167F}"/>
              </a:ext>
            </a:extLst>
          </p:cNvPr>
          <p:cNvSpPr txBox="1"/>
          <p:nvPr/>
        </p:nvSpPr>
        <p:spPr>
          <a:xfrm>
            <a:off x="1143000" y="3001617"/>
            <a:ext cx="5671268" cy="176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学习</a:t>
            </a:r>
            <a:r>
              <a:rPr kumimoji="1" lang="en-US" altLang="zh-CN" dirty="0" err="1"/>
              <a:t>autocot</a:t>
            </a:r>
            <a:r>
              <a:rPr kumimoji="1" lang="zh-CN" altLang="en-US" dirty="0"/>
              <a:t>这篇工作，我们测试本文的方法在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个数学数据集上（</a:t>
            </a:r>
            <a:r>
              <a:rPr kumimoji="1" lang="en-US" altLang="zh-CN" dirty="0"/>
              <a:t>100case</a:t>
            </a:r>
            <a:r>
              <a:rPr kumimoji="1" lang="zh-CN" altLang="en-US" dirty="0"/>
              <a:t>）的效果：</a:t>
            </a:r>
            <a:br>
              <a:rPr kumimoji="1" lang="en-US" altLang="zh-CN" dirty="0"/>
            </a:br>
            <a:r>
              <a:rPr lang="en" altLang="zh-CN" b="0" i="0" u="none" strike="noStrike" dirty="0" err="1">
                <a:solidFill>
                  <a:srgbClr val="1D2129"/>
                </a:solidFill>
                <a:effectLst/>
                <a:latin typeface="Lato-Regular"/>
              </a:rPr>
              <a:t>MultiArith</a:t>
            </a:r>
            <a:r>
              <a:rPr lang="en" altLang="zh-CN" b="0" i="0" u="none" strike="noStrike" dirty="0">
                <a:solidFill>
                  <a:srgbClr val="1D2129"/>
                </a:solidFill>
                <a:effectLst/>
                <a:latin typeface="Lato-Regular"/>
              </a:rPr>
              <a:t> [Roy and Roth, 2015],</a:t>
            </a:r>
          </a:p>
          <a:p>
            <a:r>
              <a:rPr lang="en" altLang="zh-CN" b="0" i="0" u="none" strike="noStrike" dirty="0">
                <a:solidFill>
                  <a:srgbClr val="1D2129"/>
                </a:solidFill>
                <a:effectLst/>
                <a:latin typeface="Lato-Regular"/>
              </a:rPr>
              <a:t>GSM8K [Cobbe et al., 2021]</a:t>
            </a:r>
          </a:p>
          <a:p>
            <a:r>
              <a:rPr lang="en" altLang="zh-CN" b="0" i="0" u="none" strike="noStrike" dirty="0">
                <a:solidFill>
                  <a:srgbClr val="1D2129"/>
                </a:solidFill>
                <a:effectLst/>
                <a:latin typeface="Lato-Regular"/>
              </a:rPr>
              <a:t> </a:t>
            </a:r>
            <a:r>
              <a:rPr lang="en" altLang="zh-CN" b="0" i="0" u="none" strike="noStrike" dirty="0" err="1">
                <a:solidFill>
                  <a:srgbClr val="1D2129"/>
                </a:solidFill>
                <a:effectLst/>
                <a:latin typeface="Lato-Regular"/>
              </a:rPr>
              <a:t>AddSub</a:t>
            </a:r>
            <a:r>
              <a:rPr lang="en" altLang="zh-CN" b="0" i="0" u="none" strike="noStrike" dirty="0">
                <a:solidFill>
                  <a:srgbClr val="1D2129"/>
                </a:solidFill>
                <a:effectLst/>
                <a:latin typeface="Lato-Regular"/>
              </a:rPr>
              <a:t> [Hosseini et al., 2014]</a:t>
            </a:r>
          </a:p>
          <a:p>
            <a:r>
              <a:rPr lang="en" altLang="zh-CN" b="0" i="0" u="none" strike="noStrike" dirty="0">
                <a:solidFill>
                  <a:srgbClr val="1D2129"/>
                </a:solidFill>
                <a:effectLst/>
                <a:latin typeface="Lato-Regular"/>
              </a:rPr>
              <a:t> AQUA-RAT [Ling et al., 2017]</a:t>
            </a:r>
          </a:p>
          <a:p>
            <a:r>
              <a:rPr lang="en" altLang="zh-CN" b="0" i="0" u="none" strike="noStrike" dirty="0" err="1">
                <a:solidFill>
                  <a:srgbClr val="1D2129"/>
                </a:solidFill>
                <a:effectLst/>
                <a:latin typeface="Lato-Regular"/>
              </a:rPr>
              <a:t>SingleEq</a:t>
            </a:r>
            <a:r>
              <a:rPr lang="en" altLang="zh-CN" b="0" i="0" u="none" strike="noStrike" dirty="0">
                <a:solidFill>
                  <a:srgbClr val="1D2129"/>
                </a:solidFill>
                <a:effectLst/>
                <a:latin typeface="Lato-Regular"/>
              </a:rPr>
              <a:t> [</a:t>
            </a:r>
            <a:r>
              <a:rPr lang="en" altLang="zh-CN" b="0" i="0" u="none" strike="noStrike" dirty="0" err="1">
                <a:solidFill>
                  <a:srgbClr val="1D2129"/>
                </a:solidFill>
                <a:effectLst/>
                <a:latin typeface="Lato-Regular"/>
              </a:rPr>
              <a:t>Koncel-Kedziorski</a:t>
            </a:r>
            <a:r>
              <a:rPr lang="en" altLang="zh-CN" b="0" i="0" u="none" strike="noStrike" dirty="0">
                <a:solidFill>
                  <a:srgbClr val="1D2129"/>
                </a:solidFill>
                <a:effectLst/>
                <a:latin typeface="Lato-Regular"/>
              </a:rPr>
              <a:t> et al., 2015],</a:t>
            </a:r>
          </a:p>
          <a:p>
            <a:r>
              <a:rPr lang="en" altLang="zh-CN" b="0" i="0" u="none" strike="noStrike" dirty="0">
                <a:solidFill>
                  <a:srgbClr val="1D2129"/>
                </a:solidFill>
                <a:effectLst/>
                <a:latin typeface="Lato-Regular"/>
              </a:rPr>
              <a:t>SVAMP [Patel et al., 2021]);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42137F-DC11-9655-C262-BAFF2B4FF82E}"/>
              </a:ext>
            </a:extLst>
          </p:cNvPr>
          <p:cNvSpPr txBox="1"/>
          <p:nvPr/>
        </p:nvSpPr>
        <p:spPr>
          <a:xfrm>
            <a:off x="1251078" y="4746280"/>
            <a:ext cx="6749921" cy="300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https://github.com/kojima-takeshi188/zero_shot_cot/tree/main/dataset</a:t>
            </a:r>
          </a:p>
        </p:txBody>
      </p:sp>
    </p:spTree>
    <p:extLst>
      <p:ext uri="{BB962C8B-B14F-4D97-AF65-F5344CB8AC3E}">
        <p14:creationId xmlns:p14="http://schemas.microsoft.com/office/powerpoint/2010/main" val="380074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58671" y="2488528"/>
            <a:ext cx="2044546" cy="59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E02AD5-9C06-57DD-E81E-2A01D894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19" y="4611201"/>
            <a:ext cx="1338221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16212</TotalTime>
  <Words>116</Words>
  <Application>Microsoft Macintosh PowerPoint</Application>
  <PresentationFormat>自定义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DengXian</vt:lpstr>
      <vt:lpstr>Geometria</vt:lpstr>
      <vt:lpstr>Lato-Regular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Mengye Lan</cp:lastModifiedBy>
  <cp:revision>287</cp:revision>
  <dcterms:created xsi:type="dcterms:W3CDTF">2017-10-31T12:19:00Z</dcterms:created>
  <dcterms:modified xsi:type="dcterms:W3CDTF">2023-07-13T15:11:10Z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A700879580934903AB2343112B353AA0</vt:lpwstr>
  </property>
  <property fmtid="{D5CDD505-2E9C-101B-9397-08002B2CF9AE}" pid="3" name="KSOProductBuildVer">
    <vt:lpwstr>2052-11.1.0.10700</vt:lpwstr>
  </property>
</Properties>
</file>