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6" autoAdjust="0"/>
  </p:normalViewPr>
  <p:slideViewPr>
    <p:cSldViewPr>
      <p:cViewPr varScale="1">
        <p:scale>
          <a:sx n="78" d="100"/>
          <a:sy n="78" d="100"/>
        </p:scale>
        <p:origin x="154" y="67"/>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pt>
  </dgm:ptLst>
  <dgm:cxnLst>
    <dgm:cxn modelId="{79EE9E02-BFF5-41D3-86F8-33470970BFCE}" type="presOf" srcId="{2EFB202A-8611-4DDC-831D-D12EB67B6CF7}" destId="{812F39FC-2D1E-4DD1-A1A6-C7F9287A4AA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5/29/2025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5/29/2025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5/29/2025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5/29/2025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5/29/2025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5/29/2025</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5/29/2025</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5/29/2025</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5/29/2025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5/29/2025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5/29/2025</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962400"/>
            <a:ext cx="10515598" cy="1158446"/>
          </a:xfrm>
        </p:spPr>
        <p:txBody>
          <a:bodyPr>
            <a:normAutofit/>
          </a:bodyPr>
          <a:lstStyle/>
          <a:p>
            <a:pPr algn="ctr" rtl="0"/>
            <a:r>
              <a:rPr lang="en-US" sz="3600"/>
              <a:t>Dự Đoán Giá Nhà - Bài Tập Lớn Khoa Học Dữ Liệu</a:t>
            </a:r>
          </a:p>
        </p:txBody>
      </p:sp>
      <p:sp>
        <p:nvSpPr>
          <p:cNvPr id="3" name="Subtitle 2"/>
          <p:cNvSpPr>
            <a:spLocks noGrp="1"/>
          </p:cNvSpPr>
          <p:nvPr>
            <p:ph type="subTitle" idx="1"/>
          </p:nvPr>
        </p:nvSpPr>
        <p:spPr>
          <a:xfrm>
            <a:off x="833284" y="5029200"/>
            <a:ext cx="10515598" cy="898954"/>
          </a:xfrm>
        </p:spPr>
        <p:txBody>
          <a:bodyPr>
            <a:normAutofit fontScale="25000" lnSpcReduction="20000"/>
          </a:bodyPr>
          <a:lstStyle/>
          <a:p>
            <a:pPr algn="just" rtl="0">
              <a:lnSpc>
                <a:spcPct val="120000"/>
              </a:lnSpc>
              <a:buFont typeface="Arial" panose="020B0604020202020204" pitchFamily="34" charset="0"/>
              <a:buChar char="•"/>
            </a:pPr>
            <a:r>
              <a:rPr lang="vi-VN" sz="5600"/>
              <a:t>Sinh viên: Nguyễn Hùng Lân</a:t>
            </a:r>
          </a:p>
          <a:p>
            <a:pPr algn="just" rtl="0">
              <a:lnSpc>
                <a:spcPct val="120000"/>
              </a:lnSpc>
              <a:buFont typeface="Arial" panose="020B0604020202020204" pitchFamily="34" charset="0"/>
              <a:buChar char="•"/>
            </a:pPr>
            <a:r>
              <a:rPr lang="vi-VN" sz="5600"/>
              <a:t>Lớp: K57KMT</a:t>
            </a:r>
          </a:p>
          <a:p>
            <a:pPr algn="just" rtl="0">
              <a:lnSpc>
                <a:spcPct val="120000"/>
              </a:lnSpc>
              <a:buFont typeface="Arial" panose="020B0604020202020204" pitchFamily="34" charset="0"/>
              <a:buChar char="•"/>
            </a:pPr>
            <a:r>
              <a:rPr lang="vi-VN" sz="5600"/>
              <a:t>Giáo viên hướng dẫn: Thầy Nguyễn Văn Huy</a:t>
            </a:r>
          </a:p>
          <a:p>
            <a:pPr algn="just" rtl="0">
              <a:lnSpc>
                <a:spcPct val="120000"/>
              </a:lnSpc>
              <a:buFont typeface="Arial" panose="020B0604020202020204" pitchFamily="34" charset="0"/>
              <a:buChar char="•"/>
            </a:pPr>
            <a:r>
              <a:rPr lang="vi-VN" sz="5600"/>
              <a:t>Ngày thực hiện: 28/05/2025</a:t>
            </a:r>
          </a:p>
          <a:p>
            <a:endParaRPr lang="en-US" dirty="0"/>
          </a:p>
        </p:txBody>
      </p:sp>
      <p:pic>
        <p:nvPicPr>
          <p:cNvPr id="5" name="Picture 4" descr="A circular logo with a star and a blue star with yellow and red stripes&#10;&#10;AI-generated content may be incorrect.">
            <a:extLst>
              <a:ext uri="{FF2B5EF4-FFF2-40B4-BE49-F238E27FC236}">
                <a16:creationId xmlns:a16="http://schemas.microsoft.com/office/drawing/2014/main" id="{E015BF2A-CEF7-E6FB-DBB8-70481B2F51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67662" y="838200"/>
            <a:ext cx="2246843" cy="2225246"/>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3429000" cy="1292352"/>
          </a:xfrm>
        </p:spPr>
        <p:txBody>
          <a:bodyPr>
            <a:normAutofit fontScale="90000"/>
          </a:bodyPr>
          <a:lstStyle/>
          <a:p>
            <a:pPr rtl="0"/>
            <a:r>
              <a:rPr lang="vi-VN" b="1"/>
              <a:t>Kết luận và Hướng phát triển</a:t>
            </a:r>
          </a:p>
        </p:txBody>
      </p:sp>
      <p:sp>
        <p:nvSpPr>
          <p:cNvPr id="5" name="TextBox 4">
            <a:extLst>
              <a:ext uri="{FF2B5EF4-FFF2-40B4-BE49-F238E27FC236}">
                <a16:creationId xmlns:a16="http://schemas.microsoft.com/office/drawing/2014/main" id="{6276452A-8AEA-DEFA-A401-74E63DA35543}"/>
              </a:ext>
            </a:extLst>
          </p:cNvPr>
          <p:cNvSpPr txBox="1"/>
          <p:nvPr/>
        </p:nvSpPr>
        <p:spPr>
          <a:xfrm>
            <a:off x="228600" y="1752600"/>
            <a:ext cx="3657600" cy="4801314"/>
          </a:xfrm>
          <a:prstGeom prst="rect">
            <a:avLst/>
          </a:prstGeom>
          <a:noFill/>
        </p:spPr>
        <p:txBody>
          <a:bodyPr wrap="square" rtlCol="0">
            <a:spAutoFit/>
          </a:bodyPr>
          <a:lstStyle/>
          <a:p>
            <a:pPr rtl="0">
              <a:buFont typeface="Arial" panose="020B0604020202020204" pitchFamily="34" charset="0"/>
              <a:buChar char="•"/>
            </a:pPr>
            <a:r>
              <a:rPr lang="vi-VN" b="1"/>
              <a:t>Thành tựu</a:t>
            </a:r>
            <a:r>
              <a:rPr lang="vi-VN"/>
              <a:t>:</a:t>
            </a:r>
          </a:p>
          <a:p>
            <a:pPr marL="742950" lvl="1" indent="-285750" rtl="0">
              <a:buFont typeface="Arial" panose="020B0604020202020204" pitchFamily="34" charset="0"/>
              <a:buChar char="•"/>
            </a:pPr>
            <a:r>
              <a:rPr lang="vi-VN"/>
              <a:t>Ứng dụng dự đoán chính xác (R²=0.87)</a:t>
            </a:r>
          </a:p>
          <a:p>
            <a:pPr marL="742950" lvl="1" indent="-285750" rtl="0">
              <a:buFont typeface="Arial" panose="020B0604020202020204" pitchFamily="34" charset="0"/>
              <a:buChar char="•"/>
            </a:pPr>
            <a:r>
              <a:rPr lang="vi-VN"/>
              <a:t>Giao diện Streamlit trực quan, phân tích chi tiết</a:t>
            </a:r>
          </a:p>
          <a:p>
            <a:pPr rtl="0">
              <a:buFont typeface="Arial" panose="020B0604020202020204" pitchFamily="34" charset="0"/>
              <a:buChar char="•"/>
            </a:pPr>
            <a:r>
              <a:rPr lang="vi-VN" b="1"/>
              <a:t>Bài học</a:t>
            </a:r>
            <a:r>
              <a:rPr lang="vi-VN"/>
              <a:t>: Tiền xử lý, học máy, trực quan hóa, triển khai web</a:t>
            </a:r>
          </a:p>
          <a:p>
            <a:pPr rtl="0">
              <a:buFont typeface="Arial" panose="020B0604020202020204" pitchFamily="34" charset="0"/>
              <a:buChar char="•"/>
            </a:pPr>
            <a:r>
              <a:rPr lang="vi-VN" b="1"/>
              <a:t>Cải tiến</a:t>
            </a:r>
            <a:r>
              <a:rPr lang="vi-VN"/>
              <a:t>:</a:t>
            </a:r>
          </a:p>
          <a:p>
            <a:pPr marL="742950" lvl="1" indent="-285750" rtl="0">
              <a:buFont typeface="Arial" panose="020B0604020202020204" pitchFamily="34" charset="0"/>
              <a:buChar char="•"/>
            </a:pPr>
            <a:r>
              <a:rPr lang="vi-VN"/>
              <a:t>Thử nghiệm XGBoost, Gradient Boosting</a:t>
            </a:r>
          </a:p>
          <a:p>
            <a:pPr marL="742950" lvl="1" indent="-285750" rtl="0">
              <a:buFont typeface="Arial" panose="020B0604020202020204" pitchFamily="34" charset="0"/>
              <a:buChar char="•"/>
            </a:pPr>
            <a:r>
              <a:rPr lang="vi-VN"/>
              <a:t>Tích hợp API dữ liệu thời gian thực</a:t>
            </a:r>
          </a:p>
          <a:p>
            <a:pPr marL="742950" lvl="1" indent="-285750" rtl="0">
              <a:buFont typeface="Arial" panose="020B0604020202020204" pitchFamily="34" charset="0"/>
              <a:buChar char="•"/>
            </a:pPr>
            <a:r>
              <a:rPr lang="vi-VN"/>
              <a:t>Thêm lưu lịch sử, xuất PDF, đa ngôn ngữ</a:t>
            </a:r>
          </a:p>
          <a:p>
            <a:endParaRPr lang="en-US"/>
          </a:p>
        </p:txBody>
      </p:sp>
      <p:pic>
        <p:nvPicPr>
          <p:cNvPr id="7" name="Picture 6">
            <a:extLst>
              <a:ext uri="{FF2B5EF4-FFF2-40B4-BE49-F238E27FC236}">
                <a16:creationId xmlns:a16="http://schemas.microsoft.com/office/drawing/2014/main" id="{DE7A5641-9585-3864-9B93-929E5629EB71}"/>
              </a:ext>
            </a:extLst>
          </p:cNvPr>
          <p:cNvPicPr>
            <a:picLocks noChangeAspect="1"/>
          </p:cNvPicPr>
          <p:nvPr/>
        </p:nvPicPr>
        <p:blipFill>
          <a:blip r:embed="rId2"/>
          <a:stretch>
            <a:fillRect/>
          </a:stretch>
        </p:blipFill>
        <p:spPr>
          <a:xfrm>
            <a:off x="4086666" y="337940"/>
            <a:ext cx="7849695" cy="3014860"/>
          </a:xfrm>
          <a:prstGeom prst="rect">
            <a:avLst/>
          </a:prstGeom>
        </p:spPr>
      </p:pic>
      <p:pic>
        <p:nvPicPr>
          <p:cNvPr id="9" name="Picture 8">
            <a:extLst>
              <a:ext uri="{FF2B5EF4-FFF2-40B4-BE49-F238E27FC236}">
                <a16:creationId xmlns:a16="http://schemas.microsoft.com/office/drawing/2014/main" id="{D11C267B-E759-74FC-53BC-5FAE2329AAFF}"/>
              </a:ext>
            </a:extLst>
          </p:cNvPr>
          <p:cNvPicPr>
            <a:picLocks noChangeAspect="1"/>
          </p:cNvPicPr>
          <p:nvPr/>
        </p:nvPicPr>
        <p:blipFill>
          <a:blip r:embed="rId3"/>
          <a:stretch>
            <a:fillRect/>
          </a:stretch>
        </p:blipFill>
        <p:spPr>
          <a:xfrm>
            <a:off x="4086666" y="3321009"/>
            <a:ext cx="7849695" cy="3199051"/>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nchor="b">
            <a:normAutofit/>
          </a:bodyPr>
          <a:lstStyle/>
          <a:p>
            <a:pPr rtl="0"/>
            <a:r>
              <a:rPr lang="en-US"/>
              <a:t>Tổng quan Dự án</a:t>
            </a:r>
          </a:p>
        </p:txBody>
      </p:sp>
      <p:sp>
        <p:nvSpPr>
          <p:cNvPr id="3" name="Content Placeholder 2"/>
          <p:cNvSpPr>
            <a:spLocks noGrp="1"/>
          </p:cNvSpPr>
          <p:nvPr>
            <p:ph sz="half" idx="1"/>
          </p:nvPr>
        </p:nvSpPr>
        <p:spPr>
          <a:xfrm>
            <a:off x="838200" y="1825625"/>
            <a:ext cx="5029200" cy="4346575"/>
          </a:xfrm>
        </p:spPr>
        <p:txBody>
          <a:bodyPr>
            <a:normAutofit/>
          </a:bodyPr>
          <a:lstStyle/>
          <a:p>
            <a:pPr rtl="0">
              <a:buFont typeface="Arial" panose="020B0604020202020204" pitchFamily="34" charset="0"/>
              <a:buChar char="•"/>
            </a:pPr>
            <a:r>
              <a:rPr lang="vi-VN" b="1"/>
              <a:t>Mục tiêu</a:t>
            </a:r>
            <a:r>
              <a:rPr lang="vi-VN"/>
              <a:t>: Xây dựng ứng dụng dự đoán giá nhà bằng học máy và giao diện Streamlit.</a:t>
            </a:r>
          </a:p>
          <a:p>
            <a:pPr rtl="0">
              <a:buFont typeface="Arial" panose="020B0604020202020204" pitchFamily="34" charset="0"/>
              <a:buChar char="•"/>
            </a:pPr>
            <a:r>
              <a:rPr lang="vi-VN" b="1"/>
              <a:t>Ứng dụng</a:t>
            </a:r>
            <a:r>
              <a:rPr lang="vi-VN"/>
              <a:t>: Hỗ trợ quyết định mua bán nhà thông qua dự đoán giá và phân tích thị trường.</a:t>
            </a:r>
          </a:p>
          <a:p>
            <a:pPr rtl="0">
              <a:buFont typeface="Arial" panose="020B0604020202020204" pitchFamily="34" charset="0"/>
              <a:buChar char="•"/>
            </a:pPr>
            <a:r>
              <a:rPr lang="vi-VN" b="1"/>
              <a:t>Tính năng chính</a:t>
            </a:r>
            <a:r>
              <a:rPr lang="vi-VN"/>
              <a:t>:</a:t>
            </a:r>
          </a:p>
          <a:p>
            <a:pPr marL="742950" lvl="1" indent="-285750" rtl="0">
              <a:buFont typeface="Arial" panose="020B0604020202020204" pitchFamily="34" charset="0"/>
              <a:buChar char="•"/>
            </a:pPr>
            <a:r>
              <a:rPr lang="vi-VN" sz="2000"/>
              <a:t>Dự báo giá nhà</a:t>
            </a:r>
          </a:p>
          <a:p>
            <a:pPr marL="742950" lvl="1" indent="-285750" rtl="0">
              <a:buFont typeface="Arial" panose="020B0604020202020204" pitchFamily="34" charset="0"/>
              <a:buChar char="•"/>
            </a:pPr>
            <a:r>
              <a:rPr lang="vi-VN" sz="2000"/>
              <a:t>Phân tích dữ liệu thị trường</a:t>
            </a:r>
          </a:p>
          <a:p>
            <a:pPr marL="742950" lvl="1" indent="-285750" rtl="0">
              <a:buFont typeface="Arial" panose="020B0604020202020204" pitchFamily="34" charset="0"/>
              <a:buChar char="•"/>
            </a:pPr>
            <a:r>
              <a:rPr lang="vi-VN" sz="2000"/>
              <a:t>Thông tin mô hình (hiệu năng, đặc trưng quan trọng)</a:t>
            </a:r>
          </a:p>
        </p:txBody>
      </p:sp>
      <p:pic>
        <p:nvPicPr>
          <p:cNvPr id="5" name="Picture 4" descr="A diagram of a flowchart&#10;&#10;AI-generated content may be incorrect.">
            <a:extLst>
              <a:ext uri="{FF2B5EF4-FFF2-40B4-BE49-F238E27FC236}">
                <a16:creationId xmlns:a16="http://schemas.microsoft.com/office/drawing/2014/main" id="{A32B0F5B-E08C-71CE-6042-FA65744ED32E}"/>
              </a:ext>
            </a:extLst>
          </p:cNvPr>
          <p:cNvPicPr>
            <a:picLocks noChangeAspect="1"/>
          </p:cNvPicPr>
          <p:nvPr/>
        </p:nvPicPr>
        <p:blipFill>
          <a:blip r:embed="rId2"/>
          <a:stretch>
            <a:fillRect/>
          </a:stretch>
        </p:blipFill>
        <p:spPr>
          <a:xfrm>
            <a:off x="7543801" y="2659626"/>
            <a:ext cx="4648200" cy="4198374"/>
          </a:xfrm>
          <a:prstGeom prst="rect">
            <a:avLst/>
          </a:prstGeom>
          <a:noFill/>
        </p:spPr>
      </p:pic>
      <p:pic>
        <p:nvPicPr>
          <p:cNvPr id="7" name="Picture 6">
            <a:extLst>
              <a:ext uri="{FF2B5EF4-FFF2-40B4-BE49-F238E27FC236}">
                <a16:creationId xmlns:a16="http://schemas.microsoft.com/office/drawing/2014/main" id="{493B37A1-3A0C-D851-250D-EC42A3DBAF4D}"/>
              </a:ext>
            </a:extLst>
          </p:cNvPr>
          <p:cNvPicPr>
            <a:picLocks noChangeAspect="1"/>
          </p:cNvPicPr>
          <p:nvPr/>
        </p:nvPicPr>
        <p:blipFill>
          <a:blip r:embed="rId3"/>
          <a:stretch>
            <a:fillRect/>
          </a:stretch>
        </p:blipFill>
        <p:spPr>
          <a:xfrm>
            <a:off x="7543800" y="0"/>
            <a:ext cx="4648200" cy="2659626"/>
          </a:xfrm>
          <a:prstGeom prst="rect">
            <a:avLst/>
          </a:prstGeom>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0274"/>
          </a:xfrm>
        </p:spPr>
        <p:txBody>
          <a:bodyPr>
            <a:normAutofit fontScale="90000"/>
          </a:bodyPr>
          <a:lstStyle/>
          <a:p>
            <a:pPr rtl="0"/>
            <a:r>
              <a:rPr lang="en-US"/>
              <a:t>Mục tiêu &amp; Thách thức</a:t>
            </a:r>
            <a:br>
              <a:rPr lang="en-US"/>
            </a:br>
            <a:endParaRPr lang="en-US"/>
          </a:p>
        </p:txBody>
      </p:sp>
      <p:sp>
        <p:nvSpPr>
          <p:cNvPr id="4" name="Content Placeholder 3">
            <a:extLst>
              <a:ext uri="{FF2B5EF4-FFF2-40B4-BE49-F238E27FC236}">
                <a16:creationId xmlns:a16="http://schemas.microsoft.com/office/drawing/2014/main" id="{264619F8-9AED-A45E-7918-CBDD488CA3E0}"/>
              </a:ext>
            </a:extLst>
          </p:cNvPr>
          <p:cNvSpPr>
            <a:spLocks noGrp="1"/>
          </p:cNvSpPr>
          <p:nvPr>
            <p:ph idx="1"/>
          </p:nvPr>
        </p:nvSpPr>
        <p:spPr>
          <a:xfrm>
            <a:off x="838200" y="1303336"/>
            <a:ext cx="10515600" cy="5097464"/>
          </a:xfrm>
        </p:spPr>
        <p:txBody>
          <a:bodyPr/>
          <a:lstStyle/>
          <a:p>
            <a:pPr rtl="0">
              <a:buFont typeface="Arial" panose="020B0604020202020204" pitchFamily="34" charset="0"/>
              <a:buChar char="•"/>
            </a:pPr>
            <a:r>
              <a:rPr lang="vi-VN" sz="1400" b="1"/>
              <a:t>Mục tiêu</a:t>
            </a:r>
            <a:r>
              <a:rPr lang="vi-VN" sz="1400"/>
              <a:t>:</a:t>
            </a:r>
          </a:p>
          <a:p>
            <a:pPr marL="742950" lvl="1" indent="-285750" rtl="0">
              <a:buFont typeface="Arial" panose="020B0604020202020204" pitchFamily="34" charset="0"/>
              <a:buChar char="•"/>
            </a:pPr>
            <a:r>
              <a:rPr lang="vi-VN" sz="1400"/>
              <a:t>Dự đoán giá với R² &gt; 0.85</a:t>
            </a:r>
          </a:p>
          <a:p>
            <a:pPr marL="742950" lvl="1" indent="-285750" rtl="0">
              <a:buFont typeface="Arial" panose="020B0604020202020204" pitchFamily="34" charset="0"/>
              <a:buChar char="•"/>
            </a:pPr>
            <a:r>
              <a:rPr lang="vi-VN" sz="1400"/>
              <a:t>Cung cấp biểu đồ tương tác để phân tích</a:t>
            </a:r>
          </a:p>
          <a:p>
            <a:pPr marL="742950" lvl="1" indent="-285750" rtl="0">
              <a:buFont typeface="Arial" panose="020B0604020202020204" pitchFamily="34" charset="0"/>
              <a:buChar char="•"/>
            </a:pPr>
            <a:r>
              <a:rPr lang="vi-VN" sz="1400"/>
              <a:t>Giao diện thân thiện, tải nhanh (&lt;2 giây)</a:t>
            </a:r>
          </a:p>
          <a:p>
            <a:pPr rtl="0">
              <a:buFont typeface="Arial" panose="020B0604020202020204" pitchFamily="34" charset="0"/>
              <a:buChar char="•"/>
            </a:pPr>
            <a:r>
              <a:rPr lang="vi-VN" sz="1400" b="1"/>
              <a:t>Thách thức</a:t>
            </a:r>
            <a:r>
              <a:rPr lang="vi-VN" sz="1400"/>
              <a:t>:</a:t>
            </a:r>
          </a:p>
          <a:p>
            <a:pPr marL="742950" lvl="1" indent="-285750" rtl="0">
              <a:buFont typeface="Arial" panose="020B0604020202020204" pitchFamily="34" charset="0"/>
              <a:buChar char="•"/>
            </a:pPr>
            <a:r>
              <a:rPr lang="vi-VN" sz="1400"/>
              <a:t>Dữ liệu phức tạp (81 cột, giá trị thiếu cao)</a:t>
            </a:r>
          </a:p>
          <a:p>
            <a:pPr marL="742950" lvl="1" indent="-285750" rtl="0">
              <a:buFont typeface="Arial" panose="020B0604020202020204" pitchFamily="34" charset="0"/>
              <a:buChar char="•"/>
            </a:pPr>
            <a:r>
              <a:rPr lang="vi-VN" sz="1400"/>
              <a:t>Mô hình hóa quan hệ phi tuyến tính</a:t>
            </a:r>
          </a:p>
          <a:p>
            <a:pPr marL="742950" lvl="1" indent="-285750" rtl="0">
              <a:buFont typeface="Arial" panose="020B0604020202020204" pitchFamily="34" charset="0"/>
              <a:buChar char="•"/>
            </a:pPr>
            <a:r>
              <a:rPr lang="vi-VN" sz="1400"/>
              <a:t>Tối ưu hóa giao diện và hiệu năng</a:t>
            </a:r>
            <a:endParaRPr lang="en-US"/>
          </a:p>
        </p:txBody>
      </p:sp>
      <p:pic>
        <p:nvPicPr>
          <p:cNvPr id="7" name="Picture 6">
            <a:extLst>
              <a:ext uri="{FF2B5EF4-FFF2-40B4-BE49-F238E27FC236}">
                <a16:creationId xmlns:a16="http://schemas.microsoft.com/office/drawing/2014/main" id="{61A6F075-B711-B35B-DEF3-7977F9DF42EE}"/>
              </a:ext>
            </a:extLst>
          </p:cNvPr>
          <p:cNvPicPr>
            <a:picLocks noChangeAspect="1"/>
          </p:cNvPicPr>
          <p:nvPr/>
        </p:nvPicPr>
        <p:blipFill>
          <a:blip r:embed="rId2"/>
          <a:stretch>
            <a:fillRect/>
          </a:stretch>
        </p:blipFill>
        <p:spPr>
          <a:xfrm>
            <a:off x="304801" y="4447902"/>
            <a:ext cx="6096000" cy="1952898"/>
          </a:xfrm>
          <a:prstGeom prst="rect">
            <a:avLst/>
          </a:prstGeom>
        </p:spPr>
      </p:pic>
      <p:pic>
        <p:nvPicPr>
          <p:cNvPr id="9" name="Picture 8">
            <a:extLst>
              <a:ext uri="{FF2B5EF4-FFF2-40B4-BE49-F238E27FC236}">
                <a16:creationId xmlns:a16="http://schemas.microsoft.com/office/drawing/2014/main" id="{53BC672C-3781-D135-00D2-75BE9476FEDE}"/>
              </a:ext>
            </a:extLst>
          </p:cNvPr>
          <p:cNvPicPr>
            <a:picLocks noChangeAspect="1"/>
          </p:cNvPicPr>
          <p:nvPr/>
        </p:nvPicPr>
        <p:blipFill>
          <a:blip r:embed="rId3"/>
          <a:stretch>
            <a:fillRect/>
          </a:stretch>
        </p:blipFill>
        <p:spPr>
          <a:xfrm>
            <a:off x="6415549" y="1487366"/>
            <a:ext cx="5243051" cy="2953162"/>
          </a:xfrm>
          <a:prstGeom prst="rect">
            <a:avLst/>
          </a:prstGeom>
        </p:spPr>
      </p:pic>
      <p:sp>
        <p:nvSpPr>
          <p:cNvPr id="14" name="TextBox 13">
            <a:extLst>
              <a:ext uri="{FF2B5EF4-FFF2-40B4-BE49-F238E27FC236}">
                <a16:creationId xmlns:a16="http://schemas.microsoft.com/office/drawing/2014/main" id="{E78F67B2-FC3E-7E4C-954A-004764EAF817}"/>
              </a:ext>
            </a:extLst>
          </p:cNvPr>
          <p:cNvSpPr txBox="1"/>
          <p:nvPr/>
        </p:nvSpPr>
        <p:spPr>
          <a:xfrm>
            <a:off x="6705600" y="4716464"/>
            <a:ext cx="4953000" cy="369332"/>
          </a:xfrm>
          <a:prstGeom prst="rect">
            <a:avLst/>
          </a:prstGeom>
          <a:noFill/>
        </p:spPr>
        <p:txBody>
          <a:bodyPr wrap="square" rtlCol="0">
            <a:spAutoFit/>
          </a:bodyPr>
          <a:lstStyle/>
          <a:p>
            <a:r>
              <a:rPr lang="en-US"/>
              <a:t>Ví dụ về dữ liệu lấy từ kaggle</a:t>
            </a:r>
          </a:p>
        </p:txBody>
      </p:sp>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fontScale="90000"/>
          </a:bodyPr>
          <a:lstStyle/>
          <a:p>
            <a:pPr rtl="0"/>
            <a:r>
              <a:rPr lang="en-US" b="1"/>
              <a:t>Dữ liệu và Mô hình</a:t>
            </a:r>
          </a:p>
        </p:txBody>
      </p:sp>
      <p:sp>
        <p:nvSpPr>
          <p:cNvPr id="3" name="Content Placeholder 2"/>
          <p:cNvSpPr>
            <a:spLocks noGrp="1"/>
          </p:cNvSpPr>
          <p:nvPr>
            <p:ph sz="half" idx="1"/>
          </p:nvPr>
        </p:nvSpPr>
        <p:spPr>
          <a:xfrm>
            <a:off x="838200" y="1143000"/>
            <a:ext cx="4495800" cy="5033963"/>
          </a:xfrm>
        </p:spPr>
        <p:txBody>
          <a:bodyPr>
            <a:normAutofit lnSpcReduction="10000"/>
          </a:bodyPr>
          <a:lstStyle/>
          <a:p>
            <a:pPr rtl="0">
              <a:lnSpc>
                <a:spcPct val="110000"/>
              </a:lnSpc>
              <a:buFont typeface="Arial" panose="020B0604020202020204" pitchFamily="34" charset="0"/>
              <a:buChar char="•"/>
            </a:pPr>
            <a:r>
              <a:rPr lang="vi-VN" b="1"/>
              <a:t>Tập dữ liệu</a:t>
            </a:r>
            <a:r>
              <a:rPr lang="vi-VN"/>
              <a:t>: Kaggle House Prices (1460 mẫu, 81 cột)</a:t>
            </a:r>
          </a:p>
          <a:p>
            <a:pPr marL="742950" lvl="1" indent="-285750" rtl="0">
              <a:lnSpc>
                <a:spcPct val="110000"/>
              </a:lnSpc>
              <a:buFont typeface="Arial" panose="020B0604020202020204" pitchFamily="34" charset="0"/>
              <a:buChar char="•"/>
            </a:pPr>
            <a:r>
              <a:rPr lang="vi-VN"/>
              <a:t>Biến số: Diện tích (GrLivArea), năm xây dựng (YearBuilt)</a:t>
            </a:r>
          </a:p>
          <a:p>
            <a:pPr marL="742950" lvl="1" indent="-285750" rtl="0">
              <a:lnSpc>
                <a:spcPct val="110000"/>
              </a:lnSpc>
              <a:buFont typeface="Arial" panose="020B0604020202020204" pitchFamily="34" charset="0"/>
              <a:buChar char="•"/>
            </a:pPr>
            <a:r>
              <a:rPr lang="vi-VN"/>
              <a:t>Biến danh mục: Khu vực (Neighborhood), chất lượng bếp (KitchenQual)</a:t>
            </a:r>
          </a:p>
          <a:p>
            <a:pPr marL="742950" lvl="1" indent="-285750" rtl="0">
              <a:lnSpc>
                <a:spcPct val="110000"/>
              </a:lnSpc>
              <a:buFont typeface="Arial" panose="020B0604020202020204" pitchFamily="34" charset="0"/>
              <a:buChar char="•"/>
            </a:pPr>
            <a:r>
              <a:rPr lang="vi-VN"/>
              <a:t>Biến mục tiêu: Giá nhà (SalePrice, trung bình $180,000)</a:t>
            </a:r>
          </a:p>
          <a:p>
            <a:pPr rtl="0">
              <a:lnSpc>
                <a:spcPct val="110000"/>
              </a:lnSpc>
              <a:buFont typeface="Arial" panose="020B0604020202020204" pitchFamily="34" charset="0"/>
              <a:buChar char="•"/>
            </a:pPr>
            <a:r>
              <a:rPr lang="vi-VN" b="1"/>
              <a:t>Mô hình Random Forest</a:t>
            </a:r>
            <a:r>
              <a:rPr lang="vi-VN"/>
              <a:t>:</a:t>
            </a:r>
          </a:p>
          <a:p>
            <a:pPr marL="742950" lvl="1" indent="-285750" rtl="0">
              <a:lnSpc>
                <a:spcPct val="110000"/>
              </a:lnSpc>
              <a:buFont typeface="Arial" panose="020B0604020202020204" pitchFamily="34" charset="0"/>
              <a:buChar char="•"/>
            </a:pPr>
            <a:r>
              <a:rPr lang="vi-VN"/>
              <a:t>Xử lý quan hệ phi tuyến tính</a:t>
            </a:r>
          </a:p>
          <a:p>
            <a:pPr marL="742950" lvl="1" indent="-285750" rtl="0">
              <a:lnSpc>
                <a:spcPct val="110000"/>
              </a:lnSpc>
              <a:buFont typeface="Arial" panose="020B0604020202020204" pitchFamily="34" charset="0"/>
              <a:buChar char="•"/>
            </a:pPr>
            <a:r>
              <a:rPr lang="vi-VN"/>
              <a:t>Giảm quá khớp bằng bagging</a:t>
            </a:r>
          </a:p>
          <a:p>
            <a:pPr marL="742950" lvl="1" indent="-285750" rtl="0">
              <a:lnSpc>
                <a:spcPct val="110000"/>
              </a:lnSpc>
              <a:buFont typeface="Arial" panose="020B0604020202020204" pitchFamily="34" charset="0"/>
              <a:buChar char="•"/>
            </a:pPr>
            <a:r>
              <a:rPr lang="vi-VN"/>
              <a:t>Tính tầm quan trọng đặc trưng</a:t>
            </a:r>
          </a:p>
        </p:txBody>
      </p:sp>
      <p:pic>
        <p:nvPicPr>
          <p:cNvPr id="8" name="Content Placeholder 7">
            <a:extLst>
              <a:ext uri="{FF2B5EF4-FFF2-40B4-BE49-F238E27FC236}">
                <a16:creationId xmlns:a16="http://schemas.microsoft.com/office/drawing/2014/main" id="{5A239314-A493-2A95-CEBD-81489474C9B4}"/>
              </a:ext>
            </a:extLst>
          </p:cNvPr>
          <p:cNvPicPr>
            <a:picLocks noGrp="1" noChangeAspect="1"/>
          </p:cNvPicPr>
          <p:nvPr>
            <p:ph sz="half" idx="2"/>
          </p:nvPr>
        </p:nvPicPr>
        <p:blipFill>
          <a:blip r:embed="rId2"/>
          <a:stretch>
            <a:fillRect/>
          </a:stretch>
        </p:blipFill>
        <p:spPr>
          <a:xfrm>
            <a:off x="6334432" y="457200"/>
            <a:ext cx="5029200" cy="2283452"/>
          </a:xfrm>
        </p:spPr>
      </p:pic>
      <p:sp>
        <p:nvSpPr>
          <p:cNvPr id="9" name="TextBox 8">
            <a:extLst>
              <a:ext uri="{FF2B5EF4-FFF2-40B4-BE49-F238E27FC236}">
                <a16:creationId xmlns:a16="http://schemas.microsoft.com/office/drawing/2014/main" id="{7CC7996E-0423-2376-B40B-39D2D8279280}"/>
              </a:ext>
            </a:extLst>
          </p:cNvPr>
          <p:cNvSpPr txBox="1"/>
          <p:nvPr/>
        </p:nvSpPr>
        <p:spPr>
          <a:xfrm>
            <a:off x="6334432" y="2805687"/>
            <a:ext cx="4610100" cy="369332"/>
          </a:xfrm>
          <a:prstGeom prst="rect">
            <a:avLst/>
          </a:prstGeom>
          <a:noFill/>
        </p:spPr>
        <p:txBody>
          <a:bodyPr wrap="square" rtlCol="0">
            <a:spAutoFit/>
          </a:bodyPr>
          <a:lstStyle/>
          <a:p>
            <a:r>
              <a:rPr lang="en-US"/>
              <a:t>Mẫu dữ liệu</a:t>
            </a:r>
          </a:p>
        </p:txBody>
      </p:sp>
      <p:pic>
        <p:nvPicPr>
          <p:cNvPr id="11" name="Picture 10">
            <a:extLst>
              <a:ext uri="{FF2B5EF4-FFF2-40B4-BE49-F238E27FC236}">
                <a16:creationId xmlns:a16="http://schemas.microsoft.com/office/drawing/2014/main" id="{49D09F75-DE97-7D03-5447-6ADA7D7D972E}"/>
              </a:ext>
            </a:extLst>
          </p:cNvPr>
          <p:cNvPicPr>
            <a:picLocks noChangeAspect="1"/>
          </p:cNvPicPr>
          <p:nvPr/>
        </p:nvPicPr>
        <p:blipFill>
          <a:blip r:embed="rId3"/>
          <a:stretch>
            <a:fillRect/>
          </a:stretch>
        </p:blipFill>
        <p:spPr>
          <a:xfrm>
            <a:off x="6302477" y="3262177"/>
            <a:ext cx="5061155" cy="2736410"/>
          </a:xfrm>
          <a:prstGeom prst="rect">
            <a:avLst/>
          </a:prstGeom>
        </p:spPr>
      </p:pic>
      <p:sp>
        <p:nvSpPr>
          <p:cNvPr id="12" name="TextBox 11">
            <a:extLst>
              <a:ext uri="{FF2B5EF4-FFF2-40B4-BE49-F238E27FC236}">
                <a16:creationId xmlns:a16="http://schemas.microsoft.com/office/drawing/2014/main" id="{FF969731-5149-C0D4-4AE8-81BB6FEFAC88}"/>
              </a:ext>
            </a:extLst>
          </p:cNvPr>
          <p:cNvSpPr txBox="1"/>
          <p:nvPr/>
        </p:nvSpPr>
        <p:spPr>
          <a:xfrm>
            <a:off x="6339348" y="6113710"/>
            <a:ext cx="4938252" cy="369332"/>
          </a:xfrm>
          <a:prstGeom prst="rect">
            <a:avLst/>
          </a:prstGeom>
          <a:noFill/>
        </p:spPr>
        <p:txBody>
          <a:bodyPr wrap="square" rtlCol="0">
            <a:spAutoFit/>
          </a:bodyPr>
          <a:lstStyle/>
          <a:p>
            <a:pPr rtl="0"/>
            <a:r>
              <a:rPr lang="vi-VN">
                <a:latin typeface="Times New Roman" panose="02020603050405020304" pitchFamily="18" charset="0"/>
                <a:cs typeface="Times New Roman" panose="02020603050405020304" pitchFamily="18" charset="0"/>
              </a:rPr>
              <a:t>Sơ đồ mô hình Random Forest</a:t>
            </a:r>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49274"/>
          </a:xfrm>
        </p:spPr>
        <p:txBody>
          <a:bodyPr>
            <a:normAutofit fontScale="90000"/>
          </a:bodyPr>
          <a:lstStyle/>
          <a:p>
            <a:pPr rtl="0"/>
            <a:r>
              <a:rPr lang="en-US" b="1"/>
              <a:t>Tiền xử lý Dữ liệu</a:t>
            </a:r>
          </a:p>
        </p:txBody>
      </p:sp>
      <p:sp>
        <p:nvSpPr>
          <p:cNvPr id="5" name="Content Placeholder 3"/>
          <p:cNvSpPr>
            <a:spLocks noGrp="1"/>
          </p:cNvSpPr>
          <p:nvPr>
            <p:ph sz="half" idx="1"/>
          </p:nvPr>
        </p:nvSpPr>
        <p:spPr>
          <a:xfrm>
            <a:off x="838200" y="990601"/>
            <a:ext cx="5029200" cy="1905000"/>
          </a:xfrm>
        </p:spPr>
        <p:txBody>
          <a:bodyPr>
            <a:normAutofit/>
          </a:bodyPr>
          <a:lstStyle/>
          <a:p>
            <a:r>
              <a:rPr lang="vi-VN" sz="1100"/>
              <a:t>Các bước:</a:t>
            </a:r>
            <a:endParaRPr lang="en-US" sz="1100"/>
          </a:p>
          <a:p>
            <a:r>
              <a:rPr lang="vi-VN" sz="1100"/>
              <a:t>Loại cột thiếu &gt; 50% (PoolQC, Alley)</a:t>
            </a:r>
            <a:endParaRPr lang="en-US" sz="1100"/>
          </a:p>
          <a:p>
            <a:r>
              <a:rPr lang="vi-VN" sz="1100"/>
              <a:t>Biến số: Điền trung vị, chuẩn hóa (StandardScaler)</a:t>
            </a:r>
            <a:endParaRPr lang="en-US" sz="1100"/>
          </a:p>
          <a:p>
            <a:r>
              <a:rPr lang="vi-VN" sz="1100"/>
              <a:t>Biến danh mục: Điền giá trị phổ biến, mã hóa one-hot</a:t>
            </a:r>
            <a:endParaRPr lang="en-US" sz="1100"/>
          </a:p>
          <a:p>
            <a:r>
              <a:rPr lang="vi-VN" sz="1100"/>
              <a:t>Tích hợp vào Pipeline (ColumnTransformer)</a:t>
            </a:r>
            <a:endParaRPr lang="en-US" sz="1100"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1859241433"/>
              </p:ext>
            </p:extLst>
          </p:nvPr>
        </p:nvGraphicFramePr>
        <p:xfrm>
          <a:off x="6324600" y="365126"/>
          <a:ext cx="5029200" cy="5811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DD657F76-DD08-E3C6-84FE-A0269B95944D}"/>
              </a:ext>
            </a:extLst>
          </p:cNvPr>
          <p:cNvPicPr>
            <a:picLocks noChangeAspect="1"/>
          </p:cNvPicPr>
          <p:nvPr/>
        </p:nvPicPr>
        <p:blipFill>
          <a:blip r:embed="rId7"/>
          <a:stretch>
            <a:fillRect/>
          </a:stretch>
        </p:blipFill>
        <p:spPr>
          <a:xfrm>
            <a:off x="609600" y="2895600"/>
            <a:ext cx="3200400" cy="3597273"/>
          </a:xfrm>
          <a:prstGeom prst="rect">
            <a:avLst/>
          </a:prstGeom>
        </p:spPr>
      </p:pic>
      <p:pic>
        <p:nvPicPr>
          <p:cNvPr id="9" name="Picture 8">
            <a:extLst>
              <a:ext uri="{FF2B5EF4-FFF2-40B4-BE49-F238E27FC236}">
                <a16:creationId xmlns:a16="http://schemas.microsoft.com/office/drawing/2014/main" id="{5C9529B8-FBD9-B603-B032-E15A5EEEA4C3}"/>
              </a:ext>
            </a:extLst>
          </p:cNvPr>
          <p:cNvPicPr>
            <a:picLocks noChangeAspect="1"/>
          </p:cNvPicPr>
          <p:nvPr/>
        </p:nvPicPr>
        <p:blipFill>
          <a:blip r:embed="rId8"/>
          <a:stretch>
            <a:fillRect/>
          </a:stretch>
        </p:blipFill>
        <p:spPr>
          <a:xfrm>
            <a:off x="6324600" y="634847"/>
            <a:ext cx="4953000" cy="2214714"/>
          </a:xfrm>
          <a:prstGeom prst="rect">
            <a:avLst/>
          </a:prstGeom>
        </p:spPr>
      </p:pic>
      <p:sp>
        <p:nvSpPr>
          <p:cNvPr id="10" name="TextBox 9">
            <a:extLst>
              <a:ext uri="{FF2B5EF4-FFF2-40B4-BE49-F238E27FC236}">
                <a16:creationId xmlns:a16="http://schemas.microsoft.com/office/drawing/2014/main" id="{1A46815B-61BC-A71F-329D-29A2F4F12357}"/>
              </a:ext>
            </a:extLst>
          </p:cNvPr>
          <p:cNvSpPr txBox="1"/>
          <p:nvPr/>
        </p:nvSpPr>
        <p:spPr>
          <a:xfrm>
            <a:off x="6629400" y="2901712"/>
            <a:ext cx="4419600" cy="369332"/>
          </a:xfrm>
          <a:prstGeom prst="rect">
            <a:avLst/>
          </a:prstGeom>
          <a:noFill/>
        </p:spPr>
        <p:txBody>
          <a:bodyPr wrap="square" rtlCol="0">
            <a:spAutoFit/>
          </a:bodyPr>
          <a:lstStyle/>
          <a:p>
            <a:r>
              <a:rPr lang="vi-VN">
                <a:effectLst/>
                <a:latin typeface="Times New Roman" panose="02020603050405020304" pitchFamily="18" charset="0"/>
                <a:cs typeface="Times New Roman" panose="02020603050405020304" pitchFamily="18" charset="0"/>
              </a:rPr>
              <a:t>Bảng trước xử lý</a:t>
            </a:r>
          </a:p>
        </p:txBody>
      </p:sp>
      <p:pic>
        <p:nvPicPr>
          <p:cNvPr id="12" name="Picture 11">
            <a:extLst>
              <a:ext uri="{FF2B5EF4-FFF2-40B4-BE49-F238E27FC236}">
                <a16:creationId xmlns:a16="http://schemas.microsoft.com/office/drawing/2014/main" id="{A7341268-61AC-CF91-9440-4836A1AF1641}"/>
              </a:ext>
            </a:extLst>
          </p:cNvPr>
          <p:cNvPicPr>
            <a:picLocks noChangeAspect="1"/>
          </p:cNvPicPr>
          <p:nvPr/>
        </p:nvPicPr>
        <p:blipFill>
          <a:blip r:embed="rId9"/>
          <a:stretch>
            <a:fillRect/>
          </a:stretch>
        </p:blipFill>
        <p:spPr>
          <a:xfrm>
            <a:off x="6324600" y="3454881"/>
            <a:ext cx="4953000" cy="2214715"/>
          </a:xfrm>
          <a:prstGeom prst="rect">
            <a:avLst/>
          </a:prstGeom>
        </p:spPr>
      </p:pic>
      <p:sp>
        <p:nvSpPr>
          <p:cNvPr id="13" name="TextBox 12">
            <a:extLst>
              <a:ext uri="{FF2B5EF4-FFF2-40B4-BE49-F238E27FC236}">
                <a16:creationId xmlns:a16="http://schemas.microsoft.com/office/drawing/2014/main" id="{C1F05F58-43DD-C2C6-C603-87A073261891}"/>
              </a:ext>
            </a:extLst>
          </p:cNvPr>
          <p:cNvSpPr txBox="1"/>
          <p:nvPr/>
        </p:nvSpPr>
        <p:spPr>
          <a:xfrm>
            <a:off x="6781800" y="5714884"/>
            <a:ext cx="4191000" cy="369332"/>
          </a:xfrm>
          <a:prstGeom prst="rect">
            <a:avLst/>
          </a:prstGeom>
          <a:noFill/>
        </p:spPr>
        <p:txBody>
          <a:bodyPr wrap="square" rtlCol="0">
            <a:spAutoFit/>
          </a:bodyPr>
          <a:lstStyle/>
          <a:p>
            <a:r>
              <a:rPr lang="en-US">
                <a:effectLst/>
              </a:rPr>
              <a:t>Bảng sau xử lý</a:t>
            </a:r>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vert="horz" lIns="91440" tIns="45720" rIns="91440" bIns="45720" rtlCol="0" anchor="b">
            <a:normAutofit/>
          </a:bodyPr>
          <a:lstStyle/>
          <a:p>
            <a:r>
              <a:rPr lang="en-US" b="1" kern="1200">
                <a:latin typeface="+mj-lt"/>
                <a:ea typeface="+mj-ea"/>
                <a:cs typeface="+mj-cs"/>
              </a:rPr>
              <a:t>Thiết kế Ứng dụng</a:t>
            </a:r>
          </a:p>
        </p:txBody>
      </p:sp>
      <p:sp>
        <p:nvSpPr>
          <p:cNvPr id="7" name="TextBox 6">
            <a:extLst>
              <a:ext uri="{FF2B5EF4-FFF2-40B4-BE49-F238E27FC236}">
                <a16:creationId xmlns:a16="http://schemas.microsoft.com/office/drawing/2014/main" id="{86D13CC9-0168-42C2-3DFD-02163E4857DF}"/>
              </a:ext>
            </a:extLst>
          </p:cNvPr>
          <p:cNvSpPr txBox="1"/>
          <p:nvPr/>
        </p:nvSpPr>
        <p:spPr>
          <a:xfrm>
            <a:off x="838200" y="1825625"/>
            <a:ext cx="5029200" cy="4351338"/>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anose="020B0604020202020204" pitchFamily="34" charset="0"/>
              <a:buChar char="•"/>
            </a:pPr>
            <a:r>
              <a:rPr lang="en-US" sz="2000" b="1"/>
              <a:t>Cấu trúc</a:t>
            </a:r>
            <a:r>
              <a:rPr lang="en-US" sz="2000"/>
              <a:t>:</a:t>
            </a:r>
          </a:p>
          <a:p>
            <a:pPr marL="228600" lvl="1" indent="-228600">
              <a:lnSpc>
                <a:spcPct val="90000"/>
              </a:lnSpc>
              <a:spcBef>
                <a:spcPts val="1800"/>
              </a:spcBef>
              <a:buClr>
                <a:schemeClr val="accent1"/>
              </a:buClr>
              <a:buFont typeface="Arial" panose="020B0604020202020204" pitchFamily="34" charset="0"/>
              <a:buChar char="•"/>
            </a:pPr>
            <a:r>
              <a:rPr lang="en-US" sz="2000" b="1"/>
              <a:t>Trang 1</a:t>
            </a:r>
            <a:r>
              <a:rPr lang="en-US" sz="2000"/>
              <a:t>: Dự báo giá (nhập liệu, hiển thị kết quả)</a:t>
            </a:r>
          </a:p>
          <a:p>
            <a:pPr marL="228600" lvl="1" indent="-228600">
              <a:lnSpc>
                <a:spcPct val="90000"/>
              </a:lnSpc>
              <a:spcBef>
                <a:spcPts val="1800"/>
              </a:spcBef>
              <a:buClr>
                <a:schemeClr val="accent1"/>
              </a:buClr>
              <a:buFont typeface="Arial" panose="020B0604020202020204" pitchFamily="34" charset="0"/>
              <a:buChar char="•"/>
            </a:pPr>
            <a:r>
              <a:rPr lang="en-US" sz="2000" b="1"/>
              <a:t>Trang 2</a:t>
            </a:r>
            <a:r>
              <a:rPr lang="en-US" sz="2000"/>
              <a:t>: Phân tích dữ liệu (histogram, box plot, heatmap)</a:t>
            </a:r>
          </a:p>
          <a:p>
            <a:pPr marL="228600" lvl="1" indent="-228600">
              <a:lnSpc>
                <a:spcPct val="90000"/>
              </a:lnSpc>
              <a:spcBef>
                <a:spcPts val="1800"/>
              </a:spcBef>
              <a:buClr>
                <a:schemeClr val="accent1"/>
              </a:buClr>
              <a:buFont typeface="Arial" panose="020B0604020202020204" pitchFamily="34" charset="0"/>
              <a:buChar char="•"/>
            </a:pPr>
            <a:r>
              <a:rPr lang="en-US" sz="2000" b="1"/>
              <a:t>Trang 3</a:t>
            </a:r>
            <a:r>
              <a:rPr lang="en-US" sz="2000"/>
              <a:t>: Thông tin mô hình (RMSE, R², đặc trưng)</a:t>
            </a:r>
          </a:p>
          <a:p>
            <a:pPr marL="228600" indent="-228600">
              <a:lnSpc>
                <a:spcPct val="90000"/>
              </a:lnSpc>
              <a:spcBef>
                <a:spcPts val="1800"/>
              </a:spcBef>
              <a:buClr>
                <a:schemeClr val="accent1"/>
              </a:buClr>
              <a:buFont typeface="Arial" panose="020B0604020202020204" pitchFamily="34" charset="0"/>
              <a:buChar char="•"/>
            </a:pPr>
            <a:r>
              <a:rPr lang="en-US" sz="2000" b="1"/>
              <a:t>Widgets</a:t>
            </a:r>
            <a:r>
              <a:rPr lang="en-US" sz="2000"/>
              <a:t>: Slider, selectbox, number_input</a:t>
            </a:r>
          </a:p>
          <a:p>
            <a:pPr marL="228600" indent="-228600">
              <a:lnSpc>
                <a:spcPct val="90000"/>
              </a:lnSpc>
              <a:spcBef>
                <a:spcPts val="1800"/>
              </a:spcBef>
              <a:buClr>
                <a:schemeClr val="accent1"/>
              </a:buClr>
              <a:buFont typeface="Arial" panose="020B0604020202020204" pitchFamily="34" charset="0"/>
              <a:buChar char="•"/>
            </a:pPr>
            <a:r>
              <a:rPr lang="en-US" sz="2000" b="1"/>
              <a:t>CSS tùy chỉnh</a:t>
            </a:r>
            <a:r>
              <a:rPr lang="en-US" sz="2000"/>
              <a:t>: Giao diện trực quan, đẹp mắt</a:t>
            </a:r>
          </a:p>
          <a:p>
            <a:pPr marL="228600" indent="-228600">
              <a:lnSpc>
                <a:spcPct val="90000"/>
              </a:lnSpc>
              <a:spcBef>
                <a:spcPts val="1800"/>
              </a:spcBef>
              <a:buClr>
                <a:schemeClr val="accent1"/>
              </a:buClr>
              <a:buFont typeface="Arial" panose="020B0604020202020204" pitchFamily="34" charset="0"/>
              <a:buChar char="•"/>
            </a:pPr>
            <a:endParaRPr lang="en-US" sz="2000"/>
          </a:p>
        </p:txBody>
      </p:sp>
      <p:pic>
        <p:nvPicPr>
          <p:cNvPr id="9" name="Picture 8">
            <a:extLst>
              <a:ext uri="{FF2B5EF4-FFF2-40B4-BE49-F238E27FC236}">
                <a16:creationId xmlns:a16="http://schemas.microsoft.com/office/drawing/2014/main" id="{316A9DD3-7194-3AA8-559D-92F9D20706A2}"/>
              </a:ext>
            </a:extLst>
          </p:cNvPr>
          <p:cNvPicPr>
            <a:picLocks noChangeAspect="1"/>
          </p:cNvPicPr>
          <p:nvPr/>
        </p:nvPicPr>
        <p:blipFill>
          <a:blip r:embed="rId2"/>
          <a:stretch>
            <a:fillRect/>
          </a:stretch>
        </p:blipFill>
        <p:spPr>
          <a:xfrm>
            <a:off x="6553200" y="411163"/>
            <a:ext cx="5029200" cy="2332037"/>
          </a:xfrm>
          <a:prstGeom prst="rect">
            <a:avLst/>
          </a:prstGeom>
          <a:noFill/>
        </p:spPr>
      </p:pic>
      <p:sp>
        <p:nvSpPr>
          <p:cNvPr id="10" name="TextBox 9">
            <a:extLst>
              <a:ext uri="{FF2B5EF4-FFF2-40B4-BE49-F238E27FC236}">
                <a16:creationId xmlns:a16="http://schemas.microsoft.com/office/drawing/2014/main" id="{320D34D8-0749-7DD2-09B0-96F523E3C50F}"/>
              </a:ext>
            </a:extLst>
          </p:cNvPr>
          <p:cNvSpPr txBox="1"/>
          <p:nvPr/>
        </p:nvSpPr>
        <p:spPr>
          <a:xfrm>
            <a:off x="6584731" y="2789237"/>
            <a:ext cx="4800600" cy="381000"/>
          </a:xfrm>
          <a:prstGeom prst="rect">
            <a:avLst/>
          </a:prstGeom>
          <a:noFill/>
        </p:spPr>
        <p:txBody>
          <a:bodyPr wrap="square" rtlCol="0">
            <a:spAutoFit/>
          </a:bodyPr>
          <a:lstStyle/>
          <a:p>
            <a:r>
              <a:rPr lang="en-US"/>
              <a:t>Trang dự đoán</a:t>
            </a:r>
          </a:p>
        </p:txBody>
      </p:sp>
      <p:pic>
        <p:nvPicPr>
          <p:cNvPr id="12" name="Picture 11">
            <a:extLst>
              <a:ext uri="{FF2B5EF4-FFF2-40B4-BE49-F238E27FC236}">
                <a16:creationId xmlns:a16="http://schemas.microsoft.com/office/drawing/2014/main" id="{05F70B3F-738B-939C-3286-CEF8AE1FF216}"/>
              </a:ext>
            </a:extLst>
          </p:cNvPr>
          <p:cNvPicPr>
            <a:picLocks noChangeAspect="1"/>
          </p:cNvPicPr>
          <p:nvPr/>
        </p:nvPicPr>
        <p:blipFill>
          <a:blip r:embed="rId3"/>
          <a:stretch>
            <a:fillRect/>
          </a:stretch>
        </p:blipFill>
        <p:spPr>
          <a:xfrm>
            <a:off x="6584731" y="3216274"/>
            <a:ext cx="5105402" cy="2651126"/>
          </a:xfrm>
          <a:prstGeom prst="rect">
            <a:avLst/>
          </a:prstGeom>
        </p:spPr>
      </p:pic>
      <p:sp>
        <p:nvSpPr>
          <p:cNvPr id="13" name="TextBox 12">
            <a:extLst>
              <a:ext uri="{FF2B5EF4-FFF2-40B4-BE49-F238E27FC236}">
                <a16:creationId xmlns:a16="http://schemas.microsoft.com/office/drawing/2014/main" id="{8D63E74B-8B26-8159-F62E-59A54C7BDFB3}"/>
              </a:ext>
            </a:extLst>
          </p:cNvPr>
          <p:cNvSpPr txBox="1"/>
          <p:nvPr/>
        </p:nvSpPr>
        <p:spPr>
          <a:xfrm>
            <a:off x="6687209" y="5992297"/>
            <a:ext cx="5029200" cy="369332"/>
          </a:xfrm>
          <a:prstGeom prst="rect">
            <a:avLst/>
          </a:prstGeom>
          <a:noFill/>
        </p:spPr>
        <p:txBody>
          <a:bodyPr wrap="square" rtlCol="0">
            <a:spAutoFit/>
          </a:bodyPr>
          <a:lstStyle/>
          <a:p>
            <a:r>
              <a:rPr lang="en-US"/>
              <a:t>Trang phân tích</a:t>
            </a:r>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vert="horz" lIns="91440" tIns="45720" rIns="91440" bIns="45720" rtlCol="0" anchor="b">
            <a:normAutofit/>
          </a:bodyPr>
          <a:lstStyle/>
          <a:p>
            <a:r>
              <a:rPr lang="en-US" b="1" kern="1200">
                <a:latin typeface="+mj-lt"/>
                <a:ea typeface="+mj-ea"/>
                <a:cs typeface="+mj-cs"/>
              </a:rPr>
              <a:t>Kết quả Thực nghiệm</a:t>
            </a:r>
          </a:p>
        </p:txBody>
      </p:sp>
      <p:sp>
        <p:nvSpPr>
          <p:cNvPr id="3" name="TextBox 2">
            <a:extLst>
              <a:ext uri="{FF2B5EF4-FFF2-40B4-BE49-F238E27FC236}">
                <a16:creationId xmlns:a16="http://schemas.microsoft.com/office/drawing/2014/main" id="{C14ECB60-574B-3DF6-7EA6-6860BB5DC741}"/>
              </a:ext>
            </a:extLst>
          </p:cNvPr>
          <p:cNvSpPr txBox="1"/>
          <p:nvPr/>
        </p:nvSpPr>
        <p:spPr>
          <a:xfrm>
            <a:off x="838200" y="1825625"/>
            <a:ext cx="5029200" cy="4351338"/>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anose="020B0604020202020204" pitchFamily="34" charset="0"/>
              <a:buChar char="•"/>
            </a:pPr>
            <a:r>
              <a:rPr lang="en-US" sz="2000" b="1"/>
              <a:t>Dự báo giá</a:t>
            </a:r>
            <a:r>
              <a:rPr lang="en-US" sz="2000"/>
              <a:t>:</a:t>
            </a:r>
          </a:p>
          <a:p>
            <a:pPr marL="228600" lvl="1" indent="-228600">
              <a:lnSpc>
                <a:spcPct val="90000"/>
              </a:lnSpc>
              <a:spcBef>
                <a:spcPts val="1800"/>
              </a:spcBef>
              <a:buClr>
                <a:schemeClr val="accent1"/>
              </a:buClr>
              <a:buFont typeface="Arial" panose="020B0604020202020204" pitchFamily="34" charset="0"/>
              <a:buChar char="•"/>
            </a:pPr>
            <a:r>
              <a:rPr lang="en-US" sz="2000"/>
              <a:t>NAmes (GrLivArea=1500, OverallQual=7): $182,500</a:t>
            </a:r>
          </a:p>
          <a:p>
            <a:pPr marL="228600" lvl="1" indent="-228600">
              <a:lnSpc>
                <a:spcPct val="90000"/>
              </a:lnSpc>
              <a:spcBef>
                <a:spcPts val="1800"/>
              </a:spcBef>
              <a:buClr>
                <a:schemeClr val="accent1"/>
              </a:buClr>
              <a:buFont typeface="Arial" panose="020B0604020202020204" pitchFamily="34" charset="0"/>
              <a:buChar char="•"/>
            </a:pPr>
            <a:r>
              <a:rPr lang="en-US" sz="2000"/>
              <a:t>NoRidge (GrLivArea=2500, OverallQual=9): $325,000</a:t>
            </a:r>
          </a:p>
          <a:p>
            <a:pPr marL="228600" lvl="1" indent="-228600">
              <a:lnSpc>
                <a:spcPct val="90000"/>
              </a:lnSpc>
              <a:spcBef>
                <a:spcPts val="1800"/>
              </a:spcBef>
              <a:buClr>
                <a:schemeClr val="accent1"/>
              </a:buClr>
              <a:buFont typeface="Arial" panose="020B0604020202020204" pitchFamily="34" charset="0"/>
              <a:buChar char="•"/>
            </a:pPr>
            <a:r>
              <a:rPr lang="en-US" sz="2000"/>
              <a:t>OldTown (GrLivArea=1200, OverallQual=5): $125,000</a:t>
            </a:r>
          </a:p>
          <a:p>
            <a:pPr marL="228600" indent="-228600">
              <a:lnSpc>
                <a:spcPct val="90000"/>
              </a:lnSpc>
              <a:spcBef>
                <a:spcPts val="1800"/>
              </a:spcBef>
              <a:buClr>
                <a:schemeClr val="accent1"/>
              </a:buClr>
              <a:buFont typeface="Arial" panose="020B0604020202020204" pitchFamily="34" charset="0"/>
              <a:buChar char="•"/>
            </a:pPr>
            <a:r>
              <a:rPr lang="en-US" sz="2000" b="1"/>
              <a:t>Hiệu năng</a:t>
            </a:r>
            <a:r>
              <a:rPr lang="en-US" sz="2000"/>
              <a:t>:</a:t>
            </a:r>
          </a:p>
          <a:p>
            <a:pPr marL="228600" lvl="1" indent="-228600">
              <a:lnSpc>
                <a:spcPct val="90000"/>
              </a:lnSpc>
              <a:spcBef>
                <a:spcPts val="1800"/>
              </a:spcBef>
              <a:buClr>
                <a:schemeClr val="accent1"/>
              </a:buClr>
              <a:buFont typeface="Arial" panose="020B0604020202020204" pitchFamily="34" charset="0"/>
              <a:buChar char="•"/>
            </a:pPr>
            <a:r>
              <a:rPr lang="en-US" sz="2000"/>
              <a:t>R² = 0.87, RMSE = $28,000</a:t>
            </a:r>
          </a:p>
          <a:p>
            <a:pPr marL="228600" lvl="1" indent="-228600">
              <a:lnSpc>
                <a:spcPct val="90000"/>
              </a:lnSpc>
              <a:spcBef>
                <a:spcPts val="1800"/>
              </a:spcBef>
              <a:buClr>
                <a:schemeClr val="accent1"/>
              </a:buClr>
              <a:buFont typeface="Arial" panose="020B0604020202020204" pitchFamily="34" charset="0"/>
              <a:buChar char="•"/>
            </a:pPr>
            <a:r>
              <a:rPr lang="en-US" sz="2000"/>
              <a:t>Sai số trung bình: $2,500</a:t>
            </a:r>
          </a:p>
          <a:p>
            <a:pPr marL="228600" indent="-228600">
              <a:lnSpc>
                <a:spcPct val="90000"/>
              </a:lnSpc>
              <a:spcBef>
                <a:spcPts val="1800"/>
              </a:spcBef>
              <a:buClr>
                <a:schemeClr val="accent1"/>
              </a:buClr>
              <a:buFont typeface="Arial" panose="020B0604020202020204" pitchFamily="34" charset="0"/>
              <a:buChar char="•"/>
            </a:pPr>
            <a:endParaRPr lang="en-US" sz="2000"/>
          </a:p>
        </p:txBody>
      </p:sp>
      <p:pic>
        <p:nvPicPr>
          <p:cNvPr id="5" name="Picture 4">
            <a:extLst>
              <a:ext uri="{FF2B5EF4-FFF2-40B4-BE49-F238E27FC236}">
                <a16:creationId xmlns:a16="http://schemas.microsoft.com/office/drawing/2014/main" id="{60F4F44E-0AF8-121E-DBA0-029455FD77F3}"/>
              </a:ext>
            </a:extLst>
          </p:cNvPr>
          <p:cNvPicPr>
            <a:picLocks noChangeAspect="1"/>
          </p:cNvPicPr>
          <p:nvPr/>
        </p:nvPicPr>
        <p:blipFill>
          <a:blip r:embed="rId2"/>
          <a:stretch>
            <a:fillRect/>
          </a:stretch>
        </p:blipFill>
        <p:spPr>
          <a:xfrm>
            <a:off x="6096000" y="1158874"/>
            <a:ext cx="5029200" cy="2828924"/>
          </a:xfrm>
          <a:prstGeom prst="rect">
            <a:avLst/>
          </a:prstGeom>
          <a:noFill/>
        </p:spPr>
      </p:pic>
      <p:sp>
        <p:nvSpPr>
          <p:cNvPr id="6" name="TextBox 5">
            <a:extLst>
              <a:ext uri="{FF2B5EF4-FFF2-40B4-BE49-F238E27FC236}">
                <a16:creationId xmlns:a16="http://schemas.microsoft.com/office/drawing/2014/main" id="{CC3FA201-4394-3D0D-DE6F-EC174937AE53}"/>
              </a:ext>
            </a:extLst>
          </p:cNvPr>
          <p:cNvSpPr txBox="1"/>
          <p:nvPr/>
        </p:nvSpPr>
        <p:spPr>
          <a:xfrm>
            <a:off x="6172200" y="4343400"/>
            <a:ext cx="4800600" cy="369332"/>
          </a:xfrm>
          <a:prstGeom prst="rect">
            <a:avLst/>
          </a:prstGeom>
          <a:noFill/>
        </p:spPr>
        <p:txBody>
          <a:bodyPr wrap="square" rtlCol="0">
            <a:spAutoFit/>
          </a:bodyPr>
          <a:lstStyle/>
          <a:p>
            <a:r>
              <a:rPr lang="en-US"/>
              <a:t>Kết quả dự đoán giá nhà</a:t>
            </a:r>
          </a:p>
        </p:txBody>
      </p:sp>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DAD81C-BF95-67D5-2FD5-108237020DEF}"/>
              </a:ext>
            </a:extLst>
          </p:cNvPr>
          <p:cNvSpPr>
            <a:spLocks noGrp="1"/>
          </p:cNvSpPr>
          <p:nvPr>
            <p:ph type="title"/>
          </p:nvPr>
        </p:nvSpPr>
        <p:spPr>
          <a:xfrm>
            <a:off x="838200" y="365126"/>
            <a:ext cx="10515600" cy="1145224"/>
          </a:xfrm>
        </p:spPr>
        <p:txBody>
          <a:bodyPr vert="horz" lIns="91440" tIns="45720" rIns="91440" bIns="45720" rtlCol="0" anchor="b">
            <a:normAutofit/>
          </a:bodyPr>
          <a:lstStyle/>
          <a:p>
            <a:r>
              <a:rPr lang="en-US" b="1" kern="1200">
                <a:latin typeface="+mj-lt"/>
                <a:ea typeface="+mj-ea"/>
                <a:cs typeface="+mj-cs"/>
              </a:rPr>
              <a:t>Phân tích Dữ liệu</a:t>
            </a:r>
            <a:br>
              <a:rPr lang="en-US" b="1" kern="1200">
                <a:latin typeface="+mj-lt"/>
                <a:ea typeface="+mj-ea"/>
                <a:cs typeface="+mj-cs"/>
              </a:rPr>
            </a:br>
            <a:endParaRPr lang="en-US" kern="1200">
              <a:latin typeface="+mj-lt"/>
              <a:ea typeface="+mj-ea"/>
              <a:cs typeface="+mj-cs"/>
            </a:endParaRPr>
          </a:p>
        </p:txBody>
      </p:sp>
      <p:sp>
        <p:nvSpPr>
          <p:cNvPr id="2" name="TextBox 1">
            <a:extLst>
              <a:ext uri="{FF2B5EF4-FFF2-40B4-BE49-F238E27FC236}">
                <a16:creationId xmlns:a16="http://schemas.microsoft.com/office/drawing/2014/main" id="{65717D0B-F0A1-8619-21F5-5A5FF8191751}"/>
              </a:ext>
            </a:extLst>
          </p:cNvPr>
          <p:cNvSpPr txBox="1"/>
          <p:nvPr/>
        </p:nvSpPr>
        <p:spPr>
          <a:xfrm>
            <a:off x="838200" y="1825625"/>
            <a:ext cx="5029200" cy="4351338"/>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anose="020B0604020202020204" pitchFamily="34" charset="0"/>
              <a:buChar char="•"/>
            </a:pPr>
            <a:r>
              <a:rPr lang="en-US" sz="2000" b="1"/>
              <a:t>Phân phối giá</a:t>
            </a:r>
            <a:r>
              <a:rPr lang="en-US" sz="2000"/>
              <a:t>: Trung bình $180,000, ngoại lệ &gt; $500,000</a:t>
            </a:r>
          </a:p>
          <a:p>
            <a:pPr marL="228600" indent="-228600">
              <a:lnSpc>
                <a:spcPct val="90000"/>
              </a:lnSpc>
              <a:spcBef>
                <a:spcPts val="1800"/>
              </a:spcBef>
              <a:buClr>
                <a:schemeClr val="accent1"/>
              </a:buClr>
              <a:buFont typeface="Arial" panose="020B0604020202020204" pitchFamily="34" charset="0"/>
              <a:buChar char="•"/>
            </a:pPr>
            <a:r>
              <a:rPr lang="en-US" sz="2000" b="1"/>
              <a:t>Giá theo khu vực</a:t>
            </a:r>
            <a:r>
              <a:rPr lang="en-US" sz="2000"/>
              <a:t>:</a:t>
            </a:r>
          </a:p>
          <a:p>
            <a:pPr marL="228600" lvl="1" indent="-228600">
              <a:lnSpc>
                <a:spcPct val="90000"/>
              </a:lnSpc>
              <a:spcBef>
                <a:spcPts val="1800"/>
              </a:spcBef>
              <a:buClr>
                <a:schemeClr val="accent1"/>
              </a:buClr>
              <a:buFont typeface="Arial" panose="020B0604020202020204" pitchFamily="34" charset="0"/>
              <a:buChar char="•"/>
            </a:pPr>
            <a:r>
              <a:rPr lang="en-US" sz="2000"/>
              <a:t>NoRidge: $300,000 (cao cấp)</a:t>
            </a:r>
          </a:p>
          <a:p>
            <a:pPr marL="228600" lvl="1" indent="-228600">
              <a:lnSpc>
                <a:spcPct val="90000"/>
              </a:lnSpc>
              <a:spcBef>
                <a:spcPts val="1800"/>
              </a:spcBef>
              <a:buClr>
                <a:schemeClr val="accent1"/>
              </a:buClr>
              <a:buFont typeface="Arial" panose="020B0604020202020204" pitchFamily="34" charset="0"/>
              <a:buChar char="•"/>
            </a:pPr>
            <a:r>
              <a:rPr lang="en-US" sz="2000"/>
              <a:t>OldTown: $120,000 (khu cũ)</a:t>
            </a:r>
          </a:p>
          <a:p>
            <a:pPr marL="228600" indent="-228600">
              <a:lnSpc>
                <a:spcPct val="90000"/>
              </a:lnSpc>
              <a:spcBef>
                <a:spcPts val="1800"/>
              </a:spcBef>
              <a:buClr>
                <a:schemeClr val="accent1"/>
              </a:buClr>
              <a:buFont typeface="Arial" panose="020B0604020202020204" pitchFamily="34" charset="0"/>
              <a:buChar char="•"/>
            </a:pPr>
            <a:r>
              <a:rPr lang="en-US" sz="2000" b="1"/>
              <a:t>Tương quan</a:t>
            </a:r>
            <a:r>
              <a:rPr lang="en-US" sz="2000"/>
              <a:t>:</a:t>
            </a:r>
          </a:p>
          <a:p>
            <a:pPr marL="228600" lvl="1" indent="-228600">
              <a:lnSpc>
                <a:spcPct val="90000"/>
              </a:lnSpc>
              <a:spcBef>
                <a:spcPts val="1800"/>
              </a:spcBef>
              <a:buClr>
                <a:schemeClr val="accent1"/>
              </a:buClr>
              <a:buFont typeface="Arial" panose="020B0604020202020204" pitchFamily="34" charset="0"/>
              <a:buChar char="•"/>
            </a:pPr>
            <a:r>
              <a:rPr lang="en-US" sz="2000"/>
              <a:t>OverallQual (r=0.79), GrLivArea (r=0.71)</a:t>
            </a:r>
          </a:p>
          <a:p>
            <a:pPr marL="228600" lvl="1" indent="-228600">
              <a:lnSpc>
                <a:spcPct val="90000"/>
              </a:lnSpc>
              <a:spcBef>
                <a:spcPts val="1800"/>
              </a:spcBef>
              <a:buClr>
                <a:schemeClr val="accent1"/>
              </a:buClr>
              <a:buFont typeface="Arial" panose="020B0604020202020204" pitchFamily="34" charset="0"/>
              <a:buChar char="•"/>
            </a:pPr>
            <a:r>
              <a:rPr lang="en-US" sz="2000"/>
              <a:t>LotArea (r=0.26, yếu)</a:t>
            </a:r>
          </a:p>
          <a:p>
            <a:pPr marL="228600" indent="-228600">
              <a:lnSpc>
                <a:spcPct val="90000"/>
              </a:lnSpc>
              <a:spcBef>
                <a:spcPts val="1800"/>
              </a:spcBef>
              <a:buClr>
                <a:schemeClr val="accent1"/>
              </a:buClr>
              <a:buFont typeface="Arial" panose="020B0604020202020204" pitchFamily="34" charset="0"/>
              <a:buChar char="•"/>
            </a:pPr>
            <a:endParaRPr lang="en-US" sz="2000"/>
          </a:p>
        </p:txBody>
      </p:sp>
      <p:pic>
        <p:nvPicPr>
          <p:cNvPr id="4" name="Picture 3">
            <a:extLst>
              <a:ext uri="{FF2B5EF4-FFF2-40B4-BE49-F238E27FC236}">
                <a16:creationId xmlns:a16="http://schemas.microsoft.com/office/drawing/2014/main" id="{827D07F0-88D9-A769-7669-A9E0061C291C}"/>
              </a:ext>
            </a:extLst>
          </p:cNvPr>
          <p:cNvPicPr>
            <a:picLocks noChangeAspect="1"/>
          </p:cNvPicPr>
          <p:nvPr/>
        </p:nvPicPr>
        <p:blipFill>
          <a:blip r:embed="rId2"/>
          <a:stretch>
            <a:fillRect/>
          </a:stretch>
        </p:blipFill>
        <p:spPr>
          <a:xfrm>
            <a:off x="6386052" y="77978"/>
            <a:ext cx="5029200" cy="1747647"/>
          </a:xfrm>
          <a:prstGeom prst="rect">
            <a:avLst/>
          </a:prstGeom>
          <a:noFill/>
        </p:spPr>
      </p:pic>
      <p:sp>
        <p:nvSpPr>
          <p:cNvPr id="5" name="TextBox 4">
            <a:extLst>
              <a:ext uri="{FF2B5EF4-FFF2-40B4-BE49-F238E27FC236}">
                <a16:creationId xmlns:a16="http://schemas.microsoft.com/office/drawing/2014/main" id="{115D7225-9637-266B-D752-A06F62229A4B}"/>
              </a:ext>
            </a:extLst>
          </p:cNvPr>
          <p:cNvSpPr txBox="1"/>
          <p:nvPr/>
        </p:nvSpPr>
        <p:spPr>
          <a:xfrm>
            <a:off x="6400800" y="1842831"/>
            <a:ext cx="4953000" cy="646331"/>
          </a:xfrm>
          <a:prstGeom prst="rect">
            <a:avLst/>
          </a:prstGeom>
          <a:noFill/>
        </p:spPr>
        <p:txBody>
          <a:bodyPr wrap="square" rtlCol="0">
            <a:spAutoFit/>
          </a:bodyPr>
          <a:lstStyle/>
          <a:p>
            <a:r>
              <a:rPr lang="en-US"/>
              <a:t>Histogram phân phối giá nhà</a:t>
            </a:r>
          </a:p>
          <a:p>
            <a:endParaRPr lang="en-US"/>
          </a:p>
        </p:txBody>
      </p:sp>
      <p:pic>
        <p:nvPicPr>
          <p:cNvPr id="8" name="Picture 7">
            <a:extLst>
              <a:ext uri="{FF2B5EF4-FFF2-40B4-BE49-F238E27FC236}">
                <a16:creationId xmlns:a16="http://schemas.microsoft.com/office/drawing/2014/main" id="{BF00594F-8BFA-28FA-09E8-7DED51176FB6}"/>
              </a:ext>
            </a:extLst>
          </p:cNvPr>
          <p:cNvPicPr>
            <a:picLocks noChangeAspect="1"/>
          </p:cNvPicPr>
          <p:nvPr/>
        </p:nvPicPr>
        <p:blipFill>
          <a:blip r:embed="rId3"/>
          <a:stretch>
            <a:fillRect/>
          </a:stretch>
        </p:blipFill>
        <p:spPr>
          <a:xfrm>
            <a:off x="6405717" y="2288896"/>
            <a:ext cx="5043948" cy="1543407"/>
          </a:xfrm>
          <a:prstGeom prst="rect">
            <a:avLst/>
          </a:prstGeom>
        </p:spPr>
      </p:pic>
      <p:sp>
        <p:nvSpPr>
          <p:cNvPr id="9" name="TextBox 8">
            <a:extLst>
              <a:ext uri="{FF2B5EF4-FFF2-40B4-BE49-F238E27FC236}">
                <a16:creationId xmlns:a16="http://schemas.microsoft.com/office/drawing/2014/main" id="{87315729-4D98-C6EA-3646-86F84747FCFD}"/>
              </a:ext>
            </a:extLst>
          </p:cNvPr>
          <p:cNvSpPr txBox="1"/>
          <p:nvPr/>
        </p:nvSpPr>
        <p:spPr>
          <a:xfrm>
            <a:off x="6400800" y="3859342"/>
            <a:ext cx="4953000" cy="646331"/>
          </a:xfrm>
          <a:prstGeom prst="rect">
            <a:avLst/>
          </a:prstGeom>
          <a:noFill/>
        </p:spPr>
        <p:txBody>
          <a:bodyPr wrap="square" rtlCol="0">
            <a:spAutoFit/>
          </a:bodyPr>
          <a:lstStyle/>
          <a:p>
            <a:r>
              <a:rPr lang="en-US"/>
              <a:t>Bar plot giá trung bình theo khu vực</a:t>
            </a:r>
          </a:p>
          <a:p>
            <a:endParaRPr lang="en-US"/>
          </a:p>
        </p:txBody>
      </p:sp>
      <p:pic>
        <p:nvPicPr>
          <p:cNvPr id="11" name="Picture 10">
            <a:extLst>
              <a:ext uri="{FF2B5EF4-FFF2-40B4-BE49-F238E27FC236}">
                <a16:creationId xmlns:a16="http://schemas.microsoft.com/office/drawing/2014/main" id="{52F877A5-C30B-0DFC-73AD-8CD3D762050C}"/>
              </a:ext>
            </a:extLst>
          </p:cNvPr>
          <p:cNvPicPr>
            <a:picLocks noChangeAspect="1"/>
          </p:cNvPicPr>
          <p:nvPr/>
        </p:nvPicPr>
        <p:blipFill>
          <a:blip r:embed="rId4"/>
          <a:stretch>
            <a:fillRect/>
          </a:stretch>
        </p:blipFill>
        <p:spPr>
          <a:xfrm>
            <a:off x="6400800" y="4278368"/>
            <a:ext cx="5053782" cy="1898595"/>
          </a:xfrm>
          <a:prstGeom prst="rect">
            <a:avLst/>
          </a:prstGeom>
        </p:spPr>
      </p:pic>
      <p:sp>
        <p:nvSpPr>
          <p:cNvPr id="12" name="TextBox 11">
            <a:extLst>
              <a:ext uri="{FF2B5EF4-FFF2-40B4-BE49-F238E27FC236}">
                <a16:creationId xmlns:a16="http://schemas.microsoft.com/office/drawing/2014/main" id="{C3388766-F3B4-4EB4-A64A-ECAC4CABD6CB}"/>
              </a:ext>
            </a:extLst>
          </p:cNvPr>
          <p:cNvSpPr txBox="1"/>
          <p:nvPr/>
        </p:nvSpPr>
        <p:spPr>
          <a:xfrm>
            <a:off x="6477000" y="6253696"/>
            <a:ext cx="4800600" cy="369332"/>
          </a:xfrm>
          <a:prstGeom prst="rect">
            <a:avLst/>
          </a:prstGeom>
          <a:noFill/>
        </p:spPr>
        <p:txBody>
          <a:bodyPr wrap="square" rtlCol="0">
            <a:spAutoFit/>
          </a:bodyPr>
          <a:lstStyle/>
          <a:p>
            <a:pPr rtl="0"/>
            <a:r>
              <a:rPr lang="vi-VN">
                <a:latin typeface="Times New Roman" panose="02020603050405020304" pitchFamily="18" charset="0"/>
                <a:cs typeface="Times New Roman" panose="02020603050405020304" pitchFamily="18" charset="0"/>
              </a:rPr>
              <a:t>Heatmap ma trận tương quan</a:t>
            </a:r>
          </a:p>
        </p:txBody>
      </p:sp>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vert="horz" lIns="91440" tIns="45720" rIns="91440" bIns="45720" rtlCol="0" anchor="b">
            <a:normAutofit/>
          </a:bodyPr>
          <a:lstStyle/>
          <a:p>
            <a:r>
              <a:rPr lang="en-US" b="1" kern="1200">
                <a:latin typeface="+mj-lt"/>
                <a:ea typeface="+mj-ea"/>
                <a:cs typeface="+mj-cs"/>
              </a:rPr>
              <a:t>Tầm quan trọng Đặc trưng</a:t>
            </a:r>
          </a:p>
        </p:txBody>
      </p:sp>
      <p:sp>
        <p:nvSpPr>
          <p:cNvPr id="5" name="TextBox 4">
            <a:extLst>
              <a:ext uri="{FF2B5EF4-FFF2-40B4-BE49-F238E27FC236}">
                <a16:creationId xmlns:a16="http://schemas.microsoft.com/office/drawing/2014/main" id="{0DCC7B1D-11A4-3D59-B15F-178AEDBC5B44}"/>
              </a:ext>
            </a:extLst>
          </p:cNvPr>
          <p:cNvSpPr txBox="1"/>
          <p:nvPr/>
        </p:nvSpPr>
        <p:spPr>
          <a:xfrm>
            <a:off x="838200" y="1825625"/>
            <a:ext cx="5029200" cy="4351338"/>
          </a:xfrm>
          <a:prstGeom prst="rect">
            <a:avLst/>
          </a:prstGeom>
        </p:spPr>
        <p:txBody>
          <a:bodyPr vert="horz" lIns="91440" tIns="45720" rIns="91440" bIns="45720" rtlCol="0">
            <a:normAutofit/>
          </a:bodyPr>
          <a:lstStyle/>
          <a:p>
            <a:pPr marL="228600" indent="-228600">
              <a:lnSpc>
                <a:spcPct val="90000"/>
              </a:lnSpc>
              <a:spcBef>
                <a:spcPts val="1800"/>
              </a:spcBef>
              <a:buClr>
                <a:schemeClr val="accent1"/>
              </a:buClr>
              <a:buFont typeface="Arial" panose="020B0604020202020204" pitchFamily="34" charset="0"/>
              <a:buChar char="•"/>
            </a:pPr>
            <a:r>
              <a:rPr lang="en-US" sz="1900" b="1"/>
              <a:t>Top đặc trưng</a:t>
            </a:r>
            <a:r>
              <a:rPr lang="en-US" sz="1900"/>
              <a:t>:</a:t>
            </a:r>
          </a:p>
          <a:p>
            <a:pPr marL="228600" lvl="1" indent="-228600">
              <a:lnSpc>
                <a:spcPct val="90000"/>
              </a:lnSpc>
              <a:spcBef>
                <a:spcPts val="1800"/>
              </a:spcBef>
              <a:buClr>
                <a:schemeClr val="accent1"/>
              </a:buClr>
              <a:buFont typeface="Arial" panose="020B0604020202020204" pitchFamily="34" charset="0"/>
              <a:buChar char="•"/>
            </a:pPr>
            <a:r>
              <a:rPr lang="en-US" sz="1900"/>
              <a:t>OverallQual: 0.35</a:t>
            </a:r>
          </a:p>
          <a:p>
            <a:pPr marL="228600" lvl="1" indent="-228600">
              <a:lnSpc>
                <a:spcPct val="90000"/>
              </a:lnSpc>
              <a:spcBef>
                <a:spcPts val="1800"/>
              </a:spcBef>
              <a:buClr>
                <a:schemeClr val="accent1"/>
              </a:buClr>
              <a:buFont typeface="Arial" panose="020B0604020202020204" pitchFamily="34" charset="0"/>
              <a:buChar char="•"/>
            </a:pPr>
            <a:r>
              <a:rPr lang="en-US" sz="1900"/>
              <a:t>GrLivArea: 0.25</a:t>
            </a:r>
          </a:p>
          <a:p>
            <a:pPr marL="228600" lvl="1" indent="-228600">
              <a:lnSpc>
                <a:spcPct val="90000"/>
              </a:lnSpc>
              <a:spcBef>
                <a:spcPts val="1800"/>
              </a:spcBef>
              <a:buClr>
                <a:schemeClr val="accent1"/>
              </a:buClr>
              <a:buFont typeface="Arial" panose="020B0604020202020204" pitchFamily="34" charset="0"/>
              <a:buChar char="•"/>
            </a:pPr>
            <a:r>
              <a:rPr lang="en-US" sz="1900"/>
              <a:t>TotalBsmtSF: 0.15</a:t>
            </a:r>
          </a:p>
          <a:p>
            <a:pPr marL="228600" lvl="1" indent="-228600">
              <a:lnSpc>
                <a:spcPct val="90000"/>
              </a:lnSpc>
              <a:spcBef>
                <a:spcPts val="1800"/>
              </a:spcBef>
              <a:buClr>
                <a:schemeClr val="accent1"/>
              </a:buClr>
              <a:buFont typeface="Arial" panose="020B0604020202020204" pitchFamily="34" charset="0"/>
              <a:buChar char="•"/>
            </a:pPr>
            <a:r>
              <a:rPr lang="en-US" sz="1900"/>
              <a:t>GarageCars: 0.10</a:t>
            </a:r>
          </a:p>
          <a:p>
            <a:pPr marL="228600" indent="-228600">
              <a:lnSpc>
                <a:spcPct val="90000"/>
              </a:lnSpc>
              <a:spcBef>
                <a:spcPts val="1800"/>
              </a:spcBef>
              <a:buClr>
                <a:schemeClr val="accent1"/>
              </a:buClr>
              <a:buFont typeface="Arial" panose="020B0604020202020204" pitchFamily="34" charset="0"/>
              <a:buChar char="•"/>
            </a:pPr>
            <a:r>
              <a:rPr lang="en-US" sz="1900" b="1"/>
              <a:t>Phân tích</a:t>
            </a:r>
            <a:r>
              <a:rPr lang="en-US" sz="1900"/>
              <a:t>:</a:t>
            </a:r>
          </a:p>
          <a:p>
            <a:pPr marL="228600" lvl="1" indent="-228600">
              <a:lnSpc>
                <a:spcPct val="90000"/>
              </a:lnSpc>
              <a:spcBef>
                <a:spcPts val="1800"/>
              </a:spcBef>
              <a:buClr>
                <a:schemeClr val="accent1"/>
              </a:buClr>
              <a:buFont typeface="Arial" panose="020B0604020202020204" pitchFamily="34" charset="0"/>
              <a:buChar char="•"/>
            </a:pPr>
            <a:r>
              <a:rPr lang="en-US" sz="1900"/>
              <a:t>Mỗi điểm OverallQual tăng → Giá tăng $20,000-$30,000</a:t>
            </a:r>
          </a:p>
          <a:p>
            <a:pPr marL="228600" lvl="1" indent="-228600">
              <a:lnSpc>
                <a:spcPct val="90000"/>
              </a:lnSpc>
              <a:spcBef>
                <a:spcPts val="1800"/>
              </a:spcBef>
              <a:buClr>
                <a:schemeClr val="accent1"/>
              </a:buClr>
              <a:buFont typeface="Arial" panose="020B0604020202020204" pitchFamily="34" charset="0"/>
              <a:buChar char="•"/>
            </a:pPr>
            <a:r>
              <a:rPr lang="en-US" sz="1900"/>
              <a:t>Mỗi 100 sq.ft GrLivArea → Giá tăng $10,000</a:t>
            </a:r>
          </a:p>
          <a:p>
            <a:pPr marL="228600" indent="-228600">
              <a:lnSpc>
                <a:spcPct val="90000"/>
              </a:lnSpc>
              <a:spcBef>
                <a:spcPts val="1800"/>
              </a:spcBef>
              <a:buClr>
                <a:schemeClr val="accent1"/>
              </a:buClr>
              <a:buFont typeface="Arial" panose="020B0604020202020204" pitchFamily="34" charset="0"/>
              <a:buChar char="•"/>
            </a:pPr>
            <a:endParaRPr lang="en-US" sz="1900"/>
          </a:p>
        </p:txBody>
      </p:sp>
      <p:pic>
        <p:nvPicPr>
          <p:cNvPr id="7" name="Picture 6">
            <a:extLst>
              <a:ext uri="{FF2B5EF4-FFF2-40B4-BE49-F238E27FC236}">
                <a16:creationId xmlns:a16="http://schemas.microsoft.com/office/drawing/2014/main" id="{13E06A50-AD45-C62A-5767-9F820527977B}"/>
              </a:ext>
            </a:extLst>
          </p:cNvPr>
          <p:cNvPicPr>
            <a:picLocks noChangeAspect="1"/>
          </p:cNvPicPr>
          <p:nvPr/>
        </p:nvPicPr>
        <p:blipFill>
          <a:blip r:embed="rId2"/>
          <a:stretch>
            <a:fillRect/>
          </a:stretch>
        </p:blipFill>
        <p:spPr>
          <a:xfrm>
            <a:off x="6553200" y="696994"/>
            <a:ext cx="5029200" cy="2046206"/>
          </a:xfrm>
          <a:prstGeom prst="rect">
            <a:avLst/>
          </a:prstGeom>
          <a:noFill/>
        </p:spPr>
      </p:pic>
      <p:sp>
        <p:nvSpPr>
          <p:cNvPr id="8" name="TextBox 7">
            <a:extLst>
              <a:ext uri="{FF2B5EF4-FFF2-40B4-BE49-F238E27FC236}">
                <a16:creationId xmlns:a16="http://schemas.microsoft.com/office/drawing/2014/main" id="{3FF01714-BF2A-25D7-6681-B573E9536224}"/>
              </a:ext>
            </a:extLst>
          </p:cNvPr>
          <p:cNvSpPr txBox="1"/>
          <p:nvPr/>
        </p:nvSpPr>
        <p:spPr>
          <a:xfrm>
            <a:off x="6553200" y="2778911"/>
            <a:ext cx="4648200" cy="646331"/>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Bar plot tầm quan trọng đặc trưng</a:t>
            </a:r>
          </a:p>
          <a:p>
            <a:endParaRPr lang="en-US"/>
          </a:p>
        </p:txBody>
      </p:sp>
      <p:pic>
        <p:nvPicPr>
          <p:cNvPr id="10" name="Picture 9">
            <a:extLst>
              <a:ext uri="{FF2B5EF4-FFF2-40B4-BE49-F238E27FC236}">
                <a16:creationId xmlns:a16="http://schemas.microsoft.com/office/drawing/2014/main" id="{EB42CB67-97F5-587E-F140-F785DDA0E5E3}"/>
              </a:ext>
            </a:extLst>
          </p:cNvPr>
          <p:cNvPicPr>
            <a:picLocks noChangeAspect="1"/>
          </p:cNvPicPr>
          <p:nvPr/>
        </p:nvPicPr>
        <p:blipFill>
          <a:blip r:embed="rId3"/>
          <a:stretch>
            <a:fillRect/>
          </a:stretch>
        </p:blipFill>
        <p:spPr>
          <a:xfrm>
            <a:off x="6553200" y="3200399"/>
            <a:ext cx="5029200" cy="2046206"/>
          </a:xfrm>
          <a:prstGeom prst="rect">
            <a:avLst/>
          </a:prstGeom>
        </p:spPr>
      </p:pic>
      <p:sp>
        <p:nvSpPr>
          <p:cNvPr id="11" name="TextBox 10">
            <a:extLst>
              <a:ext uri="{FF2B5EF4-FFF2-40B4-BE49-F238E27FC236}">
                <a16:creationId xmlns:a16="http://schemas.microsoft.com/office/drawing/2014/main" id="{BE1C879F-EA6E-48FD-FEAA-556BAF8AC969}"/>
              </a:ext>
            </a:extLst>
          </p:cNvPr>
          <p:cNvSpPr txBox="1"/>
          <p:nvPr/>
        </p:nvSpPr>
        <p:spPr>
          <a:xfrm>
            <a:off x="6629400" y="5562600"/>
            <a:ext cx="4876800" cy="369332"/>
          </a:xfrm>
          <a:prstGeom prst="rect">
            <a:avLst/>
          </a:prstGeom>
          <a:noFill/>
        </p:spPr>
        <p:txBody>
          <a:bodyPr wrap="square" rtlCol="0">
            <a:spAutoFit/>
          </a:bodyPr>
          <a:lstStyle/>
          <a:p>
            <a:r>
              <a:rPr lang="en-US" b="1" i="0">
                <a:solidFill>
                  <a:srgbClr val="FAFAFA"/>
                </a:solidFill>
                <a:effectLst/>
                <a:latin typeface="Times New Roman" panose="02020603050405020304" pitchFamily="18" charset="0"/>
                <a:cs typeface="Times New Roman" panose="02020603050405020304" pitchFamily="18" charset="0"/>
              </a:rPr>
              <a:t>Biểu đồ phân phối giá theo khu vực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78</TotalTime>
  <Words>697</Words>
  <Application>Microsoft Office PowerPoint</Application>
  <PresentationFormat>Widescreen</PresentationFormat>
  <Paragraphs>91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Times New Roman</vt:lpstr>
      <vt:lpstr>CITY SKETCH 16X9</vt:lpstr>
      <vt:lpstr>Dự Đoán Giá Nhà - Bài Tập Lớn Khoa Học Dữ Liệu</vt:lpstr>
      <vt:lpstr>Tổng quan Dự án</vt:lpstr>
      <vt:lpstr>Mục tiêu &amp; Thách thức </vt:lpstr>
      <vt:lpstr>Dữ liệu và Mô hình</vt:lpstr>
      <vt:lpstr>Tiền xử lý Dữ liệu</vt:lpstr>
      <vt:lpstr>Thiết kế Ứng dụng</vt:lpstr>
      <vt:lpstr>Kết quả Thực nghiệm</vt:lpstr>
      <vt:lpstr>Phân tích Dữ liệu </vt:lpstr>
      <vt:lpstr>Tầm quan trọng Đặc trưng</vt:lpstr>
      <vt:lpstr>Kết luận và Hướng phát triển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lan moo</dc:creator>
  <cp:lastModifiedBy>lan moo</cp:lastModifiedBy>
  <cp:revision>1</cp:revision>
  <dcterms:created xsi:type="dcterms:W3CDTF">2025-05-29T02:46:51Z</dcterms:created>
  <dcterms:modified xsi:type="dcterms:W3CDTF">2025-05-29T04:05:37Z</dcterms:modified>
</cp:coreProperties>
</file>