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36"/>
  </p:notesMasterIdLst>
  <p:sldIdLst>
    <p:sldId id="287" r:id="rId2"/>
    <p:sldId id="401" r:id="rId3"/>
    <p:sldId id="403" r:id="rId4"/>
    <p:sldId id="416" r:id="rId5"/>
    <p:sldId id="404" r:id="rId6"/>
    <p:sldId id="405" r:id="rId7"/>
    <p:sldId id="406" r:id="rId8"/>
    <p:sldId id="407" r:id="rId9"/>
    <p:sldId id="414" r:id="rId10"/>
    <p:sldId id="410" r:id="rId11"/>
    <p:sldId id="417" r:id="rId12"/>
    <p:sldId id="399" r:id="rId13"/>
    <p:sldId id="378" r:id="rId14"/>
    <p:sldId id="379" r:id="rId15"/>
    <p:sldId id="411" r:id="rId16"/>
    <p:sldId id="408" r:id="rId17"/>
    <p:sldId id="412" r:id="rId18"/>
    <p:sldId id="413" r:id="rId19"/>
    <p:sldId id="380" r:id="rId20"/>
    <p:sldId id="381" r:id="rId21"/>
    <p:sldId id="382" r:id="rId22"/>
    <p:sldId id="415" r:id="rId23"/>
    <p:sldId id="383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5" r:id="rId34"/>
    <p:sldId id="320" r:id="rId35"/>
  </p:sldIdLst>
  <p:sldSz cx="9144000" cy="6858000" type="screen4x3"/>
  <p:notesSz cx="6858000" cy="91440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F"/>
    <a:srgbClr val="FFFFE9"/>
    <a:srgbClr val="F2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21E65E-BDCB-C44B-B84E-20F65CF626BC}" v="7" dt="2021-02-17T07:42:2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64"/>
    <p:restoredTop sz="78984" autoAdjust="0"/>
  </p:normalViewPr>
  <p:slideViewPr>
    <p:cSldViewPr>
      <p:cViewPr>
        <p:scale>
          <a:sx n="150" d="100"/>
          <a:sy n="150" d="100"/>
        </p:scale>
        <p:origin x="7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etil Raaen" userId="0ef1a853-303e-4784-aadc-c380d09a0f32" providerId="ADAL" clId="{0A5EA16E-D448-E041-9EE6-E08C603A245A}"/>
    <pc:docChg chg="delSld modSld">
      <pc:chgData name="Kjetil Raaen" userId="0ef1a853-303e-4784-aadc-c380d09a0f32" providerId="ADAL" clId="{0A5EA16E-D448-E041-9EE6-E08C603A245A}" dt="2020-02-24T14:22:58.662" v="15" actId="20577"/>
      <pc:docMkLst>
        <pc:docMk/>
      </pc:docMkLst>
      <pc:sldChg chg="modSp">
        <pc:chgData name="Kjetil Raaen" userId="0ef1a853-303e-4784-aadc-c380d09a0f32" providerId="ADAL" clId="{0A5EA16E-D448-E041-9EE6-E08C603A245A}" dt="2020-02-24T14:22:58.662" v="15" actId="20577"/>
        <pc:sldMkLst>
          <pc:docMk/>
          <pc:sldMk cId="1801570414" sldId="417"/>
        </pc:sldMkLst>
        <pc:spChg chg="mod">
          <ac:chgData name="Kjetil Raaen" userId="0ef1a853-303e-4784-aadc-c380d09a0f32" providerId="ADAL" clId="{0A5EA16E-D448-E041-9EE6-E08C603A245A}" dt="2020-02-24T14:22:58.662" v="15" actId="20577"/>
          <ac:spMkLst>
            <pc:docMk/>
            <pc:sldMk cId="1801570414" sldId="417"/>
            <ac:spMk id="3" creationId="{73D1B510-BA5B-5243-A9D9-92CC864E1C27}"/>
          </ac:spMkLst>
        </pc:spChg>
        <pc:spChg chg="mod">
          <ac:chgData name="Kjetil Raaen" userId="0ef1a853-303e-4784-aadc-c380d09a0f32" providerId="ADAL" clId="{0A5EA16E-D448-E041-9EE6-E08C603A245A}" dt="2020-02-24T14:22:46.395" v="2"/>
          <ac:spMkLst>
            <pc:docMk/>
            <pc:sldMk cId="1801570414" sldId="417"/>
            <ac:spMk id="4" creationId="{5C547F79-CAEB-1648-9C5D-86F799F0E16B}"/>
          </ac:spMkLst>
        </pc:spChg>
      </pc:sldChg>
      <pc:sldChg chg="del">
        <pc:chgData name="Kjetil Raaen" userId="0ef1a853-303e-4784-aadc-c380d09a0f32" providerId="ADAL" clId="{0A5EA16E-D448-E041-9EE6-E08C603A245A}" dt="2020-02-24T13:57:32.144" v="0" actId="2696"/>
        <pc:sldMkLst>
          <pc:docMk/>
          <pc:sldMk cId="3166491547" sldId="418"/>
        </pc:sldMkLst>
      </pc:sldChg>
    </pc:docChg>
  </pc:docChgLst>
  <pc:docChgLst>
    <pc:chgData name="Kjetil Raaen" userId="0ef1a853-303e-4784-aadc-c380d09a0f32" providerId="ADAL" clId="{8EDA12C3-DC56-1F41-858D-4A687D602F82}"/>
    <pc:docChg chg="modSld">
      <pc:chgData name="Kjetil Raaen" userId="0ef1a853-303e-4784-aadc-c380d09a0f32" providerId="ADAL" clId="{8EDA12C3-DC56-1F41-858D-4A687D602F82}" dt="2020-04-14T08:44:43.686" v="2" actId="20577"/>
      <pc:docMkLst>
        <pc:docMk/>
      </pc:docMkLst>
      <pc:sldChg chg="modSp">
        <pc:chgData name="Kjetil Raaen" userId="0ef1a853-303e-4784-aadc-c380d09a0f32" providerId="ADAL" clId="{8EDA12C3-DC56-1F41-858D-4A687D602F82}" dt="2020-04-14T08:44:43.686" v="2" actId="20577"/>
        <pc:sldMkLst>
          <pc:docMk/>
          <pc:sldMk cId="0" sldId="392"/>
        </pc:sldMkLst>
        <pc:spChg chg="mod">
          <ac:chgData name="Kjetil Raaen" userId="0ef1a853-303e-4784-aadc-c380d09a0f32" providerId="ADAL" clId="{8EDA12C3-DC56-1F41-858D-4A687D602F82}" dt="2020-04-14T08:44:43.686" v="2" actId="20577"/>
          <ac:spMkLst>
            <pc:docMk/>
            <pc:sldMk cId="0" sldId="392"/>
            <ac:spMk id="20483" creationId="{00000000-0000-0000-0000-000000000000}"/>
          </ac:spMkLst>
        </pc:spChg>
      </pc:sldChg>
    </pc:docChg>
  </pc:docChgLst>
  <pc:docChgLst>
    <pc:chgData name="Kjetil Raaen" userId="0ef1a853-303e-4784-aadc-c380d09a0f32" providerId="ADAL" clId="{A621E65E-BDCB-C44B-B84E-20F65CF626BC}"/>
    <pc:docChg chg="custSel modSld">
      <pc:chgData name="Kjetil Raaen" userId="0ef1a853-303e-4784-aadc-c380d09a0f32" providerId="ADAL" clId="{A621E65E-BDCB-C44B-B84E-20F65CF626BC}" dt="2021-02-17T07:42:29.416" v="204" actId="20577"/>
      <pc:docMkLst>
        <pc:docMk/>
      </pc:docMkLst>
      <pc:sldChg chg="modSp">
        <pc:chgData name="Kjetil Raaen" userId="0ef1a853-303e-4784-aadc-c380d09a0f32" providerId="ADAL" clId="{A621E65E-BDCB-C44B-B84E-20F65CF626BC}" dt="2021-02-16T09:41:50.085" v="57" actId="20577"/>
        <pc:sldMkLst>
          <pc:docMk/>
          <pc:sldMk cId="2457139071" sldId="416"/>
        </pc:sldMkLst>
        <pc:spChg chg="mod">
          <ac:chgData name="Kjetil Raaen" userId="0ef1a853-303e-4784-aadc-c380d09a0f32" providerId="ADAL" clId="{A621E65E-BDCB-C44B-B84E-20F65CF626BC}" dt="2021-02-16T09:41:50.085" v="57" actId="20577"/>
          <ac:spMkLst>
            <pc:docMk/>
            <pc:sldMk cId="2457139071" sldId="416"/>
            <ac:spMk id="3" creationId="{00000000-0000-0000-0000-000000000000}"/>
          </ac:spMkLst>
        </pc:spChg>
      </pc:sldChg>
      <pc:sldChg chg="addSp delSp modSp">
        <pc:chgData name="Kjetil Raaen" userId="0ef1a853-303e-4784-aadc-c380d09a0f32" providerId="ADAL" clId="{A621E65E-BDCB-C44B-B84E-20F65CF626BC}" dt="2021-02-17T07:42:29.416" v="204" actId="20577"/>
        <pc:sldMkLst>
          <pc:docMk/>
          <pc:sldMk cId="1801570414" sldId="417"/>
        </pc:sldMkLst>
        <pc:spChg chg="mod">
          <ac:chgData name="Kjetil Raaen" userId="0ef1a853-303e-4784-aadc-c380d09a0f32" providerId="ADAL" clId="{A621E65E-BDCB-C44B-B84E-20F65CF626BC}" dt="2021-02-17T07:41:39.587" v="158" actId="20577"/>
          <ac:spMkLst>
            <pc:docMk/>
            <pc:sldMk cId="1801570414" sldId="417"/>
            <ac:spMk id="2" creationId="{93241F11-042E-644A-B535-48E00E6A9650}"/>
          </ac:spMkLst>
        </pc:spChg>
        <pc:spChg chg="mod">
          <ac:chgData name="Kjetil Raaen" userId="0ef1a853-303e-4784-aadc-c380d09a0f32" providerId="ADAL" clId="{A621E65E-BDCB-C44B-B84E-20F65CF626BC}" dt="2021-02-17T07:42:29.416" v="204" actId="20577"/>
          <ac:spMkLst>
            <pc:docMk/>
            <pc:sldMk cId="1801570414" sldId="417"/>
            <ac:spMk id="3" creationId="{73D1B510-BA5B-5243-A9D9-92CC864E1C27}"/>
          </ac:spMkLst>
        </pc:spChg>
        <pc:spChg chg="mod">
          <ac:chgData name="Kjetil Raaen" userId="0ef1a853-303e-4784-aadc-c380d09a0f32" providerId="ADAL" clId="{A621E65E-BDCB-C44B-B84E-20F65CF626BC}" dt="2021-02-16T11:07:04.018" v="74" actId="404"/>
          <ac:spMkLst>
            <pc:docMk/>
            <pc:sldMk cId="1801570414" sldId="417"/>
            <ac:spMk id="4" creationId="{5C547F79-CAEB-1648-9C5D-86F799F0E16B}"/>
          </ac:spMkLst>
        </pc:spChg>
        <pc:spChg chg="add mod">
          <ac:chgData name="Kjetil Raaen" userId="0ef1a853-303e-4784-aadc-c380d09a0f32" providerId="ADAL" clId="{A621E65E-BDCB-C44B-B84E-20F65CF626BC}" dt="2021-02-16T11:19:08.988" v="147" actId="207"/>
          <ac:spMkLst>
            <pc:docMk/>
            <pc:sldMk cId="1801570414" sldId="417"/>
            <ac:spMk id="5" creationId="{2E376340-87FF-E24D-B27E-652570D96D46}"/>
          </ac:spMkLst>
        </pc:spChg>
        <pc:spChg chg="add del">
          <ac:chgData name="Kjetil Raaen" userId="0ef1a853-303e-4784-aadc-c380d09a0f32" providerId="ADAL" clId="{A621E65E-BDCB-C44B-B84E-20F65CF626BC}" dt="2021-02-17T07:42:21.581" v="201"/>
          <ac:spMkLst>
            <pc:docMk/>
            <pc:sldMk cId="1801570414" sldId="417"/>
            <ac:spMk id="6" creationId="{4135D658-8FCA-B24A-84FB-B7EEFCC14BAB}"/>
          </ac:spMkLst>
        </pc:spChg>
        <pc:spChg chg="add del">
          <ac:chgData name="Kjetil Raaen" userId="0ef1a853-303e-4784-aadc-c380d09a0f32" providerId="ADAL" clId="{A621E65E-BDCB-C44B-B84E-20F65CF626BC}" dt="2021-02-17T07:42:21.581" v="201"/>
          <ac:spMkLst>
            <pc:docMk/>
            <pc:sldMk cId="1801570414" sldId="417"/>
            <ac:spMk id="7" creationId="{863D79F1-83E2-D24B-B6E0-DC2FF9BFB7A0}"/>
          </ac:spMkLst>
        </pc:spChg>
        <pc:picChg chg="add del">
          <ac:chgData name="Kjetil Raaen" userId="0ef1a853-303e-4784-aadc-c380d09a0f32" providerId="ADAL" clId="{A621E65E-BDCB-C44B-B84E-20F65CF626BC}" dt="2021-02-17T07:42:21.581" v="201"/>
          <ac:picMkLst>
            <pc:docMk/>
            <pc:sldMk cId="1801570414" sldId="417"/>
            <ac:picMk id="1027" creationId="{A7AE965B-0EDF-4449-A58D-48C45A3478DB}"/>
          </ac:picMkLst>
        </pc:picChg>
      </pc:sldChg>
    </pc:docChg>
  </pc:docChgLst>
  <pc:docChgLst>
    <pc:chgData name="Kjetil Raaen" userId="0ef1a853-303e-4784-aadc-c380d09a0f32" providerId="ADAL" clId="{F3BB33B7-11A9-7D42-A0F1-CC93FF3AF4B3}"/>
    <pc:docChg chg="undo custSel addSld modSld">
      <pc:chgData name="Kjetil Raaen" userId="0ef1a853-303e-4784-aadc-c380d09a0f32" providerId="ADAL" clId="{F3BB33B7-11A9-7D42-A0F1-CC93FF3AF4B3}" dt="2019-02-12T11:42:23.204" v="106" actId="20577"/>
      <pc:docMkLst>
        <pc:docMk/>
      </pc:docMkLst>
      <pc:sldChg chg="modSp">
        <pc:chgData name="Kjetil Raaen" userId="0ef1a853-303e-4784-aadc-c380d09a0f32" providerId="ADAL" clId="{F3BB33B7-11A9-7D42-A0F1-CC93FF3AF4B3}" dt="2019-02-12T09:21:32.901" v="5" actId="20577"/>
        <pc:sldMkLst>
          <pc:docMk/>
          <pc:sldMk cId="0" sldId="320"/>
        </pc:sldMkLst>
        <pc:spChg chg="mod">
          <ac:chgData name="Kjetil Raaen" userId="0ef1a853-303e-4784-aadc-c380d09a0f32" providerId="ADAL" clId="{F3BB33B7-11A9-7D42-A0F1-CC93FF3AF4B3}" dt="2019-02-12T09:21:32.901" v="5" actId="20577"/>
          <ac:spMkLst>
            <pc:docMk/>
            <pc:sldMk cId="0" sldId="320"/>
            <ac:spMk id="39939" creationId="{00000000-0000-0000-0000-000000000000}"/>
          </ac:spMkLst>
        </pc:spChg>
      </pc:sldChg>
      <pc:sldChg chg="modSp">
        <pc:chgData name="Kjetil Raaen" userId="0ef1a853-303e-4784-aadc-c380d09a0f32" providerId="ADAL" clId="{F3BB33B7-11A9-7D42-A0F1-CC93FF3AF4B3}" dt="2019-02-12T09:10:28.870" v="4" actId="1036"/>
        <pc:sldMkLst>
          <pc:docMk/>
          <pc:sldMk cId="0" sldId="392"/>
        </pc:sldMkLst>
        <pc:spChg chg="mod">
          <ac:chgData name="Kjetil Raaen" userId="0ef1a853-303e-4784-aadc-c380d09a0f32" providerId="ADAL" clId="{F3BB33B7-11A9-7D42-A0F1-CC93FF3AF4B3}" dt="2019-02-12T09:10:28.870" v="4" actId="1036"/>
          <ac:spMkLst>
            <pc:docMk/>
            <pc:sldMk cId="0" sldId="392"/>
            <ac:spMk id="20484" creationId="{00000000-0000-0000-0000-000000000000}"/>
          </ac:spMkLst>
        </pc:spChg>
      </pc:sldChg>
      <pc:sldChg chg="modSp">
        <pc:chgData name="Kjetil Raaen" userId="0ef1a853-303e-4784-aadc-c380d09a0f32" providerId="ADAL" clId="{F3BB33B7-11A9-7D42-A0F1-CC93FF3AF4B3}" dt="2019-02-12T11:42:23.204" v="106" actId="20577"/>
        <pc:sldMkLst>
          <pc:docMk/>
          <pc:sldMk cId="0" sldId="399"/>
        </pc:sldMkLst>
        <pc:spChg chg="mod">
          <ac:chgData name="Kjetil Raaen" userId="0ef1a853-303e-4784-aadc-c380d09a0f32" providerId="ADAL" clId="{F3BB33B7-11A9-7D42-A0F1-CC93FF3AF4B3}" dt="2019-02-12T11:42:23.204" v="106" actId="20577"/>
          <ac:spMkLst>
            <pc:docMk/>
            <pc:sldMk cId="0" sldId="399"/>
            <ac:spMk id="3" creationId="{00000000-0000-0000-0000-000000000000}"/>
          </ac:spMkLst>
        </pc:spChg>
      </pc:sldChg>
      <pc:sldChg chg="modSp">
        <pc:chgData name="Kjetil Raaen" userId="0ef1a853-303e-4784-aadc-c380d09a0f32" providerId="ADAL" clId="{F3BB33B7-11A9-7D42-A0F1-CC93FF3AF4B3}" dt="2019-02-12T09:39:01.799" v="79" actId="1076"/>
        <pc:sldMkLst>
          <pc:docMk/>
          <pc:sldMk cId="0" sldId="401"/>
        </pc:sldMkLst>
        <pc:spChg chg="mod">
          <ac:chgData name="Kjetil Raaen" userId="0ef1a853-303e-4784-aadc-c380d09a0f32" providerId="ADAL" clId="{F3BB33B7-11A9-7D42-A0F1-CC93FF3AF4B3}" dt="2019-02-12T09:38:58.577" v="78" actId="1076"/>
          <ac:spMkLst>
            <pc:docMk/>
            <pc:sldMk cId="0" sldId="401"/>
            <ac:spMk id="10" creationId="{00000000-0000-0000-0000-000000000000}"/>
          </ac:spMkLst>
        </pc:spChg>
        <pc:spChg chg="mod">
          <ac:chgData name="Kjetil Raaen" userId="0ef1a853-303e-4784-aadc-c380d09a0f32" providerId="ADAL" clId="{F3BB33B7-11A9-7D42-A0F1-CC93FF3AF4B3}" dt="2019-02-12T09:39:01.799" v="79" actId="1076"/>
          <ac:spMkLst>
            <pc:docMk/>
            <pc:sldMk cId="0" sldId="401"/>
            <ac:spMk id="11" creationId="{00000000-0000-0000-0000-000000000000}"/>
          </ac:spMkLst>
        </pc:spChg>
      </pc:sldChg>
      <pc:sldChg chg="delSp modSp">
        <pc:chgData name="Kjetil Raaen" userId="0ef1a853-303e-4784-aadc-c380d09a0f32" providerId="ADAL" clId="{F3BB33B7-11A9-7D42-A0F1-CC93FF3AF4B3}" dt="2019-02-12T09:41:51.861" v="90" actId="27636"/>
        <pc:sldMkLst>
          <pc:docMk/>
          <pc:sldMk cId="0" sldId="410"/>
        </pc:sldMkLst>
        <pc:spChg chg="mod">
          <ac:chgData name="Kjetil Raaen" userId="0ef1a853-303e-4784-aadc-c380d09a0f32" providerId="ADAL" clId="{F3BB33B7-11A9-7D42-A0F1-CC93FF3AF4B3}" dt="2019-02-12T09:41:51.861" v="90" actId="27636"/>
          <ac:spMkLst>
            <pc:docMk/>
            <pc:sldMk cId="0" sldId="410"/>
            <ac:spMk id="3" creationId="{00000000-0000-0000-0000-000000000000}"/>
          </ac:spMkLst>
        </pc:spChg>
        <pc:picChg chg="del">
          <ac:chgData name="Kjetil Raaen" userId="0ef1a853-303e-4784-aadc-c380d09a0f32" providerId="ADAL" clId="{F3BB33B7-11A9-7D42-A0F1-CC93FF3AF4B3}" dt="2019-02-12T09:39:34.250" v="80" actId="478"/>
          <ac:picMkLst>
            <pc:docMk/>
            <pc:sldMk cId="0" sldId="410"/>
            <ac:picMk id="21511" creationId="{00000000-0000-0000-0000-000000000000}"/>
          </ac:picMkLst>
        </pc:picChg>
      </pc:sldChg>
      <pc:sldChg chg="modSp add">
        <pc:chgData name="Kjetil Raaen" userId="0ef1a853-303e-4784-aadc-c380d09a0f32" providerId="ADAL" clId="{F3BB33B7-11A9-7D42-A0F1-CC93FF3AF4B3}" dt="2019-02-12T09:37:09.969" v="77" actId="20577"/>
        <pc:sldMkLst>
          <pc:docMk/>
          <pc:sldMk cId="3166491547" sldId="418"/>
        </pc:sldMkLst>
        <pc:spChg chg="mod">
          <ac:chgData name="Kjetil Raaen" userId="0ef1a853-303e-4784-aadc-c380d09a0f32" providerId="ADAL" clId="{F3BB33B7-11A9-7D42-A0F1-CC93FF3AF4B3}" dt="2019-02-12T09:36:59.344" v="50" actId="20577"/>
          <ac:spMkLst>
            <pc:docMk/>
            <pc:sldMk cId="3166491547" sldId="418"/>
            <ac:spMk id="2" creationId="{ED4863F1-1CA7-4940-B85D-A28F8B263C0F}"/>
          </ac:spMkLst>
        </pc:spChg>
        <pc:spChg chg="mod">
          <ac:chgData name="Kjetil Raaen" userId="0ef1a853-303e-4784-aadc-c380d09a0f32" providerId="ADAL" clId="{F3BB33B7-11A9-7D42-A0F1-CC93FF3AF4B3}" dt="2019-02-12T09:37:09.969" v="77" actId="20577"/>
          <ac:spMkLst>
            <pc:docMk/>
            <pc:sldMk cId="3166491547" sldId="418"/>
            <ac:spMk id="3" creationId="{254F4A27-F2AC-4846-AB6B-2F8A1170C9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3F180EF7-F5B2-4B83-9DE1-42902BA3DB7F}" type="datetimeFigureOut">
              <a:rPr lang="nb-NO"/>
              <a:pPr>
                <a:defRPr/>
              </a:pPr>
              <a:t>14.02.2022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b-N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1F00FE-358A-4C89-A6B8-3AAEBA5E5FCE}" type="slidenum">
              <a:rPr lang="nb-NO" altLang="en-US"/>
              <a:pPr/>
              <a:t>‹#›</a:t>
            </a:fld>
            <a:endParaRPr lang="nb-NO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00FE-358A-4C89-A6B8-3AAEBA5E5FCE}" type="slidenum">
              <a:rPr lang="nb-NO" altLang="en-US" smtClean="0"/>
              <a:pPr/>
              <a:t>15</a:t>
            </a:fld>
            <a:endParaRPr lang="nb-NO" altLang="en-US"/>
          </a:p>
        </p:txBody>
      </p:sp>
    </p:spTree>
    <p:extLst>
      <p:ext uri="{BB962C8B-B14F-4D97-AF65-F5344CB8AC3E}">
        <p14:creationId xmlns:p14="http://schemas.microsoft.com/office/powerpoint/2010/main" val="11867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00FE-358A-4C89-A6B8-3AAEBA5E5FCE}" type="slidenum">
              <a:rPr lang="nb-NO" altLang="en-US" smtClean="0"/>
              <a:pPr/>
              <a:t>17</a:t>
            </a:fld>
            <a:endParaRPr lang="nb-NO" altLang="en-US"/>
          </a:p>
        </p:txBody>
      </p:sp>
    </p:spTree>
    <p:extLst>
      <p:ext uri="{BB962C8B-B14F-4D97-AF65-F5344CB8AC3E}">
        <p14:creationId xmlns:p14="http://schemas.microsoft.com/office/powerpoint/2010/main" val="172934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00FE-358A-4C89-A6B8-3AAEBA5E5FCE}" type="slidenum">
              <a:rPr lang="nb-NO" altLang="en-US" smtClean="0"/>
              <a:pPr/>
              <a:t>24</a:t>
            </a:fld>
            <a:endParaRPr lang="nb-NO" altLang="en-US"/>
          </a:p>
        </p:txBody>
      </p:sp>
    </p:spTree>
    <p:extLst>
      <p:ext uri="{BB962C8B-B14F-4D97-AF65-F5344CB8AC3E}">
        <p14:creationId xmlns:p14="http://schemas.microsoft.com/office/powerpoint/2010/main" val="128369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67" y="29231"/>
            <a:ext cx="8980861" cy="1023506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Master </a:t>
            </a:r>
            <a:r>
              <a:rPr lang="nb-NO" dirty="0" err="1"/>
              <a:t>title</a:t>
            </a:r>
            <a:r>
              <a:rPr lang="nb-NO" dirty="0"/>
              <a:t> style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" y="1052736"/>
            <a:ext cx="9040091" cy="5649400"/>
          </a:xfrm>
        </p:spPr>
        <p:txBody>
          <a:bodyPr/>
          <a:lstStyle>
            <a:lvl1pPr marL="16669" indent="0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42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074426" cy="1362075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master </a:t>
            </a:r>
            <a:r>
              <a:rPr lang="nb-NO" dirty="0" err="1"/>
              <a:t>title</a:t>
            </a:r>
            <a:r>
              <a:rPr lang="nb-NO" dirty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5" y="5675242"/>
            <a:ext cx="9054401" cy="634077"/>
          </a:xfrm>
        </p:spPr>
        <p:txBody>
          <a:bodyPr anchor="t"/>
          <a:lstStyle>
            <a:lvl1pPr marL="0" indent="0">
              <a:buNone/>
              <a:defRPr sz="2800"/>
            </a:lvl1pPr>
            <a:lvl2pPr marL="192024" indent="0">
              <a:buNone/>
              <a:defRPr sz="800"/>
            </a:lvl2pPr>
            <a:lvl3pPr marL="384048" indent="0">
              <a:buNone/>
              <a:defRPr sz="700"/>
            </a:lvl3pPr>
            <a:lvl4pPr marL="576072" indent="0">
              <a:buNone/>
              <a:defRPr sz="600"/>
            </a:lvl4pPr>
            <a:lvl5pPr marL="768096" indent="0">
              <a:buNone/>
              <a:defRPr sz="600"/>
            </a:lvl5pPr>
            <a:lvl6pPr marL="960120" indent="0">
              <a:buNone/>
              <a:defRPr sz="600"/>
            </a:lvl6pPr>
            <a:lvl7pPr marL="1152144" indent="0">
              <a:buNone/>
              <a:defRPr sz="600"/>
            </a:lvl7pPr>
            <a:lvl8pPr marL="1344168" indent="0">
              <a:buNone/>
              <a:defRPr sz="600"/>
            </a:lvl8pPr>
            <a:lvl9pPr marL="1536192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567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95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body" idx="1"/>
          </p:nvPr>
        </p:nvSpPr>
        <p:spPr bwMode="auto">
          <a:xfrm>
            <a:off x="8087" y="1052736"/>
            <a:ext cx="9135913" cy="58052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  <a:endParaRPr lang="en-US" dirty="0">
              <a:sym typeface="Helvetica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title"/>
          </p:nvPr>
        </p:nvSpPr>
        <p:spPr bwMode="auto">
          <a:xfrm>
            <a:off x="7167" y="29231"/>
            <a:ext cx="8980861" cy="102350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0004" tIns="30004" rIns="30004" bIns="30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  <a:endParaRPr lang="en-US" dirty="0"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transition spd="slow">
    <p:fade/>
  </p:transition>
  <p:hf sldNum="0" hdr="0" ftr="0" dt="0"/>
  <p:txStyles>
    <p:titleStyle>
      <a:lvl1pPr marL="24003" algn="l" defTabSz="272034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23534"/>
          </a:solidFill>
          <a:latin typeface="+mj-lt"/>
          <a:ea typeface="+mj-ea"/>
          <a:cs typeface="+mj-cs"/>
          <a:sym typeface="Helvetica" charset="0"/>
        </a:defRPr>
      </a:lvl1pPr>
      <a:lvl2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marL="24003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216027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408051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600075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792099" algn="l" defTabSz="272034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23534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marL="193358" indent="-176689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+mn-ea"/>
          <a:cs typeface="+mn-cs"/>
          <a:sym typeface="Helvetica" charset="0"/>
        </a:defRPr>
      </a:lvl1pPr>
      <a:lvl2pPr marL="379381" indent="-170688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2pPr>
      <a:lvl3pPr marL="553403" indent="-152686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3pPr>
      <a:lvl4pPr marL="778097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4pPr>
      <a:lvl5pPr marL="970121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5pPr>
      <a:lvl6pPr marL="1162145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6pPr>
      <a:lvl7pPr marL="1354169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7pPr>
      <a:lvl8pPr marL="1546193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8pPr>
      <a:lvl9pPr marL="1738217" indent="-185357" algn="l" defTabSz="272034" rtl="0" eaLnBrk="1" fontAlgn="base" hangingPunct="1">
        <a:lnSpc>
          <a:spcPct val="130000"/>
        </a:lnSpc>
        <a:spcBef>
          <a:spcPts val="420"/>
        </a:spcBef>
        <a:spcAft>
          <a:spcPct val="0"/>
        </a:spcAft>
        <a:buSzPct val="100000"/>
        <a:buChar char="•"/>
        <a:defRPr sz="2300">
          <a:solidFill>
            <a:srgbClr val="323534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santom@nith.n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azyfoo.net/tutorials/SDL/01_hello_SDL/index2.php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8vDJ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bsdl.org/FrontPage" TargetMode="External"/><Relationship Id="rId2" Type="http://schemas.openxmlformats.org/officeDocument/2006/relationships/hyperlink" Target="http://www.libsdl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lazyfoo.net/tutorials/SDL/index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bsdl.org/Introduction" TargetMode="External"/><Relationship Id="rId2" Type="http://schemas.openxmlformats.org/officeDocument/2006/relationships/hyperlink" Target="http://www.gzip.org/zlib/zlib_license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am_Lantinga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19375"/>
            <a:ext cx="7772400" cy="2970213"/>
          </a:xfrm>
        </p:spPr>
        <p:txBody>
          <a:bodyPr/>
          <a:lstStyle/>
          <a:p>
            <a:pPr eaLnBrk="1" hangingPunct="1"/>
            <a:r>
              <a:rPr lang="nb-NO" altLang="en-US" sz="1200" dirty="0">
                <a:ea typeface="ＭＳ Ｐゴシック" panose="020B0600070205080204" pitchFamily="34" charset="-128"/>
              </a:rPr>
              <a:t>Tomas Sandnes – </a:t>
            </a:r>
            <a:r>
              <a:rPr lang="nb-NO" altLang="en-US" sz="1200" dirty="0">
                <a:ea typeface="ＭＳ Ｐゴシック" panose="020B0600070205080204" pitchFamily="34" charset="-128"/>
                <a:hlinkClick r:id="rId2"/>
              </a:rPr>
              <a:t>santom@westerdals.no</a:t>
            </a:r>
            <a:endParaRPr lang="nb-NO" altLang="en-US" sz="1200" dirty="0">
              <a:ea typeface="ＭＳ Ｐゴシック" panose="020B0600070205080204" pitchFamily="34" charset="-128"/>
            </a:endParaRPr>
          </a:p>
          <a:p>
            <a:pPr eaLnBrk="1" hangingPunct="1"/>
            <a:endParaRPr lang="nb-NO" altLang="en-US" sz="1200" dirty="0">
              <a:ea typeface="ＭＳ Ｐゴシック" panose="020B0600070205080204" pitchFamily="34" charset="-128"/>
            </a:endParaRPr>
          </a:p>
          <a:p>
            <a:pPr eaLnBrk="1" hangingPunct="1"/>
            <a:endParaRPr lang="nb-NO" altLang="en-US" sz="1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nb-NO" altLang="en-US" sz="24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PG4400 C++ programmering</a:t>
            </a:r>
          </a:p>
          <a:p>
            <a:pPr eaLnBrk="1" hangingPunct="1"/>
            <a:endParaRPr lang="nb-NO" altLang="en-US" sz="1200" dirty="0">
              <a:ea typeface="ＭＳ Ｐゴシック" panose="020B0600070205080204" pitchFamily="34" charset="-128"/>
            </a:endParaRPr>
          </a:p>
          <a:p>
            <a:pPr eaLnBrk="1" hangingPunct="1"/>
            <a:br>
              <a:rPr lang="nb-NO" altLang="en-US" sz="1200" dirty="0">
                <a:ea typeface="ＭＳ Ｐゴシック" panose="020B0600070205080204" pitchFamily="34" charset="-128"/>
              </a:rPr>
            </a:br>
            <a:r>
              <a:rPr lang="nb-NO" altLang="en-US" sz="24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FORELESNING 6 (AV 12)</a:t>
            </a:r>
          </a:p>
        </p:txBody>
      </p:sp>
      <p:pic>
        <p:nvPicPr>
          <p:cNvPr id="2052" name="Picture 4" descr="http://i.ytimg.com/vi/-HE9Dj9WuuY/maxresdefault.jpg"/>
          <p:cNvPicPr>
            <a:picLocks noChangeAspect="1" noChangeArrowheads="1"/>
          </p:cNvPicPr>
          <p:nvPr/>
        </p:nvPicPr>
        <p:blipFill>
          <a:blip r:embed="rId3"/>
          <a:srcRect l="1191" t="2116" r="3512" b="19602"/>
          <a:stretch>
            <a:fillRect/>
          </a:stretch>
        </p:blipFill>
        <p:spPr bwMode="auto">
          <a:xfrm>
            <a:off x="795338" y="765175"/>
            <a:ext cx="4352925" cy="201295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dirty="0"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Installere SDL i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I stedet for å laste ned manuelt, lage macroer, sette paths, kopiere lib'er ...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Drop alt det styret der!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VELDIG enkelt: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Høyreklikk prosjektet ditt.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Velg "</a:t>
            </a:r>
            <a:r>
              <a:rPr lang="nb-NO" dirty="0">
                <a:solidFill>
                  <a:srgbClr val="0070C0"/>
                </a:solidFill>
              </a:rPr>
              <a:t>Manage NuGet packages...</a:t>
            </a:r>
            <a:r>
              <a:rPr lang="nb-NO" dirty="0"/>
              <a:t>"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Søk ("Search") etter: "sdl2".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Finn og </a:t>
            </a:r>
            <a:r>
              <a:rPr lang="nb-NO" dirty="0" err="1"/>
              <a:t>installér</a:t>
            </a:r>
            <a:r>
              <a:rPr lang="nb-NO" dirty="0"/>
              <a:t>: "sdl2.nuget"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FERDIG! :-D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1F11-042E-644A-B535-48E00E6A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Clion</a:t>
            </a:r>
            <a:r>
              <a:rPr lang="en-GB" dirty="0"/>
              <a:t> on </a:t>
            </a:r>
            <a:r>
              <a:rPr lang="en-GB" dirty="0" err="1"/>
              <a:t>Unixlike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1B510-BA5B-5243-A9D9-92CC864E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2" y="548680"/>
            <a:ext cx="9054401" cy="1872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Install SDL2, SDL2_ttf, SDL2_image (use package manager!)</a:t>
            </a:r>
            <a:br>
              <a:rPr lang="en-GB" sz="2400" dirty="0"/>
            </a:br>
            <a:r>
              <a:rPr lang="nb-NO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brew</a:t>
            </a:r>
            <a:r>
              <a:rPr lang="nb-NO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nb-NO" sz="1600" dirty="0">
                <a:latin typeface="Consolas" panose="020B0609020204030204" pitchFamily="49" charset="0"/>
                <a:cs typeface="Consolas" panose="020B0609020204030204" pitchFamily="49" charset="0"/>
              </a:rPr>
              <a:t> sdl2 sdl2_image sdl2_ttf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1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b-NO" sz="1600">
                <a:latin typeface="Consolas" panose="020B0609020204030204" pitchFamily="49" charset="0"/>
                <a:cs typeface="Consolas" panose="020B0609020204030204" pitchFamily="49" charset="0"/>
              </a:rPr>
              <a:t>pt-</a:t>
            </a:r>
            <a:r>
              <a:rPr lang="nb-NO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nb-NO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nb-NO" sz="1600" dirty="0">
                <a:latin typeface="Consolas" panose="020B0609020204030204" pitchFamily="49" charset="0"/>
                <a:cs typeface="Consolas" panose="020B0609020204030204" pitchFamily="49" charset="0"/>
              </a:rPr>
              <a:t> sdl2 sdl2_image sdl2_ttf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Add this at the end of your </a:t>
            </a:r>
            <a:r>
              <a:rPr lang="en-GB" sz="2400" dirty="0" err="1"/>
              <a:t>CMakeLists.txt</a:t>
            </a:r>
            <a:r>
              <a:rPr lang="en-GB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76340-87FF-E24D-B27E-652570D96D46}"/>
              </a:ext>
            </a:extLst>
          </p:cNvPr>
          <p:cNvSpPr txBox="1"/>
          <p:nvPr/>
        </p:nvSpPr>
        <p:spPr>
          <a:xfrm>
            <a:off x="251519" y="5767772"/>
            <a:ext cx="881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Merk</a:t>
            </a:r>
            <a:r>
              <a:rPr lang="en-GB" dirty="0">
                <a:solidFill>
                  <a:srgbClr val="FF0000"/>
                </a:solidFill>
              </a:rPr>
              <a:t> FLERTALL </a:t>
            </a:r>
            <a:r>
              <a:rPr lang="en-GB" dirty="0" err="1">
                <a:solidFill>
                  <a:srgbClr val="FF0000"/>
                </a:solidFill>
              </a:rPr>
              <a:t>på</a:t>
            </a:r>
            <a:r>
              <a:rPr lang="en-GB" dirty="0">
                <a:solidFill>
                  <a:srgbClr val="FF0000"/>
                </a:solidFill>
              </a:rPr>
              <a:t> "libraries" </a:t>
            </a:r>
            <a:r>
              <a:rPr lang="en-GB" dirty="0" err="1">
                <a:solidFill>
                  <a:srgbClr val="FF0000"/>
                </a:solidFill>
              </a:rPr>
              <a:t>og</a:t>
            </a:r>
            <a:r>
              <a:rPr lang="en-GB" dirty="0">
                <a:solidFill>
                  <a:srgbClr val="FF0000"/>
                </a:solidFill>
              </a:rPr>
              <a:t> "</a:t>
            </a:r>
            <a:r>
              <a:rPr lang="en-GB" dirty="0" err="1">
                <a:solidFill>
                  <a:srgbClr val="FF0000"/>
                </a:solidFill>
              </a:rPr>
              <a:t>dirs</a:t>
            </a:r>
            <a:r>
              <a:rPr lang="en-GB" dirty="0">
                <a:solidFill>
                  <a:srgbClr val="FF0000"/>
                </a:solidFill>
              </a:rPr>
              <a:t>"!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FC021-DD1A-854F-B6E3-643A76C2E617}"/>
              </a:ext>
            </a:extLst>
          </p:cNvPr>
          <p:cNvSpPr/>
          <p:nvPr/>
        </p:nvSpPr>
        <p:spPr>
          <a:xfrm>
            <a:off x="273020" y="2204864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800" dirty="0"/>
              <a:t>INCLUDE(</a:t>
            </a:r>
            <a:r>
              <a:rPr lang="nb-NO" sz="1800" b="1" dirty="0" err="1">
                <a:solidFill>
                  <a:srgbClr val="008000"/>
                </a:solidFill>
              </a:rPr>
              <a:t>FindPkgConfig</a:t>
            </a:r>
            <a:r>
              <a:rPr lang="nb-NO" sz="1800" dirty="0"/>
              <a:t>)</a:t>
            </a:r>
            <a:br>
              <a:rPr lang="nb-NO" sz="1800" dirty="0"/>
            </a:br>
            <a:r>
              <a:rPr lang="nb-NO" sz="1800" dirty="0" err="1"/>
              <a:t>find_package</a:t>
            </a:r>
            <a:r>
              <a:rPr lang="nb-NO" sz="1800" dirty="0"/>
              <a:t>(</a:t>
            </a:r>
            <a:r>
              <a:rPr lang="nb-NO" sz="1800" b="1" dirty="0">
                <a:solidFill>
                  <a:srgbClr val="008000"/>
                </a:solidFill>
              </a:rPr>
              <a:t>SDL2 REQUIRED</a:t>
            </a:r>
            <a:r>
              <a:rPr lang="nb-NO" sz="1800" dirty="0"/>
              <a:t>)</a:t>
            </a:r>
            <a:br>
              <a:rPr lang="nb-NO" sz="1800" dirty="0"/>
            </a:br>
            <a:r>
              <a:rPr lang="nb-NO" sz="1800" dirty="0"/>
              <a:t>PKG_SEARCH_MODULE(</a:t>
            </a:r>
            <a:r>
              <a:rPr lang="nb-NO" sz="1800" b="1" dirty="0">
                <a:solidFill>
                  <a:srgbClr val="008000"/>
                </a:solidFill>
              </a:rPr>
              <a:t>SDL2IMAGE REQUIRED SDL2_image&gt;=2.0.0</a:t>
            </a:r>
            <a:r>
              <a:rPr lang="nb-NO" sz="1800" dirty="0"/>
              <a:t>)</a:t>
            </a:r>
            <a:br>
              <a:rPr lang="nb-NO" sz="1800" dirty="0"/>
            </a:br>
            <a:r>
              <a:rPr lang="nb-NO" sz="1800" dirty="0"/>
              <a:t>PKG_SEARCH_MODULE(</a:t>
            </a:r>
            <a:r>
              <a:rPr lang="nb-NO" sz="1800" b="1" dirty="0">
                <a:solidFill>
                  <a:srgbClr val="008000"/>
                </a:solidFill>
              </a:rPr>
              <a:t>SDL2TTF REQUIRED SDL2_ttf&gt;=2.0.0</a:t>
            </a:r>
            <a:r>
              <a:rPr lang="nb-NO" sz="1800" dirty="0"/>
              <a:t>)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 err="1"/>
              <a:t>include_directories</a:t>
            </a:r>
            <a:r>
              <a:rPr lang="nb-NO" sz="1800" dirty="0"/>
              <a:t>(</a:t>
            </a:r>
            <a:r>
              <a:rPr lang="nb-NO" sz="1800" b="1" dirty="0">
                <a:solidFill>
                  <a:srgbClr val="000080"/>
                </a:solidFill>
              </a:rPr>
              <a:t>${</a:t>
            </a:r>
            <a:r>
              <a:rPr lang="nb-NO" sz="1800" b="1" dirty="0">
                <a:solidFill>
                  <a:srgbClr val="008000"/>
                </a:solidFill>
              </a:rPr>
              <a:t>SDL2_INCLUDE_DIRS</a:t>
            </a:r>
            <a:r>
              <a:rPr lang="nb-NO" sz="1800" b="1" dirty="0">
                <a:solidFill>
                  <a:srgbClr val="000080"/>
                </a:solidFill>
              </a:rPr>
              <a:t>} ${</a:t>
            </a:r>
            <a:r>
              <a:rPr lang="nb-NO" sz="1800" b="1" dirty="0">
                <a:solidFill>
                  <a:srgbClr val="008000"/>
                </a:solidFill>
              </a:rPr>
              <a:t>SDL2IMAGE_INCLUDE_DIRS</a:t>
            </a:r>
            <a:r>
              <a:rPr lang="nb-NO" sz="1800" b="1" dirty="0">
                <a:solidFill>
                  <a:srgbClr val="000080"/>
                </a:solidFill>
              </a:rPr>
              <a:t>} ${</a:t>
            </a:r>
            <a:r>
              <a:rPr lang="nb-NO" sz="1800" b="1" dirty="0">
                <a:solidFill>
                  <a:srgbClr val="008000"/>
                </a:solidFill>
              </a:rPr>
              <a:t>SDL2TTF_INCLUDE_DIRS</a:t>
            </a:r>
            <a:r>
              <a:rPr lang="nb-NO" sz="1800" b="1" dirty="0">
                <a:solidFill>
                  <a:srgbClr val="000080"/>
                </a:solidFill>
              </a:rPr>
              <a:t>}</a:t>
            </a:r>
            <a:r>
              <a:rPr lang="nb-NO" sz="1800" dirty="0"/>
              <a:t>)</a:t>
            </a:r>
            <a:br>
              <a:rPr lang="nb-NO" sz="1800" dirty="0"/>
            </a:br>
            <a:r>
              <a:rPr lang="nb-NO" sz="1800" dirty="0" err="1"/>
              <a:t>target_link_libraries</a:t>
            </a:r>
            <a:r>
              <a:rPr lang="nb-NO" sz="1800" dirty="0"/>
              <a:t>(</a:t>
            </a:r>
            <a:r>
              <a:rPr lang="nb-NO" sz="1800" b="1" dirty="0">
                <a:solidFill>
                  <a:srgbClr val="000080"/>
                </a:solidFill>
              </a:rPr>
              <a:t>${</a:t>
            </a:r>
            <a:r>
              <a:rPr lang="nb-NO" sz="1800" b="1" dirty="0">
                <a:solidFill>
                  <a:srgbClr val="008000"/>
                </a:solidFill>
              </a:rPr>
              <a:t>PROJECT_NAME</a:t>
            </a:r>
            <a:r>
              <a:rPr lang="nb-NO" sz="1800" b="1" dirty="0">
                <a:solidFill>
                  <a:srgbClr val="000080"/>
                </a:solidFill>
              </a:rPr>
              <a:t>} ${</a:t>
            </a:r>
            <a:r>
              <a:rPr lang="nb-NO" sz="1800" b="1" dirty="0">
                <a:solidFill>
                  <a:srgbClr val="008000"/>
                </a:solidFill>
              </a:rPr>
              <a:t>SDL2_LIBRARIES</a:t>
            </a:r>
            <a:r>
              <a:rPr lang="nb-NO" sz="1800" b="1" dirty="0">
                <a:solidFill>
                  <a:srgbClr val="000080"/>
                </a:solidFill>
              </a:rPr>
              <a:t>} ${</a:t>
            </a:r>
            <a:r>
              <a:rPr lang="nb-NO" sz="1800" b="1" dirty="0">
                <a:solidFill>
                  <a:srgbClr val="008000"/>
                </a:solidFill>
              </a:rPr>
              <a:t>SDL2IMAGE_LIBRARIES</a:t>
            </a:r>
            <a:r>
              <a:rPr lang="nb-NO" sz="1800" b="1" dirty="0">
                <a:solidFill>
                  <a:srgbClr val="000080"/>
                </a:solidFill>
              </a:rPr>
              <a:t>} ${</a:t>
            </a:r>
            <a:r>
              <a:rPr lang="nb-NO" sz="1800" b="1" dirty="0">
                <a:solidFill>
                  <a:srgbClr val="008000"/>
                </a:solidFill>
              </a:rPr>
              <a:t>SDL2TTF_LIBRARIES</a:t>
            </a:r>
            <a:r>
              <a:rPr lang="nb-NO" sz="1800" b="1" dirty="0">
                <a:solidFill>
                  <a:srgbClr val="000080"/>
                </a:solidFill>
              </a:rPr>
              <a:t>}</a:t>
            </a:r>
            <a:r>
              <a:rPr lang="nb-NO" sz="1800" dirty="0"/>
              <a:t>)</a:t>
            </a:r>
            <a:br>
              <a:rPr lang="nb-NO" sz="1800" dirty="0"/>
            </a:br>
            <a:r>
              <a:rPr lang="nb-NO" sz="1800" dirty="0" err="1"/>
              <a:t>set</a:t>
            </a:r>
            <a:r>
              <a:rPr lang="nb-NO" sz="1800" dirty="0"/>
              <a:t>(</a:t>
            </a:r>
            <a:r>
              <a:rPr lang="nb-NO" sz="1800" b="1" dirty="0">
                <a:solidFill>
                  <a:srgbClr val="008000"/>
                </a:solidFill>
              </a:rPr>
              <a:t>CMAKE_MODULE_PATH </a:t>
            </a:r>
            <a:r>
              <a:rPr lang="nb-NO" sz="1800" b="1" dirty="0">
                <a:solidFill>
                  <a:srgbClr val="000080"/>
                </a:solidFill>
              </a:rPr>
              <a:t>${</a:t>
            </a:r>
            <a:r>
              <a:rPr lang="nb-NO" sz="1800" b="1" dirty="0">
                <a:solidFill>
                  <a:srgbClr val="008000"/>
                </a:solidFill>
              </a:rPr>
              <a:t>CMAKE_MODULE_PATH</a:t>
            </a:r>
            <a:r>
              <a:rPr lang="nb-NO" sz="1800" b="1" dirty="0">
                <a:solidFill>
                  <a:srgbClr val="000080"/>
                </a:solidFill>
              </a:rPr>
              <a:t>} </a:t>
            </a:r>
            <a:r>
              <a:rPr lang="nb-NO" sz="1800" dirty="0"/>
              <a:t>"</a:t>
            </a:r>
            <a:r>
              <a:rPr lang="nb-NO" sz="1800" b="1" dirty="0">
                <a:solidFill>
                  <a:srgbClr val="000080"/>
                </a:solidFill>
              </a:rPr>
              <a:t>${</a:t>
            </a:r>
            <a:r>
              <a:rPr lang="nb-NO" sz="1800" b="1" dirty="0">
                <a:solidFill>
                  <a:srgbClr val="008000"/>
                </a:solidFill>
              </a:rPr>
              <a:t>PROJECT_SOURCE_DIR</a:t>
            </a:r>
            <a:r>
              <a:rPr lang="nb-NO" sz="1800" b="1" dirty="0">
                <a:solidFill>
                  <a:srgbClr val="000080"/>
                </a:solidFill>
              </a:rPr>
              <a:t>}</a:t>
            </a:r>
            <a:r>
              <a:rPr lang="nb-NO" sz="1800" b="1" dirty="0">
                <a:solidFill>
                  <a:srgbClr val="008000"/>
                </a:solidFill>
              </a:rPr>
              <a:t>/</a:t>
            </a:r>
            <a:r>
              <a:rPr lang="nb-NO" sz="1800" b="1" dirty="0" err="1">
                <a:solidFill>
                  <a:srgbClr val="008000"/>
                </a:solidFill>
              </a:rPr>
              <a:t>cmake</a:t>
            </a:r>
            <a:r>
              <a:rPr lang="nb-NO" sz="1800" dirty="0"/>
              <a:t>")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0157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Sjekk at SDL virker</a:t>
            </a:r>
            <a:endParaRPr lang="en-US" altLang="en-US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For å </a:t>
            </a:r>
            <a:r>
              <a:rPr lang="en-US" dirty="0" err="1"/>
              <a:t>sjekke</a:t>
            </a:r>
            <a:r>
              <a:rPr lang="en-US" dirty="0"/>
              <a:t> at SDL </a:t>
            </a:r>
            <a:r>
              <a:rPr lang="en-US" dirty="0" err="1"/>
              <a:t>virker</a:t>
            </a:r>
            <a:r>
              <a:rPr lang="en-US" dirty="0"/>
              <a:t>, lag et </a:t>
            </a: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vindu</a:t>
            </a:r>
            <a:r>
              <a:rPr lang="en-US" dirty="0"/>
              <a:t>, </a:t>
            </a:r>
            <a:r>
              <a:rPr lang="en-US" dirty="0" err="1"/>
              <a:t>tegn</a:t>
            </a:r>
            <a:r>
              <a:rPr lang="en-US" dirty="0"/>
              <a:t> et </a:t>
            </a:r>
            <a:r>
              <a:rPr lang="en-US" dirty="0" err="1"/>
              <a:t>bilde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det. </a:t>
            </a:r>
            <a:r>
              <a:rPr lang="en-US" dirty="0">
                <a:sym typeface="Wingdings" pitchFamily="2" charset="2"/>
              </a:rPr>
              <a:t>:-)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err="1">
                <a:sym typeface="Wingdings" pitchFamily="2" charset="2"/>
              </a:rPr>
              <a:t>Skal</a:t>
            </a:r>
            <a:r>
              <a:rPr lang="en-US" dirty="0">
                <a:sym typeface="Wingdings" pitchFamily="2" charset="2"/>
              </a:rPr>
              <a:t> vise </a:t>
            </a:r>
            <a:r>
              <a:rPr lang="en-US" dirty="0" err="1">
                <a:sym typeface="Wingdings" pitchFamily="2" charset="2"/>
              </a:rPr>
              <a:t>koden</a:t>
            </a:r>
            <a:r>
              <a:rPr lang="en-US" dirty="0">
                <a:sym typeface="Wingdings" pitchFamily="2" charset="2"/>
              </a:rPr>
              <a:t> for </a:t>
            </a:r>
            <a:r>
              <a:rPr lang="en-US" dirty="0" err="1">
                <a:sym typeface="Wingdings" pitchFamily="2" charset="2"/>
              </a:rPr>
              <a:t>dette</a:t>
            </a:r>
            <a:r>
              <a:rPr lang="en-US" dirty="0">
                <a:sym typeface="Wingdings" pitchFamily="2" charset="2"/>
              </a:rPr>
              <a:t> over </a:t>
            </a:r>
            <a:r>
              <a:rPr lang="en-US" dirty="0" err="1">
                <a:sym typeface="Wingdings" pitchFamily="2" charset="2"/>
              </a:rPr>
              <a:t>kommende</a:t>
            </a:r>
            <a:r>
              <a:rPr lang="en-US" dirty="0">
                <a:sym typeface="Wingdings" pitchFamily="2" charset="2"/>
              </a:rPr>
              <a:t> slides.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sym typeface="Wingdings" pitchFamily="2" charset="2"/>
              </a:rPr>
              <a:t>Mitt </a:t>
            </a:r>
            <a:r>
              <a:rPr lang="en-US" dirty="0" err="1">
                <a:sym typeface="Wingdings" pitchFamily="2" charset="2"/>
              </a:rPr>
              <a:t>eksempel</a:t>
            </a:r>
            <a:r>
              <a:rPr lang="en-US" dirty="0">
                <a:sym typeface="Wingdings" pitchFamily="2" charset="2"/>
              </a:rPr>
              <a:t> ligger </a:t>
            </a:r>
            <a:r>
              <a:rPr lang="en-US" dirty="0" err="1">
                <a:sym typeface="Wingdings" pitchFamily="2" charset="2"/>
              </a:rPr>
              <a:t>vedlagt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forelesningen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på</a:t>
            </a:r>
            <a:r>
              <a:rPr lang="en-US" dirty="0">
                <a:sym typeface="Wingdings" pitchFamily="2" charset="2"/>
              </a:rPr>
              <a:t> Canvas.</a:t>
            </a:r>
          </a:p>
          <a:p>
            <a:pPr>
              <a:buFont typeface="Arial" charset="0"/>
              <a:buChar char="•"/>
              <a:defRPr/>
            </a:pPr>
            <a:endParaRPr lang="en-US" dirty="0">
              <a:sym typeface="Wingdings" pitchFamily="2" charset="2"/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Wingdings" pitchFamily="2" charset="2"/>
              </a:rPr>
              <a:t>Mange </a:t>
            </a:r>
            <a:r>
              <a:rPr lang="en-US" dirty="0" err="1">
                <a:sym typeface="Wingdings" pitchFamily="2" charset="2"/>
              </a:rPr>
              <a:t>gode</a:t>
            </a:r>
            <a:r>
              <a:rPr lang="en-US" dirty="0">
                <a:sym typeface="Wingdings" pitchFamily="2" charset="2"/>
              </a:rPr>
              <a:t> tutorials her: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hlinkClick r:id="rId2"/>
              </a:rPr>
              <a:t>http://lazyfoo.net/tutorials/SDL/01_hello_SDL/index2.php</a:t>
            </a:r>
            <a:endParaRPr lang="en-US" dirty="0"/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Han </a:t>
            </a:r>
            <a:r>
              <a:rPr lang="en-US" dirty="0" err="1"/>
              <a:t>forklarer</a:t>
            </a:r>
            <a:r>
              <a:rPr lang="en-US" dirty="0"/>
              <a:t>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tydelig</a:t>
            </a:r>
            <a:r>
              <a:rPr lang="en-US" dirty="0"/>
              <a:t> </a:t>
            </a: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med </a:t>
            </a:r>
            <a:r>
              <a:rPr lang="en-US" dirty="0" err="1"/>
              <a:t>koden</a:t>
            </a:r>
            <a:r>
              <a:rPr lang="en-US" dirty="0"/>
              <a:t> sin.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javn</a:t>
            </a:r>
            <a:r>
              <a:rPr lang="en-US" dirty="0"/>
              <a:t>, fin </a:t>
            </a:r>
            <a:r>
              <a:rPr lang="en-US" dirty="0" err="1"/>
              <a:t>progresjon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tutorial 1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utover</a:t>
            </a:r>
            <a:r>
              <a:rPr lang="en-US" dirty="0"/>
              <a:t>.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Han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gjennom</a:t>
            </a:r>
            <a:r>
              <a:rPr lang="en-US" dirty="0"/>
              <a:t> MANGE </a:t>
            </a:r>
            <a:r>
              <a:rPr lang="en-US" dirty="0" err="1"/>
              <a:t>temaer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for SDL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spillprogrammerere</a:t>
            </a:r>
            <a:r>
              <a:rPr lang="en-US" dirty="0"/>
              <a:t>! :-)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Kort om blit’ing av 2D grafikk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For 2D grafikk blit’er vi pixels til skjermen. Det vil si at vi kopierer pixels fra en kildegrafikkfil til en posisjon på et skjermbuffer.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SDL_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RenderCopy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b-NO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(...)</a:t>
            </a:r>
            <a:r>
              <a:rPr lang="nb-NO" dirty="0"/>
              <a:t> gjør dette for oss.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Vi bruker gjerne to skjermbuffere: Når alle updates er gjort i et temporært skjermbuffer </a:t>
            </a:r>
            <a:br>
              <a:rPr lang="nb-NO" dirty="0"/>
            </a:br>
            <a:r>
              <a:rPr lang="nb-NO" dirty="0"/>
              <a:t>(i minnet), ”bytter” vi dette med skjerm-bufferet som vises.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SDL_RenderPresent(...)</a:t>
            </a:r>
            <a:r>
              <a:rPr lang="nb-NO" dirty="0"/>
              <a:t> gjør dette for oss.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NB: I moderne engines, SDL inkludert, gjøres dette ved hjelp av teksturer og 3D grafikkortet.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err="1">
                <a:solidFill>
                  <a:srgbClr val="2B91AF"/>
                </a:solidFill>
                <a:latin typeface="Consolas"/>
              </a:rPr>
              <a:t>SDL_Window</a:t>
            </a:r>
            <a:r>
              <a:rPr lang="nb-NO" dirty="0">
                <a:latin typeface="Consolas"/>
              </a:rPr>
              <a:t>*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185" y="1052736"/>
            <a:ext cx="8355211" cy="36004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nb-NO" dirty="0"/>
              <a:t>SDL2 støtter flere vinduer. </a:t>
            </a:r>
          </a:p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nb-NO" dirty="0"/>
              <a:t>SDL_Window gir deg et objekt (en struct) for et spesifikt vindu som du kan bruke til å utføre ulike operasjoner på: resizing, vindu-events, osv. </a:t>
            </a:r>
          </a:p>
          <a:p>
            <a:pPr marL="473869" indent="-457200">
              <a:buFont typeface="Arial" panose="020B0604020202020204" pitchFamily="34" charset="0"/>
              <a:buChar char="•"/>
              <a:defRPr/>
            </a:pPr>
            <a:r>
              <a:rPr lang="nb-NO" dirty="0"/>
              <a:t>I spill er det vanlig med kun ett vindu. I andre applikasjoner brukes ofte flere vinduer.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err="1">
                <a:solidFill>
                  <a:srgbClr val="2B91AF"/>
                </a:solidFill>
                <a:latin typeface="Consolas"/>
              </a:rPr>
              <a:t>SDL_Renderer</a:t>
            </a:r>
            <a:r>
              <a:rPr lang="nb-NO" dirty="0">
                <a:latin typeface="Consolas"/>
              </a:rPr>
              <a:t>*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185" y="1052736"/>
            <a:ext cx="8355211" cy="453650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>
              <a:defRPr/>
            </a:pPr>
            <a:r>
              <a:rPr lang="nb-NO" sz="2800" dirty="0"/>
              <a:t>Hvert SDL_Window har sin egen Renderer. </a:t>
            </a:r>
          </a:p>
          <a:p>
            <a:pPr lvl="1">
              <a:defRPr/>
            </a:pPr>
            <a:r>
              <a:rPr lang="nb-NO" sz="2800" dirty="0"/>
              <a:t>SDL_Renderer gir deg et objekt (en struct) til en vindus-spesifikk renderer som du kan utføre ulike operasjoner på: legge til grafikk, rendre (2D blit'ing), osv.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398761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err="1">
                <a:solidFill>
                  <a:srgbClr val="2B91AF"/>
                </a:solidFill>
                <a:latin typeface="Consolas"/>
              </a:rPr>
              <a:t>SDL_Surface</a:t>
            </a:r>
            <a:r>
              <a:rPr lang="nb-NO" dirty="0">
                <a:latin typeface="Consolas"/>
              </a:rPr>
              <a:t>*</a:t>
            </a:r>
            <a:r>
              <a:rPr lang="nb-NO" dirty="0">
                <a:solidFill>
                  <a:srgbClr val="2B91AF"/>
                </a:solidFill>
                <a:latin typeface="Consolas"/>
              </a:rPr>
              <a:t> / </a:t>
            </a:r>
            <a:r>
              <a:rPr lang="nb-NO" dirty="0" err="1">
                <a:solidFill>
                  <a:srgbClr val="2B91AF"/>
                </a:solidFill>
                <a:latin typeface="Consolas"/>
              </a:rPr>
              <a:t>SDL_Texture</a:t>
            </a:r>
            <a:r>
              <a:rPr lang="nb-NO" dirty="0">
                <a:latin typeface="Consolas"/>
              </a:rPr>
              <a:t>*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lvl="1">
              <a:buFont typeface="Arial" charset="0"/>
              <a:buChar char="–"/>
              <a:defRPr/>
            </a:pPr>
            <a:r>
              <a:rPr lang="nb-NO" dirty="0"/>
              <a:t>Et SDL_Surface er et objekt som kan tegnes til.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Hvert surface har individuell høyde, bredde og koordinater.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SDL_Window har basicly et SDL_Surface som SDL_Renderer jobber på. Det oppfordres ikke til å bruke denne direkte.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SDL_Texture er det samme som et Surface, men eksisterer i minnet til skjermkortet, og kan dermed ikke endres.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Surfaces opererer på CPUen og er dermed tregere.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Bruk surfaces til innlasting av bilder og grafikkmanipulasjon, konverter det til en Texture og prøv å unngå å bruke surfacen etterpå.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SDL_Rect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Et SDL_Rect representerer et rektangel og inneholder koordinater, høyde og bredde.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SDL_Rect objekter brukes til å posisjonere objekter og til evt. cropping.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i="1" dirty="0"/>
              <a:t>Blant annet </a:t>
            </a:r>
            <a:r>
              <a:rPr lang="nb-NO" dirty="0"/>
              <a:t>brukes det når man setter et Surface inn i et annet.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 err="1">
                <a:solidFill>
                  <a:srgbClr val="2B91AF"/>
                </a:solidFill>
                <a:latin typeface="Consolas"/>
              </a:rPr>
              <a:t>SDL_Rect</a:t>
            </a:r>
            <a:endParaRPr lang="nb-NO" dirty="0">
              <a:solidFill>
                <a:srgbClr val="2B91AF"/>
              </a:solidFill>
              <a:latin typeface="Consolas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185" y="1052736"/>
            <a:ext cx="8355211" cy="345638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endParaRPr lang="nb-NO" dirty="0"/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Et SDL_Rect representerer et rektangel og inneholder koordinater, høyde og bredde.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SDL_Rect objekter brukes til å posisjonere objekter og til evt. cropping.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i="1" dirty="0"/>
              <a:t>Blant annet </a:t>
            </a:r>
            <a:r>
              <a:rPr lang="nb-NO" dirty="0"/>
              <a:t>brukes det når man setter et Surface inn i et annet.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8886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 et “Console application” </a:t>
            </a:r>
            <a:r>
              <a:rPr lang="en-GB" dirty="0" err="1"/>
              <a:t>prosjekt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Skru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“Precompiled Headers” for å </a:t>
            </a:r>
            <a:r>
              <a:rPr lang="en-GB" dirty="0" err="1"/>
              <a:t>bli</a:t>
            </a:r>
            <a:r>
              <a:rPr lang="en-GB" dirty="0"/>
              <a:t> </a:t>
            </a:r>
            <a:r>
              <a:rPr lang="en-GB" dirty="0" err="1"/>
              <a:t>kvitt</a:t>
            </a:r>
            <a:r>
              <a:rPr lang="en-GB" dirty="0"/>
              <a:t> </a:t>
            </a:r>
            <a:r>
              <a:rPr lang="en-GB" dirty="0" err="1"/>
              <a:t>stdafx.h</a:t>
            </a:r>
            <a:r>
              <a:rPr lang="en-GB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1"/>
            <a:ext cx="7704856" cy="386970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699792" y="1630465"/>
            <a:ext cx="5040560" cy="432048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5536" y="3717032"/>
            <a:ext cx="2088232" cy="432048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3713" y="2456356"/>
            <a:ext cx="1119935" cy="432048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1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Få opp et vindu (en "context")</a:t>
            </a:r>
          </a:p>
        </p:txBody>
      </p:sp>
      <p:sp>
        <p:nvSpPr>
          <p:cNvPr id="7" name="Rektangel 6"/>
          <p:cNvSpPr/>
          <p:nvPr/>
        </p:nvSpPr>
        <p:spPr>
          <a:xfrm>
            <a:off x="107504" y="548680"/>
            <a:ext cx="7445153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#include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&lt;iostream&gt;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#include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&lt;SDL.h&gt;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NB: Denne koden tar seg IKKE av feilhåndtering ved init.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main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argc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, 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char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* </a:t>
            </a:r>
            <a:r>
              <a:rPr lang="nb-NO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argv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[])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SDL_Init(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SDL_INIT_VIDEO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Init. SDL2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* window = </a:t>
            </a:r>
            <a:r>
              <a:rPr lang="en-US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Pointer to Window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Lag et vindu med gitte settings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For alle mulige konfigurasjonsalternativer, se: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  <a:hlinkClick r:id="rId2"/>
              </a:rPr>
              <a:t>http://goo.gl/8vDJN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window = SDL_CreateWindow ( </a:t>
            </a:r>
          </a:p>
          <a:p>
            <a:pPr lvl="2">
              <a:defRPr/>
            </a:pP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"Et awesome SDL2-vindu!"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,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   window title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SDL_WINDOWPOS_UNDEFINED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,          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   initial x position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SDL_WINDOWPOS_UNDEFINED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,          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   initial y position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550,                              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   width, in pixels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400,                              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   height, in pixels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SDL_WINDOW_SHOWN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|</a:t>
            </a:r>
            <a:r>
              <a:rPr lang="nb-NO" sz="12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SDL_WINDOW_OPENGL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   flags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);</a:t>
            </a: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Sjekk om noe gikk galt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if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(window == </a:t>
            </a:r>
            <a:r>
              <a:rPr lang="en-US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2">
              <a:defRPr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cerr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"Failed to create window: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 	    &lt;&lt; SDL_GetError() &lt;&lt; std::endl;</a:t>
            </a:r>
          </a:p>
          <a:p>
            <a:pPr lvl="2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SDL_Quit();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Rydd opp!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return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EXIT_FAILURE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Pause i 3 sekunder, lukk vinduet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SDL_Delay(3000);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SDL_DestroyWindow(window);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SDL_Quit();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Be SDL om å rydde opp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return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EXIT_SUCCESS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  <a:endParaRPr lang="nb-NO" sz="1200" dirty="0">
              <a:cs typeface="Arial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Når er det riktig og når er det feil å bruke 3. partsbiblioteker?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nb-NO" dirty="0"/>
              <a:t>	</a:t>
            </a:r>
            <a:r>
              <a:rPr lang="nb-NO" dirty="0">
                <a:solidFill>
                  <a:srgbClr val="00B050"/>
                </a:solidFill>
              </a:rPr>
              <a:t>Riktig</a:t>
            </a:r>
            <a:r>
              <a:rPr lang="nb-NO" dirty="0"/>
              <a:t>													</a:t>
            </a:r>
            <a:r>
              <a:rPr lang="nb-NO" dirty="0">
                <a:solidFill>
                  <a:srgbClr val="C00000"/>
                </a:solidFill>
              </a:rPr>
              <a:t>Feil</a:t>
            </a:r>
          </a:p>
          <a:p>
            <a:pPr>
              <a:buFont typeface="Arial" charset="0"/>
              <a:buNone/>
              <a:defRPr/>
            </a:pPr>
            <a:endParaRPr lang="nb-NO" dirty="0"/>
          </a:p>
          <a:p>
            <a:pPr>
              <a:buFont typeface="Arial" charset="0"/>
              <a:buNone/>
              <a:defRPr/>
            </a:pPr>
            <a:endParaRPr lang="nb-NO" dirty="0"/>
          </a:p>
          <a:p>
            <a:pPr>
              <a:buFont typeface="Arial" charset="0"/>
              <a:buNone/>
              <a:defRPr/>
            </a:pPr>
            <a:endParaRPr lang="nb-NO" dirty="0"/>
          </a:p>
          <a:p>
            <a:pPr>
              <a:buFont typeface="Arial" charset="0"/>
              <a:buNone/>
              <a:defRPr/>
            </a:pPr>
            <a:endParaRPr lang="nb-NO" dirty="0"/>
          </a:p>
          <a:p>
            <a:pPr>
              <a:buFont typeface="Arial" charset="0"/>
              <a:buNone/>
              <a:defRPr/>
            </a:pPr>
            <a:endParaRPr lang="nb-NO" dirty="0"/>
          </a:p>
          <a:p>
            <a:pPr>
              <a:buFont typeface="Arial" charset="0"/>
              <a:buNone/>
              <a:defRPr/>
            </a:pPr>
            <a:endParaRPr lang="nb-NO" dirty="0"/>
          </a:p>
          <a:p>
            <a:pPr>
              <a:buFont typeface="Arial" charset="0"/>
              <a:buNone/>
              <a:defRPr/>
            </a:pPr>
            <a:r>
              <a:rPr lang="nb-NO" dirty="0"/>
              <a:t> </a:t>
            </a:r>
            <a:endParaRPr lang="en-US" dirty="0"/>
          </a:p>
        </p:txBody>
      </p:sp>
      <p:sp>
        <p:nvSpPr>
          <p:cNvPr id="10" name="TekstSylinder 7"/>
          <p:cNvSpPr txBox="1"/>
          <p:nvPr/>
        </p:nvSpPr>
        <p:spPr>
          <a:xfrm>
            <a:off x="255786" y="2070846"/>
            <a:ext cx="3559175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nb-NO" sz="1600" dirty="0">
                <a:latin typeface="+mn-lt"/>
                <a:cs typeface="Arial" charset="0"/>
              </a:rPr>
              <a:t>Når du trenger store deler av biblioteket.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nb-NO" sz="1600" dirty="0">
              <a:latin typeface="+mn-lt"/>
              <a:cs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nb-NO" sz="1600" dirty="0">
                <a:latin typeface="+mn-lt"/>
                <a:cs typeface="Arial" charset="0"/>
              </a:rPr>
              <a:t>Når biblioteket utfører komplekse/ store oppgaver det tar LANG tid å skrive (bugfritt) selv.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nb-NO" sz="1600" dirty="0">
              <a:latin typeface="+mn-lt"/>
              <a:cs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nb-NO" sz="1600" dirty="0">
                <a:latin typeface="+mn-lt"/>
                <a:cs typeface="Arial" charset="0"/>
              </a:rPr>
              <a:t>Når bibliotekets implementasjon er mer effektiv enn du klarer å skrive selv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nb-NO" sz="1600" dirty="0">
              <a:latin typeface="+mn-lt"/>
              <a:cs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nb-NO" sz="1600" dirty="0">
                <a:latin typeface="+mn-lt"/>
                <a:cs typeface="Arial" charset="0"/>
              </a:rPr>
              <a:t>Anerkjente, godt dokumenterte biblioteker med et stort community.</a:t>
            </a:r>
          </a:p>
        </p:txBody>
      </p:sp>
      <p:sp>
        <p:nvSpPr>
          <p:cNvPr id="11" name="TekstSylinder 8"/>
          <p:cNvSpPr txBox="1"/>
          <p:nvPr/>
        </p:nvSpPr>
        <p:spPr>
          <a:xfrm>
            <a:off x="4283968" y="1916832"/>
            <a:ext cx="43910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nb-NO" sz="1600" dirty="0">
                <a:latin typeface="+mn-lt"/>
                <a:cs typeface="Arial" charset="0"/>
              </a:rPr>
              <a:t>Når du kun trenger litt av biblioteket.</a:t>
            </a:r>
          </a:p>
          <a:p>
            <a:pPr>
              <a:defRPr/>
            </a:pPr>
            <a:endParaRPr lang="nb-NO" sz="1600" dirty="0">
              <a:latin typeface="+mn-lt"/>
              <a:cs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nb-NO" sz="1600" dirty="0">
                <a:latin typeface="+mn-lt"/>
                <a:cs typeface="Arial" charset="0"/>
              </a:rPr>
              <a:t>Når det er raskere og tilsvarende effektivt å skrive koden selv.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nb-NO" sz="1600" dirty="0">
              <a:latin typeface="+mn-lt"/>
              <a:cs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nb-NO" sz="1600" dirty="0">
                <a:latin typeface="+mn-lt"/>
                <a:cs typeface="Arial" charset="0"/>
              </a:rPr>
              <a:t>Dårlig dokumenterte biblioteker, ofte laget av enkeltpersoner, lite fulgt opp.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nb-NO" sz="1600" dirty="0">
              <a:latin typeface="+mn-lt"/>
              <a:cs typeface="Arial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nb-NO" sz="1600" dirty="0">
                <a:latin typeface="+mn-lt"/>
                <a:cs typeface="Arial" charset="0"/>
              </a:rPr>
              <a:t>Ufullstendige/uferdige biblioteker.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Laste inn et bilde</a:t>
            </a:r>
          </a:p>
        </p:txBody>
      </p:sp>
      <p:sp>
        <p:nvSpPr>
          <p:cNvPr id="8" name="Rektangel 7"/>
          <p:cNvSpPr/>
          <p:nvPr/>
        </p:nvSpPr>
        <p:spPr>
          <a:xfrm>
            <a:off x="23654" y="620688"/>
            <a:ext cx="7128792" cy="5447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NB: denne koden "bygger på" forrige eksempel!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SDL_Renderer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* renderer;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Pointer to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window's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renderer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Lag en renderer til det spesifikke vinduet. Setter Hardware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accelerated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flag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.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renderer =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SDL_CreateRenderer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window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, -1, </a:t>
            </a:r>
            <a:r>
              <a:rPr lang="nb-NO" sz="12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SDL_RENDERER_ACCELERATED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);</a:t>
            </a: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Sjekk om noe gikk galt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if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(renderer == 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nullptr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1">
              <a:defRPr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cerr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"Failed to create renderer: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 &lt;&lt;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SDL_GetError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() &lt;&lt;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std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::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endl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 lvl="1"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SDL_DestroyWindow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window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);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SDL_Quit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();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rydd opp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return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EXIT_FAILURE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Set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renderens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bakgrunnsfarge til svart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SDL_SetRenderDrawColor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(renderer, 0, 0, 0, 255);</a:t>
            </a:r>
          </a:p>
          <a:p>
            <a:pPr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SDL_RenderClear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(renderer);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Nullstiller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renderen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(til svart)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Last inn et bilde fra disk (NB: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ren SDL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støtter KUN BMP! Bruk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SDL_Image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SDL_Surface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*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surface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SDL_LoadBMP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</a:t>
            </a:r>
            <a:r>
              <a:rPr lang="nb-NO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"my_picture.bmp"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);</a:t>
            </a: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Sjekk for feil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if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(surface == 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nullptr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1">
              <a:defRPr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cerr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"Failed to load image: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 &lt;&lt;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SDL_GetError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() &lt;&lt;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std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::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endl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 lvl="1"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SDL_DestroyRenderer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(renderer);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SDL_DestroyWindow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window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);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SDL_Quit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();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rydd opp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return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EXIT_FAILURE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79512" y="188640"/>
            <a:ext cx="8177884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… fortsettelse fra forrige slide</a:t>
            </a:r>
          </a:p>
          <a:p>
            <a:pPr>
              <a:defRPr/>
            </a:pPr>
            <a:endParaRPr lang="nb-NO" sz="1200" dirty="0">
              <a:solidFill>
                <a:srgbClr val="008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Konverter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surface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om til et HW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Accelerated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Texture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, laster objektet opp på skjermkortet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SDL_Texture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*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drawable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SDL_CreateTextureFromSurface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(renderer,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surface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);</a:t>
            </a: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Sett opp et "koordinatsystem" for bildet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SDL_Rect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coords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>
              <a:defRPr/>
            </a:pPr>
            <a:r>
              <a:rPr lang="da-DK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coords.h = surface-&gt;h; </a:t>
            </a:r>
            <a:r>
              <a:rPr lang="da-DK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Samme bredde og høyde som surface</a:t>
            </a: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coords.w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surface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-&gt;w;</a:t>
            </a:r>
          </a:p>
          <a:p>
            <a:pPr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coords.x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0;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Endre disse for å "flytte" bildet i vinduet/renderer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coords.y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0;</a:t>
            </a: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SDL_FreeSurface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surface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Frigjør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surface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fra CPU-minnet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/* GAME LOOP START */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n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      // Endre koordinatene ved brukerinput (coords.x, coords.y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	</a:t>
            </a: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Legg til objektet i vinduets renderer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SDL_RenderCopy(renderer, drawable, 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nullptr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, &amp;coords);</a:t>
            </a:r>
          </a:p>
          <a:p>
            <a:pPr lvl="1"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BLIT/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rendre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bildet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SDL_RenderPresent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(renderer);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SDL_RenderClear(renderer);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Tøm renderen for innhold</a:t>
            </a:r>
          </a:p>
          <a:p>
            <a:pPr lvl="1"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/* GAME LOOP SLUTT */</a:t>
            </a:r>
            <a:endParaRPr lang="nb-NO" sz="1200" dirty="0">
              <a:cs typeface="Arial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PS: Denne </a:t>
            </a:r>
            <a:r>
              <a:rPr lang="en-GB" dirty="0" err="1"/>
              <a:t>koden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optimisert</a:t>
            </a:r>
            <a:r>
              <a:rPr lang="en-GB" dirty="0"/>
              <a:t> for å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plass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slide: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vanligvis</a:t>
            </a:r>
            <a:r>
              <a:rPr lang="en-GB" dirty="0"/>
              <a:t> et </a:t>
            </a:r>
            <a:r>
              <a:rPr lang="en-GB" dirty="0" err="1"/>
              <a:t>mål</a:t>
            </a:r>
            <a:r>
              <a:rPr lang="en-GB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99" y="2132856"/>
            <a:ext cx="9054401" cy="634077"/>
          </a:xfrm>
        </p:spPr>
        <p:txBody>
          <a:bodyPr/>
          <a:lstStyle/>
          <a:p>
            <a:r>
              <a:rPr lang="en-GB" dirty="0"/>
              <a:t>Del </a:t>
            </a:r>
            <a:r>
              <a:rPr lang="en-GB" dirty="0" err="1"/>
              <a:t>opp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klasser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funksjoner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773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Forenklet </a:t>
            </a:r>
            <a:r>
              <a:rPr lang="nb-NO" altLang="en-US" strike="sngStrike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Game Loop</a:t>
            </a:r>
            <a:r>
              <a:rPr lang="nb-NO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 Control loop</a:t>
            </a:r>
            <a:endParaRPr lang="en-US" altLang="en-US" strike="sngStrike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>
                <a:solidFill>
                  <a:srgbClr val="0070C0"/>
                </a:solidFill>
              </a:rPr>
              <a:t>Flyten i REALTIME applikasjoner: (som spill)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None/>
              <a:defRPr/>
            </a:pPr>
            <a:r>
              <a:rPr lang="nb-NO" dirty="0"/>
              <a:t> </a:t>
            </a:r>
            <a:endParaRPr lang="en-US" dirty="0"/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1066800" y="2205038"/>
            <a:ext cx="2209800" cy="3603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nb-NO" sz="2000" dirty="0">
                <a:latin typeface="+mn-lt"/>
                <a:cs typeface="Arial" charset="0"/>
              </a:rPr>
              <a:t>Initialisering</a:t>
            </a:r>
          </a:p>
        </p:txBody>
      </p: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1066800" y="2781300"/>
            <a:ext cx="2209800" cy="36036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nb-NO" sz="2000" dirty="0">
                <a:latin typeface="+mn-lt"/>
                <a:cs typeface="Arial" charset="0"/>
              </a:rPr>
              <a:t>Game Over?</a:t>
            </a:r>
          </a:p>
        </p:txBody>
      </p:sp>
      <p:sp>
        <p:nvSpPr>
          <p:cNvPr id="30727" name="Text Box 14"/>
          <p:cNvSpPr txBox="1">
            <a:spLocks noChangeAspect="1" noChangeArrowheads="1"/>
          </p:cNvSpPr>
          <p:nvPr/>
        </p:nvSpPr>
        <p:spPr bwMode="auto">
          <a:xfrm>
            <a:off x="1066800" y="3592513"/>
            <a:ext cx="2209800" cy="4127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nb-NO" sz="2000" dirty="0">
                <a:latin typeface="+mn-lt"/>
                <a:cs typeface="Arial" charset="0"/>
              </a:rPr>
              <a:t>(Spiller-)Input</a:t>
            </a:r>
          </a:p>
        </p:txBody>
      </p:sp>
      <p:sp>
        <p:nvSpPr>
          <p:cNvPr id="30728" name="Text Box 15"/>
          <p:cNvSpPr txBox="1">
            <a:spLocks noChangeArrowheads="1"/>
          </p:cNvSpPr>
          <p:nvPr/>
        </p:nvSpPr>
        <p:spPr bwMode="auto">
          <a:xfrm>
            <a:off x="1069975" y="4235450"/>
            <a:ext cx="2206625" cy="70643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nb-NO" sz="2000" dirty="0">
                <a:latin typeface="+mn-lt"/>
                <a:cs typeface="Arial" charset="0"/>
              </a:rPr>
              <a:t>Oppdateringer</a:t>
            </a:r>
          </a:p>
          <a:p>
            <a:pPr algn="ctr">
              <a:defRPr/>
            </a:pPr>
            <a:r>
              <a:rPr lang="nb-NO" sz="2000" dirty="0">
                <a:latin typeface="+mn-lt"/>
                <a:cs typeface="Arial" charset="0"/>
              </a:rPr>
              <a:t>(logikk og regler)</a:t>
            </a:r>
          </a:p>
        </p:txBody>
      </p:sp>
      <p:sp>
        <p:nvSpPr>
          <p:cNvPr id="30729" name="Text Box 16"/>
          <p:cNvSpPr txBox="1">
            <a:spLocks noChangeArrowheads="1"/>
          </p:cNvSpPr>
          <p:nvPr/>
        </p:nvSpPr>
        <p:spPr bwMode="auto">
          <a:xfrm>
            <a:off x="1068388" y="5156200"/>
            <a:ext cx="2208212" cy="36036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nb-NO" sz="2000" dirty="0">
                <a:latin typeface="+mn-lt"/>
                <a:cs typeface="Arial" charset="0"/>
              </a:rPr>
              <a:t>Output (render)</a:t>
            </a:r>
          </a:p>
        </p:txBody>
      </p:sp>
      <p:sp>
        <p:nvSpPr>
          <p:cNvPr id="30730" name="Text Box 17"/>
          <p:cNvSpPr txBox="1">
            <a:spLocks noChangeArrowheads="1"/>
          </p:cNvSpPr>
          <p:nvPr/>
        </p:nvSpPr>
        <p:spPr bwMode="auto">
          <a:xfrm>
            <a:off x="1066800" y="5732463"/>
            <a:ext cx="2209800" cy="3603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nb-NO" sz="2000" dirty="0">
                <a:latin typeface="+mn-lt"/>
                <a:cs typeface="Arial" charset="0"/>
              </a:rPr>
              <a:t>Avslutt</a:t>
            </a:r>
          </a:p>
        </p:txBody>
      </p:sp>
      <p:cxnSp>
        <p:nvCxnSpPr>
          <p:cNvPr id="29709" name="AutoShape 18"/>
          <p:cNvCxnSpPr>
            <a:cxnSpLocks noChangeShapeType="1"/>
            <a:stCxn id="30725" idx="2"/>
            <a:endCxn id="30726" idx="0"/>
          </p:cNvCxnSpPr>
          <p:nvPr/>
        </p:nvCxnSpPr>
        <p:spPr bwMode="auto">
          <a:xfrm>
            <a:off x="2171700" y="256540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9"/>
          <p:cNvCxnSpPr>
            <a:cxnSpLocks noChangeShapeType="1"/>
            <a:stCxn id="30726" idx="2"/>
            <a:endCxn id="30727" idx="0"/>
          </p:cNvCxnSpPr>
          <p:nvPr/>
        </p:nvCxnSpPr>
        <p:spPr bwMode="auto">
          <a:xfrm>
            <a:off x="2171700" y="3141663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20"/>
          <p:cNvCxnSpPr>
            <a:cxnSpLocks noChangeShapeType="1"/>
            <a:stCxn id="30727" idx="2"/>
            <a:endCxn id="30728" idx="0"/>
          </p:cNvCxnSpPr>
          <p:nvPr/>
        </p:nvCxnSpPr>
        <p:spPr bwMode="auto">
          <a:xfrm>
            <a:off x="2171700" y="4005263"/>
            <a:ext cx="1588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21"/>
          <p:cNvCxnSpPr>
            <a:cxnSpLocks noChangeShapeType="1"/>
            <a:stCxn id="30728" idx="2"/>
            <a:endCxn id="30729" idx="0"/>
          </p:cNvCxnSpPr>
          <p:nvPr/>
        </p:nvCxnSpPr>
        <p:spPr bwMode="auto">
          <a:xfrm flipH="1">
            <a:off x="2173288" y="4941888"/>
            <a:ext cx="0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23"/>
          <p:cNvCxnSpPr>
            <a:cxnSpLocks noChangeShapeType="1"/>
            <a:stCxn id="30730" idx="1"/>
            <a:endCxn id="30726" idx="1"/>
          </p:cNvCxnSpPr>
          <p:nvPr/>
        </p:nvCxnSpPr>
        <p:spPr bwMode="auto">
          <a:xfrm rot="10800000">
            <a:off x="1066800" y="2960688"/>
            <a:ext cx="12700" cy="2952750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7" name="Text Box 25"/>
          <p:cNvSpPr txBox="1">
            <a:spLocks noChangeArrowheads="1"/>
          </p:cNvSpPr>
          <p:nvPr/>
        </p:nvSpPr>
        <p:spPr bwMode="auto">
          <a:xfrm>
            <a:off x="1668463" y="3133725"/>
            <a:ext cx="571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nb-NO" sz="2000" dirty="0">
                <a:latin typeface="+mn-lt"/>
                <a:cs typeface="Arial" charset="0"/>
              </a:rPr>
              <a:t>Nei</a:t>
            </a:r>
          </a:p>
        </p:txBody>
      </p:sp>
      <p:sp>
        <p:nvSpPr>
          <p:cNvPr id="30738" name="Text Box 26"/>
          <p:cNvSpPr txBox="1">
            <a:spLocks noChangeArrowheads="1"/>
          </p:cNvSpPr>
          <p:nvPr/>
        </p:nvSpPr>
        <p:spPr bwMode="auto">
          <a:xfrm>
            <a:off x="828675" y="3133725"/>
            <a:ext cx="574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nb-NO" sz="2000" dirty="0">
                <a:latin typeface="+mn-lt"/>
                <a:cs typeface="Arial" charset="0"/>
              </a:rPr>
              <a:t>Ja</a:t>
            </a:r>
          </a:p>
        </p:txBody>
      </p:sp>
      <p:sp>
        <p:nvSpPr>
          <p:cNvPr id="30739" name="Text Box 27"/>
          <p:cNvSpPr txBox="1">
            <a:spLocks noChangeArrowheads="1"/>
          </p:cNvSpPr>
          <p:nvPr/>
        </p:nvSpPr>
        <p:spPr bwMode="auto">
          <a:xfrm>
            <a:off x="3616325" y="2205038"/>
            <a:ext cx="5065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nb-NO" sz="2000" dirty="0">
                <a:latin typeface="+mn-lt"/>
                <a:cs typeface="Arial" charset="0"/>
              </a:rPr>
              <a:t>Laste spill-ressurser: lyd/musikk, grafikk, ...</a:t>
            </a:r>
          </a:p>
        </p:txBody>
      </p:sp>
      <p:sp>
        <p:nvSpPr>
          <p:cNvPr id="30740" name="Text Box 28"/>
          <p:cNvSpPr txBox="1">
            <a:spLocks noChangeArrowheads="1"/>
          </p:cNvSpPr>
          <p:nvPr/>
        </p:nvSpPr>
        <p:spPr bwMode="auto">
          <a:xfrm>
            <a:off x="3616325" y="3605213"/>
            <a:ext cx="5208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nb-NO" sz="2000" dirty="0">
                <a:latin typeface="+mn-lt"/>
                <a:cs typeface="Arial" charset="0"/>
              </a:rPr>
              <a:t>Fra tastatur, mus, håndkontroller eller annet.</a:t>
            </a:r>
          </a:p>
        </p:txBody>
      </p:sp>
      <p:sp>
        <p:nvSpPr>
          <p:cNvPr id="30741" name="Text Box 29"/>
          <p:cNvSpPr txBox="1">
            <a:spLocks noChangeArrowheads="1"/>
          </p:cNvSpPr>
          <p:nvPr/>
        </p:nvSpPr>
        <p:spPr bwMode="auto">
          <a:xfrm>
            <a:off x="3616325" y="4233863"/>
            <a:ext cx="50593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nb-NO" sz="2000" dirty="0">
                <a:latin typeface="+mn-lt"/>
                <a:cs typeface="Arial" charset="0"/>
              </a:rPr>
              <a:t>Fra input anvendes regler og logikk på spillverdenen: fysikk systemer, game AI, ...</a:t>
            </a:r>
          </a:p>
        </p:txBody>
      </p:sp>
      <p:sp>
        <p:nvSpPr>
          <p:cNvPr id="30742" name="Text Box 30"/>
          <p:cNvSpPr txBox="1">
            <a:spLocks noChangeArrowheads="1"/>
          </p:cNvSpPr>
          <p:nvPr/>
        </p:nvSpPr>
        <p:spPr bwMode="auto">
          <a:xfrm>
            <a:off x="3616325" y="5157788"/>
            <a:ext cx="3043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nb-NO" sz="2000" dirty="0">
                <a:latin typeface="+mn-lt"/>
                <a:cs typeface="Arial" charset="0"/>
              </a:rPr>
              <a:t>Ofte tyngste del (grafikk).</a:t>
            </a:r>
          </a:p>
        </p:txBody>
      </p:sp>
      <p:sp>
        <p:nvSpPr>
          <p:cNvPr id="30743" name="Text Box 31"/>
          <p:cNvSpPr txBox="1">
            <a:spLocks noChangeArrowheads="1"/>
          </p:cNvSpPr>
          <p:nvPr/>
        </p:nvSpPr>
        <p:spPr bwMode="auto">
          <a:xfrm>
            <a:off x="3616325" y="2781300"/>
            <a:ext cx="4987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nb-NO" sz="2000" dirty="0">
                <a:latin typeface="+mn-lt"/>
                <a:cs typeface="Arial" charset="0"/>
              </a:rPr>
              <a:t>Så lenge spillet ikke er over (spiller </a:t>
            </a:r>
            <a:br>
              <a:rPr lang="nb-NO" sz="2000" dirty="0">
                <a:latin typeface="+mn-lt"/>
                <a:cs typeface="Arial" charset="0"/>
              </a:rPr>
            </a:br>
            <a:r>
              <a:rPr lang="nb-NO" sz="2000" dirty="0">
                <a:latin typeface="+mn-lt"/>
                <a:cs typeface="Arial" charset="0"/>
              </a:rPr>
              <a:t>fremdeles er i live), kjør loop.</a:t>
            </a:r>
          </a:p>
        </p:txBody>
      </p:sp>
      <p:sp>
        <p:nvSpPr>
          <p:cNvPr id="30744" name="Text Box 32"/>
          <p:cNvSpPr txBox="1">
            <a:spLocks noChangeArrowheads="1"/>
          </p:cNvSpPr>
          <p:nvPr/>
        </p:nvSpPr>
        <p:spPr bwMode="auto">
          <a:xfrm>
            <a:off x="3616325" y="5732463"/>
            <a:ext cx="52101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nb-NO" sz="2000" dirty="0">
                <a:latin typeface="+mn-lt"/>
                <a:cs typeface="Arial" charset="0"/>
              </a:rPr>
              <a:t>Spiller får avsluttende score (frigi ressurser).</a:t>
            </a:r>
          </a:p>
        </p:txBody>
      </p:sp>
      <p:cxnSp>
        <p:nvCxnSpPr>
          <p:cNvPr id="29722" name="AutoShape 23"/>
          <p:cNvCxnSpPr>
            <a:cxnSpLocks noChangeShapeType="1"/>
          </p:cNvCxnSpPr>
          <p:nvPr/>
        </p:nvCxnSpPr>
        <p:spPr bwMode="auto">
          <a:xfrm rot="10800000">
            <a:off x="3275013" y="2997200"/>
            <a:ext cx="1587" cy="2339975"/>
          </a:xfrm>
          <a:prstGeom prst="bentConnector3">
            <a:avLst>
              <a:gd name="adj1" fmla="val -1233898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Reell Game Loop (Spillmotor)</a:t>
            </a:r>
          </a:p>
        </p:txBody>
      </p:sp>
      <p:sp>
        <p:nvSpPr>
          <p:cNvPr id="3072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7" name="TekstSylinder 6"/>
          <p:cNvSpPr txBox="1"/>
          <p:nvPr/>
        </p:nvSpPr>
        <p:spPr>
          <a:xfrm>
            <a:off x="755576" y="4615829"/>
            <a:ext cx="7775575" cy="9540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To tackle such complexity, it helps to have excellent development tools. </a:t>
            </a:r>
          </a:p>
          <a:p>
            <a:pPr algn="ctr">
              <a:defRPr/>
            </a:pPr>
            <a:r>
              <a:rPr lang="en-US" sz="1600" dirty="0"/>
              <a:t>Sadly, we do not have excellent development tools.</a:t>
            </a:r>
          </a:p>
          <a:p>
            <a:pPr algn="ctr">
              <a:defRPr/>
            </a:pPr>
            <a:r>
              <a:rPr lang="en-US" sz="1200" dirty="0"/>
              <a:t>J. Blow, Game Development – Harder Than You Think, Queue, Association for Computing Machinery, vol. 1 (10), February 2004, pp. 28–37.</a:t>
            </a:r>
            <a:endParaRPr lang="nb-NO" sz="1200" dirty="0"/>
          </a:p>
        </p:txBody>
      </p:sp>
      <p:pic>
        <p:nvPicPr>
          <p:cNvPr id="307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56" y="1096764"/>
            <a:ext cx="5170487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Spill må håndtere input på en effektiv måte.</a:t>
            </a:r>
            <a:endParaRPr lang="nb-NO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185" y="1052736"/>
            <a:ext cx="8355211" cy="4968552"/>
          </a:xfrm>
        </p:spPr>
        <p:txBody>
          <a:bodyPr/>
          <a:lstStyle/>
          <a:p>
            <a:pPr>
              <a:defRPr/>
            </a:pPr>
            <a:endParaRPr lang="nb-NO" sz="2400" dirty="0"/>
          </a:p>
          <a:p>
            <a:pPr marL="359569" indent="-342900">
              <a:buFont typeface="Arial" panose="020B0604020202020204" pitchFamily="34" charset="0"/>
              <a:buChar char="•"/>
              <a:defRPr/>
            </a:pPr>
            <a:r>
              <a:rPr lang="nb-NO" sz="2500" dirty="0"/>
              <a:t>Keyboard, mus, kontrollere, osv.</a:t>
            </a:r>
          </a:p>
          <a:p>
            <a:pPr>
              <a:buFont typeface="Arial" charset="0"/>
              <a:buChar char="•"/>
              <a:defRPr/>
            </a:pPr>
            <a:endParaRPr lang="nb-NO" sz="2400" dirty="0"/>
          </a:p>
          <a:p>
            <a:pPr marL="359569" indent="-342900">
              <a:buFont typeface="Arial" panose="020B0604020202020204" pitchFamily="34" charset="0"/>
              <a:buChar char="•"/>
              <a:defRPr/>
            </a:pPr>
            <a:r>
              <a:rPr lang="nb-NO" sz="2400" dirty="0"/>
              <a:t>Vi ønsker å benytte SDL for å lese input: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200" dirty="0"/>
              <a:t>Plattformuavhengig.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200" dirty="0"/>
              <a:t>Har et relativt enkelt input-</a:t>
            </a:r>
            <a:r>
              <a:rPr lang="nb-NO" sz="2200" dirty="0" err="1"/>
              <a:t>interface</a:t>
            </a:r>
            <a:r>
              <a:rPr lang="nb-NO" sz="2200" dirty="0"/>
              <a:t>.</a:t>
            </a:r>
          </a:p>
          <a:p>
            <a:pPr lvl="1">
              <a:buFont typeface="Arial" charset="0"/>
              <a:buChar char="–"/>
              <a:defRPr/>
            </a:pPr>
            <a:endParaRPr lang="nb-NO" sz="2200" dirty="0"/>
          </a:p>
          <a:p>
            <a:pPr marL="359569" indent="-342900">
              <a:buFont typeface="Arial" panose="020B0604020202020204" pitchFamily="34" charset="0"/>
              <a:buChar char="•"/>
              <a:defRPr/>
            </a:pPr>
            <a:r>
              <a:rPr lang="nb-NO" sz="2400" dirty="0"/>
              <a:t>Forskjellige mulige framgangsmåter for å lese input: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nb-NO" sz="2000" dirty="0"/>
              <a:t>Benytte ”</a:t>
            </a:r>
            <a:r>
              <a:rPr lang="nb-NO" sz="2000" dirty="0" err="1"/>
              <a:t>event</a:t>
            </a:r>
            <a:r>
              <a:rPr lang="nb-NO" sz="2000" dirty="0"/>
              <a:t> pump” system.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nb-NO" sz="2000" dirty="0"/>
              <a:t>State snapshot.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nb-NO" sz="2000" dirty="0"/>
              <a:t>En kombinasjon av de to over.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dirty="0" err="1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Event</a:t>
            </a:r>
            <a:r>
              <a:rPr lang="nb-NO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-pump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>
                <a:ea typeface="ＭＳ Ｐゴシック" pitchFamily="34" charset="-128"/>
              </a:rPr>
              <a:t>Fordel: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400" dirty="0">
                <a:ea typeface="ＭＳ Ｐゴシック" pitchFamily="34" charset="-128"/>
              </a:rPr>
              <a:t>Enkelt å bruke, da vi sjekker ferdigdefinerte </a:t>
            </a:r>
            <a:r>
              <a:rPr lang="nb-NO" sz="2400" dirty="0" err="1">
                <a:ea typeface="ＭＳ Ｐゴシック" pitchFamily="34" charset="-128"/>
              </a:rPr>
              <a:t>events</a:t>
            </a:r>
            <a:r>
              <a:rPr lang="nb-NO" sz="2400" dirty="0">
                <a:ea typeface="ＭＳ Ｐゴシック" pitchFamily="34" charset="-128"/>
              </a:rPr>
              <a:t>. </a:t>
            </a: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nb-NO" dirty="0">
                <a:ea typeface="ＭＳ Ｐゴシック" pitchFamily="34" charset="-128"/>
              </a:rPr>
              <a:t>Ulemper: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400" dirty="0">
                <a:ea typeface="ＭＳ Ｐゴシック" pitchFamily="34" charset="-128"/>
              </a:rPr>
              <a:t>Kan være problem hvis vi vil sjekke input flere steder i koden (</a:t>
            </a:r>
            <a:r>
              <a:rPr lang="nb-NO" sz="2400" dirty="0" err="1">
                <a:ea typeface="ＭＳ Ｐゴシック" pitchFamily="34" charset="-128"/>
              </a:rPr>
              <a:t>events</a:t>
            </a:r>
            <a:r>
              <a:rPr lang="nb-NO" sz="2400" dirty="0">
                <a:ea typeface="ＭＳ Ｐゴシック" pitchFamily="34" charset="-128"/>
              </a:rPr>
              <a:t> kan gå tapt om vi alt har kjørt pumpa på leting etter andre, spesifikke </a:t>
            </a:r>
            <a:r>
              <a:rPr lang="nb-NO" sz="2400" dirty="0" err="1">
                <a:ea typeface="ＭＳ Ｐゴシック" pitchFamily="34" charset="-128"/>
              </a:rPr>
              <a:t>events</a:t>
            </a:r>
            <a:r>
              <a:rPr lang="nb-NO" sz="2400" dirty="0">
                <a:ea typeface="ＭＳ Ｐゴシック" pitchFamily="34" charset="-128"/>
              </a:rPr>
              <a:t>).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400" dirty="0">
                <a:ea typeface="ＭＳ Ｐゴシック" pitchFamily="34" charset="-128"/>
              </a:rPr>
              <a:t>Lite egnet hvis vi vil sjekke kombinasjoner av </a:t>
            </a:r>
            <a:r>
              <a:rPr lang="nb-NO" sz="2400" dirty="0" err="1">
                <a:ea typeface="ＭＳ Ｐゴシック" pitchFamily="34" charset="-128"/>
              </a:rPr>
              <a:t>keypresses</a:t>
            </a:r>
            <a:r>
              <a:rPr lang="nb-NO" sz="2400" dirty="0">
                <a:ea typeface="ＭＳ Ｐゴシック" pitchFamily="34" charset="-128"/>
              </a:rPr>
              <a:t> (siden vi må se på resultatet av flere </a:t>
            </a:r>
            <a:r>
              <a:rPr lang="nb-NO" sz="2400" dirty="0" err="1">
                <a:ea typeface="ＭＳ Ｐゴシック" pitchFamily="34" charset="-128"/>
              </a:rPr>
              <a:t>events</a:t>
            </a:r>
            <a:r>
              <a:rPr lang="nb-NO" sz="2400" dirty="0">
                <a:ea typeface="ＭＳ Ｐゴシック" pitchFamily="34" charset="-128"/>
              </a:rPr>
              <a:t> samlet).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Event-pump i SDL</a:t>
            </a:r>
          </a:p>
        </p:txBody>
      </p:sp>
      <p:sp>
        <p:nvSpPr>
          <p:cNvPr id="8" name="Rektangel 7"/>
          <p:cNvSpPr/>
          <p:nvPr/>
        </p:nvSpPr>
        <p:spPr>
          <a:xfrm>
            <a:off x="107504" y="540984"/>
            <a:ext cx="6165806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gameNotOver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true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>
              <a:defRPr/>
            </a:pPr>
            <a:r>
              <a:rPr lang="nb-NO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SDL_Event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event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Lag et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event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-objekt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while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gameNotOver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Sjekk om en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event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har oppstått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if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SDL_PollEvent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(&amp;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event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))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2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Sjekk om det var en key-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event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if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event.type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== </a:t>
            </a:r>
            <a:r>
              <a:rPr lang="nb-NO" sz="12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SDL_KEYDOWN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</a:t>
            </a:r>
          </a:p>
          <a:p>
            <a:pPr lvl="2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2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	// Sjekk om brukeren trykket Escape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3"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if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event.key.keysym.sym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== </a:t>
            </a:r>
            <a:r>
              <a:rPr lang="nb-NO" sz="12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SDLK_ESCAPE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</a:t>
            </a:r>
          </a:p>
          <a:p>
            <a:pPr lvl="3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3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	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gameNotOver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false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avslutt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3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	}</a:t>
            </a:r>
          </a:p>
          <a:p>
            <a:pPr lvl="2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Sjekk om brukeren trykket krysset (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X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 i vindu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else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if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event.type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== </a:t>
            </a:r>
            <a:r>
              <a:rPr lang="nb-NO" sz="12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SDL_QUIT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</a:t>
            </a:r>
          </a:p>
          <a:p>
            <a:pPr lvl="2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2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	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gameNotOver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false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avslutt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2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  <a:endParaRPr lang="nb-NO" sz="1200" dirty="0">
              <a:cs typeface="Arial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State snapshot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Sjekke input states der de brukes:</a:t>
            </a:r>
          </a:p>
          <a:p>
            <a:pPr marL="800100" lvl="1" indent="-342900">
              <a:buFont typeface="Arial" charset="0"/>
              <a:buChar char="–"/>
              <a:defRPr/>
            </a:pPr>
            <a:r>
              <a:rPr lang="nb-NO" sz="2900" dirty="0"/>
              <a:t>Vi tar ”snapshot” av alle input states en gang per update </a:t>
            </a:r>
            <a:br>
              <a:rPr lang="nb-NO" sz="2900" dirty="0"/>
            </a:br>
            <a:r>
              <a:rPr lang="nb-NO" sz="2900" dirty="0"/>
              <a:t>(i form av flags og/eller arrays). </a:t>
            </a:r>
          </a:p>
          <a:p>
            <a:pPr marL="800100" lvl="1" indent="-342900">
              <a:buFont typeface="Arial" charset="0"/>
              <a:buChar char="–"/>
              <a:defRPr/>
            </a:pPr>
            <a:r>
              <a:rPr lang="nb-NO" sz="2900" dirty="0"/>
              <a:t>Sjekker så dette snapshot’et etter eget ønske/behov.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Fordeler: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Enkelt å sjekke flere keys samtidig.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Trygt å sjekke flere steder i koden (mister ikke </a:t>
            </a:r>
            <a:r>
              <a:rPr lang="nb-NO" dirty="0" err="1"/>
              <a:t>events</a:t>
            </a:r>
            <a:r>
              <a:rPr lang="nb-NO" dirty="0"/>
              <a:t>).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Ulemper: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Veldig korte input, som treffer mellom updates, blir borte.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«Veldig kort» betyr kortere enn en frame, kan bli lenge ved dårlig FPS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Må selv lage system for å håndtere state endringer.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State snapshot i SDL</a:t>
            </a:r>
          </a:p>
        </p:txBody>
      </p:sp>
      <p:sp>
        <p:nvSpPr>
          <p:cNvPr id="8" name="Rektangel 7"/>
          <p:cNvSpPr/>
          <p:nvPr/>
        </p:nvSpPr>
        <p:spPr>
          <a:xfrm>
            <a:off x="443407" y="764704"/>
            <a:ext cx="6192688" cy="489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gameNotOver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true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Variabler til å holde pekere til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key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states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Uint8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* keys = </a:t>
            </a:r>
            <a:r>
              <a:rPr lang="nb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nullptr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</a:t>
            </a:r>
          </a:p>
          <a:p>
            <a:pPr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numKeys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Antall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keys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varierer fra system til system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Initialiser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key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state-pekeren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keys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SDL_GetKeyboardState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(&amp;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numKeys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);</a:t>
            </a: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while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gameNotOver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Oppdater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key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state-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arrayen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SDL_PumpEvents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();</a:t>
            </a:r>
          </a:p>
          <a:p>
            <a:pPr lvl="1"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Sjekk om brukeren har trykket Escape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if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keys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[</a:t>
            </a:r>
            <a:r>
              <a:rPr lang="nb-NO" sz="12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SDL_SCANCODE_ESCAPE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] != 0)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	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gameNotOver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false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Avslutt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</a:p>
          <a:p>
            <a:pPr lvl="1"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Sjekk om brukeren har krysset ut (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X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 vinduet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if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(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SDL_HasEvent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(</a:t>
            </a:r>
            <a:r>
              <a:rPr lang="nb-NO" sz="12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SDL_QUIT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))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{</a:t>
            </a: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	</a:t>
            </a:r>
            <a:r>
              <a:rPr lang="nb-NO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gameNotOver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 = 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false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; 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// Avslutt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 charset="0"/>
            </a:endParaRPr>
          </a:p>
          <a:p>
            <a:pPr lvl="1"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 charset="0"/>
              </a:rPr>
              <a:t>}</a:t>
            </a:r>
            <a:endParaRPr lang="nb-NO" sz="1200" dirty="0">
              <a:cs typeface="Arial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3. partsbiblioteker oppsummert</a:t>
            </a:r>
            <a:endParaRPr lang="en-US" altLang="en-US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Ferdige (eksterne) libraries gir oss muligheten til å </a:t>
            </a:r>
            <a:r>
              <a:rPr lang="nb-NO" dirty="0">
                <a:solidFill>
                  <a:srgbClr val="0070C0"/>
                </a:solidFill>
              </a:rPr>
              <a:t>raskere komme igang med den programspesifikke (og interessante) delen av programmeringen</a:t>
            </a:r>
            <a:r>
              <a:rPr lang="nb-NO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Et standard API (</a:t>
            </a:r>
            <a:r>
              <a:rPr lang="nb-NO" u="sng" dirty="0"/>
              <a:t>A</a:t>
            </a:r>
            <a:r>
              <a:rPr lang="nb-NO" dirty="0"/>
              <a:t>pplication </a:t>
            </a:r>
            <a:r>
              <a:rPr lang="nb-NO" u="sng" dirty="0"/>
              <a:t>P</a:t>
            </a:r>
            <a:r>
              <a:rPr lang="nb-NO" dirty="0"/>
              <a:t>rogramming </a:t>
            </a:r>
            <a:r>
              <a:rPr lang="nb-NO" u="sng" dirty="0"/>
              <a:t>I</a:t>
            </a:r>
            <a:r>
              <a:rPr lang="nb-NO" dirty="0"/>
              <a:t>nterface) sparer oss tid fordi: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Nøkkelfunksjonalitet er allerede på plass, i form av ferdige funksjoner: Vi slipper å skrive de selv.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De ferdige funksjonene er ofte tilpasset vårt behov, og er å foretrekke fremfor selv å gå på underliggende (OS-avhengig) funksjonalitet.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Kombinasjonsløsning</a:t>
            </a:r>
            <a:endParaRPr lang="nb-NO" altLang="en-US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sz="2800" dirty="0">
                <a:ea typeface="ＭＳ Ｐゴシック" pitchFamily="34" charset="-128"/>
              </a:rPr>
              <a:t>Kombinasjon av de foregående: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400" dirty="0">
                <a:ea typeface="ＭＳ Ｐゴシック" pitchFamily="34" charset="-128"/>
              </a:rPr>
              <a:t>Bruker </a:t>
            </a:r>
            <a:r>
              <a:rPr lang="nb-NO" sz="2400" dirty="0" err="1">
                <a:ea typeface="ＭＳ Ｐゴシック" pitchFamily="34" charset="-128"/>
              </a:rPr>
              <a:t>event</a:t>
            </a:r>
            <a:r>
              <a:rPr lang="nb-NO" sz="2400" dirty="0">
                <a:ea typeface="ＭＳ Ｐゴシック" pitchFamily="34" charset="-128"/>
              </a:rPr>
              <a:t> pump på </a:t>
            </a:r>
            <a:r>
              <a:rPr lang="nb-NO" sz="2400" dirty="0" err="1">
                <a:ea typeface="ＭＳ Ｐゴシック" pitchFamily="34" charset="-128"/>
              </a:rPr>
              <a:t>events</a:t>
            </a:r>
            <a:r>
              <a:rPr lang="nb-NO" sz="2400" dirty="0">
                <a:ea typeface="ＭＳ Ｐゴシック" pitchFamily="34" charset="-128"/>
              </a:rPr>
              <a:t> som: </a:t>
            </a:r>
          </a:p>
          <a:p>
            <a:pPr lvl="2">
              <a:buFont typeface="Arial" charset="0"/>
              <a:buChar char="•"/>
              <a:defRPr/>
            </a:pPr>
            <a:r>
              <a:rPr lang="nb-NO" sz="2000" dirty="0">
                <a:ea typeface="ＭＳ Ｐゴシック" pitchFamily="34" charset="-128"/>
              </a:rPr>
              <a:t>... ikke skal kombinere inputs. </a:t>
            </a:r>
          </a:p>
          <a:p>
            <a:pPr lvl="2">
              <a:buFont typeface="Arial" charset="0"/>
              <a:buChar char="•"/>
              <a:defRPr/>
            </a:pPr>
            <a:r>
              <a:rPr lang="nb-NO" sz="2000" dirty="0">
                <a:ea typeface="ＭＳ Ｐゴシック" pitchFamily="34" charset="-128"/>
              </a:rPr>
              <a:t>... ikke skal sjekkes flere steder i koden.</a:t>
            </a:r>
          </a:p>
          <a:p>
            <a:pPr lvl="2">
              <a:buFont typeface="Arial" charset="0"/>
              <a:buChar char="•"/>
              <a:defRPr/>
            </a:pPr>
            <a:r>
              <a:rPr lang="nb-NO" sz="2000" dirty="0">
                <a:ea typeface="ＭＳ Ｐゴシック" pitchFamily="34" charset="-128"/>
              </a:rPr>
              <a:t>... ikke skal ha varighet.</a:t>
            </a:r>
          </a:p>
          <a:p>
            <a:pPr lvl="2">
              <a:buFont typeface="Arial" charset="0"/>
              <a:buChar char="•"/>
              <a:defRPr/>
            </a:pPr>
            <a:r>
              <a:rPr lang="nb-NO" sz="2000" dirty="0">
                <a:ea typeface="ＭＳ Ｐゴシック" pitchFamily="34" charset="-128"/>
              </a:rPr>
              <a:t>… ikke må glemmes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ea typeface="ＭＳ Ｐゴシック" pitchFamily="34" charset="-128"/>
              </a:rPr>
              <a:t>Eksempler</a:t>
            </a:r>
            <a:r>
              <a:rPr lang="en-US" sz="2400" dirty="0">
                <a:ea typeface="ＭＳ Ｐゴシック" pitchFamily="34" charset="-128"/>
              </a:rPr>
              <a:t>: 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2100" dirty="0">
                <a:ea typeface="ＭＳ Ｐゴシック" pitchFamily="34" charset="-128"/>
              </a:rPr>
              <a:t>Exit to main menu, 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2100" dirty="0">
                <a:ea typeface="ＭＳ Ｐゴシック" pitchFamily="34" charset="-128"/>
              </a:rPr>
              <a:t>Main menu tasks, 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2100" dirty="0">
                <a:ea typeface="ＭＳ Ｐゴシック" pitchFamily="34" charset="-128"/>
              </a:rPr>
              <a:t>Item clicks, …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400" dirty="0">
                <a:ea typeface="ＭＳ Ｐゴシック" pitchFamily="34" charset="-128"/>
              </a:rPr>
              <a:t>Bruker </a:t>
            </a:r>
            <a:r>
              <a:rPr lang="nb-NO" sz="2400" dirty="0" err="1">
                <a:ea typeface="ＭＳ Ｐゴシック" pitchFamily="34" charset="-128"/>
              </a:rPr>
              <a:t>state</a:t>
            </a:r>
            <a:r>
              <a:rPr lang="nb-NO" sz="2400" dirty="0">
                <a:ea typeface="ＭＳ Ｐゴシック" pitchFamily="34" charset="-128"/>
              </a:rPr>
              <a:t> sjekking på resten (</a:t>
            </a:r>
            <a:r>
              <a:rPr lang="nb-NO" sz="2400" dirty="0" err="1">
                <a:ea typeface="ＭＳ Ｐゴシック" pitchFamily="34" charset="-128"/>
              </a:rPr>
              <a:t>movement</a:t>
            </a:r>
            <a:r>
              <a:rPr lang="nb-NO" sz="2400" dirty="0">
                <a:ea typeface="ＭＳ Ｐゴシック" pitchFamily="34" charset="-128"/>
              </a:rPr>
              <a:t>, </a:t>
            </a:r>
            <a:r>
              <a:rPr lang="nb-NO" sz="2400" dirty="0" err="1">
                <a:ea typeface="ＭＳ Ｐゴシック" pitchFamily="34" charset="-128"/>
              </a:rPr>
              <a:t>actions</a:t>
            </a:r>
            <a:r>
              <a:rPr lang="nb-NO" sz="2400" dirty="0">
                <a:ea typeface="ＭＳ Ｐゴシック" pitchFamily="34" charset="-128"/>
              </a:rPr>
              <a:t>). </a:t>
            </a:r>
          </a:p>
          <a:p>
            <a:pPr>
              <a:buFont typeface="Arial" charset="0"/>
              <a:buChar char="•"/>
              <a:defRPr/>
            </a:pPr>
            <a:endParaRPr lang="nb-NO" sz="2800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nb-NO" sz="2800" dirty="0">
                <a:ea typeface="ＭＳ Ｐゴシック" pitchFamily="34" charset="-128"/>
              </a:rPr>
              <a:t>Resultat: ”Best of both worlds.”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Til øvingen: InputManager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sz="3300" dirty="0">
                <a:ea typeface="ＭＳ Ｐゴシック" pitchFamily="34" charset="-128"/>
              </a:rPr>
              <a:t>Bør være en Singleton.</a:t>
            </a: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nb-NO" sz="3300" dirty="0">
                <a:ea typeface="ＭＳ Ｐゴシック" pitchFamily="34" charset="-128"/>
              </a:rPr>
              <a:t>Constructor: (initialisering)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900" dirty="0">
                <a:ea typeface="ＭＳ Ｐゴシック" pitchFamily="34" charset="-128"/>
              </a:rPr>
              <a:t>Få en peker til SDLs interne key array: SDL_GetKeyboardState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900" dirty="0">
                <a:ea typeface="ＭＳ Ｐゴシック" pitchFamily="34" charset="-128"/>
              </a:rPr>
              <a:t>Opprett ”oldkeys” som en dynamisk array: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oldKeys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Uint8*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keyCount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  <a:endParaRPr lang="nb-NO" sz="2900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nb-NO" dirty="0">
                <a:ea typeface="ＭＳ Ｐゴシック" pitchFamily="34" charset="-128"/>
              </a:rPr>
              <a:t>Skal ha følgende public functions: (kan gjerne lage protected </a:t>
            </a:r>
            <a:br>
              <a:rPr lang="nb-NO" dirty="0">
                <a:ea typeface="ＭＳ Ｐゴシック" pitchFamily="34" charset="-128"/>
              </a:rPr>
            </a:br>
            <a:r>
              <a:rPr lang="nb-NO" dirty="0">
                <a:ea typeface="ＭＳ Ｐゴシック" pitchFamily="34" charset="-128"/>
              </a:rPr>
              <a:t>helper functions i tillegg)</a:t>
            </a: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None/>
              <a:defRPr/>
            </a:pPr>
            <a:r>
              <a:rPr lang="nb-NO" dirty="0">
                <a:ea typeface="ＭＳ Ｐゴシック" pitchFamily="34" charset="-128"/>
              </a:rPr>
              <a:t> 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899592" y="4257670"/>
            <a:ext cx="6286500" cy="21236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Keyboard.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KeyDown(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b-NO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iKeyIndex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KeyStillDown(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iKeyIndex)</a:t>
            </a: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KeyUp(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iKeyIndex)</a:t>
            </a: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KeyStillUp(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iKeyIndex)</a:t>
            </a: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Mouse.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MouseDown(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iButton)</a:t>
            </a: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MouseStillDown(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iButton)</a:t>
            </a: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MouseUp(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iButton)</a:t>
            </a: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MouseStillUp(</a:t>
            </a: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iButton)</a:t>
            </a:r>
            <a:endParaRPr lang="nb-NO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Implementasjonsdetaljer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>
                <a:ea typeface="ＭＳ Ｐゴシック" pitchFamily="34" charset="-128"/>
              </a:rPr>
              <a:t>Skal ha følgende protected variables:</a:t>
            </a: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dirty="0">
              <a:ea typeface="ＭＳ Ｐゴシック" pitchFamily="34" charset="-128"/>
            </a:endParaRPr>
          </a:p>
          <a:p>
            <a:pPr>
              <a:buFont typeface="Arial" charset="0"/>
              <a:buNone/>
              <a:defRPr/>
            </a:pPr>
            <a:r>
              <a:rPr lang="nb-NO" dirty="0">
                <a:ea typeface="ＭＳ Ｐゴシック" pitchFamily="34" charset="-128"/>
              </a:rPr>
              <a:t> 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99592" y="2141562"/>
            <a:ext cx="6286500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 pointer to SDL's internal key state array.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(Memory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handled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by SDL.) 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keys;  </a:t>
            </a:r>
          </a:p>
          <a:p>
            <a:pPr>
              <a:defRPr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Our own copy of last update's array.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NB! Memory handled dynamically by us!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std::</a:t>
            </a:r>
            <a:r>
              <a:rPr lang="nb-NO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unique_ptr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b-NO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oldKeys;</a:t>
            </a:r>
            <a:b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Number of keys in the arrays above, for this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app. (Can vary depending on setup/hardware.)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keyCount;  </a:t>
            </a:r>
          </a:p>
          <a:p>
            <a:pPr>
              <a:defRPr/>
            </a:pP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Mouse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x and y.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mouseX; </a:t>
            </a:r>
          </a:p>
          <a:p>
            <a:pPr>
              <a:defRPr/>
            </a:pPr>
            <a:r>
              <a:rPr lang="nb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mouseY;</a:t>
            </a:r>
          </a:p>
          <a:p>
            <a:pPr>
              <a:defRPr/>
            </a:pP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Mouse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buttons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b-NO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pressed</a:t>
            </a:r>
            <a:r>
              <a:rPr lang="nb-NO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 </a:t>
            </a:r>
            <a:endParaRPr lang="nb-NO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buttons;  </a:t>
            </a:r>
          </a:p>
          <a:p>
            <a:pPr>
              <a:defRPr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Mouse buttons pressed last update.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nb-NO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</a:t>
            </a:r>
            <a:r>
              <a:rPr lang="nb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oldButtons;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Inputmanager -&gt; Update</a:t>
            </a:r>
            <a:endParaRPr lang="nb-NO" altLang="en-US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sz="2400" dirty="0">
                <a:ea typeface="ＭＳ Ｐゴシック" pitchFamily="34" charset="-128"/>
              </a:rPr>
              <a:t>Inputmanager sin Update() metode.</a:t>
            </a:r>
          </a:p>
          <a:p>
            <a:pPr>
              <a:buFont typeface="Arial" charset="0"/>
              <a:buChar char="•"/>
              <a:defRPr/>
            </a:pPr>
            <a:endParaRPr lang="nb-NO" sz="2400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nb-NO" sz="2400" dirty="0">
                <a:ea typeface="ＭＳ Ｐゴシック" pitchFamily="34" charset="-128"/>
              </a:rPr>
              <a:t>Ta vare på forrige Updates keyboard og mouse states.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oldButtons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buttons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memcpy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oldKeys.get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keys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keyCount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nb-NO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b-NO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Uint8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nb-NO" sz="4000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sz="2400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nb-NO" sz="2400" dirty="0">
                <a:ea typeface="ＭＳ Ｐゴシック" pitchFamily="34" charset="-128"/>
              </a:rPr>
              <a:t>Hente nye input states: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SDL_PumpEvents</a:t>
            </a:r>
            <a:r>
              <a:rPr lang="nb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m_mouseButtons = SDL_GetRelativeMouseState(&amp;mouseX, &amp;mouseY);</a:t>
            </a:r>
            <a:endParaRPr lang="nb-NO" sz="1800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nb-NO" sz="2400" i="1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nb-NO" sz="2400" i="1" dirty="0">
                <a:ea typeface="ＭＳ Ｐゴシック" pitchFamily="34" charset="-128"/>
              </a:rPr>
              <a:t>Merk: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000" dirty="0">
                <a:ea typeface="ＭＳ Ｐゴシック" pitchFamily="34" charset="-128"/>
              </a:rPr>
              <a:t>Siden vi opererer med SDLs interne keyboard array, blir denne oppdatert automatisk så fort vi kjører </a:t>
            </a:r>
            <a:r>
              <a:rPr lang="nb-NO" sz="20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SDL_PumpEvents</a:t>
            </a:r>
            <a:r>
              <a:rPr lang="nb-NO" sz="2000" dirty="0">
                <a:ea typeface="ＭＳ Ｐゴシック" pitchFamily="34" charset="-128"/>
              </a:rPr>
              <a:t>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sz="2000" dirty="0">
                <a:ea typeface="ＭＳ Ｐゴシック" pitchFamily="34" charset="-128"/>
              </a:rPr>
              <a:t>Mouse states oppdateres samtidig, men da vi ikke har direkte tilgang på disse (har en kopi), henter vi de ut med </a:t>
            </a:r>
            <a:r>
              <a:rPr lang="nb-NO" sz="2000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SDL_GetRelativeMouseState</a:t>
            </a:r>
            <a:r>
              <a:rPr lang="nb-NO" sz="2000" dirty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Øvingstimer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nb-NO" dirty="0">
                <a:ea typeface="ＭＳ Ｐゴシック" pitchFamily="34" charset="-128"/>
              </a:rPr>
              <a:t>Dagens oppgaver: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nb-NO" dirty="0">
                <a:ea typeface="ＭＳ Ｐゴシック" pitchFamily="34" charset="-128"/>
              </a:rPr>
              <a:t>Komme igang med SDL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nb-NO" dirty="0">
                <a:ea typeface="ＭＳ Ｐゴシック" pitchFamily="34" charset="-128"/>
              </a:rPr>
              <a:t>Lage klasse for inputhåndtering.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nb-NO" dirty="0">
                <a:ea typeface="ＭＳ Ｐゴシック" pitchFamily="34" charset="-128"/>
              </a:rPr>
              <a:t>Implementere et prosjekt der man beveger </a:t>
            </a:r>
            <a:br>
              <a:rPr lang="nb-NO" dirty="0">
                <a:ea typeface="ＭＳ Ｐゴシック" pitchFamily="34" charset="-128"/>
              </a:rPr>
            </a:br>
            <a:r>
              <a:rPr lang="nb-NO" dirty="0">
                <a:ea typeface="ＭＳ Ｐゴシック" pitchFamily="34" charset="-128"/>
              </a:rPr>
              <a:t>en sprite rundt på skjermen.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596336" cy="764704"/>
          </a:xfrm>
        </p:spPr>
        <p:txBody>
          <a:bodyPr/>
          <a:lstStyle/>
          <a:p>
            <a:r>
              <a:rPr lang="en-GB" dirty="0"/>
              <a:t>API vs. Framework: What is the difference?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99" y="2132856"/>
            <a:ext cx="8514849" cy="3456384"/>
          </a:xfrm>
        </p:spPr>
        <p:txBody>
          <a:bodyPr/>
          <a:lstStyle/>
          <a:p>
            <a:r>
              <a:rPr lang="en-GB" dirty="0"/>
              <a:t>No 100% consensus, but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APIs are collections of classes you can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Frameworks are complete designs you plug your code into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/>
              <a:t>If the library decides your design, it is a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/>
              <a:t>If you get to write your own "main()" it is an API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3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Hva er SDL?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85" y="908720"/>
            <a:ext cx="9034311" cy="5400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SDL:	</a:t>
            </a:r>
            <a:r>
              <a:rPr lang="nb-NO" u="sng" dirty="0">
                <a:solidFill>
                  <a:srgbClr val="0070C0"/>
                </a:solidFill>
              </a:rPr>
              <a:t>S</a:t>
            </a:r>
            <a:r>
              <a:rPr lang="nb-NO" dirty="0"/>
              <a:t>imple </a:t>
            </a:r>
            <a:br>
              <a:rPr lang="nb-NO" dirty="0"/>
            </a:br>
            <a:r>
              <a:rPr lang="nb-NO" dirty="0"/>
              <a:t>			</a:t>
            </a:r>
            <a:r>
              <a:rPr lang="nb-NO" u="sng" dirty="0">
                <a:solidFill>
                  <a:srgbClr val="0070C0"/>
                </a:solidFill>
              </a:rPr>
              <a:t>D</a:t>
            </a:r>
            <a:r>
              <a:rPr lang="nb-NO" dirty="0"/>
              <a:t>irectmedia </a:t>
            </a:r>
            <a:br>
              <a:rPr lang="nb-NO" dirty="0"/>
            </a:br>
            <a:r>
              <a:rPr lang="nb-NO" dirty="0"/>
              <a:t>			</a:t>
            </a:r>
            <a:r>
              <a:rPr lang="nb-NO" u="sng" dirty="0">
                <a:solidFill>
                  <a:srgbClr val="0070C0"/>
                </a:solidFill>
              </a:rPr>
              <a:t>L</a:t>
            </a:r>
            <a:r>
              <a:rPr lang="nb-NO" dirty="0"/>
              <a:t>ayer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Nyttige lenker: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>
                <a:hlinkClick r:id="rId2"/>
              </a:rPr>
              <a:t>SDL homepage</a:t>
            </a:r>
            <a:endParaRPr lang="nb-NO" dirty="0"/>
          </a:p>
          <a:p>
            <a:pPr lvl="1">
              <a:buFont typeface="Arial" charset="0"/>
              <a:buChar char="–"/>
              <a:defRPr/>
            </a:pPr>
            <a:r>
              <a:rPr lang="nb-NO" dirty="0">
                <a:hlinkClick r:id="rId3"/>
              </a:rPr>
              <a:t>SDL wiki</a:t>
            </a:r>
            <a:endParaRPr lang="nb-NO" dirty="0"/>
          </a:p>
          <a:p>
            <a:pPr lvl="1">
              <a:buFont typeface="Arial" charset="0"/>
              <a:buChar char="–"/>
              <a:defRPr/>
            </a:pPr>
            <a:r>
              <a:rPr lang="nb-NO" dirty="0">
                <a:hlinkClick r:id="rId4"/>
              </a:rPr>
              <a:t>Lazy Foo SDL tutorials</a:t>
            </a:r>
            <a:endParaRPr lang="nb-NO" dirty="0"/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(Lenkene finnes også på Canvas, PG4400.)</a:t>
            </a:r>
          </a:p>
        </p:txBody>
      </p:sp>
      <p:pic>
        <p:nvPicPr>
          <p:cNvPr id="6151" name="Picture 2" descr="S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543050"/>
            <a:ext cx="43529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SDL – core features:</a:t>
            </a:r>
            <a:br>
              <a:rPr lang="nb-NO" dirty="0"/>
            </a:br>
            <a:endParaRPr lang="nb-NO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“… cross-platform development library …”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“… low level access to </a:t>
            </a:r>
            <a:r>
              <a:rPr lang="en-US" dirty="0">
                <a:solidFill>
                  <a:srgbClr val="0070C0"/>
                </a:solidFill>
              </a:rPr>
              <a:t>audio, keyboard, mouse, </a:t>
            </a:r>
            <a:r>
              <a:rPr lang="en-US" dirty="0"/>
              <a:t>joystick, and graphics hardware via </a:t>
            </a:r>
            <a:r>
              <a:rPr lang="en-US" dirty="0">
                <a:solidFill>
                  <a:srgbClr val="0070C0"/>
                </a:solidFill>
              </a:rPr>
              <a:t>OpenGL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Direct3D</a:t>
            </a:r>
            <a:r>
              <a:rPr lang="en-US" dirty="0"/>
              <a:t>.”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"SDL officially supports </a:t>
            </a:r>
            <a:r>
              <a:rPr lang="en-US" dirty="0">
                <a:solidFill>
                  <a:srgbClr val="0070C0"/>
                </a:solidFill>
              </a:rPr>
              <a:t>Windows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Mac OS X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Linux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iOS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Android</a:t>
            </a:r>
            <a:r>
              <a:rPr lang="en-US" dirty="0"/>
              <a:t>."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”... </a:t>
            </a:r>
            <a:r>
              <a:rPr lang="en-US" dirty="0"/>
              <a:t>written in C, </a:t>
            </a:r>
            <a:r>
              <a:rPr lang="en-US" dirty="0">
                <a:solidFill>
                  <a:srgbClr val="0070C0"/>
                </a:solidFill>
              </a:rPr>
              <a:t>works natively with C++</a:t>
            </a:r>
            <a:r>
              <a:rPr lang="nb-NO" dirty="0"/>
              <a:t>, ...”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“SDL 2.0 is distributed under the </a:t>
            </a:r>
            <a:r>
              <a:rPr lang="en-US" dirty="0" err="1">
                <a:hlinkClick r:id="rId2"/>
              </a:rPr>
              <a:t>zlib</a:t>
            </a:r>
            <a:r>
              <a:rPr lang="en-US" dirty="0">
                <a:hlinkClick r:id="rId2"/>
              </a:rPr>
              <a:t> license</a:t>
            </a:r>
            <a:r>
              <a:rPr lang="en-US" dirty="0"/>
              <a:t>. This license allows you to use SDL freely in any software.”</a:t>
            </a:r>
          </a:p>
          <a:p>
            <a:pPr>
              <a:buFont typeface="Arial" charset="0"/>
              <a:buChar char="•"/>
              <a:defRPr/>
            </a:pPr>
            <a:endParaRPr lang="en-US" sz="1500" dirty="0"/>
          </a:p>
          <a:p>
            <a:pPr algn="r">
              <a:buFont typeface="Arial" charset="0"/>
              <a:buNone/>
              <a:defRPr/>
            </a:pPr>
            <a:r>
              <a:rPr lang="en-US" sz="1600" dirty="0"/>
              <a:t>(</a:t>
            </a:r>
            <a:r>
              <a:rPr lang="en-US" sz="1600" dirty="0" err="1"/>
              <a:t>Kilde</a:t>
            </a:r>
            <a:r>
              <a:rPr lang="en-US" sz="1600" dirty="0"/>
              <a:t> </a:t>
            </a:r>
            <a:r>
              <a:rPr lang="en-US" sz="1600" dirty="0" err="1"/>
              <a:t>sitater</a:t>
            </a:r>
            <a:r>
              <a:rPr lang="en-US" sz="1600" dirty="0"/>
              <a:t>: </a:t>
            </a:r>
            <a:r>
              <a:rPr lang="nb-NO" sz="1600" dirty="0">
                <a:hlinkClick r:id="rId3"/>
              </a:rPr>
              <a:t>SDL homepage</a:t>
            </a:r>
            <a:r>
              <a:rPr lang="nb-NO" sz="1600" dirty="0"/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Mannen bak SDL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Arial" charset="0"/>
              <a:buChar char="–"/>
              <a:defRPr/>
            </a:pPr>
            <a:r>
              <a:rPr lang="nb-NO" dirty="0">
                <a:hlinkClick r:id="rId2"/>
              </a:rPr>
              <a:t>Sam Oscar Lantinga</a:t>
            </a:r>
            <a:r>
              <a:rPr lang="nb-NO" dirty="0"/>
              <a:t>.</a:t>
            </a:r>
          </a:p>
          <a:p>
            <a:pPr marL="857250" lvl="1" indent="-457200" eaLnBrk="1" hangingPunct="1">
              <a:buFont typeface="Arial" charset="0"/>
              <a:buChar char="–"/>
              <a:defRPr/>
            </a:pPr>
            <a:endParaRPr lang="nb-NO" dirty="0">
              <a:solidFill>
                <a:srgbClr val="00B050"/>
              </a:solidFill>
            </a:endParaRPr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nb-NO" dirty="0">
                <a:solidFill>
                  <a:srgbClr val="00B050"/>
                </a:solidFill>
              </a:rPr>
              <a:t>Sam Lantinga er også kjent under nick’et ...?</a:t>
            </a:r>
          </a:p>
          <a:p>
            <a:pPr marL="857250" lvl="1" indent="-457200" eaLnBrk="1" hangingPunct="1">
              <a:buFont typeface="Arial" charset="0"/>
              <a:buChar char="–"/>
              <a:defRPr/>
            </a:pPr>
            <a:r>
              <a:rPr lang="nb-NO" dirty="0"/>
              <a:t>”Slouken” 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endParaRPr lang="nb-NO" dirty="0"/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nb-NO" dirty="0">
                <a:solidFill>
                  <a:srgbClr val="00B050"/>
                </a:solidFill>
              </a:rPr>
              <a:t>Og ”Slouken” jobber/har jobbet hos ...?</a:t>
            </a:r>
          </a:p>
          <a:p>
            <a:pPr marL="857250" lvl="1" indent="-457200" eaLnBrk="1" hangingPunct="1">
              <a:buFont typeface="Arial" charset="0"/>
              <a:buChar char="–"/>
              <a:defRPr/>
            </a:pPr>
            <a:r>
              <a:rPr lang="nb-NO" dirty="0"/>
              <a:t>Nå Valve. (2012 </a:t>
            </a:r>
            <a:r>
              <a:rPr lang="nb-NO" dirty="0">
                <a:sym typeface="Wingdings" pitchFamily="2" charset="2"/>
              </a:rPr>
              <a:t>)</a:t>
            </a:r>
            <a:endParaRPr lang="nb-NO" dirty="0"/>
          </a:p>
          <a:p>
            <a:pPr marL="857250" lvl="1" indent="-457200" eaLnBrk="1" hangingPunct="1">
              <a:buFont typeface="Arial" charset="0"/>
              <a:buChar char="–"/>
              <a:defRPr/>
            </a:pPr>
            <a:r>
              <a:rPr lang="nb-NO" dirty="0"/>
              <a:t>Tidligere bl.a. Blizzard. (Han var intet mindre enn </a:t>
            </a:r>
            <a:br>
              <a:rPr lang="nb-NO" dirty="0"/>
            </a:br>
            <a:r>
              <a:rPr lang="nb-NO" i="1" dirty="0"/>
              <a:t>”lead software engineer”, og har jobbet på spill </a:t>
            </a:r>
            <a:br>
              <a:rPr lang="nb-NO" i="1" dirty="0"/>
            </a:br>
            <a:r>
              <a:rPr lang="nb-NO" i="1" dirty="0"/>
              <a:t>som Hearthstone, WoW og Warcraft III</a:t>
            </a:r>
            <a:r>
              <a:rPr lang="nb-NO" dirty="0"/>
              <a:t>.)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SDL – bruksområder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nb-NO" dirty="0"/>
              <a:t>SDL er brukt i over 1000 applikasjoner.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Drøye halvparten er spill.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Resten er "andre programmer" som ønsker </a:t>
            </a:r>
            <a:br>
              <a:rPr lang="nb-NO" dirty="0"/>
            </a:br>
            <a:r>
              <a:rPr lang="nb-NO" dirty="0"/>
              <a:t>enkel håndtering av input og grafikk, m.m.</a:t>
            </a:r>
          </a:p>
          <a:p>
            <a:pPr>
              <a:buFont typeface="Arial" charset="0"/>
              <a:buChar char="•"/>
              <a:defRPr/>
            </a:pPr>
            <a:endParaRPr lang="nb-NO" dirty="0"/>
          </a:p>
          <a:p>
            <a:pPr>
              <a:buFont typeface="Arial" charset="0"/>
              <a:buChar char="•"/>
              <a:defRPr/>
            </a:pPr>
            <a:r>
              <a:rPr lang="nb-NO" dirty="0"/>
              <a:t>For spill er det brukt til bl.a. titler som: 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 err="1"/>
              <a:t>CryEngine</a:t>
            </a:r>
            <a:endParaRPr lang="nb-NO" dirty="0"/>
          </a:p>
          <a:p>
            <a:pPr lvl="1">
              <a:buFont typeface="Arial" charset="0"/>
              <a:buChar char="–"/>
              <a:defRPr/>
            </a:pPr>
            <a:r>
              <a:rPr lang="nb-NO" dirty="0" err="1"/>
              <a:t>Angry</a:t>
            </a:r>
            <a:r>
              <a:rPr lang="nb-NO" dirty="0"/>
              <a:t> Birds. (Støtter iPhone/iPad/iPod, </a:t>
            </a:r>
            <a:br>
              <a:rPr lang="nb-NO" dirty="0"/>
            </a:br>
            <a:r>
              <a:rPr lang="nb-NO" dirty="0"/>
              <a:t>Android og Nintendo DS.)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Mac &amp; Linux ports av Unreal Engine.</a:t>
            </a:r>
          </a:p>
          <a:p>
            <a:pPr lvl="1">
              <a:buFont typeface="Arial" charset="0"/>
              <a:buChar char="–"/>
              <a:defRPr/>
            </a:pPr>
            <a:r>
              <a:rPr lang="nb-NO" dirty="0"/>
              <a:t>Linux ports av Quake og Doom-enginene.</a:t>
            </a:r>
          </a:p>
          <a:p>
            <a:pPr lvl="1">
              <a:buFont typeface="Arial" charset="0"/>
              <a:buChar char="–"/>
              <a:defRPr/>
            </a:pPr>
            <a:endParaRPr lang="nb-NO" sz="2200" dirty="0"/>
          </a:p>
          <a:p>
            <a:pPr marL="457200" lvl="1" indent="0" algn="r">
              <a:buFont typeface="Arial" charset="0"/>
              <a:buNone/>
              <a:defRPr/>
            </a:pPr>
            <a:r>
              <a:rPr lang="nb-NO" sz="1000" dirty="0"/>
              <a:t>            </a:t>
            </a:r>
            <a:r>
              <a:rPr lang="en-US" sz="1000" dirty="0"/>
              <a:t>(</a:t>
            </a:r>
            <a:r>
              <a:rPr lang="en-US" sz="1000" dirty="0" err="1"/>
              <a:t>Kilde</a:t>
            </a:r>
            <a:r>
              <a:rPr lang="en-US" sz="1000" dirty="0"/>
              <a:t>: </a:t>
            </a:r>
            <a:r>
              <a:rPr lang="en-US" sz="1000" dirty="0" err="1"/>
              <a:t>gamle</a:t>
            </a:r>
            <a:r>
              <a:rPr lang="en-US" sz="1000" dirty="0"/>
              <a:t> SDL 1.3 sin </a:t>
            </a:r>
            <a:r>
              <a:rPr lang="en-US" sz="1000" dirty="0" err="1"/>
              <a:t>webside</a:t>
            </a:r>
            <a:r>
              <a:rPr lang="en-US" sz="1000" dirty="0"/>
              <a:t> (http://www.galaxygameworks.com/products.html) – NB: 404!)</a:t>
            </a:r>
            <a:endParaRPr lang="nb-NO" sz="10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596336" cy="980728"/>
          </a:xfrm>
        </p:spPr>
        <p:txBody>
          <a:bodyPr/>
          <a:lstStyle/>
          <a:p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uvanlig</a:t>
            </a:r>
            <a:r>
              <a:rPr lang="en-GB" dirty="0"/>
              <a:t> å </a:t>
            </a:r>
            <a:r>
              <a:rPr lang="en-GB" dirty="0" err="1"/>
              <a:t>bruke</a:t>
            </a:r>
            <a:r>
              <a:rPr lang="en-GB" dirty="0"/>
              <a:t> C-</a:t>
            </a:r>
            <a:r>
              <a:rPr lang="en-GB" dirty="0" err="1"/>
              <a:t>baserte</a:t>
            </a:r>
            <a:r>
              <a:rPr lang="en-GB" dirty="0"/>
              <a:t> </a:t>
            </a:r>
            <a:r>
              <a:rPr lang="en-GB" dirty="0" err="1"/>
              <a:t>biblioteker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196752"/>
            <a:ext cx="9054401" cy="4608511"/>
          </a:xfrm>
        </p:spPr>
        <p:txBody>
          <a:bodyPr/>
          <a:lstStyle/>
          <a:p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løes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primært</a:t>
            </a:r>
            <a:r>
              <a:rPr lang="en-GB" dirty="0"/>
              <a:t> to </a:t>
            </a:r>
            <a:r>
              <a:rPr lang="en-GB" dirty="0" err="1"/>
              <a:t>måter</a:t>
            </a:r>
            <a:r>
              <a:rPr lang="en-GB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Bruke</a:t>
            </a:r>
            <a:r>
              <a:rPr lang="en-GB" dirty="0"/>
              <a:t> </a:t>
            </a:r>
            <a:r>
              <a:rPr lang="en-GB" dirty="0" err="1"/>
              <a:t>structs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globale</a:t>
            </a:r>
            <a:r>
              <a:rPr lang="en-GB" dirty="0"/>
              <a:t> </a:t>
            </a:r>
            <a:r>
              <a:rPr lang="en-GB" dirty="0" err="1"/>
              <a:t>funksjoner</a:t>
            </a:r>
            <a:r>
              <a:rPr lang="en-GB" dirty="0"/>
              <a:t> </a:t>
            </a:r>
            <a:r>
              <a:rPr lang="en-GB" dirty="0" err="1"/>
              <a:t>rett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koden</a:t>
            </a:r>
            <a:endParaRPr lang="en-GB" dirty="0"/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GB" sz="1600" dirty="0" err="1"/>
              <a:t>Det</a:t>
            </a:r>
            <a:r>
              <a:rPr lang="en-GB" sz="1600" dirty="0"/>
              <a:t> </a:t>
            </a:r>
            <a:r>
              <a:rPr lang="en-GB" sz="1600" dirty="0" err="1"/>
              <a:t>er</a:t>
            </a:r>
            <a:r>
              <a:rPr lang="en-GB" sz="1600" dirty="0"/>
              <a:t> </a:t>
            </a:r>
            <a:r>
              <a:rPr lang="en-GB" sz="1600" dirty="0" err="1"/>
              <a:t>ingeting</a:t>
            </a:r>
            <a:r>
              <a:rPr lang="en-GB" sz="1600" dirty="0"/>
              <a:t> </a:t>
            </a:r>
            <a:r>
              <a:rPr lang="en-GB" sz="1600" dirty="0" err="1"/>
              <a:t>galt</a:t>
            </a:r>
            <a:r>
              <a:rPr lang="en-GB" sz="1600" dirty="0"/>
              <a:t> med </a:t>
            </a:r>
            <a:r>
              <a:rPr lang="en-GB" sz="1600" dirty="0" err="1"/>
              <a:t>det</a:t>
            </a:r>
            <a:r>
              <a:rPr lang="en-GB" sz="1600" dirty="0"/>
              <a:t>, men husk at DIN </a:t>
            </a:r>
            <a:r>
              <a:rPr lang="en-GB" sz="1600" dirty="0" err="1"/>
              <a:t>kode</a:t>
            </a:r>
            <a:r>
              <a:rPr lang="en-GB" sz="1600" dirty="0"/>
              <a:t> </a:t>
            </a:r>
            <a:r>
              <a:rPr lang="en-GB" sz="1600" dirty="0" err="1"/>
              <a:t>er</a:t>
            </a:r>
            <a:r>
              <a:rPr lang="en-GB" sz="1600" dirty="0"/>
              <a:t> C++!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Skrive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C++-wrapper der man </a:t>
            </a:r>
            <a:r>
              <a:rPr lang="en-GB" dirty="0" err="1"/>
              <a:t>slår</a:t>
            </a:r>
            <a:r>
              <a:rPr lang="en-GB" dirty="0"/>
              <a:t> </a:t>
            </a:r>
            <a:r>
              <a:rPr lang="en-GB" dirty="0" err="1"/>
              <a:t>sammen</a:t>
            </a:r>
            <a:r>
              <a:rPr lang="en-GB" dirty="0"/>
              <a:t> </a:t>
            </a:r>
            <a:r>
              <a:rPr lang="en-GB" dirty="0" err="1"/>
              <a:t>structs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metodene</a:t>
            </a:r>
            <a:r>
              <a:rPr lang="en-GB" dirty="0"/>
              <a:t> </a:t>
            </a:r>
            <a:r>
              <a:rPr lang="en-GB" dirty="0" err="1"/>
              <a:t>deres</a:t>
            </a:r>
            <a:r>
              <a:rPr lang="en-GB" dirty="0"/>
              <a:t> </a:t>
            </a:r>
            <a:r>
              <a:rPr lang="en-GB" dirty="0" err="1"/>
              <a:t>klasser</a:t>
            </a:r>
            <a:endParaRPr lang="en-GB" dirty="0"/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GB" sz="1600" dirty="0" err="1"/>
              <a:t>Bruke</a:t>
            </a:r>
            <a:r>
              <a:rPr lang="en-GB" sz="1600" dirty="0"/>
              <a:t> exceptions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steden</a:t>
            </a:r>
            <a:r>
              <a:rPr lang="en-GB" sz="1600" dirty="0"/>
              <a:t> for </a:t>
            </a:r>
            <a:r>
              <a:rPr lang="en-GB" sz="1600" dirty="0" err="1"/>
              <a:t>returverdier</a:t>
            </a:r>
            <a:endParaRPr lang="en-GB" sz="1600" dirty="0"/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GB" sz="1600" dirty="0" err="1"/>
              <a:t>Osv</a:t>
            </a:r>
            <a:r>
              <a:rPr lang="en-GB" sz="1600" dirty="0"/>
              <a:t>.</a:t>
            </a:r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GB" sz="1600" dirty="0" err="1"/>
              <a:t>Det</a:t>
            </a:r>
            <a:r>
              <a:rPr lang="en-GB" sz="1600" dirty="0"/>
              <a:t> </a:t>
            </a:r>
            <a:r>
              <a:rPr lang="en-GB" sz="1600" dirty="0" err="1"/>
              <a:t>finnes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for SDL, men den </a:t>
            </a:r>
            <a:r>
              <a:rPr lang="en-GB" sz="1600" dirty="0" err="1"/>
              <a:t>var</a:t>
            </a:r>
            <a:r>
              <a:rPr lang="en-GB" sz="1600" dirty="0"/>
              <a:t> </a:t>
            </a:r>
            <a:r>
              <a:rPr lang="en-GB" sz="1600" dirty="0" err="1"/>
              <a:t>noe</a:t>
            </a:r>
            <a:r>
              <a:rPr lang="en-GB" sz="1600" dirty="0"/>
              <a:t> </a:t>
            </a:r>
            <a:r>
              <a:rPr lang="en-GB" sz="1600" dirty="0" err="1"/>
              <a:t>styr</a:t>
            </a:r>
            <a:r>
              <a:rPr lang="en-GB" sz="1600" dirty="0"/>
              <a:t> å </a:t>
            </a:r>
            <a:r>
              <a:rPr lang="en-GB" sz="1600" dirty="0" err="1"/>
              <a:t>få</a:t>
            </a:r>
            <a:r>
              <a:rPr lang="en-GB" sz="1600" dirty="0"/>
              <a:t> </a:t>
            </a:r>
            <a:r>
              <a:rPr lang="en-GB" sz="1600" dirty="0" err="1"/>
              <a:t>til</a:t>
            </a:r>
            <a:r>
              <a:rPr lang="en-GB" sz="1600" dirty="0"/>
              <a:t> å </a:t>
            </a:r>
            <a:r>
              <a:rPr lang="en-GB" sz="1600" dirty="0" err="1"/>
              <a:t>virke</a:t>
            </a:r>
            <a:endParaRPr lang="en-GB" sz="1600" dirty="0"/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GB" sz="1600" dirty="0" err="1"/>
              <a:t>Lov</a:t>
            </a:r>
            <a:r>
              <a:rPr lang="en-GB" sz="1600" dirty="0"/>
              <a:t> (bonus!) å </a:t>
            </a:r>
            <a:r>
              <a:rPr lang="en-GB" sz="1600" dirty="0" err="1"/>
              <a:t>lage</a:t>
            </a:r>
            <a:r>
              <a:rPr lang="en-GB" sz="1600" dirty="0"/>
              <a:t> </a:t>
            </a:r>
            <a:r>
              <a:rPr lang="en-GB" sz="1600" dirty="0" err="1"/>
              <a:t>selv</a:t>
            </a:r>
            <a:r>
              <a:rPr lang="en-GB" sz="1600" dirty="0"/>
              <a:t>!</a:t>
            </a:r>
          </a:p>
          <a:p>
            <a:pPr marL="649224" lvl="1" indent="-45720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03075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Default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G4400 forelesning 1_kjetil" id="{35399DEE-14BC-6F4B-A9A9-84C1D92C92BA}" vid="{B4CF9540-6DFD-654A-BB7C-7A48CBE7F5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PG4400</Template>
  <TotalTime>6056</TotalTime>
  <Words>2485</Words>
  <Application>Microsoft Macintosh PowerPoint</Application>
  <PresentationFormat>On-screen Show (4:3)</PresentationFormat>
  <Paragraphs>460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Georgia</vt:lpstr>
      <vt:lpstr>Helvetica</vt:lpstr>
      <vt:lpstr>Helvetica Light</vt:lpstr>
      <vt:lpstr>Times New Roman</vt:lpstr>
      <vt:lpstr>1_Default Theme</vt:lpstr>
      <vt:lpstr>PowerPoint Presentation</vt:lpstr>
      <vt:lpstr>Når er det riktig og når er det feil å bruke 3. partsbiblioteker?</vt:lpstr>
      <vt:lpstr>3. partsbiblioteker oppsummert</vt:lpstr>
      <vt:lpstr>API vs. Framework: What is the difference?</vt:lpstr>
      <vt:lpstr>Hva er SDL?</vt:lpstr>
      <vt:lpstr>SDL – core features: </vt:lpstr>
      <vt:lpstr>Mannen bak SDL</vt:lpstr>
      <vt:lpstr>SDL – bruksområder</vt:lpstr>
      <vt:lpstr>Det er ikke uvanlig å bruke C-baserte biblioteker i C++</vt:lpstr>
      <vt:lpstr>Installere SDL i Visual Studio</vt:lpstr>
      <vt:lpstr>Clion on Unixlike</vt:lpstr>
      <vt:lpstr>Sjekk at SDL virker</vt:lpstr>
      <vt:lpstr>Kort om blit’ing av 2D grafikk</vt:lpstr>
      <vt:lpstr>SDL_Window*</vt:lpstr>
      <vt:lpstr>SDL_Renderer*</vt:lpstr>
      <vt:lpstr>SDL_Surface* / SDL_Texture*</vt:lpstr>
      <vt:lpstr>SDL_Rect</vt:lpstr>
      <vt:lpstr>Lag et “Console application” prosjekt</vt:lpstr>
      <vt:lpstr>Få opp et vindu (en "context")</vt:lpstr>
      <vt:lpstr>Laste inn et bilde</vt:lpstr>
      <vt:lpstr>PowerPoint Presentation</vt:lpstr>
      <vt:lpstr>PS: Denne koden er optimisert for å få plass på en slide: Dette er ikke vanligvis et mål!</vt:lpstr>
      <vt:lpstr>Forenklet Game Loop Control loop</vt:lpstr>
      <vt:lpstr>Reell Game Loop (Spillmotor)</vt:lpstr>
      <vt:lpstr>Spill må håndtere input på en effektiv måte.</vt:lpstr>
      <vt:lpstr>Event-pump</vt:lpstr>
      <vt:lpstr>Event-pump i SDL</vt:lpstr>
      <vt:lpstr>State snapshot</vt:lpstr>
      <vt:lpstr>State snapshot i SDL</vt:lpstr>
      <vt:lpstr>Kombinasjonsløsning</vt:lpstr>
      <vt:lpstr>Til øvingen: InputManager</vt:lpstr>
      <vt:lpstr>Implementasjonsdetaljer</vt:lpstr>
      <vt:lpstr>Inputmanager -&gt; Update</vt:lpstr>
      <vt:lpstr>Øvingstimer</vt:lpstr>
    </vt:vector>
  </TitlesOfParts>
  <Company>NITH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Sandnes</dc:creator>
  <cp:lastModifiedBy>Kjetil Raaen</cp:lastModifiedBy>
  <cp:revision>425</cp:revision>
  <cp:lastPrinted>2019-02-12T12:51:38Z</cp:lastPrinted>
  <dcterms:created xsi:type="dcterms:W3CDTF">2009-01-07T14:56:41Z</dcterms:created>
  <dcterms:modified xsi:type="dcterms:W3CDTF">2022-02-14T13:17:42Z</dcterms:modified>
</cp:coreProperties>
</file>