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56" r:id="rId3"/>
    <p:sldId id="257" r:id="rId4"/>
    <p:sldId id="258" r:id="rId5"/>
    <p:sldId id="259" r:id="rId6"/>
    <p:sldId id="260" r:id="rId7"/>
    <p:sldId id="269" r:id="rId8"/>
    <p:sldId id="261" r:id="rId9"/>
    <p:sldId id="270" r:id="rId10"/>
    <p:sldId id="271" r:id="rId11"/>
    <p:sldId id="272" r:id="rId12"/>
    <p:sldId id="273" r:id="rId13"/>
    <p:sldId id="274" r:id="rId14"/>
    <p:sldId id="275" r:id="rId15"/>
    <p:sldId id="290" r:id="rId16"/>
    <p:sldId id="276" r:id="rId17"/>
    <p:sldId id="277" r:id="rId18"/>
    <p:sldId id="278" r:id="rId19"/>
    <p:sldId id="262" r:id="rId20"/>
    <p:sldId id="283" r:id="rId21"/>
    <p:sldId id="289" r:id="rId22"/>
    <p:sldId id="280" r:id="rId23"/>
    <p:sldId id="281" r:id="rId24"/>
    <p:sldId id="282" r:id="rId25"/>
    <p:sldId id="267" r:id="rId26"/>
    <p:sldId id="285" r:id="rId27"/>
    <p:sldId id="286" r:id="rId28"/>
    <p:sldId id="288" r:id="rId29"/>
    <p:sldId id="287" r:id="rId30"/>
    <p:sldId id="268" r:id="rId31"/>
  </p:sldIdLst>
  <p:sldSz cx="12192000" cy="6858000"/>
  <p:notesSz cx="6858000" cy="9144000"/>
  <p:custDataLst>
    <p:tags r:id="rId32"/>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5" userDrawn="1">
          <p15:clr>
            <a:srgbClr val="A4A3A4"/>
          </p15:clr>
        </p15:guide>
        <p15:guide id="2" pos="385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3D6B"/>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9" d="100"/>
          <a:sy n="79" d="100"/>
        </p:scale>
        <p:origin x="821" y="67"/>
      </p:cViewPr>
      <p:guideLst>
        <p:guide orient="horz" pos="2155"/>
        <p:guide pos="385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09600" y="274638"/>
            <a:ext cx="8070574" cy="585152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8" name="页脚占位符 7"/>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4" name="页脚占位符 3"/>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09600" y="274638"/>
            <a:ext cx="8070574" cy="585152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8" name="页脚占位符 7"/>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4" name="页脚占位符 3"/>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609600" y="274638"/>
            <a:ext cx="10972800" cy="1143000"/>
          </a:xfrm>
          <a:prstGeom prst="rect">
            <a:avLst/>
          </a:prstGeom>
          <a:noFill/>
          <a:ln w="9525">
            <a:noFill/>
          </a:ln>
        </p:spPr>
        <p:txBody>
          <a:bodyPr anchor="ctr" anchorCtr="0"/>
          <a:lstStyle/>
          <a:p>
            <a:pPr lvl="0"/>
            <a:r>
              <a:rPr lang="zh-CN" altLang="en-US"/>
              <a:t>单击此处编辑母版标题样式</a:t>
            </a:r>
          </a:p>
        </p:txBody>
      </p:sp>
      <p:sp>
        <p:nvSpPr>
          <p:cNvPr id="1027" name="文本占位符 1026"/>
          <p:cNvSpPr>
            <a:spLocks noGrp="1"/>
          </p:cNvSpPr>
          <p:nvPr>
            <p:ph type="body"/>
          </p:nvPr>
        </p:nvSpPr>
        <p:spPr>
          <a:xfrm>
            <a:off x="609600" y="1600200"/>
            <a:ext cx="10972800" cy="4525963"/>
          </a:xfrm>
          <a:prstGeom prst="rect">
            <a:avLst/>
          </a:prstGeom>
          <a:noFill/>
          <a:ln w="9525">
            <a:noFill/>
          </a:ln>
        </p:spPr>
        <p:txBody>
          <a:bodyPr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fontAlgn="base"/>
            <a:endParaRPr lang="zh-CN" altLang="en-US" strike="noStrike" noProof="1">
              <a:latin typeface="Arial" panose="020B0604020202020204" pitchFamily="34" charset="0"/>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fontAlgn="base"/>
            <a:endParaRPr lang="zh-CN" altLang="en-US" strike="noStrike" noProof="1">
              <a:latin typeface="Arial" panose="020B0604020202020204" pitchFamily="34" charset="0"/>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609600" y="274638"/>
            <a:ext cx="10972800" cy="1143000"/>
          </a:xfrm>
          <a:prstGeom prst="rect">
            <a:avLst/>
          </a:prstGeom>
          <a:noFill/>
          <a:ln w="9525">
            <a:noFill/>
          </a:ln>
        </p:spPr>
        <p:txBody>
          <a:bodyPr anchor="ctr" anchorCtr="0"/>
          <a:lstStyle/>
          <a:p>
            <a:pPr lvl="0"/>
            <a:r>
              <a:rPr lang="zh-CN" altLang="en-US"/>
              <a:t>单击此处编辑母版标题样式</a:t>
            </a:r>
          </a:p>
        </p:txBody>
      </p:sp>
      <p:sp>
        <p:nvSpPr>
          <p:cNvPr id="1027" name="文本占位符 1026"/>
          <p:cNvSpPr>
            <a:spLocks noGrp="1"/>
          </p:cNvSpPr>
          <p:nvPr>
            <p:ph type="body"/>
          </p:nvPr>
        </p:nvSpPr>
        <p:spPr>
          <a:xfrm>
            <a:off x="609600" y="1600200"/>
            <a:ext cx="10972800" cy="4525963"/>
          </a:xfrm>
          <a:prstGeom prst="rect">
            <a:avLst/>
          </a:prstGeom>
          <a:noFill/>
          <a:ln w="9525">
            <a:noFill/>
          </a:ln>
        </p:spPr>
        <p:txBody>
          <a:bodyPr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fontAlgn="base"/>
            <a:endParaRPr lang="zh-CN" altLang="en-US" strike="noStrike" noProof="1">
              <a:latin typeface="Arial" panose="020B0604020202020204" pitchFamily="34" charset="0"/>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fontAlgn="base"/>
            <a:endParaRPr lang="zh-CN" altLang="en-US" strike="noStrike" noProof="1">
              <a:latin typeface="Arial" panose="020B0604020202020204" pitchFamily="34" charset="0"/>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11.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8.png"/><Relationship Id="rId5" Type="http://schemas.openxmlformats.org/officeDocument/2006/relationships/slideLayout" Target="../slideLayouts/slideLayout2.xml"/><Relationship Id="rId4" Type="http://schemas.openxmlformats.org/officeDocument/2006/relationships/tags" Target="../tags/tag24.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7.xml"/><Relationship Id="rId7" Type="http://schemas.openxmlformats.org/officeDocument/2006/relationships/image" Target="../media/image8.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slideLayout" Target="../slideLayouts/slideLayout2.xml"/><Relationship Id="rId5" Type="http://schemas.openxmlformats.org/officeDocument/2006/relationships/tags" Target="../tags/tag29.xml"/><Relationship Id="rId4" Type="http://schemas.openxmlformats.org/officeDocument/2006/relationships/tags" Target="../tags/tag28.xml"/><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8.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slideLayout" Target="../slideLayouts/slideLayout2.xml"/><Relationship Id="rId5" Type="http://schemas.openxmlformats.org/officeDocument/2006/relationships/tags" Target="../tags/tag34.xml"/><Relationship Id="rId4" Type="http://schemas.openxmlformats.org/officeDocument/2006/relationships/tags" Target="../tags/tag33.xml"/></Relationships>
</file>

<file path=ppt/slides/_rels/slide13.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8.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slideLayout" Target="../slideLayouts/slideLayout2.xml"/><Relationship Id="rId5" Type="http://schemas.openxmlformats.org/officeDocument/2006/relationships/tags" Target="../tags/tag39.xml"/><Relationship Id="rId4" Type="http://schemas.openxmlformats.org/officeDocument/2006/relationships/tags" Target="../tags/tag38.xml"/></Relationships>
</file>

<file path=ppt/slides/_rels/slide14.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8.png"/><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14.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8.png"/><Relationship Id="rId5" Type="http://schemas.openxmlformats.org/officeDocument/2006/relationships/slideLayout" Target="../slideLayouts/slideLayout2.xml"/><Relationship Id="rId4" Type="http://schemas.openxmlformats.org/officeDocument/2006/relationships/tags" Target="../tags/tag46.xml"/></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9.xml"/><Relationship Id="rId7" Type="http://schemas.openxmlformats.org/officeDocument/2006/relationships/slideLayout" Target="../slideLayouts/slideLayout2.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9" Type="http://schemas.openxmlformats.org/officeDocument/2006/relationships/image" Target="../media/image15.png"/></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55.xml"/><Relationship Id="rId7" Type="http://schemas.openxmlformats.org/officeDocument/2006/relationships/slideLayout" Target="../slideLayouts/slideLayout2.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9"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61.xml"/><Relationship Id="rId7" Type="http://schemas.openxmlformats.org/officeDocument/2006/relationships/image" Target="../media/image18.png"/><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image" Target="../media/image8.png"/><Relationship Id="rId5" Type="http://schemas.openxmlformats.org/officeDocument/2006/relationships/slideLayout" Target="../slideLayouts/slideLayout2.xml"/><Relationship Id="rId4" Type="http://schemas.openxmlformats.org/officeDocument/2006/relationships/tags" Target="../tags/tag6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67.xml"/><Relationship Id="rId7"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9"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tags" Target="../tags/tag73.xml"/><Relationship Id="rId7" Type="http://schemas.openxmlformats.org/officeDocument/2006/relationships/image" Target="../media/image22.png"/><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8.png"/><Relationship Id="rId5" Type="http://schemas.openxmlformats.org/officeDocument/2006/relationships/slideLayout" Target="../slideLayouts/slideLayout2.xml"/><Relationship Id="rId4" Type="http://schemas.openxmlformats.org/officeDocument/2006/relationships/tags" Target="../tags/tag74.xml"/></Relationships>
</file>

<file path=ppt/slides/_rels/slide23.xml.rels><?xml version="1.0" encoding="UTF-8" standalone="yes"?>
<Relationships xmlns="http://schemas.openxmlformats.org/package/2006/relationships"><Relationship Id="rId8" Type="http://schemas.openxmlformats.org/officeDocument/2006/relationships/tags" Target="../tags/tag82.xml"/><Relationship Id="rId13" Type="http://schemas.openxmlformats.org/officeDocument/2006/relationships/image" Target="../media/image23.png"/><Relationship Id="rId3" Type="http://schemas.openxmlformats.org/officeDocument/2006/relationships/tags" Target="../tags/tag77.xml"/><Relationship Id="rId7" Type="http://schemas.openxmlformats.org/officeDocument/2006/relationships/tags" Target="../tags/tag81.xml"/><Relationship Id="rId12" Type="http://schemas.openxmlformats.org/officeDocument/2006/relationships/image" Target="../media/image8.png"/><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tags" Target="../tags/tag80.xml"/><Relationship Id="rId11" Type="http://schemas.openxmlformats.org/officeDocument/2006/relationships/slideLayout" Target="../slideLayouts/slideLayout2.xml"/><Relationship Id="rId5" Type="http://schemas.openxmlformats.org/officeDocument/2006/relationships/tags" Target="../tags/tag79.xml"/><Relationship Id="rId15" Type="http://schemas.openxmlformats.org/officeDocument/2006/relationships/image" Target="../media/image25.png"/><Relationship Id="rId10" Type="http://schemas.openxmlformats.org/officeDocument/2006/relationships/tags" Target="../tags/tag84.xml"/><Relationship Id="rId4" Type="http://schemas.openxmlformats.org/officeDocument/2006/relationships/tags" Target="../tags/tag78.xml"/><Relationship Id="rId9" Type="http://schemas.openxmlformats.org/officeDocument/2006/relationships/tags" Target="../tags/tag83.xml"/><Relationship Id="rId14" Type="http://schemas.openxmlformats.org/officeDocument/2006/relationships/image" Target="../media/image24.png"/></Relationships>
</file>

<file path=ppt/slides/_rels/slide2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tags" Target="../tags/tag87.xml"/><Relationship Id="rId7" Type="http://schemas.openxmlformats.org/officeDocument/2006/relationships/image" Target="../media/image27.png"/><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image" Target="../media/image26.png"/><Relationship Id="rId5" Type="http://schemas.openxmlformats.org/officeDocument/2006/relationships/slideLayout" Target="../slideLayouts/slideLayout2.xml"/><Relationship Id="rId4" Type="http://schemas.openxmlformats.org/officeDocument/2006/relationships/tags" Target="../tags/tag88.xml"/><Relationship Id="rId9"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tags" Target="../tags/tag91.xml"/><Relationship Id="rId7" Type="http://schemas.openxmlformats.org/officeDocument/2006/relationships/image" Target="../media/image29.png"/><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image" Target="../media/image8.png"/><Relationship Id="rId5" Type="http://schemas.openxmlformats.org/officeDocument/2006/relationships/slideLayout" Target="../slideLayouts/slideLayout2.xml"/><Relationship Id="rId4" Type="http://schemas.openxmlformats.org/officeDocument/2006/relationships/tags" Target="../tags/tag92.xml"/></Relationships>
</file>

<file path=ppt/slides/_rels/slide26.xml.rels><?xml version="1.0" encoding="UTF-8" standalone="yes"?>
<Relationships xmlns="http://schemas.openxmlformats.org/package/2006/relationships"><Relationship Id="rId3" Type="http://schemas.openxmlformats.org/officeDocument/2006/relationships/tags" Target="../tags/tag95.xml"/><Relationship Id="rId7" Type="http://schemas.openxmlformats.org/officeDocument/2006/relationships/image" Target="../media/image8.png"/><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slideLayout" Target="../slideLayouts/slideLayout2.xml"/><Relationship Id="rId5" Type="http://schemas.openxmlformats.org/officeDocument/2006/relationships/tags" Target="../tags/tag97.xml"/><Relationship Id="rId4" Type="http://schemas.openxmlformats.org/officeDocument/2006/relationships/tags" Target="../tags/tag96.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tags" Target="../tags/tag100.xml"/><Relationship Id="rId7" Type="http://schemas.openxmlformats.org/officeDocument/2006/relationships/image" Target="../media/image8.png"/><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slideLayout" Target="../slideLayouts/slideLayout2.xml"/><Relationship Id="rId5" Type="http://schemas.openxmlformats.org/officeDocument/2006/relationships/tags" Target="../tags/tag102.xml"/><Relationship Id="rId4" Type="http://schemas.openxmlformats.org/officeDocument/2006/relationships/tags" Target="../tags/tag101.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4.xml"/><Relationship Id="rId1" Type="http://schemas.openxmlformats.org/officeDocument/2006/relationships/tags" Target="../tags/tag103.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8.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Layout" Target="../slideLayouts/slideLayout2.xml"/><Relationship Id="rId5" Type="http://schemas.openxmlformats.org/officeDocument/2006/relationships/tags" Target="../tags/tag9.xml"/><Relationship Id="rId4" Type="http://schemas.openxmlformats.org/officeDocument/2006/relationships/tags" Target="../tags/tag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2.xml"/><Relationship Id="rId7"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Layout" Target="../slideLayouts/slideLayout2.xml"/><Relationship Id="rId5" Type="http://schemas.openxmlformats.org/officeDocument/2006/relationships/tags" Target="../tags/tag20.xml"/><Relationship Id="rId4"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408305" y="3716655"/>
            <a:ext cx="10368915" cy="942975"/>
          </a:xfrm>
          <a:prstGeom prst="rect">
            <a:avLst/>
          </a:prstGeom>
          <a:solidFill>
            <a:srgbClr val="023D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zh-CN" altLang="en-US" sz="2800" b="1" strike="noStrike" noProof="1"/>
              <a:t>Vectorization and Communication</a:t>
            </a:r>
            <a:r>
              <a:rPr lang="en-US" altLang="zh-CN" sz="2800" b="1" strike="noStrike" noProof="1"/>
              <a:t> </a:t>
            </a:r>
            <a:r>
              <a:rPr lang="zh-CN" altLang="en-US" sz="2800" b="1" strike="noStrike" noProof="1"/>
              <a:t>Based Optimizations </a:t>
            </a:r>
          </a:p>
          <a:p>
            <a:pPr algn="l" fontAlgn="base"/>
            <a:r>
              <a:rPr lang="zh-CN" altLang="en-US" sz="2800" b="1" strike="noStrike" noProof="1"/>
              <a:t>for</a:t>
            </a:r>
            <a:r>
              <a:rPr lang="en-US" altLang="zh-CN" sz="2800" b="1" strike="noStrike" noProof="1"/>
              <a:t> </a:t>
            </a:r>
            <a:r>
              <a:rPr lang="zh-CN" altLang="en-US" sz="2800" b="1" strike="noStrike" noProof="1"/>
              <a:t>Walberla</a:t>
            </a:r>
          </a:p>
        </p:txBody>
      </p:sp>
      <p:sp>
        <p:nvSpPr>
          <p:cNvPr id="5" name="矩形 4"/>
          <p:cNvSpPr/>
          <p:nvPr/>
        </p:nvSpPr>
        <p:spPr>
          <a:xfrm>
            <a:off x="695325" y="4797425"/>
            <a:ext cx="1762125" cy="450850"/>
          </a:xfrm>
          <a:prstGeom prst="rect">
            <a:avLst/>
          </a:prstGeom>
          <a:solidFill>
            <a:srgbClr val="023D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altLang="zh-CN" sz="1400" strike="noStrike" noProof="1"/>
              <a:t> July 27,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6"/>
          <a:stretch>
            <a:fillRect/>
          </a:stretch>
        </p:blipFill>
        <p:spPr>
          <a:xfrm>
            <a:off x="17145" y="5851525"/>
            <a:ext cx="12164060" cy="988060"/>
          </a:xfrm>
          <a:prstGeom prst="rect">
            <a:avLst/>
          </a:prstGeom>
        </p:spPr>
      </p:pic>
      <p:sp>
        <p:nvSpPr>
          <p:cNvPr id="5" name="矩形 4"/>
          <p:cNvSpPr/>
          <p:nvPr>
            <p:custDataLst>
              <p:tags r:id="rId2"/>
            </p:custDataLst>
          </p:nvPr>
        </p:nvSpPr>
        <p:spPr>
          <a:xfrm>
            <a:off x="4224338" y="6308725"/>
            <a:ext cx="151765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altLang="zh-CN" sz="900" strike="noStrike" noProof="1">
                <a:solidFill>
                  <a:schemeClr val="tx1"/>
                </a:solidFill>
              </a:rPr>
              <a:t> </a:t>
            </a:r>
            <a:r>
              <a:rPr lang="en-US" altLang="zh-CN" sz="900" strike="noStrike" noProof="1">
                <a:solidFill>
                  <a:srgbClr val="023D6B"/>
                </a:solidFill>
              </a:rPr>
              <a:t>July 27 , 2023</a:t>
            </a:r>
          </a:p>
        </p:txBody>
      </p:sp>
      <p:sp>
        <p:nvSpPr>
          <p:cNvPr id="6148" name="文本框 5"/>
          <p:cNvSpPr txBox="1"/>
          <p:nvPr>
            <p:custDataLst>
              <p:tags r:id="rId3"/>
            </p:custDataLst>
          </p:nvPr>
        </p:nvSpPr>
        <p:spPr>
          <a:xfrm>
            <a:off x="334963" y="333375"/>
            <a:ext cx="9013825" cy="521970"/>
          </a:xfrm>
          <a:prstGeom prst="rect">
            <a:avLst/>
          </a:prstGeom>
          <a:solidFill>
            <a:schemeClr val="bg1"/>
          </a:solidFill>
          <a:ln w="9525">
            <a:noFill/>
          </a:ln>
        </p:spPr>
        <p:txBody>
          <a:bodyPr wrap="square" anchor="t" anchorCtr="0">
            <a:spAutoFit/>
          </a:bodyPr>
          <a:lstStyle/>
          <a:p>
            <a:r>
              <a:rPr lang="en-US" altLang="zh-CN" sz="2800" b="1">
                <a:solidFill>
                  <a:srgbClr val="023D6B"/>
                </a:solidFill>
                <a:latin typeface="Arial" panose="020B0604020202020204" pitchFamily="34" charset="0"/>
                <a:ea typeface="宋体" panose="02010600030101010101" pitchFamily="2" charset="-122"/>
              </a:rPr>
              <a:t>FlagField Test Result</a:t>
            </a:r>
          </a:p>
        </p:txBody>
      </p:sp>
      <p:pic>
        <p:nvPicPr>
          <p:cNvPr id="6" name="图片 5"/>
          <p:cNvPicPr>
            <a:picLocks noChangeAspect="1"/>
          </p:cNvPicPr>
          <p:nvPr>
            <p:custDataLst>
              <p:tags r:id="rId4"/>
            </p:custDataLst>
          </p:nvPr>
        </p:nvPicPr>
        <p:blipFill>
          <a:blip r:embed="rId7"/>
          <a:stretch>
            <a:fillRect/>
          </a:stretch>
        </p:blipFill>
        <p:spPr>
          <a:xfrm>
            <a:off x="1703705" y="1555750"/>
            <a:ext cx="8016240" cy="39243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7"/>
          <a:stretch>
            <a:fillRect/>
          </a:stretch>
        </p:blipFill>
        <p:spPr>
          <a:xfrm>
            <a:off x="17145" y="5851525"/>
            <a:ext cx="12164060" cy="988060"/>
          </a:xfrm>
          <a:prstGeom prst="rect">
            <a:avLst/>
          </a:prstGeom>
        </p:spPr>
      </p:pic>
      <p:sp>
        <p:nvSpPr>
          <p:cNvPr id="5" name="矩形 4"/>
          <p:cNvSpPr/>
          <p:nvPr>
            <p:custDataLst>
              <p:tags r:id="rId2"/>
            </p:custDataLst>
          </p:nvPr>
        </p:nvSpPr>
        <p:spPr>
          <a:xfrm>
            <a:off x="4224338" y="6308725"/>
            <a:ext cx="151765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altLang="zh-CN" sz="900" strike="noStrike" noProof="1">
                <a:solidFill>
                  <a:schemeClr val="tx1"/>
                </a:solidFill>
              </a:rPr>
              <a:t> </a:t>
            </a:r>
            <a:r>
              <a:rPr lang="en-US" altLang="zh-CN" sz="900" strike="noStrike" noProof="1">
                <a:solidFill>
                  <a:srgbClr val="023D6B"/>
                </a:solidFill>
              </a:rPr>
              <a:t>July 27 , 2023</a:t>
            </a:r>
          </a:p>
        </p:txBody>
      </p:sp>
      <p:sp>
        <p:nvSpPr>
          <p:cNvPr id="6148" name="文本框 5"/>
          <p:cNvSpPr txBox="1"/>
          <p:nvPr>
            <p:custDataLst>
              <p:tags r:id="rId3"/>
            </p:custDataLst>
          </p:nvPr>
        </p:nvSpPr>
        <p:spPr>
          <a:xfrm>
            <a:off x="334963" y="333375"/>
            <a:ext cx="9013825" cy="521970"/>
          </a:xfrm>
          <a:prstGeom prst="rect">
            <a:avLst/>
          </a:prstGeom>
          <a:solidFill>
            <a:schemeClr val="bg1"/>
          </a:solidFill>
          <a:ln w="9525">
            <a:noFill/>
          </a:ln>
        </p:spPr>
        <p:txBody>
          <a:bodyPr wrap="square" anchor="t" anchorCtr="0">
            <a:spAutoFit/>
          </a:bodyPr>
          <a:lstStyle/>
          <a:p>
            <a:r>
              <a:rPr lang="en-US" altLang="zh-CN" sz="2800" b="1">
                <a:solidFill>
                  <a:srgbClr val="023D6B"/>
                </a:solidFill>
                <a:latin typeface="Arial" panose="020B0604020202020204" pitchFamily="34" charset="0"/>
                <a:ea typeface="宋体" panose="02010600030101010101" pitchFamily="2" charset="-122"/>
              </a:rPr>
              <a:t>FlagField Test Analysis</a:t>
            </a:r>
          </a:p>
        </p:txBody>
      </p:sp>
      <p:pic>
        <p:nvPicPr>
          <p:cNvPr id="6" name="图片 5"/>
          <p:cNvPicPr>
            <a:picLocks noChangeAspect="1"/>
          </p:cNvPicPr>
          <p:nvPr>
            <p:custDataLst>
              <p:tags r:id="rId4"/>
            </p:custDataLst>
          </p:nvPr>
        </p:nvPicPr>
        <p:blipFill>
          <a:blip r:embed="rId8"/>
          <a:stretch>
            <a:fillRect/>
          </a:stretch>
        </p:blipFill>
        <p:spPr>
          <a:xfrm>
            <a:off x="3287395" y="909955"/>
            <a:ext cx="5617210" cy="2937510"/>
          </a:xfrm>
          <a:prstGeom prst="rect">
            <a:avLst/>
          </a:prstGeom>
        </p:spPr>
      </p:pic>
      <p:pic>
        <p:nvPicPr>
          <p:cNvPr id="7" name="图片 6"/>
          <p:cNvPicPr>
            <a:picLocks noChangeAspect="1"/>
          </p:cNvPicPr>
          <p:nvPr>
            <p:custDataLst>
              <p:tags r:id="rId5"/>
            </p:custDataLst>
          </p:nvPr>
        </p:nvPicPr>
        <p:blipFill>
          <a:blip r:embed="rId9"/>
          <a:stretch>
            <a:fillRect/>
          </a:stretch>
        </p:blipFill>
        <p:spPr>
          <a:xfrm>
            <a:off x="2508885" y="3902075"/>
            <a:ext cx="7179945" cy="23514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7"/>
          <a:stretch>
            <a:fillRect/>
          </a:stretch>
        </p:blipFill>
        <p:spPr>
          <a:xfrm>
            <a:off x="17145" y="5851525"/>
            <a:ext cx="12164060" cy="988060"/>
          </a:xfrm>
          <a:prstGeom prst="rect">
            <a:avLst/>
          </a:prstGeom>
        </p:spPr>
      </p:pic>
      <p:sp>
        <p:nvSpPr>
          <p:cNvPr id="5" name="矩形 4"/>
          <p:cNvSpPr/>
          <p:nvPr>
            <p:custDataLst>
              <p:tags r:id="rId2"/>
            </p:custDataLst>
          </p:nvPr>
        </p:nvSpPr>
        <p:spPr>
          <a:xfrm>
            <a:off x="4224338" y="6308725"/>
            <a:ext cx="151765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altLang="zh-CN" sz="900" strike="noStrike" noProof="1">
                <a:solidFill>
                  <a:schemeClr val="tx1"/>
                </a:solidFill>
              </a:rPr>
              <a:t> </a:t>
            </a:r>
            <a:r>
              <a:rPr lang="en-US" altLang="zh-CN" sz="900" strike="noStrike" noProof="1">
                <a:solidFill>
                  <a:srgbClr val="023D6B"/>
                </a:solidFill>
              </a:rPr>
              <a:t>July 27 , 2023</a:t>
            </a:r>
          </a:p>
        </p:txBody>
      </p:sp>
      <p:sp>
        <p:nvSpPr>
          <p:cNvPr id="6148" name="文本框 5"/>
          <p:cNvSpPr txBox="1"/>
          <p:nvPr>
            <p:custDataLst>
              <p:tags r:id="rId3"/>
            </p:custDataLst>
          </p:nvPr>
        </p:nvSpPr>
        <p:spPr>
          <a:xfrm>
            <a:off x="334963" y="333375"/>
            <a:ext cx="9013825" cy="521970"/>
          </a:xfrm>
          <a:prstGeom prst="rect">
            <a:avLst/>
          </a:prstGeom>
          <a:solidFill>
            <a:schemeClr val="bg1"/>
          </a:solidFill>
          <a:ln w="9525">
            <a:noFill/>
          </a:ln>
        </p:spPr>
        <p:txBody>
          <a:bodyPr wrap="square" anchor="t" anchorCtr="0">
            <a:spAutoFit/>
          </a:bodyPr>
          <a:lstStyle/>
          <a:p>
            <a:r>
              <a:rPr lang="en-US" altLang="zh-CN" sz="2800" b="1">
                <a:solidFill>
                  <a:srgbClr val="023D6B"/>
                </a:solidFill>
                <a:latin typeface="Arial" panose="020B0604020202020204" pitchFamily="34" charset="0"/>
                <a:ea typeface="宋体" panose="02010600030101010101" pitchFamily="2" charset="-122"/>
              </a:rPr>
              <a:t>FlagField Conclusion</a:t>
            </a:r>
          </a:p>
        </p:txBody>
      </p:sp>
      <p:sp>
        <p:nvSpPr>
          <p:cNvPr id="11" name="矩形 10"/>
          <p:cNvSpPr/>
          <p:nvPr>
            <p:custDataLst>
              <p:tags r:id="rId4"/>
            </p:custDataLst>
          </p:nvPr>
        </p:nvSpPr>
        <p:spPr>
          <a:xfrm>
            <a:off x="263525" y="2416175"/>
            <a:ext cx="11712575" cy="449580"/>
          </a:xfrm>
          <a:prstGeom prst="rect">
            <a:avLst/>
          </a:prstGeom>
          <a:solidFill>
            <a:srgbClr val="023D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altLang="zh-CN" sz="1400" strike="noStrike" noProof="1"/>
              <a:t> </a:t>
            </a:r>
            <a:r>
              <a:rPr lang="en-US" altLang="zh-CN" sz="2000" strike="noStrike" noProof="1"/>
              <a:t>Conclusion</a:t>
            </a:r>
          </a:p>
        </p:txBody>
      </p:sp>
      <p:sp>
        <p:nvSpPr>
          <p:cNvPr id="7" name="矩形 6"/>
          <p:cNvSpPr/>
          <p:nvPr>
            <p:custDataLst>
              <p:tags r:id="rId5"/>
            </p:custDataLst>
          </p:nvPr>
        </p:nvSpPr>
        <p:spPr>
          <a:xfrm>
            <a:off x="263525" y="2851150"/>
            <a:ext cx="11712575" cy="114046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strike="noStrike" noProof="1">
                <a:solidFill>
                  <a:schemeClr val="tx1"/>
                </a:solidFill>
              </a:rPr>
              <a:t>By ignoring the blocks inside the boundary, we achieved a </a:t>
            </a:r>
            <a:r>
              <a:rPr b="1" strike="noStrike" noProof="1">
                <a:solidFill>
                  <a:schemeClr val="tx1"/>
                </a:solidFill>
              </a:rPr>
              <a:t>10% improvement in performance</a:t>
            </a:r>
            <a:r>
              <a:rPr strike="noStrike" noProof="1">
                <a:solidFill>
                  <a:schemeClr val="tx1"/>
                </a:solidFill>
              </a:rPr>
              <a:t>. Specifically,</a:t>
            </a:r>
          </a:p>
          <a:p>
            <a:pPr algn="l" fontAlgn="base"/>
            <a:r>
              <a:rPr strike="noStrike" noProof="1">
                <a:solidFill>
                  <a:schemeClr val="tx1"/>
                </a:solidFill>
              </a:rPr>
              <a:t>the optimization is for the </a:t>
            </a:r>
            <a:r>
              <a:rPr b="1" strike="noStrike" noProof="1">
                <a:solidFill>
                  <a:schemeClr val="tx1"/>
                </a:solidFill>
              </a:rPr>
              <a:t>memory transfer </a:t>
            </a:r>
            <a:r>
              <a:rPr strike="noStrike" noProof="1">
                <a:solidFill>
                  <a:schemeClr val="tx1"/>
                </a:solidFill>
              </a:rPr>
              <a:t>part since in this case, the part of the message in these ignored</a:t>
            </a:r>
          </a:p>
          <a:p>
            <a:pPr algn="l" fontAlgn="base"/>
            <a:r>
              <a:rPr strike="noStrike" noProof="1">
                <a:solidFill>
                  <a:schemeClr val="tx1"/>
                </a:solidFill>
              </a:rPr>
              <a:t>blocks has no need to be transferred around.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7"/>
          <a:stretch>
            <a:fillRect/>
          </a:stretch>
        </p:blipFill>
        <p:spPr>
          <a:xfrm>
            <a:off x="17145" y="5851525"/>
            <a:ext cx="12164060" cy="988060"/>
          </a:xfrm>
          <a:prstGeom prst="rect">
            <a:avLst/>
          </a:prstGeom>
        </p:spPr>
      </p:pic>
      <p:sp>
        <p:nvSpPr>
          <p:cNvPr id="5" name="矩形 4"/>
          <p:cNvSpPr/>
          <p:nvPr>
            <p:custDataLst>
              <p:tags r:id="rId2"/>
            </p:custDataLst>
          </p:nvPr>
        </p:nvSpPr>
        <p:spPr>
          <a:xfrm>
            <a:off x="4224338" y="6308725"/>
            <a:ext cx="151765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altLang="zh-CN" sz="900" strike="noStrike" noProof="1">
                <a:solidFill>
                  <a:schemeClr val="tx1"/>
                </a:solidFill>
              </a:rPr>
              <a:t> </a:t>
            </a:r>
            <a:r>
              <a:rPr lang="en-US" altLang="zh-CN" sz="900" strike="noStrike" noProof="1">
                <a:solidFill>
                  <a:srgbClr val="023D6B"/>
                </a:solidFill>
              </a:rPr>
              <a:t>July 27 , 2023</a:t>
            </a:r>
          </a:p>
        </p:txBody>
      </p:sp>
      <p:sp>
        <p:nvSpPr>
          <p:cNvPr id="6148" name="文本框 5"/>
          <p:cNvSpPr txBox="1"/>
          <p:nvPr>
            <p:custDataLst>
              <p:tags r:id="rId3"/>
            </p:custDataLst>
          </p:nvPr>
        </p:nvSpPr>
        <p:spPr>
          <a:xfrm>
            <a:off x="334963" y="333375"/>
            <a:ext cx="9013825" cy="521970"/>
          </a:xfrm>
          <a:prstGeom prst="rect">
            <a:avLst/>
          </a:prstGeom>
          <a:solidFill>
            <a:schemeClr val="bg1"/>
          </a:solidFill>
          <a:ln w="9525">
            <a:noFill/>
          </a:ln>
        </p:spPr>
        <p:txBody>
          <a:bodyPr wrap="square" anchor="t" anchorCtr="0">
            <a:spAutoFit/>
          </a:bodyPr>
          <a:lstStyle/>
          <a:p>
            <a:r>
              <a:rPr lang="en-US" altLang="zh-CN" sz="2800" b="1">
                <a:solidFill>
                  <a:srgbClr val="023D6B"/>
                </a:solidFill>
                <a:latin typeface="Arial" panose="020B0604020202020204" pitchFamily="34" charset="0"/>
                <a:ea typeface="宋体" panose="02010600030101010101" pitchFamily="2" charset="-122"/>
              </a:rPr>
              <a:t>SIMD instructions</a:t>
            </a:r>
          </a:p>
        </p:txBody>
      </p:sp>
      <p:sp>
        <p:nvSpPr>
          <p:cNvPr id="11" name="矩形 10"/>
          <p:cNvSpPr/>
          <p:nvPr>
            <p:custDataLst>
              <p:tags r:id="rId4"/>
            </p:custDataLst>
          </p:nvPr>
        </p:nvSpPr>
        <p:spPr>
          <a:xfrm>
            <a:off x="263525" y="2204864"/>
            <a:ext cx="11712575" cy="449580"/>
          </a:xfrm>
          <a:prstGeom prst="rect">
            <a:avLst/>
          </a:prstGeom>
          <a:solidFill>
            <a:srgbClr val="023D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altLang="zh-CN" sz="1400" strike="noStrike" noProof="1"/>
              <a:t> </a:t>
            </a:r>
            <a:r>
              <a:rPr lang="en-US" altLang="zh-CN" sz="2000" strike="noStrike" noProof="1"/>
              <a:t>Basic Idea</a:t>
            </a:r>
          </a:p>
        </p:txBody>
      </p:sp>
      <p:sp>
        <p:nvSpPr>
          <p:cNvPr id="7" name="矩形 6"/>
          <p:cNvSpPr/>
          <p:nvPr>
            <p:custDataLst>
              <p:tags r:id="rId5"/>
            </p:custDataLst>
          </p:nvPr>
        </p:nvSpPr>
        <p:spPr>
          <a:xfrm>
            <a:off x="263525" y="2639839"/>
            <a:ext cx="11712575" cy="1499235"/>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strike="noStrike" noProof="1">
                <a:solidFill>
                  <a:schemeClr val="tx1"/>
                </a:solidFill>
              </a:rPr>
              <a:t>By developing the ‘FlagField’, we reduced the cost of computing kernels and the memory transfer by ignoring</a:t>
            </a:r>
          </a:p>
          <a:p>
            <a:pPr algn="l" fontAlgn="base"/>
            <a:r>
              <a:rPr strike="noStrike" noProof="1">
                <a:solidFill>
                  <a:schemeClr val="tx1"/>
                </a:solidFill>
              </a:rPr>
              <a:t>the block inside the car. However, </a:t>
            </a:r>
            <a:r>
              <a:rPr b="1" strike="noStrike" noProof="1">
                <a:solidFill>
                  <a:schemeClr val="tx1"/>
                </a:solidFill>
              </a:rPr>
              <a:t>putting an ‘if’ condition in a GPU-based ‘for’ loop is not always a good</a:t>
            </a:r>
          </a:p>
          <a:p>
            <a:pPr algn="l" fontAlgn="base"/>
            <a:r>
              <a:rPr b="1" strike="noStrike" noProof="1">
                <a:solidFill>
                  <a:schemeClr val="tx1"/>
                </a:solidFill>
              </a:rPr>
              <a:t>thing due to the parallel nature of GPU threads</a:t>
            </a:r>
            <a:r>
              <a:rPr strike="noStrike" noProof="1">
                <a:solidFill>
                  <a:schemeClr val="tx1"/>
                </a:solidFill>
              </a:rPr>
              <a:t>. The motivation for using SIMD instructions here is to</a:t>
            </a:r>
          </a:p>
          <a:p>
            <a:pPr algn="l" fontAlgn="base"/>
            <a:r>
              <a:rPr strike="noStrike" noProof="1">
                <a:solidFill>
                  <a:schemeClr val="tx1"/>
                </a:solidFill>
              </a:rPr>
              <a:t>reduce the penalty of the ‘if’ condition, and also potentially increase the throughput.</a:t>
            </a:r>
          </a:p>
        </p:txBody>
      </p:sp>
      <p:sp>
        <p:nvSpPr>
          <p:cNvPr id="6" name="文本框 5"/>
          <p:cNvSpPr txBox="1"/>
          <p:nvPr/>
        </p:nvSpPr>
        <p:spPr>
          <a:xfrm>
            <a:off x="238125" y="5264150"/>
            <a:ext cx="11589385" cy="645160"/>
          </a:xfrm>
          <a:prstGeom prst="rect">
            <a:avLst/>
          </a:prstGeom>
          <a:noFill/>
        </p:spPr>
        <p:txBody>
          <a:bodyPr wrap="square" rtlCol="0">
            <a:spAutoFit/>
          </a:bodyPr>
          <a:lstStyle/>
          <a:p>
            <a:r>
              <a:rPr lang="en-US" altLang="zh-CN"/>
              <a:t>*The SIMD instruction we used is ‘__device__​ unsigned int __vsetne4 ( unsigned int  a, unsigned int  b )’</a:t>
            </a:r>
          </a:p>
          <a:p>
            <a:r>
              <a:rPr lang="en-US" altLang="zh-CN"/>
              <a:t>This instruction do not reduce the comparation time, but reduced the data throughput by reusing.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D1F005E-E23C-5FEF-1B86-F547AD00C1C6}"/>
              </a:ext>
            </a:extLst>
          </p:cNvPr>
          <p:cNvPicPr>
            <a:picLocks noChangeAspect="1"/>
          </p:cNvPicPr>
          <p:nvPr>
            <p:custDataLst>
              <p:tags r:id="rId1"/>
            </p:custDataLst>
          </p:nvPr>
        </p:nvPicPr>
        <p:blipFill>
          <a:blip r:embed="rId5"/>
          <a:stretch>
            <a:fillRect/>
          </a:stretch>
        </p:blipFill>
        <p:spPr>
          <a:xfrm>
            <a:off x="17145" y="5851525"/>
            <a:ext cx="12164060" cy="988060"/>
          </a:xfrm>
          <a:prstGeom prst="rect">
            <a:avLst/>
          </a:prstGeom>
        </p:spPr>
      </p:pic>
      <p:sp>
        <p:nvSpPr>
          <p:cNvPr id="5" name="矩形 4">
            <a:extLst>
              <a:ext uri="{FF2B5EF4-FFF2-40B4-BE49-F238E27FC236}">
                <a16:creationId xmlns:a16="http://schemas.microsoft.com/office/drawing/2014/main" id="{BC979840-709B-F815-3D67-79FB3D1D9D8C}"/>
              </a:ext>
            </a:extLst>
          </p:cNvPr>
          <p:cNvSpPr/>
          <p:nvPr>
            <p:custDataLst>
              <p:tags r:id="rId2"/>
            </p:custDataLst>
          </p:nvPr>
        </p:nvSpPr>
        <p:spPr>
          <a:xfrm>
            <a:off x="4224338" y="6308725"/>
            <a:ext cx="151765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altLang="zh-CN" sz="900" strike="noStrike" noProof="1">
                <a:solidFill>
                  <a:schemeClr val="tx1"/>
                </a:solidFill>
              </a:rPr>
              <a:t> </a:t>
            </a:r>
            <a:r>
              <a:rPr lang="en-US" altLang="zh-CN" sz="900" strike="noStrike" noProof="1">
                <a:solidFill>
                  <a:srgbClr val="023D6B"/>
                </a:solidFill>
              </a:rPr>
              <a:t>July 27 , 2023</a:t>
            </a:r>
          </a:p>
        </p:txBody>
      </p:sp>
      <p:sp>
        <p:nvSpPr>
          <p:cNvPr id="6" name="文本框 5">
            <a:extLst>
              <a:ext uri="{FF2B5EF4-FFF2-40B4-BE49-F238E27FC236}">
                <a16:creationId xmlns:a16="http://schemas.microsoft.com/office/drawing/2014/main" id="{C457F529-50B0-194E-1EA6-7AA6624449F5}"/>
              </a:ext>
            </a:extLst>
          </p:cNvPr>
          <p:cNvSpPr txBox="1"/>
          <p:nvPr>
            <p:custDataLst>
              <p:tags r:id="rId3"/>
            </p:custDataLst>
          </p:nvPr>
        </p:nvSpPr>
        <p:spPr>
          <a:xfrm>
            <a:off x="334963" y="333375"/>
            <a:ext cx="9013825" cy="521970"/>
          </a:xfrm>
          <a:prstGeom prst="rect">
            <a:avLst/>
          </a:prstGeom>
          <a:solidFill>
            <a:schemeClr val="bg1"/>
          </a:solidFill>
          <a:ln w="9525">
            <a:noFill/>
          </a:ln>
        </p:spPr>
        <p:txBody>
          <a:bodyPr wrap="square" anchor="t" anchorCtr="0">
            <a:spAutoFit/>
          </a:bodyPr>
          <a:lstStyle/>
          <a:p>
            <a:r>
              <a:rPr lang="en-US" altLang="zh-CN" sz="2800" b="1">
                <a:solidFill>
                  <a:srgbClr val="023D6B"/>
                </a:solidFill>
                <a:latin typeface="Arial" panose="020B0604020202020204" pitchFamily="34" charset="0"/>
                <a:ea typeface="宋体" panose="02010600030101010101" pitchFamily="2" charset="-122"/>
              </a:rPr>
              <a:t>SIMD instructions</a:t>
            </a:r>
          </a:p>
        </p:txBody>
      </p:sp>
      <p:sp>
        <p:nvSpPr>
          <p:cNvPr id="7" name="文本框 6">
            <a:extLst>
              <a:ext uri="{FF2B5EF4-FFF2-40B4-BE49-F238E27FC236}">
                <a16:creationId xmlns:a16="http://schemas.microsoft.com/office/drawing/2014/main" id="{5CDE7FA8-4C12-5F69-AF12-DE62B664D9FF}"/>
              </a:ext>
            </a:extLst>
          </p:cNvPr>
          <p:cNvSpPr txBox="1"/>
          <p:nvPr/>
        </p:nvSpPr>
        <p:spPr>
          <a:xfrm>
            <a:off x="238125" y="5264150"/>
            <a:ext cx="11589385" cy="645160"/>
          </a:xfrm>
          <a:prstGeom prst="rect">
            <a:avLst/>
          </a:prstGeom>
          <a:noFill/>
        </p:spPr>
        <p:txBody>
          <a:bodyPr wrap="square" rtlCol="0">
            <a:spAutoFit/>
          </a:bodyPr>
          <a:lstStyle/>
          <a:p>
            <a:r>
              <a:rPr lang="en-US" altLang="zh-CN" dirty="0"/>
              <a:t>*The SIMD instruction we used is ‘__device__​ unsigned int __vsetne4 ( unsigned int  a, unsigned int  b )’</a:t>
            </a:r>
          </a:p>
          <a:p>
            <a:r>
              <a:rPr lang="en-US" altLang="zh-CN" dirty="0"/>
              <a:t>This instruction do not reduce the comparation time, but reduced the data throughput by reusing.</a:t>
            </a:r>
          </a:p>
        </p:txBody>
      </p:sp>
      <p:sp>
        <p:nvSpPr>
          <p:cNvPr id="8" name="矩形 7">
            <a:extLst>
              <a:ext uri="{FF2B5EF4-FFF2-40B4-BE49-F238E27FC236}">
                <a16:creationId xmlns:a16="http://schemas.microsoft.com/office/drawing/2014/main" id="{D1A49F05-BAE5-49CC-D328-211CF0FC0B7F}"/>
              </a:ext>
            </a:extLst>
          </p:cNvPr>
          <p:cNvSpPr/>
          <p:nvPr/>
        </p:nvSpPr>
        <p:spPr>
          <a:xfrm>
            <a:off x="1613502" y="1254764"/>
            <a:ext cx="1980220" cy="13883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Thread 0</a:t>
            </a:r>
          </a:p>
          <a:p>
            <a:pPr algn="ctr"/>
            <a:endParaRPr lang="en-US" altLang="zh-CN" dirty="0">
              <a:solidFill>
                <a:schemeClr val="tx1"/>
              </a:solidFill>
            </a:endParaRPr>
          </a:p>
          <a:p>
            <a:pPr algn="ctr"/>
            <a:endParaRPr lang="en-US" altLang="zh-CN" dirty="0">
              <a:solidFill>
                <a:schemeClr val="tx1"/>
              </a:solidFill>
            </a:endParaRPr>
          </a:p>
          <a:p>
            <a:pPr algn="ctr"/>
            <a:endParaRPr lang="zh-CN" altLang="en-US" dirty="0">
              <a:solidFill>
                <a:schemeClr val="tx1"/>
              </a:solidFill>
            </a:endParaRPr>
          </a:p>
        </p:txBody>
      </p:sp>
      <p:sp>
        <p:nvSpPr>
          <p:cNvPr id="9" name="矩形 8">
            <a:extLst>
              <a:ext uri="{FF2B5EF4-FFF2-40B4-BE49-F238E27FC236}">
                <a16:creationId xmlns:a16="http://schemas.microsoft.com/office/drawing/2014/main" id="{21BF2ACB-30A8-DA53-99FF-067C655574E8}"/>
              </a:ext>
            </a:extLst>
          </p:cNvPr>
          <p:cNvSpPr/>
          <p:nvPr/>
        </p:nvSpPr>
        <p:spPr>
          <a:xfrm>
            <a:off x="3827748" y="1254760"/>
            <a:ext cx="1980220" cy="13883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Thread 1</a:t>
            </a:r>
          </a:p>
          <a:p>
            <a:pPr algn="ctr"/>
            <a:endParaRPr lang="en-US" altLang="zh-CN" dirty="0">
              <a:solidFill>
                <a:schemeClr val="tx1"/>
              </a:solidFill>
            </a:endParaRPr>
          </a:p>
          <a:p>
            <a:pPr algn="ctr"/>
            <a:endParaRPr lang="en-US" altLang="zh-CN" dirty="0">
              <a:solidFill>
                <a:schemeClr val="tx1"/>
              </a:solidFill>
            </a:endParaRPr>
          </a:p>
          <a:p>
            <a:pPr algn="ctr"/>
            <a:endParaRPr lang="zh-CN" altLang="en-US" dirty="0"/>
          </a:p>
        </p:txBody>
      </p:sp>
      <p:sp>
        <p:nvSpPr>
          <p:cNvPr id="10" name="矩形 9">
            <a:extLst>
              <a:ext uri="{FF2B5EF4-FFF2-40B4-BE49-F238E27FC236}">
                <a16:creationId xmlns:a16="http://schemas.microsoft.com/office/drawing/2014/main" id="{DDA75B98-7C2C-1BF7-AE1B-A3DE55474DC2}"/>
              </a:ext>
            </a:extLst>
          </p:cNvPr>
          <p:cNvSpPr/>
          <p:nvPr/>
        </p:nvSpPr>
        <p:spPr>
          <a:xfrm>
            <a:off x="6041994" y="1254760"/>
            <a:ext cx="1980220" cy="13883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Thread 2</a:t>
            </a:r>
          </a:p>
          <a:p>
            <a:pPr algn="ctr"/>
            <a:endParaRPr lang="en-US" altLang="zh-CN" dirty="0">
              <a:solidFill>
                <a:schemeClr val="tx1"/>
              </a:solidFill>
            </a:endParaRPr>
          </a:p>
          <a:p>
            <a:pPr algn="ctr"/>
            <a:endParaRPr lang="en-US" altLang="zh-CN" dirty="0">
              <a:solidFill>
                <a:schemeClr val="tx1"/>
              </a:solidFill>
            </a:endParaRPr>
          </a:p>
          <a:p>
            <a:pPr algn="ctr"/>
            <a:endParaRPr lang="zh-CN" altLang="en-US" dirty="0"/>
          </a:p>
        </p:txBody>
      </p:sp>
      <p:sp>
        <p:nvSpPr>
          <p:cNvPr id="11" name="矩形 10">
            <a:extLst>
              <a:ext uri="{FF2B5EF4-FFF2-40B4-BE49-F238E27FC236}">
                <a16:creationId xmlns:a16="http://schemas.microsoft.com/office/drawing/2014/main" id="{7EBD9E80-D9F4-4602-72CE-D0E42C8CDA43}"/>
              </a:ext>
            </a:extLst>
          </p:cNvPr>
          <p:cNvSpPr/>
          <p:nvPr/>
        </p:nvSpPr>
        <p:spPr>
          <a:xfrm>
            <a:off x="8256240" y="1254760"/>
            <a:ext cx="1980220" cy="13883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Thread 3</a:t>
            </a:r>
          </a:p>
          <a:p>
            <a:pPr algn="ctr"/>
            <a:endParaRPr lang="en-US" altLang="zh-CN" dirty="0">
              <a:solidFill>
                <a:schemeClr val="tx1"/>
              </a:solidFill>
            </a:endParaRPr>
          </a:p>
          <a:p>
            <a:pPr algn="ctr"/>
            <a:endParaRPr lang="en-US" altLang="zh-CN" dirty="0">
              <a:solidFill>
                <a:schemeClr val="tx1"/>
              </a:solidFill>
            </a:endParaRPr>
          </a:p>
          <a:p>
            <a:pPr algn="ctr"/>
            <a:endParaRPr lang="zh-CN" altLang="en-US" dirty="0"/>
          </a:p>
        </p:txBody>
      </p:sp>
      <p:sp>
        <p:nvSpPr>
          <p:cNvPr id="12" name="矩形 11">
            <a:extLst>
              <a:ext uri="{FF2B5EF4-FFF2-40B4-BE49-F238E27FC236}">
                <a16:creationId xmlns:a16="http://schemas.microsoft.com/office/drawing/2014/main" id="{95AFFB50-8EF1-5AE4-1B77-21715F20EA48}"/>
              </a:ext>
            </a:extLst>
          </p:cNvPr>
          <p:cNvSpPr/>
          <p:nvPr/>
        </p:nvSpPr>
        <p:spPr>
          <a:xfrm>
            <a:off x="1613502" y="3550854"/>
            <a:ext cx="1980220" cy="13883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Thread 0</a:t>
            </a:r>
          </a:p>
          <a:p>
            <a:pPr algn="ctr"/>
            <a:endParaRPr lang="en-US" altLang="zh-CN" dirty="0">
              <a:solidFill>
                <a:schemeClr val="tx1"/>
              </a:solidFill>
            </a:endParaRPr>
          </a:p>
          <a:p>
            <a:pPr algn="ctr"/>
            <a:endParaRPr lang="en-US" altLang="zh-CN" dirty="0">
              <a:solidFill>
                <a:schemeClr val="tx1"/>
              </a:solidFill>
            </a:endParaRPr>
          </a:p>
          <a:p>
            <a:pPr algn="ctr"/>
            <a:endParaRPr lang="zh-CN" altLang="en-US" dirty="0">
              <a:solidFill>
                <a:schemeClr val="tx1"/>
              </a:solidFill>
            </a:endParaRPr>
          </a:p>
        </p:txBody>
      </p:sp>
      <p:sp>
        <p:nvSpPr>
          <p:cNvPr id="13" name="矩形 12">
            <a:extLst>
              <a:ext uri="{FF2B5EF4-FFF2-40B4-BE49-F238E27FC236}">
                <a16:creationId xmlns:a16="http://schemas.microsoft.com/office/drawing/2014/main" id="{3B29AC79-6830-B559-2BFE-F68A6224778F}"/>
              </a:ext>
            </a:extLst>
          </p:cNvPr>
          <p:cNvSpPr/>
          <p:nvPr/>
        </p:nvSpPr>
        <p:spPr>
          <a:xfrm>
            <a:off x="3827748" y="3550850"/>
            <a:ext cx="1980220" cy="13883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Thread 1</a:t>
            </a:r>
          </a:p>
          <a:p>
            <a:pPr algn="ctr"/>
            <a:endParaRPr lang="en-US" altLang="zh-CN" dirty="0">
              <a:solidFill>
                <a:schemeClr val="tx1"/>
              </a:solidFill>
            </a:endParaRPr>
          </a:p>
          <a:p>
            <a:pPr algn="ctr"/>
            <a:endParaRPr lang="en-US" altLang="zh-CN" dirty="0">
              <a:solidFill>
                <a:schemeClr val="tx1"/>
              </a:solidFill>
            </a:endParaRPr>
          </a:p>
          <a:p>
            <a:pPr algn="ctr"/>
            <a:endParaRPr lang="zh-CN" altLang="en-US" dirty="0"/>
          </a:p>
        </p:txBody>
      </p:sp>
      <p:sp>
        <p:nvSpPr>
          <p:cNvPr id="14" name="矩形 13">
            <a:extLst>
              <a:ext uri="{FF2B5EF4-FFF2-40B4-BE49-F238E27FC236}">
                <a16:creationId xmlns:a16="http://schemas.microsoft.com/office/drawing/2014/main" id="{44808DDF-0ACE-172D-4C7F-089A56525F63}"/>
              </a:ext>
            </a:extLst>
          </p:cNvPr>
          <p:cNvSpPr/>
          <p:nvPr/>
        </p:nvSpPr>
        <p:spPr>
          <a:xfrm>
            <a:off x="6041994" y="3550850"/>
            <a:ext cx="1980220" cy="13883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Thread 2</a:t>
            </a:r>
          </a:p>
          <a:p>
            <a:pPr algn="ctr"/>
            <a:endParaRPr lang="en-US" altLang="zh-CN" dirty="0">
              <a:solidFill>
                <a:schemeClr val="tx1"/>
              </a:solidFill>
            </a:endParaRPr>
          </a:p>
          <a:p>
            <a:pPr algn="ctr"/>
            <a:endParaRPr lang="en-US" altLang="zh-CN" dirty="0">
              <a:solidFill>
                <a:schemeClr val="tx1"/>
              </a:solidFill>
            </a:endParaRPr>
          </a:p>
          <a:p>
            <a:pPr algn="ctr"/>
            <a:endParaRPr lang="zh-CN" altLang="en-US" dirty="0"/>
          </a:p>
        </p:txBody>
      </p:sp>
      <p:sp>
        <p:nvSpPr>
          <p:cNvPr id="15" name="矩形 14">
            <a:extLst>
              <a:ext uri="{FF2B5EF4-FFF2-40B4-BE49-F238E27FC236}">
                <a16:creationId xmlns:a16="http://schemas.microsoft.com/office/drawing/2014/main" id="{4BC11AD9-2B89-6CA0-67BB-52ABA249171C}"/>
              </a:ext>
            </a:extLst>
          </p:cNvPr>
          <p:cNvSpPr/>
          <p:nvPr/>
        </p:nvSpPr>
        <p:spPr>
          <a:xfrm>
            <a:off x="8256240" y="3550850"/>
            <a:ext cx="1980220" cy="13883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Thread 3</a:t>
            </a:r>
          </a:p>
          <a:p>
            <a:pPr algn="ctr"/>
            <a:endParaRPr lang="en-US" altLang="zh-CN" dirty="0">
              <a:solidFill>
                <a:schemeClr val="tx1"/>
              </a:solidFill>
            </a:endParaRPr>
          </a:p>
          <a:p>
            <a:pPr algn="ctr"/>
            <a:endParaRPr lang="en-US" altLang="zh-CN" dirty="0">
              <a:solidFill>
                <a:schemeClr val="tx1"/>
              </a:solidFill>
            </a:endParaRPr>
          </a:p>
          <a:p>
            <a:pPr algn="ctr"/>
            <a:endParaRPr lang="zh-CN" altLang="en-US" dirty="0"/>
          </a:p>
        </p:txBody>
      </p:sp>
      <p:sp>
        <p:nvSpPr>
          <p:cNvPr id="16" name="矩形 15">
            <a:extLst>
              <a:ext uri="{FF2B5EF4-FFF2-40B4-BE49-F238E27FC236}">
                <a16:creationId xmlns:a16="http://schemas.microsoft.com/office/drawing/2014/main" id="{D0E2D6C2-C1DC-A139-4418-194F89002CD3}"/>
              </a:ext>
            </a:extLst>
          </p:cNvPr>
          <p:cNvSpPr/>
          <p:nvPr/>
        </p:nvSpPr>
        <p:spPr>
          <a:xfrm>
            <a:off x="1919536" y="1867901"/>
            <a:ext cx="1368152" cy="288032"/>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E48475FD-6BD8-3A56-8790-6BA99D80E245}"/>
              </a:ext>
            </a:extLst>
          </p:cNvPr>
          <p:cNvSpPr/>
          <p:nvPr/>
        </p:nvSpPr>
        <p:spPr>
          <a:xfrm>
            <a:off x="4157799" y="1867901"/>
            <a:ext cx="1368152" cy="28803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8868402C-5CB8-42AF-221D-4068B8C8C89A}"/>
              </a:ext>
            </a:extLst>
          </p:cNvPr>
          <p:cNvSpPr/>
          <p:nvPr/>
        </p:nvSpPr>
        <p:spPr>
          <a:xfrm>
            <a:off x="6348028" y="1867901"/>
            <a:ext cx="1368152" cy="288032"/>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8D7A71E7-B278-FD27-284B-4C95646440F2}"/>
              </a:ext>
            </a:extLst>
          </p:cNvPr>
          <p:cNvSpPr/>
          <p:nvPr/>
        </p:nvSpPr>
        <p:spPr>
          <a:xfrm>
            <a:off x="8562274" y="1867901"/>
            <a:ext cx="1368152" cy="288032"/>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A7964983-75A6-A217-3302-D3BBFC5C0D82}"/>
              </a:ext>
            </a:extLst>
          </p:cNvPr>
          <p:cNvSpPr/>
          <p:nvPr/>
        </p:nvSpPr>
        <p:spPr>
          <a:xfrm>
            <a:off x="1874456" y="4149081"/>
            <a:ext cx="261104" cy="32881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D6B29783-EB95-ECB5-EA1A-56D145071127}"/>
              </a:ext>
            </a:extLst>
          </p:cNvPr>
          <p:cNvSpPr/>
          <p:nvPr/>
        </p:nvSpPr>
        <p:spPr>
          <a:xfrm>
            <a:off x="2260250" y="4149080"/>
            <a:ext cx="261104" cy="32881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8E7A31FF-3654-9F0B-F89B-86C1AB109F08}"/>
              </a:ext>
            </a:extLst>
          </p:cNvPr>
          <p:cNvSpPr/>
          <p:nvPr/>
        </p:nvSpPr>
        <p:spPr>
          <a:xfrm>
            <a:off x="2698085" y="4149080"/>
            <a:ext cx="261104" cy="328810"/>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D18791EF-8EF1-838B-FBB4-16F133A59360}"/>
              </a:ext>
            </a:extLst>
          </p:cNvPr>
          <p:cNvSpPr/>
          <p:nvPr/>
        </p:nvSpPr>
        <p:spPr>
          <a:xfrm>
            <a:off x="3098592" y="4149080"/>
            <a:ext cx="261104" cy="32881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BB24766D-63C7-0C9D-2F03-1090D9B65868}"/>
              </a:ext>
            </a:extLst>
          </p:cNvPr>
          <p:cNvSpPr/>
          <p:nvPr/>
        </p:nvSpPr>
        <p:spPr>
          <a:xfrm>
            <a:off x="4028580" y="4146465"/>
            <a:ext cx="261104" cy="32881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E4E7254B-A88B-0ED3-D2C2-FFE8CE6AE993}"/>
              </a:ext>
            </a:extLst>
          </p:cNvPr>
          <p:cNvSpPr/>
          <p:nvPr/>
        </p:nvSpPr>
        <p:spPr>
          <a:xfrm>
            <a:off x="4414374" y="4146464"/>
            <a:ext cx="261104" cy="32881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3880957D-03A9-9F54-117D-750B392F0DB8}"/>
              </a:ext>
            </a:extLst>
          </p:cNvPr>
          <p:cNvSpPr/>
          <p:nvPr/>
        </p:nvSpPr>
        <p:spPr>
          <a:xfrm>
            <a:off x="4852209" y="4146464"/>
            <a:ext cx="261104" cy="328810"/>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1B73FDD2-2DDE-4D3C-D580-2BA3A64A7F14}"/>
              </a:ext>
            </a:extLst>
          </p:cNvPr>
          <p:cNvSpPr/>
          <p:nvPr/>
        </p:nvSpPr>
        <p:spPr>
          <a:xfrm>
            <a:off x="5252716" y="4146464"/>
            <a:ext cx="261104" cy="32881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1008129E-677E-2BF2-D980-11B04C072A95}"/>
              </a:ext>
            </a:extLst>
          </p:cNvPr>
          <p:cNvSpPr/>
          <p:nvPr/>
        </p:nvSpPr>
        <p:spPr>
          <a:xfrm>
            <a:off x="6340191" y="4146465"/>
            <a:ext cx="261104" cy="32881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68B21B8A-20A9-5A0A-D2E8-F9260697A5AD}"/>
              </a:ext>
            </a:extLst>
          </p:cNvPr>
          <p:cNvSpPr/>
          <p:nvPr/>
        </p:nvSpPr>
        <p:spPr>
          <a:xfrm>
            <a:off x="6725985" y="4146464"/>
            <a:ext cx="261104" cy="32881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642B3942-89A0-A0AA-5714-FFF9656F6056}"/>
              </a:ext>
            </a:extLst>
          </p:cNvPr>
          <p:cNvSpPr/>
          <p:nvPr/>
        </p:nvSpPr>
        <p:spPr>
          <a:xfrm>
            <a:off x="7163820" y="4146464"/>
            <a:ext cx="261104" cy="328810"/>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56362013-8E43-1CBB-866F-F728EE340C64}"/>
              </a:ext>
            </a:extLst>
          </p:cNvPr>
          <p:cNvSpPr/>
          <p:nvPr/>
        </p:nvSpPr>
        <p:spPr>
          <a:xfrm>
            <a:off x="7564327" y="4146464"/>
            <a:ext cx="261104" cy="32881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6B2BCAD4-83E8-50E1-7DBE-D71D9F79C511}"/>
              </a:ext>
            </a:extLst>
          </p:cNvPr>
          <p:cNvSpPr/>
          <p:nvPr/>
        </p:nvSpPr>
        <p:spPr>
          <a:xfrm>
            <a:off x="8544272" y="4146465"/>
            <a:ext cx="261104" cy="32881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4610542B-F495-C437-2B26-17BC98FD7081}"/>
              </a:ext>
            </a:extLst>
          </p:cNvPr>
          <p:cNvSpPr/>
          <p:nvPr/>
        </p:nvSpPr>
        <p:spPr>
          <a:xfrm>
            <a:off x="8930066" y="4146464"/>
            <a:ext cx="261104" cy="32881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6D6F302C-87DD-E90C-39F1-D52F54C02FF2}"/>
              </a:ext>
            </a:extLst>
          </p:cNvPr>
          <p:cNvSpPr/>
          <p:nvPr/>
        </p:nvSpPr>
        <p:spPr>
          <a:xfrm>
            <a:off x="9367901" y="4146464"/>
            <a:ext cx="261104" cy="328810"/>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802DF8F3-60AA-9094-1C29-042F33C27E21}"/>
              </a:ext>
            </a:extLst>
          </p:cNvPr>
          <p:cNvSpPr/>
          <p:nvPr/>
        </p:nvSpPr>
        <p:spPr>
          <a:xfrm>
            <a:off x="9768408" y="4146464"/>
            <a:ext cx="261104" cy="32881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箭头: 下 36">
            <a:extLst>
              <a:ext uri="{FF2B5EF4-FFF2-40B4-BE49-F238E27FC236}">
                <a16:creationId xmlns:a16="http://schemas.microsoft.com/office/drawing/2014/main" id="{0E94BC1E-2154-09A0-AD12-45D46F5B6A83}"/>
              </a:ext>
            </a:extLst>
          </p:cNvPr>
          <p:cNvSpPr/>
          <p:nvPr/>
        </p:nvSpPr>
        <p:spPr>
          <a:xfrm>
            <a:off x="5663952" y="2852936"/>
            <a:ext cx="576064" cy="521970"/>
          </a:xfrm>
          <a:prstGeom prst="down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37397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6"/>
          <a:stretch>
            <a:fillRect/>
          </a:stretch>
        </p:blipFill>
        <p:spPr>
          <a:xfrm>
            <a:off x="17145" y="5851525"/>
            <a:ext cx="12164060" cy="988060"/>
          </a:xfrm>
          <a:prstGeom prst="rect">
            <a:avLst/>
          </a:prstGeom>
        </p:spPr>
      </p:pic>
      <p:sp>
        <p:nvSpPr>
          <p:cNvPr id="5" name="矩形 4"/>
          <p:cNvSpPr/>
          <p:nvPr>
            <p:custDataLst>
              <p:tags r:id="rId2"/>
            </p:custDataLst>
          </p:nvPr>
        </p:nvSpPr>
        <p:spPr>
          <a:xfrm>
            <a:off x="4224338" y="6308725"/>
            <a:ext cx="151765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altLang="zh-CN" sz="900" strike="noStrike" noProof="1">
                <a:solidFill>
                  <a:schemeClr val="tx1"/>
                </a:solidFill>
              </a:rPr>
              <a:t> </a:t>
            </a:r>
            <a:r>
              <a:rPr lang="en-US" altLang="zh-CN" sz="900" strike="noStrike" noProof="1">
                <a:solidFill>
                  <a:srgbClr val="023D6B"/>
                </a:solidFill>
              </a:rPr>
              <a:t>July 27 , 2023</a:t>
            </a:r>
          </a:p>
        </p:txBody>
      </p:sp>
      <p:sp>
        <p:nvSpPr>
          <p:cNvPr id="6148" name="文本框 5"/>
          <p:cNvSpPr txBox="1"/>
          <p:nvPr>
            <p:custDataLst>
              <p:tags r:id="rId3"/>
            </p:custDataLst>
          </p:nvPr>
        </p:nvSpPr>
        <p:spPr>
          <a:xfrm>
            <a:off x="334963" y="333375"/>
            <a:ext cx="9013825" cy="521970"/>
          </a:xfrm>
          <a:prstGeom prst="rect">
            <a:avLst/>
          </a:prstGeom>
          <a:solidFill>
            <a:schemeClr val="bg1"/>
          </a:solidFill>
          <a:ln w="9525">
            <a:noFill/>
          </a:ln>
        </p:spPr>
        <p:txBody>
          <a:bodyPr wrap="square" anchor="t" anchorCtr="0">
            <a:spAutoFit/>
          </a:bodyPr>
          <a:lstStyle/>
          <a:p>
            <a:r>
              <a:rPr lang="en-US" altLang="zh-CN" sz="2800" b="1">
                <a:solidFill>
                  <a:srgbClr val="023D6B"/>
                </a:solidFill>
                <a:latin typeface="Arial" panose="020B0604020202020204" pitchFamily="34" charset="0"/>
                <a:ea typeface="宋体" panose="02010600030101010101" pitchFamily="2" charset="-122"/>
              </a:rPr>
              <a:t>SIMD toy case</a:t>
            </a:r>
          </a:p>
        </p:txBody>
      </p:sp>
      <p:pic>
        <p:nvPicPr>
          <p:cNvPr id="6" name="图片 5"/>
          <p:cNvPicPr>
            <a:picLocks noChangeAspect="1"/>
          </p:cNvPicPr>
          <p:nvPr>
            <p:custDataLst>
              <p:tags r:id="rId4"/>
            </p:custDataLst>
          </p:nvPr>
        </p:nvPicPr>
        <p:blipFill>
          <a:blip r:embed="rId7"/>
          <a:stretch>
            <a:fillRect/>
          </a:stretch>
        </p:blipFill>
        <p:spPr>
          <a:xfrm>
            <a:off x="1958340" y="1303020"/>
            <a:ext cx="8275320" cy="42519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8"/>
          <a:stretch>
            <a:fillRect/>
          </a:stretch>
        </p:blipFill>
        <p:spPr>
          <a:xfrm>
            <a:off x="17145" y="5851525"/>
            <a:ext cx="12164060" cy="988060"/>
          </a:xfrm>
          <a:prstGeom prst="rect">
            <a:avLst/>
          </a:prstGeom>
        </p:spPr>
      </p:pic>
      <p:sp>
        <p:nvSpPr>
          <p:cNvPr id="5" name="矩形 4"/>
          <p:cNvSpPr/>
          <p:nvPr>
            <p:custDataLst>
              <p:tags r:id="rId2"/>
            </p:custDataLst>
          </p:nvPr>
        </p:nvSpPr>
        <p:spPr>
          <a:xfrm>
            <a:off x="4224338" y="6308725"/>
            <a:ext cx="151765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altLang="zh-CN" sz="900" strike="noStrike" noProof="1">
                <a:solidFill>
                  <a:schemeClr val="tx1"/>
                </a:solidFill>
              </a:rPr>
              <a:t> </a:t>
            </a:r>
            <a:r>
              <a:rPr lang="en-US" altLang="zh-CN" sz="900" strike="noStrike" noProof="1">
                <a:solidFill>
                  <a:srgbClr val="023D6B"/>
                </a:solidFill>
              </a:rPr>
              <a:t>July 27 , 2023</a:t>
            </a:r>
          </a:p>
        </p:txBody>
      </p:sp>
      <p:sp>
        <p:nvSpPr>
          <p:cNvPr id="6148" name="文本框 5"/>
          <p:cNvSpPr txBox="1"/>
          <p:nvPr>
            <p:custDataLst>
              <p:tags r:id="rId3"/>
            </p:custDataLst>
          </p:nvPr>
        </p:nvSpPr>
        <p:spPr>
          <a:xfrm>
            <a:off x="334963" y="333375"/>
            <a:ext cx="9013825" cy="521970"/>
          </a:xfrm>
          <a:prstGeom prst="rect">
            <a:avLst/>
          </a:prstGeom>
          <a:solidFill>
            <a:schemeClr val="bg1"/>
          </a:solidFill>
          <a:ln w="9525">
            <a:noFill/>
          </a:ln>
        </p:spPr>
        <p:txBody>
          <a:bodyPr wrap="square" anchor="t" anchorCtr="0">
            <a:spAutoFit/>
          </a:bodyPr>
          <a:lstStyle/>
          <a:p>
            <a:r>
              <a:rPr lang="en-US" altLang="zh-CN" sz="2800" b="1">
                <a:solidFill>
                  <a:srgbClr val="023D6B"/>
                </a:solidFill>
                <a:latin typeface="Arial" panose="020B0604020202020204" pitchFamily="34" charset="0"/>
                <a:ea typeface="宋体" panose="02010600030101010101" pitchFamily="2" charset="-122"/>
              </a:rPr>
              <a:t>SIMD toy case result</a:t>
            </a:r>
          </a:p>
        </p:txBody>
      </p:sp>
      <p:sp>
        <p:nvSpPr>
          <p:cNvPr id="11" name="矩形 10"/>
          <p:cNvSpPr/>
          <p:nvPr>
            <p:custDataLst>
              <p:tags r:id="rId4"/>
            </p:custDataLst>
          </p:nvPr>
        </p:nvSpPr>
        <p:spPr>
          <a:xfrm>
            <a:off x="1838325" y="4263390"/>
            <a:ext cx="7886065" cy="429895"/>
          </a:xfrm>
          <a:prstGeom prst="rect">
            <a:avLst/>
          </a:prstGeom>
          <a:solidFill>
            <a:srgbClr val="023D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altLang="zh-CN" sz="1400" strike="noStrike" noProof="1"/>
              <a:t> </a:t>
            </a:r>
            <a:r>
              <a:rPr lang="en-US" altLang="zh-CN" sz="2000" strike="noStrike" noProof="1"/>
              <a:t>Conclusion</a:t>
            </a:r>
          </a:p>
        </p:txBody>
      </p:sp>
      <p:sp>
        <p:nvSpPr>
          <p:cNvPr id="10" name="矩形 9"/>
          <p:cNvSpPr/>
          <p:nvPr>
            <p:custDataLst>
              <p:tags r:id="rId5"/>
            </p:custDataLst>
          </p:nvPr>
        </p:nvSpPr>
        <p:spPr>
          <a:xfrm>
            <a:off x="1838325" y="4673600"/>
            <a:ext cx="7886065" cy="72644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strike="noStrike" noProof="1">
                <a:solidFill>
                  <a:schemeClr val="tx1"/>
                </a:solidFill>
              </a:rPr>
              <a:t>It’s easy to find that the SIMD command gives advantages in reducing the memory bottleneck so as to</a:t>
            </a:r>
            <a:r>
              <a:rPr lang="en-US" strike="noStrike" noProof="1">
                <a:solidFill>
                  <a:schemeClr val="tx1"/>
                </a:solidFill>
              </a:rPr>
              <a:t> </a:t>
            </a:r>
            <a:r>
              <a:rPr strike="noStrike" noProof="1">
                <a:solidFill>
                  <a:schemeClr val="tx1"/>
                </a:solidFill>
              </a:rPr>
              <a:t>make the GPU able to compute in full power.</a:t>
            </a:r>
          </a:p>
        </p:txBody>
      </p:sp>
      <p:pic>
        <p:nvPicPr>
          <p:cNvPr id="13" name="图片 12"/>
          <p:cNvPicPr>
            <a:picLocks noChangeAspect="1"/>
          </p:cNvPicPr>
          <p:nvPr>
            <p:custDataLst>
              <p:tags r:id="rId6"/>
            </p:custDataLst>
          </p:nvPr>
        </p:nvPicPr>
        <p:blipFill>
          <a:blip r:embed="rId9"/>
          <a:stretch>
            <a:fillRect/>
          </a:stretch>
        </p:blipFill>
        <p:spPr>
          <a:xfrm>
            <a:off x="2999740" y="1340485"/>
            <a:ext cx="6019800" cy="26441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8"/>
          <a:stretch>
            <a:fillRect/>
          </a:stretch>
        </p:blipFill>
        <p:spPr>
          <a:xfrm>
            <a:off x="17145" y="5851525"/>
            <a:ext cx="12164060" cy="988060"/>
          </a:xfrm>
          <a:prstGeom prst="rect">
            <a:avLst/>
          </a:prstGeom>
        </p:spPr>
      </p:pic>
      <p:sp>
        <p:nvSpPr>
          <p:cNvPr id="5" name="矩形 4"/>
          <p:cNvSpPr/>
          <p:nvPr>
            <p:custDataLst>
              <p:tags r:id="rId2"/>
            </p:custDataLst>
          </p:nvPr>
        </p:nvSpPr>
        <p:spPr>
          <a:xfrm>
            <a:off x="4224338" y="6308725"/>
            <a:ext cx="151765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altLang="zh-CN" sz="900" strike="noStrike" noProof="1">
                <a:solidFill>
                  <a:schemeClr val="tx1"/>
                </a:solidFill>
              </a:rPr>
              <a:t> </a:t>
            </a:r>
            <a:r>
              <a:rPr lang="en-US" altLang="zh-CN" sz="900" strike="noStrike" noProof="1">
                <a:solidFill>
                  <a:srgbClr val="023D6B"/>
                </a:solidFill>
              </a:rPr>
              <a:t>July 27 , 2023</a:t>
            </a:r>
          </a:p>
        </p:txBody>
      </p:sp>
      <p:sp>
        <p:nvSpPr>
          <p:cNvPr id="6148" name="文本框 5"/>
          <p:cNvSpPr txBox="1"/>
          <p:nvPr>
            <p:custDataLst>
              <p:tags r:id="rId3"/>
            </p:custDataLst>
          </p:nvPr>
        </p:nvSpPr>
        <p:spPr>
          <a:xfrm>
            <a:off x="334963" y="333375"/>
            <a:ext cx="9013825" cy="521970"/>
          </a:xfrm>
          <a:prstGeom prst="rect">
            <a:avLst/>
          </a:prstGeom>
          <a:solidFill>
            <a:schemeClr val="bg1"/>
          </a:solidFill>
          <a:ln w="9525">
            <a:noFill/>
          </a:ln>
        </p:spPr>
        <p:txBody>
          <a:bodyPr wrap="square" anchor="t" anchorCtr="0">
            <a:spAutoFit/>
          </a:bodyPr>
          <a:lstStyle/>
          <a:p>
            <a:r>
              <a:rPr lang="en-US" altLang="zh-CN" sz="2800" b="1">
                <a:solidFill>
                  <a:srgbClr val="023D6B"/>
                </a:solidFill>
                <a:latin typeface="Arial" panose="020B0604020202020204" pitchFamily="34" charset="0"/>
                <a:ea typeface="宋体" panose="02010600030101010101" pitchFamily="2" charset="-122"/>
              </a:rPr>
              <a:t>SIMD Result &amp; Conclusion</a:t>
            </a:r>
          </a:p>
        </p:txBody>
      </p:sp>
      <p:pic>
        <p:nvPicPr>
          <p:cNvPr id="6" name="图片 5"/>
          <p:cNvPicPr>
            <a:picLocks noChangeAspect="1"/>
          </p:cNvPicPr>
          <p:nvPr>
            <p:custDataLst>
              <p:tags r:id="rId4"/>
            </p:custDataLst>
          </p:nvPr>
        </p:nvPicPr>
        <p:blipFill>
          <a:blip r:embed="rId9"/>
          <a:stretch>
            <a:fillRect/>
          </a:stretch>
        </p:blipFill>
        <p:spPr>
          <a:xfrm>
            <a:off x="2239010" y="1124585"/>
            <a:ext cx="7650480" cy="2286000"/>
          </a:xfrm>
          <a:prstGeom prst="rect">
            <a:avLst/>
          </a:prstGeom>
        </p:spPr>
      </p:pic>
      <p:sp>
        <p:nvSpPr>
          <p:cNvPr id="11" name="矩形 10"/>
          <p:cNvSpPr/>
          <p:nvPr>
            <p:custDataLst>
              <p:tags r:id="rId5"/>
            </p:custDataLst>
          </p:nvPr>
        </p:nvSpPr>
        <p:spPr>
          <a:xfrm>
            <a:off x="263525" y="4004945"/>
            <a:ext cx="11712575" cy="449580"/>
          </a:xfrm>
          <a:prstGeom prst="rect">
            <a:avLst/>
          </a:prstGeom>
          <a:solidFill>
            <a:srgbClr val="023D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altLang="zh-CN" sz="1400" strike="noStrike" noProof="1"/>
              <a:t> </a:t>
            </a:r>
            <a:r>
              <a:rPr lang="en-US" altLang="zh-CN" sz="2000" strike="noStrike" noProof="1"/>
              <a:t>Conclusion</a:t>
            </a:r>
          </a:p>
        </p:txBody>
      </p:sp>
      <p:sp>
        <p:nvSpPr>
          <p:cNvPr id="7" name="矩形 6"/>
          <p:cNvSpPr/>
          <p:nvPr>
            <p:custDataLst>
              <p:tags r:id="rId6"/>
            </p:custDataLst>
          </p:nvPr>
        </p:nvSpPr>
        <p:spPr>
          <a:xfrm>
            <a:off x="263525" y="4439920"/>
            <a:ext cx="11712575" cy="147066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strike="noStrike" noProof="1">
                <a:solidFill>
                  <a:schemeClr val="tx1"/>
                </a:solidFill>
              </a:rPr>
              <a:t>Out of our toy case testing, </a:t>
            </a:r>
            <a:r>
              <a:rPr b="1" strike="noStrike" noProof="1">
                <a:solidFill>
                  <a:schemeClr val="tx1"/>
                </a:solidFill>
              </a:rPr>
              <a:t>the SIMD instruction helps enlarge the throughput by enabling the data reuse</a:t>
            </a:r>
            <a:endParaRPr strike="noStrike" noProof="1">
              <a:solidFill>
                <a:schemeClr val="tx1"/>
              </a:solidFill>
            </a:endParaRPr>
          </a:p>
          <a:p>
            <a:pPr algn="l" fontAlgn="base"/>
            <a:r>
              <a:rPr strike="noStrike" noProof="1">
                <a:solidFill>
                  <a:schemeClr val="tx1"/>
                </a:solidFill>
              </a:rPr>
              <a:t>and so </a:t>
            </a:r>
            <a:r>
              <a:rPr b="1" strike="noStrike" noProof="1">
                <a:solidFill>
                  <a:schemeClr val="tx1"/>
                </a:solidFill>
              </a:rPr>
              <a:t>reducing the memory transfer</a:t>
            </a:r>
            <a:r>
              <a:rPr strike="noStrike" noProof="1">
                <a:solidFill>
                  <a:schemeClr val="tx1"/>
                </a:solidFill>
              </a:rPr>
              <a:t>, and it will work in special cases (e.g called enough large time, and</a:t>
            </a:r>
          </a:p>
          <a:p>
            <a:pPr algn="l" fontAlgn="base"/>
            <a:r>
              <a:rPr strike="noStrike" noProof="1">
                <a:solidFill>
                  <a:schemeClr val="tx1"/>
                </a:solidFill>
              </a:rPr>
              <a:t>the same core will reuse the same data). Unfortunately, our S2A case does not benefit from this instruction,</a:t>
            </a:r>
          </a:p>
          <a:p>
            <a:pPr algn="l" fontAlgn="base"/>
            <a:r>
              <a:rPr strike="noStrike" noProof="1">
                <a:solidFill>
                  <a:schemeClr val="tx1"/>
                </a:solidFill>
              </a:rPr>
              <a:t>this is most probably because this case is also limited by other bottlenecks but not the memory.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1" name="矩形 10"/>
          <p:cNvSpPr/>
          <p:nvPr/>
        </p:nvSpPr>
        <p:spPr>
          <a:xfrm>
            <a:off x="1489075" y="3789680"/>
            <a:ext cx="10391140" cy="403225"/>
          </a:xfrm>
          <a:prstGeom prst="rect">
            <a:avLst/>
          </a:prstGeom>
          <a:solidFill>
            <a:srgbClr val="023D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altLang="zh-CN" sz="2800" b="1" strike="noStrike" noProof="1"/>
              <a:t>III: Communication-Bases Optimizations for Walberla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6"/>
          <a:stretch>
            <a:fillRect/>
          </a:stretch>
        </p:blipFill>
        <p:spPr>
          <a:xfrm>
            <a:off x="17145" y="5851525"/>
            <a:ext cx="12164060" cy="988060"/>
          </a:xfrm>
          <a:prstGeom prst="rect">
            <a:avLst/>
          </a:prstGeom>
        </p:spPr>
      </p:pic>
      <p:sp>
        <p:nvSpPr>
          <p:cNvPr id="5" name="矩形 4"/>
          <p:cNvSpPr/>
          <p:nvPr>
            <p:custDataLst>
              <p:tags r:id="rId2"/>
            </p:custDataLst>
          </p:nvPr>
        </p:nvSpPr>
        <p:spPr>
          <a:xfrm>
            <a:off x="4224338" y="6308725"/>
            <a:ext cx="151765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altLang="zh-CN" sz="900" strike="noStrike" noProof="1">
                <a:solidFill>
                  <a:schemeClr val="tx1"/>
                </a:solidFill>
              </a:rPr>
              <a:t> </a:t>
            </a:r>
            <a:r>
              <a:rPr lang="en-US" altLang="zh-CN" sz="900" strike="noStrike" noProof="1">
                <a:solidFill>
                  <a:srgbClr val="023D6B"/>
                </a:solidFill>
              </a:rPr>
              <a:t>July 27 , 2023</a:t>
            </a:r>
          </a:p>
        </p:txBody>
      </p:sp>
      <p:sp>
        <p:nvSpPr>
          <p:cNvPr id="6148" name="文本框 5"/>
          <p:cNvSpPr txBox="1"/>
          <p:nvPr>
            <p:custDataLst>
              <p:tags r:id="rId3"/>
            </p:custDataLst>
          </p:nvPr>
        </p:nvSpPr>
        <p:spPr>
          <a:xfrm>
            <a:off x="334963" y="333375"/>
            <a:ext cx="9013825" cy="521970"/>
          </a:xfrm>
          <a:prstGeom prst="rect">
            <a:avLst/>
          </a:prstGeom>
          <a:solidFill>
            <a:schemeClr val="bg1"/>
          </a:solidFill>
          <a:ln w="9525">
            <a:noFill/>
          </a:ln>
        </p:spPr>
        <p:txBody>
          <a:bodyPr wrap="square" anchor="t" anchorCtr="0">
            <a:spAutoFit/>
          </a:bodyPr>
          <a:lstStyle/>
          <a:p>
            <a:r>
              <a:rPr lang="en-US" altLang="zh-CN" sz="2800" b="1">
                <a:solidFill>
                  <a:srgbClr val="023D6B"/>
                </a:solidFill>
                <a:latin typeface="Arial" panose="020B0604020202020204" pitchFamily="34" charset="0"/>
                <a:ea typeface="宋体" panose="02010600030101010101" pitchFamily="2" charset="-122"/>
              </a:rPr>
              <a:t>The MPI layer in waLBerla </a:t>
            </a:r>
          </a:p>
        </p:txBody>
      </p:sp>
      <p:pic>
        <p:nvPicPr>
          <p:cNvPr id="6" name="图片 5"/>
          <p:cNvPicPr>
            <a:picLocks noChangeAspect="1"/>
          </p:cNvPicPr>
          <p:nvPr>
            <p:custDataLst>
              <p:tags r:id="rId4"/>
            </p:custDataLst>
          </p:nvPr>
        </p:nvPicPr>
        <p:blipFill>
          <a:blip r:embed="rId7"/>
          <a:stretch>
            <a:fillRect/>
          </a:stretch>
        </p:blipFill>
        <p:spPr>
          <a:xfrm>
            <a:off x="2927648" y="1090742"/>
            <a:ext cx="5857577" cy="449281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a:extLst>
              <a:ext uri="{FF2B5EF4-FFF2-40B4-BE49-F238E27FC236}">
                <a16:creationId xmlns:a16="http://schemas.microsoft.com/office/drawing/2014/main" id="{5E29E6F5-FC04-8C59-AE5F-53C5C9D345E3}"/>
              </a:ext>
            </a:extLst>
          </p:cNvPr>
          <p:cNvSpPr txBox="1"/>
          <p:nvPr/>
        </p:nvSpPr>
        <p:spPr>
          <a:xfrm>
            <a:off x="334963" y="333375"/>
            <a:ext cx="9013825" cy="520700"/>
          </a:xfrm>
          <a:prstGeom prst="rect">
            <a:avLst/>
          </a:prstGeom>
          <a:solidFill>
            <a:schemeClr val="bg1"/>
          </a:solidFill>
          <a:ln w="9525">
            <a:noFill/>
          </a:ln>
        </p:spPr>
        <p:txBody>
          <a:bodyPr wrap="square" anchor="t" anchorCtr="0">
            <a:spAutoFit/>
          </a:bodyPr>
          <a:lstStyle/>
          <a:p>
            <a:r>
              <a:rPr lang="en-US" altLang="zh-CN" sz="2800" b="1">
                <a:solidFill>
                  <a:srgbClr val="023D6B"/>
                </a:solidFill>
                <a:latin typeface="Arial" panose="020B0604020202020204" pitchFamily="34" charset="0"/>
                <a:ea typeface="宋体" panose="02010600030101010101" pitchFamily="2" charset="-122"/>
              </a:rPr>
              <a:t>Speed up gain by Overlap</a:t>
            </a:r>
          </a:p>
        </p:txBody>
      </p:sp>
      <p:pic>
        <p:nvPicPr>
          <p:cNvPr id="5" name="图片 4">
            <a:extLst>
              <a:ext uri="{FF2B5EF4-FFF2-40B4-BE49-F238E27FC236}">
                <a16:creationId xmlns:a16="http://schemas.microsoft.com/office/drawing/2014/main" id="{D73EFA2F-8DAC-0801-FDE2-61B5F6D92CEB}"/>
              </a:ext>
            </a:extLst>
          </p:cNvPr>
          <p:cNvPicPr>
            <a:picLocks noChangeAspect="1"/>
          </p:cNvPicPr>
          <p:nvPr>
            <p:custDataLst>
              <p:tags r:id="rId1"/>
            </p:custDataLst>
          </p:nvPr>
        </p:nvPicPr>
        <p:blipFill>
          <a:blip r:embed="rId4"/>
          <a:stretch>
            <a:fillRect/>
          </a:stretch>
        </p:blipFill>
        <p:spPr>
          <a:xfrm>
            <a:off x="17145" y="5851525"/>
            <a:ext cx="12164060" cy="988060"/>
          </a:xfrm>
          <a:prstGeom prst="rect">
            <a:avLst/>
          </a:prstGeom>
        </p:spPr>
      </p:pic>
      <p:sp>
        <p:nvSpPr>
          <p:cNvPr id="6" name="矩形 5">
            <a:extLst>
              <a:ext uri="{FF2B5EF4-FFF2-40B4-BE49-F238E27FC236}">
                <a16:creationId xmlns:a16="http://schemas.microsoft.com/office/drawing/2014/main" id="{9B12CE57-B6A0-1FCE-121F-CF8EBBFBE8AC}"/>
              </a:ext>
            </a:extLst>
          </p:cNvPr>
          <p:cNvSpPr/>
          <p:nvPr>
            <p:custDataLst>
              <p:tags r:id="rId2"/>
            </p:custDataLst>
          </p:nvPr>
        </p:nvSpPr>
        <p:spPr>
          <a:xfrm>
            <a:off x="4224338" y="6308725"/>
            <a:ext cx="151765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altLang="zh-CN" sz="900" strike="noStrike" noProof="1">
                <a:solidFill>
                  <a:schemeClr val="tx1"/>
                </a:solidFill>
              </a:rPr>
              <a:t> </a:t>
            </a:r>
            <a:r>
              <a:rPr lang="en-US" altLang="zh-CN" sz="900" strike="noStrike" noProof="1">
                <a:solidFill>
                  <a:srgbClr val="023D6B"/>
                </a:solidFill>
              </a:rPr>
              <a:t>July 27 , 2023</a:t>
            </a:r>
          </a:p>
        </p:txBody>
      </p:sp>
      <p:pic>
        <p:nvPicPr>
          <p:cNvPr id="10" name="图片 9">
            <a:extLst>
              <a:ext uri="{FF2B5EF4-FFF2-40B4-BE49-F238E27FC236}">
                <a16:creationId xmlns:a16="http://schemas.microsoft.com/office/drawing/2014/main" id="{278CE3CF-D779-C672-B396-1EC493EE8122}"/>
              </a:ext>
            </a:extLst>
          </p:cNvPr>
          <p:cNvPicPr>
            <a:picLocks noChangeAspect="1"/>
          </p:cNvPicPr>
          <p:nvPr/>
        </p:nvPicPr>
        <p:blipFill>
          <a:blip r:embed="rId5"/>
          <a:stretch>
            <a:fillRect/>
          </a:stretch>
        </p:blipFill>
        <p:spPr>
          <a:xfrm>
            <a:off x="6096000" y="1196752"/>
            <a:ext cx="5912604" cy="3849609"/>
          </a:xfrm>
          <a:prstGeom prst="rect">
            <a:avLst/>
          </a:prstGeom>
        </p:spPr>
      </p:pic>
      <p:pic>
        <p:nvPicPr>
          <p:cNvPr id="8" name="图片 7">
            <a:extLst>
              <a:ext uri="{FF2B5EF4-FFF2-40B4-BE49-F238E27FC236}">
                <a16:creationId xmlns:a16="http://schemas.microsoft.com/office/drawing/2014/main" id="{258EC3C5-2C39-DD67-CDEC-FCD0CDE64BBB}"/>
              </a:ext>
            </a:extLst>
          </p:cNvPr>
          <p:cNvPicPr>
            <a:picLocks noChangeAspect="1"/>
          </p:cNvPicPr>
          <p:nvPr/>
        </p:nvPicPr>
        <p:blipFill>
          <a:blip r:embed="rId6"/>
          <a:stretch>
            <a:fillRect/>
          </a:stretch>
        </p:blipFill>
        <p:spPr>
          <a:xfrm>
            <a:off x="312659" y="876495"/>
            <a:ext cx="5783341" cy="4281818"/>
          </a:xfrm>
          <a:prstGeom prst="rect">
            <a:avLst/>
          </a:prstGeom>
        </p:spPr>
      </p:pic>
      <p:sp>
        <p:nvSpPr>
          <p:cNvPr id="11" name="文本框 10">
            <a:extLst>
              <a:ext uri="{FF2B5EF4-FFF2-40B4-BE49-F238E27FC236}">
                <a16:creationId xmlns:a16="http://schemas.microsoft.com/office/drawing/2014/main" id="{74928605-ABDA-8838-A2FE-EA0EA2CFBFD5}"/>
              </a:ext>
            </a:extLst>
          </p:cNvPr>
          <p:cNvSpPr txBox="1"/>
          <p:nvPr/>
        </p:nvSpPr>
        <p:spPr>
          <a:xfrm>
            <a:off x="2714451" y="5135587"/>
            <a:ext cx="979755" cy="369332"/>
          </a:xfrm>
          <a:prstGeom prst="rect">
            <a:avLst/>
          </a:prstGeom>
          <a:noFill/>
        </p:spPr>
        <p:txBody>
          <a:bodyPr wrap="none" rtlCol="0">
            <a:spAutoFit/>
          </a:bodyPr>
          <a:lstStyle/>
          <a:p>
            <a:r>
              <a:rPr lang="en-US" altLang="zh-CN" dirty="0"/>
              <a:t>MLUPS</a:t>
            </a:r>
            <a:endParaRPr lang="zh-CN" altLang="en-US" dirty="0"/>
          </a:p>
        </p:txBody>
      </p:sp>
      <p:sp>
        <p:nvSpPr>
          <p:cNvPr id="12" name="文本框 11">
            <a:extLst>
              <a:ext uri="{FF2B5EF4-FFF2-40B4-BE49-F238E27FC236}">
                <a16:creationId xmlns:a16="http://schemas.microsoft.com/office/drawing/2014/main" id="{42E498DB-DC33-A4F8-D67D-DFB02966D541}"/>
              </a:ext>
            </a:extLst>
          </p:cNvPr>
          <p:cNvSpPr txBox="1"/>
          <p:nvPr/>
        </p:nvSpPr>
        <p:spPr>
          <a:xfrm>
            <a:off x="8497792" y="5124224"/>
            <a:ext cx="1146468" cy="369332"/>
          </a:xfrm>
          <a:prstGeom prst="rect">
            <a:avLst/>
          </a:prstGeom>
          <a:noFill/>
        </p:spPr>
        <p:txBody>
          <a:bodyPr wrap="none" rtlCol="0">
            <a:spAutoFit/>
          </a:bodyPr>
          <a:lstStyle/>
          <a:p>
            <a:r>
              <a:rPr lang="en-US" altLang="zh-CN" dirty="0" err="1"/>
              <a:t>SpeedUp</a:t>
            </a:r>
            <a:endParaRPr lang="zh-CN" altLang="en-US" dirty="0"/>
          </a:p>
        </p:txBody>
      </p:sp>
    </p:spTree>
    <p:extLst>
      <p:ext uri="{BB962C8B-B14F-4D97-AF65-F5344CB8AC3E}">
        <p14:creationId xmlns:p14="http://schemas.microsoft.com/office/powerpoint/2010/main" val="38224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8"/>
          <a:stretch>
            <a:fillRect/>
          </a:stretch>
        </p:blipFill>
        <p:spPr>
          <a:xfrm>
            <a:off x="17145" y="5851525"/>
            <a:ext cx="12164060" cy="988060"/>
          </a:xfrm>
          <a:prstGeom prst="rect">
            <a:avLst/>
          </a:prstGeom>
        </p:spPr>
      </p:pic>
      <p:sp>
        <p:nvSpPr>
          <p:cNvPr id="5" name="矩形 4"/>
          <p:cNvSpPr/>
          <p:nvPr>
            <p:custDataLst>
              <p:tags r:id="rId2"/>
            </p:custDataLst>
          </p:nvPr>
        </p:nvSpPr>
        <p:spPr>
          <a:xfrm>
            <a:off x="4224338" y="6308725"/>
            <a:ext cx="151765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altLang="zh-CN" sz="900" strike="noStrike" noProof="1">
                <a:solidFill>
                  <a:schemeClr val="tx1"/>
                </a:solidFill>
              </a:rPr>
              <a:t> </a:t>
            </a:r>
            <a:r>
              <a:rPr lang="en-US" altLang="zh-CN" sz="900" strike="noStrike" noProof="1">
                <a:solidFill>
                  <a:srgbClr val="023D6B"/>
                </a:solidFill>
              </a:rPr>
              <a:t>July 27 , 2023</a:t>
            </a:r>
          </a:p>
        </p:txBody>
      </p:sp>
      <p:sp>
        <p:nvSpPr>
          <p:cNvPr id="6148" name="文本框 5"/>
          <p:cNvSpPr txBox="1"/>
          <p:nvPr>
            <p:custDataLst>
              <p:tags r:id="rId3"/>
            </p:custDataLst>
          </p:nvPr>
        </p:nvSpPr>
        <p:spPr>
          <a:xfrm>
            <a:off x="334963" y="333375"/>
            <a:ext cx="9013825" cy="521970"/>
          </a:xfrm>
          <a:prstGeom prst="rect">
            <a:avLst/>
          </a:prstGeom>
          <a:solidFill>
            <a:schemeClr val="bg1"/>
          </a:solidFill>
          <a:ln w="9525">
            <a:noFill/>
          </a:ln>
        </p:spPr>
        <p:txBody>
          <a:bodyPr wrap="square" anchor="t" anchorCtr="0">
            <a:spAutoFit/>
          </a:bodyPr>
          <a:lstStyle/>
          <a:p>
            <a:r>
              <a:rPr lang="en-US" altLang="zh-CN" sz="2800" b="1">
                <a:solidFill>
                  <a:srgbClr val="023D6B"/>
                </a:solidFill>
                <a:latin typeface="Arial" panose="020B0604020202020204" pitchFamily="34" charset="0"/>
                <a:ea typeface="宋体" panose="02010600030101010101" pitchFamily="2" charset="-122"/>
              </a:rPr>
              <a:t>Data Compression</a:t>
            </a:r>
          </a:p>
        </p:txBody>
      </p:sp>
      <p:sp>
        <p:nvSpPr>
          <p:cNvPr id="11" name="矩形 10"/>
          <p:cNvSpPr/>
          <p:nvPr>
            <p:custDataLst>
              <p:tags r:id="rId4"/>
            </p:custDataLst>
          </p:nvPr>
        </p:nvSpPr>
        <p:spPr>
          <a:xfrm>
            <a:off x="263525" y="1988820"/>
            <a:ext cx="11712575" cy="449580"/>
          </a:xfrm>
          <a:prstGeom prst="rect">
            <a:avLst/>
          </a:prstGeom>
          <a:solidFill>
            <a:srgbClr val="023D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altLang="zh-CN" sz="1400" strike="noStrike" noProof="1"/>
              <a:t> </a:t>
            </a:r>
            <a:r>
              <a:rPr lang="en-US" altLang="zh-CN" sz="2000" strike="noStrike" noProof="1"/>
              <a:t>Basic Idea</a:t>
            </a:r>
          </a:p>
        </p:txBody>
      </p:sp>
      <p:sp>
        <p:nvSpPr>
          <p:cNvPr id="7" name="矩形 6"/>
          <p:cNvSpPr/>
          <p:nvPr>
            <p:custDataLst>
              <p:tags r:id="rId5"/>
            </p:custDataLst>
          </p:nvPr>
        </p:nvSpPr>
        <p:spPr>
          <a:xfrm>
            <a:off x="263525" y="2423795"/>
            <a:ext cx="11712575" cy="87503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strike="noStrike" noProof="1">
                <a:solidFill>
                  <a:schemeClr val="tx1"/>
                </a:solidFill>
              </a:rPr>
              <a:t>Research has found that significant speedup is achieved by decoupling arithmetic precision and memory</a:t>
            </a:r>
          </a:p>
          <a:p>
            <a:pPr algn="l" fontAlgn="base"/>
            <a:r>
              <a:rPr strike="noStrike" noProof="1">
                <a:solidFill>
                  <a:schemeClr val="tx1"/>
                </a:solidFill>
              </a:rPr>
              <a:t>precision</a:t>
            </a:r>
            <a:r>
              <a:rPr lang="en-US" strike="noStrike" noProof="1">
                <a:solidFill>
                  <a:schemeClr val="tx1"/>
                </a:solidFill>
              </a:rPr>
              <a:t>. So the simple idea here is to transfer the data using float size while compute using double size.</a:t>
            </a:r>
          </a:p>
        </p:txBody>
      </p:sp>
      <p:pic>
        <p:nvPicPr>
          <p:cNvPr id="6" name="图片 5"/>
          <p:cNvPicPr>
            <a:picLocks noChangeAspect="1"/>
          </p:cNvPicPr>
          <p:nvPr>
            <p:custDataLst>
              <p:tags r:id="rId6"/>
            </p:custDataLst>
          </p:nvPr>
        </p:nvPicPr>
        <p:blipFill>
          <a:blip r:embed="rId9"/>
          <a:stretch>
            <a:fillRect/>
          </a:stretch>
        </p:blipFill>
        <p:spPr>
          <a:xfrm>
            <a:off x="3284538" y="3559176"/>
            <a:ext cx="4914900" cy="13868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6"/>
          <a:stretch>
            <a:fillRect/>
          </a:stretch>
        </p:blipFill>
        <p:spPr>
          <a:xfrm>
            <a:off x="17145" y="5851525"/>
            <a:ext cx="12164060" cy="988060"/>
          </a:xfrm>
          <a:prstGeom prst="rect">
            <a:avLst/>
          </a:prstGeom>
        </p:spPr>
      </p:pic>
      <p:sp>
        <p:nvSpPr>
          <p:cNvPr id="5" name="矩形 4"/>
          <p:cNvSpPr/>
          <p:nvPr>
            <p:custDataLst>
              <p:tags r:id="rId2"/>
            </p:custDataLst>
          </p:nvPr>
        </p:nvSpPr>
        <p:spPr>
          <a:xfrm>
            <a:off x="4224338" y="6308725"/>
            <a:ext cx="151765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altLang="zh-CN" sz="900" strike="noStrike" noProof="1">
                <a:solidFill>
                  <a:schemeClr val="tx1"/>
                </a:solidFill>
              </a:rPr>
              <a:t> </a:t>
            </a:r>
            <a:r>
              <a:rPr lang="en-US" altLang="zh-CN" sz="900" strike="noStrike" noProof="1">
                <a:solidFill>
                  <a:srgbClr val="023D6B"/>
                </a:solidFill>
              </a:rPr>
              <a:t>July 27 , 2023</a:t>
            </a:r>
          </a:p>
        </p:txBody>
      </p:sp>
      <p:sp>
        <p:nvSpPr>
          <p:cNvPr id="6148" name="文本框 5"/>
          <p:cNvSpPr txBox="1"/>
          <p:nvPr>
            <p:custDataLst>
              <p:tags r:id="rId3"/>
            </p:custDataLst>
          </p:nvPr>
        </p:nvSpPr>
        <p:spPr>
          <a:xfrm>
            <a:off x="334963" y="333375"/>
            <a:ext cx="9013825" cy="521970"/>
          </a:xfrm>
          <a:prstGeom prst="rect">
            <a:avLst/>
          </a:prstGeom>
          <a:solidFill>
            <a:schemeClr val="bg1"/>
          </a:solidFill>
          <a:ln w="9525">
            <a:noFill/>
          </a:ln>
        </p:spPr>
        <p:txBody>
          <a:bodyPr wrap="square" anchor="t" anchorCtr="0">
            <a:spAutoFit/>
          </a:bodyPr>
          <a:lstStyle/>
          <a:p>
            <a:r>
              <a:rPr lang="en-US" altLang="zh-CN" sz="2800" b="1">
                <a:solidFill>
                  <a:srgbClr val="023D6B"/>
                </a:solidFill>
                <a:latin typeface="Arial" panose="020B0604020202020204" pitchFamily="34" charset="0"/>
                <a:ea typeface="宋体" panose="02010600030101010101" pitchFamily="2" charset="-122"/>
              </a:rPr>
              <a:t>Mini Application</a:t>
            </a:r>
          </a:p>
        </p:txBody>
      </p:sp>
      <p:pic>
        <p:nvPicPr>
          <p:cNvPr id="6" name="图片 5" descr="wave"/>
          <p:cNvPicPr>
            <a:picLocks noChangeAspect="1"/>
          </p:cNvPicPr>
          <p:nvPr/>
        </p:nvPicPr>
        <p:blipFill>
          <a:blip r:embed="rId7"/>
          <a:stretch>
            <a:fillRect/>
          </a:stretch>
        </p:blipFill>
        <p:spPr>
          <a:xfrm>
            <a:off x="2712085" y="2204720"/>
            <a:ext cx="6243320" cy="3606800"/>
          </a:xfrm>
          <a:prstGeom prst="rect">
            <a:avLst/>
          </a:prstGeom>
        </p:spPr>
      </p:pic>
      <p:sp>
        <p:nvSpPr>
          <p:cNvPr id="7" name="矩形 6"/>
          <p:cNvSpPr/>
          <p:nvPr>
            <p:custDataLst>
              <p:tags r:id="rId4"/>
            </p:custDataLst>
          </p:nvPr>
        </p:nvSpPr>
        <p:spPr>
          <a:xfrm>
            <a:off x="263525" y="1073785"/>
            <a:ext cx="11712575" cy="1069975"/>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strike="noStrike" noProof="1">
                <a:solidFill>
                  <a:schemeClr val="tx1"/>
                </a:solidFill>
              </a:rPr>
              <a:t>To further confirm whether this optimization will give benefits to our software, we also build a mini</a:t>
            </a:r>
            <a:r>
              <a:rPr lang="en-US" strike="noStrike" noProof="1">
                <a:solidFill>
                  <a:schemeClr val="tx1"/>
                </a:solidFill>
              </a:rPr>
              <a:t> </a:t>
            </a:r>
            <a:r>
              <a:rPr strike="noStrike" noProof="1">
                <a:solidFill>
                  <a:schemeClr val="tx1"/>
                </a:solidFill>
              </a:rPr>
              <a:t>application that simulates the kernel function of Welberla which not only contains the communication but</a:t>
            </a:r>
            <a:r>
              <a:rPr lang="en-US" strike="noStrike" noProof="1">
                <a:solidFill>
                  <a:schemeClr val="tx1"/>
                </a:solidFill>
              </a:rPr>
              <a:t> </a:t>
            </a:r>
            <a:r>
              <a:rPr strike="noStrike" noProof="1">
                <a:solidFill>
                  <a:schemeClr val="tx1"/>
                </a:solidFill>
              </a:rPr>
              <a:t>also </a:t>
            </a:r>
            <a:r>
              <a:rPr b="1" strike="noStrike" noProof="1">
                <a:solidFill>
                  <a:schemeClr val="tx1"/>
                </a:solidFill>
              </a:rPr>
              <a:t>the calculation for physics formulation</a:t>
            </a:r>
            <a:r>
              <a:rPr strike="noStrike" noProof="1">
                <a:solidFill>
                  <a:schemeClr val="tx1"/>
                </a:solidFill>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custDataLst>
              <p:tags r:id="rId1"/>
            </p:custDataLst>
          </p:nvPr>
        </p:nvSpPr>
        <p:spPr>
          <a:xfrm>
            <a:off x="911860" y="4725144"/>
            <a:ext cx="10337165" cy="449580"/>
          </a:xfrm>
          <a:prstGeom prst="rect">
            <a:avLst/>
          </a:prstGeom>
          <a:solidFill>
            <a:srgbClr val="023D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altLang="zh-CN" sz="1400" strike="noStrike" noProof="1"/>
              <a:t>Conclusion</a:t>
            </a:r>
            <a:endParaRPr lang="en-US" altLang="zh-CN" sz="2000" strike="noStrike" noProof="1"/>
          </a:p>
        </p:txBody>
      </p:sp>
      <p:pic>
        <p:nvPicPr>
          <p:cNvPr id="4" name="图片 3"/>
          <p:cNvPicPr>
            <a:picLocks noChangeAspect="1"/>
          </p:cNvPicPr>
          <p:nvPr>
            <p:custDataLst>
              <p:tags r:id="rId2"/>
            </p:custDataLst>
          </p:nvPr>
        </p:nvPicPr>
        <p:blipFill>
          <a:blip r:embed="rId12"/>
          <a:stretch>
            <a:fillRect/>
          </a:stretch>
        </p:blipFill>
        <p:spPr>
          <a:xfrm>
            <a:off x="17145" y="5851525"/>
            <a:ext cx="12164060" cy="988060"/>
          </a:xfrm>
          <a:prstGeom prst="rect">
            <a:avLst/>
          </a:prstGeom>
        </p:spPr>
      </p:pic>
      <p:sp>
        <p:nvSpPr>
          <p:cNvPr id="5" name="矩形 4"/>
          <p:cNvSpPr/>
          <p:nvPr>
            <p:custDataLst>
              <p:tags r:id="rId3"/>
            </p:custDataLst>
          </p:nvPr>
        </p:nvSpPr>
        <p:spPr>
          <a:xfrm>
            <a:off x="4224338" y="6308725"/>
            <a:ext cx="151765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altLang="zh-CN" sz="900" strike="noStrike" noProof="1">
                <a:solidFill>
                  <a:schemeClr val="tx1"/>
                </a:solidFill>
              </a:rPr>
              <a:t> </a:t>
            </a:r>
            <a:r>
              <a:rPr lang="en-US" altLang="zh-CN" sz="900" strike="noStrike" noProof="1">
                <a:solidFill>
                  <a:srgbClr val="023D6B"/>
                </a:solidFill>
              </a:rPr>
              <a:t>July 27 , 2023</a:t>
            </a:r>
          </a:p>
        </p:txBody>
      </p:sp>
      <p:sp>
        <p:nvSpPr>
          <p:cNvPr id="6148" name="文本框 5"/>
          <p:cNvSpPr txBox="1"/>
          <p:nvPr>
            <p:custDataLst>
              <p:tags r:id="rId4"/>
            </p:custDataLst>
          </p:nvPr>
        </p:nvSpPr>
        <p:spPr>
          <a:xfrm>
            <a:off x="334963" y="333375"/>
            <a:ext cx="9013825" cy="521970"/>
          </a:xfrm>
          <a:prstGeom prst="rect">
            <a:avLst/>
          </a:prstGeom>
          <a:solidFill>
            <a:schemeClr val="bg1"/>
          </a:solidFill>
          <a:ln w="9525">
            <a:noFill/>
          </a:ln>
        </p:spPr>
        <p:txBody>
          <a:bodyPr wrap="square" anchor="t" anchorCtr="0">
            <a:spAutoFit/>
          </a:bodyPr>
          <a:lstStyle/>
          <a:p>
            <a:r>
              <a:rPr lang="en-US" altLang="zh-CN" sz="2800" b="1">
                <a:solidFill>
                  <a:srgbClr val="023D6B"/>
                </a:solidFill>
                <a:latin typeface="Arial" panose="020B0604020202020204" pitchFamily="34" charset="0"/>
                <a:ea typeface="宋体" panose="02010600030101010101" pitchFamily="2" charset="-122"/>
              </a:rPr>
              <a:t>Mini Application Result</a:t>
            </a:r>
          </a:p>
        </p:txBody>
      </p:sp>
      <p:pic>
        <p:nvPicPr>
          <p:cNvPr id="6" name="图片 5"/>
          <p:cNvPicPr>
            <a:picLocks noChangeAspect="1"/>
          </p:cNvPicPr>
          <p:nvPr>
            <p:custDataLst>
              <p:tags r:id="rId5"/>
            </p:custDataLst>
          </p:nvPr>
        </p:nvPicPr>
        <p:blipFill>
          <a:blip r:embed="rId13"/>
          <a:stretch>
            <a:fillRect/>
          </a:stretch>
        </p:blipFill>
        <p:spPr>
          <a:xfrm>
            <a:off x="202471" y="1007428"/>
            <a:ext cx="3836706" cy="2781612"/>
          </a:xfrm>
          <a:prstGeom prst="rect">
            <a:avLst/>
          </a:prstGeom>
        </p:spPr>
      </p:pic>
      <p:sp>
        <p:nvSpPr>
          <p:cNvPr id="7" name="矩形 6"/>
          <p:cNvSpPr/>
          <p:nvPr>
            <p:custDataLst>
              <p:tags r:id="rId6"/>
            </p:custDataLst>
          </p:nvPr>
        </p:nvSpPr>
        <p:spPr>
          <a:xfrm rot="10800000" flipV="1">
            <a:off x="551384" y="3881756"/>
            <a:ext cx="2753995" cy="48133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strike="noStrike" noProof="1">
                <a:solidFill>
                  <a:schemeClr val="tx1"/>
                </a:solidFill>
              </a:rPr>
              <a:t>OMP_THREAD_NUM=1</a:t>
            </a:r>
          </a:p>
        </p:txBody>
      </p:sp>
      <p:pic>
        <p:nvPicPr>
          <p:cNvPr id="8" name="图片 7"/>
          <p:cNvPicPr>
            <a:picLocks noChangeAspect="1"/>
          </p:cNvPicPr>
          <p:nvPr>
            <p:custDataLst>
              <p:tags r:id="rId7"/>
            </p:custDataLst>
          </p:nvPr>
        </p:nvPicPr>
        <p:blipFill>
          <a:blip r:embed="rId14"/>
          <a:stretch>
            <a:fillRect/>
          </a:stretch>
        </p:blipFill>
        <p:spPr>
          <a:xfrm>
            <a:off x="4000461" y="956309"/>
            <a:ext cx="3952161" cy="2925447"/>
          </a:xfrm>
          <a:prstGeom prst="rect">
            <a:avLst/>
          </a:prstGeom>
        </p:spPr>
      </p:pic>
      <p:sp>
        <p:nvSpPr>
          <p:cNvPr id="9" name="矩形 8"/>
          <p:cNvSpPr/>
          <p:nvPr>
            <p:custDataLst>
              <p:tags r:id="rId8"/>
            </p:custDataLst>
          </p:nvPr>
        </p:nvSpPr>
        <p:spPr>
          <a:xfrm rot="10800000" flipV="1">
            <a:off x="4599543" y="3925570"/>
            <a:ext cx="2753995" cy="48133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strike="noStrike" noProof="1">
                <a:solidFill>
                  <a:schemeClr val="tx1"/>
                </a:solidFill>
              </a:rPr>
              <a:t>OMP_THREAD_NUM=4</a:t>
            </a:r>
          </a:p>
        </p:txBody>
      </p:sp>
      <p:sp>
        <p:nvSpPr>
          <p:cNvPr id="11" name="矩形 10"/>
          <p:cNvSpPr/>
          <p:nvPr>
            <p:custDataLst>
              <p:tags r:id="rId9"/>
            </p:custDataLst>
          </p:nvPr>
        </p:nvSpPr>
        <p:spPr>
          <a:xfrm rot="10800000" flipV="1">
            <a:off x="911860" y="5094079"/>
            <a:ext cx="10336530" cy="60071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strike="noStrike" noProof="1">
                <a:solidFill>
                  <a:schemeClr val="tx1"/>
                </a:solidFill>
              </a:rPr>
              <a:t>From this mini-application, we can find that the compression will still benefit our kernel though have a limited effect, so we can now start to modify the source code.</a:t>
            </a:r>
          </a:p>
        </p:txBody>
      </p:sp>
      <p:pic>
        <p:nvPicPr>
          <p:cNvPr id="3" name="图片 2">
            <a:extLst>
              <a:ext uri="{FF2B5EF4-FFF2-40B4-BE49-F238E27FC236}">
                <a16:creationId xmlns:a16="http://schemas.microsoft.com/office/drawing/2014/main" id="{2C5CD591-1900-5442-73BC-AD7A4D823130}"/>
              </a:ext>
            </a:extLst>
          </p:cNvPr>
          <p:cNvPicPr>
            <a:picLocks noChangeAspect="1"/>
          </p:cNvPicPr>
          <p:nvPr/>
        </p:nvPicPr>
        <p:blipFill>
          <a:blip r:embed="rId15"/>
          <a:stretch>
            <a:fillRect/>
          </a:stretch>
        </p:blipFill>
        <p:spPr>
          <a:xfrm>
            <a:off x="7837167" y="1044526"/>
            <a:ext cx="4218840" cy="2744514"/>
          </a:xfrm>
          <a:prstGeom prst="rect">
            <a:avLst/>
          </a:prstGeom>
        </p:spPr>
      </p:pic>
      <p:sp>
        <p:nvSpPr>
          <p:cNvPr id="10" name="矩形 9">
            <a:extLst>
              <a:ext uri="{FF2B5EF4-FFF2-40B4-BE49-F238E27FC236}">
                <a16:creationId xmlns:a16="http://schemas.microsoft.com/office/drawing/2014/main" id="{1464BD3B-5A0C-55F1-A1BB-8C4249F1817A}"/>
              </a:ext>
            </a:extLst>
          </p:cNvPr>
          <p:cNvSpPr/>
          <p:nvPr>
            <p:custDataLst>
              <p:tags r:id="rId10"/>
            </p:custDataLst>
          </p:nvPr>
        </p:nvSpPr>
        <p:spPr>
          <a:xfrm rot="10800000" flipV="1">
            <a:off x="8494394" y="3905414"/>
            <a:ext cx="2858189" cy="48133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strike="noStrike" noProof="1">
                <a:solidFill>
                  <a:schemeClr val="tx1"/>
                </a:solidFill>
              </a:rPr>
              <a:t>OMP_THREAD_NUM=64</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图片 3"/>
          <p:cNvPicPr>
            <a:picLocks noChangeAspect="1"/>
          </p:cNvPicPr>
          <p:nvPr/>
        </p:nvPicPr>
        <p:blipFill>
          <a:blip r:embed="rId6"/>
          <a:stretch>
            <a:fillRect/>
          </a:stretch>
        </p:blipFill>
        <p:spPr>
          <a:xfrm>
            <a:off x="1958975" y="1012825"/>
            <a:ext cx="8274050" cy="4832350"/>
          </a:xfrm>
          <a:prstGeom prst="rect">
            <a:avLst/>
          </a:prstGeom>
          <a:noFill/>
          <a:ln w="9525">
            <a:noFill/>
          </a:ln>
        </p:spPr>
      </p:pic>
      <p:sp>
        <p:nvSpPr>
          <p:cNvPr id="13314" name="文本框 5"/>
          <p:cNvSpPr txBox="1"/>
          <p:nvPr/>
        </p:nvSpPr>
        <p:spPr>
          <a:xfrm>
            <a:off x="334963" y="333375"/>
            <a:ext cx="9013825" cy="520700"/>
          </a:xfrm>
          <a:prstGeom prst="rect">
            <a:avLst/>
          </a:prstGeom>
          <a:solidFill>
            <a:schemeClr val="bg1"/>
          </a:solidFill>
          <a:ln w="9525">
            <a:noFill/>
          </a:ln>
        </p:spPr>
        <p:txBody>
          <a:bodyPr wrap="square" anchor="t" anchorCtr="0">
            <a:spAutoFit/>
          </a:bodyPr>
          <a:lstStyle/>
          <a:p>
            <a:r>
              <a:rPr lang="en-US" altLang="zh-CN" sz="2800" b="1">
                <a:solidFill>
                  <a:srgbClr val="023D6B"/>
                </a:solidFill>
                <a:latin typeface="Arial" panose="020B0604020202020204" pitchFamily="34" charset="0"/>
                <a:ea typeface="宋体" panose="02010600030101010101" pitchFamily="2" charset="-122"/>
              </a:rPr>
              <a:t>Data size(also see the profiler) </a:t>
            </a:r>
          </a:p>
        </p:txBody>
      </p:sp>
      <p:pic>
        <p:nvPicPr>
          <p:cNvPr id="13315" name="图片 4"/>
          <p:cNvPicPr>
            <a:picLocks noChangeAspect="1"/>
          </p:cNvPicPr>
          <p:nvPr/>
        </p:nvPicPr>
        <p:blipFill>
          <a:blip r:embed="rId7"/>
          <a:stretch>
            <a:fillRect/>
          </a:stretch>
        </p:blipFill>
        <p:spPr>
          <a:xfrm>
            <a:off x="479425" y="6237288"/>
            <a:ext cx="8277225" cy="325437"/>
          </a:xfrm>
          <a:prstGeom prst="rect">
            <a:avLst/>
          </a:prstGeom>
          <a:noFill/>
          <a:ln w="9525">
            <a:noFill/>
          </a:ln>
        </p:spPr>
      </p:pic>
      <p:pic>
        <p:nvPicPr>
          <p:cNvPr id="13316" name="图片 7"/>
          <p:cNvPicPr>
            <a:picLocks noChangeAspect="1"/>
          </p:cNvPicPr>
          <p:nvPr/>
        </p:nvPicPr>
        <p:blipFill>
          <a:blip r:embed="rId8"/>
          <a:stretch>
            <a:fillRect/>
          </a:stretch>
        </p:blipFill>
        <p:spPr>
          <a:xfrm>
            <a:off x="7753350" y="6308725"/>
            <a:ext cx="441325" cy="206375"/>
          </a:xfrm>
          <a:prstGeom prst="rect">
            <a:avLst/>
          </a:prstGeom>
          <a:noFill/>
          <a:ln w="9525">
            <a:noFill/>
          </a:ln>
        </p:spPr>
      </p:pic>
      <p:sp>
        <p:nvSpPr>
          <p:cNvPr id="2" name="矩形 1"/>
          <p:cNvSpPr/>
          <p:nvPr>
            <p:custDataLst>
              <p:tags r:id="rId1"/>
            </p:custDataLst>
          </p:nvPr>
        </p:nvSpPr>
        <p:spPr>
          <a:xfrm>
            <a:off x="7680325" y="6165215"/>
            <a:ext cx="863600" cy="3600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8" name="矩形 7"/>
          <p:cNvSpPr/>
          <p:nvPr>
            <p:custDataLst>
              <p:tags r:id="rId2"/>
            </p:custDataLst>
          </p:nvPr>
        </p:nvSpPr>
        <p:spPr>
          <a:xfrm>
            <a:off x="4367848" y="6236970"/>
            <a:ext cx="151765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altLang="zh-CN" sz="900" strike="noStrike" noProof="1">
                <a:solidFill>
                  <a:schemeClr val="tx1"/>
                </a:solidFill>
              </a:rPr>
              <a:t> </a:t>
            </a:r>
            <a:r>
              <a:rPr lang="en-US" altLang="zh-CN" sz="900" strike="noStrike" noProof="1">
                <a:solidFill>
                  <a:srgbClr val="023D6B"/>
                </a:solidFill>
              </a:rPr>
              <a:t>July 27 , 2023</a:t>
            </a:r>
          </a:p>
        </p:txBody>
      </p:sp>
      <p:pic>
        <p:nvPicPr>
          <p:cNvPr id="4" name="图片 3"/>
          <p:cNvPicPr>
            <a:picLocks noChangeAspect="1"/>
          </p:cNvPicPr>
          <p:nvPr>
            <p:custDataLst>
              <p:tags r:id="rId3"/>
            </p:custDataLst>
          </p:nvPr>
        </p:nvPicPr>
        <p:blipFill>
          <a:blip r:embed="rId9"/>
          <a:stretch>
            <a:fillRect/>
          </a:stretch>
        </p:blipFill>
        <p:spPr>
          <a:xfrm>
            <a:off x="17145" y="5851525"/>
            <a:ext cx="12164060" cy="988060"/>
          </a:xfrm>
          <a:prstGeom prst="rect">
            <a:avLst/>
          </a:prstGeom>
        </p:spPr>
      </p:pic>
      <p:sp>
        <p:nvSpPr>
          <p:cNvPr id="5" name="矩形 4"/>
          <p:cNvSpPr/>
          <p:nvPr>
            <p:custDataLst>
              <p:tags r:id="rId4"/>
            </p:custDataLst>
          </p:nvPr>
        </p:nvSpPr>
        <p:spPr>
          <a:xfrm>
            <a:off x="4224338" y="6308725"/>
            <a:ext cx="151765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altLang="zh-CN" sz="900" strike="noStrike" noProof="1">
                <a:solidFill>
                  <a:schemeClr val="tx1"/>
                </a:solidFill>
              </a:rPr>
              <a:t> </a:t>
            </a:r>
            <a:r>
              <a:rPr lang="en-US" altLang="zh-CN" sz="900" strike="noStrike" noProof="1">
                <a:solidFill>
                  <a:srgbClr val="023D6B"/>
                </a:solidFill>
              </a:rPr>
              <a:t>July 27 , 2023</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框 5"/>
          <p:cNvSpPr txBox="1"/>
          <p:nvPr>
            <p:custDataLst>
              <p:tags r:id="rId1"/>
            </p:custDataLst>
          </p:nvPr>
        </p:nvSpPr>
        <p:spPr>
          <a:xfrm>
            <a:off x="334963" y="333375"/>
            <a:ext cx="9013825" cy="521970"/>
          </a:xfrm>
          <a:prstGeom prst="rect">
            <a:avLst/>
          </a:prstGeom>
          <a:solidFill>
            <a:schemeClr val="bg1"/>
          </a:solidFill>
          <a:ln w="9525">
            <a:noFill/>
          </a:ln>
        </p:spPr>
        <p:txBody>
          <a:bodyPr wrap="square" anchor="t" anchorCtr="0">
            <a:spAutoFit/>
          </a:bodyPr>
          <a:lstStyle/>
          <a:p>
            <a:r>
              <a:rPr lang="en-US" altLang="zh-CN" sz="2800" b="1">
                <a:solidFill>
                  <a:srgbClr val="023D6B"/>
                </a:solidFill>
                <a:sym typeface="+mn-ea"/>
              </a:rPr>
              <a:t>Data Compression Analyze &amp; Current States</a:t>
            </a:r>
            <a:endParaRPr lang="en-US" altLang="zh-CN" sz="2800" b="1">
              <a:solidFill>
                <a:srgbClr val="023D6B"/>
              </a:solidFill>
              <a:latin typeface="Arial" panose="020B0604020202020204" pitchFamily="34" charset="0"/>
              <a:ea typeface="宋体" panose="02010600030101010101" pitchFamily="2" charset="-122"/>
            </a:endParaRPr>
          </a:p>
        </p:txBody>
      </p:sp>
      <p:pic>
        <p:nvPicPr>
          <p:cNvPr id="4" name="图片 3"/>
          <p:cNvPicPr>
            <a:picLocks noChangeAspect="1"/>
          </p:cNvPicPr>
          <p:nvPr>
            <p:custDataLst>
              <p:tags r:id="rId2"/>
            </p:custDataLst>
          </p:nvPr>
        </p:nvPicPr>
        <p:blipFill>
          <a:blip r:embed="rId6"/>
          <a:stretch>
            <a:fillRect/>
          </a:stretch>
        </p:blipFill>
        <p:spPr>
          <a:xfrm>
            <a:off x="17145" y="5851525"/>
            <a:ext cx="12164060" cy="988060"/>
          </a:xfrm>
          <a:prstGeom prst="rect">
            <a:avLst/>
          </a:prstGeom>
        </p:spPr>
      </p:pic>
      <p:sp>
        <p:nvSpPr>
          <p:cNvPr id="5" name="矩形 4"/>
          <p:cNvSpPr/>
          <p:nvPr>
            <p:custDataLst>
              <p:tags r:id="rId3"/>
            </p:custDataLst>
          </p:nvPr>
        </p:nvSpPr>
        <p:spPr>
          <a:xfrm>
            <a:off x="4224338" y="6308725"/>
            <a:ext cx="151765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altLang="zh-CN" sz="900" strike="noStrike" noProof="1">
                <a:solidFill>
                  <a:schemeClr val="tx1"/>
                </a:solidFill>
              </a:rPr>
              <a:t> </a:t>
            </a:r>
            <a:r>
              <a:rPr lang="en-US" altLang="zh-CN" sz="900" strike="noStrike" noProof="1">
                <a:solidFill>
                  <a:srgbClr val="023D6B"/>
                </a:solidFill>
              </a:rPr>
              <a:t>July 27 , 2023</a:t>
            </a:r>
          </a:p>
        </p:txBody>
      </p:sp>
      <p:pic>
        <p:nvPicPr>
          <p:cNvPr id="6" name="图片 5"/>
          <p:cNvPicPr>
            <a:picLocks noChangeAspect="1"/>
          </p:cNvPicPr>
          <p:nvPr>
            <p:custDataLst>
              <p:tags r:id="rId4"/>
            </p:custDataLst>
          </p:nvPr>
        </p:nvPicPr>
        <p:blipFill>
          <a:blip r:embed="rId7"/>
          <a:stretch>
            <a:fillRect/>
          </a:stretch>
        </p:blipFill>
        <p:spPr>
          <a:xfrm>
            <a:off x="767715" y="1891665"/>
            <a:ext cx="10346690" cy="292354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框 5"/>
          <p:cNvSpPr txBox="1"/>
          <p:nvPr>
            <p:custDataLst>
              <p:tags r:id="rId1"/>
            </p:custDataLst>
          </p:nvPr>
        </p:nvSpPr>
        <p:spPr>
          <a:xfrm>
            <a:off x="334963" y="333375"/>
            <a:ext cx="9013825" cy="521970"/>
          </a:xfrm>
          <a:prstGeom prst="rect">
            <a:avLst/>
          </a:prstGeom>
          <a:solidFill>
            <a:schemeClr val="bg1"/>
          </a:solidFill>
          <a:ln w="9525">
            <a:noFill/>
          </a:ln>
        </p:spPr>
        <p:txBody>
          <a:bodyPr wrap="square" anchor="t" anchorCtr="0">
            <a:spAutoFit/>
          </a:bodyPr>
          <a:lstStyle/>
          <a:p>
            <a:r>
              <a:rPr lang="en-US" altLang="zh-CN" sz="2800" b="1">
                <a:solidFill>
                  <a:srgbClr val="023D6B"/>
                </a:solidFill>
                <a:sym typeface="+mn-ea"/>
              </a:rPr>
              <a:t>Data Compression Conclusion</a:t>
            </a:r>
            <a:endParaRPr lang="en-US" altLang="zh-CN" sz="2800" b="1">
              <a:solidFill>
                <a:srgbClr val="023D6B"/>
              </a:solidFill>
              <a:latin typeface="Arial" panose="020B0604020202020204" pitchFamily="34" charset="0"/>
              <a:ea typeface="宋体" panose="02010600030101010101" pitchFamily="2" charset="-122"/>
            </a:endParaRPr>
          </a:p>
        </p:txBody>
      </p:sp>
      <p:pic>
        <p:nvPicPr>
          <p:cNvPr id="4" name="图片 3"/>
          <p:cNvPicPr>
            <a:picLocks noChangeAspect="1"/>
          </p:cNvPicPr>
          <p:nvPr>
            <p:custDataLst>
              <p:tags r:id="rId2"/>
            </p:custDataLst>
          </p:nvPr>
        </p:nvPicPr>
        <p:blipFill>
          <a:blip r:embed="rId7"/>
          <a:stretch>
            <a:fillRect/>
          </a:stretch>
        </p:blipFill>
        <p:spPr>
          <a:xfrm>
            <a:off x="17145" y="5851525"/>
            <a:ext cx="12164060" cy="988060"/>
          </a:xfrm>
          <a:prstGeom prst="rect">
            <a:avLst/>
          </a:prstGeom>
        </p:spPr>
      </p:pic>
      <p:sp>
        <p:nvSpPr>
          <p:cNvPr id="5" name="矩形 4"/>
          <p:cNvSpPr/>
          <p:nvPr>
            <p:custDataLst>
              <p:tags r:id="rId3"/>
            </p:custDataLst>
          </p:nvPr>
        </p:nvSpPr>
        <p:spPr>
          <a:xfrm>
            <a:off x="4224338" y="6308725"/>
            <a:ext cx="151765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altLang="zh-CN" sz="900" strike="noStrike" noProof="1">
                <a:solidFill>
                  <a:schemeClr val="tx1"/>
                </a:solidFill>
              </a:rPr>
              <a:t> </a:t>
            </a:r>
            <a:r>
              <a:rPr lang="en-US" altLang="zh-CN" sz="900" strike="noStrike" noProof="1">
                <a:solidFill>
                  <a:srgbClr val="023D6B"/>
                </a:solidFill>
              </a:rPr>
              <a:t>July 27 , 2023</a:t>
            </a:r>
          </a:p>
        </p:txBody>
      </p:sp>
      <p:sp>
        <p:nvSpPr>
          <p:cNvPr id="11" name="矩形 10"/>
          <p:cNvSpPr/>
          <p:nvPr>
            <p:custDataLst>
              <p:tags r:id="rId4"/>
            </p:custDataLst>
          </p:nvPr>
        </p:nvSpPr>
        <p:spPr>
          <a:xfrm>
            <a:off x="263525" y="2416175"/>
            <a:ext cx="11712575" cy="449580"/>
          </a:xfrm>
          <a:prstGeom prst="rect">
            <a:avLst/>
          </a:prstGeom>
          <a:solidFill>
            <a:srgbClr val="023D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altLang="zh-CN" sz="1400" strike="noStrike" noProof="1"/>
              <a:t> </a:t>
            </a:r>
            <a:r>
              <a:rPr lang="en-US" altLang="zh-CN" sz="2000" strike="noStrike" noProof="1"/>
              <a:t>Conclusion</a:t>
            </a:r>
          </a:p>
        </p:txBody>
      </p:sp>
      <p:sp>
        <p:nvSpPr>
          <p:cNvPr id="7" name="矩形 6"/>
          <p:cNvSpPr/>
          <p:nvPr>
            <p:custDataLst>
              <p:tags r:id="rId5"/>
            </p:custDataLst>
          </p:nvPr>
        </p:nvSpPr>
        <p:spPr>
          <a:xfrm>
            <a:off x="263525" y="2851150"/>
            <a:ext cx="11712575" cy="129286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strike="noStrike" noProof="1">
                <a:solidFill>
                  <a:schemeClr val="tx1"/>
                </a:solidFill>
              </a:rPr>
              <a:t>By checking </a:t>
            </a:r>
            <a:r>
              <a:rPr b="1" strike="noStrike" noProof="1">
                <a:solidFill>
                  <a:schemeClr val="tx1"/>
                </a:solidFill>
              </a:rPr>
              <a:t>the cost of the compress and the origin pack</a:t>
            </a:r>
            <a:r>
              <a:rPr strike="noStrike" noProof="1">
                <a:solidFill>
                  <a:schemeClr val="tx1"/>
                </a:solidFill>
              </a:rPr>
              <a:t>, we found the cost is </a:t>
            </a:r>
            <a:r>
              <a:rPr b="1" strike="noStrike" noProof="1">
                <a:solidFill>
                  <a:schemeClr val="tx1"/>
                </a:solidFill>
              </a:rPr>
              <a:t>comparable</a:t>
            </a:r>
            <a:r>
              <a:rPr strike="noStrike" noProof="1">
                <a:solidFill>
                  <a:schemeClr val="tx1"/>
                </a:solidFill>
              </a:rPr>
              <a:t>(shown</a:t>
            </a:r>
          </a:p>
          <a:p>
            <a:pPr algn="l" fontAlgn="base"/>
            <a:r>
              <a:rPr strike="noStrike" noProof="1">
                <a:solidFill>
                  <a:schemeClr val="tx1"/>
                </a:solidFill>
              </a:rPr>
              <a:t>in Figure). In fact, the time consumed in the pack is about 5.21µs while the unpack runs 5.06µs. So</a:t>
            </a:r>
          </a:p>
          <a:p>
            <a:pPr algn="l" fontAlgn="base"/>
            <a:r>
              <a:rPr strike="noStrike" noProof="1">
                <a:solidFill>
                  <a:schemeClr val="tx1"/>
                </a:solidFill>
              </a:rPr>
              <a:t>by this result, we can assume that by further modifying the bottom-level functions, we can get significant</a:t>
            </a:r>
          </a:p>
          <a:p>
            <a:pPr algn="l" fontAlgn="base"/>
            <a:r>
              <a:rPr strike="noStrike" noProof="1">
                <a:solidFill>
                  <a:schemeClr val="tx1"/>
                </a:solidFill>
              </a:rPr>
              <a:t>speed up.</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1" name="矩形 10"/>
          <p:cNvSpPr/>
          <p:nvPr/>
        </p:nvSpPr>
        <p:spPr>
          <a:xfrm>
            <a:off x="1489075" y="3789680"/>
            <a:ext cx="10391140" cy="403225"/>
          </a:xfrm>
          <a:prstGeom prst="rect">
            <a:avLst/>
          </a:prstGeom>
          <a:solidFill>
            <a:srgbClr val="023D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altLang="zh-CN" sz="2800" b="1" strike="noStrike" noProof="1"/>
              <a:t>IV: Conclusion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框 5"/>
          <p:cNvSpPr txBox="1"/>
          <p:nvPr>
            <p:custDataLst>
              <p:tags r:id="rId1"/>
            </p:custDataLst>
          </p:nvPr>
        </p:nvSpPr>
        <p:spPr>
          <a:xfrm>
            <a:off x="334963" y="333375"/>
            <a:ext cx="9013825" cy="521970"/>
          </a:xfrm>
          <a:prstGeom prst="rect">
            <a:avLst/>
          </a:prstGeom>
          <a:solidFill>
            <a:schemeClr val="bg1"/>
          </a:solidFill>
          <a:ln w="9525">
            <a:noFill/>
          </a:ln>
        </p:spPr>
        <p:txBody>
          <a:bodyPr wrap="square" anchor="t" anchorCtr="0">
            <a:spAutoFit/>
          </a:bodyPr>
          <a:lstStyle/>
          <a:p>
            <a:r>
              <a:rPr lang="en-US" altLang="zh-CN" sz="2800" b="1">
                <a:solidFill>
                  <a:srgbClr val="023D6B"/>
                </a:solidFill>
                <a:sym typeface="+mn-ea"/>
              </a:rPr>
              <a:t>Conclusion</a:t>
            </a:r>
            <a:endParaRPr lang="en-US" altLang="zh-CN" sz="2800" b="1">
              <a:solidFill>
                <a:srgbClr val="023D6B"/>
              </a:solidFill>
              <a:latin typeface="Arial" panose="020B0604020202020204" pitchFamily="34" charset="0"/>
              <a:ea typeface="宋体" panose="02010600030101010101" pitchFamily="2" charset="-122"/>
            </a:endParaRPr>
          </a:p>
        </p:txBody>
      </p:sp>
      <p:pic>
        <p:nvPicPr>
          <p:cNvPr id="4" name="图片 3"/>
          <p:cNvPicPr>
            <a:picLocks noChangeAspect="1"/>
          </p:cNvPicPr>
          <p:nvPr>
            <p:custDataLst>
              <p:tags r:id="rId2"/>
            </p:custDataLst>
          </p:nvPr>
        </p:nvPicPr>
        <p:blipFill>
          <a:blip r:embed="rId7"/>
          <a:stretch>
            <a:fillRect/>
          </a:stretch>
        </p:blipFill>
        <p:spPr>
          <a:xfrm>
            <a:off x="17145" y="5851525"/>
            <a:ext cx="12164060" cy="988060"/>
          </a:xfrm>
          <a:prstGeom prst="rect">
            <a:avLst/>
          </a:prstGeom>
        </p:spPr>
      </p:pic>
      <p:sp>
        <p:nvSpPr>
          <p:cNvPr id="5" name="矩形 4"/>
          <p:cNvSpPr/>
          <p:nvPr>
            <p:custDataLst>
              <p:tags r:id="rId3"/>
            </p:custDataLst>
          </p:nvPr>
        </p:nvSpPr>
        <p:spPr>
          <a:xfrm>
            <a:off x="4224338" y="6308725"/>
            <a:ext cx="151765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altLang="zh-CN" sz="900" strike="noStrike" noProof="1">
                <a:solidFill>
                  <a:schemeClr val="tx1"/>
                </a:solidFill>
              </a:rPr>
              <a:t> </a:t>
            </a:r>
            <a:r>
              <a:rPr lang="en-US" altLang="zh-CN" sz="900" strike="noStrike" noProof="1">
                <a:solidFill>
                  <a:srgbClr val="023D6B"/>
                </a:solidFill>
              </a:rPr>
              <a:t>July 27 , 2023</a:t>
            </a:r>
          </a:p>
        </p:txBody>
      </p:sp>
      <p:sp>
        <p:nvSpPr>
          <p:cNvPr id="11" name="矩形 10"/>
          <p:cNvSpPr/>
          <p:nvPr>
            <p:custDataLst>
              <p:tags r:id="rId4"/>
            </p:custDataLst>
          </p:nvPr>
        </p:nvSpPr>
        <p:spPr>
          <a:xfrm>
            <a:off x="263525" y="1988840"/>
            <a:ext cx="11712575" cy="449580"/>
          </a:xfrm>
          <a:prstGeom prst="rect">
            <a:avLst/>
          </a:prstGeom>
          <a:solidFill>
            <a:srgbClr val="023D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altLang="zh-CN" sz="1400" strike="noStrike" noProof="1"/>
              <a:t> </a:t>
            </a:r>
            <a:r>
              <a:rPr lang="en-US" altLang="zh-CN" sz="2000" strike="noStrike" noProof="1"/>
              <a:t>Conclusion</a:t>
            </a:r>
          </a:p>
        </p:txBody>
      </p:sp>
      <p:sp>
        <p:nvSpPr>
          <p:cNvPr id="7" name="矩形 6"/>
          <p:cNvSpPr/>
          <p:nvPr>
            <p:custDataLst>
              <p:tags r:id="rId5"/>
            </p:custDataLst>
          </p:nvPr>
        </p:nvSpPr>
        <p:spPr>
          <a:xfrm>
            <a:off x="263525" y="2423815"/>
            <a:ext cx="11712575" cy="2805385"/>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strike="noStrike" noProof="1">
                <a:solidFill>
                  <a:schemeClr val="tx1"/>
                </a:solidFill>
              </a:rPr>
              <a:t>During this project, we test and verified in two directions to optimize the huge software Walberla. We gain some results in both the communication and vectorization parts. In the vectorization part, </a:t>
            </a:r>
            <a:r>
              <a:rPr lang="en-US" b="1" strike="noStrike" noProof="1">
                <a:solidFill>
                  <a:schemeClr val="tx1"/>
                </a:solidFill>
              </a:rPr>
              <a:t>we improve the MLUPS by about 10% by decreasing the non-essential calculation data</a:t>
            </a:r>
            <a:r>
              <a:rPr lang="en-US" strike="noStrike" noProof="1">
                <a:solidFill>
                  <a:schemeClr val="tx1"/>
                </a:solidFill>
              </a:rPr>
              <a:t>. Though the idea of `SIMD' do not gain obvious results, this idea surely </a:t>
            </a:r>
            <a:r>
              <a:rPr lang="en-US" b="1" strike="noStrike" noProof="1">
                <a:solidFill>
                  <a:schemeClr val="tx1"/>
                </a:solidFill>
              </a:rPr>
              <a:t>decreased the memory load</a:t>
            </a:r>
            <a:r>
              <a:rPr lang="en-US" strike="noStrike" noProof="1">
                <a:solidFill>
                  <a:schemeClr val="tx1"/>
                </a:solidFill>
              </a:rPr>
              <a:t>. For the communication part, </a:t>
            </a:r>
            <a:r>
              <a:rPr lang="en-US" b="1" strike="noStrike" noProof="1">
                <a:solidFill>
                  <a:schemeClr val="tx1"/>
                </a:solidFill>
              </a:rPr>
              <a:t>overlap gives significant improvement</a:t>
            </a:r>
            <a:r>
              <a:rPr lang="en-US" strike="noStrike" noProof="1">
                <a:solidFill>
                  <a:schemeClr val="tx1"/>
                </a:solidFill>
              </a:rPr>
              <a:t>. Then to further improve the communication idea, we also try to compress the data during communication. We build the mini-application for testing while getting the result shows the effect is limited. We still combined the compress with the origin code, finding the compression cost is not large </a:t>
            </a:r>
            <a:r>
              <a:rPr lang="en-US" altLang="zh-CN" strike="noStrike" noProof="1">
                <a:solidFill>
                  <a:schemeClr val="tx1"/>
                </a:solidFill>
              </a:rPr>
              <a:t>compare the the origin </a:t>
            </a:r>
            <a:r>
              <a:rPr lang="en-US" altLang="zh-CN" b="0" i="0" dirty="0">
                <a:solidFill>
                  <a:srgbClr val="3C4043"/>
                </a:solidFill>
                <a:effectLst/>
                <a:latin typeface="Roboto" panose="020F0502020204030204" pitchFamily="2" charset="0"/>
              </a:rPr>
              <a:t>data packing process</a:t>
            </a:r>
            <a:r>
              <a:rPr lang="en-US" strike="noStrike" noProof="1">
                <a:solidFill>
                  <a:schemeClr val="tx1"/>
                </a:solidFill>
              </a:rPr>
              <a:t>. So we can conclude that though this idea was not effective now, when the communication demond comes huge, it will give benefits. </a:t>
            </a:r>
            <a:endParaRPr strike="noStrike" noProof="1">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0">
          <a:blip r:embed="rId4"/>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22300" y="3717925"/>
            <a:ext cx="11055350" cy="942975"/>
          </a:xfrm>
          <a:prstGeom prst="rect">
            <a:avLst/>
          </a:prstGeom>
          <a:solidFill>
            <a:srgbClr val="023D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zh-CN" altLang="en-US" sz="2800" b="1" strike="noStrike" noProof="1"/>
              <a:t>Communication Optimization by Data Compression in Walberla</a:t>
            </a:r>
          </a:p>
        </p:txBody>
      </p:sp>
      <p:sp>
        <p:nvSpPr>
          <p:cNvPr id="6" name="矩形 5"/>
          <p:cNvSpPr/>
          <p:nvPr>
            <p:custDataLst>
              <p:tags r:id="rId1"/>
            </p:custDataLst>
          </p:nvPr>
        </p:nvSpPr>
        <p:spPr>
          <a:xfrm>
            <a:off x="695325" y="4797425"/>
            <a:ext cx="1762125" cy="450850"/>
          </a:xfrm>
          <a:prstGeom prst="rect">
            <a:avLst/>
          </a:prstGeom>
          <a:solidFill>
            <a:srgbClr val="023D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altLang="zh-CN" sz="1400" strike="noStrike" noProof="1"/>
              <a:t> July 27, 2023</a:t>
            </a:r>
          </a:p>
        </p:txBody>
      </p:sp>
      <p:sp>
        <p:nvSpPr>
          <p:cNvPr id="7" name="矩形 6"/>
          <p:cNvSpPr/>
          <p:nvPr>
            <p:custDataLst>
              <p:tags r:id="rId2"/>
            </p:custDataLst>
          </p:nvPr>
        </p:nvSpPr>
        <p:spPr>
          <a:xfrm>
            <a:off x="695325" y="3774440"/>
            <a:ext cx="10850880" cy="1022985"/>
          </a:xfrm>
          <a:prstGeom prst="rect">
            <a:avLst/>
          </a:prstGeom>
          <a:solidFill>
            <a:srgbClr val="023D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zh-CN" altLang="en-US" sz="2800" b="1" strike="noStrike" noProof="1"/>
              <a:t>Vectorization and Communication</a:t>
            </a:r>
            <a:r>
              <a:rPr lang="en-US" altLang="zh-CN" sz="2800" b="1" strike="noStrike" noProof="1"/>
              <a:t> </a:t>
            </a:r>
            <a:r>
              <a:rPr lang="zh-CN" altLang="en-US" sz="2800" b="1" strike="noStrike" noProof="1"/>
              <a:t>Based Optimizations </a:t>
            </a:r>
          </a:p>
          <a:p>
            <a:pPr algn="l" fontAlgn="base"/>
            <a:r>
              <a:rPr lang="zh-CN" altLang="en-US" sz="2800" b="1" strike="noStrike" noProof="1"/>
              <a:t>for</a:t>
            </a:r>
            <a:r>
              <a:rPr lang="en-US" altLang="zh-CN" sz="2800" b="1" strike="noStrike" noProof="1"/>
              <a:t> </a:t>
            </a:r>
            <a:r>
              <a:rPr lang="zh-CN" altLang="en-US" sz="2800" b="1" strike="noStrike" noProof="1"/>
              <a:t>Walberla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261938" y="2493963"/>
            <a:ext cx="11652250" cy="1685925"/>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zh-CN" altLang="en-US" strike="noStrike" noProof="1">
                <a:solidFill>
                  <a:schemeClr val="tx1"/>
                </a:solidFill>
              </a:rPr>
              <a:t>Walberla is a modern open-source software</a:t>
            </a:r>
            <a:r>
              <a:rPr lang="zh-CN" altLang="en-US" b="1" strike="noStrike" noProof="1">
                <a:solidFill>
                  <a:schemeClr val="tx1"/>
                </a:solidFill>
              </a:rPr>
              <a:t> framework</a:t>
            </a:r>
            <a:r>
              <a:rPr lang="zh-CN" altLang="en-US" strike="noStrike" noProof="1">
                <a:solidFill>
                  <a:schemeClr val="tx1"/>
                </a:solidFill>
              </a:rPr>
              <a:t> that supports complex </a:t>
            </a:r>
            <a:r>
              <a:rPr lang="zh-CN" altLang="en-US" b="1" strike="noStrike" noProof="1">
                <a:solidFill>
                  <a:schemeClr val="tx1"/>
                </a:solidFill>
              </a:rPr>
              <a:t>multiphysics simulations</a:t>
            </a:r>
            <a:r>
              <a:rPr lang="zh-CN" altLang="en-US" strike="noStrike" noProof="1">
                <a:solidFill>
                  <a:schemeClr val="tx1"/>
                </a:solidFill>
              </a:rPr>
              <a:t>, and that is specifically designed to address the performance challenge in CSE: exploiting the full power of the largest supercomputers for a wide class of scientific research</a:t>
            </a:r>
            <a:r>
              <a:rPr lang="en-US" altLang="zh-CN" strike="noStrike" noProof="1">
                <a:solidFill>
                  <a:schemeClr val="tx1"/>
                </a:solidFill>
              </a:rPr>
              <a:t> </a:t>
            </a:r>
            <a:r>
              <a:rPr lang="zh-CN" altLang="en-US" strike="noStrike" noProof="1">
                <a:solidFill>
                  <a:schemeClr val="tx1"/>
                </a:solidFill>
              </a:rPr>
              <a:t>questions. Walberla</a:t>
            </a:r>
            <a:r>
              <a:rPr lang="en-US" altLang="zh-CN" strike="noStrike" noProof="1">
                <a:solidFill>
                  <a:schemeClr val="tx1"/>
                </a:solidFill>
              </a:rPr>
              <a:t>’</a:t>
            </a:r>
            <a:r>
              <a:rPr lang="zh-CN" altLang="en-US" strike="noStrike" noProof="1">
                <a:solidFill>
                  <a:schemeClr val="tx1"/>
                </a:solidFill>
              </a:rPr>
              <a:t>s main focus is computational fluid dynamics simulations with the </a:t>
            </a:r>
            <a:r>
              <a:rPr lang="zh-CN" altLang="en-US" b="1" strike="noStrike" noProof="1">
                <a:solidFill>
                  <a:schemeClr val="tx1"/>
                </a:solidFill>
              </a:rPr>
              <a:t>lattice Boltzmann method (LBM)</a:t>
            </a:r>
            <a:r>
              <a:rPr lang="zh-CN" altLang="en-US" strike="noStrike" noProof="1">
                <a:solidFill>
                  <a:schemeClr val="tx1"/>
                </a:solidFill>
              </a:rPr>
              <a:t>. It, therefore, offers a wide range of state-of-the-art LBM models, together with a variety of utility and usability functionality.</a:t>
            </a:r>
          </a:p>
        </p:txBody>
      </p:sp>
      <p:sp>
        <p:nvSpPr>
          <p:cNvPr id="8" name="矩形 7"/>
          <p:cNvSpPr/>
          <p:nvPr/>
        </p:nvSpPr>
        <p:spPr>
          <a:xfrm>
            <a:off x="4224338" y="6308725"/>
            <a:ext cx="151765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altLang="zh-CN" sz="900" strike="noStrike" noProof="1">
                <a:solidFill>
                  <a:schemeClr val="tx1"/>
                </a:solidFill>
              </a:rPr>
              <a:t> </a:t>
            </a:r>
            <a:r>
              <a:rPr lang="en-US" altLang="zh-CN" sz="900" strike="noStrike" noProof="1">
                <a:solidFill>
                  <a:srgbClr val="023D6B"/>
                </a:solidFill>
              </a:rPr>
              <a:t>July 27 , 2023</a:t>
            </a:r>
          </a:p>
        </p:txBody>
      </p:sp>
      <p:sp>
        <p:nvSpPr>
          <p:cNvPr id="2" name="矩形 1"/>
          <p:cNvSpPr/>
          <p:nvPr/>
        </p:nvSpPr>
        <p:spPr>
          <a:xfrm>
            <a:off x="7176135" y="6236970"/>
            <a:ext cx="863600" cy="3600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4"/>
          <a:stretch>
            <a:fillRect/>
          </a:stretch>
        </a:blipFill>
        <a:effectLst/>
      </p:bgPr>
    </p:bg>
    <p:spTree>
      <p:nvGrpSpPr>
        <p:cNvPr id="1" name=""/>
        <p:cNvGrpSpPr/>
        <p:nvPr/>
      </p:nvGrpSpPr>
      <p:grpSpPr>
        <a:xfrm>
          <a:off x="0" y="0"/>
          <a:ext cx="0" cy="0"/>
          <a:chOff x="0" y="0"/>
          <a:chExt cx="0" cy="0"/>
        </a:xfrm>
      </p:grpSpPr>
      <p:pic>
        <p:nvPicPr>
          <p:cNvPr id="5123" name="图片 5"/>
          <p:cNvPicPr>
            <a:picLocks noChangeAspect="1"/>
          </p:cNvPicPr>
          <p:nvPr/>
        </p:nvPicPr>
        <p:blipFill>
          <a:blip r:embed="rId5"/>
          <a:stretch>
            <a:fillRect/>
          </a:stretch>
        </p:blipFill>
        <p:spPr>
          <a:xfrm>
            <a:off x="7464425" y="6405563"/>
            <a:ext cx="419100" cy="182562"/>
          </a:xfrm>
          <a:prstGeom prst="rect">
            <a:avLst/>
          </a:prstGeom>
          <a:noFill/>
          <a:ln w="9525">
            <a:noFill/>
          </a:ln>
        </p:spPr>
      </p:pic>
      <p:sp>
        <p:nvSpPr>
          <p:cNvPr id="2" name="矩形 1"/>
          <p:cNvSpPr/>
          <p:nvPr>
            <p:custDataLst>
              <p:tags r:id="rId1"/>
            </p:custDataLst>
          </p:nvPr>
        </p:nvSpPr>
        <p:spPr>
          <a:xfrm>
            <a:off x="4224338" y="6308725"/>
            <a:ext cx="151765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altLang="zh-CN" sz="900" strike="noStrike" noProof="1">
                <a:solidFill>
                  <a:schemeClr val="tx1"/>
                </a:solidFill>
              </a:rPr>
              <a:t> </a:t>
            </a:r>
            <a:r>
              <a:rPr lang="en-US" altLang="zh-CN" sz="900" strike="noStrike" noProof="1">
                <a:solidFill>
                  <a:srgbClr val="023D6B"/>
                </a:solidFill>
              </a:rPr>
              <a:t>July 27 , 2023</a:t>
            </a:r>
          </a:p>
        </p:txBody>
      </p:sp>
      <p:sp>
        <p:nvSpPr>
          <p:cNvPr id="3" name="矩形 2"/>
          <p:cNvSpPr/>
          <p:nvPr>
            <p:custDataLst>
              <p:tags r:id="rId2"/>
            </p:custDataLst>
          </p:nvPr>
        </p:nvSpPr>
        <p:spPr>
          <a:xfrm>
            <a:off x="7176135" y="6236970"/>
            <a:ext cx="863600" cy="3600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0" name="矩形 9"/>
          <p:cNvSpPr/>
          <p:nvPr/>
        </p:nvSpPr>
        <p:spPr>
          <a:xfrm>
            <a:off x="183138" y="3161441"/>
            <a:ext cx="11817517" cy="1687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endParaRPr lang="zh-CN" altLang="en-US" strike="noStrike" noProof="1">
              <a:solidFill>
                <a:schemeClr val="tx1"/>
              </a:solidFill>
            </a:endParaRPr>
          </a:p>
        </p:txBody>
      </p:sp>
      <p:sp>
        <p:nvSpPr>
          <p:cNvPr id="8" name="矩形 7"/>
          <p:cNvSpPr/>
          <p:nvPr/>
        </p:nvSpPr>
        <p:spPr>
          <a:xfrm>
            <a:off x="4224338" y="6308725"/>
            <a:ext cx="151765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altLang="zh-CN" sz="900" strike="noStrike" noProof="1">
                <a:solidFill>
                  <a:schemeClr val="tx1"/>
                </a:solidFill>
              </a:rPr>
              <a:t> </a:t>
            </a:r>
            <a:r>
              <a:rPr lang="en-US" altLang="zh-CN" sz="900" strike="noStrike" noProof="1">
                <a:solidFill>
                  <a:srgbClr val="023D6B"/>
                </a:solidFill>
              </a:rPr>
              <a:t>Feburary 14, 2023</a:t>
            </a:r>
          </a:p>
        </p:txBody>
      </p:sp>
      <p:sp>
        <p:nvSpPr>
          <p:cNvPr id="6148" name="文本框 5"/>
          <p:cNvSpPr txBox="1"/>
          <p:nvPr/>
        </p:nvSpPr>
        <p:spPr>
          <a:xfrm>
            <a:off x="334963" y="333375"/>
            <a:ext cx="9013825" cy="520700"/>
          </a:xfrm>
          <a:prstGeom prst="rect">
            <a:avLst/>
          </a:prstGeom>
          <a:solidFill>
            <a:schemeClr val="bg1"/>
          </a:solidFill>
          <a:ln w="9525">
            <a:noFill/>
          </a:ln>
        </p:spPr>
        <p:txBody>
          <a:bodyPr wrap="square" anchor="t" anchorCtr="0">
            <a:spAutoFit/>
          </a:bodyPr>
          <a:lstStyle/>
          <a:p>
            <a:r>
              <a:rPr lang="en-US" altLang="zh-CN" sz="2800" b="1">
                <a:solidFill>
                  <a:srgbClr val="023D6B"/>
                </a:solidFill>
                <a:latin typeface="Arial" panose="020B0604020202020204" pitchFamily="34" charset="0"/>
                <a:ea typeface="宋体" panose="02010600030101010101" pitchFamily="2" charset="-122"/>
              </a:rPr>
              <a:t>MPI structure in Walberla</a:t>
            </a:r>
          </a:p>
        </p:txBody>
      </p:sp>
      <p:sp>
        <p:nvSpPr>
          <p:cNvPr id="7" name="矩形 6"/>
          <p:cNvSpPr/>
          <p:nvPr/>
        </p:nvSpPr>
        <p:spPr>
          <a:xfrm>
            <a:off x="205262" y="1467453"/>
            <a:ext cx="11809311" cy="178593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strike="noStrike" noProof="1">
                <a:solidFill>
                  <a:schemeClr val="tx1"/>
                </a:solidFill>
              </a:rPr>
              <a:t>All of the distributed memory parallelization strategies are implemented on top of the Message Passing Interface(MPI). The communication</a:t>
            </a:r>
            <a:r>
              <a:rPr lang="en-US" strike="noStrike" noProof="1">
                <a:solidFill>
                  <a:schemeClr val="tx1"/>
                </a:solidFill>
              </a:rPr>
              <a:t> </a:t>
            </a:r>
            <a:r>
              <a:rPr strike="noStrike" noProof="1">
                <a:solidFill>
                  <a:schemeClr val="tx1"/>
                </a:solidFill>
              </a:rPr>
              <a:t>module is organized in a layered structure</a:t>
            </a:r>
            <a:r>
              <a:rPr lang="en-US" strike="noStrike" noProof="1">
                <a:solidFill>
                  <a:schemeClr val="tx1"/>
                </a:solidFill>
              </a:rPr>
              <a:t>.</a:t>
            </a:r>
          </a:p>
          <a:p>
            <a:pPr algn="l" fontAlgn="base"/>
            <a:r>
              <a:rPr lang="en-US" strike="noStrike" noProof="1">
                <a:solidFill>
                  <a:schemeClr val="tx1"/>
                </a:solidFill>
              </a:rPr>
              <a:t>The part we need to consider about is the </a:t>
            </a:r>
            <a:r>
              <a:rPr lang="en-US" b="1" strike="noStrike" noProof="1">
                <a:solidFill>
                  <a:schemeClr val="tx1"/>
                </a:solidFill>
              </a:rPr>
              <a:t>blockForest</a:t>
            </a:r>
            <a:r>
              <a:rPr lang="en-US" strike="noStrike" noProof="1">
                <a:solidFill>
                  <a:schemeClr val="tx1"/>
                </a:solidFill>
              </a:rPr>
              <a:t>, the </a:t>
            </a:r>
            <a:r>
              <a:rPr lang="en-US" b="1" strike="noStrike" noProof="1">
                <a:solidFill>
                  <a:schemeClr val="tx1"/>
                </a:solidFill>
              </a:rPr>
              <a:t>blockForest</a:t>
            </a:r>
            <a:r>
              <a:rPr lang="en-US" strike="noStrike" noProof="1">
                <a:solidFill>
                  <a:schemeClr val="tx1"/>
                </a:solidFill>
              </a:rPr>
              <a:t> is the data </a:t>
            </a:r>
            <a:r>
              <a:rPr lang="en-US" altLang="zh-CN" strike="noStrike" noProof="1">
                <a:solidFill>
                  <a:schemeClr val="tx1"/>
                </a:solidFill>
              </a:rPr>
              <a:t>that</a:t>
            </a:r>
            <a:r>
              <a:rPr lang="en-US" strike="noStrike" noProof="1">
                <a:solidFill>
                  <a:schemeClr val="tx1"/>
                </a:solidFill>
              </a:rPr>
              <a:t> used by all the process, which contains the message about communication. e.g. the size of the message which should be transferred from the neighbor block in the certain direction. </a:t>
            </a:r>
          </a:p>
        </p:txBody>
      </p:sp>
      <p:pic>
        <p:nvPicPr>
          <p:cNvPr id="6150" name="图片 8" descr="MPI"/>
          <p:cNvPicPr>
            <a:picLocks noChangeAspect="1"/>
          </p:cNvPicPr>
          <p:nvPr/>
        </p:nvPicPr>
        <p:blipFill>
          <a:blip r:embed="rId4"/>
          <a:stretch>
            <a:fillRect/>
          </a:stretch>
        </p:blipFill>
        <p:spPr>
          <a:xfrm>
            <a:off x="3710940" y="3282189"/>
            <a:ext cx="4328795" cy="2861945"/>
          </a:xfrm>
          <a:prstGeom prst="rect">
            <a:avLst/>
          </a:prstGeom>
          <a:noFill/>
          <a:ln w="9525">
            <a:noFill/>
          </a:ln>
        </p:spPr>
      </p:pic>
      <p:sp>
        <p:nvSpPr>
          <p:cNvPr id="11" name="矩形 10"/>
          <p:cNvSpPr/>
          <p:nvPr/>
        </p:nvSpPr>
        <p:spPr>
          <a:xfrm>
            <a:off x="191344" y="1124744"/>
            <a:ext cx="11817517" cy="434658"/>
          </a:xfrm>
          <a:prstGeom prst="rect">
            <a:avLst/>
          </a:prstGeom>
          <a:solidFill>
            <a:srgbClr val="023D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altLang="zh-CN" sz="1400" strike="noStrike" noProof="1"/>
              <a:t> </a:t>
            </a:r>
            <a:r>
              <a:rPr lang="en-US" altLang="zh-CN" sz="2000" strike="noStrike" noProof="1"/>
              <a:t>MPI Layer</a:t>
            </a:r>
          </a:p>
        </p:txBody>
      </p:sp>
      <p:sp>
        <p:nvSpPr>
          <p:cNvPr id="2" name="矩形 1">
            <a:extLst>
              <a:ext uri="{FF2B5EF4-FFF2-40B4-BE49-F238E27FC236}">
                <a16:creationId xmlns:a16="http://schemas.microsoft.com/office/drawing/2014/main" id="{DB29A159-124A-0FFE-6F72-C2BD14BA1926}"/>
              </a:ext>
            </a:extLst>
          </p:cNvPr>
          <p:cNvSpPr/>
          <p:nvPr>
            <p:custDataLst>
              <p:tags r:id="rId1"/>
            </p:custDataLst>
          </p:nvPr>
        </p:nvSpPr>
        <p:spPr>
          <a:xfrm>
            <a:off x="7176135" y="6236970"/>
            <a:ext cx="863600" cy="3600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7"/>
          <a:stretch>
            <a:fillRect/>
          </a:stretch>
        </p:blipFill>
        <p:spPr>
          <a:xfrm>
            <a:off x="17145" y="5851525"/>
            <a:ext cx="12164060" cy="988060"/>
          </a:xfrm>
          <a:prstGeom prst="rect">
            <a:avLst/>
          </a:prstGeom>
        </p:spPr>
      </p:pic>
      <p:sp>
        <p:nvSpPr>
          <p:cNvPr id="5" name="矩形 4"/>
          <p:cNvSpPr/>
          <p:nvPr>
            <p:custDataLst>
              <p:tags r:id="rId2"/>
            </p:custDataLst>
          </p:nvPr>
        </p:nvSpPr>
        <p:spPr>
          <a:xfrm>
            <a:off x="4224338" y="6308725"/>
            <a:ext cx="151765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altLang="zh-CN" sz="900" strike="noStrike" noProof="1">
                <a:solidFill>
                  <a:schemeClr val="tx1"/>
                </a:solidFill>
              </a:rPr>
              <a:t> </a:t>
            </a:r>
            <a:r>
              <a:rPr lang="en-US" altLang="zh-CN" sz="900" strike="noStrike" noProof="1">
                <a:solidFill>
                  <a:srgbClr val="023D6B"/>
                </a:solidFill>
              </a:rPr>
              <a:t>July 27 , 2023</a:t>
            </a:r>
          </a:p>
        </p:txBody>
      </p:sp>
      <p:sp>
        <p:nvSpPr>
          <p:cNvPr id="6148" name="文本框 5"/>
          <p:cNvSpPr txBox="1"/>
          <p:nvPr>
            <p:custDataLst>
              <p:tags r:id="rId3"/>
            </p:custDataLst>
          </p:nvPr>
        </p:nvSpPr>
        <p:spPr>
          <a:xfrm>
            <a:off x="334963" y="333375"/>
            <a:ext cx="9013825" cy="521970"/>
          </a:xfrm>
          <a:prstGeom prst="rect">
            <a:avLst/>
          </a:prstGeom>
          <a:solidFill>
            <a:schemeClr val="bg1"/>
          </a:solidFill>
          <a:ln w="9525">
            <a:noFill/>
          </a:ln>
        </p:spPr>
        <p:txBody>
          <a:bodyPr wrap="square" anchor="t" anchorCtr="0">
            <a:spAutoFit/>
          </a:bodyPr>
          <a:lstStyle/>
          <a:p>
            <a:r>
              <a:rPr lang="en-US" altLang="zh-CN" sz="2800" b="1">
                <a:solidFill>
                  <a:srgbClr val="023D6B"/>
                </a:solidFill>
                <a:latin typeface="Arial" panose="020B0604020202020204" pitchFamily="34" charset="0"/>
                <a:ea typeface="宋体" panose="02010600030101010101" pitchFamily="2" charset="-122"/>
              </a:rPr>
              <a:t>Code Generation</a:t>
            </a:r>
          </a:p>
        </p:txBody>
      </p:sp>
      <p:sp>
        <p:nvSpPr>
          <p:cNvPr id="11" name="矩形 10"/>
          <p:cNvSpPr/>
          <p:nvPr>
            <p:custDataLst>
              <p:tags r:id="rId4"/>
            </p:custDataLst>
          </p:nvPr>
        </p:nvSpPr>
        <p:spPr>
          <a:xfrm>
            <a:off x="263525" y="2416175"/>
            <a:ext cx="11712575" cy="449580"/>
          </a:xfrm>
          <a:prstGeom prst="rect">
            <a:avLst/>
          </a:prstGeom>
          <a:solidFill>
            <a:srgbClr val="023D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altLang="zh-CN" sz="1400" strike="noStrike" noProof="1"/>
              <a:t> </a:t>
            </a:r>
            <a:r>
              <a:rPr lang="en-US" altLang="zh-CN" sz="2000" strike="noStrike" noProof="1"/>
              <a:t>Code Generation</a:t>
            </a:r>
          </a:p>
        </p:txBody>
      </p:sp>
      <p:sp>
        <p:nvSpPr>
          <p:cNvPr id="7" name="矩形 6"/>
          <p:cNvSpPr/>
          <p:nvPr>
            <p:custDataLst>
              <p:tags r:id="rId5"/>
            </p:custDataLst>
          </p:nvPr>
        </p:nvSpPr>
        <p:spPr>
          <a:xfrm>
            <a:off x="263525" y="2851150"/>
            <a:ext cx="11712575" cy="1462405"/>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strike="noStrike" noProof="1">
                <a:solidFill>
                  <a:schemeClr val="tx1"/>
                </a:solidFill>
              </a:rPr>
              <a:t>HPC software usually has to be modified extensively in order to make full use of </a:t>
            </a:r>
            <a:r>
              <a:rPr strike="noStrike" noProof="1">
                <a:ln/>
                <a:solidFill>
                  <a:schemeClr val="tx1"/>
                </a:solidFill>
                <a:effectLst>
                  <a:outerShdw blurRad="38100" dist="19050" dir="2700000" algn="tl" rotWithShape="0">
                    <a:schemeClr val="dk1">
                      <a:alpha val="40000"/>
                    </a:schemeClr>
                  </a:outerShdw>
                </a:effectLst>
              </a:rPr>
              <a:t>new hardware architectures</a:t>
            </a:r>
            <a:r>
              <a:rPr strike="noStrike" noProof="1">
                <a:solidFill>
                  <a:schemeClr val="tx1"/>
                </a:solidFill>
              </a:rPr>
              <a:t>.</a:t>
            </a:r>
          </a:p>
          <a:p>
            <a:pPr algn="l" fontAlgn="base"/>
            <a:r>
              <a:rPr strike="noStrike" noProof="1">
                <a:solidFill>
                  <a:schemeClr val="tx1"/>
                </a:solidFill>
              </a:rPr>
              <a:t>WalBerla employs</a:t>
            </a:r>
            <a:r>
              <a:rPr strike="noStrike" noProof="1">
                <a:ln/>
                <a:solidFill>
                  <a:schemeClr val="tx1"/>
                </a:solidFill>
                <a:effectLst>
                  <a:outerShdw blurRad="38100" dist="19050" dir="2700000" algn="tl" rotWithShape="0">
                    <a:schemeClr val="dk1">
                      <a:alpha val="40000"/>
                    </a:schemeClr>
                  </a:outerShdw>
                </a:effectLst>
              </a:rPr>
              <a:t> </a:t>
            </a:r>
            <a:r>
              <a:rPr b="1" strike="noStrike" noProof="1">
                <a:ln/>
                <a:solidFill>
                  <a:schemeClr val="tx1"/>
                </a:solidFill>
                <a:effectLst>
                  <a:outerShdw blurRad="38100" dist="19050" dir="2700000" algn="tl" rotWithShape="0">
                    <a:schemeClr val="dk1">
                      <a:alpha val="40000"/>
                    </a:schemeClr>
                  </a:outerShdw>
                </a:effectLst>
              </a:rPr>
              <a:t>code generation</a:t>
            </a:r>
            <a:r>
              <a:rPr strike="noStrike" noProof="1">
                <a:solidFill>
                  <a:schemeClr val="tx1"/>
                </a:solidFill>
              </a:rPr>
              <a:t> techniques to generate time-critical numerical kernels from a high-level,</a:t>
            </a:r>
          </a:p>
          <a:p>
            <a:pPr algn="l" fontAlgn="base"/>
            <a:r>
              <a:rPr strike="noStrike" noProof="1">
                <a:solidFill>
                  <a:schemeClr val="tx1"/>
                </a:solidFill>
              </a:rPr>
              <a:t>domain-specific formulation. WalBerla used the pystencils metaprogramming project to generate highly</a:t>
            </a:r>
          </a:p>
          <a:p>
            <a:pPr algn="l" fontAlgn="base"/>
            <a:r>
              <a:rPr strike="noStrike" noProof="1">
                <a:solidFill>
                  <a:schemeClr val="tx1"/>
                </a:solidFill>
              </a:rPr>
              <a:t>efficient stencil codes for CPUs and GPUs based on a common high-level, symbolic description.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1" name="矩形 10"/>
          <p:cNvSpPr/>
          <p:nvPr/>
        </p:nvSpPr>
        <p:spPr>
          <a:xfrm>
            <a:off x="1919605" y="3789680"/>
            <a:ext cx="7312660" cy="403225"/>
          </a:xfrm>
          <a:prstGeom prst="rect">
            <a:avLst/>
          </a:prstGeom>
          <a:solidFill>
            <a:srgbClr val="023D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altLang="zh-CN" sz="1400" strike="noStrike" noProof="1"/>
              <a:t> </a:t>
            </a:r>
            <a:r>
              <a:rPr lang="en-US" altLang="zh-CN" sz="2800" b="1" strike="noStrike" noProof="1"/>
              <a:t>Vectorization-Based GPU Optimizations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8"/>
          <a:stretch>
            <a:fillRect/>
          </a:stretch>
        </p:blipFill>
        <p:spPr>
          <a:xfrm>
            <a:off x="17145" y="5851525"/>
            <a:ext cx="12164060" cy="988060"/>
          </a:xfrm>
          <a:prstGeom prst="rect">
            <a:avLst/>
          </a:prstGeom>
        </p:spPr>
      </p:pic>
      <p:sp>
        <p:nvSpPr>
          <p:cNvPr id="5" name="矩形 4"/>
          <p:cNvSpPr/>
          <p:nvPr>
            <p:custDataLst>
              <p:tags r:id="rId2"/>
            </p:custDataLst>
          </p:nvPr>
        </p:nvSpPr>
        <p:spPr>
          <a:xfrm>
            <a:off x="4224338" y="6308725"/>
            <a:ext cx="151765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altLang="zh-CN" sz="900" strike="noStrike" noProof="1">
                <a:solidFill>
                  <a:schemeClr val="tx1"/>
                </a:solidFill>
              </a:rPr>
              <a:t> </a:t>
            </a:r>
            <a:r>
              <a:rPr lang="en-US" altLang="zh-CN" sz="900" strike="noStrike" noProof="1">
                <a:solidFill>
                  <a:srgbClr val="023D6B"/>
                </a:solidFill>
              </a:rPr>
              <a:t>July 27 , 2023</a:t>
            </a:r>
          </a:p>
        </p:txBody>
      </p:sp>
      <p:sp>
        <p:nvSpPr>
          <p:cNvPr id="6148" name="文本框 5"/>
          <p:cNvSpPr txBox="1"/>
          <p:nvPr>
            <p:custDataLst>
              <p:tags r:id="rId3"/>
            </p:custDataLst>
          </p:nvPr>
        </p:nvSpPr>
        <p:spPr>
          <a:xfrm>
            <a:off x="334963" y="333375"/>
            <a:ext cx="9013825" cy="521970"/>
          </a:xfrm>
          <a:prstGeom prst="rect">
            <a:avLst/>
          </a:prstGeom>
          <a:solidFill>
            <a:schemeClr val="bg1"/>
          </a:solidFill>
          <a:ln w="9525">
            <a:noFill/>
          </a:ln>
        </p:spPr>
        <p:txBody>
          <a:bodyPr wrap="square" anchor="t" anchorCtr="0">
            <a:spAutoFit/>
          </a:bodyPr>
          <a:lstStyle/>
          <a:p>
            <a:r>
              <a:rPr lang="en-US" altLang="zh-CN" sz="2800" b="1">
                <a:solidFill>
                  <a:srgbClr val="023D6B"/>
                </a:solidFill>
                <a:latin typeface="Arial" panose="020B0604020202020204" pitchFamily="34" charset="0"/>
                <a:ea typeface="宋体" panose="02010600030101010101" pitchFamily="2" charset="-122"/>
              </a:rPr>
              <a:t>Test Case S2A</a:t>
            </a:r>
          </a:p>
        </p:txBody>
      </p:sp>
      <p:sp>
        <p:nvSpPr>
          <p:cNvPr id="11" name="矩形 10"/>
          <p:cNvSpPr/>
          <p:nvPr>
            <p:custDataLst>
              <p:tags r:id="rId4"/>
            </p:custDataLst>
          </p:nvPr>
        </p:nvSpPr>
        <p:spPr>
          <a:xfrm>
            <a:off x="263525" y="981075"/>
            <a:ext cx="11712575" cy="449580"/>
          </a:xfrm>
          <a:prstGeom prst="rect">
            <a:avLst/>
          </a:prstGeom>
          <a:solidFill>
            <a:srgbClr val="023D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altLang="zh-CN" sz="1400" strike="noStrike" noProof="1"/>
              <a:t> </a:t>
            </a:r>
            <a:r>
              <a:rPr lang="en-US" altLang="zh-CN" sz="2000" strike="noStrike" noProof="1"/>
              <a:t>S2A</a:t>
            </a:r>
          </a:p>
        </p:txBody>
      </p:sp>
      <p:sp>
        <p:nvSpPr>
          <p:cNvPr id="7" name="矩形 6"/>
          <p:cNvSpPr/>
          <p:nvPr>
            <p:custDataLst>
              <p:tags r:id="rId5"/>
            </p:custDataLst>
          </p:nvPr>
        </p:nvSpPr>
        <p:spPr>
          <a:xfrm>
            <a:off x="263525" y="1416050"/>
            <a:ext cx="11712575" cy="1834515"/>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strike="noStrike" noProof="1">
                <a:solidFill>
                  <a:schemeClr val="tx1"/>
                </a:solidFill>
              </a:rPr>
              <a:t>The S2A test case</a:t>
            </a:r>
            <a:r>
              <a:rPr lang="en-US" strike="noStrike" noProof="1">
                <a:solidFill>
                  <a:schemeClr val="tx1"/>
                </a:solidFill>
              </a:rPr>
              <a:t> </a:t>
            </a:r>
            <a:r>
              <a:rPr strike="noStrike" noProof="1">
                <a:solidFill>
                  <a:schemeClr val="tx1"/>
                </a:solidFill>
              </a:rPr>
              <a:t>first reads the geometry of a car from a .obj file(like fig). From this obj file, the size of the domain is</a:t>
            </a:r>
            <a:r>
              <a:rPr lang="en-US" strike="noStrike" noProof="1">
                <a:solidFill>
                  <a:schemeClr val="tx1"/>
                </a:solidFill>
              </a:rPr>
              <a:t> </a:t>
            </a:r>
            <a:r>
              <a:rPr strike="noStrike" noProof="1">
                <a:solidFill>
                  <a:schemeClr val="tx1"/>
                </a:solidFill>
              </a:rPr>
              <a:t>determined. The size of the domain is then adapted to fit the number of cells per block. This means it</a:t>
            </a:r>
          </a:p>
          <a:p>
            <a:pPr algn="l" fontAlgn="base"/>
            <a:r>
              <a:rPr strike="noStrike" noProof="1">
                <a:solidFill>
                  <a:schemeClr val="tx1"/>
                </a:solidFill>
              </a:rPr>
              <a:t>is extended in all directions such that a natural number of blocks consisting of the given number of cells</a:t>
            </a:r>
            <a:r>
              <a:rPr lang="en-US" strike="noStrike" noProof="1">
                <a:solidFill>
                  <a:schemeClr val="tx1"/>
                </a:solidFill>
              </a:rPr>
              <a:t> </a:t>
            </a:r>
            <a:r>
              <a:rPr strike="noStrike" noProof="1">
                <a:solidFill>
                  <a:schemeClr val="tx1"/>
                </a:solidFill>
              </a:rPr>
              <a:t>per block would fit the direction. In this way, the number of blocks for the block forest is calculated and</a:t>
            </a:r>
            <a:r>
              <a:rPr lang="en-US" strike="noStrike" noProof="1">
                <a:solidFill>
                  <a:schemeClr val="tx1"/>
                </a:solidFill>
              </a:rPr>
              <a:t> </a:t>
            </a:r>
            <a:r>
              <a:rPr strike="noStrike" noProof="1">
                <a:solidFill>
                  <a:schemeClr val="tx1"/>
                </a:solidFill>
              </a:rPr>
              <a:t>distributed to the processes. </a:t>
            </a:r>
          </a:p>
        </p:txBody>
      </p:sp>
      <p:pic>
        <p:nvPicPr>
          <p:cNvPr id="6" name="图片 5"/>
          <p:cNvPicPr>
            <a:picLocks noChangeAspect="1"/>
          </p:cNvPicPr>
          <p:nvPr>
            <p:custDataLst>
              <p:tags r:id="rId6"/>
            </p:custDataLst>
          </p:nvPr>
        </p:nvPicPr>
        <p:blipFill>
          <a:blip r:embed="rId9"/>
          <a:stretch>
            <a:fillRect/>
          </a:stretch>
        </p:blipFill>
        <p:spPr>
          <a:xfrm>
            <a:off x="2423795" y="2910205"/>
            <a:ext cx="6911340" cy="33985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7"/>
          <a:stretch>
            <a:fillRect/>
          </a:stretch>
        </p:blipFill>
        <p:spPr>
          <a:xfrm>
            <a:off x="17145" y="5851525"/>
            <a:ext cx="12164060" cy="988060"/>
          </a:xfrm>
          <a:prstGeom prst="rect">
            <a:avLst/>
          </a:prstGeom>
        </p:spPr>
      </p:pic>
      <p:sp>
        <p:nvSpPr>
          <p:cNvPr id="5" name="矩形 4"/>
          <p:cNvSpPr/>
          <p:nvPr>
            <p:custDataLst>
              <p:tags r:id="rId2"/>
            </p:custDataLst>
          </p:nvPr>
        </p:nvSpPr>
        <p:spPr>
          <a:xfrm>
            <a:off x="4224338" y="6308725"/>
            <a:ext cx="151765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altLang="zh-CN" sz="900" strike="noStrike" noProof="1">
                <a:solidFill>
                  <a:schemeClr val="tx1"/>
                </a:solidFill>
              </a:rPr>
              <a:t> </a:t>
            </a:r>
            <a:r>
              <a:rPr lang="en-US" altLang="zh-CN" sz="900" strike="noStrike" noProof="1">
                <a:solidFill>
                  <a:srgbClr val="023D6B"/>
                </a:solidFill>
              </a:rPr>
              <a:t>July 27 , 2023</a:t>
            </a:r>
          </a:p>
        </p:txBody>
      </p:sp>
      <p:sp>
        <p:nvSpPr>
          <p:cNvPr id="11" name="矩形 10"/>
          <p:cNvSpPr/>
          <p:nvPr>
            <p:custDataLst>
              <p:tags r:id="rId3"/>
            </p:custDataLst>
          </p:nvPr>
        </p:nvSpPr>
        <p:spPr>
          <a:xfrm>
            <a:off x="263525" y="2416175"/>
            <a:ext cx="11712575" cy="449580"/>
          </a:xfrm>
          <a:prstGeom prst="rect">
            <a:avLst/>
          </a:prstGeom>
          <a:solidFill>
            <a:srgbClr val="023D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altLang="zh-CN" sz="1400" strike="noStrike" noProof="1"/>
              <a:t> </a:t>
            </a:r>
            <a:r>
              <a:rPr lang="en-US" altLang="zh-CN" sz="2000" strike="noStrike" noProof="1"/>
              <a:t>Basic Idea</a:t>
            </a:r>
          </a:p>
        </p:txBody>
      </p:sp>
      <p:sp>
        <p:nvSpPr>
          <p:cNvPr id="7" name="矩形 6"/>
          <p:cNvSpPr/>
          <p:nvPr>
            <p:custDataLst>
              <p:tags r:id="rId4"/>
            </p:custDataLst>
          </p:nvPr>
        </p:nvSpPr>
        <p:spPr>
          <a:xfrm>
            <a:off x="263525" y="2851150"/>
            <a:ext cx="11712575" cy="1232535"/>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strike="noStrike" noProof="1">
                <a:solidFill>
                  <a:schemeClr val="tx1"/>
                </a:solidFill>
              </a:rPr>
              <a:t>Its not hard to imagine that</a:t>
            </a:r>
            <a:r>
              <a:rPr strike="noStrike" noProof="1">
                <a:solidFill>
                  <a:schemeClr val="tx1"/>
                </a:solidFill>
              </a:rPr>
              <a:t>, there is </a:t>
            </a:r>
            <a:r>
              <a:rPr b="1" strike="noStrike" noProof="1">
                <a:solidFill>
                  <a:schemeClr val="tx1"/>
                </a:solidFill>
              </a:rPr>
              <a:t>no need to compute the </a:t>
            </a:r>
            <a:r>
              <a:rPr lang="en-US" b="1" strike="noStrike" noProof="1">
                <a:solidFill>
                  <a:schemeClr val="tx1"/>
                </a:solidFill>
              </a:rPr>
              <a:t>v</a:t>
            </a:r>
            <a:r>
              <a:rPr b="1" strike="noStrike" noProof="1">
                <a:solidFill>
                  <a:schemeClr val="tx1"/>
                </a:solidFill>
              </a:rPr>
              <a:t>ariety inside the the</a:t>
            </a:r>
            <a:r>
              <a:rPr lang="en-US" b="1" strike="noStrike" noProof="1">
                <a:solidFill>
                  <a:schemeClr val="tx1"/>
                </a:solidFill>
              </a:rPr>
              <a:t> </a:t>
            </a:r>
            <a:r>
              <a:rPr b="1" strike="noStrike" noProof="1">
                <a:solidFill>
                  <a:schemeClr val="tx1"/>
                </a:solidFill>
              </a:rPr>
              <a:t>car</a:t>
            </a:r>
            <a:r>
              <a:rPr strike="noStrike" noProof="1">
                <a:solidFill>
                  <a:schemeClr val="tx1"/>
                </a:solidFill>
              </a:rPr>
              <a:t>.</a:t>
            </a:r>
            <a:r>
              <a:rPr lang="en-US" strike="noStrike" noProof="1">
                <a:solidFill>
                  <a:schemeClr val="tx1"/>
                </a:solidFill>
              </a:rPr>
              <a:t> But due to the way the mesh is implemented, the block inside is still considered. So the basic idea of FlagField is to reduce the cost of computing kernels by not computing the domain inside the car</a:t>
            </a:r>
          </a:p>
        </p:txBody>
      </p:sp>
      <p:sp>
        <p:nvSpPr>
          <p:cNvPr id="6148" name="文本框 5"/>
          <p:cNvSpPr txBox="1"/>
          <p:nvPr>
            <p:custDataLst>
              <p:tags r:id="rId5"/>
            </p:custDataLst>
          </p:nvPr>
        </p:nvSpPr>
        <p:spPr>
          <a:xfrm>
            <a:off x="334963" y="333375"/>
            <a:ext cx="9013825" cy="521970"/>
          </a:xfrm>
          <a:prstGeom prst="rect">
            <a:avLst/>
          </a:prstGeom>
          <a:solidFill>
            <a:schemeClr val="bg1"/>
          </a:solidFill>
          <a:ln w="9525">
            <a:noFill/>
          </a:ln>
        </p:spPr>
        <p:txBody>
          <a:bodyPr wrap="square" anchor="t" anchorCtr="0">
            <a:spAutoFit/>
          </a:bodyPr>
          <a:lstStyle/>
          <a:p>
            <a:r>
              <a:rPr lang="en-US" altLang="zh-CN" sz="2800" b="1">
                <a:solidFill>
                  <a:srgbClr val="023D6B"/>
                </a:solidFill>
                <a:latin typeface="Arial" panose="020B0604020202020204" pitchFamily="34" charset="0"/>
                <a:ea typeface="宋体" panose="02010600030101010101" pitchFamily="2" charset="-122"/>
              </a:rPr>
              <a:t>FlagField</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39f0fdf1-0da9-42f5-953e-6c5580478b88"/>
  <p:tag name="COMMONDATA" val="eyJoZGlkIjoiMTUxOTQxY2E0OGIxZjFlNTk3NmQ0ODYxYTE1ZWM1Njk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1350</Words>
  <Application>Microsoft Office PowerPoint</Application>
  <PresentationFormat>宽屏</PresentationFormat>
  <Paragraphs>123</Paragraphs>
  <Slides>29</Slides>
  <Notes>0</Notes>
  <HiddenSlides>0</HiddenSlides>
  <MMClips>0</MMClips>
  <ScaleCrop>false</ScaleCrop>
  <HeadingPairs>
    <vt:vector size="6" baseType="variant">
      <vt:variant>
        <vt:lpstr>已用的字体</vt:lpstr>
      </vt:variant>
      <vt:variant>
        <vt:i4>2</vt:i4>
      </vt:variant>
      <vt:variant>
        <vt:lpstr>主题</vt:lpstr>
      </vt:variant>
      <vt:variant>
        <vt:i4>2</vt:i4>
      </vt:variant>
      <vt:variant>
        <vt:lpstr>幻灯片标题</vt:lpstr>
      </vt:variant>
      <vt:variant>
        <vt:i4>29</vt:i4>
      </vt:variant>
    </vt:vector>
  </HeadingPairs>
  <TitlesOfParts>
    <vt:vector size="33" baseType="lpstr">
      <vt:lpstr>Arial</vt:lpstr>
      <vt:lpstr>Roboto</vt:lpstr>
      <vt:lpstr>默认设计模板</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SX.ZHENG</dc:creator>
  <cp:lastModifiedBy>Zheng, Shuxin</cp:lastModifiedBy>
  <cp:revision>28</cp:revision>
  <dcterms:created xsi:type="dcterms:W3CDTF">2023-02-14T10:09:55Z</dcterms:created>
  <dcterms:modified xsi:type="dcterms:W3CDTF">2023-07-21T23:29:26Z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2AEC01E270FF4D9199393838DDD0BA38_12</vt:lpwstr>
  </property>
</Properties>
</file>