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32"/>
  </p:notesMasterIdLst>
  <p:sldIdLst>
    <p:sldId id="256" r:id="rId2"/>
    <p:sldId id="257" r:id="rId3"/>
    <p:sldId id="263" r:id="rId4"/>
    <p:sldId id="290" r:id="rId5"/>
    <p:sldId id="291" r:id="rId6"/>
    <p:sldId id="292" r:id="rId7"/>
    <p:sldId id="293" r:id="rId8"/>
    <p:sldId id="294" r:id="rId9"/>
    <p:sldId id="297" r:id="rId10"/>
    <p:sldId id="296" r:id="rId11"/>
    <p:sldId id="298" r:id="rId12"/>
    <p:sldId id="301" r:id="rId13"/>
    <p:sldId id="299" r:id="rId14"/>
    <p:sldId id="300" r:id="rId15"/>
    <p:sldId id="302" r:id="rId16"/>
    <p:sldId id="303" r:id="rId17"/>
    <p:sldId id="305" r:id="rId18"/>
    <p:sldId id="304" r:id="rId19"/>
    <p:sldId id="306" r:id="rId20"/>
    <p:sldId id="307" r:id="rId21"/>
    <p:sldId id="308" r:id="rId22"/>
    <p:sldId id="309" r:id="rId23"/>
    <p:sldId id="310" r:id="rId24"/>
    <p:sldId id="311" r:id="rId25"/>
    <p:sldId id="312" r:id="rId26"/>
    <p:sldId id="313" r:id="rId27"/>
    <p:sldId id="314" r:id="rId28"/>
    <p:sldId id="316" r:id="rId29"/>
    <p:sldId id="315" r:id="rId30"/>
    <p:sldId id="272" r:id="rId31"/>
  </p:sldIdLst>
  <p:sldSz cx="9144000" cy="5143500" type="screen16x9"/>
  <p:notesSz cx="6858000" cy="9144000"/>
  <p:embeddedFontLst>
    <p:embeddedFont>
      <p:font typeface="Montserrat" panose="020B0600070205080204" charset="0"/>
      <p:regular r:id="rId33"/>
      <p:bold r:id="rId34"/>
      <p:italic r:id="rId35"/>
      <p:boldItalic r:id="rId36"/>
    </p:embeddedFont>
    <p:embeddedFont>
      <p:font typeface="Montserrat Black" panose="020B0600070205080204" charset="0"/>
      <p:bold r:id="rId37"/>
      <p:boldItalic r:id="rId38"/>
    </p:embeddedFont>
    <p:embeddedFont>
      <p:font typeface="Montserrat ExtraBold" panose="020B0600070205080204" charset="0"/>
      <p:bold r:id="rId39"/>
      <p:boldItalic r:id="rId40"/>
    </p:embeddedFont>
    <p:embeddedFont>
      <p:font typeface="Montserrat Medium" panose="020B060007020508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C6370"/>
    <a:srgbClr val="9F9F9F"/>
    <a:srgbClr val="B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F39CE4-BBB5-42A2-A41A-AF31D9D44C5B}">
  <a:tblStyle styleId="{52F39CE4-BBB5-42A2-A41A-AF31D9D44C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55" autoAdjust="0"/>
  </p:normalViewPr>
  <p:slideViewPr>
    <p:cSldViewPr snapToGrid="0">
      <p:cViewPr varScale="1">
        <p:scale>
          <a:sx n="90" d="100"/>
          <a:sy n="90" d="100"/>
        </p:scale>
        <p:origin x="21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docker.com/engine/swarm/how-swarm-mode-works/servic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ltLang="ja-JP" sz="1100" b="0" i="0" u="none" strike="noStrike" cap="none">
                <a:solidFill>
                  <a:srgbClr val="000000"/>
                </a:solidFill>
                <a:effectLst/>
                <a:latin typeface="Arial"/>
                <a:ea typeface="Arial"/>
                <a:cs typeface="Arial"/>
                <a:sym typeface="Arial"/>
              </a:rPr>
              <a:t>Developer viết code ở máy local và chia sẻ công việc của họ với các đồng nghiệp bằng cách sử dụng các container Docker.</a:t>
            </a:r>
          </a:p>
          <a:p>
            <a:r>
              <a:rPr lang="vi-VN" altLang="ja-JP" sz="1100" b="0" i="0" u="none" strike="noStrike" cap="none">
                <a:solidFill>
                  <a:srgbClr val="000000"/>
                </a:solidFill>
                <a:effectLst/>
                <a:latin typeface="Arial"/>
                <a:ea typeface="Arial"/>
                <a:cs typeface="Arial"/>
                <a:sym typeface="Arial"/>
              </a:rPr>
              <a:t>Họ sử dụng Docker để đẩy ứng dụng của họ vào môi trường thử nghiệm và thực hiện các bài kiểm tra tự động và thủ công.</a:t>
            </a:r>
          </a:p>
          <a:p>
            <a:r>
              <a:rPr lang="vi-VN" altLang="ja-JP" sz="1100" b="0" i="0" u="none" strike="noStrike" cap="none">
                <a:solidFill>
                  <a:srgbClr val="000000"/>
                </a:solidFill>
                <a:effectLst/>
                <a:latin typeface="Arial"/>
                <a:ea typeface="Arial"/>
                <a:cs typeface="Arial"/>
                <a:sym typeface="Arial"/>
              </a:rPr>
              <a:t>Khi sản phẩm có lỗi, dev có thể fixed chúng trên môi trường phát triển và deploy lại chúng trên môi trường thử nghiệm để kiểm tra và xác nhận.</a:t>
            </a:r>
          </a:p>
          <a:p>
            <a:r>
              <a:rPr lang="vi-VN" altLang="ja-JP" sz="1100" b="0" i="0" u="none" strike="noStrike" cap="none">
                <a:solidFill>
                  <a:srgbClr val="000000"/>
                </a:solidFill>
                <a:effectLst/>
                <a:latin typeface="Arial"/>
                <a:ea typeface="Arial"/>
                <a:cs typeface="Arial"/>
                <a:sym typeface="Arial"/>
              </a:rPr>
              <a:t>Khi thử nghiệm hoàn tất, việc deploy cho khách hàng đơn giản chỉ cần cách đẩy image được cập nhật lên môi trường production.</a:t>
            </a:r>
          </a:p>
          <a:p>
            <a:pPr marL="615950" lvl="1" indent="0">
              <a:buNone/>
            </a:pP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64838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15950" lvl="1" indent="0">
              <a:buNone/>
            </a:pP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7747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r>
              <a:rPr lang="en-US" altLang="ja-JP"/>
              <a:t>Thống nhất môi tr</a:t>
            </a:r>
            <a:r>
              <a:rPr lang="vi-VN" altLang="ja-JP"/>
              <a:t>ư</a:t>
            </a:r>
            <a:r>
              <a:rPr lang="en-US" altLang="ja-JP"/>
              <a:t>ờng: cũng có tr</a:t>
            </a:r>
            <a:r>
              <a:rPr lang="vi-VN" altLang="ja-JP"/>
              <a:t>ư</a:t>
            </a:r>
            <a:r>
              <a:rPr lang="en-US" altLang="ja-JP"/>
              <a:t>ờng hợp phát sinh bug không mong muốn khi có sự khác biệt giữa môi tr</a:t>
            </a:r>
            <a:r>
              <a:rPr lang="vi-VN" altLang="ja-JP"/>
              <a:t>ư</a:t>
            </a:r>
            <a:r>
              <a:rPr lang="en-US" altLang="ja-JP"/>
              <a:t>ờng dev, testing và production</a:t>
            </a:r>
          </a:p>
          <a:p>
            <a:pPr marL="0">
              <a:spcBef>
                <a:spcPts val="600"/>
              </a:spcBef>
              <a:buClr>
                <a:srgbClr val="00B050"/>
              </a:buClr>
              <a:buFont typeface="Wingdings" panose="05000000000000000000" pitchFamily="2" charset="2"/>
              <a:buChar char="ü"/>
            </a:pPr>
            <a:r>
              <a:rPr lang="en-US" altLang="ja-JP"/>
              <a:t>Gọn nhẹ</a:t>
            </a:r>
            <a:r>
              <a:rPr kumimoji="1" lang="en-US" altLang="ja-JP"/>
              <a:t>: gọn nhẹ thì do container không chứa thành phần ảo hóa ngoài ra container dung chung resource với kernel vì vậy không cần d</a:t>
            </a:r>
            <a:r>
              <a:rPr kumimoji="1" lang="vi-VN" altLang="ja-JP"/>
              <a:t>ư</a:t>
            </a:r>
            <a:r>
              <a:rPr kumimoji="1" lang="en-US" altLang="ja-JP"/>
              <a:t> trữ sẵng memory, cpu cho container vì vậy nhẹ h</a:t>
            </a:r>
            <a:r>
              <a:rPr kumimoji="1" lang="vi-VN" altLang="ja-JP"/>
              <a:t>ơ</a:t>
            </a:r>
            <a:r>
              <a:rPr kumimoji="1" lang="en-US" altLang="ja-JP"/>
              <a:t>n so với các virtual machine</a:t>
            </a:r>
          </a:p>
          <a:p>
            <a:pPr marL="0">
              <a:spcBef>
                <a:spcPts val="600"/>
              </a:spcBef>
              <a:buClr>
                <a:srgbClr val="00B050"/>
              </a:buClr>
              <a:buFont typeface="Wingdings" panose="05000000000000000000" pitchFamily="2" charset="2"/>
              <a:buChar char="ü"/>
            </a:pPr>
            <a:r>
              <a:rPr kumimoji="1" lang="en-US" altLang="ja-JP"/>
              <a:t>Bảo mật: </a:t>
            </a:r>
            <a:r>
              <a:rPr lang="vi-VN" altLang="ja-JP" sz="1100" b="0" i="0" u="none" strike="noStrike" cap="none">
                <a:solidFill>
                  <a:srgbClr val="000000"/>
                </a:solidFill>
                <a:effectLst/>
                <a:latin typeface="Arial"/>
                <a:ea typeface="Arial"/>
                <a:cs typeface="Arial"/>
                <a:sym typeface="Arial"/>
              </a:rPr>
              <a:t>Ưu điểm bảo mật lớn nhất của Docker là nó chia ứng dụng thành các phần nhỏ hơn. Nếu bảo mật của một phần bị xâm phạm, phần còn lại sẽ không bị ảnh hưởng.</a:t>
            </a:r>
            <a:endParaRPr kumimoji="1" lang="en-US" altLang="ja-JP"/>
          </a:p>
          <a:p>
            <a:pPr marL="0">
              <a:spcBef>
                <a:spcPts val="600"/>
              </a:spcBef>
              <a:buClr>
                <a:srgbClr val="00B050"/>
              </a:buClr>
              <a:buFont typeface="Wingdings" panose="05000000000000000000" pitchFamily="2" charset="2"/>
              <a:buChar char="ü"/>
            </a:pPr>
            <a:endParaRPr kumimoji="1" lang="en-US" altLang="ja-JP"/>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hiệu quả trên môi tr</a:t>
            </a:r>
            <a:r>
              <a:rPr kumimoji="1" lang="vi-VN" altLang="ja-JP"/>
              <a:t>ư</a:t>
            </a:r>
            <a:r>
              <a:rPr kumimoji="1" lang="en-US" altLang="ja-JP"/>
              <a:t>ờng hiệu suất cao: do dùng chung resource với kernel cho nên nếu các tiến trình khác đã chiếm hết tài nguyên thì khi container cần tài nguyên thì lại ko dc phân phối.</a:t>
            </a:r>
          </a:p>
          <a:p>
            <a:pPr marL="158750" marR="0" lvl="1" indent="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None/>
              <a:tabLst/>
              <a:defRPr/>
            </a:pPr>
            <a:r>
              <a:rPr kumimoji="1" lang="en-US" altLang="ja-JP"/>
              <a:t>Ngoài ra, </a:t>
            </a:r>
            <a:r>
              <a:rPr lang="en-US" altLang="ja-JP" sz="1100" b="0" i="0" u="none" strike="noStrike" cap="none">
                <a:solidFill>
                  <a:srgbClr val="000000"/>
                </a:solidFill>
                <a:effectLst/>
                <a:latin typeface="Arial"/>
                <a:ea typeface="Arial"/>
                <a:cs typeface="Arial"/>
                <a:sym typeface="Arial"/>
              </a:rPr>
              <a:t>bộ nhớ của máy chủ đang chạy quá thấp để thực hiện các chức năng hệ thống quan trọng, nó có thể bắt đầu giết chết các tiến trình quan trọng (bao gồm cả Docker), hệ thống sẽ không ổn định.</a:t>
            </a:r>
            <a:endParaRPr kumimoji="1" lang="en-US" altLang="ja-JP"/>
          </a:p>
          <a:p>
            <a:pPr marL="0">
              <a:spcBef>
                <a:spcPts val="600"/>
              </a:spcBef>
              <a:buClr>
                <a:srgbClr val="00B050"/>
              </a:buClr>
              <a:buFont typeface="Wingdings" panose="05000000000000000000" pitchFamily="2" charset="2"/>
              <a:buChar char="ü"/>
            </a:pPr>
            <a:r>
              <a:rPr kumimoji="1" lang="en-US" altLang="ja-JP"/>
              <a:t>Lưu trữ dữ liệu phức tạp: </a:t>
            </a:r>
            <a:r>
              <a:rPr lang="vi-VN" altLang="ja-JP" sz="1100" b="0" i="0" u="none" strike="noStrike" cap="none">
                <a:solidFill>
                  <a:srgbClr val="000000"/>
                </a:solidFill>
                <a:effectLst/>
                <a:latin typeface="Arial"/>
                <a:ea typeface="Arial"/>
                <a:cs typeface="Arial"/>
                <a:sym typeface="Arial"/>
              </a:rPr>
              <a:t>tất cả dữ liệu bên trong một container sẽ </a:t>
            </a:r>
            <a:r>
              <a:rPr lang="en-US" altLang="ja-JP" sz="1100" b="0" i="0" u="none" strike="noStrike" cap="none">
                <a:solidFill>
                  <a:srgbClr val="000000"/>
                </a:solidFill>
                <a:effectLst/>
                <a:latin typeface="Arial"/>
                <a:ea typeface="Arial"/>
                <a:cs typeface="Arial"/>
                <a:sym typeface="Arial"/>
              </a:rPr>
              <a:t>mất khi mà tắt container</a:t>
            </a:r>
            <a:r>
              <a:rPr lang="vi-VN" altLang="ja-JP" sz="1100" b="0" i="0" u="none" strike="noStrike" cap="none">
                <a:solidFill>
                  <a:srgbClr val="000000"/>
                </a:solidFill>
                <a:effectLst/>
                <a:latin typeface="Arial"/>
                <a:ea typeface="Arial"/>
                <a:cs typeface="Arial"/>
                <a:sym typeface="Arial"/>
              </a:rPr>
              <a:t> trừ khi bạn</a:t>
            </a:r>
            <a:r>
              <a:rPr lang="en-US" altLang="ja-JP" sz="1100" b="0" i="0" u="none" strike="noStrike" cap="none">
                <a:solidFill>
                  <a:srgbClr val="000000"/>
                </a:solidFill>
                <a:effectLst/>
                <a:latin typeface="Arial"/>
                <a:ea typeface="Arial"/>
                <a:cs typeface="Arial"/>
                <a:sym typeface="Arial"/>
              </a:rPr>
              <a:t> setting để</a:t>
            </a:r>
            <a:r>
              <a:rPr lang="vi-VN" altLang="ja-JP" sz="1100" b="0" i="0" u="none" strike="noStrike" cap="none">
                <a:solidFill>
                  <a:srgbClr val="000000"/>
                </a:solidFill>
                <a:effectLst/>
                <a:latin typeface="Arial"/>
                <a:ea typeface="Arial"/>
                <a:cs typeface="Arial"/>
                <a:sym typeface="Arial"/>
              </a:rPr>
              <a:t> lưu nó ở một nơi khác trước.</a:t>
            </a:r>
            <a:r>
              <a:rPr lang="en-US" altLang="ja-JP" sz="1100" b="0" i="0" u="none" strike="noStrike" cap="none">
                <a:solidFill>
                  <a:srgbClr val="000000"/>
                </a:solidFill>
                <a:effectLst/>
                <a:latin typeface="Arial"/>
                <a:ea typeface="Arial"/>
                <a:cs typeface="Arial"/>
                <a:sym typeface="Arial"/>
              </a:rPr>
              <a:t> Cho nên để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những dữ liệu quan trọng thì cần phải cân nhắc và setting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dữ liệu cho phù hợp</a:t>
            </a:r>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thể sử dụng khác OS: đối với docker thì có thể chạy cả dc trên 2 nền tảng windows và linux, tuy nhiên nếu 1 image đ</a:t>
            </a:r>
            <a:r>
              <a:rPr kumimoji="1" lang="vi-VN" altLang="ja-JP"/>
              <a:t>ư</a:t>
            </a:r>
            <a:r>
              <a:rPr kumimoji="1" lang="en-US" altLang="ja-JP"/>
              <a:t>ợc tạo với core là linux thì không thể chạy đ</a:t>
            </a:r>
            <a:r>
              <a:rPr kumimoji="1" lang="vi-VN" altLang="ja-JP"/>
              <a:t>ư</a:t>
            </a:r>
            <a:r>
              <a:rPr kumimoji="1" lang="en-US" altLang="ja-JP"/>
              <a:t>ợc trên windows và ng</a:t>
            </a:r>
            <a:r>
              <a:rPr kumimoji="1" lang="vi-VN" altLang="ja-JP"/>
              <a:t>ư</a:t>
            </a:r>
            <a:r>
              <a:rPr kumimoji="1" lang="en-US" altLang="ja-JP"/>
              <a:t>ợc lại</a:t>
            </a:r>
          </a:p>
        </p:txBody>
      </p:sp>
    </p:spTree>
    <p:extLst>
      <p:ext uri="{BB962C8B-B14F-4D97-AF65-F5344CB8AC3E}">
        <p14:creationId xmlns:p14="http://schemas.microsoft.com/office/powerpoint/2010/main" val="55619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15950" lvl="1" indent="0">
              <a:buNone/>
            </a:pP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2830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ltLang="ja-JP" sz="1100" b="0" i="0" u="none" strike="noStrike" cap="none">
                <a:solidFill>
                  <a:srgbClr val="000000"/>
                </a:solidFill>
                <a:effectLst/>
                <a:latin typeface="Arial"/>
                <a:ea typeface="Arial"/>
                <a:cs typeface="Arial"/>
                <a:sym typeface="Arial"/>
              </a:rPr>
              <a:t>Dockerfile là file config cho Docker để build ra image. Nó dùng một image cơ bản để xây dựng lớp image ban đầu. Một số image cơ bản: python, unbutu and alpine. Sau đó nếu có các lớp bổ sung thì nó được xếp chồng lên lớp cơ bản. Cuối cùng một lớp mỏng có thể được xếp chồng lên nhau trên các lớp khác trước đó.</a:t>
            </a: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5213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ltLang="ja-JP" sz="1100" b="0" i="0" u="none" strike="noStrike" cap="none">
                <a:solidFill>
                  <a:srgbClr val="000000"/>
                </a:solidFill>
                <a:effectLst/>
                <a:latin typeface="Arial"/>
                <a:ea typeface="Arial"/>
                <a:cs typeface="Arial"/>
                <a:sym typeface="Arial"/>
              </a:rPr>
              <a:t>Dockerfile là file config cho Docker để build ra image. Nó dùng một image cơ bản để xây dựng lớp image ban đầu. Một số image cơ bản: python, unbutu and alpine. Sau đó nếu có các lớp bổ sung thì nó được xếp chồng lên lớp cơ bản. Cuối cùng một lớp mỏng có thể được xếp chồng lên nhau trên các lớp khác trước đó.</a:t>
            </a:r>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9818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altLang="ja-JP" sz="1100" b="0" i="0" u="none" strike="noStrike" cap="none">
                <a:solidFill>
                  <a:srgbClr val="000000"/>
                </a:solidFill>
                <a:effectLst/>
                <a:latin typeface="Arial"/>
                <a:ea typeface="Arial"/>
                <a:cs typeface="Arial"/>
                <a:sym typeface="Arial"/>
              </a:rPr>
              <a:t>Không giống như Dockerfile (build các image). Docker compose dùng để build và run các container. Các thao tác của docker-compose tương tự như lệnh: docker run</a:t>
            </a:r>
          </a:p>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84669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ja-JP" sz="1100" b="0" i="0" u="none" strike="noStrike" cap="none">
                <a:solidFill>
                  <a:srgbClr val="000000"/>
                </a:solidFill>
                <a:effectLst/>
                <a:latin typeface="Arial"/>
                <a:ea typeface="Arial"/>
                <a:cs typeface="Arial"/>
                <a:sym typeface="Arial"/>
              </a:rPr>
              <a:t>Chỉ định version của docker compose, chỉ định các service sẽ deploy</a:t>
            </a:r>
          </a:p>
          <a:p>
            <a:r>
              <a:rPr lang="en-US" altLang="ja-JP" sz="1100" b="0" i="0" u="none" strike="noStrike" cap="none">
                <a:solidFill>
                  <a:srgbClr val="000000"/>
                </a:solidFill>
                <a:effectLst/>
                <a:latin typeface="Arial"/>
                <a:ea typeface="Arial"/>
                <a:cs typeface="Arial"/>
                <a:sym typeface="Arial"/>
              </a:rPr>
              <a:t>Với mỗi service có thể chỉ định việc dung image nào hoặc build ra 1 image mới với bằng Dockerfile</a:t>
            </a:r>
          </a:p>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7562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r>
              <a:rPr lang="en-US" altLang="ja-JP"/>
              <a:t>Thống nhất môi tr</a:t>
            </a:r>
            <a:r>
              <a:rPr lang="vi-VN" altLang="ja-JP"/>
              <a:t>ư</a:t>
            </a:r>
            <a:r>
              <a:rPr lang="en-US" altLang="ja-JP"/>
              <a:t>ờng: cũng có tr</a:t>
            </a:r>
            <a:r>
              <a:rPr lang="vi-VN" altLang="ja-JP"/>
              <a:t>ư</a:t>
            </a:r>
            <a:r>
              <a:rPr lang="en-US" altLang="ja-JP"/>
              <a:t>ờng hợp phát sinh bug không mong muốn khi có sự khác biệt giữa môi tr</a:t>
            </a:r>
            <a:r>
              <a:rPr lang="vi-VN" altLang="ja-JP"/>
              <a:t>ư</a:t>
            </a:r>
            <a:r>
              <a:rPr lang="en-US" altLang="ja-JP"/>
              <a:t>ờng dev, testing và production</a:t>
            </a:r>
          </a:p>
          <a:p>
            <a:pPr marL="0">
              <a:spcBef>
                <a:spcPts val="600"/>
              </a:spcBef>
              <a:buClr>
                <a:srgbClr val="00B050"/>
              </a:buClr>
              <a:buFont typeface="Wingdings" panose="05000000000000000000" pitchFamily="2" charset="2"/>
              <a:buChar char="ü"/>
            </a:pPr>
            <a:r>
              <a:rPr lang="en-US" altLang="ja-JP"/>
              <a:t>Gọn nhẹ</a:t>
            </a:r>
            <a:r>
              <a:rPr kumimoji="1" lang="en-US" altLang="ja-JP"/>
              <a:t>: gọn nhẹ thì do container không chứa thành phần ảo hóa ngoài ra container dung chung resource với kernel vì vậy không cần d</a:t>
            </a:r>
            <a:r>
              <a:rPr kumimoji="1" lang="vi-VN" altLang="ja-JP"/>
              <a:t>ư</a:t>
            </a:r>
            <a:r>
              <a:rPr kumimoji="1" lang="en-US" altLang="ja-JP"/>
              <a:t> trữ sẵng memory, cpu cho container vì vậy nhẹ h</a:t>
            </a:r>
            <a:r>
              <a:rPr kumimoji="1" lang="vi-VN" altLang="ja-JP"/>
              <a:t>ơ</a:t>
            </a:r>
            <a:r>
              <a:rPr kumimoji="1" lang="en-US" altLang="ja-JP"/>
              <a:t>n so với các virtual machine</a:t>
            </a:r>
          </a:p>
          <a:p>
            <a:pPr marL="0">
              <a:spcBef>
                <a:spcPts val="600"/>
              </a:spcBef>
              <a:buClr>
                <a:srgbClr val="00B050"/>
              </a:buClr>
              <a:buFont typeface="Wingdings" panose="05000000000000000000" pitchFamily="2" charset="2"/>
              <a:buChar char="ü"/>
            </a:pPr>
            <a:r>
              <a:rPr kumimoji="1" lang="en-US" altLang="ja-JP"/>
              <a:t>Bảo mật: </a:t>
            </a:r>
            <a:r>
              <a:rPr lang="vi-VN" altLang="ja-JP" sz="1100" b="0" i="0" u="none" strike="noStrike" cap="none">
                <a:solidFill>
                  <a:srgbClr val="000000"/>
                </a:solidFill>
                <a:effectLst/>
                <a:latin typeface="Arial"/>
                <a:ea typeface="Arial"/>
                <a:cs typeface="Arial"/>
                <a:sym typeface="Arial"/>
              </a:rPr>
              <a:t>Ưu điểm bảo mật lớn nhất của Docker là nó chia ứng dụng thành các phần nhỏ hơn. Nếu bảo mật của một phần bị xâm phạm, phần còn lại sẽ không bị ảnh hưởng.</a:t>
            </a:r>
            <a:endParaRPr kumimoji="1" lang="en-US" altLang="ja-JP"/>
          </a:p>
          <a:p>
            <a:pPr marL="0">
              <a:spcBef>
                <a:spcPts val="600"/>
              </a:spcBef>
              <a:buClr>
                <a:srgbClr val="00B050"/>
              </a:buClr>
              <a:buFont typeface="Wingdings" panose="05000000000000000000" pitchFamily="2" charset="2"/>
              <a:buChar char="ü"/>
            </a:pPr>
            <a:endParaRPr kumimoji="1" lang="en-US" altLang="ja-JP"/>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hiệu quả trên môi tr</a:t>
            </a:r>
            <a:r>
              <a:rPr kumimoji="1" lang="vi-VN" altLang="ja-JP"/>
              <a:t>ư</a:t>
            </a:r>
            <a:r>
              <a:rPr kumimoji="1" lang="en-US" altLang="ja-JP"/>
              <a:t>ờng hiệu suất cao: do dùng chung resource với kernel cho nên nếu các tiến trình khác đã chiếm hết tài nguyên thì khi container cần tài nguyên thì lại ko dc phân phối.</a:t>
            </a:r>
          </a:p>
          <a:p>
            <a:pPr marL="158750" marR="0" lvl="1" indent="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None/>
              <a:tabLst/>
              <a:defRPr/>
            </a:pPr>
            <a:r>
              <a:rPr kumimoji="1" lang="en-US" altLang="ja-JP"/>
              <a:t>Ngoài ra, </a:t>
            </a:r>
            <a:r>
              <a:rPr lang="en-US" altLang="ja-JP" sz="1100" b="0" i="0" u="none" strike="noStrike" cap="none">
                <a:solidFill>
                  <a:srgbClr val="000000"/>
                </a:solidFill>
                <a:effectLst/>
                <a:latin typeface="Arial"/>
                <a:ea typeface="Arial"/>
                <a:cs typeface="Arial"/>
                <a:sym typeface="Arial"/>
              </a:rPr>
              <a:t>bộ nhớ của máy chủ đang chạy quá thấp để thực hiện các chức năng hệ thống quan trọng, nó có thể bắt đầu giết chết các tiến trình quan trọng (bao gồm cả Docker), hệ thống sẽ không ổn định.</a:t>
            </a:r>
            <a:endParaRPr kumimoji="1" lang="en-US" altLang="ja-JP"/>
          </a:p>
          <a:p>
            <a:pPr marL="0">
              <a:spcBef>
                <a:spcPts val="600"/>
              </a:spcBef>
              <a:buClr>
                <a:srgbClr val="00B050"/>
              </a:buClr>
              <a:buFont typeface="Wingdings" panose="05000000000000000000" pitchFamily="2" charset="2"/>
              <a:buChar char="ü"/>
            </a:pPr>
            <a:r>
              <a:rPr kumimoji="1" lang="en-US" altLang="ja-JP"/>
              <a:t>Lưu trữ dữ liệu phức tạp: </a:t>
            </a:r>
            <a:r>
              <a:rPr lang="vi-VN" altLang="ja-JP" sz="1100" b="0" i="0" u="none" strike="noStrike" cap="none">
                <a:solidFill>
                  <a:srgbClr val="000000"/>
                </a:solidFill>
                <a:effectLst/>
                <a:latin typeface="Arial"/>
                <a:ea typeface="Arial"/>
                <a:cs typeface="Arial"/>
                <a:sym typeface="Arial"/>
              </a:rPr>
              <a:t>tất cả dữ liệu bên trong một container sẽ </a:t>
            </a:r>
            <a:r>
              <a:rPr lang="en-US" altLang="ja-JP" sz="1100" b="0" i="0" u="none" strike="noStrike" cap="none">
                <a:solidFill>
                  <a:srgbClr val="000000"/>
                </a:solidFill>
                <a:effectLst/>
                <a:latin typeface="Arial"/>
                <a:ea typeface="Arial"/>
                <a:cs typeface="Arial"/>
                <a:sym typeface="Arial"/>
              </a:rPr>
              <a:t>mất khi mà tắt container</a:t>
            </a:r>
            <a:r>
              <a:rPr lang="vi-VN" altLang="ja-JP" sz="1100" b="0" i="0" u="none" strike="noStrike" cap="none">
                <a:solidFill>
                  <a:srgbClr val="000000"/>
                </a:solidFill>
                <a:effectLst/>
                <a:latin typeface="Arial"/>
                <a:ea typeface="Arial"/>
                <a:cs typeface="Arial"/>
                <a:sym typeface="Arial"/>
              </a:rPr>
              <a:t> trừ khi bạn</a:t>
            </a:r>
            <a:r>
              <a:rPr lang="en-US" altLang="ja-JP" sz="1100" b="0" i="0" u="none" strike="noStrike" cap="none">
                <a:solidFill>
                  <a:srgbClr val="000000"/>
                </a:solidFill>
                <a:effectLst/>
                <a:latin typeface="Arial"/>
                <a:ea typeface="Arial"/>
                <a:cs typeface="Arial"/>
                <a:sym typeface="Arial"/>
              </a:rPr>
              <a:t> setting để</a:t>
            </a:r>
            <a:r>
              <a:rPr lang="vi-VN" altLang="ja-JP" sz="1100" b="0" i="0" u="none" strike="noStrike" cap="none">
                <a:solidFill>
                  <a:srgbClr val="000000"/>
                </a:solidFill>
                <a:effectLst/>
                <a:latin typeface="Arial"/>
                <a:ea typeface="Arial"/>
                <a:cs typeface="Arial"/>
                <a:sym typeface="Arial"/>
              </a:rPr>
              <a:t> lưu nó ở một nơi khác trước.</a:t>
            </a:r>
            <a:r>
              <a:rPr lang="en-US" altLang="ja-JP" sz="1100" b="0" i="0" u="none" strike="noStrike" cap="none">
                <a:solidFill>
                  <a:srgbClr val="000000"/>
                </a:solidFill>
                <a:effectLst/>
                <a:latin typeface="Arial"/>
                <a:ea typeface="Arial"/>
                <a:cs typeface="Arial"/>
                <a:sym typeface="Arial"/>
              </a:rPr>
              <a:t> Cho nên để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những dữ liệu quan trọng thì cần phải cân nhắc và setting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dữ liệu cho phù hợp</a:t>
            </a:r>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thể sử dụng khác OS: đối với docker thì có thể chạy cả dc trên 2 nền tảng windows và linux, tuy nhiên nếu 1 image đ</a:t>
            </a:r>
            <a:r>
              <a:rPr kumimoji="1" lang="vi-VN" altLang="ja-JP"/>
              <a:t>ư</a:t>
            </a:r>
            <a:r>
              <a:rPr kumimoji="1" lang="en-US" altLang="ja-JP"/>
              <a:t>ợc tạo với core là linux thì không thể chạy đ</a:t>
            </a:r>
            <a:r>
              <a:rPr kumimoji="1" lang="vi-VN" altLang="ja-JP"/>
              <a:t>ư</a:t>
            </a:r>
            <a:r>
              <a:rPr kumimoji="1" lang="en-US" altLang="ja-JP"/>
              <a:t>ợc trên windows và ng</a:t>
            </a:r>
            <a:r>
              <a:rPr kumimoji="1" lang="vi-VN" altLang="ja-JP"/>
              <a:t>ư</a:t>
            </a:r>
            <a:r>
              <a:rPr kumimoji="1" lang="en-US" altLang="ja-JP"/>
              <a:t>ợc lại</a:t>
            </a:r>
          </a:p>
        </p:txBody>
      </p:sp>
    </p:spTree>
    <p:extLst>
      <p:ext uri="{BB962C8B-B14F-4D97-AF65-F5344CB8AC3E}">
        <p14:creationId xmlns:p14="http://schemas.microsoft.com/office/powerpoint/2010/main" val="2249229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20144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0ce87312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0ce87312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61201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570073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endParaRPr kumimoji="1" lang="en-US" altLang="ja-JP"/>
          </a:p>
        </p:txBody>
      </p:sp>
    </p:spTree>
    <p:extLst>
      <p:ext uri="{BB962C8B-B14F-4D97-AF65-F5344CB8AC3E}">
        <p14:creationId xmlns:p14="http://schemas.microsoft.com/office/powerpoint/2010/main" val="1752297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9550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57190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71773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11716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75443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06806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80e1edd13c_6_7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80e1edd13c_6_7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a:t>Cho phép chạy đ</a:t>
            </a:r>
            <a:r>
              <a:rPr kumimoji="1" lang="vi-VN" altLang="ja-JP"/>
              <a:t>ư</a:t>
            </a:r>
            <a:r>
              <a:rPr kumimoji="1" lang="en-US" altLang="ja-JP"/>
              <a:t>ợc nhiều contrainers h</a:t>
            </a:r>
            <a:r>
              <a:rPr kumimoji="1" lang="vi-VN" altLang="ja-JP"/>
              <a:t>ơ</a:t>
            </a:r>
            <a:r>
              <a:rPr kumimoji="1" lang="en-US" altLang="ja-JP"/>
              <a:t>n trong 1 host mechine thay vì dung máy ảo</a:t>
            </a:r>
          </a:p>
          <a:p>
            <a:r>
              <a:rPr kumimoji="1" lang="en-US" altLang="ja-JP"/>
              <a:t>Mỗi 1 container là độc lập cho nên có thể phát triển ứng dụng cùng các thành phần hỗ trợ cho ứng dụng bằng cách sử dụng nhiều containers</a:t>
            </a:r>
          </a:p>
          <a:p>
            <a:r>
              <a:rPr kumimoji="1" lang="en-US" altLang="ja-JP"/>
              <a:t>Hạn chế bug do sai khác môi tr</a:t>
            </a:r>
            <a:r>
              <a:rPr kumimoji="1" lang="vi-VN" altLang="ja-JP"/>
              <a:t>ư</a:t>
            </a:r>
            <a:r>
              <a:rPr kumimoji="1" lang="en-US" altLang="ja-JP"/>
              <a:t>ờng</a:t>
            </a:r>
            <a:endParaRPr kumimoji="1" lang="ja-JP" altLang="en-US"/>
          </a:p>
        </p:txBody>
      </p:sp>
    </p:spTree>
    <p:extLst>
      <p:ext uri="{BB962C8B-B14F-4D97-AF65-F5344CB8AC3E}">
        <p14:creationId xmlns:p14="http://schemas.microsoft.com/office/powerpoint/2010/main" val="309203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387159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a:t>C</a:t>
            </a:r>
            <a:r>
              <a:rPr kumimoji="1" lang="vi-VN" altLang="ja-JP"/>
              <a:t>ơ</a:t>
            </a:r>
            <a:r>
              <a:rPr kumimoji="1" lang="en-US" altLang="ja-JP"/>
              <a:t> chế client server</a:t>
            </a:r>
          </a:p>
          <a:p>
            <a:r>
              <a:rPr kumimoji="1" lang="en-US" altLang="ja-JP"/>
              <a:t>Client (docker CLI) sẽ nói chuyện với docker daemon và đây cũng là công việc nặng nề để build, chạy và phân phối các containers</a:t>
            </a:r>
          </a:p>
          <a:p>
            <a:r>
              <a:rPr kumimoji="1" lang="en-US" altLang="ja-JP"/>
              <a:t>Docker client và daemon có thể chạy cùng system hoặc khác, tụi nó giao tiếp với nhau thông qua RestAPI và thông qua UNIX socket hoặc network</a:t>
            </a:r>
          </a:p>
          <a:p>
            <a:endParaRPr kumimoji="1" lang="en-US" altLang="ja-JP"/>
          </a:p>
          <a:p>
            <a:r>
              <a:rPr kumimoji="1" lang="en-US" altLang="ja-JP"/>
              <a:t>Docker daemon: thì lắng nghe các y/c của client thông qua Rest API rồi tiến hành quản lý các object nh</a:t>
            </a:r>
            <a:r>
              <a:rPr kumimoji="1" lang="vi-VN" altLang="ja-JP"/>
              <a:t>ư</a:t>
            </a:r>
            <a:r>
              <a:rPr kumimoji="1" lang="en-US" altLang="ja-JP"/>
              <a:t> là images, containers, network and volumn.</a:t>
            </a:r>
          </a:p>
          <a:p>
            <a:pPr lvl="1"/>
            <a:r>
              <a:rPr kumimoji="1" lang="en-US" altLang="ja-JP"/>
              <a:t>Ngoài ra, 1 daemon cũng có thể giao tiếp với các daemon khác để quản lý docker services</a:t>
            </a:r>
          </a:p>
          <a:p>
            <a:r>
              <a:rPr kumimoji="1" lang="en-US" altLang="ja-JP"/>
              <a:t>Docker registry: L</a:t>
            </a:r>
            <a:r>
              <a:rPr kumimoji="1" lang="vi-VN" altLang="ja-JP"/>
              <a:t>ư</a:t>
            </a:r>
            <a:r>
              <a:rPr kumimoji="1" lang="en-US" altLang="ja-JP"/>
              <a:t>u trữ và quản lý các docker images, version của images, history… Phổ biến và free là Docker Hub.</a:t>
            </a:r>
          </a:p>
          <a:p>
            <a:pPr lvl="1"/>
            <a:r>
              <a:rPr kumimoji="1" lang="en-US" altLang="ja-JP"/>
              <a:t>Ngoài ra cũng có thể sử dụng dịch vụ của các nền tảng cloud nh</a:t>
            </a:r>
            <a:r>
              <a:rPr kumimoji="1" lang="vi-VN" altLang="ja-JP"/>
              <a:t>ư</a:t>
            </a:r>
            <a:r>
              <a:rPr kumimoji="1" lang="en-US" altLang="ja-JP"/>
              <a:t> GCR của GCP, ECR của AWS…</a:t>
            </a:r>
          </a:p>
          <a:p>
            <a:r>
              <a:rPr kumimoji="1" lang="en-US" altLang="ja-JP"/>
              <a:t>Docker objects: </a:t>
            </a:r>
            <a:r>
              <a:rPr kumimoji="1" lang="en-US" altLang="ja-JP" sz="1100" b="0" i="0" u="none" strike="noStrike" cap="none">
                <a:solidFill>
                  <a:srgbClr val="000000"/>
                </a:solidFill>
                <a:effectLst/>
                <a:latin typeface="Arial"/>
                <a:cs typeface="Arial"/>
                <a:sym typeface="Arial"/>
              </a:rPr>
              <a:t>bao gồm</a:t>
            </a:r>
            <a:r>
              <a:rPr lang="en-US" altLang="ja-JP" sz="1100" b="0" i="0" u="none" strike="noStrike" cap="none">
                <a:solidFill>
                  <a:srgbClr val="000000"/>
                </a:solidFill>
                <a:effectLst/>
                <a:latin typeface="Arial"/>
                <a:ea typeface="Arial"/>
                <a:cs typeface="Arial"/>
                <a:sym typeface="Arial"/>
              </a:rPr>
              <a:t> images, containers, networks, volume.</a:t>
            </a:r>
          </a:p>
        </p:txBody>
      </p:sp>
    </p:spTree>
    <p:extLst>
      <p:ext uri="{BB962C8B-B14F-4D97-AF65-F5344CB8AC3E}">
        <p14:creationId xmlns:p14="http://schemas.microsoft.com/office/powerpoint/2010/main" val="178684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ja-JP" sz="1100" b="0" i="0" u="none" strike="noStrike" cap="none">
                <a:solidFill>
                  <a:srgbClr val="000000"/>
                </a:solidFill>
                <a:effectLst/>
                <a:latin typeface="Arial"/>
                <a:ea typeface="Arial"/>
                <a:cs typeface="Arial"/>
                <a:sym typeface="Arial"/>
              </a:rPr>
              <a:t>Docker Images</a:t>
            </a:r>
          </a:p>
          <a:p>
            <a:pPr lvl="1"/>
            <a:r>
              <a:rPr lang="vi-VN" altLang="ja-JP" sz="1100" b="0" i="0" u="none" strike="noStrike" cap="none">
                <a:solidFill>
                  <a:srgbClr val="000000"/>
                </a:solidFill>
                <a:effectLst/>
                <a:latin typeface="Arial"/>
                <a:ea typeface="Arial"/>
                <a:cs typeface="Arial"/>
                <a:sym typeface="Arial"/>
              </a:rPr>
              <a:t>là các template read-only </a:t>
            </a:r>
            <a:r>
              <a:rPr lang="en-US" altLang="ja-JP" sz="1100" b="0" i="0" u="none" strike="noStrike" cap="none">
                <a:solidFill>
                  <a:srgbClr val="000000"/>
                </a:solidFill>
                <a:effectLst/>
                <a:latin typeface="Arial"/>
                <a:ea typeface="Arial"/>
                <a:cs typeface="Arial"/>
                <a:sym typeface="Arial"/>
              </a:rPr>
              <a:t>dung để</a:t>
            </a:r>
            <a:r>
              <a:rPr lang="vi-VN" altLang="ja-JP" sz="1100" b="0" i="0" u="none" strike="noStrike" cap="none">
                <a:solidFill>
                  <a:srgbClr val="000000"/>
                </a:solidFill>
                <a:effectLst/>
                <a:latin typeface="Arial"/>
                <a:ea typeface="Arial"/>
                <a:cs typeface="Arial"/>
                <a:sym typeface="Arial"/>
              </a:rPr>
              <a:t> tạo ra các Docker container.</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image được sử dụng để đóng gói ứng dụng và các thành phần </a:t>
            </a:r>
            <a:r>
              <a:rPr lang="en-US" altLang="ja-JP" sz="1100" b="0" i="0" u="none" strike="noStrike" cap="none">
                <a:solidFill>
                  <a:srgbClr val="000000"/>
                </a:solidFill>
                <a:effectLst/>
                <a:latin typeface="Arial"/>
                <a:ea typeface="Arial"/>
                <a:cs typeface="Arial"/>
                <a:sym typeface="Arial"/>
              </a:rPr>
              <a:t>liên quan</a:t>
            </a:r>
            <a:r>
              <a:rPr lang="vi-VN" altLang="ja-JP" sz="1100" b="0" i="0" u="none" strike="noStrike" cap="none">
                <a:solidFill>
                  <a:srgbClr val="000000"/>
                </a:solidFill>
                <a:effectLst/>
                <a:latin typeface="Arial"/>
                <a:ea typeface="Arial"/>
                <a:cs typeface="Arial"/>
                <a:sym typeface="Arial"/>
              </a:rPr>
              <a:t>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Image có thể được lưu trữ ở local hoặc trên một</a:t>
            </a:r>
            <a:r>
              <a:rPr lang="en-US" altLang="ja-JP" sz="1100" b="0" i="0" u="none" strike="noStrike" cap="none">
                <a:solidFill>
                  <a:srgbClr val="000000"/>
                </a:solidFill>
                <a:effectLst/>
                <a:latin typeface="Arial"/>
                <a:ea typeface="Arial"/>
                <a:cs typeface="Arial"/>
                <a:sym typeface="Arial"/>
              </a:rPr>
              <a:t> docker</a:t>
            </a:r>
            <a:r>
              <a:rPr lang="vi-VN" altLang="ja-JP" sz="1100" b="0" i="0" u="none" strike="noStrike" cap="none">
                <a:solidFill>
                  <a:srgbClr val="000000"/>
                </a:solidFill>
                <a:effectLst/>
                <a:latin typeface="Arial"/>
                <a:ea typeface="Arial"/>
                <a:cs typeface="Arial"/>
                <a:sym typeface="Arial"/>
              </a:rPr>
              <a:t> registry.</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Ví dụ ban có thể xây dựng 1 image trên ubuntu, cài Apache server, cũng như cấu hình chi tiết nhưng thứ cần thiết cho viêc running ứng dụng của bạn.</a:t>
            </a:r>
            <a:endParaRPr lang="en-US" altLang="ja-JP" sz="1100" b="0" i="0" u="none" strike="noStrike" cap="none">
              <a:solidFill>
                <a:srgbClr val="000000"/>
              </a:solidFill>
              <a:effectLst/>
              <a:latin typeface="Arial"/>
              <a:ea typeface="Arial"/>
              <a:cs typeface="Arial"/>
              <a:sym typeface="Arial"/>
            </a:endParaRPr>
          </a:p>
          <a:p>
            <a:r>
              <a:rPr lang="en-US" altLang="ja-JP" sz="1100" b="0" i="0" u="none" strike="noStrike" cap="none">
                <a:solidFill>
                  <a:srgbClr val="000000"/>
                </a:solidFill>
                <a:effectLst/>
                <a:latin typeface="Arial"/>
                <a:ea typeface="Arial"/>
                <a:cs typeface="Arial"/>
                <a:sym typeface="Arial"/>
              </a:rPr>
              <a:t>Docker Containers</a:t>
            </a:r>
          </a:p>
          <a:p>
            <a:pPr lvl="1"/>
            <a:r>
              <a:rPr lang="vi-VN" altLang="ja-JP" sz="1100" b="0" i="0" u="none" strike="noStrike" cap="none">
                <a:solidFill>
                  <a:srgbClr val="000000"/>
                </a:solidFill>
                <a:effectLst/>
                <a:latin typeface="Arial"/>
                <a:ea typeface="Arial"/>
                <a:cs typeface="Arial"/>
                <a:sym typeface="Arial"/>
              </a:rPr>
              <a:t>Bạn có thể create, run, stop, delete or move container sử dụng Docker API or CLI.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Bạn có thể kết nối 1 hoặc nhiều network, lưu trữ nó, hoặc thậm chí tạo ra 1 image mới dựa trên trạng thái của nó.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Default thì một container được cách ly tương đối với các container và host machine.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Bạn có thể control được việc cách ly network, storage, hoặc các sub system khác nằm dưới các containers hoặc các host machine.</a:t>
            </a:r>
            <a:endParaRPr lang="en-US" altLang="ja-JP" sz="1100" b="0" i="0" u="none" strike="noStrike" cap="none">
              <a:solidFill>
                <a:srgbClr val="000000"/>
              </a:solidFill>
              <a:effectLst/>
              <a:latin typeface="Arial"/>
              <a:ea typeface="Arial"/>
              <a:cs typeface="Arial"/>
              <a:sym typeface="Arial"/>
            </a:endParaRPr>
          </a:p>
          <a:p>
            <a:r>
              <a:rPr lang="en-US" altLang="ja-JP" sz="1100" b="0" i="0" u="none" strike="noStrike" cap="none">
                <a:solidFill>
                  <a:srgbClr val="000000"/>
                </a:solidFill>
                <a:effectLst/>
                <a:latin typeface="Arial"/>
                <a:ea typeface="Arial"/>
                <a:cs typeface="Arial"/>
                <a:sym typeface="Arial"/>
              </a:rPr>
              <a:t>Docker Services</a:t>
            </a:r>
          </a:p>
          <a:p>
            <a:pPr lvl="1"/>
            <a:r>
              <a:rPr lang="en-US" altLang="ja-JP" sz="1100" b="0" i="0" u="none" strike="noStrike" cap="none">
                <a:solidFill>
                  <a:srgbClr val="000000"/>
                </a:solidFill>
                <a:effectLst/>
                <a:latin typeface="Arial"/>
                <a:ea typeface="Arial"/>
                <a:cs typeface="Arial"/>
                <a:sym typeface="Arial"/>
              </a:rPr>
              <a:t>Dùng để triển khai các ứng dụng thiết kế theo mô hình micro-service trong 1 vài ứng dụng lớn trên môi tr</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ờng phân tán</a:t>
            </a:r>
          </a:p>
          <a:p>
            <a:pPr lvl="1"/>
            <a:r>
              <a:rPr lang="vi-VN" altLang="ja-JP" sz="1100" b="0" i="0" u="none" strike="noStrike" cap="none">
                <a:solidFill>
                  <a:srgbClr val="000000"/>
                </a:solidFill>
                <a:effectLst/>
                <a:latin typeface="Arial"/>
                <a:ea typeface="Arial"/>
                <a:cs typeface="Arial"/>
                <a:sym typeface="Arial"/>
              </a:rPr>
              <a:t>Service cho phép bạn mở rộng các contaners thông qua Docker daemons, chúng làm việc với nhau như 1 nhóm (swarm) với machine manager và workers.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Mỗi một member của swarm là 1 daemon Docker giao tiếp với nhau bằng cách sử dụng Docker API. </a:t>
            </a:r>
            <a:endParaRPr lang="en-US" altLang="ja-JP" sz="1100" b="0" i="0" u="none" strike="noStrike" cap="none">
              <a:solidFill>
                <a:srgbClr val="000000"/>
              </a:solidFill>
              <a:effectLst/>
              <a:latin typeface="Arial"/>
              <a:ea typeface="Arial"/>
              <a:cs typeface="Arial"/>
              <a:sym typeface="Arial"/>
            </a:endParaRPr>
          </a:p>
          <a:p>
            <a:pPr lvl="1"/>
            <a:r>
              <a:rPr lang="vi-VN" altLang="ja-JP" sz="1100" b="0" i="0" u="none" strike="noStrike" cap="none">
                <a:solidFill>
                  <a:srgbClr val="000000"/>
                </a:solidFill>
                <a:effectLst/>
                <a:latin typeface="Arial"/>
                <a:ea typeface="Arial"/>
                <a:cs typeface="Arial"/>
                <a:sym typeface="Arial"/>
              </a:rPr>
              <a:t>Theo mặc định thì service được cân bằng tải trên các nodes.</a:t>
            </a:r>
            <a:endParaRPr lang="en-US" altLang="ja-JP" sz="1100" b="0" i="0" u="none" strike="noStrike" cap="none">
              <a:solidFill>
                <a:srgbClr val="000000"/>
              </a:solidFill>
              <a:effectLst/>
              <a:latin typeface="Arial"/>
              <a:ea typeface="Arial"/>
              <a:cs typeface="Arial"/>
              <a:sym typeface="Arial"/>
            </a:endParaRPr>
          </a:p>
          <a:p>
            <a:pPr lvl="1"/>
            <a:r>
              <a:rPr lang="en-US" altLang="ja-JP" sz="1100" b="0" i="0" u="none" strike="noStrike" cap="none">
                <a:solidFill>
                  <a:srgbClr val="000000"/>
                </a:solidFill>
                <a:effectLst/>
                <a:latin typeface="Arial"/>
                <a:ea typeface="Arial"/>
                <a:cs typeface="Arial"/>
                <a:sym typeface="Arial"/>
              </a:rPr>
              <a:t>Ref(</a:t>
            </a:r>
            <a:r>
              <a:rPr lang="en-US" altLang="ja-JP">
                <a:hlinkClick r:id="rId3"/>
              </a:rPr>
              <a:t>https://docs.docker.com/engine/swarm/how-swarm-mode-works/services/</a:t>
            </a:r>
            <a:r>
              <a:rPr lang="en-US" altLang="ja-JP"/>
              <a:t>)</a:t>
            </a:r>
            <a:endParaRPr lang="en-US" altLang="ja-JP" sz="1100" b="0" i="0" u="none" strike="noStrike" cap="none">
              <a:solidFill>
                <a:srgbClr val="000000"/>
              </a:solidFill>
              <a:effectLst/>
              <a:latin typeface="Arial"/>
              <a:ea typeface="Arial"/>
              <a:cs typeface="Arial"/>
              <a:sym typeface="Arial"/>
            </a:endParaRPr>
          </a:p>
          <a:p>
            <a:r>
              <a:rPr lang="en-US" altLang="ja-JP" sz="1100" b="0" i="0" u="none" strike="noStrike" cap="none">
                <a:solidFill>
                  <a:srgbClr val="000000"/>
                </a:solidFill>
                <a:effectLst/>
                <a:latin typeface="Arial"/>
                <a:ea typeface="Arial"/>
                <a:cs typeface="Arial"/>
                <a:sym typeface="Arial"/>
              </a:rPr>
              <a:t>Docker Network</a:t>
            </a:r>
          </a:p>
          <a:p>
            <a:pPr lvl="1"/>
            <a:r>
              <a:rPr lang="en-US" altLang="ja-JP" sz="1100" b="0" i="0" u="none" strike="noStrike" cap="none">
                <a:solidFill>
                  <a:srgbClr val="000000"/>
                </a:solidFill>
                <a:effectLst/>
                <a:latin typeface="Arial"/>
                <a:ea typeface="Arial"/>
                <a:cs typeface="Arial"/>
                <a:sym typeface="Arial"/>
              </a:rPr>
              <a:t>Cung cấp private network cho việc trao đổi thông tin giữa các containers</a:t>
            </a:r>
          </a:p>
          <a:p>
            <a:r>
              <a:rPr lang="en-US" altLang="ja-JP" sz="1100" b="0" i="0" u="none" strike="noStrike" cap="none">
                <a:solidFill>
                  <a:srgbClr val="000000"/>
                </a:solidFill>
                <a:effectLst/>
                <a:latin typeface="Arial"/>
                <a:ea typeface="Arial"/>
                <a:cs typeface="Arial"/>
                <a:sym typeface="Arial"/>
              </a:rPr>
              <a:t>Docker Volumes</a:t>
            </a:r>
          </a:p>
          <a:p>
            <a:pPr lvl="1"/>
            <a:r>
              <a:rPr lang="en-US" altLang="ja-JP" sz="1100" b="0" i="0" u="none" strike="noStrike" cap="none">
                <a:solidFill>
                  <a:srgbClr val="000000"/>
                </a:solidFill>
                <a:effectLst/>
                <a:latin typeface="Arial"/>
                <a:ea typeface="Arial"/>
                <a:cs typeface="Arial"/>
                <a:sym typeface="Arial"/>
              </a:rPr>
              <a:t>Là n</a:t>
            </a:r>
            <a:r>
              <a:rPr lang="vi-VN" altLang="ja-JP" sz="1100" b="0" i="0" u="none" strike="noStrike" cap="none">
                <a:solidFill>
                  <a:srgbClr val="000000"/>
                </a:solidFill>
                <a:effectLst/>
                <a:latin typeface="Arial"/>
                <a:ea typeface="Arial"/>
                <a:cs typeface="Arial"/>
                <a:sym typeface="Arial"/>
              </a:rPr>
              <a:t>ơ</a:t>
            </a:r>
            <a:r>
              <a:rPr lang="en-US" altLang="ja-JP" sz="1100" b="0" i="0" u="none" strike="noStrike" cap="none">
                <a:solidFill>
                  <a:srgbClr val="000000"/>
                </a:solidFill>
                <a:effectLst/>
                <a:latin typeface="Arial"/>
                <a:ea typeface="Arial"/>
                <a:cs typeface="Arial"/>
                <a:sym typeface="Arial"/>
              </a:rPr>
              <a:t>i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dữ liệu độc lập với vòng đời của container</a:t>
            </a:r>
          </a:p>
          <a:p>
            <a:pPr lvl="1"/>
            <a:r>
              <a:rPr lang="en-US" altLang="ja-JP" sz="1100" b="0" i="0" u="none" strike="noStrike" cap="none">
                <a:solidFill>
                  <a:srgbClr val="000000"/>
                </a:solidFill>
                <a:effectLst/>
                <a:latin typeface="Arial"/>
                <a:ea typeface="Arial"/>
                <a:cs typeface="Arial"/>
                <a:sym typeface="Arial"/>
              </a:rPr>
              <a:t>Khi khởi tạo container có thể xác định rõ volumn hoặc không chỉ định thì volumn sẽ đ</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ợc sinh ra</a:t>
            </a:r>
          </a:p>
          <a:p>
            <a:pPr lvl="1"/>
            <a:endParaRPr lang="en-US" altLang="ja-JP" sz="1100" b="0" i="0" u="none" strike="noStrike" cap="none">
              <a:solidFill>
                <a:srgbClr val="000000"/>
              </a:solidFill>
              <a:effectLst/>
              <a:latin typeface="Arial"/>
              <a:ea typeface="Arial"/>
              <a:cs typeface="Arial"/>
              <a:sym typeface="Arial"/>
            </a:endParaRPr>
          </a:p>
          <a:p>
            <a:pPr lvl="1"/>
            <a:endParaRPr lang="en-US" altLang="ja-JP"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9898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0e1edd13c_6_7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0e1edd13c_6_7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a:spcBef>
                <a:spcPts val="600"/>
              </a:spcBef>
              <a:buClr>
                <a:srgbClr val="00B050"/>
              </a:buClr>
              <a:buFont typeface="Wingdings" panose="05000000000000000000" pitchFamily="2" charset="2"/>
              <a:buChar char="ü"/>
            </a:pPr>
            <a:endParaRPr kumimoji="1" lang="en-US" altLang="ja-JP"/>
          </a:p>
        </p:txBody>
      </p:sp>
    </p:spTree>
    <p:extLst>
      <p:ext uri="{BB962C8B-B14F-4D97-AF65-F5344CB8AC3E}">
        <p14:creationId xmlns:p14="http://schemas.microsoft.com/office/powerpoint/2010/main" val="394858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spcBef>
                <a:spcPts val="600"/>
              </a:spcBef>
              <a:buClr>
                <a:srgbClr val="00B050"/>
              </a:buClr>
              <a:buFont typeface="Wingdings" panose="05000000000000000000" pitchFamily="2" charset="2"/>
              <a:buChar char="ü"/>
            </a:pPr>
            <a:r>
              <a:rPr lang="en-US" altLang="ja-JP"/>
              <a:t>Thống nhất môi tr</a:t>
            </a:r>
            <a:r>
              <a:rPr lang="vi-VN" altLang="ja-JP"/>
              <a:t>ư</a:t>
            </a:r>
            <a:r>
              <a:rPr lang="en-US" altLang="ja-JP"/>
              <a:t>ờng: cũng có tr</a:t>
            </a:r>
            <a:r>
              <a:rPr lang="vi-VN" altLang="ja-JP"/>
              <a:t>ư</a:t>
            </a:r>
            <a:r>
              <a:rPr lang="en-US" altLang="ja-JP"/>
              <a:t>ờng hợp phát sinh bug không mong muốn khi có sự khác biệt giữa môi tr</a:t>
            </a:r>
            <a:r>
              <a:rPr lang="vi-VN" altLang="ja-JP"/>
              <a:t>ư</a:t>
            </a:r>
            <a:r>
              <a:rPr lang="en-US" altLang="ja-JP"/>
              <a:t>ờng dev, testing và production</a:t>
            </a:r>
          </a:p>
          <a:p>
            <a:pPr marL="0">
              <a:spcBef>
                <a:spcPts val="600"/>
              </a:spcBef>
              <a:buClr>
                <a:srgbClr val="00B050"/>
              </a:buClr>
              <a:buFont typeface="Wingdings" panose="05000000000000000000" pitchFamily="2" charset="2"/>
              <a:buChar char="ü"/>
            </a:pPr>
            <a:r>
              <a:rPr lang="en-US" altLang="ja-JP"/>
              <a:t>Gọn nhẹ</a:t>
            </a:r>
            <a:r>
              <a:rPr kumimoji="1" lang="en-US" altLang="ja-JP"/>
              <a:t>: gọn nhẹ thì do container không chứa thành phần ảo hóa ngoài ra container dung chung resource với kernel vì vậy không cần d</a:t>
            </a:r>
            <a:r>
              <a:rPr kumimoji="1" lang="vi-VN" altLang="ja-JP"/>
              <a:t>ư</a:t>
            </a:r>
            <a:r>
              <a:rPr kumimoji="1" lang="en-US" altLang="ja-JP"/>
              <a:t> trữ sẵng memory, cpu cho container vì vậy nhẹ h</a:t>
            </a:r>
            <a:r>
              <a:rPr kumimoji="1" lang="vi-VN" altLang="ja-JP"/>
              <a:t>ơ</a:t>
            </a:r>
            <a:r>
              <a:rPr kumimoji="1" lang="en-US" altLang="ja-JP"/>
              <a:t>n so với các virtual machine</a:t>
            </a:r>
          </a:p>
          <a:p>
            <a:pPr marL="0">
              <a:spcBef>
                <a:spcPts val="600"/>
              </a:spcBef>
              <a:buClr>
                <a:srgbClr val="00B050"/>
              </a:buClr>
              <a:buFont typeface="Wingdings" panose="05000000000000000000" pitchFamily="2" charset="2"/>
              <a:buChar char="ü"/>
            </a:pPr>
            <a:r>
              <a:rPr kumimoji="1" lang="en-US" altLang="ja-JP"/>
              <a:t>Bảo mật: </a:t>
            </a:r>
            <a:r>
              <a:rPr lang="vi-VN" altLang="ja-JP" sz="1100" b="0" i="0" u="none" strike="noStrike" cap="none">
                <a:solidFill>
                  <a:srgbClr val="000000"/>
                </a:solidFill>
                <a:effectLst/>
                <a:latin typeface="Arial"/>
                <a:ea typeface="Arial"/>
                <a:cs typeface="Arial"/>
                <a:sym typeface="Arial"/>
              </a:rPr>
              <a:t>Ưu điểm bảo mật lớn nhất của Docker là nó chia ứng dụng thành các phần nhỏ hơn. Nếu bảo mật của một phần bị xâm phạm, phần còn lại sẽ không bị ảnh hưởng.</a:t>
            </a:r>
            <a:endParaRPr kumimoji="1" lang="en-US" altLang="ja-JP"/>
          </a:p>
          <a:p>
            <a:pPr marL="0">
              <a:spcBef>
                <a:spcPts val="600"/>
              </a:spcBef>
              <a:buClr>
                <a:srgbClr val="00B050"/>
              </a:buClr>
              <a:buFont typeface="Wingdings" panose="05000000000000000000" pitchFamily="2" charset="2"/>
              <a:buChar char="ü"/>
            </a:pPr>
            <a:endParaRPr kumimoji="1" lang="en-US" altLang="ja-JP"/>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hiệu quả trên môi tr</a:t>
            </a:r>
            <a:r>
              <a:rPr kumimoji="1" lang="vi-VN" altLang="ja-JP"/>
              <a:t>ư</a:t>
            </a:r>
            <a:r>
              <a:rPr kumimoji="1" lang="en-US" altLang="ja-JP"/>
              <a:t>ờng hiệu suất cao: do dùng chung resource với kernel cho nên nếu các tiến trình khác đã chiếm hết tài nguyên thì khi container cần tài nguyên thì lại ko dc phân phối.</a:t>
            </a:r>
          </a:p>
          <a:p>
            <a:pPr marL="158750" marR="0" lvl="1" indent="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None/>
              <a:tabLst/>
              <a:defRPr/>
            </a:pPr>
            <a:r>
              <a:rPr kumimoji="1" lang="en-US" altLang="ja-JP"/>
              <a:t>Ngoài ra, </a:t>
            </a:r>
            <a:r>
              <a:rPr lang="en-US" altLang="ja-JP" sz="1100" b="0" i="0" u="none" strike="noStrike" cap="none">
                <a:solidFill>
                  <a:srgbClr val="000000"/>
                </a:solidFill>
                <a:effectLst/>
                <a:latin typeface="Arial"/>
                <a:ea typeface="Arial"/>
                <a:cs typeface="Arial"/>
                <a:sym typeface="Arial"/>
              </a:rPr>
              <a:t>bộ nhớ của máy chủ đang chạy quá thấp để thực hiện các chức năng hệ thống quan trọng, nó có thể bắt đầu giết chết các tiến trình quan trọng (bao gồm cả Docker), hệ thống sẽ không ổn định.</a:t>
            </a:r>
            <a:endParaRPr kumimoji="1" lang="en-US" altLang="ja-JP"/>
          </a:p>
          <a:p>
            <a:pPr marL="0">
              <a:spcBef>
                <a:spcPts val="600"/>
              </a:spcBef>
              <a:buClr>
                <a:srgbClr val="00B050"/>
              </a:buClr>
              <a:buFont typeface="Wingdings" panose="05000000000000000000" pitchFamily="2" charset="2"/>
              <a:buChar char="ü"/>
            </a:pPr>
            <a:r>
              <a:rPr kumimoji="1" lang="en-US" altLang="ja-JP"/>
              <a:t>Lưu trữ dữ liệu phức tạp: </a:t>
            </a:r>
            <a:r>
              <a:rPr lang="vi-VN" altLang="ja-JP" sz="1100" b="0" i="0" u="none" strike="noStrike" cap="none">
                <a:solidFill>
                  <a:srgbClr val="000000"/>
                </a:solidFill>
                <a:effectLst/>
                <a:latin typeface="Arial"/>
                <a:ea typeface="Arial"/>
                <a:cs typeface="Arial"/>
                <a:sym typeface="Arial"/>
              </a:rPr>
              <a:t>tất cả dữ liệu bên trong một container sẽ </a:t>
            </a:r>
            <a:r>
              <a:rPr lang="en-US" altLang="ja-JP" sz="1100" b="0" i="0" u="none" strike="noStrike" cap="none">
                <a:solidFill>
                  <a:srgbClr val="000000"/>
                </a:solidFill>
                <a:effectLst/>
                <a:latin typeface="Arial"/>
                <a:ea typeface="Arial"/>
                <a:cs typeface="Arial"/>
                <a:sym typeface="Arial"/>
              </a:rPr>
              <a:t>mất khi mà tắt container</a:t>
            </a:r>
            <a:r>
              <a:rPr lang="vi-VN" altLang="ja-JP" sz="1100" b="0" i="0" u="none" strike="noStrike" cap="none">
                <a:solidFill>
                  <a:srgbClr val="000000"/>
                </a:solidFill>
                <a:effectLst/>
                <a:latin typeface="Arial"/>
                <a:ea typeface="Arial"/>
                <a:cs typeface="Arial"/>
                <a:sym typeface="Arial"/>
              </a:rPr>
              <a:t> trừ khi bạn</a:t>
            </a:r>
            <a:r>
              <a:rPr lang="en-US" altLang="ja-JP" sz="1100" b="0" i="0" u="none" strike="noStrike" cap="none">
                <a:solidFill>
                  <a:srgbClr val="000000"/>
                </a:solidFill>
                <a:effectLst/>
                <a:latin typeface="Arial"/>
                <a:ea typeface="Arial"/>
                <a:cs typeface="Arial"/>
                <a:sym typeface="Arial"/>
              </a:rPr>
              <a:t> setting để</a:t>
            </a:r>
            <a:r>
              <a:rPr lang="vi-VN" altLang="ja-JP" sz="1100" b="0" i="0" u="none" strike="noStrike" cap="none">
                <a:solidFill>
                  <a:srgbClr val="000000"/>
                </a:solidFill>
                <a:effectLst/>
                <a:latin typeface="Arial"/>
                <a:ea typeface="Arial"/>
                <a:cs typeface="Arial"/>
                <a:sym typeface="Arial"/>
              </a:rPr>
              <a:t> lưu nó ở một nơi khác trước.</a:t>
            </a:r>
            <a:r>
              <a:rPr lang="en-US" altLang="ja-JP" sz="1100" b="0" i="0" u="none" strike="noStrike" cap="none">
                <a:solidFill>
                  <a:srgbClr val="000000"/>
                </a:solidFill>
                <a:effectLst/>
                <a:latin typeface="Arial"/>
                <a:ea typeface="Arial"/>
                <a:cs typeface="Arial"/>
                <a:sym typeface="Arial"/>
              </a:rPr>
              <a:t> Cho nên để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những dữ liệu quan trọng thì cần phải cân nhắc và setting l</a:t>
            </a:r>
            <a:r>
              <a:rPr lang="vi-VN" altLang="ja-JP" sz="1100" b="0" i="0" u="none" strike="noStrike" cap="none">
                <a:solidFill>
                  <a:srgbClr val="000000"/>
                </a:solidFill>
                <a:effectLst/>
                <a:latin typeface="Arial"/>
                <a:ea typeface="Arial"/>
                <a:cs typeface="Arial"/>
                <a:sym typeface="Arial"/>
              </a:rPr>
              <a:t>ư</a:t>
            </a:r>
            <a:r>
              <a:rPr lang="en-US" altLang="ja-JP" sz="1100" b="0" i="0" u="none" strike="noStrike" cap="none">
                <a:solidFill>
                  <a:srgbClr val="000000"/>
                </a:solidFill>
                <a:effectLst/>
                <a:latin typeface="Arial"/>
                <a:ea typeface="Arial"/>
                <a:cs typeface="Arial"/>
                <a:sym typeface="Arial"/>
              </a:rPr>
              <a:t>u trữ dữ liệu cho phù hợp</a:t>
            </a:r>
          </a:p>
          <a:p>
            <a:pPr marL="0" marR="0" lvl="0" indent="-298450" algn="l" defTabSz="914400" rtl="0" eaLnBrk="1" fontAlgn="auto" latinLnBrk="0" hangingPunct="1">
              <a:lnSpc>
                <a:spcPct val="100000"/>
              </a:lnSpc>
              <a:spcBef>
                <a:spcPts val="600"/>
              </a:spcBef>
              <a:spcAft>
                <a:spcPts val="0"/>
              </a:spcAft>
              <a:buClr>
                <a:srgbClr val="00B050"/>
              </a:buClr>
              <a:buSzPts val="1100"/>
              <a:buFont typeface="Wingdings" panose="05000000000000000000" pitchFamily="2" charset="2"/>
              <a:buChar char="ü"/>
              <a:tabLst/>
              <a:defRPr/>
            </a:pPr>
            <a:r>
              <a:rPr kumimoji="1" lang="en-US" altLang="ja-JP"/>
              <a:t>Không thể sử dụng khác OS: đối với docker thì có thể chạy cả dc trên 2 nền tảng windows và linux, tuy nhiên nếu 1 image đ</a:t>
            </a:r>
            <a:r>
              <a:rPr kumimoji="1" lang="vi-VN" altLang="ja-JP"/>
              <a:t>ư</a:t>
            </a:r>
            <a:r>
              <a:rPr kumimoji="1" lang="en-US" altLang="ja-JP"/>
              <a:t>ợc tạo với core là linux thì không thể chạy đ</a:t>
            </a:r>
            <a:r>
              <a:rPr kumimoji="1" lang="vi-VN" altLang="ja-JP"/>
              <a:t>ư</a:t>
            </a:r>
            <a:r>
              <a:rPr kumimoji="1" lang="en-US" altLang="ja-JP"/>
              <a:t>ợc trên windows và ng</a:t>
            </a:r>
            <a:r>
              <a:rPr kumimoji="1" lang="vi-VN" altLang="ja-JP"/>
              <a:t>ư</a:t>
            </a:r>
            <a:r>
              <a:rPr kumimoji="1" lang="en-US" altLang="ja-JP"/>
              <a:t>ợc lại</a:t>
            </a:r>
          </a:p>
        </p:txBody>
      </p:sp>
    </p:spTree>
    <p:extLst>
      <p:ext uri="{BB962C8B-B14F-4D97-AF65-F5344CB8AC3E}">
        <p14:creationId xmlns:p14="http://schemas.microsoft.com/office/powerpoint/2010/main" val="176456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rgbClr val="B7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72000" y="1800000"/>
            <a:ext cx="7200000" cy="1620000"/>
          </a:xfrm>
          <a:prstGeom prst="rect">
            <a:avLst/>
          </a:prstGeom>
        </p:spPr>
        <p:txBody>
          <a:bodyPr spcFirstLastPara="1" wrap="square" lIns="0" tIns="0" rIns="0" bIns="0" anchor="b" anchorCtr="0">
            <a:noAutofit/>
          </a:bodyPr>
          <a:lstStyle>
            <a:lvl1pPr lvl="0">
              <a:spcBef>
                <a:spcPts val="0"/>
              </a:spcBef>
              <a:spcAft>
                <a:spcPts val="0"/>
              </a:spcAft>
              <a:buClr>
                <a:srgbClr val="FFFFFF"/>
              </a:buClr>
              <a:buSzPts val="4500"/>
              <a:buFont typeface="Montserrat ExtraBold"/>
              <a:buNone/>
              <a:defRPr sz="4500">
                <a:solidFill>
                  <a:srgbClr val="FFFFFF"/>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72000" y="3507325"/>
            <a:ext cx="7200000" cy="7926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rgbClr val="EFEFEF"/>
              </a:buClr>
              <a:buSzPts val="1800"/>
              <a:buNone/>
              <a:defRPr sz="1800" b="1">
                <a:solidFill>
                  <a:srgbClr val="EFEFE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333000" y="2160000"/>
            <a:ext cx="54000" cy="162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80000" y="4927500"/>
            <a:ext cx="360000" cy="216000"/>
            <a:chOff x="180000" y="4927500"/>
            <a:chExt cx="360000" cy="216000"/>
          </a:xfrm>
        </p:grpSpPr>
        <p:sp>
          <p:nvSpPr>
            <p:cNvPr id="15" name="Google Shape;15;p2"/>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6441656" y="1983275"/>
            <a:ext cx="2702238" cy="3160102"/>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a:spcBef>
                <a:spcPts val="0"/>
              </a:spcBef>
              <a:spcAft>
                <a:spcPts val="0"/>
              </a:spcAft>
              <a:buNone/>
              <a:defRPr sz="1000">
                <a:solidFill>
                  <a:srgbClr val="FFFFFF"/>
                </a:solidFill>
                <a:latin typeface="Montserrat Medium"/>
                <a:ea typeface="Montserrat Medium"/>
                <a:cs typeface="Montserrat Medium"/>
                <a:sym typeface="Montserrat Medium"/>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
        <p:nvSpPr>
          <p:cNvPr id="22" name="Google Shape;22;p3"/>
          <p:cNvSpPr txBox="1">
            <a:spLocks noGrp="1"/>
          </p:cNvSpPr>
          <p:nvPr>
            <p:ph type="title" idx="2"/>
          </p:nvPr>
        </p:nvSpPr>
        <p:spPr>
          <a:xfrm>
            <a:off x="1339025" y="264275"/>
            <a:ext cx="4320000" cy="719700"/>
          </a:xfrm>
          <a:prstGeom prst="rect">
            <a:avLst/>
          </a:prstGeom>
        </p:spPr>
        <p:txBody>
          <a:bodyPr spcFirstLastPara="1" wrap="square" lIns="0" tIns="0" rIns="0" bIns="0" anchor="t" anchorCtr="0">
            <a:noAutofit/>
          </a:bodyPr>
          <a:lstStyle>
            <a:lvl1pPr lvl="0">
              <a:spcBef>
                <a:spcPts val="0"/>
              </a:spcBef>
              <a:spcAft>
                <a:spcPts val="0"/>
              </a:spcAft>
              <a:buNone/>
              <a:defRPr sz="3000">
                <a:latin typeface="Montserrat ExtraBold"/>
                <a:ea typeface="Montserrat ExtraBold"/>
                <a:cs typeface="Montserrat ExtraBold"/>
                <a:sym typeface="Montserrat ExtraBold"/>
              </a:defRPr>
            </a:lvl1pPr>
            <a:lvl2pPr lvl="1">
              <a:spcBef>
                <a:spcPts val="0"/>
              </a:spcBef>
              <a:spcAft>
                <a:spcPts val="0"/>
              </a:spcAft>
              <a:buNone/>
              <a:defRPr sz="3000">
                <a:latin typeface="Montserrat"/>
                <a:ea typeface="Montserrat"/>
                <a:cs typeface="Montserrat"/>
                <a:sym typeface="Montserrat"/>
              </a:defRPr>
            </a:lvl2pPr>
            <a:lvl3pPr lvl="2">
              <a:spcBef>
                <a:spcPts val="0"/>
              </a:spcBef>
              <a:spcAft>
                <a:spcPts val="0"/>
              </a:spcAft>
              <a:buNone/>
              <a:defRPr sz="3000">
                <a:latin typeface="Montserrat"/>
                <a:ea typeface="Montserrat"/>
                <a:cs typeface="Montserrat"/>
                <a:sym typeface="Montserrat"/>
              </a:defRPr>
            </a:lvl3pPr>
            <a:lvl4pPr lvl="3">
              <a:spcBef>
                <a:spcPts val="0"/>
              </a:spcBef>
              <a:spcAft>
                <a:spcPts val="0"/>
              </a:spcAft>
              <a:buNone/>
              <a:defRPr sz="3000">
                <a:latin typeface="Montserrat"/>
                <a:ea typeface="Montserrat"/>
                <a:cs typeface="Montserrat"/>
                <a:sym typeface="Montserrat"/>
              </a:defRPr>
            </a:lvl4pPr>
            <a:lvl5pPr lvl="4">
              <a:spcBef>
                <a:spcPts val="0"/>
              </a:spcBef>
              <a:spcAft>
                <a:spcPts val="0"/>
              </a:spcAft>
              <a:buNone/>
              <a:defRPr sz="3000">
                <a:latin typeface="Montserrat"/>
                <a:ea typeface="Montserrat"/>
                <a:cs typeface="Montserrat"/>
                <a:sym typeface="Montserrat"/>
              </a:defRPr>
            </a:lvl5pPr>
            <a:lvl6pPr lvl="5">
              <a:spcBef>
                <a:spcPts val="0"/>
              </a:spcBef>
              <a:spcAft>
                <a:spcPts val="0"/>
              </a:spcAft>
              <a:buNone/>
              <a:defRPr sz="3000">
                <a:latin typeface="Montserrat"/>
                <a:ea typeface="Montserrat"/>
                <a:cs typeface="Montserrat"/>
                <a:sym typeface="Montserrat"/>
              </a:defRPr>
            </a:lvl6pPr>
            <a:lvl7pPr lvl="6">
              <a:spcBef>
                <a:spcPts val="0"/>
              </a:spcBef>
              <a:spcAft>
                <a:spcPts val="0"/>
              </a:spcAft>
              <a:buNone/>
              <a:defRPr sz="3000">
                <a:latin typeface="Montserrat"/>
                <a:ea typeface="Montserrat"/>
                <a:cs typeface="Montserrat"/>
                <a:sym typeface="Montserrat"/>
              </a:defRPr>
            </a:lvl7pPr>
            <a:lvl8pPr lvl="7">
              <a:spcBef>
                <a:spcPts val="0"/>
              </a:spcBef>
              <a:spcAft>
                <a:spcPts val="0"/>
              </a:spcAft>
              <a:buNone/>
              <a:defRPr sz="3000">
                <a:latin typeface="Montserrat"/>
                <a:ea typeface="Montserrat"/>
                <a:cs typeface="Montserrat"/>
                <a:sym typeface="Montserrat"/>
              </a:defRPr>
            </a:lvl8pPr>
            <a:lvl9pPr lvl="8">
              <a:spcBef>
                <a:spcPts val="0"/>
              </a:spcBef>
              <a:spcAft>
                <a:spcPts val="0"/>
              </a:spcAft>
              <a:buNone/>
              <a:defRPr sz="3000">
                <a:latin typeface="Montserrat"/>
                <a:ea typeface="Montserrat"/>
                <a:cs typeface="Montserrat"/>
                <a:sym typeface="Montserrat"/>
              </a:defRPr>
            </a:lvl9pPr>
          </a:lstStyle>
          <a:p>
            <a:endParaRPr/>
          </a:p>
        </p:txBody>
      </p:sp>
      <p:sp>
        <p:nvSpPr>
          <p:cNvPr id="23" name="Google Shape;23;p3"/>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180000" y="4927500"/>
            <a:ext cx="360000" cy="216000"/>
            <a:chOff x="180000" y="4927500"/>
            <a:chExt cx="360000" cy="216000"/>
          </a:xfrm>
        </p:grpSpPr>
        <p:sp>
          <p:nvSpPr>
            <p:cNvPr id="25" name="Google Shape;25;p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idx="3"/>
          </p:nvPr>
        </p:nvSpPr>
        <p:spPr>
          <a:xfrm>
            <a:off x="1530000" y="1800000"/>
            <a:ext cx="2880000" cy="540000"/>
          </a:xfrm>
          <a:prstGeom prst="rect">
            <a:avLst/>
          </a:prstGeom>
        </p:spPr>
        <p:txBody>
          <a:bodyPr spcFirstLastPara="1" wrap="square" lIns="0" tIns="0" rIns="0" bIns="0" anchor="t" anchorCtr="0">
            <a:noAutofit/>
          </a:bodyPr>
          <a:lstStyle>
            <a:lvl1pPr lvl="0">
              <a:spcBef>
                <a:spcPts val="0"/>
              </a:spcBef>
              <a:spcAft>
                <a:spcPts val="0"/>
              </a:spcAft>
              <a:buNone/>
              <a:defRPr sz="1600" b="1">
                <a:latin typeface="Montserrat"/>
                <a:ea typeface="Montserrat"/>
                <a:cs typeface="Montserrat"/>
                <a:sym typeface="Montserrat"/>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a:endParaRPr/>
          </a:p>
        </p:txBody>
      </p:sp>
      <p:sp>
        <p:nvSpPr>
          <p:cNvPr id="30" name="Google Shape;30;p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a:buNone/>
              <a:defRPr sz="3000">
                <a:solidFill>
                  <a:srgbClr val="B70000"/>
                </a:solidFill>
                <a:latin typeface="Montserrat ExtraBold"/>
                <a:ea typeface="Montserrat ExtraBold"/>
                <a:cs typeface="Montserrat ExtraBold"/>
                <a:sym typeface="Montserrat ExtraBold"/>
              </a:defRPr>
            </a:lvl1pPr>
            <a:lvl2pPr lvl="1" algn="ctr">
              <a:buNone/>
              <a:defRPr sz="3000">
                <a:solidFill>
                  <a:srgbClr val="B70000"/>
                </a:solidFill>
                <a:latin typeface="Montserrat ExtraBold"/>
                <a:ea typeface="Montserrat ExtraBold"/>
                <a:cs typeface="Montserrat ExtraBold"/>
                <a:sym typeface="Montserrat ExtraBold"/>
              </a:defRPr>
            </a:lvl2pPr>
            <a:lvl3pPr lvl="2" algn="ctr">
              <a:buNone/>
              <a:defRPr sz="3000">
                <a:solidFill>
                  <a:srgbClr val="B70000"/>
                </a:solidFill>
                <a:latin typeface="Montserrat ExtraBold"/>
                <a:ea typeface="Montserrat ExtraBold"/>
                <a:cs typeface="Montserrat ExtraBold"/>
                <a:sym typeface="Montserrat ExtraBold"/>
              </a:defRPr>
            </a:lvl3pPr>
            <a:lvl4pPr lvl="3" algn="ctr">
              <a:buNone/>
              <a:defRPr sz="3000">
                <a:solidFill>
                  <a:srgbClr val="B70000"/>
                </a:solidFill>
                <a:latin typeface="Montserrat ExtraBold"/>
                <a:ea typeface="Montserrat ExtraBold"/>
                <a:cs typeface="Montserrat ExtraBold"/>
                <a:sym typeface="Montserrat ExtraBold"/>
              </a:defRPr>
            </a:lvl4pPr>
            <a:lvl5pPr lvl="4" algn="ctr">
              <a:buNone/>
              <a:defRPr sz="3000">
                <a:solidFill>
                  <a:srgbClr val="B70000"/>
                </a:solidFill>
                <a:latin typeface="Montserrat ExtraBold"/>
                <a:ea typeface="Montserrat ExtraBold"/>
                <a:cs typeface="Montserrat ExtraBold"/>
                <a:sym typeface="Montserrat ExtraBold"/>
              </a:defRPr>
            </a:lvl5pPr>
            <a:lvl6pPr lvl="5" algn="ctr">
              <a:buNone/>
              <a:defRPr sz="3000">
                <a:solidFill>
                  <a:srgbClr val="B70000"/>
                </a:solidFill>
                <a:latin typeface="Montserrat ExtraBold"/>
                <a:ea typeface="Montserrat ExtraBold"/>
                <a:cs typeface="Montserrat ExtraBold"/>
                <a:sym typeface="Montserrat ExtraBold"/>
              </a:defRPr>
            </a:lvl6pPr>
            <a:lvl7pPr lvl="6" algn="ctr">
              <a:buNone/>
              <a:defRPr sz="3000">
                <a:solidFill>
                  <a:srgbClr val="B70000"/>
                </a:solidFill>
                <a:latin typeface="Montserrat ExtraBold"/>
                <a:ea typeface="Montserrat ExtraBold"/>
                <a:cs typeface="Montserrat ExtraBold"/>
                <a:sym typeface="Montserrat ExtraBold"/>
              </a:defRPr>
            </a:lvl7pPr>
            <a:lvl8pPr lvl="7" algn="ctr">
              <a:buNone/>
              <a:defRPr sz="3000">
                <a:solidFill>
                  <a:srgbClr val="B70000"/>
                </a:solidFill>
                <a:latin typeface="Montserrat ExtraBold"/>
                <a:ea typeface="Montserrat ExtraBold"/>
                <a:cs typeface="Montserrat ExtraBold"/>
                <a:sym typeface="Montserrat ExtraBold"/>
              </a:defRPr>
            </a:lvl8pPr>
            <a:lvl9pPr lvl="8" algn="ctr">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31" name="Google Shape;31;p3"/>
          <p:cNvSpPr txBox="1">
            <a:spLocks noGrp="1"/>
          </p:cNvSpPr>
          <p:nvPr>
            <p:ph type="title" idx="4" hasCustomPrompt="1"/>
          </p:nvPr>
        </p:nvSpPr>
        <p:spPr>
          <a:xfrm>
            <a:off x="720000" y="17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2" name="Google Shape;32;p3"/>
          <p:cNvSpPr txBox="1">
            <a:spLocks noGrp="1"/>
          </p:cNvSpPr>
          <p:nvPr>
            <p:ph type="title" idx="5"/>
          </p:nvPr>
        </p:nvSpPr>
        <p:spPr>
          <a:xfrm>
            <a:off x="1530000" y="27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3" name="Google Shape;33;p3"/>
          <p:cNvSpPr txBox="1">
            <a:spLocks noGrp="1"/>
          </p:cNvSpPr>
          <p:nvPr>
            <p:ph type="title" idx="6" hasCustomPrompt="1"/>
          </p:nvPr>
        </p:nvSpPr>
        <p:spPr>
          <a:xfrm>
            <a:off x="720000" y="26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4" name="Google Shape;34;p3"/>
          <p:cNvSpPr txBox="1">
            <a:spLocks noGrp="1"/>
          </p:cNvSpPr>
          <p:nvPr>
            <p:ph type="title" idx="7"/>
          </p:nvPr>
        </p:nvSpPr>
        <p:spPr>
          <a:xfrm>
            <a:off x="1530000" y="36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5" name="Google Shape;35;p3"/>
          <p:cNvSpPr txBox="1">
            <a:spLocks noGrp="1"/>
          </p:cNvSpPr>
          <p:nvPr>
            <p:ph type="title" idx="8" hasCustomPrompt="1"/>
          </p:nvPr>
        </p:nvSpPr>
        <p:spPr>
          <a:xfrm>
            <a:off x="720000" y="35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6" name="Google Shape;36;p3"/>
          <p:cNvSpPr txBox="1">
            <a:spLocks noGrp="1"/>
          </p:cNvSpPr>
          <p:nvPr>
            <p:ph type="title" idx="9"/>
          </p:nvPr>
        </p:nvSpPr>
        <p:spPr>
          <a:xfrm>
            <a:off x="5671125" y="18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7" name="Google Shape;37;p3"/>
          <p:cNvSpPr txBox="1">
            <a:spLocks noGrp="1"/>
          </p:cNvSpPr>
          <p:nvPr>
            <p:ph type="title" idx="13" hasCustomPrompt="1"/>
          </p:nvPr>
        </p:nvSpPr>
        <p:spPr>
          <a:xfrm>
            <a:off x="4861125" y="17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38" name="Google Shape;38;p3"/>
          <p:cNvSpPr txBox="1">
            <a:spLocks noGrp="1"/>
          </p:cNvSpPr>
          <p:nvPr>
            <p:ph type="title" idx="14"/>
          </p:nvPr>
        </p:nvSpPr>
        <p:spPr>
          <a:xfrm>
            <a:off x="5671125" y="27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39" name="Google Shape;39;p3"/>
          <p:cNvSpPr txBox="1">
            <a:spLocks noGrp="1"/>
          </p:cNvSpPr>
          <p:nvPr>
            <p:ph type="title" idx="15" hasCustomPrompt="1"/>
          </p:nvPr>
        </p:nvSpPr>
        <p:spPr>
          <a:xfrm>
            <a:off x="4861125" y="26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
        <p:nvSpPr>
          <p:cNvPr id="40" name="Google Shape;40;p3"/>
          <p:cNvSpPr txBox="1">
            <a:spLocks noGrp="1"/>
          </p:cNvSpPr>
          <p:nvPr>
            <p:ph type="title" idx="16"/>
          </p:nvPr>
        </p:nvSpPr>
        <p:spPr>
          <a:xfrm>
            <a:off x="5671125" y="3600000"/>
            <a:ext cx="2880000" cy="540000"/>
          </a:xfrm>
          <a:prstGeom prst="rect">
            <a:avLst/>
          </a:prstGeom>
        </p:spPr>
        <p:txBody>
          <a:bodyPr spcFirstLastPara="1" wrap="square" lIns="0" tIns="0" rIns="0" bIns="0" anchor="t" anchorCtr="0">
            <a:noAutofit/>
          </a:bodyPr>
          <a:lstStyle>
            <a:lvl1pPr lvl="0" rtl="0">
              <a:spcBef>
                <a:spcPts val="0"/>
              </a:spcBef>
              <a:spcAft>
                <a:spcPts val="0"/>
              </a:spcAft>
              <a:buNone/>
              <a:defRPr sz="1600" b="1">
                <a:latin typeface="Montserrat"/>
                <a:ea typeface="Montserrat"/>
                <a:cs typeface="Montserrat"/>
                <a:sym typeface="Montserrat"/>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a:endParaRPr/>
          </a:p>
        </p:txBody>
      </p:sp>
      <p:sp>
        <p:nvSpPr>
          <p:cNvPr id="41" name="Google Shape;41;p3"/>
          <p:cNvSpPr txBox="1">
            <a:spLocks noGrp="1"/>
          </p:cNvSpPr>
          <p:nvPr>
            <p:ph type="title" idx="17" hasCustomPrompt="1"/>
          </p:nvPr>
        </p:nvSpPr>
        <p:spPr>
          <a:xfrm>
            <a:off x="4861125" y="3510000"/>
            <a:ext cx="720000" cy="720000"/>
          </a:xfrm>
          <a:prstGeom prst="rect">
            <a:avLst/>
          </a:prstGeom>
        </p:spPr>
        <p:txBody>
          <a:bodyPr spcFirstLastPara="1" wrap="square" lIns="0" tIns="0" rIns="0" bIns="0" anchor="t" anchorCtr="0">
            <a:noAutofit/>
          </a:bodyPr>
          <a:lstStyle>
            <a:lvl1pPr lvl="0" algn="ctr" rtl="0">
              <a:spcBef>
                <a:spcPts val="0"/>
              </a:spcBef>
              <a:spcAft>
                <a:spcPts val="0"/>
              </a:spcAft>
              <a:buClr>
                <a:srgbClr val="B70000"/>
              </a:buClr>
              <a:buSzPts val="4000"/>
              <a:buNone/>
              <a:defRPr sz="4000">
                <a:solidFill>
                  <a:srgbClr val="B70000"/>
                </a:solidFill>
              </a:defRPr>
            </a:lvl1pPr>
            <a:lvl2pPr lvl="1" algn="ctr" rtl="0">
              <a:spcBef>
                <a:spcPts val="0"/>
              </a:spcBef>
              <a:spcAft>
                <a:spcPts val="0"/>
              </a:spcAft>
              <a:buClr>
                <a:srgbClr val="B70000"/>
              </a:buClr>
              <a:buSzPts val="4000"/>
              <a:buNone/>
              <a:defRPr sz="4000">
                <a:solidFill>
                  <a:srgbClr val="B70000"/>
                </a:solidFill>
              </a:defRPr>
            </a:lvl2pPr>
            <a:lvl3pPr lvl="2" algn="ctr" rtl="0">
              <a:spcBef>
                <a:spcPts val="0"/>
              </a:spcBef>
              <a:spcAft>
                <a:spcPts val="0"/>
              </a:spcAft>
              <a:buClr>
                <a:srgbClr val="B70000"/>
              </a:buClr>
              <a:buSzPts val="4000"/>
              <a:buNone/>
              <a:defRPr sz="4000">
                <a:solidFill>
                  <a:srgbClr val="B70000"/>
                </a:solidFill>
              </a:defRPr>
            </a:lvl3pPr>
            <a:lvl4pPr lvl="3" algn="ctr" rtl="0">
              <a:spcBef>
                <a:spcPts val="0"/>
              </a:spcBef>
              <a:spcAft>
                <a:spcPts val="0"/>
              </a:spcAft>
              <a:buClr>
                <a:srgbClr val="B70000"/>
              </a:buClr>
              <a:buSzPts val="4000"/>
              <a:buNone/>
              <a:defRPr sz="4000">
                <a:solidFill>
                  <a:srgbClr val="B70000"/>
                </a:solidFill>
              </a:defRPr>
            </a:lvl4pPr>
            <a:lvl5pPr lvl="4" algn="ctr" rtl="0">
              <a:spcBef>
                <a:spcPts val="0"/>
              </a:spcBef>
              <a:spcAft>
                <a:spcPts val="0"/>
              </a:spcAft>
              <a:buClr>
                <a:srgbClr val="B70000"/>
              </a:buClr>
              <a:buSzPts val="4000"/>
              <a:buNone/>
              <a:defRPr sz="4000">
                <a:solidFill>
                  <a:srgbClr val="B70000"/>
                </a:solidFill>
              </a:defRPr>
            </a:lvl5pPr>
            <a:lvl6pPr lvl="5" algn="ctr" rtl="0">
              <a:spcBef>
                <a:spcPts val="0"/>
              </a:spcBef>
              <a:spcAft>
                <a:spcPts val="0"/>
              </a:spcAft>
              <a:buClr>
                <a:srgbClr val="B70000"/>
              </a:buClr>
              <a:buSzPts val="4000"/>
              <a:buNone/>
              <a:defRPr sz="4000">
                <a:solidFill>
                  <a:srgbClr val="B70000"/>
                </a:solidFill>
              </a:defRPr>
            </a:lvl6pPr>
            <a:lvl7pPr lvl="6" algn="ctr" rtl="0">
              <a:spcBef>
                <a:spcPts val="0"/>
              </a:spcBef>
              <a:spcAft>
                <a:spcPts val="0"/>
              </a:spcAft>
              <a:buClr>
                <a:srgbClr val="B70000"/>
              </a:buClr>
              <a:buSzPts val="4000"/>
              <a:buNone/>
              <a:defRPr sz="4000">
                <a:solidFill>
                  <a:srgbClr val="B70000"/>
                </a:solidFill>
              </a:defRPr>
            </a:lvl7pPr>
            <a:lvl8pPr lvl="7" algn="ctr" rtl="0">
              <a:spcBef>
                <a:spcPts val="0"/>
              </a:spcBef>
              <a:spcAft>
                <a:spcPts val="0"/>
              </a:spcAft>
              <a:buClr>
                <a:srgbClr val="B70000"/>
              </a:buClr>
              <a:buSzPts val="4000"/>
              <a:buNone/>
              <a:defRPr sz="4000">
                <a:solidFill>
                  <a:srgbClr val="B70000"/>
                </a:solidFill>
              </a:defRPr>
            </a:lvl8pPr>
            <a:lvl9pPr lvl="8" algn="ctr" rtl="0">
              <a:spcBef>
                <a:spcPts val="0"/>
              </a:spcBef>
              <a:spcAft>
                <a:spcPts val="0"/>
              </a:spcAft>
              <a:buClr>
                <a:srgbClr val="B70000"/>
              </a:buClr>
              <a:buSzPts val="4000"/>
              <a:buNone/>
              <a:defRPr sz="4000">
                <a:solidFill>
                  <a:srgbClr val="B70000"/>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w Number">
  <p:cSld name="SECTION_HEADER_1">
    <p:spTree>
      <p:nvGrpSpPr>
        <p:cNvPr id="1" name="Shape 53"/>
        <p:cNvGrpSpPr/>
        <p:nvPr/>
      </p:nvGrpSpPr>
      <p:grpSpPr>
        <a:xfrm>
          <a:off x="0" y="0"/>
          <a:ext cx="0" cy="0"/>
          <a:chOff x="0" y="0"/>
          <a:chExt cx="0" cy="0"/>
        </a:xfrm>
      </p:grpSpPr>
      <p:grpSp>
        <p:nvGrpSpPr>
          <p:cNvPr id="54" name="Google Shape;54;p5"/>
          <p:cNvGrpSpPr/>
          <p:nvPr/>
        </p:nvGrpSpPr>
        <p:grpSpPr>
          <a:xfrm>
            <a:off x="180000" y="4927500"/>
            <a:ext cx="360000" cy="216000"/>
            <a:chOff x="180000" y="4927500"/>
            <a:chExt cx="360000" cy="216000"/>
          </a:xfrm>
        </p:grpSpPr>
        <p:sp>
          <p:nvSpPr>
            <p:cNvPr id="55" name="Google Shape;55;p5"/>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5"/>
          <p:cNvSpPr/>
          <p:nvPr/>
        </p:nvSpPr>
        <p:spPr>
          <a:xfrm rot="10800000">
            <a:off x="-8" y="2341867"/>
            <a:ext cx="773788"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60" name="Google Shape;60;p5"/>
          <p:cNvSpPr txBox="1">
            <a:spLocks noGrp="1"/>
          </p:cNvSpPr>
          <p:nvPr>
            <p:ph type="ctrTitle"/>
          </p:nvPr>
        </p:nvSpPr>
        <p:spPr>
          <a:xfrm>
            <a:off x="972000" y="2150375"/>
            <a:ext cx="7200000" cy="1080000"/>
          </a:xfrm>
          <a:prstGeom prst="rect">
            <a:avLst/>
          </a:prstGeom>
        </p:spPr>
        <p:txBody>
          <a:bodyPr spcFirstLastPara="1" wrap="square" lIns="0" tIns="0" rIns="0" bIns="0" anchor="t" anchorCtr="0">
            <a:noAutofit/>
          </a:bodyPr>
          <a:lstStyle>
            <a:lvl1pPr lvl="0" rtl="0">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61" name="Google Shape;61;p5"/>
          <p:cNvSpPr txBox="1">
            <a:spLocks noGrp="1"/>
          </p:cNvSpPr>
          <p:nvPr>
            <p:ph type="subTitle" idx="1"/>
          </p:nvPr>
        </p:nvSpPr>
        <p:spPr>
          <a:xfrm>
            <a:off x="972000" y="3420000"/>
            <a:ext cx="3598500" cy="360000"/>
          </a:xfrm>
          <a:prstGeom prst="rect">
            <a:avLst/>
          </a:prstGeom>
        </p:spPr>
        <p:txBody>
          <a:bodyPr spcFirstLastPara="1" wrap="square" lIns="0" tIns="0" rIns="0" bIns="0" anchor="t" anchorCtr="0">
            <a:noAutofit/>
          </a:bodyPr>
          <a:lstStyle>
            <a:lvl1pPr lvl="0" rtl="0">
              <a:spcBef>
                <a:spcPts val="0"/>
              </a:spcBef>
              <a:spcAft>
                <a:spcPts val="0"/>
              </a:spcAft>
              <a:buNone/>
              <a:defRPr>
                <a:latin typeface="Montserrat Medium"/>
                <a:ea typeface="Montserrat Medium"/>
                <a:cs typeface="Montserrat Medium"/>
                <a:sym typeface="Montserrat Medium"/>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2" name="Google Shape;62;p5"/>
          <p:cNvSpPr/>
          <p:nvPr/>
        </p:nvSpPr>
        <p:spPr>
          <a:xfrm>
            <a:off x="7920000" y="720000"/>
            <a:ext cx="616667"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title" idx="2" hasCustomPrompt="1"/>
          </p:nvPr>
        </p:nvSpPr>
        <p:spPr>
          <a:xfrm>
            <a:off x="900175" y="901875"/>
            <a:ext cx="3600000" cy="1440000"/>
          </a:xfrm>
          <a:prstGeom prst="rect">
            <a:avLst/>
          </a:prstGeom>
        </p:spPr>
        <p:txBody>
          <a:bodyPr spcFirstLastPara="1" wrap="square" lIns="0" tIns="0" rIns="0" bIns="0" anchor="t" anchorCtr="0">
            <a:noAutofit/>
          </a:bodyPr>
          <a:lstStyle>
            <a:lvl1pPr lvl="0" rtl="0">
              <a:spcBef>
                <a:spcPts val="0"/>
              </a:spcBef>
              <a:spcAft>
                <a:spcPts val="0"/>
              </a:spcAft>
              <a:buClr>
                <a:srgbClr val="D9D9D9"/>
              </a:buClr>
              <a:buSzPts val="9000"/>
              <a:buNone/>
              <a:defRPr sz="9000">
                <a:solidFill>
                  <a:srgbClr val="D9D9D9"/>
                </a:solidFill>
              </a:defRPr>
            </a:lvl1pPr>
            <a:lvl2pPr lvl="1" rtl="0">
              <a:spcBef>
                <a:spcPts val="0"/>
              </a:spcBef>
              <a:spcAft>
                <a:spcPts val="0"/>
              </a:spcAft>
              <a:buClr>
                <a:srgbClr val="D9D9D9"/>
              </a:buClr>
              <a:buSzPts val="6000"/>
              <a:buNone/>
              <a:defRPr sz="6000">
                <a:solidFill>
                  <a:srgbClr val="D9D9D9"/>
                </a:solidFill>
              </a:defRPr>
            </a:lvl2pPr>
            <a:lvl3pPr lvl="2" rtl="0">
              <a:spcBef>
                <a:spcPts val="0"/>
              </a:spcBef>
              <a:spcAft>
                <a:spcPts val="0"/>
              </a:spcAft>
              <a:buClr>
                <a:srgbClr val="D9D9D9"/>
              </a:buClr>
              <a:buSzPts val="6000"/>
              <a:buNone/>
              <a:defRPr sz="6000">
                <a:solidFill>
                  <a:srgbClr val="D9D9D9"/>
                </a:solidFill>
              </a:defRPr>
            </a:lvl3pPr>
            <a:lvl4pPr lvl="3" rtl="0">
              <a:spcBef>
                <a:spcPts val="0"/>
              </a:spcBef>
              <a:spcAft>
                <a:spcPts val="0"/>
              </a:spcAft>
              <a:buClr>
                <a:srgbClr val="D9D9D9"/>
              </a:buClr>
              <a:buSzPts val="6000"/>
              <a:buNone/>
              <a:defRPr sz="6000">
                <a:solidFill>
                  <a:srgbClr val="D9D9D9"/>
                </a:solidFill>
              </a:defRPr>
            </a:lvl4pPr>
            <a:lvl5pPr lvl="4" rtl="0">
              <a:spcBef>
                <a:spcPts val="0"/>
              </a:spcBef>
              <a:spcAft>
                <a:spcPts val="0"/>
              </a:spcAft>
              <a:buClr>
                <a:srgbClr val="D9D9D9"/>
              </a:buClr>
              <a:buSzPts val="6000"/>
              <a:buNone/>
              <a:defRPr sz="6000">
                <a:solidFill>
                  <a:srgbClr val="D9D9D9"/>
                </a:solidFill>
              </a:defRPr>
            </a:lvl5pPr>
            <a:lvl6pPr lvl="5" rtl="0">
              <a:spcBef>
                <a:spcPts val="0"/>
              </a:spcBef>
              <a:spcAft>
                <a:spcPts val="0"/>
              </a:spcAft>
              <a:buClr>
                <a:srgbClr val="D9D9D9"/>
              </a:buClr>
              <a:buSzPts val="6000"/>
              <a:buNone/>
              <a:defRPr sz="6000">
                <a:solidFill>
                  <a:srgbClr val="D9D9D9"/>
                </a:solidFill>
              </a:defRPr>
            </a:lvl6pPr>
            <a:lvl7pPr lvl="6" rtl="0">
              <a:spcBef>
                <a:spcPts val="0"/>
              </a:spcBef>
              <a:spcAft>
                <a:spcPts val="0"/>
              </a:spcAft>
              <a:buClr>
                <a:srgbClr val="D9D9D9"/>
              </a:buClr>
              <a:buSzPts val="6000"/>
              <a:buNone/>
              <a:defRPr sz="6000">
                <a:solidFill>
                  <a:srgbClr val="D9D9D9"/>
                </a:solidFill>
              </a:defRPr>
            </a:lvl7pPr>
            <a:lvl8pPr lvl="7" rtl="0">
              <a:spcBef>
                <a:spcPts val="0"/>
              </a:spcBef>
              <a:spcAft>
                <a:spcPts val="0"/>
              </a:spcAft>
              <a:buClr>
                <a:srgbClr val="D9D9D9"/>
              </a:buClr>
              <a:buSzPts val="6000"/>
              <a:buNone/>
              <a:defRPr sz="6000">
                <a:solidFill>
                  <a:srgbClr val="D9D9D9"/>
                </a:solidFill>
              </a:defRPr>
            </a:lvl8pPr>
            <a:lvl9pPr lvl="8" rtl="0">
              <a:spcBef>
                <a:spcPts val="0"/>
              </a:spcBef>
              <a:spcAft>
                <a:spcPts val="0"/>
              </a:spcAft>
              <a:buClr>
                <a:srgbClr val="D9D9D9"/>
              </a:buClr>
              <a:buSzPts val="6000"/>
              <a:buNone/>
              <a:defRPr sz="6000">
                <a:solidFill>
                  <a:srgbClr val="D9D9D9"/>
                </a:solidFill>
              </a:defRPr>
            </a:lvl9pPr>
          </a:lstStyle>
          <a:p>
            <a:r>
              <a:t>xx%</a:t>
            </a:r>
          </a:p>
        </p:txBody>
      </p:sp>
      <p:sp>
        <p:nvSpPr>
          <p:cNvPr id="64" name="Google Shape;64;p5"/>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1339025" y="264275"/>
            <a:ext cx="4320000" cy="719700"/>
          </a:xfrm>
          <a:prstGeom prst="rect">
            <a:avLst/>
          </a:prstGeom>
        </p:spPr>
        <p:txBody>
          <a:bodyPr spcFirstLastPara="1" wrap="square" lIns="0" tIns="0" rIns="0" bIns="0" anchor="t" anchorCtr="0">
            <a:noAutofit/>
          </a:bodyPr>
          <a:lstStyle>
            <a:lvl1pPr lvl="0" rtl="0">
              <a:spcBef>
                <a:spcPts val="0"/>
              </a:spcBef>
              <a:spcAft>
                <a:spcPts val="0"/>
              </a:spcAft>
              <a:buNone/>
              <a:defRPr sz="3000">
                <a:latin typeface="Montserrat ExtraBold"/>
                <a:ea typeface="Montserrat ExtraBold"/>
                <a:cs typeface="Montserrat ExtraBold"/>
                <a:sym typeface="Montserrat ExtraBold"/>
              </a:defRPr>
            </a:lvl1pPr>
            <a:lvl2pPr lvl="1" rtl="0">
              <a:spcBef>
                <a:spcPts val="0"/>
              </a:spcBef>
              <a:spcAft>
                <a:spcPts val="0"/>
              </a:spcAft>
              <a:buNone/>
              <a:defRPr sz="3000">
                <a:latin typeface="Montserrat"/>
                <a:ea typeface="Montserrat"/>
                <a:cs typeface="Montserrat"/>
                <a:sym typeface="Montserrat"/>
              </a:defRPr>
            </a:lvl2pPr>
            <a:lvl3pPr lvl="2" rtl="0">
              <a:spcBef>
                <a:spcPts val="0"/>
              </a:spcBef>
              <a:spcAft>
                <a:spcPts val="0"/>
              </a:spcAft>
              <a:buNone/>
              <a:defRPr sz="3000">
                <a:latin typeface="Montserrat"/>
                <a:ea typeface="Montserrat"/>
                <a:cs typeface="Montserrat"/>
                <a:sym typeface="Montserrat"/>
              </a:defRPr>
            </a:lvl3pPr>
            <a:lvl4pPr lvl="3" rtl="0">
              <a:spcBef>
                <a:spcPts val="0"/>
              </a:spcBef>
              <a:spcAft>
                <a:spcPts val="0"/>
              </a:spcAft>
              <a:buNone/>
              <a:defRPr sz="3000">
                <a:latin typeface="Montserrat"/>
                <a:ea typeface="Montserrat"/>
                <a:cs typeface="Montserrat"/>
                <a:sym typeface="Montserrat"/>
              </a:defRPr>
            </a:lvl4pPr>
            <a:lvl5pPr lvl="4" rtl="0">
              <a:spcBef>
                <a:spcPts val="0"/>
              </a:spcBef>
              <a:spcAft>
                <a:spcPts val="0"/>
              </a:spcAft>
              <a:buNone/>
              <a:defRPr sz="3000">
                <a:latin typeface="Montserrat"/>
                <a:ea typeface="Montserrat"/>
                <a:cs typeface="Montserrat"/>
                <a:sym typeface="Montserrat"/>
              </a:defRPr>
            </a:lvl5pPr>
            <a:lvl6pPr lvl="5" rtl="0">
              <a:spcBef>
                <a:spcPts val="0"/>
              </a:spcBef>
              <a:spcAft>
                <a:spcPts val="0"/>
              </a:spcAft>
              <a:buNone/>
              <a:defRPr sz="3000">
                <a:latin typeface="Montserrat"/>
                <a:ea typeface="Montserrat"/>
                <a:cs typeface="Montserrat"/>
                <a:sym typeface="Montserrat"/>
              </a:defRPr>
            </a:lvl6pPr>
            <a:lvl7pPr lvl="6" rtl="0">
              <a:spcBef>
                <a:spcPts val="0"/>
              </a:spcBef>
              <a:spcAft>
                <a:spcPts val="0"/>
              </a:spcAft>
              <a:buNone/>
              <a:defRPr sz="3000">
                <a:latin typeface="Montserrat"/>
                <a:ea typeface="Montserrat"/>
                <a:cs typeface="Montserrat"/>
                <a:sym typeface="Montserrat"/>
              </a:defRPr>
            </a:lvl7pPr>
            <a:lvl8pPr lvl="7" rtl="0">
              <a:spcBef>
                <a:spcPts val="0"/>
              </a:spcBef>
              <a:spcAft>
                <a:spcPts val="0"/>
              </a:spcAft>
              <a:buNone/>
              <a:defRPr sz="3000">
                <a:latin typeface="Montserrat"/>
                <a:ea typeface="Montserrat"/>
                <a:cs typeface="Montserrat"/>
                <a:sym typeface="Montserrat"/>
              </a:defRPr>
            </a:lvl8pPr>
            <a:lvl9pPr lvl="8" rtl="0">
              <a:spcBef>
                <a:spcPts val="0"/>
              </a:spcBef>
              <a:spcAft>
                <a:spcPts val="0"/>
              </a:spcAft>
              <a:buNone/>
              <a:defRPr sz="3000">
                <a:latin typeface="Montserrat"/>
                <a:ea typeface="Montserrat"/>
                <a:cs typeface="Montserrat"/>
                <a:sym typeface="Montserrat"/>
              </a:defRPr>
            </a:lvl9pPr>
          </a:lstStyle>
          <a:p>
            <a:endParaRPr/>
          </a:p>
        </p:txBody>
      </p:sp>
      <p:grpSp>
        <p:nvGrpSpPr>
          <p:cNvPr id="67" name="Google Shape;67;p6"/>
          <p:cNvGrpSpPr/>
          <p:nvPr/>
        </p:nvGrpSpPr>
        <p:grpSpPr>
          <a:xfrm>
            <a:off x="180000" y="4927500"/>
            <a:ext cx="360000" cy="216000"/>
            <a:chOff x="180000" y="4927500"/>
            <a:chExt cx="360000" cy="216000"/>
          </a:xfrm>
        </p:grpSpPr>
        <p:sp>
          <p:nvSpPr>
            <p:cNvPr id="68" name="Google Shape;68;p6"/>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73" name="Google Shape;73;p6"/>
          <p:cNvSpPr txBox="1">
            <a:spLocks noGrp="1"/>
          </p:cNvSpPr>
          <p:nvPr>
            <p:ph type="body" idx="1"/>
          </p:nvPr>
        </p:nvSpPr>
        <p:spPr>
          <a:xfrm>
            <a:off x="720000" y="1440000"/>
            <a:ext cx="7740000" cy="32400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a:lvl1pPr>
            <a:lvl2pPr marL="914400" lvl="1" indent="-317500">
              <a:spcBef>
                <a:spcPts val="1600"/>
              </a:spcBef>
              <a:spcAft>
                <a:spcPts val="0"/>
              </a:spcAft>
              <a:buSzPts val="14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292100">
              <a:spcBef>
                <a:spcPts val="1600"/>
              </a:spcBef>
              <a:spcAft>
                <a:spcPts val="0"/>
              </a:spcAft>
              <a:buSzPts val="1000"/>
              <a:buChar char="■"/>
              <a:defRPr/>
            </a:lvl6pPr>
            <a:lvl7pPr marL="3200400" lvl="6" indent="-304800">
              <a:spcBef>
                <a:spcPts val="1600"/>
              </a:spcBef>
              <a:spcAft>
                <a:spcPts val="0"/>
              </a:spcAft>
              <a:buSzPts val="12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4" name="Google Shape;74;p6"/>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5" name="Google Shape;75;p6"/>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1339025" y="264275"/>
            <a:ext cx="4320000" cy="719700"/>
          </a:xfrm>
          <a:prstGeom prst="rect">
            <a:avLst/>
          </a:prstGeom>
        </p:spPr>
        <p:txBody>
          <a:bodyPr spcFirstLastPara="1" wrap="square" lIns="0" tIns="0" rIns="0" bIns="0" anchor="t" anchorCtr="0">
            <a:noAutofit/>
          </a:bodyPr>
          <a:lstStyle>
            <a:lvl1pPr lvl="0" rtl="0">
              <a:spcBef>
                <a:spcPts val="0"/>
              </a:spcBef>
              <a:spcAft>
                <a:spcPts val="0"/>
              </a:spcAft>
              <a:buNone/>
              <a:defRPr sz="3000">
                <a:latin typeface="Montserrat ExtraBold"/>
                <a:ea typeface="Montserrat ExtraBold"/>
                <a:cs typeface="Montserrat ExtraBold"/>
                <a:sym typeface="Montserrat ExtraBold"/>
              </a:defRPr>
            </a:lvl1pPr>
            <a:lvl2pPr lvl="1" rtl="0">
              <a:spcBef>
                <a:spcPts val="0"/>
              </a:spcBef>
              <a:spcAft>
                <a:spcPts val="0"/>
              </a:spcAft>
              <a:buNone/>
              <a:defRPr sz="3000">
                <a:latin typeface="Montserrat"/>
                <a:ea typeface="Montserrat"/>
                <a:cs typeface="Montserrat"/>
                <a:sym typeface="Montserrat"/>
              </a:defRPr>
            </a:lvl2pPr>
            <a:lvl3pPr lvl="2" rtl="0">
              <a:spcBef>
                <a:spcPts val="0"/>
              </a:spcBef>
              <a:spcAft>
                <a:spcPts val="0"/>
              </a:spcAft>
              <a:buNone/>
              <a:defRPr sz="3000">
                <a:latin typeface="Montserrat"/>
                <a:ea typeface="Montserrat"/>
                <a:cs typeface="Montserrat"/>
                <a:sym typeface="Montserrat"/>
              </a:defRPr>
            </a:lvl3pPr>
            <a:lvl4pPr lvl="3" rtl="0">
              <a:spcBef>
                <a:spcPts val="0"/>
              </a:spcBef>
              <a:spcAft>
                <a:spcPts val="0"/>
              </a:spcAft>
              <a:buNone/>
              <a:defRPr sz="3000">
                <a:latin typeface="Montserrat"/>
                <a:ea typeface="Montserrat"/>
                <a:cs typeface="Montserrat"/>
                <a:sym typeface="Montserrat"/>
              </a:defRPr>
            </a:lvl4pPr>
            <a:lvl5pPr lvl="4" rtl="0">
              <a:spcBef>
                <a:spcPts val="0"/>
              </a:spcBef>
              <a:spcAft>
                <a:spcPts val="0"/>
              </a:spcAft>
              <a:buNone/>
              <a:defRPr sz="3000">
                <a:latin typeface="Montserrat"/>
                <a:ea typeface="Montserrat"/>
                <a:cs typeface="Montserrat"/>
                <a:sym typeface="Montserrat"/>
              </a:defRPr>
            </a:lvl5pPr>
            <a:lvl6pPr lvl="5" rtl="0">
              <a:spcBef>
                <a:spcPts val="0"/>
              </a:spcBef>
              <a:spcAft>
                <a:spcPts val="0"/>
              </a:spcAft>
              <a:buNone/>
              <a:defRPr sz="3000">
                <a:latin typeface="Montserrat"/>
                <a:ea typeface="Montserrat"/>
                <a:cs typeface="Montserrat"/>
                <a:sym typeface="Montserrat"/>
              </a:defRPr>
            </a:lvl6pPr>
            <a:lvl7pPr lvl="6" rtl="0">
              <a:spcBef>
                <a:spcPts val="0"/>
              </a:spcBef>
              <a:spcAft>
                <a:spcPts val="0"/>
              </a:spcAft>
              <a:buNone/>
              <a:defRPr sz="3000">
                <a:latin typeface="Montserrat"/>
                <a:ea typeface="Montserrat"/>
                <a:cs typeface="Montserrat"/>
                <a:sym typeface="Montserrat"/>
              </a:defRPr>
            </a:lvl7pPr>
            <a:lvl8pPr lvl="7" rtl="0">
              <a:spcBef>
                <a:spcPts val="0"/>
              </a:spcBef>
              <a:spcAft>
                <a:spcPts val="0"/>
              </a:spcAft>
              <a:buNone/>
              <a:defRPr sz="3000">
                <a:latin typeface="Montserrat"/>
                <a:ea typeface="Montserrat"/>
                <a:cs typeface="Montserrat"/>
                <a:sym typeface="Montserrat"/>
              </a:defRPr>
            </a:lvl8pPr>
            <a:lvl9pPr lvl="8" rtl="0">
              <a:spcBef>
                <a:spcPts val="0"/>
              </a:spcBef>
              <a:spcAft>
                <a:spcPts val="0"/>
              </a:spcAft>
              <a:buNone/>
              <a:defRPr sz="3000">
                <a:latin typeface="Montserrat"/>
                <a:ea typeface="Montserrat"/>
                <a:cs typeface="Montserrat"/>
                <a:sym typeface="Montserrat"/>
              </a:defRPr>
            </a:lvl9pPr>
          </a:lstStyle>
          <a:p>
            <a:endParaRPr/>
          </a:p>
        </p:txBody>
      </p:sp>
      <p:grpSp>
        <p:nvGrpSpPr>
          <p:cNvPr id="79" name="Google Shape;79;p7"/>
          <p:cNvGrpSpPr/>
          <p:nvPr/>
        </p:nvGrpSpPr>
        <p:grpSpPr>
          <a:xfrm>
            <a:off x="180000" y="4927500"/>
            <a:ext cx="360000" cy="216000"/>
            <a:chOff x="180000" y="4927500"/>
            <a:chExt cx="360000" cy="216000"/>
          </a:xfrm>
        </p:grpSpPr>
        <p:sp>
          <p:nvSpPr>
            <p:cNvPr id="80" name="Google Shape;80;p7"/>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rot="10800000">
            <a:off x="720000" y="360000"/>
            <a:ext cx="619031" cy="719746"/>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85" name="Google Shape;85;p7"/>
          <p:cNvSpPr txBox="1">
            <a:spLocks noGrp="1"/>
          </p:cNvSpPr>
          <p:nvPr>
            <p:ph type="body" idx="1"/>
          </p:nvPr>
        </p:nvSpPr>
        <p:spPr>
          <a:xfrm>
            <a:off x="720000" y="1440000"/>
            <a:ext cx="3600000" cy="32400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292100" rtl="0">
              <a:spcBef>
                <a:spcPts val="1600"/>
              </a:spcBef>
              <a:spcAft>
                <a:spcPts val="0"/>
              </a:spcAft>
              <a:buSzPts val="1000"/>
              <a:buChar char="■"/>
              <a:defRPr/>
            </a:lvl6pPr>
            <a:lvl7pPr marL="3200400" lvl="6" indent="-304800" rtl="0">
              <a:spcBef>
                <a:spcPts val="1600"/>
              </a:spcBef>
              <a:spcAft>
                <a:spcPts val="0"/>
              </a:spcAft>
              <a:buSzPts val="12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7"/>
          <p:cNvSpPr txBox="1">
            <a:spLocks noGrp="1"/>
          </p:cNvSpPr>
          <p:nvPr>
            <p:ph type="body" idx="2"/>
          </p:nvPr>
        </p:nvSpPr>
        <p:spPr>
          <a:xfrm>
            <a:off x="4861125" y="1440000"/>
            <a:ext cx="3600000" cy="3240000"/>
          </a:xfrm>
          <a:prstGeom prst="rect">
            <a:avLst/>
          </a:prstGeom>
        </p:spPr>
        <p:txBody>
          <a:bodyPr spcFirstLastPara="1" wrap="square" lIns="0" tIns="0" rIns="0" bIns="0" anchor="t" anchorCtr="0">
            <a:noAutofit/>
          </a:bodyPr>
          <a:lstStyle>
            <a:lvl1pPr marL="457200" lvl="0" indent="-304800" rtl="0">
              <a:spcBef>
                <a:spcPts val="0"/>
              </a:spcBef>
              <a:spcAft>
                <a:spcPts val="0"/>
              </a:spcAft>
              <a:buSzPts val="1200"/>
              <a:buChar char="⬤"/>
              <a:defRPr/>
            </a:lvl1pPr>
            <a:lvl2pPr marL="914400" lvl="1" indent="-317500" rtl="0">
              <a:spcBef>
                <a:spcPts val="1600"/>
              </a:spcBef>
              <a:spcAft>
                <a:spcPts val="0"/>
              </a:spcAft>
              <a:buSzPts val="14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292100" rtl="0">
              <a:spcBef>
                <a:spcPts val="1600"/>
              </a:spcBef>
              <a:spcAft>
                <a:spcPts val="0"/>
              </a:spcAft>
              <a:buSzPts val="1000"/>
              <a:buChar char="■"/>
              <a:defRPr/>
            </a:lvl6pPr>
            <a:lvl7pPr marL="3200400" lvl="6" indent="-304800" rtl="0">
              <a:spcBef>
                <a:spcPts val="1600"/>
              </a:spcBef>
              <a:spcAft>
                <a:spcPts val="0"/>
              </a:spcAft>
              <a:buSzPts val="12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7" name="Google Shape;87;p7"/>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720000" y="720000"/>
            <a:ext cx="6480000" cy="3600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12" name="Google Shape;112;p10"/>
          <p:cNvGrpSpPr/>
          <p:nvPr/>
        </p:nvGrpSpPr>
        <p:grpSpPr>
          <a:xfrm>
            <a:off x="180000" y="4927500"/>
            <a:ext cx="360000" cy="216000"/>
            <a:chOff x="180000" y="4927500"/>
            <a:chExt cx="360000" cy="216000"/>
          </a:xfrm>
        </p:grpSpPr>
        <p:sp>
          <p:nvSpPr>
            <p:cNvPr id="113" name="Google Shape;113;p10"/>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0"/>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17" name="Google Shape;117;p10"/>
          <p:cNvSpPr/>
          <p:nvPr/>
        </p:nvSpPr>
        <p:spPr>
          <a:xfrm>
            <a:off x="333000" y="1800000"/>
            <a:ext cx="54000" cy="234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2"/>
          <p:cNvSpPr txBox="1">
            <a:spLocks noGrp="1"/>
          </p:cNvSpPr>
          <p:nvPr>
            <p:ph type="body" idx="1"/>
          </p:nvPr>
        </p:nvSpPr>
        <p:spPr>
          <a:xfrm>
            <a:off x="1572600" y="4230575"/>
            <a:ext cx="5998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None/>
              <a:defRPr/>
            </a:lvl1pPr>
          </a:lstStyle>
          <a:p>
            <a:endParaRPr/>
          </a:p>
        </p:txBody>
      </p:sp>
      <p:sp>
        <p:nvSpPr>
          <p:cNvPr id="132" name="Google Shape;132;p12"/>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2"/>
          <p:cNvGrpSpPr/>
          <p:nvPr/>
        </p:nvGrpSpPr>
        <p:grpSpPr>
          <a:xfrm>
            <a:off x="180000" y="4927500"/>
            <a:ext cx="360000" cy="216000"/>
            <a:chOff x="180000" y="4927500"/>
            <a:chExt cx="360000" cy="216000"/>
          </a:xfrm>
        </p:grpSpPr>
        <p:sp>
          <p:nvSpPr>
            <p:cNvPr id="134" name="Google Shape;134;p12"/>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2"/>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2"/>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38" name="Google Shape;138;p12"/>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1" name="Google Shape;141;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17500" algn="ctr">
              <a:spcBef>
                <a:spcPts val="1600"/>
              </a:spcBef>
              <a:spcAft>
                <a:spcPts val="0"/>
              </a:spcAft>
              <a:buSzPts val="14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292100" algn="ctr">
              <a:spcBef>
                <a:spcPts val="1600"/>
              </a:spcBef>
              <a:spcAft>
                <a:spcPts val="0"/>
              </a:spcAft>
              <a:buSzPts val="1000"/>
              <a:buChar char="■"/>
              <a:defRPr/>
            </a:lvl6pPr>
            <a:lvl7pPr marL="3200400" lvl="6" indent="-304800" algn="ctr">
              <a:spcBef>
                <a:spcPts val="1600"/>
              </a:spcBef>
              <a:spcAft>
                <a:spcPts val="0"/>
              </a:spcAft>
              <a:buSzPts val="12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42" name="Google Shape;142;p13"/>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3"/>
          <p:cNvGrpSpPr/>
          <p:nvPr/>
        </p:nvGrpSpPr>
        <p:grpSpPr>
          <a:xfrm>
            <a:off x="180000" y="4927500"/>
            <a:ext cx="360000" cy="216000"/>
            <a:chOff x="180000" y="4927500"/>
            <a:chExt cx="360000" cy="216000"/>
          </a:xfrm>
        </p:grpSpPr>
        <p:sp>
          <p:nvSpPr>
            <p:cNvPr id="144" name="Google Shape;144;p1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48" name="Google Shape;148;p13"/>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indentity" type="blank">
  <p:cSld name="BLANK">
    <p:spTree>
      <p:nvGrpSpPr>
        <p:cNvPr id="1" name="Shape 149"/>
        <p:cNvGrpSpPr/>
        <p:nvPr/>
      </p:nvGrpSpPr>
      <p:grpSpPr>
        <a:xfrm>
          <a:off x="0" y="0"/>
          <a:ext cx="0" cy="0"/>
          <a:chOff x="0" y="0"/>
          <a:chExt cx="0" cy="0"/>
        </a:xfrm>
      </p:grpSpPr>
      <p:sp>
        <p:nvSpPr>
          <p:cNvPr id="150" name="Google Shape;150;p14"/>
          <p:cNvSpPr/>
          <p:nvPr/>
        </p:nvSpPr>
        <p:spPr>
          <a:xfrm>
            <a:off x="333000" y="1711250"/>
            <a:ext cx="54000" cy="2520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4"/>
          <p:cNvGrpSpPr/>
          <p:nvPr/>
        </p:nvGrpSpPr>
        <p:grpSpPr>
          <a:xfrm>
            <a:off x="180000" y="4927500"/>
            <a:ext cx="360000" cy="216000"/>
            <a:chOff x="180000" y="4927500"/>
            <a:chExt cx="360000" cy="216000"/>
          </a:xfrm>
        </p:grpSpPr>
        <p:sp>
          <p:nvSpPr>
            <p:cNvPr id="152" name="Google Shape;152;p14"/>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14"/>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lvl1pPr lvl="0" algn="ctr" rtl="0">
              <a:buNone/>
              <a:defRPr sz="3000">
                <a:solidFill>
                  <a:srgbClr val="B70000"/>
                </a:solidFill>
                <a:latin typeface="Montserrat ExtraBold"/>
                <a:ea typeface="Montserrat ExtraBold"/>
                <a:cs typeface="Montserrat ExtraBold"/>
                <a:sym typeface="Montserrat ExtraBold"/>
              </a:defRPr>
            </a:lvl1pPr>
            <a:lvl2pPr lvl="1" algn="ctr" rtl="0">
              <a:buNone/>
              <a:defRPr sz="3000">
                <a:solidFill>
                  <a:srgbClr val="B70000"/>
                </a:solidFill>
                <a:latin typeface="Montserrat ExtraBold"/>
                <a:ea typeface="Montserrat ExtraBold"/>
                <a:cs typeface="Montserrat ExtraBold"/>
                <a:sym typeface="Montserrat ExtraBold"/>
              </a:defRPr>
            </a:lvl2pPr>
            <a:lvl3pPr lvl="2" algn="ctr" rtl="0">
              <a:buNone/>
              <a:defRPr sz="3000">
                <a:solidFill>
                  <a:srgbClr val="B70000"/>
                </a:solidFill>
                <a:latin typeface="Montserrat ExtraBold"/>
                <a:ea typeface="Montserrat ExtraBold"/>
                <a:cs typeface="Montserrat ExtraBold"/>
                <a:sym typeface="Montserrat ExtraBold"/>
              </a:defRPr>
            </a:lvl3pPr>
            <a:lvl4pPr lvl="3" algn="ctr" rtl="0">
              <a:buNone/>
              <a:defRPr sz="3000">
                <a:solidFill>
                  <a:srgbClr val="B70000"/>
                </a:solidFill>
                <a:latin typeface="Montserrat ExtraBold"/>
                <a:ea typeface="Montserrat ExtraBold"/>
                <a:cs typeface="Montserrat ExtraBold"/>
                <a:sym typeface="Montserrat ExtraBold"/>
              </a:defRPr>
            </a:lvl4pPr>
            <a:lvl5pPr lvl="4" algn="ctr" rtl="0">
              <a:buNone/>
              <a:defRPr sz="3000">
                <a:solidFill>
                  <a:srgbClr val="B70000"/>
                </a:solidFill>
                <a:latin typeface="Montserrat ExtraBold"/>
                <a:ea typeface="Montserrat ExtraBold"/>
                <a:cs typeface="Montserrat ExtraBold"/>
                <a:sym typeface="Montserrat ExtraBold"/>
              </a:defRPr>
            </a:lvl5pPr>
            <a:lvl6pPr lvl="5" algn="ctr" rtl="0">
              <a:buNone/>
              <a:defRPr sz="3000">
                <a:solidFill>
                  <a:srgbClr val="B70000"/>
                </a:solidFill>
                <a:latin typeface="Montserrat ExtraBold"/>
                <a:ea typeface="Montserrat ExtraBold"/>
                <a:cs typeface="Montserrat ExtraBold"/>
                <a:sym typeface="Montserrat ExtraBold"/>
              </a:defRPr>
            </a:lvl6pPr>
            <a:lvl7pPr lvl="6" algn="ctr" rtl="0">
              <a:buNone/>
              <a:defRPr sz="3000">
                <a:solidFill>
                  <a:srgbClr val="B70000"/>
                </a:solidFill>
                <a:latin typeface="Montserrat ExtraBold"/>
                <a:ea typeface="Montserrat ExtraBold"/>
                <a:cs typeface="Montserrat ExtraBold"/>
                <a:sym typeface="Montserrat ExtraBold"/>
              </a:defRPr>
            </a:lvl7pPr>
            <a:lvl8pPr lvl="7" algn="ctr" rtl="0">
              <a:buNone/>
              <a:defRPr sz="3000">
                <a:solidFill>
                  <a:srgbClr val="B70000"/>
                </a:solidFill>
                <a:latin typeface="Montserrat ExtraBold"/>
                <a:ea typeface="Montserrat ExtraBold"/>
                <a:cs typeface="Montserrat ExtraBold"/>
                <a:sym typeface="Montserrat ExtraBold"/>
              </a:defRPr>
            </a:lvl8pPr>
            <a:lvl9pPr lvl="8" algn="ctr" rtl="0">
              <a:buNone/>
              <a:defRPr sz="3000">
                <a:solidFill>
                  <a:srgbClr val="B70000"/>
                </a:solidFill>
                <a:latin typeface="Montserrat ExtraBold"/>
                <a:ea typeface="Montserrat ExtraBold"/>
                <a:cs typeface="Montserrat ExtraBold"/>
                <a:sym typeface="Montserrat ExtraBold"/>
              </a:defRPr>
            </a:lvl9pPr>
          </a:lstStyle>
          <a:p>
            <a:pPr marL="0" lvl="0" indent="0" algn="ctr" rtl="0">
              <a:spcBef>
                <a:spcPts val="0"/>
              </a:spcBef>
              <a:spcAft>
                <a:spcPts val="0"/>
              </a:spcAft>
              <a:buNone/>
            </a:pPr>
            <a:fld id="{00000000-1234-1234-1234-123412341234}" type="slidenum">
              <a:rPr lang="en-GB"/>
              <a:t>‹#›</a:t>
            </a:fld>
            <a:endParaRPr/>
          </a:p>
        </p:txBody>
      </p:sp>
      <p:sp>
        <p:nvSpPr>
          <p:cNvPr id="156" name="Google Shape;156;p14"/>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lvl1pPr lvl="0" rtl="0">
              <a:spcBef>
                <a:spcPts val="0"/>
              </a:spcBef>
              <a:spcAft>
                <a:spcPts val="0"/>
              </a:spcAft>
              <a:buNone/>
              <a:defRPr sz="1000">
                <a:solidFill>
                  <a:srgbClr val="999999"/>
                </a:solidFill>
                <a:latin typeface="Montserrat Medium"/>
                <a:ea typeface="Montserrat Medium"/>
                <a:cs typeface="Montserrat Medium"/>
                <a:sym typeface="Montserrat Medium"/>
              </a:defRPr>
            </a:lvl1pPr>
            <a:lvl2pPr lvl="1" rtl="0">
              <a:spcBef>
                <a:spcPts val="0"/>
              </a:spcBef>
              <a:spcAft>
                <a:spcPts val="0"/>
              </a:spcAft>
              <a:buNone/>
              <a:defRPr>
                <a:solidFill>
                  <a:srgbClr val="999999"/>
                </a:solidFill>
                <a:latin typeface="Montserrat"/>
                <a:ea typeface="Montserrat"/>
                <a:cs typeface="Montserrat"/>
                <a:sym typeface="Montserrat"/>
              </a:defRPr>
            </a:lvl2pPr>
            <a:lvl3pPr lvl="2" rtl="0">
              <a:spcBef>
                <a:spcPts val="0"/>
              </a:spcBef>
              <a:spcAft>
                <a:spcPts val="0"/>
              </a:spcAft>
              <a:buNone/>
              <a:defRPr>
                <a:solidFill>
                  <a:srgbClr val="999999"/>
                </a:solidFill>
                <a:latin typeface="Montserrat"/>
                <a:ea typeface="Montserrat"/>
                <a:cs typeface="Montserrat"/>
                <a:sym typeface="Montserrat"/>
              </a:defRPr>
            </a:lvl3pPr>
            <a:lvl4pPr lvl="3" rtl="0">
              <a:spcBef>
                <a:spcPts val="0"/>
              </a:spcBef>
              <a:spcAft>
                <a:spcPts val="0"/>
              </a:spcAft>
              <a:buNone/>
              <a:defRPr>
                <a:solidFill>
                  <a:srgbClr val="999999"/>
                </a:solidFill>
                <a:latin typeface="Montserrat"/>
                <a:ea typeface="Montserrat"/>
                <a:cs typeface="Montserrat"/>
                <a:sym typeface="Montserrat"/>
              </a:defRPr>
            </a:lvl4pPr>
            <a:lvl5pPr lvl="4" rtl="0">
              <a:spcBef>
                <a:spcPts val="0"/>
              </a:spcBef>
              <a:spcAft>
                <a:spcPts val="0"/>
              </a:spcAft>
              <a:buNone/>
              <a:defRPr>
                <a:solidFill>
                  <a:srgbClr val="999999"/>
                </a:solidFill>
                <a:latin typeface="Montserrat"/>
                <a:ea typeface="Montserrat"/>
                <a:cs typeface="Montserrat"/>
                <a:sym typeface="Montserrat"/>
              </a:defRPr>
            </a:lvl5pPr>
            <a:lvl6pPr lvl="5" rtl="0">
              <a:spcBef>
                <a:spcPts val="0"/>
              </a:spcBef>
              <a:spcAft>
                <a:spcPts val="0"/>
              </a:spcAft>
              <a:buNone/>
              <a:defRPr>
                <a:solidFill>
                  <a:srgbClr val="999999"/>
                </a:solidFill>
                <a:latin typeface="Montserrat"/>
                <a:ea typeface="Montserrat"/>
                <a:cs typeface="Montserrat"/>
                <a:sym typeface="Montserrat"/>
              </a:defRPr>
            </a:lvl6pPr>
            <a:lvl7pPr lvl="6" rtl="0">
              <a:spcBef>
                <a:spcPts val="0"/>
              </a:spcBef>
              <a:spcAft>
                <a:spcPts val="0"/>
              </a:spcAft>
              <a:buNone/>
              <a:defRPr>
                <a:solidFill>
                  <a:srgbClr val="999999"/>
                </a:solidFill>
                <a:latin typeface="Montserrat"/>
                <a:ea typeface="Montserrat"/>
                <a:cs typeface="Montserrat"/>
                <a:sym typeface="Montserrat"/>
              </a:defRPr>
            </a:lvl7pPr>
            <a:lvl8pPr lvl="7" rtl="0">
              <a:spcBef>
                <a:spcPts val="0"/>
              </a:spcBef>
              <a:spcAft>
                <a:spcPts val="0"/>
              </a:spcAft>
              <a:buNone/>
              <a:defRPr>
                <a:solidFill>
                  <a:srgbClr val="999999"/>
                </a:solidFill>
                <a:latin typeface="Montserrat"/>
                <a:ea typeface="Montserrat"/>
                <a:cs typeface="Montserrat"/>
                <a:sym typeface="Montserrat"/>
              </a:defRPr>
            </a:lvl8pPr>
            <a:lvl9pPr lvl="8" rtl="0">
              <a:spcBef>
                <a:spcPts val="0"/>
              </a:spcBef>
              <a:spcAft>
                <a:spcPts val="0"/>
              </a:spcAft>
              <a:buNone/>
              <a:defRPr>
                <a:solidFill>
                  <a:srgbClr val="999999"/>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B70000"/>
              </a:buClr>
              <a:buSzPts val="1200"/>
              <a:buFont typeface="Montserrat"/>
              <a:buChar char="⬤"/>
              <a:defRPr>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rgbClr val="B70000"/>
              </a:buClr>
              <a:buSzPts val="1400"/>
              <a:buFont typeface="Montserrat"/>
              <a:buChar char="◉"/>
              <a:defRPr sz="1200">
                <a:solidFill>
                  <a:schemeClr val="dk2"/>
                </a:solidFill>
                <a:latin typeface="Montserrat"/>
                <a:ea typeface="Montserrat"/>
                <a:cs typeface="Montserrat"/>
                <a:sym typeface="Montserrat"/>
              </a:defRPr>
            </a:lvl2pPr>
            <a:lvl3pPr marL="1371600" lvl="2"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3pPr>
            <a:lvl4pPr marL="1828800" lvl="3"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4pPr>
            <a:lvl5pPr marL="2286000" lvl="4"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5pPr>
            <a:lvl6pPr marL="2743200" lvl="5" indent="-292100">
              <a:lnSpc>
                <a:spcPct val="115000"/>
              </a:lnSpc>
              <a:spcBef>
                <a:spcPts val="1600"/>
              </a:spcBef>
              <a:spcAft>
                <a:spcPts val="0"/>
              </a:spcAft>
              <a:buClr>
                <a:srgbClr val="B70000"/>
              </a:buClr>
              <a:buSzPts val="1000"/>
              <a:buFont typeface="Montserrat"/>
              <a:buChar char="■"/>
              <a:defRPr sz="1200">
                <a:solidFill>
                  <a:schemeClr val="dk2"/>
                </a:solidFill>
                <a:latin typeface="Montserrat"/>
                <a:ea typeface="Montserrat"/>
                <a:cs typeface="Montserrat"/>
                <a:sym typeface="Montserrat"/>
              </a:defRPr>
            </a:lvl6pPr>
            <a:lvl7pPr marL="3200400" lvl="6" indent="-304800">
              <a:lnSpc>
                <a:spcPct val="115000"/>
              </a:lnSpc>
              <a:spcBef>
                <a:spcPts val="1600"/>
              </a:spcBef>
              <a:spcAft>
                <a:spcPts val="0"/>
              </a:spcAft>
              <a:buClr>
                <a:srgbClr val="B70000"/>
              </a:buClr>
              <a:buSzPts val="1200"/>
              <a:buFont typeface="Montserrat"/>
              <a:buChar char="□"/>
              <a:defRPr sz="1200">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rgbClr val="B70000"/>
              </a:buClr>
              <a:buSzPts val="1400"/>
              <a:buFont typeface="Montserrat"/>
              <a:buChar char="▪"/>
              <a:defRPr sz="1200">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rgbClr val="B70000"/>
              </a:buClr>
              <a:buSzPts val="1400"/>
              <a:buFont typeface="Montserrat"/>
              <a:buChar char="▫"/>
              <a:defRPr sz="12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kkei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docker.com/engine/install/"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topdev.vn/blog/docker-la-gi-kien-thuc-co-ban-ve-docker/" TargetMode="External"/><Relationship Id="rId3" Type="http://schemas.openxmlformats.org/officeDocument/2006/relationships/hyperlink" Target="https://docs.docker.com/get-started/overview/" TargetMode="External"/><Relationship Id="rId7" Type="http://schemas.openxmlformats.org/officeDocument/2006/relationships/hyperlink" Target="https://topdev.vn/blog/docker-la-gi/"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s://medium.com/@phamducquan/docker-l%C3%A0-g%C3%AC-ki%E1%BA%BFn-th%E1%BB%A9c-c%C6%A1-b%E1%BA%A3n-v%E1%BB%81-docker-13c6efc4aefe" TargetMode="External"/><Relationship Id="rId5" Type="http://schemas.openxmlformats.org/officeDocument/2006/relationships/hyperlink" Target="https://viblo.asia/p/tim-hieu-ve-docker-RnB5p1JdKPG" TargetMode="External"/><Relationship Id="rId4" Type="http://schemas.openxmlformats.org/officeDocument/2006/relationships/hyperlink" Target="https://docs.docker.com/compo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rikkeisoft.co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ctrTitle"/>
          </p:nvPr>
        </p:nvSpPr>
        <p:spPr>
          <a:xfrm>
            <a:off x="972000" y="1800000"/>
            <a:ext cx="7200000" cy="1085749"/>
          </a:xfrm>
          <a:prstGeom prst="rect">
            <a:avLst/>
          </a:prstGeom>
        </p:spPr>
        <p:txBody>
          <a:bodyPr spcFirstLastPara="1" wrap="square" lIns="0" tIns="0" rIns="0" bIns="0" anchor="b" anchorCtr="0">
            <a:noAutofit/>
          </a:bodyPr>
          <a:lstStyle/>
          <a:p>
            <a:pPr lvl="0"/>
            <a:r>
              <a:rPr lang="en-US" altLang="ja-JP" sz="3600" b="1">
                <a:latin typeface="Montserrat Medium" panose="020B0600070205080204" charset="0"/>
              </a:rPr>
              <a:t>Tổng quan về Docker</a:t>
            </a:r>
            <a:endParaRPr sz="3600" b="0">
              <a:latin typeface="Montserrat Medium" panose="020B0600070205080204" charset="0"/>
              <a:ea typeface="Montserrat Black"/>
              <a:cs typeface="Montserrat Black"/>
              <a:sym typeface="Montserrat Black"/>
            </a:endParaRPr>
          </a:p>
        </p:txBody>
      </p:sp>
      <p:sp>
        <p:nvSpPr>
          <p:cNvPr id="163" name="Google Shape;163;p16"/>
          <p:cNvSpPr txBox="1">
            <a:spLocks noGrp="1"/>
          </p:cNvSpPr>
          <p:nvPr>
            <p:ph type="subTitle" idx="1"/>
          </p:nvPr>
        </p:nvSpPr>
        <p:spPr>
          <a:xfrm>
            <a:off x="980573" y="2885749"/>
            <a:ext cx="72000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latin typeface="Montserrat Medium" panose="020B0600070205080204" charset="0"/>
              </a:rPr>
              <a:t>Rikkeisoft 5/2020</a:t>
            </a:r>
            <a:endParaRPr>
              <a:latin typeface="Montserrat Medium" panose="020B0600070205080204" charset="0"/>
            </a:endParaRPr>
          </a:p>
        </p:txBody>
      </p:sp>
      <p:sp>
        <p:nvSpPr>
          <p:cNvPr id="164" name="Google Shape;164;p16">
            <a:hlinkClick r:id="rId3"/>
          </p:cNvPr>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sp>
        <p:nvSpPr>
          <p:cNvPr id="165" name="Google Shape;165;p16"/>
          <p:cNvSpPr/>
          <p:nvPr/>
        </p:nvSpPr>
        <p:spPr>
          <a:xfrm rot="10800000" flipH="1">
            <a:off x="6468403" y="1980071"/>
            <a:ext cx="2675479" cy="31674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6"/>
          <p:cNvGrpSpPr/>
          <p:nvPr/>
        </p:nvGrpSpPr>
        <p:grpSpPr>
          <a:xfrm>
            <a:off x="180000" y="4927500"/>
            <a:ext cx="360000" cy="216000"/>
            <a:chOff x="180000" y="4927500"/>
            <a:chExt cx="360000" cy="216000"/>
          </a:xfrm>
        </p:grpSpPr>
        <p:sp>
          <p:nvSpPr>
            <p:cNvPr id="167" name="Google Shape;167;p16"/>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6"/>
          <p:cNvGrpSpPr/>
          <p:nvPr/>
        </p:nvGrpSpPr>
        <p:grpSpPr>
          <a:xfrm>
            <a:off x="8101445" y="360000"/>
            <a:ext cx="719863" cy="387150"/>
            <a:chOff x="238125" y="924025"/>
            <a:chExt cx="7106250" cy="3818050"/>
          </a:xfrm>
        </p:grpSpPr>
        <p:sp>
          <p:nvSpPr>
            <p:cNvPr id="171" name="Google Shape;171;p16"/>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Lợi ích và bất lợi</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10</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9" name="Text Placeholder 7">
            <a:extLst>
              <a:ext uri="{FF2B5EF4-FFF2-40B4-BE49-F238E27FC236}">
                <a16:creationId xmlns:a16="http://schemas.microsoft.com/office/drawing/2014/main" id="{549623EF-6D13-46FC-AF4F-55DD6703DC28}"/>
              </a:ext>
            </a:extLst>
          </p:cNvPr>
          <p:cNvSpPr txBox="1">
            <a:spLocks/>
          </p:cNvSpPr>
          <p:nvPr/>
        </p:nvSpPr>
        <p:spPr>
          <a:xfrm>
            <a:off x="1339024" y="1623382"/>
            <a:ext cx="6986269" cy="29477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None/>
              <a:defRPr sz="1400" b="0" i="0" u="none" strike="noStrike" cap="none">
                <a:solidFill>
                  <a:schemeClr val="dk2"/>
                </a:solidFill>
                <a:latin typeface="Montserrat Medium"/>
                <a:ea typeface="Montserrat Medium"/>
                <a:cs typeface="Montserrat Medium"/>
                <a:sym typeface="Montserrat Medium"/>
              </a:defRPr>
            </a:lvl1pPr>
            <a:lvl2pPr marL="914400" marR="0" lvl="1"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None/>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9pPr>
          </a:lstStyle>
          <a:p>
            <a:pPr marL="0">
              <a:spcBef>
                <a:spcPts val="600"/>
              </a:spcBef>
              <a:buClr>
                <a:srgbClr val="00B050"/>
              </a:buClr>
              <a:buFont typeface="Wingdings" panose="05000000000000000000" pitchFamily="2" charset="2"/>
              <a:buChar char="ü"/>
            </a:pPr>
            <a:r>
              <a:rPr lang="en-US" altLang="ja-JP"/>
              <a:t>Thống nhất môi tr</a:t>
            </a:r>
            <a:r>
              <a:rPr lang="vi-VN" altLang="ja-JP"/>
              <a:t>ư</a:t>
            </a:r>
            <a:r>
              <a:rPr lang="en-US" altLang="ja-JP"/>
              <a:t>ờng</a:t>
            </a:r>
          </a:p>
          <a:p>
            <a:pPr marL="0">
              <a:spcBef>
                <a:spcPts val="600"/>
              </a:spcBef>
              <a:buClr>
                <a:srgbClr val="00B050"/>
              </a:buClr>
              <a:buFont typeface="Wingdings" panose="05000000000000000000" pitchFamily="2" charset="2"/>
              <a:buChar char="ü"/>
            </a:pPr>
            <a:r>
              <a:rPr lang="en-US" altLang="ja-JP"/>
              <a:t>Gọn nhẹ, b</a:t>
            </a:r>
            <a:r>
              <a:rPr kumimoji="1" lang="en-US" altLang="ja-JP"/>
              <a:t>ảo mật</a:t>
            </a:r>
          </a:p>
          <a:p>
            <a:pPr marL="0">
              <a:spcBef>
                <a:spcPts val="600"/>
              </a:spcBef>
              <a:buClr>
                <a:srgbClr val="00B050"/>
              </a:buClr>
              <a:buFont typeface="Wingdings" panose="05000000000000000000" pitchFamily="2" charset="2"/>
              <a:buChar char="ü"/>
            </a:pPr>
            <a:r>
              <a:rPr lang="en-US" altLang="ja-JP"/>
              <a:t>Deploy nhanh, CI hiệu quả</a:t>
            </a:r>
          </a:p>
          <a:p>
            <a:pPr marL="0">
              <a:spcBef>
                <a:spcPts val="600"/>
              </a:spcBef>
              <a:buClr>
                <a:srgbClr val="00B050"/>
              </a:buClr>
              <a:buFont typeface="Wingdings" panose="05000000000000000000" pitchFamily="2" charset="2"/>
              <a:buChar char="ü"/>
            </a:pPr>
            <a:r>
              <a:rPr lang="en-US" altLang="ja-JP"/>
              <a:t>Có thể chuyển đổi giữa các machine</a:t>
            </a:r>
          </a:p>
          <a:p>
            <a:pPr marL="0" indent="0">
              <a:spcBef>
                <a:spcPts val="600"/>
              </a:spcBef>
            </a:pPr>
            <a:endParaRPr kumimoji="1" lang="en-US" altLang="ja-JP"/>
          </a:p>
          <a:p>
            <a:pPr marL="0">
              <a:spcBef>
                <a:spcPts val="600"/>
              </a:spcBef>
              <a:buFont typeface="Montserrat Medium" panose="020B0600070205080204" charset="0"/>
              <a:buChar char="✗"/>
            </a:pPr>
            <a:r>
              <a:rPr kumimoji="1" lang="en-US" altLang="ja-JP"/>
              <a:t>Không hiệu quả trên môi tr</a:t>
            </a:r>
            <a:r>
              <a:rPr kumimoji="1" lang="vi-VN" altLang="ja-JP"/>
              <a:t>ư</a:t>
            </a:r>
            <a:r>
              <a:rPr kumimoji="1" lang="en-US" altLang="ja-JP"/>
              <a:t>ờng hiệu suất cao</a:t>
            </a:r>
          </a:p>
          <a:p>
            <a:pPr marL="0">
              <a:spcBef>
                <a:spcPts val="600"/>
              </a:spcBef>
              <a:buFont typeface="Montserrat Medium" panose="020B0600070205080204" charset="0"/>
              <a:buChar char="✗"/>
            </a:pPr>
            <a:r>
              <a:rPr kumimoji="1" lang="en-US" altLang="ja-JP"/>
              <a:t>không phù hợp với ứng dụng GUI hoặc giao tiếp với hardware</a:t>
            </a:r>
          </a:p>
          <a:p>
            <a:pPr marL="0">
              <a:spcBef>
                <a:spcPts val="600"/>
              </a:spcBef>
              <a:buFont typeface="Montserrat Medium" panose="020B0600070205080204" charset="0"/>
              <a:buChar char="✗"/>
            </a:pPr>
            <a:r>
              <a:rPr kumimoji="1" lang="en-US" altLang="ja-JP"/>
              <a:t>Không thể sử dụng khác OS</a:t>
            </a:r>
          </a:p>
        </p:txBody>
      </p:sp>
    </p:spTree>
    <p:extLst>
      <p:ext uri="{BB962C8B-B14F-4D97-AF65-F5344CB8AC3E}">
        <p14:creationId xmlns:p14="http://schemas.microsoft.com/office/powerpoint/2010/main" val="256503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Có thể dùng docker để làm gì</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720001" y="2030818"/>
            <a:ext cx="8182930" cy="2371063"/>
          </a:xfrm>
        </p:spPr>
        <p:txBody>
          <a:bodyPr/>
          <a:lstStyle/>
          <a:p>
            <a:pPr>
              <a:lnSpc>
                <a:spcPct val="150000"/>
              </a:lnSpc>
            </a:pPr>
            <a:r>
              <a:rPr lang="en-US" altLang="ja-JP"/>
              <a:t>Triển khai kiến trúc Microservices</a:t>
            </a:r>
            <a:endParaRPr kumimoji="1" lang="en-US" altLang="ja-JP"/>
          </a:p>
          <a:p>
            <a:pPr>
              <a:lnSpc>
                <a:spcPct val="150000"/>
              </a:lnSpc>
            </a:pPr>
            <a:r>
              <a:rPr lang="en-US" altLang="ja-JP"/>
              <a:t>Xây dựng ứng dụng mà cần deploy nhanh và scale một cách linh hoạt</a:t>
            </a:r>
            <a:endParaRPr kumimoji="1" lang="en-US" altLang="ja-JP"/>
          </a:p>
          <a:p>
            <a:pPr>
              <a:lnSpc>
                <a:spcPct val="150000"/>
              </a:lnSpc>
            </a:pPr>
            <a:r>
              <a:rPr lang="en-US" altLang="ja-JP"/>
              <a:t>Tránh việc </a:t>
            </a:r>
            <a:r>
              <a:rPr lang="vi-VN" altLang="ja-JP"/>
              <a:t>tốn khá nhiều thời gian để config máy local và server cùng một môi trường để chạy được ứng dụng.</a:t>
            </a:r>
            <a:endParaRPr lang="en-US" altLang="ja-JP"/>
          </a:p>
          <a:p>
            <a:pPr>
              <a:lnSpc>
                <a:spcPct val="150000"/>
              </a:lnSpc>
            </a:pPr>
            <a:r>
              <a:rPr kumimoji="1" lang="en-US" altLang="ja-JP"/>
              <a:t>Phát triển nhanh các ứng dụng, </a:t>
            </a:r>
            <a:r>
              <a:rPr lang="vi-VN" altLang="ja-JP"/>
              <a:t>containers rất lý tưởng cho việc tích hợp liên tục và quá trình phát triển liên tục (CI / CD).</a:t>
            </a:r>
            <a:endParaRPr kumimoji="1" lang="en-US" altLang="ja-JP"/>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Tree>
    <p:extLst>
      <p:ext uri="{BB962C8B-B14F-4D97-AF65-F5344CB8AC3E}">
        <p14:creationId xmlns:p14="http://schemas.microsoft.com/office/powerpoint/2010/main" val="3022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Docker</a:t>
            </a:r>
            <a:r>
              <a:rPr lang="ja-JP" altLang="en-US"/>
              <a:t> </a:t>
            </a:r>
            <a:r>
              <a:rPr lang="en-US" altLang="ja-JP"/>
              <a:t>Usecase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12</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10" name="Picture 9">
            <a:extLst>
              <a:ext uri="{FF2B5EF4-FFF2-40B4-BE49-F238E27FC236}">
                <a16:creationId xmlns:a16="http://schemas.microsoft.com/office/drawing/2014/main" id="{3E74B195-840F-4A2E-93EE-CD13EA394824}"/>
              </a:ext>
            </a:extLst>
          </p:cNvPr>
          <p:cNvPicPr>
            <a:picLocks noChangeAspect="1"/>
          </p:cNvPicPr>
          <p:nvPr/>
        </p:nvPicPr>
        <p:blipFill>
          <a:blip r:embed="rId3"/>
          <a:stretch>
            <a:fillRect/>
          </a:stretch>
        </p:blipFill>
        <p:spPr>
          <a:xfrm>
            <a:off x="2020141" y="1100316"/>
            <a:ext cx="5103718" cy="3956501"/>
          </a:xfrm>
          <a:prstGeom prst="rect">
            <a:avLst/>
          </a:prstGeom>
        </p:spPr>
      </p:pic>
    </p:spTree>
    <p:extLst>
      <p:ext uri="{BB962C8B-B14F-4D97-AF65-F5344CB8AC3E}">
        <p14:creationId xmlns:p14="http://schemas.microsoft.com/office/powerpoint/2010/main" val="156165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a:p>
        </p:txBody>
      </p:sp>
      <p:sp>
        <p:nvSpPr>
          <p:cNvPr id="448" name="Google Shape;448;p23"/>
          <p:cNvSpPr txBox="1">
            <a:spLocks noGrp="1"/>
          </p:cNvSpPr>
          <p:nvPr>
            <p:ph type="subTitle" idx="1"/>
          </p:nvPr>
        </p:nvSpPr>
        <p:spPr>
          <a:xfrm>
            <a:off x="842872" y="3393534"/>
            <a:ext cx="6961426" cy="455452"/>
          </a:xfrm>
          <a:prstGeom prst="rect">
            <a:avLst/>
          </a:prstGeom>
        </p:spPr>
        <p:txBody>
          <a:bodyPr spcFirstLastPara="1" wrap="square" lIns="0" tIns="0" rIns="0" bIns="0" anchor="t" anchorCtr="0">
            <a:noAutofit/>
          </a:bodyPr>
          <a:lstStyle/>
          <a:p>
            <a:pPr marL="0" lvl="0" indent="0">
              <a:lnSpc>
                <a:spcPct val="100000"/>
              </a:lnSpc>
            </a:pPr>
            <a:r>
              <a:rPr lang="en-GB" altLang="ja-JP">
                <a:solidFill>
                  <a:srgbClr val="666666"/>
                </a:solidFill>
                <a:latin typeface="Montserrat" panose="020B0600070205080204" charset="0"/>
                <a:ea typeface="Montserrat ExtraBold"/>
                <a:cs typeface="Montserrat ExtraBold"/>
                <a:sym typeface="Montserrat ExtraBold"/>
              </a:rPr>
              <a:t>Quy trình th</a:t>
            </a:r>
            <a:r>
              <a:rPr lang="en-US" altLang="ja-JP">
                <a:solidFill>
                  <a:srgbClr val="666666"/>
                </a:solidFill>
                <a:latin typeface="Montserrat" panose="020B0600070205080204" charset="0"/>
                <a:ea typeface="Montserrat ExtraBold"/>
                <a:cs typeface="Montserrat ExtraBold"/>
                <a:sym typeface="Montserrat ExtraBold"/>
              </a:rPr>
              <a:t>ực thi hệ thống với docker, cách làm việc với docker</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527085"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03</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5761446" cy="727800"/>
          </a:xfrm>
          <a:prstGeom prst="rect">
            <a:avLst/>
          </a:prstGeom>
        </p:spPr>
        <p:txBody>
          <a:bodyPr spcFirstLastPara="1" wrap="square" lIns="0" tIns="0" rIns="0" bIns="0" anchor="t" anchorCtr="0">
            <a:noAutofit/>
          </a:bodyPr>
          <a:lstStyle/>
          <a:p>
            <a:pPr lvl="0"/>
            <a:r>
              <a:rPr lang="en-US">
                <a:solidFill>
                  <a:srgbClr val="B70000"/>
                </a:solidFill>
              </a:rPr>
              <a:t>Vận hành docker</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838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Quy trình vận hành docker</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grpSp>
        <p:nvGrpSpPr>
          <p:cNvPr id="32" name="Group 31">
            <a:extLst>
              <a:ext uri="{FF2B5EF4-FFF2-40B4-BE49-F238E27FC236}">
                <a16:creationId xmlns:a16="http://schemas.microsoft.com/office/drawing/2014/main" id="{C7DA87D4-9554-4893-A405-FBFF8AAB8BE4}"/>
              </a:ext>
            </a:extLst>
          </p:cNvPr>
          <p:cNvGrpSpPr/>
          <p:nvPr/>
        </p:nvGrpSpPr>
        <p:grpSpPr>
          <a:xfrm>
            <a:off x="1137684" y="1294039"/>
            <a:ext cx="7187609" cy="3350320"/>
            <a:chOff x="1137684" y="1145181"/>
            <a:chExt cx="7187609" cy="3350320"/>
          </a:xfrm>
        </p:grpSpPr>
        <p:sp>
          <p:nvSpPr>
            <p:cNvPr id="11" name="Rectangle 10">
              <a:extLst>
                <a:ext uri="{FF2B5EF4-FFF2-40B4-BE49-F238E27FC236}">
                  <a16:creationId xmlns:a16="http://schemas.microsoft.com/office/drawing/2014/main" id="{89D7DBB7-2DFB-4500-976F-2D3311A73FF3}"/>
                </a:ext>
              </a:extLst>
            </p:cNvPr>
            <p:cNvSpPr/>
            <p:nvPr/>
          </p:nvSpPr>
          <p:spPr>
            <a:xfrm>
              <a:off x="1137684" y="4051005"/>
              <a:ext cx="1839432" cy="444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Host Machine 1</a:t>
              </a:r>
              <a:endParaRPr kumimoji="1" lang="ja-JP" altLang="en-US"/>
            </a:p>
          </p:txBody>
        </p:sp>
        <p:sp>
          <p:nvSpPr>
            <p:cNvPr id="12" name="Rectangle 11">
              <a:extLst>
                <a:ext uri="{FF2B5EF4-FFF2-40B4-BE49-F238E27FC236}">
                  <a16:creationId xmlns:a16="http://schemas.microsoft.com/office/drawing/2014/main" id="{0ABE182F-B0BC-4132-9844-0A7CA9F19762}"/>
                </a:ext>
              </a:extLst>
            </p:cNvPr>
            <p:cNvSpPr/>
            <p:nvPr/>
          </p:nvSpPr>
          <p:spPr>
            <a:xfrm>
              <a:off x="6166884" y="4051005"/>
              <a:ext cx="1839432" cy="444496"/>
            </a:xfrm>
            <a:prstGeom prst="rect">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Host Machine 2</a:t>
              </a:r>
              <a:endParaRPr kumimoji="1" lang="ja-JP" altLang="en-US"/>
            </a:p>
          </p:txBody>
        </p:sp>
        <p:sp>
          <p:nvSpPr>
            <p:cNvPr id="13" name="Rectangle: Single Corner Snipped 12">
              <a:extLst>
                <a:ext uri="{FF2B5EF4-FFF2-40B4-BE49-F238E27FC236}">
                  <a16:creationId xmlns:a16="http://schemas.microsoft.com/office/drawing/2014/main" id="{342008E1-34D5-4089-86E5-51F98D7D3C35}"/>
                </a:ext>
              </a:extLst>
            </p:cNvPr>
            <p:cNvSpPr/>
            <p:nvPr/>
          </p:nvSpPr>
          <p:spPr>
            <a:xfrm>
              <a:off x="1405922" y="2687445"/>
              <a:ext cx="833977" cy="669851"/>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tx1"/>
                  </a:solidFill>
                </a:rPr>
                <a:t>Dockerfile</a:t>
              </a:r>
              <a:endParaRPr kumimoji="1" lang="ja-JP" altLang="en-US" sz="900">
                <a:solidFill>
                  <a:schemeClr val="tx1"/>
                </a:solidFill>
              </a:endParaRPr>
            </a:p>
          </p:txBody>
        </p:sp>
        <p:pic>
          <p:nvPicPr>
            <p:cNvPr id="14" name="Picture 13">
              <a:extLst>
                <a:ext uri="{FF2B5EF4-FFF2-40B4-BE49-F238E27FC236}">
                  <a16:creationId xmlns:a16="http://schemas.microsoft.com/office/drawing/2014/main" id="{F6FBD28D-6D2B-42EE-BEE0-249C46564939}"/>
                </a:ext>
              </a:extLst>
            </p:cNvPr>
            <p:cNvPicPr>
              <a:picLocks noChangeAspect="1"/>
            </p:cNvPicPr>
            <p:nvPr/>
          </p:nvPicPr>
          <p:blipFill>
            <a:blip r:embed="rId3"/>
            <a:stretch>
              <a:fillRect/>
            </a:stretch>
          </p:blipFill>
          <p:spPr>
            <a:xfrm>
              <a:off x="7834687" y="3846189"/>
              <a:ext cx="490606" cy="409632"/>
            </a:xfrm>
            <a:prstGeom prst="rect">
              <a:avLst/>
            </a:prstGeom>
          </p:spPr>
        </p:pic>
        <p:pic>
          <p:nvPicPr>
            <p:cNvPr id="15" name="Picture 14">
              <a:extLst>
                <a:ext uri="{FF2B5EF4-FFF2-40B4-BE49-F238E27FC236}">
                  <a16:creationId xmlns:a16="http://schemas.microsoft.com/office/drawing/2014/main" id="{7A073299-061C-42B2-87C9-334DA7EB8EA6}"/>
                </a:ext>
              </a:extLst>
            </p:cNvPr>
            <p:cNvPicPr>
              <a:picLocks noChangeAspect="1"/>
            </p:cNvPicPr>
            <p:nvPr/>
          </p:nvPicPr>
          <p:blipFill>
            <a:blip r:embed="rId3"/>
            <a:stretch>
              <a:fillRect/>
            </a:stretch>
          </p:blipFill>
          <p:spPr>
            <a:xfrm>
              <a:off x="2805485" y="3863621"/>
              <a:ext cx="490606" cy="409632"/>
            </a:xfrm>
            <a:prstGeom prst="rect">
              <a:avLst/>
            </a:prstGeom>
          </p:spPr>
        </p:pic>
        <p:sp>
          <p:nvSpPr>
            <p:cNvPr id="16" name="Rectangle: Rounded Corners 15">
              <a:extLst>
                <a:ext uri="{FF2B5EF4-FFF2-40B4-BE49-F238E27FC236}">
                  <a16:creationId xmlns:a16="http://schemas.microsoft.com/office/drawing/2014/main" id="{6C404831-2271-4AF5-95BF-8803E518FE9D}"/>
                </a:ext>
              </a:extLst>
            </p:cNvPr>
            <p:cNvSpPr/>
            <p:nvPr/>
          </p:nvSpPr>
          <p:spPr>
            <a:xfrm>
              <a:off x="1758178" y="1386394"/>
              <a:ext cx="1185530" cy="493524"/>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Docker image</a:t>
              </a:r>
              <a:endParaRPr kumimoji="1" lang="ja-JP" altLang="en-US"/>
            </a:p>
          </p:txBody>
        </p:sp>
        <p:cxnSp>
          <p:nvCxnSpPr>
            <p:cNvPr id="18" name="Straight Arrow Connector 17">
              <a:extLst>
                <a:ext uri="{FF2B5EF4-FFF2-40B4-BE49-F238E27FC236}">
                  <a16:creationId xmlns:a16="http://schemas.microsoft.com/office/drawing/2014/main" id="{8578677C-728B-4049-AD32-B3DE41DBA537}"/>
                </a:ext>
              </a:extLst>
            </p:cNvPr>
            <p:cNvCxnSpPr>
              <a:cxnSpLocks/>
            </p:cNvCxnSpPr>
            <p:nvPr/>
          </p:nvCxnSpPr>
          <p:spPr>
            <a:xfrm flipV="1">
              <a:off x="2384351" y="2041451"/>
              <a:ext cx="0" cy="1822171"/>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Single Corner Snipped 19">
              <a:extLst>
                <a:ext uri="{FF2B5EF4-FFF2-40B4-BE49-F238E27FC236}">
                  <a16:creationId xmlns:a16="http://schemas.microsoft.com/office/drawing/2014/main" id="{34842AA3-2DC5-4028-9F77-C951435C1E78}"/>
                </a:ext>
              </a:extLst>
            </p:cNvPr>
            <p:cNvSpPr/>
            <p:nvPr/>
          </p:nvSpPr>
          <p:spPr>
            <a:xfrm>
              <a:off x="2130326" y="2817554"/>
              <a:ext cx="1185525" cy="40963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tx1"/>
                  </a:solidFill>
                </a:rPr>
                <a:t>build</a:t>
              </a:r>
              <a:endParaRPr kumimoji="1" lang="ja-JP" altLang="en-US" sz="900">
                <a:solidFill>
                  <a:schemeClr val="tx1"/>
                </a:solidFill>
              </a:endParaRPr>
            </a:p>
          </p:txBody>
        </p:sp>
        <p:cxnSp>
          <p:nvCxnSpPr>
            <p:cNvPr id="21" name="Straight Arrow Connector 20">
              <a:extLst>
                <a:ext uri="{FF2B5EF4-FFF2-40B4-BE49-F238E27FC236}">
                  <a16:creationId xmlns:a16="http://schemas.microsoft.com/office/drawing/2014/main" id="{0BB7B931-D880-434F-A333-617C67DB2374}"/>
                </a:ext>
              </a:extLst>
            </p:cNvPr>
            <p:cNvCxnSpPr>
              <a:cxnSpLocks/>
            </p:cNvCxnSpPr>
            <p:nvPr/>
          </p:nvCxnSpPr>
          <p:spPr>
            <a:xfrm flipV="1">
              <a:off x="3327240" y="1633157"/>
              <a:ext cx="2878765" cy="1"/>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a:extLst>
                <a:ext uri="{FF2B5EF4-FFF2-40B4-BE49-F238E27FC236}">
                  <a16:creationId xmlns:a16="http://schemas.microsoft.com/office/drawing/2014/main" id="{98658433-F567-4122-A77C-51F8FD301BC1}"/>
                </a:ext>
              </a:extLst>
            </p:cNvPr>
            <p:cNvSpPr/>
            <p:nvPr/>
          </p:nvSpPr>
          <p:spPr>
            <a:xfrm>
              <a:off x="4173859" y="1255552"/>
              <a:ext cx="1185525" cy="40963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tx1"/>
                  </a:solidFill>
                </a:rPr>
                <a:t>push</a:t>
              </a:r>
              <a:endParaRPr kumimoji="1" lang="ja-JP" altLang="en-US" sz="900">
                <a:solidFill>
                  <a:schemeClr val="tx1"/>
                </a:solidFill>
              </a:endParaRPr>
            </a:p>
          </p:txBody>
        </p:sp>
        <p:sp>
          <p:nvSpPr>
            <p:cNvPr id="24" name="Cylinder 23">
              <a:extLst>
                <a:ext uri="{FF2B5EF4-FFF2-40B4-BE49-F238E27FC236}">
                  <a16:creationId xmlns:a16="http://schemas.microsoft.com/office/drawing/2014/main" id="{003C0FB7-1B55-4791-B7AC-1730B60F666D}"/>
                </a:ext>
              </a:extLst>
            </p:cNvPr>
            <p:cNvSpPr/>
            <p:nvPr/>
          </p:nvSpPr>
          <p:spPr>
            <a:xfrm>
              <a:off x="6483959" y="1145181"/>
              <a:ext cx="1205281" cy="975949"/>
            </a:xfrm>
            <a:prstGeom prst="can">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Docker registry</a:t>
              </a:r>
              <a:endParaRPr kumimoji="1" lang="ja-JP" altLang="en-US"/>
            </a:p>
          </p:txBody>
        </p:sp>
        <p:cxnSp>
          <p:nvCxnSpPr>
            <p:cNvPr id="26" name="Straight Arrow Connector 25">
              <a:extLst>
                <a:ext uri="{FF2B5EF4-FFF2-40B4-BE49-F238E27FC236}">
                  <a16:creationId xmlns:a16="http://schemas.microsoft.com/office/drawing/2014/main" id="{0DE77FE2-1313-4EC8-876D-317A0729FE15}"/>
                </a:ext>
              </a:extLst>
            </p:cNvPr>
            <p:cNvCxnSpPr>
              <a:cxnSpLocks/>
            </p:cNvCxnSpPr>
            <p:nvPr/>
          </p:nvCxnSpPr>
          <p:spPr>
            <a:xfrm flipV="1">
              <a:off x="6952024" y="2388492"/>
              <a:ext cx="0" cy="1475129"/>
            </a:xfrm>
            <a:prstGeom prst="straightConnector1">
              <a:avLst/>
            </a:prstGeom>
            <a:ln w="28575">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80E5E0-289D-4158-899B-AEEE01DD9002}"/>
                </a:ext>
              </a:extLst>
            </p:cNvPr>
            <p:cNvCxnSpPr>
              <a:cxnSpLocks/>
            </p:cNvCxnSpPr>
            <p:nvPr/>
          </p:nvCxnSpPr>
          <p:spPr>
            <a:xfrm flipV="1">
              <a:off x="7192925" y="2388492"/>
              <a:ext cx="0" cy="1475129"/>
            </a:xfrm>
            <a:prstGeom prst="straightConnector1">
              <a:avLst/>
            </a:prstGeom>
            <a:ln w="28575">
              <a:solidFill>
                <a:schemeClr val="tx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Rectangle: Single Corner Snipped 29">
              <a:extLst>
                <a:ext uri="{FF2B5EF4-FFF2-40B4-BE49-F238E27FC236}">
                  <a16:creationId xmlns:a16="http://schemas.microsoft.com/office/drawing/2014/main" id="{EEBC8E07-1192-433C-A209-ADF834337235}"/>
                </a:ext>
              </a:extLst>
            </p:cNvPr>
            <p:cNvSpPr/>
            <p:nvPr/>
          </p:nvSpPr>
          <p:spPr>
            <a:xfrm>
              <a:off x="5901074" y="2817555"/>
              <a:ext cx="1185525" cy="40963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tx1"/>
                  </a:solidFill>
                </a:rPr>
                <a:t>search</a:t>
              </a:r>
              <a:endParaRPr kumimoji="1" lang="ja-JP" altLang="en-US" sz="900">
                <a:solidFill>
                  <a:schemeClr val="tx1"/>
                </a:solidFill>
              </a:endParaRPr>
            </a:p>
          </p:txBody>
        </p:sp>
        <p:sp>
          <p:nvSpPr>
            <p:cNvPr id="31" name="Rectangle: Single Corner Snipped 30">
              <a:extLst>
                <a:ext uri="{FF2B5EF4-FFF2-40B4-BE49-F238E27FC236}">
                  <a16:creationId xmlns:a16="http://schemas.microsoft.com/office/drawing/2014/main" id="{821CD33E-BF9D-4D95-823A-343434CD2E41}"/>
                </a:ext>
              </a:extLst>
            </p:cNvPr>
            <p:cNvSpPr/>
            <p:nvPr/>
          </p:nvSpPr>
          <p:spPr>
            <a:xfrm>
              <a:off x="7096477" y="2817555"/>
              <a:ext cx="1185525" cy="409632"/>
            </a:xfrm>
            <a:prstGeom prst="snip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tx1"/>
                  </a:solidFill>
                </a:rPr>
                <a:t>pull / run</a:t>
              </a:r>
              <a:endParaRPr kumimoji="1" lang="ja-JP" altLang="en-US" sz="900">
                <a:solidFill>
                  <a:schemeClr val="tx1"/>
                </a:solidFill>
              </a:endParaRPr>
            </a:p>
          </p:txBody>
        </p:sp>
      </p:grpSp>
    </p:spTree>
    <p:extLst>
      <p:ext uri="{BB962C8B-B14F-4D97-AF65-F5344CB8AC3E}">
        <p14:creationId xmlns:p14="http://schemas.microsoft.com/office/powerpoint/2010/main" val="241772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Dockerfile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15</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720001" y="1800000"/>
            <a:ext cx="8182930" cy="2601882"/>
          </a:xfrm>
        </p:spPr>
        <p:txBody>
          <a:bodyPr/>
          <a:lstStyle/>
          <a:p>
            <a:pPr marL="152400" indent="0">
              <a:lnSpc>
                <a:spcPct val="150000"/>
              </a:lnSpc>
              <a:buNone/>
            </a:pPr>
            <a:r>
              <a:rPr lang="en-US" altLang="ja-JP"/>
              <a:t>Các config th</a:t>
            </a:r>
            <a:r>
              <a:rPr lang="vi-VN" altLang="ja-JP"/>
              <a:t>ư</a:t>
            </a:r>
            <a:r>
              <a:rPr lang="en-US" altLang="ja-JP"/>
              <a:t>ờng dùng khi tạo Dockerfile</a:t>
            </a:r>
          </a:p>
          <a:p>
            <a:pPr>
              <a:lnSpc>
                <a:spcPct val="150000"/>
              </a:lnSpc>
            </a:pPr>
            <a:r>
              <a:rPr lang="en-US" altLang="ja-JP"/>
              <a:t>FROM — chỉ định image gốc: python, unbutu, alpine…</a:t>
            </a:r>
            <a:endParaRPr kumimoji="1" lang="en-US" altLang="ja-JP">
              <a:solidFill>
                <a:schemeClr val="tx1"/>
              </a:solidFill>
            </a:endParaRPr>
          </a:p>
          <a:p>
            <a:pPr>
              <a:lnSpc>
                <a:spcPct val="150000"/>
              </a:lnSpc>
            </a:pPr>
            <a:r>
              <a:rPr lang="en-US" altLang="ja-JP"/>
              <a:t>ENV — thiết lập các biến môi tr</a:t>
            </a:r>
            <a:r>
              <a:rPr lang="vi-VN" altLang="ja-JP"/>
              <a:t>ư</a:t>
            </a:r>
            <a:r>
              <a:rPr lang="en-US" altLang="ja-JP"/>
              <a:t>ờng sử dụng bên trong container</a:t>
            </a:r>
          </a:p>
          <a:p>
            <a:pPr>
              <a:lnSpc>
                <a:spcPct val="150000"/>
              </a:lnSpc>
            </a:pPr>
            <a:r>
              <a:rPr lang="en-US" altLang="ja-JP"/>
              <a:t>RUN — thiết lập câu lệnh khi build image, đ</a:t>
            </a:r>
            <a:r>
              <a:rPr lang="vi-VN" altLang="ja-JP"/>
              <a:t>ư</a:t>
            </a:r>
            <a:r>
              <a:rPr lang="en-US" altLang="ja-JP"/>
              <a:t>ợc sử dụng cho việc cài đặt các package</a:t>
            </a:r>
          </a:p>
          <a:p>
            <a:pPr>
              <a:lnSpc>
                <a:spcPct val="150000"/>
              </a:lnSpc>
            </a:pPr>
            <a:r>
              <a:rPr lang="en-US" altLang="ja-JP"/>
              <a:t>COPY — sao chép các file từ host machine vào container</a:t>
            </a:r>
          </a:p>
          <a:p>
            <a:pPr>
              <a:lnSpc>
                <a:spcPct val="150000"/>
              </a:lnSpc>
            </a:pPr>
            <a:r>
              <a:rPr lang="en-US" altLang="ja-JP"/>
              <a:t>CMD/ENTRYPOINT — cung cấp lệnh và tham số cho việc thực thi một container</a:t>
            </a:r>
          </a:p>
          <a:p>
            <a:pPr>
              <a:lnSpc>
                <a:spcPct val="150000"/>
              </a:lnSpc>
            </a:pPr>
            <a:r>
              <a:rPr lang="en-US" altLang="ja-JP"/>
              <a:t>EXPOSE — khai báo port lắng nghe của container</a:t>
            </a:r>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Tree>
    <p:extLst>
      <p:ext uri="{BB962C8B-B14F-4D97-AF65-F5344CB8AC3E}">
        <p14:creationId xmlns:p14="http://schemas.microsoft.com/office/powerpoint/2010/main" val="225376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Dockerfile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16</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720001" y="1531088"/>
            <a:ext cx="8182930" cy="3121961"/>
          </a:xfrm>
        </p:spPr>
        <p:txBody>
          <a:bodyPr/>
          <a:lstStyle/>
          <a:p>
            <a:pPr marL="152400" indent="0">
              <a:lnSpc>
                <a:spcPct val="150000"/>
              </a:lnSpc>
              <a:buNone/>
            </a:pPr>
            <a:r>
              <a:rPr lang="en-US" altLang="ja-JP"/>
              <a:t>FROM python:3.7-alpine</a:t>
            </a:r>
          </a:p>
          <a:p>
            <a:pPr marL="152400" indent="0">
              <a:lnSpc>
                <a:spcPct val="150000"/>
              </a:lnSpc>
              <a:buNone/>
            </a:pPr>
            <a:r>
              <a:rPr lang="en-US" altLang="ja-JP"/>
              <a:t>WORKDIR /code</a:t>
            </a:r>
          </a:p>
          <a:p>
            <a:pPr marL="152400" indent="0">
              <a:lnSpc>
                <a:spcPct val="150000"/>
              </a:lnSpc>
              <a:buNone/>
            </a:pPr>
            <a:r>
              <a:rPr lang="en-US" altLang="ja-JP"/>
              <a:t>ENV FLASK_APP app.py</a:t>
            </a:r>
          </a:p>
          <a:p>
            <a:pPr marL="152400" indent="0">
              <a:lnSpc>
                <a:spcPct val="150000"/>
              </a:lnSpc>
              <a:buNone/>
            </a:pPr>
            <a:r>
              <a:rPr lang="en-US" altLang="ja-JP"/>
              <a:t>ENV FLASK_RUN_HOST 0.0.0.0</a:t>
            </a:r>
          </a:p>
          <a:p>
            <a:pPr marL="152400" indent="0">
              <a:lnSpc>
                <a:spcPct val="150000"/>
              </a:lnSpc>
              <a:buNone/>
            </a:pPr>
            <a:r>
              <a:rPr lang="en-US" altLang="ja-JP"/>
              <a:t>RUN apk add --no-cache gcc musl-dev linux-headers</a:t>
            </a:r>
          </a:p>
          <a:p>
            <a:pPr marL="152400" indent="0">
              <a:lnSpc>
                <a:spcPct val="150000"/>
              </a:lnSpc>
              <a:buNone/>
            </a:pPr>
            <a:r>
              <a:rPr lang="en-US" altLang="ja-JP"/>
              <a:t>COPY requirements.txt requirements.txt</a:t>
            </a:r>
          </a:p>
          <a:p>
            <a:pPr marL="152400" indent="0">
              <a:lnSpc>
                <a:spcPct val="150000"/>
              </a:lnSpc>
              <a:buNone/>
            </a:pPr>
            <a:r>
              <a:rPr lang="en-US" altLang="ja-JP"/>
              <a:t>RUN pip install -r requirements.txt</a:t>
            </a:r>
          </a:p>
          <a:p>
            <a:pPr marL="152400" indent="0">
              <a:lnSpc>
                <a:spcPct val="150000"/>
              </a:lnSpc>
              <a:buNone/>
            </a:pPr>
            <a:r>
              <a:rPr lang="en-US" altLang="ja-JP"/>
              <a:t>COPY . .</a:t>
            </a:r>
          </a:p>
          <a:p>
            <a:pPr marL="152400" indent="0">
              <a:lnSpc>
                <a:spcPct val="150000"/>
              </a:lnSpc>
              <a:buNone/>
            </a:pPr>
            <a:r>
              <a:rPr lang="en-US" altLang="ja-JP"/>
              <a:t>CMD ["flask", "run"]</a:t>
            </a:r>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Tree>
    <p:extLst>
      <p:ext uri="{BB962C8B-B14F-4D97-AF65-F5344CB8AC3E}">
        <p14:creationId xmlns:p14="http://schemas.microsoft.com/office/powerpoint/2010/main" val="345913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docker-compose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17</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9" name="Picture 8">
            <a:extLst>
              <a:ext uri="{FF2B5EF4-FFF2-40B4-BE49-F238E27FC236}">
                <a16:creationId xmlns:a16="http://schemas.microsoft.com/office/drawing/2014/main" id="{01FEB5AE-7200-4ADD-B59C-D378E32BF3A6}"/>
              </a:ext>
            </a:extLst>
          </p:cNvPr>
          <p:cNvPicPr>
            <a:picLocks noChangeAspect="1"/>
          </p:cNvPicPr>
          <p:nvPr/>
        </p:nvPicPr>
        <p:blipFill>
          <a:blip r:embed="rId3"/>
          <a:stretch>
            <a:fillRect/>
          </a:stretch>
        </p:blipFill>
        <p:spPr>
          <a:xfrm>
            <a:off x="5380075" y="2381693"/>
            <a:ext cx="3407696" cy="2478324"/>
          </a:xfrm>
          <a:prstGeom prst="rect">
            <a:avLst/>
          </a:prstGeom>
        </p:spPr>
      </p:pic>
      <p:sp>
        <p:nvSpPr>
          <p:cNvPr id="10" name="Text Placeholder 3">
            <a:extLst>
              <a:ext uri="{FF2B5EF4-FFF2-40B4-BE49-F238E27FC236}">
                <a16:creationId xmlns:a16="http://schemas.microsoft.com/office/drawing/2014/main" id="{AC91D3EC-9ED9-416E-97F8-901CE95A3B5A}"/>
              </a:ext>
            </a:extLst>
          </p:cNvPr>
          <p:cNvSpPr>
            <a:spLocks noGrp="1"/>
          </p:cNvSpPr>
          <p:nvPr>
            <p:ph type="body" idx="1"/>
          </p:nvPr>
        </p:nvSpPr>
        <p:spPr>
          <a:xfrm>
            <a:off x="720001" y="1148316"/>
            <a:ext cx="5712697" cy="3711701"/>
          </a:xfrm>
        </p:spPr>
        <p:txBody>
          <a:bodyPr/>
          <a:lstStyle/>
          <a:p>
            <a:pPr marL="152400" indent="0">
              <a:buNone/>
            </a:pPr>
            <a:endParaRPr lang="en-US" altLang="ja-JP"/>
          </a:p>
          <a:p>
            <a:pPr marL="152400" indent="0">
              <a:buNone/>
            </a:pPr>
            <a:r>
              <a:rPr lang="en-US" altLang="ja-JP"/>
              <a:t>Docker compose là công cụ dùng để định nghĩa và run multi-container cho Docker application bằng file YAML.</a:t>
            </a:r>
          </a:p>
          <a:p>
            <a:pPr marL="152400" indent="0">
              <a:buNone/>
            </a:pPr>
            <a:endParaRPr lang="en-US" altLang="ja-JP"/>
          </a:p>
          <a:p>
            <a:pPr marL="152400" indent="0">
              <a:buNone/>
            </a:pPr>
            <a:r>
              <a:rPr lang="vi-VN" altLang="ja-JP"/>
              <a:t>Sử dụng chỉ với ba bước:</a:t>
            </a:r>
          </a:p>
          <a:p>
            <a:r>
              <a:rPr lang="vi-VN" altLang="ja-JP"/>
              <a:t>Khai báo app’s environment</a:t>
            </a:r>
            <a:r>
              <a:rPr lang="en-US" altLang="ja-JP"/>
              <a:t> sử dụng</a:t>
            </a:r>
            <a:r>
              <a:rPr lang="vi-VN" altLang="ja-JP"/>
              <a:t> trong Dockerfile.</a:t>
            </a:r>
          </a:p>
          <a:p>
            <a:r>
              <a:rPr lang="vi-VN" altLang="ja-JP"/>
              <a:t>Khai báo các services cần thiết để chạy application trong file docker-compose.yml.</a:t>
            </a:r>
          </a:p>
          <a:p>
            <a:r>
              <a:rPr lang="vi-VN" altLang="ja-JP"/>
              <a:t>Run docker-compose up để start và run app.</a:t>
            </a:r>
          </a:p>
        </p:txBody>
      </p:sp>
    </p:spTree>
    <p:extLst>
      <p:ext uri="{BB962C8B-B14F-4D97-AF65-F5344CB8AC3E}">
        <p14:creationId xmlns:p14="http://schemas.microsoft.com/office/powerpoint/2010/main" val="350135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t>docker-compose.yml</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18</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10" name="Text Placeholder 3">
            <a:extLst>
              <a:ext uri="{FF2B5EF4-FFF2-40B4-BE49-F238E27FC236}">
                <a16:creationId xmlns:a16="http://schemas.microsoft.com/office/drawing/2014/main" id="{AC91D3EC-9ED9-416E-97F8-901CE95A3B5A}"/>
              </a:ext>
            </a:extLst>
          </p:cNvPr>
          <p:cNvSpPr>
            <a:spLocks noGrp="1"/>
          </p:cNvSpPr>
          <p:nvPr>
            <p:ph type="body" idx="1"/>
          </p:nvPr>
        </p:nvSpPr>
        <p:spPr>
          <a:xfrm>
            <a:off x="1070877" y="1626782"/>
            <a:ext cx="3766938" cy="3516718"/>
          </a:xfrm>
        </p:spPr>
        <p:txBody>
          <a:bodyPr/>
          <a:lstStyle/>
          <a:p>
            <a:pPr marL="152400" indent="0">
              <a:buNone/>
            </a:pPr>
            <a:r>
              <a:rPr lang="en-US" altLang="ja-JP"/>
              <a:t>docker-compose.yml (1)</a:t>
            </a:r>
          </a:p>
          <a:p>
            <a:pPr marL="152400" indent="0">
              <a:buNone/>
            </a:pPr>
            <a:endParaRPr lang="vi-VN" altLang="ja-JP"/>
          </a:p>
          <a:p>
            <a:pPr marL="152400" indent="0">
              <a:buNone/>
            </a:pPr>
            <a:r>
              <a:rPr lang="vi-VN" altLang="ja-JP"/>
              <a:t>version: '3'</a:t>
            </a:r>
          </a:p>
          <a:p>
            <a:pPr marL="152400" indent="0">
              <a:buNone/>
            </a:pPr>
            <a:r>
              <a:rPr lang="vi-VN" altLang="ja-JP"/>
              <a:t>services:</a:t>
            </a:r>
          </a:p>
          <a:p>
            <a:pPr marL="152400" indent="0">
              <a:buNone/>
            </a:pPr>
            <a:r>
              <a:rPr lang="vi-VN" altLang="ja-JP"/>
              <a:t>  web:</a:t>
            </a:r>
          </a:p>
          <a:p>
            <a:pPr marL="152400" indent="0">
              <a:buNone/>
            </a:pPr>
            <a:r>
              <a:rPr lang="vi-VN" altLang="ja-JP"/>
              <a:t>    build: .</a:t>
            </a:r>
          </a:p>
          <a:p>
            <a:pPr marL="152400" indent="0">
              <a:buNone/>
            </a:pPr>
            <a:r>
              <a:rPr lang="vi-VN" altLang="ja-JP"/>
              <a:t>    ports:</a:t>
            </a:r>
          </a:p>
          <a:p>
            <a:pPr marL="152400" indent="0">
              <a:buNone/>
            </a:pPr>
            <a:r>
              <a:rPr lang="vi-VN" altLang="ja-JP"/>
              <a:t>      - "5000:5000“</a:t>
            </a:r>
            <a:endParaRPr lang="en-US" altLang="ja-JP"/>
          </a:p>
          <a:p>
            <a:pPr marL="152400" indent="0">
              <a:buNone/>
            </a:pPr>
            <a:r>
              <a:rPr lang="en-US" altLang="ja-JP"/>
              <a:t>    restart: always</a:t>
            </a:r>
            <a:endParaRPr lang="vi-VN" altLang="ja-JP"/>
          </a:p>
          <a:p>
            <a:pPr marL="152400" indent="0">
              <a:buNone/>
            </a:pPr>
            <a:r>
              <a:rPr lang="vi-VN" altLang="ja-JP"/>
              <a:t>  redis:</a:t>
            </a:r>
          </a:p>
          <a:p>
            <a:pPr marL="152400" indent="0">
              <a:buNone/>
            </a:pPr>
            <a:r>
              <a:rPr lang="vi-VN" altLang="ja-JP"/>
              <a:t>    image: "redis:alpine“</a:t>
            </a:r>
            <a:endParaRPr lang="en-US" altLang="ja-JP"/>
          </a:p>
          <a:p>
            <a:pPr marL="152400" indent="0">
              <a:buNone/>
            </a:pPr>
            <a:r>
              <a:rPr lang="en-US" altLang="ja-JP"/>
              <a:t>    restart: always</a:t>
            </a:r>
            <a:endParaRPr lang="vi-VN" altLang="ja-JP"/>
          </a:p>
        </p:txBody>
      </p:sp>
      <p:sp>
        <p:nvSpPr>
          <p:cNvPr id="13" name="Text Placeholder 3">
            <a:extLst>
              <a:ext uri="{FF2B5EF4-FFF2-40B4-BE49-F238E27FC236}">
                <a16:creationId xmlns:a16="http://schemas.microsoft.com/office/drawing/2014/main" id="{5646879E-D433-40BB-904D-4E5B389EB017}"/>
              </a:ext>
            </a:extLst>
          </p:cNvPr>
          <p:cNvSpPr txBox="1">
            <a:spLocks/>
          </p:cNvSpPr>
          <p:nvPr/>
        </p:nvSpPr>
        <p:spPr>
          <a:xfrm>
            <a:off x="4771668" y="983975"/>
            <a:ext cx="3766938" cy="41595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Char char="■"/>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Char char="□"/>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Char char="▫"/>
              <a:defRPr sz="1200" b="0" i="0" u="none" strike="noStrike" cap="none">
                <a:solidFill>
                  <a:schemeClr val="dk2"/>
                </a:solidFill>
                <a:latin typeface="Montserrat"/>
                <a:ea typeface="Montserrat"/>
                <a:cs typeface="Montserrat"/>
                <a:sym typeface="Montserrat"/>
              </a:defRPr>
            </a:lvl9pPr>
          </a:lstStyle>
          <a:p>
            <a:pPr marL="152400" indent="0">
              <a:buFont typeface="Montserrat"/>
              <a:buNone/>
            </a:pPr>
            <a:r>
              <a:rPr lang="en-US" altLang="ja-JP"/>
              <a:t>docker-compose.yml (2)</a:t>
            </a:r>
          </a:p>
          <a:p>
            <a:pPr marL="152400" indent="0">
              <a:buFont typeface="Montserrat"/>
              <a:buNone/>
            </a:pPr>
            <a:endParaRPr lang="vi-VN" altLang="ja-JP"/>
          </a:p>
          <a:p>
            <a:pPr marL="152400" indent="0">
              <a:buNone/>
            </a:pPr>
            <a:r>
              <a:rPr lang="en-US" altLang="ja-JP"/>
              <a:t>version: "3.8"</a:t>
            </a:r>
          </a:p>
          <a:p>
            <a:pPr marL="152400" indent="0">
              <a:buNone/>
            </a:pPr>
            <a:r>
              <a:rPr lang="en-US" altLang="ja-JP"/>
              <a:t>services:</a:t>
            </a:r>
          </a:p>
          <a:p>
            <a:pPr marL="152400" indent="0">
              <a:buNone/>
            </a:pPr>
            <a:r>
              <a:rPr lang="en-US" altLang="ja-JP"/>
              <a:t>  proxy:</a:t>
            </a:r>
          </a:p>
          <a:p>
            <a:pPr marL="152400" indent="0">
              <a:buNone/>
            </a:pPr>
            <a:r>
              <a:rPr lang="en-US" altLang="ja-JP"/>
              <a:t>    build: ./proxy</a:t>
            </a:r>
          </a:p>
          <a:p>
            <a:pPr marL="152400" indent="0">
              <a:buNone/>
            </a:pPr>
            <a:r>
              <a:rPr lang="en-US" altLang="ja-JP"/>
              <a:t>    networks:</a:t>
            </a:r>
          </a:p>
          <a:p>
            <a:pPr marL="152400" indent="0">
              <a:buNone/>
            </a:pPr>
            <a:r>
              <a:rPr lang="en-US" altLang="ja-JP"/>
              <a:t>      - outside</a:t>
            </a:r>
          </a:p>
          <a:p>
            <a:pPr marL="152400" indent="0">
              <a:buNone/>
            </a:pPr>
            <a:r>
              <a:rPr lang="en-US" altLang="ja-JP"/>
              <a:t>      - default</a:t>
            </a:r>
          </a:p>
          <a:p>
            <a:pPr marL="152400" indent="0">
              <a:buNone/>
            </a:pPr>
            <a:r>
              <a:rPr lang="en-US" altLang="ja-JP"/>
              <a:t>  app:</a:t>
            </a:r>
          </a:p>
          <a:p>
            <a:pPr marL="152400" indent="0">
              <a:buNone/>
            </a:pPr>
            <a:r>
              <a:rPr lang="en-US" altLang="ja-JP"/>
              <a:t>    build: ./app</a:t>
            </a:r>
          </a:p>
          <a:p>
            <a:pPr marL="152400" indent="0">
              <a:buNone/>
            </a:pPr>
            <a:r>
              <a:rPr lang="en-US" altLang="ja-JP"/>
              <a:t>    networks:</a:t>
            </a:r>
          </a:p>
          <a:p>
            <a:pPr marL="152400" indent="0">
              <a:buNone/>
            </a:pPr>
            <a:r>
              <a:rPr lang="en-US" altLang="ja-JP"/>
              <a:t>      - default</a:t>
            </a:r>
          </a:p>
          <a:p>
            <a:pPr marL="152400" indent="0">
              <a:buNone/>
            </a:pPr>
            <a:r>
              <a:rPr lang="en-US" altLang="ja-JP"/>
              <a:t>networks:</a:t>
            </a:r>
          </a:p>
          <a:p>
            <a:pPr marL="152400" indent="0">
              <a:buNone/>
            </a:pPr>
            <a:r>
              <a:rPr lang="en-US" altLang="ja-JP"/>
              <a:t>  outside:</a:t>
            </a:r>
          </a:p>
          <a:p>
            <a:pPr marL="152400" indent="0">
              <a:buNone/>
            </a:pPr>
            <a:r>
              <a:rPr lang="en-US" altLang="ja-JP"/>
              <a:t>    external: true</a:t>
            </a:r>
            <a:endParaRPr lang="vi-VN" altLang="ja-JP"/>
          </a:p>
        </p:txBody>
      </p:sp>
    </p:spTree>
    <p:extLst>
      <p:ext uri="{BB962C8B-B14F-4D97-AF65-F5344CB8AC3E}">
        <p14:creationId xmlns:p14="http://schemas.microsoft.com/office/powerpoint/2010/main" val="161863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19</a:t>
            </a:fld>
            <a:endParaRPr/>
          </a:p>
        </p:txBody>
      </p:sp>
      <p:sp>
        <p:nvSpPr>
          <p:cNvPr id="448" name="Google Shape;448;p23"/>
          <p:cNvSpPr txBox="1">
            <a:spLocks noGrp="1"/>
          </p:cNvSpPr>
          <p:nvPr>
            <p:ph type="subTitle" idx="1"/>
          </p:nvPr>
        </p:nvSpPr>
        <p:spPr>
          <a:xfrm>
            <a:off x="842872" y="3393534"/>
            <a:ext cx="6961426" cy="455452"/>
          </a:xfrm>
          <a:prstGeom prst="rect">
            <a:avLst/>
          </a:prstGeom>
        </p:spPr>
        <p:txBody>
          <a:bodyPr spcFirstLastPara="1" wrap="square" lIns="0" tIns="0" rIns="0" bIns="0" anchor="t" anchorCtr="0">
            <a:noAutofit/>
          </a:bodyPr>
          <a:lstStyle/>
          <a:p>
            <a:pPr marL="0" lvl="0" indent="0">
              <a:lnSpc>
                <a:spcPct val="100000"/>
              </a:lnSpc>
            </a:pPr>
            <a:r>
              <a:rPr lang="en-US" altLang="ja-JP">
                <a:solidFill>
                  <a:srgbClr val="666666"/>
                </a:solidFill>
                <a:latin typeface="Montserrat" panose="020B0600070205080204" charset="0"/>
                <a:ea typeface="Montserrat ExtraBold"/>
                <a:cs typeface="Montserrat ExtraBold"/>
                <a:sym typeface="Montserrat ExtraBold"/>
              </a:rPr>
              <a:t>Dùng build image, push/pull, run</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994918"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04</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2" y="2685246"/>
            <a:ext cx="7078627" cy="727800"/>
          </a:xfrm>
          <a:prstGeom prst="rect">
            <a:avLst/>
          </a:prstGeom>
        </p:spPr>
        <p:txBody>
          <a:bodyPr spcFirstLastPara="1" wrap="square" lIns="0" tIns="0" rIns="0" bIns="0" anchor="t" anchorCtr="0">
            <a:noAutofit/>
          </a:bodyPr>
          <a:lstStyle/>
          <a:p>
            <a:pPr lvl="0"/>
            <a:r>
              <a:rPr lang="vi-VN">
                <a:solidFill>
                  <a:srgbClr val="B70000"/>
                </a:solidFill>
              </a:rPr>
              <a:t>Một số lệnh cơ bản</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699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idx="2"/>
          </p:nvPr>
        </p:nvSpPr>
        <p:spPr>
          <a:xfrm>
            <a:off x="1339025" y="478925"/>
            <a:ext cx="4320000" cy="43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Contents</a:t>
            </a:r>
            <a:endParaRPr>
              <a:solidFill>
                <a:srgbClr val="B70000"/>
              </a:solidFill>
            </a:endParaRPr>
          </a:p>
        </p:txBody>
      </p:sp>
      <p:sp>
        <p:nvSpPr>
          <p:cNvPr id="204" name="Google Shape;204;p17"/>
          <p:cNvSpPr txBox="1">
            <a:spLocks noGrp="1"/>
          </p:cNvSpPr>
          <p:nvPr>
            <p:ph type="title" idx="3"/>
          </p:nvPr>
        </p:nvSpPr>
        <p:spPr>
          <a:xfrm>
            <a:off x="2149025" y="1302532"/>
            <a:ext cx="2880000" cy="540000"/>
          </a:xfrm>
          <a:prstGeom prst="rect">
            <a:avLst/>
          </a:prstGeom>
        </p:spPr>
        <p:txBody>
          <a:bodyPr spcFirstLastPara="1" wrap="square" lIns="0" tIns="0" rIns="0" bIns="0" anchor="t" anchorCtr="0">
            <a:noAutofit/>
          </a:bodyPr>
          <a:lstStyle/>
          <a:p>
            <a:pPr lvl="0"/>
            <a:r>
              <a:rPr lang="en-US" altLang="ja-JP" b="0">
                <a:solidFill>
                  <a:schemeClr val="tx1"/>
                </a:solidFill>
                <a:latin typeface="Montserrat" panose="020B0600070205080204" charset="0"/>
                <a:ea typeface="MS PGothic" panose="020B0600070205080204" pitchFamily="34" charset="-128"/>
                <a:cs typeface="Arial" pitchFamily="34" charset="0"/>
              </a:rPr>
              <a:t>Tổng quan</a:t>
            </a:r>
            <a:endParaRPr lang="ja-JP" altLang="en-US" b="0">
              <a:solidFill>
                <a:schemeClr val="tx1"/>
              </a:solidFill>
              <a:latin typeface="Montserrat" panose="020B0600070205080204" charset="0"/>
              <a:ea typeface="MS PGothic" panose="020B0600070205080204" pitchFamily="34" charset="-128"/>
              <a:cs typeface="Arial" pitchFamily="34" charset="0"/>
            </a:endParaRPr>
          </a:p>
          <a:p>
            <a:pPr marL="0" lvl="0" indent="0" algn="l" rtl="0">
              <a:spcBef>
                <a:spcPts val="0"/>
              </a:spcBef>
              <a:spcAft>
                <a:spcPts val="0"/>
              </a:spcAft>
              <a:buNone/>
            </a:pPr>
            <a:r>
              <a:rPr lang="en-US" altLang="ja-JP" sz="1200" b="0">
                <a:solidFill>
                  <a:srgbClr val="666666"/>
                </a:solidFill>
                <a:latin typeface="Montserrat" panose="020B0600070205080204" charset="0"/>
                <a:ea typeface="Montserrat ExtraBold"/>
                <a:cs typeface="Montserrat ExtraBold"/>
                <a:sym typeface="Montserrat ExtraBold"/>
              </a:rPr>
              <a:t>Giới thiệu về Docker</a:t>
            </a:r>
            <a:endParaRPr lang="ja-JP" altLang="en-US" sz="1200" b="0">
              <a:solidFill>
                <a:srgbClr val="666666"/>
              </a:solidFill>
              <a:latin typeface="Montserrat" panose="020B0600070205080204" charset="0"/>
              <a:ea typeface="Montserrat ExtraBold"/>
              <a:cs typeface="Montserrat ExtraBold"/>
              <a:sym typeface="Montserrat ExtraBold"/>
            </a:endParaRPr>
          </a:p>
        </p:txBody>
      </p:sp>
      <p:sp>
        <p:nvSpPr>
          <p:cNvPr id="205" name="Google Shape;205;p17"/>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a:p>
        </p:txBody>
      </p:sp>
      <p:sp>
        <p:nvSpPr>
          <p:cNvPr id="206" name="Google Shape;206;p17"/>
          <p:cNvSpPr txBox="1">
            <a:spLocks noGrp="1"/>
          </p:cNvSpPr>
          <p:nvPr>
            <p:ph type="title" idx="4"/>
          </p:nvPr>
        </p:nvSpPr>
        <p:spPr>
          <a:xfrm>
            <a:off x="1339025" y="1212532"/>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01</a:t>
            </a:r>
            <a:endParaRPr/>
          </a:p>
        </p:txBody>
      </p:sp>
      <p:sp>
        <p:nvSpPr>
          <p:cNvPr id="207" name="Google Shape;207;p17"/>
          <p:cNvSpPr txBox="1">
            <a:spLocks noGrp="1"/>
          </p:cNvSpPr>
          <p:nvPr>
            <p:ph type="title" idx="5"/>
          </p:nvPr>
        </p:nvSpPr>
        <p:spPr>
          <a:xfrm>
            <a:off x="2149025" y="1973084"/>
            <a:ext cx="6295564" cy="540000"/>
          </a:xfrm>
          <a:prstGeom prst="rect">
            <a:avLst/>
          </a:prstGeom>
        </p:spPr>
        <p:txBody>
          <a:bodyPr spcFirstLastPara="1" wrap="square" lIns="0" tIns="0" rIns="0" bIns="0" anchor="t" anchorCtr="0">
            <a:noAutofit/>
          </a:bodyPr>
          <a:lstStyle/>
          <a:p>
            <a:pPr lvl="0"/>
            <a:r>
              <a:rPr lang="en-US" altLang="zh-TW" b="0">
                <a:solidFill>
                  <a:schemeClr val="tx1"/>
                </a:solidFill>
                <a:latin typeface="Montserrat" panose="020B0600070205080204" charset="0"/>
                <a:ea typeface="MS PGothic" panose="020B0600070205080204" pitchFamily="34" charset="-128"/>
                <a:cs typeface="Arial" pitchFamily="34" charset="0"/>
                <a:sym typeface="Montserrat ExtraBold"/>
              </a:rPr>
              <a:t>Lợi ích</a:t>
            </a:r>
            <a:endParaRPr b="0">
              <a:solidFill>
                <a:schemeClr val="tx1"/>
              </a:solidFill>
              <a:latin typeface="Montserrat" panose="020B0600070205080204" charset="0"/>
              <a:ea typeface="MS PGothic" panose="020B0600070205080204" pitchFamily="34" charset="-128"/>
              <a:cs typeface="Arial" pitchFamily="34" charset="0"/>
              <a:sym typeface="Montserrat ExtraBold"/>
            </a:endParaRPr>
          </a:p>
          <a:p>
            <a:pPr lvl="0"/>
            <a:r>
              <a:rPr lang="en-US" altLang="ja-JP" sz="1200" b="0">
                <a:solidFill>
                  <a:srgbClr val="666666"/>
                </a:solidFill>
                <a:latin typeface="Montserrat" panose="020B0600070205080204" charset="0"/>
                <a:ea typeface="Montserrat ExtraBold"/>
                <a:cs typeface="Montserrat ExtraBold"/>
                <a:sym typeface="Montserrat ExtraBold"/>
              </a:rPr>
              <a:t>Lợi ích của docker, tại sao và khi nào sử dụng</a:t>
            </a:r>
            <a:endParaRPr b="0">
              <a:solidFill>
                <a:srgbClr val="666666"/>
              </a:solidFill>
              <a:latin typeface="Montserrat" panose="020B0600070205080204" charset="0"/>
              <a:ea typeface="Montserrat ExtraBold"/>
              <a:cs typeface="Montserrat ExtraBold"/>
              <a:sym typeface="Montserrat ExtraBold"/>
            </a:endParaRPr>
          </a:p>
        </p:txBody>
      </p:sp>
      <p:sp>
        <p:nvSpPr>
          <p:cNvPr id="208" name="Google Shape;208;p17"/>
          <p:cNvSpPr txBox="1">
            <a:spLocks noGrp="1"/>
          </p:cNvSpPr>
          <p:nvPr>
            <p:ph type="title" idx="6"/>
          </p:nvPr>
        </p:nvSpPr>
        <p:spPr>
          <a:xfrm>
            <a:off x="1339026" y="1883084"/>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02</a:t>
            </a:r>
            <a:endParaRPr/>
          </a:p>
        </p:txBody>
      </p:sp>
      <p:sp>
        <p:nvSpPr>
          <p:cNvPr id="209" name="Google Shape;209;p17"/>
          <p:cNvSpPr txBox="1">
            <a:spLocks noGrp="1"/>
          </p:cNvSpPr>
          <p:nvPr>
            <p:ph type="title" idx="7"/>
          </p:nvPr>
        </p:nvSpPr>
        <p:spPr>
          <a:xfrm>
            <a:off x="2149025" y="2645324"/>
            <a:ext cx="5476856" cy="540000"/>
          </a:xfrm>
          <a:prstGeom prst="rect">
            <a:avLst/>
          </a:prstGeom>
        </p:spPr>
        <p:txBody>
          <a:bodyPr spcFirstLastPara="1" wrap="square" lIns="0" tIns="0" rIns="0" bIns="0" anchor="t" anchorCtr="0">
            <a:noAutofit/>
          </a:bodyPr>
          <a:lstStyle/>
          <a:p>
            <a:pPr marL="0" indent="0"/>
            <a:r>
              <a:rPr lang="en-US" b="0">
                <a:solidFill>
                  <a:schemeClr val="tx1"/>
                </a:solidFill>
                <a:latin typeface="Montserrat" panose="020B0600070205080204" charset="0"/>
                <a:ea typeface="MS PGothic" panose="020B0600070205080204" pitchFamily="34" charset="-128"/>
                <a:cs typeface="Arial" pitchFamily="34" charset="0"/>
                <a:sym typeface="Montserrat ExtraBold"/>
              </a:rPr>
              <a:t>Vận hành docker</a:t>
            </a:r>
            <a:endParaRPr b="0">
              <a:solidFill>
                <a:schemeClr val="tx1"/>
              </a:solidFill>
              <a:latin typeface="Montserrat" panose="020B0600070205080204" charset="0"/>
              <a:ea typeface="MS PGothic" panose="020B0600070205080204" pitchFamily="34" charset="-128"/>
              <a:cs typeface="Arial" pitchFamily="34" charset="0"/>
              <a:sym typeface="Montserrat ExtraBold"/>
            </a:endParaRPr>
          </a:p>
          <a:p>
            <a:pPr lvl="0"/>
            <a:r>
              <a:rPr lang="en-GB" sz="1200" b="0">
                <a:solidFill>
                  <a:srgbClr val="666666"/>
                </a:solidFill>
                <a:latin typeface="Montserrat" panose="020B0600070205080204" charset="0"/>
                <a:ea typeface="Montserrat ExtraBold"/>
                <a:cs typeface="Montserrat ExtraBold"/>
                <a:sym typeface="Montserrat ExtraBold"/>
              </a:rPr>
              <a:t>Quy trình th</a:t>
            </a:r>
            <a:r>
              <a:rPr lang="en-US" sz="1200" b="0">
                <a:solidFill>
                  <a:srgbClr val="666666"/>
                </a:solidFill>
                <a:latin typeface="Montserrat" panose="020B0600070205080204" charset="0"/>
                <a:ea typeface="Montserrat ExtraBold"/>
                <a:cs typeface="Montserrat ExtraBold"/>
                <a:sym typeface="Montserrat ExtraBold"/>
              </a:rPr>
              <a:t>ực thi hệ thống với docker, cách làm việc với docker</a:t>
            </a:r>
            <a:endParaRPr b="0">
              <a:latin typeface="Montserrat" panose="020B0600070205080204" charset="0"/>
              <a:ea typeface="Montserrat ExtraBold"/>
              <a:cs typeface="Montserrat ExtraBold"/>
              <a:sym typeface="Montserrat ExtraBold"/>
            </a:endParaRPr>
          </a:p>
        </p:txBody>
      </p:sp>
      <p:sp>
        <p:nvSpPr>
          <p:cNvPr id="210" name="Google Shape;210;p17"/>
          <p:cNvSpPr txBox="1">
            <a:spLocks noGrp="1"/>
          </p:cNvSpPr>
          <p:nvPr>
            <p:ph type="title" idx="8"/>
          </p:nvPr>
        </p:nvSpPr>
        <p:spPr>
          <a:xfrm>
            <a:off x="1339025" y="2555324"/>
            <a:ext cx="720000" cy="720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a:t>03</a:t>
            </a:r>
            <a:endParaRPr/>
          </a:p>
        </p:txBody>
      </p:sp>
      <p:sp>
        <p:nvSpPr>
          <p:cNvPr id="217" name="Google Shape;217;p17"/>
          <p:cNvSpPr txBox="1">
            <a:spLocks noGrp="1"/>
          </p:cNvSpPr>
          <p:nvPr>
            <p:ph type="title"/>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grpSp>
        <p:nvGrpSpPr>
          <p:cNvPr id="218" name="Google Shape;218;p17"/>
          <p:cNvGrpSpPr/>
          <p:nvPr/>
        </p:nvGrpSpPr>
        <p:grpSpPr>
          <a:xfrm>
            <a:off x="180000" y="4927500"/>
            <a:ext cx="360000" cy="216000"/>
            <a:chOff x="180000" y="4927500"/>
            <a:chExt cx="360000" cy="216000"/>
          </a:xfrm>
        </p:grpSpPr>
        <p:sp>
          <p:nvSpPr>
            <p:cNvPr id="219" name="Google Shape;219;p17"/>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09;p17">
            <a:extLst>
              <a:ext uri="{FF2B5EF4-FFF2-40B4-BE49-F238E27FC236}">
                <a16:creationId xmlns:a16="http://schemas.microsoft.com/office/drawing/2014/main" id="{B2464640-C14C-417B-898D-41B946223558}"/>
              </a:ext>
            </a:extLst>
          </p:cNvPr>
          <p:cNvSpPr txBox="1">
            <a:spLocks/>
          </p:cNvSpPr>
          <p:nvPr/>
        </p:nvSpPr>
        <p:spPr>
          <a:xfrm>
            <a:off x="2149025" y="3265062"/>
            <a:ext cx="5476856" cy="5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16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r>
              <a:rPr lang="en-US" b="0">
                <a:solidFill>
                  <a:schemeClr val="tx1"/>
                </a:solidFill>
                <a:latin typeface="Montserrat" panose="020B0600070205080204" charset="0"/>
                <a:ea typeface="MS PGothic" panose="020B0600070205080204" pitchFamily="34" charset="-128"/>
                <a:cs typeface="Arial" pitchFamily="34" charset="0"/>
                <a:sym typeface="Montserrat ExtraBold"/>
              </a:rPr>
              <a:t>Một số lệnh c</a:t>
            </a:r>
            <a:r>
              <a:rPr lang="vi-VN" b="0">
                <a:solidFill>
                  <a:schemeClr val="tx1"/>
                </a:solidFill>
                <a:latin typeface="Montserrat" panose="020B0600070205080204" charset="0"/>
                <a:ea typeface="MS PGothic" panose="020B0600070205080204" pitchFamily="34" charset="-128"/>
                <a:cs typeface="Arial" pitchFamily="34" charset="0"/>
                <a:sym typeface="Montserrat ExtraBold"/>
              </a:rPr>
              <a:t>ơ</a:t>
            </a:r>
            <a:r>
              <a:rPr lang="en-US" b="0">
                <a:solidFill>
                  <a:schemeClr val="tx1"/>
                </a:solidFill>
                <a:latin typeface="Montserrat" panose="020B0600070205080204" charset="0"/>
                <a:ea typeface="MS PGothic" panose="020B0600070205080204" pitchFamily="34" charset="-128"/>
                <a:cs typeface="Arial" pitchFamily="34" charset="0"/>
                <a:sym typeface="Montserrat ExtraBold"/>
              </a:rPr>
              <a:t> bản</a:t>
            </a:r>
          </a:p>
          <a:p>
            <a:r>
              <a:rPr lang="en-US" sz="1200" b="0">
                <a:solidFill>
                  <a:srgbClr val="666666"/>
                </a:solidFill>
                <a:latin typeface="Montserrat" panose="020B0600070205080204" charset="0"/>
                <a:ea typeface="Montserrat ExtraBold"/>
                <a:cs typeface="Montserrat ExtraBold"/>
                <a:sym typeface="Montserrat ExtraBold"/>
              </a:rPr>
              <a:t>Dùng build image, push/pull, run</a:t>
            </a:r>
            <a:endParaRPr lang="en-US" b="0">
              <a:latin typeface="Montserrat" panose="020B0600070205080204" charset="0"/>
              <a:ea typeface="Montserrat ExtraBold"/>
              <a:cs typeface="Montserrat ExtraBold"/>
              <a:sym typeface="Montserrat ExtraBold"/>
            </a:endParaRPr>
          </a:p>
        </p:txBody>
      </p:sp>
      <p:sp>
        <p:nvSpPr>
          <p:cNvPr id="16" name="Google Shape;210;p17">
            <a:extLst>
              <a:ext uri="{FF2B5EF4-FFF2-40B4-BE49-F238E27FC236}">
                <a16:creationId xmlns:a16="http://schemas.microsoft.com/office/drawing/2014/main" id="{1FAA0542-B9A9-4BDE-A35F-6D9E068613FD}"/>
              </a:ext>
            </a:extLst>
          </p:cNvPr>
          <p:cNvSpPr txBox="1">
            <a:spLocks/>
          </p:cNvSpPr>
          <p:nvPr/>
        </p:nvSpPr>
        <p:spPr>
          <a:xfrm>
            <a:off x="1339025" y="3175062"/>
            <a:ext cx="720000" cy="72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B70000"/>
              </a:buClr>
              <a:buSzPts val="4000"/>
              <a:buFont typeface="Montserrat Black"/>
              <a:buNone/>
              <a:defRPr sz="4000" b="0" i="0" u="none" strike="noStrike" cap="none">
                <a:solidFill>
                  <a:srgbClr val="B70000"/>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2pPr>
            <a:lvl3pPr marR="0" lvl="2"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3pPr>
            <a:lvl4pPr marR="0" lvl="3"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4pPr>
            <a:lvl5pPr marR="0" lvl="4"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5pPr>
            <a:lvl6pPr marR="0" lvl="5"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6pPr>
            <a:lvl7pPr marR="0" lvl="6"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7pPr>
            <a:lvl8pPr marR="0" lvl="7"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8pPr>
            <a:lvl9pPr marR="0" lvl="8"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9pPr>
          </a:lstStyle>
          <a:p>
            <a:r>
              <a:rPr lang="en-GB"/>
              <a:t>04</a:t>
            </a:r>
          </a:p>
        </p:txBody>
      </p:sp>
      <p:sp>
        <p:nvSpPr>
          <p:cNvPr id="17" name="Google Shape;209;p17">
            <a:extLst>
              <a:ext uri="{FF2B5EF4-FFF2-40B4-BE49-F238E27FC236}">
                <a16:creationId xmlns:a16="http://schemas.microsoft.com/office/drawing/2014/main" id="{05171ABA-323C-4198-BACA-894CA8E668F7}"/>
              </a:ext>
            </a:extLst>
          </p:cNvPr>
          <p:cNvSpPr txBox="1">
            <a:spLocks/>
          </p:cNvSpPr>
          <p:nvPr/>
        </p:nvSpPr>
        <p:spPr>
          <a:xfrm>
            <a:off x="2149025" y="3981017"/>
            <a:ext cx="5476856" cy="5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16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0" i="0" u="none" strike="noStrike" cap="none">
                <a:solidFill>
                  <a:schemeClr val="dk1"/>
                </a:solidFill>
                <a:latin typeface="Montserrat"/>
                <a:ea typeface="Montserrat"/>
                <a:cs typeface="Montserrat"/>
                <a:sym typeface="Montserrat"/>
              </a:defRPr>
            </a:lvl9pPr>
          </a:lstStyle>
          <a:p>
            <a:r>
              <a:rPr lang="en-US" b="0">
                <a:solidFill>
                  <a:schemeClr val="tx1"/>
                </a:solidFill>
                <a:latin typeface="Montserrat" panose="020B0600070205080204" charset="0"/>
                <a:ea typeface="MS PGothic" panose="020B0600070205080204" pitchFamily="34" charset="-128"/>
                <a:cs typeface="Arial" pitchFamily="34" charset="0"/>
                <a:sym typeface="Montserrat ExtraBold"/>
              </a:rPr>
              <a:t>Quick sample</a:t>
            </a:r>
          </a:p>
          <a:p>
            <a:r>
              <a:rPr lang="en-US" sz="1200" b="0">
                <a:solidFill>
                  <a:srgbClr val="666666"/>
                </a:solidFill>
                <a:latin typeface="Montserrat" panose="020B0600070205080204" charset="0"/>
                <a:ea typeface="Montserrat ExtraBold"/>
                <a:cs typeface="Montserrat ExtraBold"/>
                <a:sym typeface="Montserrat ExtraBold"/>
              </a:rPr>
              <a:t>Xây dựng web app với flask và redis</a:t>
            </a:r>
            <a:endParaRPr lang="en-US" b="0">
              <a:latin typeface="Montserrat" panose="020B0600070205080204" charset="0"/>
              <a:ea typeface="Montserrat ExtraBold"/>
              <a:cs typeface="Montserrat ExtraBold"/>
              <a:sym typeface="Montserrat ExtraBold"/>
            </a:endParaRPr>
          </a:p>
        </p:txBody>
      </p:sp>
      <p:sp>
        <p:nvSpPr>
          <p:cNvPr id="18" name="Google Shape;210;p17">
            <a:extLst>
              <a:ext uri="{FF2B5EF4-FFF2-40B4-BE49-F238E27FC236}">
                <a16:creationId xmlns:a16="http://schemas.microsoft.com/office/drawing/2014/main" id="{A885DE2C-7076-4747-B963-DC8FA02CAC46}"/>
              </a:ext>
            </a:extLst>
          </p:cNvPr>
          <p:cNvSpPr txBox="1">
            <a:spLocks/>
          </p:cNvSpPr>
          <p:nvPr/>
        </p:nvSpPr>
        <p:spPr>
          <a:xfrm>
            <a:off x="1339025" y="3891017"/>
            <a:ext cx="720000" cy="72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B70000"/>
              </a:buClr>
              <a:buSzPts val="4000"/>
              <a:buFont typeface="Montserrat Black"/>
              <a:buNone/>
              <a:defRPr sz="4000" b="0" i="0" u="none" strike="noStrike" cap="none">
                <a:solidFill>
                  <a:srgbClr val="B70000"/>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2pPr>
            <a:lvl3pPr marR="0" lvl="2"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3pPr>
            <a:lvl4pPr marR="0" lvl="3"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4pPr>
            <a:lvl5pPr marR="0" lvl="4"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5pPr>
            <a:lvl6pPr marR="0" lvl="5"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6pPr>
            <a:lvl7pPr marR="0" lvl="6"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7pPr>
            <a:lvl8pPr marR="0" lvl="7"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8pPr>
            <a:lvl9pPr marR="0" lvl="8" algn="ctr" rtl="0">
              <a:lnSpc>
                <a:spcPct val="100000"/>
              </a:lnSpc>
              <a:spcBef>
                <a:spcPts val="0"/>
              </a:spcBef>
              <a:spcAft>
                <a:spcPts val="0"/>
              </a:spcAft>
              <a:buClr>
                <a:srgbClr val="B70000"/>
              </a:buClr>
              <a:buSzPts val="4000"/>
              <a:buFont typeface="Montserrat"/>
              <a:buNone/>
              <a:defRPr sz="4000" b="0" i="0" u="none" strike="noStrike" cap="none">
                <a:solidFill>
                  <a:srgbClr val="B70000"/>
                </a:solidFill>
                <a:latin typeface="Montserrat"/>
                <a:ea typeface="Montserrat"/>
                <a:cs typeface="Montserrat"/>
                <a:sym typeface="Montserrat"/>
              </a:defRPr>
            </a:lvl9pPr>
          </a:lstStyle>
          <a:p>
            <a:r>
              <a:rPr lang="en-GB"/>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Docker images</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20</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17" name="Rectangle 1">
            <a:extLst>
              <a:ext uri="{FF2B5EF4-FFF2-40B4-BE49-F238E27FC236}">
                <a16:creationId xmlns:a16="http://schemas.microsoft.com/office/drawing/2014/main" id="{A36C2875-B955-4499-BE6B-1EECD326E0D7}"/>
              </a:ext>
            </a:extLst>
          </p:cNvPr>
          <p:cNvSpPr>
            <a:spLocks noGrp="1" noChangeArrowheads="1"/>
          </p:cNvSpPr>
          <p:nvPr>
            <p:ph type="body" idx="1"/>
          </p:nvPr>
        </p:nvSpPr>
        <p:spPr bwMode="auto">
          <a:xfrm>
            <a:off x="720725" y="1282758"/>
            <a:ext cx="7997973" cy="389204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ts val="3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build docker image</a:t>
            </a:r>
            <a:endParaRPr kumimoji="0" lang="ja-JP" altLang="ja-JP"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build </a:t>
            </a:r>
            <a:r>
              <a:rPr kumimoji="0" lang="ja-JP" altLang="ja-JP" b="0" i="0" u="none" strike="noStrike" cap="none" normalizeH="0" baseline="0">
                <a:ln>
                  <a:noFill/>
                </a:ln>
                <a:solidFill>
                  <a:srgbClr val="D19A66"/>
                </a:solidFill>
                <a:effectLst/>
                <a:latin typeface="+mn-ea"/>
                <a:ea typeface="+mn-ea"/>
              </a:rPr>
              <a:t>-t</a:t>
            </a:r>
            <a:r>
              <a:rPr kumimoji="0" lang="ja-JP" altLang="ja-JP" b="0" i="0" u="none" strike="noStrike" cap="none" normalizeH="0" baseline="0">
                <a:ln>
                  <a:noFill/>
                </a:ln>
                <a:solidFill>
                  <a:srgbClr val="ABB2BF"/>
                </a:solidFill>
                <a:effectLst/>
                <a:latin typeface="+mn-ea"/>
                <a:ea typeface="+mn-ea"/>
              </a:rPr>
              <a:t> abc:xyz . </a:t>
            </a:r>
            <a:r>
              <a:rPr kumimoji="0" lang="ja-JP" altLang="ja-JP" b="0" i="1" u="none" strike="noStrike" cap="none" normalizeH="0" baseline="0">
                <a:ln>
                  <a:noFill/>
                </a:ln>
                <a:solidFill>
                  <a:srgbClr val="5C6370"/>
                </a:solidFill>
                <a:effectLst/>
                <a:latin typeface="+mn-ea"/>
                <a:ea typeface="+mn-ea"/>
              </a:rPr>
              <a:t># acb: image name, xyz: image tag</a:t>
            </a:r>
            <a:endParaRPr kumimoji="0" lang="ja-JP" altLang="ja-JP" b="0" i="0" u="none" strike="noStrike" cap="none" normalizeH="0" baseline="0">
              <a:ln>
                <a:noFill/>
              </a:ln>
              <a:solidFill>
                <a:srgbClr val="333333"/>
              </a:solidFill>
              <a:effectLst/>
              <a:latin typeface="+mn-ea"/>
              <a:ea typeface="+mn-ea"/>
            </a:endParaRPr>
          </a:p>
          <a:p>
            <a:pPr marL="0" marR="0" lvl="0" indent="0" algn="l" defTabSz="914400" rtl="0" eaLnBrk="0" fontAlgn="base" latinLnBrk="0" hangingPunct="0">
              <a:lnSpc>
                <a:spcPct val="100000"/>
              </a:lnSpc>
              <a:spcBef>
                <a:spcPts val="3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push docker image</a:t>
            </a:r>
            <a:endParaRPr kumimoji="0" lang="ja-JP" altLang="ja-JP"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push lannt/abc:xyz</a:t>
            </a:r>
            <a:endParaRPr kumimoji="0" lang="ja-JP" altLang="ja-JP" b="0" i="0" u="none" strike="noStrike" cap="none" normalizeH="0" baseline="0">
              <a:ln>
                <a:noFill/>
              </a:ln>
              <a:solidFill>
                <a:srgbClr val="333333"/>
              </a:solidFill>
              <a:effectLst/>
              <a:latin typeface="+mn-ea"/>
              <a:ea typeface="+mn-ea"/>
            </a:endParaRPr>
          </a:p>
          <a:p>
            <a:pPr marL="0" marR="0" lvl="0" indent="0" algn="l" defTabSz="914400" rtl="0" eaLnBrk="0" fontAlgn="base" latinLnBrk="0" hangingPunct="0">
              <a:lnSpc>
                <a:spcPct val="100000"/>
              </a:lnSpc>
              <a:spcBef>
                <a:spcPts val="3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pull docker image</a:t>
            </a:r>
            <a:endParaRPr kumimoji="0" lang="ja-JP" altLang="ja-JP"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pull lannt/abc:xyz</a:t>
            </a:r>
            <a:endParaRPr kumimoji="0" lang="ja-JP" altLang="ja-JP" b="0" i="0" u="none" strike="noStrike" cap="none" normalizeH="0" baseline="0">
              <a:ln>
                <a:noFill/>
              </a:ln>
              <a:solidFill>
                <a:srgbClr val="333333"/>
              </a:solidFill>
              <a:effectLst/>
              <a:latin typeface="+mn-ea"/>
              <a:ea typeface="+mn-ea"/>
            </a:endParaRPr>
          </a:p>
          <a:p>
            <a:pPr marL="0" marR="0" lvl="0" indent="0" algn="l" defTabSz="914400" rtl="0" eaLnBrk="0" fontAlgn="base" latinLnBrk="0" hangingPunct="0">
              <a:lnSpc>
                <a:spcPct val="100000"/>
              </a:lnSpc>
              <a:spcBef>
                <a:spcPts val="3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list các images ở máy local</a:t>
            </a:r>
            <a:endParaRPr kumimoji="0" lang="ja-JP" altLang="ja-JP"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images</a:t>
            </a:r>
            <a:endParaRPr kumimoji="0" lang="ja-JP" altLang="ja-JP" b="0" i="0" u="none" strike="noStrike" cap="none" normalizeH="0" baseline="0">
              <a:ln>
                <a:noFill/>
              </a:ln>
              <a:solidFill>
                <a:srgbClr val="333333"/>
              </a:solidFill>
              <a:effectLst/>
              <a:latin typeface="+mn-ea"/>
              <a:ea typeface="+mn-ea"/>
            </a:endParaRPr>
          </a:p>
          <a:p>
            <a:pPr marL="0" marR="0" lvl="0" indent="0" algn="l" defTabSz="914400" rtl="0" eaLnBrk="0" fontAlgn="base" latinLnBrk="0" hangingPunct="0">
              <a:lnSpc>
                <a:spcPct val="100000"/>
              </a:lnSpc>
              <a:spcBef>
                <a:spcPts val="3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xóa docker image</a:t>
            </a:r>
          </a:p>
          <a:p>
            <a:pPr marL="265113" marR="0" lvl="1" indent="0" algn="l" defTabSz="914400" rtl="0" eaLnBrk="0" fontAlgn="base" latinLnBrk="0" hangingPunct="0">
              <a:lnSpc>
                <a:spcPct val="100000"/>
              </a:lnSpc>
              <a:spcBef>
                <a:spcPts val="300"/>
              </a:spcBef>
              <a:spcAft>
                <a:spcPct val="0"/>
              </a:spcAft>
              <a:buClrTx/>
              <a:buSzTx/>
              <a:buFontTx/>
              <a:buChar char="•"/>
              <a:tabLst/>
            </a:pPr>
            <a:r>
              <a:rPr kumimoji="0" lang="ja-JP" altLang="ja-JP" sz="1400" b="0" i="0" u="none" strike="noStrike" cap="none" normalizeH="0" baseline="0">
                <a:ln>
                  <a:noFill/>
                </a:ln>
                <a:solidFill>
                  <a:srgbClr val="333333"/>
                </a:solidFill>
                <a:effectLst/>
                <a:latin typeface="+mn-ea"/>
                <a:ea typeface="+mn-ea"/>
              </a:rPr>
              <a:t>xóa 1 image</a:t>
            </a:r>
            <a:endParaRPr kumimoji="0" lang="ja-JP" altLang="ja-JP" sz="1400"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rmi lannt/abc:xyz </a:t>
            </a:r>
            <a:r>
              <a:rPr kumimoji="0" lang="ja-JP" altLang="ja-JP" b="0" i="1" u="none" strike="noStrike" cap="none" normalizeH="0" baseline="0">
                <a:ln>
                  <a:noFill/>
                </a:ln>
                <a:solidFill>
                  <a:srgbClr val="5C6370"/>
                </a:solidFill>
                <a:effectLst/>
                <a:latin typeface="+mn-ea"/>
                <a:ea typeface="+mn-ea"/>
              </a:rPr>
              <a:t># image name or id</a:t>
            </a:r>
            <a:endParaRPr kumimoji="0" lang="ja-JP" altLang="ja-JP" b="0" i="0" u="none" strike="noStrike" cap="none" normalizeH="0" baseline="0">
              <a:ln>
                <a:noFill/>
              </a:ln>
              <a:solidFill>
                <a:srgbClr val="333333"/>
              </a:solidFill>
              <a:effectLst/>
              <a:latin typeface="+mn-ea"/>
              <a:ea typeface="+mn-ea"/>
            </a:endParaRPr>
          </a:p>
          <a:p>
            <a:pPr marL="265113" marR="0" lvl="1" indent="0" algn="l" defTabSz="914400" rtl="0" eaLnBrk="0" fontAlgn="base" latinLnBrk="0" hangingPunct="0">
              <a:lnSpc>
                <a:spcPct val="100000"/>
              </a:lnSpc>
              <a:spcBef>
                <a:spcPts val="300"/>
              </a:spcBef>
              <a:spcAft>
                <a:spcPct val="0"/>
              </a:spcAft>
              <a:buClrTx/>
              <a:buSzTx/>
              <a:buFontTx/>
              <a:buChar char="•"/>
              <a:tabLst/>
            </a:pPr>
            <a:r>
              <a:rPr kumimoji="0" lang="ja-JP" altLang="ja-JP" sz="1400" b="1" i="0" u="none" strike="noStrike" cap="none" normalizeH="0" baseline="0">
                <a:ln>
                  <a:noFill/>
                </a:ln>
                <a:solidFill>
                  <a:srgbClr val="333333"/>
                </a:solidFill>
                <a:effectLst/>
                <a:latin typeface="+mn-ea"/>
                <a:ea typeface="+mn-ea"/>
              </a:rPr>
              <a:t>xóa toàn bộ</a:t>
            </a:r>
            <a:endParaRPr kumimoji="0" lang="ja-JP" altLang="ja-JP" sz="1400" b="0" i="0" u="none" strike="noStrike" cap="none" normalizeH="0" baseline="0">
              <a:ln>
                <a:noFill/>
              </a:ln>
              <a:solidFill>
                <a:srgbClr val="ABB2BF"/>
              </a:solidFill>
              <a:effectLst/>
              <a:latin typeface="+mn-ea"/>
              <a:ea typeface="+mn-ea"/>
            </a:endParaRPr>
          </a:p>
          <a:p>
            <a:pPr marL="0" marR="0" lvl="0" indent="0" algn="l" defTabSz="542925" rtl="0" eaLnBrk="0" fontAlgn="base" latinLnBrk="0" hangingPunct="0">
              <a:lnSpc>
                <a:spcPct val="100000"/>
              </a:lnSpc>
              <a:spcBef>
                <a:spcPts val="3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image prune </a:t>
            </a:r>
            <a:r>
              <a:rPr kumimoji="0" lang="ja-JP" altLang="ja-JP" b="0" i="1" u="none" strike="noStrike" cap="none" normalizeH="0" baseline="0">
                <a:ln>
                  <a:noFill/>
                </a:ln>
                <a:solidFill>
                  <a:srgbClr val="5C6370"/>
                </a:solidFill>
                <a:effectLst/>
                <a:latin typeface="+mn-ea"/>
                <a:ea typeface="+mn-ea"/>
              </a:rPr>
              <a:t># and then press y to proceed to remove the entire image at the local machine</a:t>
            </a:r>
            <a:endParaRPr kumimoji="0" lang="ja-JP" altLang="ja-JP" b="0" i="0" u="none" strike="noStrike" cap="none" normalizeH="0" baseline="0">
              <a:ln>
                <a:noFill/>
              </a:ln>
              <a:solidFill>
                <a:srgbClr val="333333"/>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6718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Docker containers</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21</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4" name="Rectangle 1">
            <a:extLst>
              <a:ext uri="{FF2B5EF4-FFF2-40B4-BE49-F238E27FC236}">
                <a16:creationId xmlns:a16="http://schemas.microsoft.com/office/drawing/2014/main" id="{9B901C74-D83A-4DBF-B912-013C262B8039}"/>
              </a:ext>
            </a:extLst>
          </p:cNvPr>
          <p:cNvSpPr>
            <a:spLocks noChangeArrowheads="1"/>
          </p:cNvSpPr>
          <p:nvPr/>
        </p:nvSpPr>
        <p:spPr bwMode="auto">
          <a:xfrm>
            <a:off x="720001" y="1393455"/>
            <a:ext cx="7924270" cy="336112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265113"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a:ln>
                  <a:noFill/>
                </a:ln>
                <a:solidFill>
                  <a:srgbClr val="333333"/>
                </a:solidFill>
                <a:effectLst/>
                <a:latin typeface="+mn-ea"/>
                <a:ea typeface="+mn-ea"/>
              </a:rPr>
              <a:t>docker container</a:t>
            </a:r>
            <a:endParaRPr kumimoji="0" lang="en-US" altLang="ja-JP" b="1"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ct val="0"/>
              </a:spcBef>
              <a:spcAft>
                <a:spcPct val="0"/>
              </a:spcAft>
              <a:buClrTx/>
              <a:buSzTx/>
              <a:buFontTx/>
              <a:buNone/>
              <a:tabLst/>
            </a:pPr>
            <a:endParaRPr kumimoji="0" lang="ja-JP" altLang="ja-JP" b="1"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start container</a:t>
            </a:r>
            <a:endParaRPr kumimoji="0" lang="ja-JP" altLang="ja-JP" b="0" i="0" u="none" strike="noStrike" cap="none" normalizeH="0" baseline="0">
              <a:ln>
                <a:noFill/>
              </a:ln>
              <a:solidFill>
                <a:srgbClr val="ABB2BF"/>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run lannt/abc:xyz</a:t>
            </a:r>
            <a:endParaRPr kumimoji="0" lang="ja-JP" altLang="ja-JP" b="0"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stop container</a:t>
            </a:r>
            <a:endParaRPr kumimoji="0" lang="ja-JP" altLang="ja-JP" b="0" i="0" u="none" strike="noStrike" cap="none" normalizeH="0" baseline="0">
              <a:ln>
                <a:noFill/>
              </a:ln>
              <a:solidFill>
                <a:srgbClr val="ABB2BF"/>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stop 838f5afe6dbf </a:t>
            </a:r>
            <a:r>
              <a:rPr kumimoji="0" lang="ja-JP" altLang="ja-JP" b="0" i="1" u="none" strike="noStrike" cap="none" normalizeH="0" baseline="0">
                <a:ln>
                  <a:noFill/>
                </a:ln>
                <a:solidFill>
                  <a:srgbClr val="5C6370"/>
                </a:solidFill>
                <a:effectLst/>
                <a:latin typeface="+mn-ea"/>
                <a:ea typeface="+mn-ea"/>
              </a:rPr>
              <a:t># container's id or name</a:t>
            </a:r>
            <a:endParaRPr kumimoji="0" lang="ja-JP" altLang="ja-JP" b="0"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xem các container đang chạy</a:t>
            </a:r>
            <a:endParaRPr kumimoji="0" lang="ja-JP" altLang="ja-JP" b="0" i="0" u="none" strike="noStrike" cap="none" normalizeH="0" baseline="0">
              <a:ln>
                <a:noFill/>
              </a:ln>
              <a:solidFill>
                <a:srgbClr val="ABB2BF"/>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ps</a:t>
            </a:r>
            <a:endParaRPr kumimoji="0" lang="ja-JP" altLang="ja-JP" b="0"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access vào container đang chạy</a:t>
            </a:r>
            <a:endParaRPr kumimoji="0" lang="ja-JP" altLang="ja-JP" b="0" i="0" u="none" strike="noStrike" cap="none" normalizeH="0" baseline="0">
              <a:ln>
                <a:noFill/>
              </a:ln>
              <a:solidFill>
                <a:srgbClr val="ABB2BF"/>
              </a:solidFill>
              <a:effectLst/>
              <a:latin typeface="+mn-ea"/>
              <a:ea typeface="+mn-ea"/>
            </a:endParaRPr>
          </a:p>
          <a:p>
            <a:pPr marL="0" marR="0" lvl="0" indent="0" algn="l" defTabSz="265113" rtl="0" eaLnBrk="0" fontAlgn="base" latinLnBrk="0" hangingPunct="0">
              <a:lnSpc>
                <a:spcPct val="100000"/>
              </a:lnSpc>
              <a:spcBef>
                <a:spcPts val="600"/>
              </a:spcBef>
              <a:spcAft>
                <a:spcPct val="0"/>
              </a:spcAft>
              <a:buClrTx/>
              <a:buSzTx/>
              <a:buFontTx/>
              <a:buNone/>
              <a:tabLst/>
            </a:pPr>
            <a:r>
              <a:rPr kumimoji="0" lang="en-US" altLang="ja-JP" b="0" i="0" u="none" strike="noStrike" cap="none" normalizeH="0" baseline="0">
                <a:ln>
                  <a:noFill/>
                </a:ln>
                <a:solidFill>
                  <a:srgbClr val="BE5046"/>
                </a:solidFill>
                <a:effectLst/>
                <a:latin typeface="+mn-ea"/>
                <a:ea typeface="+mn-ea"/>
              </a:rPr>
              <a:t>	</a:t>
            </a: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exec </a:t>
            </a:r>
            <a:r>
              <a:rPr kumimoji="0" lang="ja-JP" altLang="ja-JP" b="0" i="0" u="none" strike="noStrike" cap="none" normalizeH="0" baseline="0">
                <a:ln>
                  <a:noFill/>
                </a:ln>
                <a:solidFill>
                  <a:srgbClr val="D19A66"/>
                </a:solidFill>
                <a:effectLst/>
                <a:latin typeface="+mn-ea"/>
                <a:ea typeface="+mn-ea"/>
              </a:rPr>
              <a:t>-it</a:t>
            </a:r>
            <a:r>
              <a:rPr kumimoji="0" lang="ja-JP" altLang="ja-JP" b="0" i="0" u="none" strike="noStrike" cap="none" normalizeH="0" baseline="0">
                <a:ln>
                  <a:noFill/>
                </a:ln>
                <a:solidFill>
                  <a:srgbClr val="ABB2BF"/>
                </a:solidFill>
                <a:effectLst/>
                <a:latin typeface="+mn-ea"/>
                <a:ea typeface="+mn-ea"/>
              </a:rPr>
              <a:t> 838f5afe6dbf bash </a:t>
            </a:r>
            <a:r>
              <a:rPr kumimoji="0" lang="ja-JP" altLang="ja-JP" b="0" i="1" u="none" strike="noStrike" cap="none" normalizeH="0" baseline="0">
                <a:ln>
                  <a:noFill/>
                </a:ln>
                <a:solidFill>
                  <a:srgbClr val="5C6370"/>
                </a:solidFill>
                <a:effectLst/>
                <a:latin typeface="+mn-ea"/>
                <a:ea typeface="+mn-ea"/>
              </a:rPr>
              <a:t># 'bash' can be changed to 'sh' depending on the os kernel</a:t>
            </a:r>
            <a:endParaRPr kumimoji="0" lang="ja-JP" altLang="ja-JP" b="0" i="0" u="none" strike="noStrike" cap="none" normalizeH="0" baseline="0">
              <a:ln>
                <a:noFill/>
              </a:ln>
              <a:solidFill>
                <a:srgbClr val="333333"/>
              </a:solidFill>
              <a:effectLst/>
              <a:latin typeface="+mn-ea"/>
              <a:ea typeface="+mn-ea"/>
            </a:endParaRPr>
          </a:p>
          <a:p>
            <a:pPr marL="0" marR="0" lvl="0" indent="0" algn="l" defTabSz="265113" rtl="0" eaLnBrk="0" fontAlgn="base" latinLnBrk="0" hangingPunct="0">
              <a:lnSpc>
                <a:spcPct val="100000"/>
              </a:lnSpc>
              <a:spcBef>
                <a:spcPct val="0"/>
              </a:spcBef>
              <a:spcAft>
                <a:spcPct val="0"/>
              </a:spcAft>
              <a:buClrTx/>
              <a:buSzTx/>
              <a:buFontTx/>
              <a:buNone/>
              <a:tabLst/>
            </a:pP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96176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Docker-compose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22</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Rectangle 1">
            <a:extLst>
              <a:ext uri="{FF2B5EF4-FFF2-40B4-BE49-F238E27FC236}">
                <a16:creationId xmlns:a16="http://schemas.microsoft.com/office/drawing/2014/main" id="{C4F4A410-94FD-4702-AC13-39D7EB67FA79}"/>
              </a:ext>
            </a:extLst>
          </p:cNvPr>
          <p:cNvSpPr>
            <a:spLocks noChangeArrowheads="1"/>
          </p:cNvSpPr>
          <p:nvPr/>
        </p:nvSpPr>
        <p:spPr bwMode="auto">
          <a:xfrm>
            <a:off x="720001" y="1092346"/>
            <a:ext cx="7752449" cy="402284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361950" rtl="0" eaLnBrk="0" fontAlgn="base" latinLnBrk="0" hangingPunct="0">
              <a:lnSpc>
                <a:spcPct val="100000"/>
              </a:lnSpc>
              <a:spcBef>
                <a:spcPts val="600"/>
              </a:spcBef>
              <a:spcAft>
                <a:spcPct val="0"/>
              </a:spcAft>
              <a:buClrTx/>
              <a:buSzTx/>
              <a:buFontTx/>
              <a:buNone/>
              <a:tabLst/>
            </a:pPr>
            <a:r>
              <a:rPr kumimoji="0" lang="ja-JP" altLang="ja-JP" b="1" i="0" u="none" strike="noStrike" cap="none" normalizeH="0" baseline="0">
                <a:ln>
                  <a:noFill/>
                </a:ln>
                <a:solidFill>
                  <a:srgbClr val="333333"/>
                </a:solidFill>
                <a:effectLst/>
                <a:latin typeface="+mn-ea"/>
                <a:ea typeface="+mn-ea"/>
              </a:rPr>
              <a:t>docker compose</a:t>
            </a:r>
            <a:endParaRPr kumimoji="0" lang="en-US" altLang="ja-JP" b="1" i="0" u="none" strike="noStrike" cap="none" normalizeH="0" baseline="0">
              <a:ln>
                <a:noFill/>
              </a:ln>
              <a:solidFill>
                <a:srgbClr val="333333"/>
              </a:solidFill>
              <a:effectLst/>
              <a:latin typeface="+mn-ea"/>
              <a:ea typeface="+mn-ea"/>
            </a:endParaRPr>
          </a:p>
          <a:p>
            <a:pPr marL="0" marR="0" lvl="0" indent="0" algn="l" defTabSz="361950"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notes:</a:t>
            </a:r>
          </a:p>
          <a:p>
            <a:pPr marL="361950" marR="0" lvl="1" algn="l" defTabSz="361950" rtl="0" eaLnBrk="0" fontAlgn="base" latinLnBrk="0" hangingPunct="0">
              <a:lnSpc>
                <a:spcPct val="100000"/>
              </a:lnSpc>
              <a:spcBef>
                <a:spcPts val="600"/>
              </a:spcBef>
              <a:spcAft>
                <a:spcPct val="0"/>
              </a:spcAft>
              <a:buClrTx/>
              <a:buSzTx/>
              <a:buFontTx/>
              <a:buChar char="•"/>
              <a:tabLst>
                <a:tab pos="1073150" algn="l"/>
              </a:tabLst>
            </a:pPr>
            <a:r>
              <a:rPr kumimoji="0" lang="ja-JP" altLang="ja-JP" b="0" i="0" u="none" strike="noStrike" cap="none" normalizeH="0" baseline="0">
                <a:ln>
                  <a:noFill/>
                </a:ln>
                <a:solidFill>
                  <a:srgbClr val="333333"/>
                </a:solidFill>
                <a:effectLst/>
                <a:latin typeface="+mn-ea"/>
                <a:ea typeface="+mn-ea"/>
              </a:rPr>
              <a:t>khi sử dụng docker-compose thì phải chuẩn bị trước file config với YAML format(.yml)</a:t>
            </a:r>
          </a:p>
          <a:p>
            <a:pPr marL="361950" marR="0" lvl="1" algn="l" defTabSz="361950" rtl="0" eaLnBrk="0" fontAlgn="base" latinLnBrk="0" hangingPunct="0">
              <a:lnSpc>
                <a:spcPct val="100000"/>
              </a:lnSpc>
              <a:spcBef>
                <a:spcPts val="600"/>
              </a:spcBef>
              <a:spcAft>
                <a:spcPct val="0"/>
              </a:spcAft>
              <a:buClrTx/>
              <a:buSzTx/>
              <a:buFontTx/>
              <a:buChar char="•"/>
              <a:tabLst>
                <a:tab pos="1073150" algn="l"/>
              </a:tabLst>
            </a:pPr>
            <a:r>
              <a:rPr kumimoji="0" lang="ja-JP" altLang="ja-JP" b="0" i="0" u="none" strike="noStrike" cap="none" normalizeH="0" baseline="0">
                <a:ln>
                  <a:noFill/>
                </a:ln>
                <a:solidFill>
                  <a:srgbClr val="333333"/>
                </a:solidFill>
                <a:effectLst/>
                <a:latin typeface="+mn-ea"/>
                <a:ea typeface="+mn-ea"/>
              </a:rPr>
              <a:t>thêm options -f để chỉ định file YAML (trường hợp có nhiều file YAML trong cùng folder hoặc tên file YAML khác docker-compose.yml)</a:t>
            </a:r>
          </a:p>
          <a:p>
            <a:pPr marL="0" marR="0" lvl="0" indent="0" algn="l" defTabSz="361950"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start tất cả service định nghĩa trong YAML file</a:t>
            </a:r>
            <a:endParaRPr kumimoji="0" lang="ja-JP" altLang="ja-JP" b="0" i="0" u="none" strike="noStrike" cap="none" normalizeH="0" baseline="0">
              <a:ln>
                <a:noFill/>
              </a:ln>
              <a:solidFill>
                <a:srgbClr val="ABB2BF"/>
              </a:solidFill>
              <a:effectLst/>
              <a:latin typeface="+mn-ea"/>
              <a:ea typeface="+mn-ea"/>
            </a:endParaRPr>
          </a:p>
          <a:p>
            <a:pPr marL="361950" marR="0" lvl="0" algn="l" defTabSz="361950" rtl="0" eaLnBrk="0" fontAlgn="base" latinLnBrk="0" hangingPunct="0">
              <a:lnSpc>
                <a:spcPct val="100000"/>
              </a:lnSpc>
              <a:spcBef>
                <a:spcPts val="600"/>
              </a:spcBef>
              <a:spcAft>
                <a:spcPct val="0"/>
              </a:spcAft>
              <a:buClrTx/>
              <a:buSzTx/>
              <a:buFontTx/>
              <a:buNone/>
              <a:tabLst/>
            </a:pP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D19A66"/>
                </a:solidFill>
                <a:effectLst/>
                <a:latin typeface="+mn-ea"/>
                <a:ea typeface="+mn-ea"/>
              </a:rPr>
              <a:t>-compose</a:t>
            </a:r>
            <a:r>
              <a:rPr kumimoji="0" lang="ja-JP" altLang="ja-JP" b="0" i="0" u="none" strike="noStrike" cap="none" normalizeH="0" baseline="0">
                <a:ln>
                  <a:noFill/>
                </a:ln>
                <a:solidFill>
                  <a:srgbClr val="ABB2BF"/>
                </a:solidFill>
                <a:effectLst/>
                <a:latin typeface="+mn-ea"/>
                <a:ea typeface="+mn-ea"/>
              </a:rPr>
              <a:t> up</a:t>
            </a:r>
            <a:endParaRPr kumimoji="0" lang="ja-JP" altLang="ja-JP" b="0" i="0" u="none" strike="noStrike" cap="none" normalizeH="0" baseline="0">
              <a:ln>
                <a:noFill/>
              </a:ln>
              <a:solidFill>
                <a:srgbClr val="333333"/>
              </a:solidFill>
              <a:effectLst/>
              <a:latin typeface="+mn-ea"/>
              <a:ea typeface="+mn-ea"/>
            </a:endParaRPr>
          </a:p>
          <a:p>
            <a:pPr marL="361950" marR="0" lvl="1" algn="l" defTabSz="361950"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thêm flag -d để chạy với mode detached</a:t>
            </a:r>
          </a:p>
          <a:p>
            <a:pPr marL="0" marR="0" lvl="0" indent="0" algn="l" defTabSz="361950"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stop tất cả service định nghĩa trong YAML file</a:t>
            </a:r>
            <a:endParaRPr kumimoji="0" lang="ja-JP" altLang="ja-JP" b="0" i="0" u="none" strike="noStrike" cap="none" normalizeH="0" baseline="0">
              <a:ln>
                <a:noFill/>
              </a:ln>
              <a:solidFill>
                <a:srgbClr val="ABB2BF"/>
              </a:solidFill>
              <a:effectLst/>
              <a:latin typeface="+mn-ea"/>
              <a:ea typeface="+mn-ea"/>
            </a:endParaRPr>
          </a:p>
          <a:p>
            <a:pPr marL="361950" marR="0" lvl="0" algn="l" defTabSz="361950" rtl="0" eaLnBrk="0" fontAlgn="base" latinLnBrk="0" hangingPunct="0">
              <a:lnSpc>
                <a:spcPct val="100000"/>
              </a:lnSpc>
              <a:spcBef>
                <a:spcPts val="600"/>
              </a:spcBef>
              <a:spcAft>
                <a:spcPct val="0"/>
              </a:spcAft>
              <a:buClrTx/>
              <a:buSzTx/>
              <a:buFontTx/>
              <a:buNone/>
              <a:tabLst/>
            </a:pP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D19A66"/>
                </a:solidFill>
                <a:effectLst/>
                <a:latin typeface="+mn-ea"/>
                <a:ea typeface="+mn-ea"/>
              </a:rPr>
              <a:t>-compose</a:t>
            </a:r>
            <a:r>
              <a:rPr kumimoji="0" lang="ja-JP" altLang="ja-JP" b="0" i="0" u="none" strike="noStrike" cap="none" normalizeH="0" baseline="0">
                <a:ln>
                  <a:noFill/>
                </a:ln>
                <a:solidFill>
                  <a:srgbClr val="ABB2BF"/>
                </a:solidFill>
                <a:effectLst/>
                <a:latin typeface="+mn-ea"/>
                <a:ea typeface="+mn-ea"/>
              </a:rPr>
              <a:t> down</a:t>
            </a:r>
            <a:endParaRPr kumimoji="0" lang="ja-JP" altLang="ja-JP" b="0" i="0" u="none" strike="noStrike" cap="none" normalizeH="0" baseline="0">
              <a:ln>
                <a:noFill/>
              </a:ln>
              <a:solidFill>
                <a:srgbClr val="333333"/>
              </a:solidFill>
              <a:effectLst/>
              <a:latin typeface="+mn-ea"/>
              <a:ea typeface="+mn-ea"/>
            </a:endParaRPr>
          </a:p>
          <a:p>
            <a:pPr marL="0" marR="0" lvl="0" indent="0" algn="l" defTabSz="361950" rtl="0" eaLnBrk="0" fontAlgn="base" latinLnBrk="0" hangingPunct="0">
              <a:lnSpc>
                <a:spcPct val="100000"/>
              </a:lnSpc>
              <a:spcBef>
                <a:spcPts val="600"/>
              </a:spcBef>
              <a:spcAft>
                <a:spcPct val="0"/>
              </a:spcAft>
              <a:buClrTx/>
              <a:buSzTx/>
              <a:buFontTx/>
              <a:buChar char="•"/>
              <a:tabLst/>
            </a:pPr>
            <a:r>
              <a:rPr kumimoji="0" lang="ja-JP" altLang="ja-JP" b="0" i="0" u="none" strike="noStrike" cap="none" normalizeH="0" baseline="0">
                <a:ln>
                  <a:noFill/>
                </a:ln>
                <a:solidFill>
                  <a:srgbClr val="333333"/>
                </a:solidFill>
                <a:effectLst/>
                <a:latin typeface="+mn-ea"/>
                <a:ea typeface="+mn-ea"/>
              </a:rPr>
              <a:t>restart tất cả service định nghĩa trong YAML file</a:t>
            </a:r>
            <a:endParaRPr kumimoji="0" lang="ja-JP" altLang="ja-JP" b="0" i="0" u="none" strike="noStrike" cap="none" normalizeH="0" baseline="0">
              <a:ln>
                <a:noFill/>
              </a:ln>
              <a:solidFill>
                <a:srgbClr val="ABB2BF"/>
              </a:solidFill>
              <a:effectLst/>
              <a:latin typeface="+mn-ea"/>
              <a:ea typeface="+mn-ea"/>
            </a:endParaRPr>
          </a:p>
          <a:p>
            <a:pPr marL="361950" marR="0" lvl="0" algn="l" defTabSz="361950" rtl="0" eaLnBrk="0" fontAlgn="base" latinLnBrk="0" hangingPunct="0">
              <a:lnSpc>
                <a:spcPct val="100000"/>
              </a:lnSpc>
              <a:spcBef>
                <a:spcPts val="600"/>
              </a:spcBef>
              <a:spcAft>
                <a:spcPct val="0"/>
              </a:spcAft>
              <a:buClrTx/>
              <a:buSzTx/>
              <a:buFontTx/>
              <a:buNone/>
              <a:tabLst/>
            </a:pP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D19A66"/>
                </a:solidFill>
                <a:effectLst/>
                <a:latin typeface="+mn-ea"/>
                <a:ea typeface="+mn-ea"/>
              </a:rPr>
              <a:t>-compose</a:t>
            </a:r>
            <a:r>
              <a:rPr kumimoji="0" lang="ja-JP" altLang="ja-JP" b="0" i="0" u="none" strike="noStrike" cap="none" normalizeH="0" baseline="0">
                <a:ln>
                  <a:noFill/>
                </a:ln>
                <a:solidFill>
                  <a:srgbClr val="ABB2BF"/>
                </a:solidFill>
                <a:effectLst/>
                <a:latin typeface="+mn-ea"/>
                <a:ea typeface="+mn-ea"/>
              </a:rPr>
              <a:t> restart</a:t>
            </a:r>
            <a:endParaRPr kumimoji="0" lang="ja-JP" altLang="ja-JP" b="0" i="0" u="none" strike="noStrike" cap="none" normalizeH="0" baseline="0">
              <a:ln>
                <a:noFill/>
              </a:ln>
              <a:solidFill>
                <a:srgbClr val="333333"/>
              </a:solidFill>
              <a:effectLst/>
              <a:latin typeface="+mn-ea"/>
              <a:ea typeface="+mn-ea"/>
            </a:endParaRPr>
          </a:p>
          <a:p>
            <a:pPr marL="0" marR="0" lvl="0" indent="0" algn="l" defTabSz="361950" rtl="0" eaLnBrk="0" fontAlgn="base" latinLnBrk="0" hangingPunct="0">
              <a:lnSpc>
                <a:spcPct val="100000"/>
              </a:lnSpc>
              <a:spcBef>
                <a:spcPts val="600"/>
              </a:spcBef>
              <a:spcAft>
                <a:spcPct val="0"/>
              </a:spcAft>
              <a:buClrTx/>
              <a:buSzTx/>
              <a:buFontTx/>
              <a:buNone/>
              <a:tabLst/>
            </a:pP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217669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23</a:t>
            </a:fld>
            <a:endParaRPr/>
          </a:p>
        </p:txBody>
      </p:sp>
      <p:sp>
        <p:nvSpPr>
          <p:cNvPr id="448" name="Google Shape;448;p23"/>
          <p:cNvSpPr txBox="1">
            <a:spLocks noGrp="1"/>
          </p:cNvSpPr>
          <p:nvPr>
            <p:ph type="subTitle" idx="1"/>
          </p:nvPr>
        </p:nvSpPr>
        <p:spPr>
          <a:xfrm>
            <a:off x="842872" y="3393534"/>
            <a:ext cx="6961426" cy="455452"/>
          </a:xfrm>
          <a:prstGeom prst="rect">
            <a:avLst/>
          </a:prstGeom>
        </p:spPr>
        <p:txBody>
          <a:bodyPr spcFirstLastPara="1" wrap="square" lIns="0" tIns="0" rIns="0" bIns="0" anchor="t" anchorCtr="0">
            <a:noAutofit/>
          </a:bodyPr>
          <a:lstStyle/>
          <a:p>
            <a:pPr marL="0" lvl="0" indent="0">
              <a:lnSpc>
                <a:spcPct val="100000"/>
              </a:lnSpc>
            </a:pPr>
            <a:r>
              <a:rPr lang="en-US">
                <a:solidFill>
                  <a:srgbClr val="666666"/>
                </a:solidFill>
                <a:latin typeface="Montserrat" panose="020B0600070205080204" charset="0"/>
                <a:sym typeface="Montserrat ExtraBold"/>
              </a:rPr>
              <a:t>Xây dựng web app với flask và redis</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994918"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05</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2" y="2685246"/>
            <a:ext cx="7078627" cy="727800"/>
          </a:xfrm>
          <a:prstGeom prst="rect">
            <a:avLst/>
          </a:prstGeom>
        </p:spPr>
        <p:txBody>
          <a:bodyPr spcFirstLastPara="1" wrap="square" lIns="0" tIns="0" rIns="0" bIns="0" anchor="t" anchorCtr="0">
            <a:noAutofit/>
          </a:bodyPr>
          <a:lstStyle/>
          <a:p>
            <a:pPr lvl="0"/>
            <a:r>
              <a:rPr lang="en-US">
                <a:solidFill>
                  <a:srgbClr val="B70000"/>
                </a:solidFill>
              </a:rPr>
              <a:t>Quick sample</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8205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Create your app</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24</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Rectangle 2">
            <a:extLst>
              <a:ext uri="{FF2B5EF4-FFF2-40B4-BE49-F238E27FC236}">
                <a16:creationId xmlns:a16="http://schemas.microsoft.com/office/drawing/2014/main" id="{7FC1CB10-7410-43DC-B8CB-1C2B54762882}"/>
              </a:ext>
            </a:extLst>
          </p:cNvPr>
          <p:cNvSpPr>
            <a:spLocks noGrp="1" noChangeArrowheads="1"/>
          </p:cNvSpPr>
          <p:nvPr>
            <p:ph type="body" idx="1"/>
          </p:nvPr>
        </p:nvSpPr>
        <p:spPr bwMode="auto">
          <a:xfrm>
            <a:off x="720001" y="2289100"/>
            <a:ext cx="7860473" cy="12374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quick_sample</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C678DD"/>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_</a:t>
            </a:r>
            <a:r>
              <a:rPr kumimoji="0" lang="ja-JP" altLang="ja-JP" b="0" i="0" u="none" strike="noStrike" cap="none" normalizeH="0" baseline="0">
                <a:ln>
                  <a:noFill/>
                </a:ln>
                <a:solidFill>
                  <a:srgbClr val="ABB2BF"/>
                </a:solidFill>
                <a:effectLst/>
                <a:latin typeface="+mn-ea"/>
                <a:ea typeface="+mn-ea"/>
              </a:rPr>
              <a:t> app.py</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C678DD"/>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_</a:t>
            </a:r>
            <a:r>
              <a:rPr kumimoji="0" lang="ja-JP" altLang="ja-JP" b="0" i="0" u="none" strike="noStrike" cap="none" normalizeH="0" baseline="0">
                <a:ln>
                  <a:noFill/>
                </a:ln>
                <a:solidFill>
                  <a:srgbClr val="ABB2BF"/>
                </a:solidFill>
                <a:effectLst/>
                <a:latin typeface="+mn-ea"/>
                <a:ea typeface="+mn-ea"/>
              </a:rPr>
              <a:t> requirements.txt</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C678DD"/>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_</a:t>
            </a:r>
            <a:r>
              <a:rPr kumimoji="0" lang="ja-JP" altLang="ja-JP" b="0" i="0" u="none" strike="noStrike" cap="none" normalizeH="0" baseline="0">
                <a:ln>
                  <a:noFill/>
                </a:ln>
                <a:solidFill>
                  <a:srgbClr val="ABB2BF"/>
                </a:solidFill>
                <a:effectLst/>
                <a:latin typeface="+mn-ea"/>
                <a:ea typeface="+mn-ea"/>
              </a:rPr>
              <a:t> Dockerfile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C678DD"/>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_</a:t>
            </a:r>
            <a:r>
              <a:rPr kumimoji="0" lang="ja-JP" altLang="ja-JP" b="0" i="0" u="none" strike="noStrike" cap="none" normalizeH="0" baseline="0">
                <a:ln>
                  <a:noFill/>
                </a:ln>
                <a:solidFill>
                  <a:srgbClr val="ABB2BF"/>
                </a:solidFill>
                <a:effectLst/>
                <a:latin typeface="+mn-ea"/>
                <a:ea typeface="+mn-ea"/>
              </a:rPr>
              <a:t> docker-compose.yml</a:t>
            </a:r>
            <a:endParaRPr kumimoji="0" lang="ja-JP" altLang="ja-JP" b="0" i="0" u="none" strike="noStrike" cap="none" normalizeH="0" baseline="0">
              <a:ln>
                <a:noFill/>
              </a:ln>
              <a:solidFill>
                <a:schemeClr val="tx1"/>
              </a:solidFill>
              <a:effectLst/>
              <a:latin typeface="+mn-ea"/>
              <a:ea typeface="+mn-ea"/>
            </a:endParaRPr>
          </a:p>
        </p:txBody>
      </p:sp>
      <p:sp>
        <p:nvSpPr>
          <p:cNvPr id="8" name="Rectangle 3">
            <a:extLst>
              <a:ext uri="{FF2B5EF4-FFF2-40B4-BE49-F238E27FC236}">
                <a16:creationId xmlns:a16="http://schemas.microsoft.com/office/drawing/2014/main" id="{E95D4967-D452-41F6-84A0-07061027F793}"/>
              </a:ext>
            </a:extLst>
          </p:cNvPr>
          <p:cNvSpPr>
            <a:spLocks noChangeArrowheads="1"/>
          </p:cNvSpPr>
          <p:nvPr/>
        </p:nvSpPr>
        <p:spPr bwMode="auto">
          <a:xfrm>
            <a:off x="720001" y="3759707"/>
            <a:ext cx="7860473" cy="80658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1" u="none" strike="noStrike" cap="none" normalizeH="0" baseline="0">
                <a:ln>
                  <a:noFill/>
                </a:ln>
                <a:solidFill>
                  <a:srgbClr val="5C6370"/>
                </a:solidFill>
                <a:effectLst/>
                <a:latin typeface="+mn-ea"/>
                <a:ea typeface="+mn-ea"/>
              </a:rPr>
              <a:t># requirements.txt</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ABB2BF"/>
                </a:solidFill>
                <a:effectLst/>
                <a:latin typeface="+mn-ea"/>
                <a:ea typeface="+mn-ea"/>
              </a:rPr>
              <a:t>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ABB2BF"/>
                </a:solidFill>
                <a:effectLst/>
                <a:latin typeface="+mn-ea"/>
                <a:ea typeface="+mn-ea"/>
              </a:rPr>
              <a:t>redis</a:t>
            </a:r>
            <a:endParaRPr kumimoji="0" lang="ja-JP" altLang="ja-JP" b="0" i="0" u="none" strike="noStrike" cap="none" normalizeH="0" baseline="0">
              <a:ln>
                <a:noFill/>
              </a:ln>
              <a:solidFill>
                <a:schemeClr val="tx1"/>
              </a:solidFill>
              <a:effectLst/>
              <a:latin typeface="+mn-ea"/>
              <a:ea typeface="+mn-ea"/>
            </a:endParaRPr>
          </a:p>
        </p:txBody>
      </p:sp>
      <p:sp>
        <p:nvSpPr>
          <p:cNvPr id="10" name="TextBox 9">
            <a:extLst>
              <a:ext uri="{FF2B5EF4-FFF2-40B4-BE49-F238E27FC236}">
                <a16:creationId xmlns:a16="http://schemas.microsoft.com/office/drawing/2014/main" id="{097DA505-1630-4E43-A392-93C403C5631C}"/>
              </a:ext>
            </a:extLst>
          </p:cNvPr>
          <p:cNvSpPr txBox="1"/>
          <p:nvPr/>
        </p:nvSpPr>
        <p:spPr>
          <a:xfrm>
            <a:off x="720001" y="1392865"/>
            <a:ext cx="5270315" cy="523220"/>
          </a:xfrm>
          <a:prstGeom prst="rect">
            <a:avLst/>
          </a:prstGeom>
          <a:noFill/>
        </p:spPr>
        <p:txBody>
          <a:bodyPr wrap="square" rtlCol="0">
            <a:spAutoFit/>
          </a:bodyPr>
          <a:lstStyle/>
          <a:p>
            <a:r>
              <a:rPr kumimoji="1" lang="en-US" altLang="ja-JP">
                <a:solidFill>
                  <a:srgbClr val="7F7F7F"/>
                </a:solidFill>
                <a:latin typeface="+mn-ea"/>
                <a:ea typeface="+mn-ea"/>
              </a:rPr>
              <a:t>L</a:t>
            </a:r>
            <a:r>
              <a:rPr kumimoji="1" lang="vi-VN" altLang="ja-JP">
                <a:solidFill>
                  <a:srgbClr val="7F7F7F"/>
                </a:solidFill>
                <a:latin typeface="+mn-ea"/>
                <a:ea typeface="+mn-ea"/>
              </a:rPr>
              <a:t>ư</a:t>
            </a:r>
            <a:r>
              <a:rPr kumimoji="1" lang="en-US" altLang="ja-JP">
                <a:solidFill>
                  <a:srgbClr val="7F7F7F"/>
                </a:solidFill>
                <a:latin typeface="+mn-ea"/>
                <a:ea typeface="+mn-ea"/>
              </a:rPr>
              <a:t>u ý: cần thiết cài đặt docer-ce tại host machine tr</a:t>
            </a:r>
            <a:r>
              <a:rPr kumimoji="1" lang="vi-VN" altLang="ja-JP">
                <a:solidFill>
                  <a:srgbClr val="7F7F7F"/>
                </a:solidFill>
                <a:latin typeface="+mn-ea"/>
                <a:ea typeface="+mn-ea"/>
              </a:rPr>
              <a:t>ư</a:t>
            </a:r>
            <a:r>
              <a:rPr kumimoji="1" lang="en-US" altLang="ja-JP">
                <a:solidFill>
                  <a:srgbClr val="7F7F7F"/>
                </a:solidFill>
                <a:latin typeface="+mn-ea"/>
                <a:ea typeface="+mn-ea"/>
              </a:rPr>
              <a:t>ớc.</a:t>
            </a:r>
          </a:p>
          <a:p>
            <a:r>
              <a:rPr kumimoji="1" lang="en-US" altLang="ja-JP">
                <a:solidFill>
                  <a:srgbClr val="7F7F7F"/>
                </a:solidFill>
                <a:latin typeface="+mn-ea"/>
                <a:ea typeface="+mn-ea"/>
              </a:rPr>
              <a:t>Tham khảo tại: </a:t>
            </a:r>
            <a:r>
              <a:rPr lang="en-US" altLang="ja-JP">
                <a:solidFill>
                  <a:srgbClr val="7F7F7F"/>
                </a:solidFill>
                <a:latin typeface="+mn-ea"/>
                <a:ea typeface="+mn-ea"/>
                <a:hlinkClick r:id="rId3">
                  <a:extLst>
                    <a:ext uri="{A12FA001-AC4F-418D-AE19-62706E023703}">
                      <ahyp:hlinkClr xmlns:ahyp="http://schemas.microsoft.com/office/drawing/2018/hyperlinkcolor" val="tx"/>
                    </a:ext>
                  </a:extLst>
                </a:hlinkClick>
              </a:rPr>
              <a:t>https://docs.docker.com/engine/install/</a:t>
            </a:r>
            <a:endParaRPr kumimoji="1" lang="ja-JP" altLang="en-US">
              <a:solidFill>
                <a:srgbClr val="7F7F7F"/>
              </a:solidFill>
              <a:latin typeface="+mn-ea"/>
              <a:ea typeface="+mn-ea"/>
            </a:endParaRPr>
          </a:p>
        </p:txBody>
      </p:sp>
    </p:spTree>
    <p:extLst>
      <p:ext uri="{BB962C8B-B14F-4D97-AF65-F5344CB8AC3E}">
        <p14:creationId xmlns:p14="http://schemas.microsoft.com/office/powerpoint/2010/main" val="180705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Create your app</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25</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4" name="Rectangle 1">
            <a:extLst>
              <a:ext uri="{FF2B5EF4-FFF2-40B4-BE49-F238E27FC236}">
                <a16:creationId xmlns:a16="http://schemas.microsoft.com/office/drawing/2014/main" id="{06750D34-EA10-492A-8DE7-692F53812793}"/>
              </a:ext>
            </a:extLst>
          </p:cNvPr>
          <p:cNvSpPr>
            <a:spLocks noChangeArrowheads="1"/>
          </p:cNvSpPr>
          <p:nvPr/>
        </p:nvSpPr>
        <p:spPr bwMode="auto">
          <a:xfrm>
            <a:off x="720000" y="1220966"/>
            <a:ext cx="7752449" cy="38535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1" u="none" strike="noStrike" cap="none" normalizeH="0" baseline="0">
                <a:ln>
                  <a:noFill/>
                </a:ln>
                <a:solidFill>
                  <a:srgbClr val="5C6370"/>
                </a:solidFill>
                <a:effectLst/>
                <a:latin typeface="+mn-ea"/>
                <a:ea typeface="+mn-ea"/>
              </a:rPr>
              <a:t># app.py</a:t>
            </a:r>
            <a:endParaRPr kumimoji="0" lang="ja-JP" altLang="ja-JP" sz="1200"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C678DD"/>
                </a:solidFill>
                <a:effectLst/>
                <a:latin typeface="+mn-ea"/>
                <a:ea typeface="+mn-ea"/>
              </a:rPr>
              <a:t>import</a:t>
            </a:r>
            <a:r>
              <a:rPr kumimoji="0" lang="ja-JP" altLang="ja-JP" sz="1200" b="0" i="0" u="none" strike="noStrike" cap="none" normalizeH="0" baseline="0">
                <a:ln>
                  <a:noFill/>
                </a:ln>
                <a:solidFill>
                  <a:srgbClr val="ABB2BF"/>
                </a:solidFill>
                <a:effectLst/>
                <a:latin typeface="+mn-ea"/>
                <a:ea typeface="+mn-ea"/>
              </a:rPr>
              <a:t>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C678DD"/>
                </a:solidFill>
                <a:effectLst/>
                <a:latin typeface="+mn-ea"/>
                <a:ea typeface="+mn-ea"/>
              </a:rPr>
              <a:t>import</a:t>
            </a:r>
            <a:r>
              <a:rPr kumimoji="0" lang="ja-JP" altLang="ja-JP" sz="1200" b="0" i="0" u="none" strike="noStrike" cap="none" normalizeH="0" baseline="0">
                <a:ln>
                  <a:noFill/>
                </a:ln>
                <a:solidFill>
                  <a:srgbClr val="ABB2BF"/>
                </a:solidFill>
                <a:effectLst/>
                <a:latin typeface="+mn-ea"/>
                <a:ea typeface="+mn-ea"/>
              </a:rPr>
              <a:t> redis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C678DD"/>
                </a:solidFill>
                <a:effectLst/>
                <a:latin typeface="+mn-ea"/>
                <a:ea typeface="+mn-ea"/>
              </a:rPr>
              <a:t>from</a:t>
            </a:r>
            <a:r>
              <a:rPr kumimoji="0" lang="ja-JP" altLang="ja-JP" sz="1200" b="0" i="0" u="none" strike="noStrike" cap="none" normalizeH="0" baseline="0">
                <a:ln>
                  <a:noFill/>
                </a:ln>
                <a:solidFill>
                  <a:srgbClr val="ABB2BF"/>
                </a:solidFill>
                <a:effectLst/>
                <a:latin typeface="+mn-ea"/>
                <a:ea typeface="+mn-ea"/>
              </a:rPr>
              <a:t> flask </a:t>
            </a:r>
            <a:r>
              <a:rPr kumimoji="0" lang="ja-JP" altLang="ja-JP" sz="1200" b="0" i="0" u="none" strike="noStrike" cap="none" normalizeH="0" baseline="0">
                <a:ln>
                  <a:noFill/>
                </a:ln>
                <a:solidFill>
                  <a:srgbClr val="C678DD"/>
                </a:solidFill>
                <a:effectLst/>
                <a:latin typeface="+mn-ea"/>
                <a:ea typeface="+mn-ea"/>
              </a:rPr>
              <a:t>import</a:t>
            </a:r>
            <a:r>
              <a:rPr kumimoji="0" lang="ja-JP" altLang="ja-JP" sz="1200" b="0" i="0" u="none" strike="noStrike" cap="none" normalizeH="0" baseline="0">
                <a:ln>
                  <a:noFill/>
                </a:ln>
                <a:solidFill>
                  <a:srgbClr val="ABB2BF"/>
                </a:solidFill>
                <a:effectLst/>
                <a:latin typeface="+mn-ea"/>
                <a:ea typeface="+mn-ea"/>
              </a:rPr>
              <a:t> 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ABB2BF"/>
                </a:solidFill>
                <a:effectLst/>
                <a:latin typeface="+mn-ea"/>
                <a:ea typeface="+mn-ea"/>
              </a:rPr>
              <a:t>app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61AFEF"/>
                </a:solidFill>
                <a:effectLst/>
                <a:latin typeface="+mn-ea"/>
                <a:ea typeface="+mn-ea"/>
              </a:rPr>
              <a:t>Flask</a:t>
            </a:r>
            <a:r>
              <a:rPr kumimoji="0" lang="ja-JP" altLang="ja-JP" sz="1200" b="0" i="0" u="none" strike="noStrike" cap="none" normalizeH="0" baseline="0">
                <a:ln>
                  <a:noFill/>
                </a:ln>
                <a:solidFill>
                  <a:srgbClr val="ABB2BF"/>
                </a:solidFill>
                <a:effectLst/>
                <a:latin typeface="+mn-ea"/>
                <a:ea typeface="+mn-ea"/>
              </a:rPr>
              <a:t>(__name__)</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ABB2BF"/>
                </a:solidFill>
                <a:effectLst/>
                <a:latin typeface="+mn-ea"/>
                <a:ea typeface="+mn-ea"/>
              </a:rPr>
              <a:t>cache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redis.</a:t>
            </a:r>
            <a:r>
              <a:rPr kumimoji="0" lang="ja-JP" altLang="ja-JP" sz="1200" b="0" i="0" u="none" strike="noStrike" cap="none" normalizeH="0" baseline="0">
                <a:ln>
                  <a:noFill/>
                </a:ln>
                <a:solidFill>
                  <a:srgbClr val="61AFEF"/>
                </a:solidFill>
                <a:effectLst/>
                <a:latin typeface="+mn-ea"/>
                <a:ea typeface="+mn-ea"/>
              </a:rPr>
              <a:t>Redis</a:t>
            </a:r>
            <a:r>
              <a:rPr kumimoji="0" lang="ja-JP" altLang="ja-JP" sz="1200" b="0" i="0" u="none" strike="noStrike" cap="none" normalizeH="0" baseline="0">
                <a:ln>
                  <a:noFill/>
                </a:ln>
                <a:solidFill>
                  <a:srgbClr val="ABB2BF"/>
                </a:solidFill>
                <a:effectLst/>
                <a:latin typeface="+mn-ea"/>
                <a:ea typeface="+mn-ea"/>
              </a:rPr>
              <a:t>(</a:t>
            </a:r>
            <a:r>
              <a:rPr kumimoji="0" lang="ja-JP" altLang="ja-JP" sz="1200" b="0" i="0" u="none" strike="noStrike" cap="none" normalizeH="0" baseline="0">
                <a:ln>
                  <a:noFill/>
                </a:ln>
                <a:solidFill>
                  <a:srgbClr val="D19A66"/>
                </a:solidFill>
                <a:effectLst/>
                <a:latin typeface="+mn-ea"/>
                <a:ea typeface="+mn-ea"/>
              </a:rPr>
              <a:t>host</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98C379"/>
                </a:solidFill>
                <a:effectLst/>
                <a:latin typeface="+mn-ea"/>
                <a:ea typeface="+mn-ea"/>
              </a:rPr>
              <a:t>'redis'</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D19A66"/>
                </a:solidFill>
                <a:effectLst/>
                <a:latin typeface="+mn-ea"/>
                <a:ea typeface="+mn-ea"/>
              </a:rPr>
              <a:t>port</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D19A66"/>
                </a:solidFill>
                <a:effectLst/>
                <a:latin typeface="+mn-ea"/>
                <a:ea typeface="+mn-ea"/>
              </a:rPr>
              <a:t>6379</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C678DD"/>
                </a:solidFill>
                <a:effectLst/>
                <a:latin typeface="+mn-ea"/>
                <a:ea typeface="+mn-ea"/>
              </a:rPr>
              <a:t>def</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61AFEF"/>
                </a:solidFill>
                <a:effectLst/>
                <a:latin typeface="+mn-ea"/>
                <a:ea typeface="+mn-ea"/>
              </a:rPr>
              <a:t>get_hit_count</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ABB2BF"/>
                </a:solidFill>
                <a:effectLst/>
                <a:latin typeface="+mn-ea"/>
                <a:ea typeface="+mn-ea"/>
              </a:rPr>
              <a:t>retries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D19A66"/>
                </a:solidFill>
                <a:effectLst/>
                <a:latin typeface="+mn-ea"/>
                <a:ea typeface="+mn-ea"/>
              </a:rPr>
              <a:t>5</a:t>
            </a:r>
            <a:endParaRPr kumimoji="0" lang="ja-JP" altLang="ja-JP" sz="1200" b="0" i="0" u="none" strike="noStrike" cap="none" normalizeH="0" baseline="0">
              <a:ln>
                <a:noFill/>
              </a:ln>
              <a:solidFill>
                <a:srgbClr val="ABB2BF"/>
              </a:solidFill>
              <a:effectLst/>
              <a:latin typeface="+mn-ea"/>
              <a:ea typeface="+mn-ea"/>
            </a:endParaRPr>
          </a:p>
          <a:p>
            <a:pPr lvl="0" eaLnBrk="0" fontAlgn="base" hangingPunct="0">
              <a:spcBef>
                <a:spcPct val="0"/>
              </a:spcBef>
              <a:spcAft>
                <a:spcPct val="0"/>
              </a:spcAft>
              <a:buClrTx/>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while</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D19A66"/>
                </a:solidFill>
                <a:effectLst/>
                <a:latin typeface="+mn-ea"/>
                <a:ea typeface="+mn-ea"/>
              </a:rPr>
              <a:t>True</a:t>
            </a:r>
            <a:r>
              <a:rPr kumimoji="0" lang="ja-JP" altLang="ja-JP" sz="1200" b="0" i="0" u="none" strike="noStrike" cap="none" normalizeH="0" baseline="0">
                <a:ln>
                  <a:noFill/>
                </a:ln>
                <a:solidFill>
                  <a:srgbClr val="ABB2BF"/>
                </a:solidFill>
                <a:effectLst/>
                <a:latin typeface="+mn-ea"/>
                <a:ea typeface="+mn-ea"/>
              </a:rPr>
              <a:t>:</a:t>
            </a:r>
          </a:p>
          <a:p>
            <a:pPr lvl="0" eaLnBrk="0" fontAlgn="base" hangingPunct="0">
              <a:spcBef>
                <a:spcPct val="0"/>
              </a:spcBef>
              <a:spcAft>
                <a:spcPct val="0"/>
              </a:spcAft>
              <a:buClrTx/>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try</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return</a:t>
            </a:r>
            <a:r>
              <a:rPr kumimoji="0" lang="ja-JP" altLang="ja-JP" sz="1200" b="0" i="0" u="none" strike="noStrike" cap="none" normalizeH="0" baseline="0">
                <a:ln>
                  <a:noFill/>
                </a:ln>
                <a:solidFill>
                  <a:srgbClr val="ABB2BF"/>
                </a:solidFill>
                <a:effectLst/>
                <a:latin typeface="+mn-ea"/>
                <a:ea typeface="+mn-ea"/>
              </a:rPr>
              <a:t> cache.</a:t>
            </a:r>
            <a:r>
              <a:rPr kumimoji="0" lang="ja-JP" altLang="ja-JP" sz="1200" b="0" i="0" u="none" strike="noStrike" cap="none" normalizeH="0" baseline="0">
                <a:ln>
                  <a:noFill/>
                </a:ln>
                <a:solidFill>
                  <a:srgbClr val="61AFEF"/>
                </a:solidFill>
                <a:effectLst/>
                <a:latin typeface="+mn-ea"/>
                <a:ea typeface="+mn-ea"/>
              </a:rPr>
              <a:t>incr</a:t>
            </a:r>
            <a:r>
              <a:rPr kumimoji="0" lang="ja-JP" altLang="ja-JP" sz="1200" b="0" i="0" u="none" strike="noStrike" cap="none" normalizeH="0" baseline="0">
                <a:ln>
                  <a:noFill/>
                </a:ln>
                <a:solidFill>
                  <a:srgbClr val="ABB2BF"/>
                </a:solidFill>
                <a:effectLst/>
                <a:latin typeface="+mn-ea"/>
                <a:ea typeface="+mn-ea"/>
              </a:rPr>
              <a:t>(</a:t>
            </a:r>
            <a:r>
              <a:rPr kumimoji="0" lang="ja-JP" altLang="ja-JP" sz="1200" b="0" i="0" u="none" strike="noStrike" cap="none" normalizeH="0" baseline="0">
                <a:ln>
                  <a:noFill/>
                </a:ln>
                <a:solidFill>
                  <a:srgbClr val="98C379"/>
                </a:solidFill>
                <a:effectLst/>
                <a:latin typeface="+mn-ea"/>
                <a:ea typeface="+mn-ea"/>
              </a:rPr>
              <a:t>'hits</a:t>
            </a:r>
            <a:r>
              <a:rPr kumimoji="0" lang="ja-JP" altLang="en-US" sz="1200" b="0" i="0" u="none" strike="noStrike" cap="none" normalizeH="0" baseline="0">
                <a:ln>
                  <a:noFill/>
                </a:ln>
                <a:solidFill>
                  <a:srgbClr val="98C379"/>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except</a:t>
            </a:r>
            <a:r>
              <a:rPr kumimoji="0" lang="ja-JP" altLang="ja-JP" sz="1200" b="0" i="0" u="none" strike="noStrike" cap="none" normalizeH="0" baseline="0">
                <a:ln>
                  <a:noFill/>
                </a:ln>
                <a:solidFill>
                  <a:srgbClr val="ABB2BF"/>
                </a:solidFill>
                <a:effectLst/>
                <a:latin typeface="+mn-ea"/>
                <a:ea typeface="+mn-ea"/>
              </a:rPr>
              <a:t> redis.</a:t>
            </a:r>
            <a:r>
              <a:rPr kumimoji="0" lang="ja-JP" altLang="ja-JP" sz="1200" b="0" i="0" u="none" strike="noStrike" cap="none" normalizeH="0" baseline="0">
                <a:ln>
                  <a:noFill/>
                </a:ln>
                <a:solidFill>
                  <a:srgbClr val="E06C75"/>
                </a:solidFill>
                <a:effectLst/>
                <a:latin typeface="+mn-ea"/>
                <a:ea typeface="+mn-ea"/>
              </a:rPr>
              <a:t>exceptions</a:t>
            </a:r>
            <a:r>
              <a:rPr kumimoji="0" lang="ja-JP" altLang="ja-JP" sz="1200" b="0" i="0" u="none" strike="noStrike" cap="none" normalizeH="0" baseline="0">
                <a:ln>
                  <a:noFill/>
                </a:ln>
                <a:solidFill>
                  <a:srgbClr val="ABB2BF"/>
                </a:solidFill>
                <a:effectLst/>
                <a:latin typeface="+mn-ea"/>
                <a:ea typeface="+mn-ea"/>
              </a:rPr>
              <a:t>.</a:t>
            </a:r>
            <a:r>
              <a:rPr kumimoji="0" lang="ja-JP" altLang="ja-JP" sz="1200" b="0" i="0" u="none" strike="noStrike" cap="none" normalizeH="0" baseline="0">
                <a:ln>
                  <a:noFill/>
                </a:ln>
                <a:solidFill>
                  <a:srgbClr val="E06C75"/>
                </a:solidFill>
                <a:effectLst/>
                <a:latin typeface="+mn-ea"/>
                <a:ea typeface="+mn-ea"/>
              </a:rPr>
              <a:t>ConnectionError</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as</a:t>
            </a:r>
            <a:r>
              <a:rPr kumimoji="0" lang="ja-JP" altLang="ja-JP" sz="1200" b="0" i="0" u="none" strike="noStrike" cap="none" normalizeH="0" baseline="0">
                <a:ln>
                  <a:noFill/>
                </a:ln>
                <a:solidFill>
                  <a:srgbClr val="ABB2BF"/>
                </a:solidFill>
                <a:effectLst/>
                <a:latin typeface="+mn-ea"/>
                <a:ea typeface="+mn-ea"/>
              </a:rPr>
              <a:t> exc: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if</a:t>
            </a:r>
            <a:r>
              <a:rPr kumimoji="0" lang="ja-JP" altLang="ja-JP" sz="1200" b="0" i="0" u="none" strike="noStrike" cap="none" normalizeH="0" baseline="0">
                <a:ln>
                  <a:noFill/>
                </a:ln>
                <a:solidFill>
                  <a:srgbClr val="ABB2BF"/>
                </a:solidFill>
                <a:effectLst/>
                <a:latin typeface="+mn-ea"/>
                <a:ea typeface="+mn-ea"/>
              </a:rPr>
              <a:t> retries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D19A66"/>
                </a:solidFill>
                <a:effectLst/>
                <a:latin typeface="+mn-ea"/>
                <a:ea typeface="+mn-ea"/>
              </a:rPr>
              <a:t>0</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raise</a:t>
            </a:r>
            <a:r>
              <a:rPr kumimoji="0" lang="ja-JP" altLang="ja-JP" sz="1200" b="0" i="0" u="none" strike="noStrike" cap="none" normalizeH="0" baseline="0">
                <a:ln>
                  <a:noFill/>
                </a:ln>
                <a:solidFill>
                  <a:srgbClr val="ABB2BF"/>
                </a:solidFill>
                <a:effectLst/>
                <a:latin typeface="+mn-ea"/>
                <a:ea typeface="+mn-ea"/>
              </a:rPr>
              <a:t> exc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ABB2BF"/>
                </a:solidFill>
                <a:effectLst/>
                <a:latin typeface="+mn-ea"/>
                <a:ea typeface="+mn-ea"/>
              </a:rPr>
              <a:t>retries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D19A66"/>
                </a:solidFill>
                <a:effectLst/>
                <a:latin typeface="+mn-ea"/>
                <a:ea typeface="+mn-ea"/>
              </a:rPr>
              <a:t>1</a:t>
            </a:r>
            <a:endParaRPr kumimoji="0" lang="ja-JP" altLang="ja-JP" sz="1200"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ABB2BF"/>
                </a:solidFill>
                <a:effectLst/>
                <a:latin typeface="+mn-ea"/>
                <a:ea typeface="+mn-ea"/>
              </a:rPr>
              <a:t>time.</a:t>
            </a:r>
            <a:r>
              <a:rPr kumimoji="0" lang="ja-JP" altLang="ja-JP" sz="1200" b="0" i="0" u="none" strike="noStrike" cap="none" normalizeH="0" baseline="0">
                <a:ln>
                  <a:noFill/>
                </a:ln>
                <a:solidFill>
                  <a:srgbClr val="61AFEF"/>
                </a:solidFill>
                <a:effectLst/>
                <a:latin typeface="+mn-ea"/>
                <a:ea typeface="+mn-ea"/>
              </a:rPr>
              <a:t>sleep</a:t>
            </a:r>
            <a:r>
              <a:rPr kumimoji="0" lang="ja-JP" altLang="ja-JP" sz="1200" b="0" i="0" u="none" strike="noStrike" cap="none" normalizeH="0" baseline="0">
                <a:ln>
                  <a:noFill/>
                </a:ln>
                <a:solidFill>
                  <a:srgbClr val="ABB2BF"/>
                </a:solidFill>
                <a:effectLst/>
                <a:latin typeface="+mn-ea"/>
                <a:ea typeface="+mn-ea"/>
              </a:rPr>
              <a:t>(</a:t>
            </a:r>
            <a:r>
              <a:rPr kumimoji="0" lang="ja-JP" altLang="ja-JP" sz="1200" b="0" i="0" u="none" strike="noStrike" cap="none" normalizeH="0" baseline="0">
                <a:ln>
                  <a:noFill/>
                </a:ln>
                <a:solidFill>
                  <a:srgbClr val="D19A66"/>
                </a:solidFill>
                <a:effectLst/>
                <a:latin typeface="+mn-ea"/>
                <a:ea typeface="+mn-ea"/>
              </a:rPr>
              <a:t>0.5</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61AFEF"/>
                </a:solidFill>
                <a:effectLst/>
                <a:latin typeface="+mn-ea"/>
                <a:ea typeface="+mn-ea"/>
              </a:rPr>
              <a:t>@app.route(</a:t>
            </a:r>
            <a:r>
              <a:rPr kumimoji="0" lang="ja-JP" altLang="ja-JP" sz="1200" b="0" i="0" u="none" strike="noStrike" cap="none" normalizeH="0" baseline="0">
                <a:ln>
                  <a:noFill/>
                </a:ln>
                <a:solidFill>
                  <a:srgbClr val="98C379"/>
                </a:solidFill>
                <a:effectLst/>
                <a:latin typeface="+mn-ea"/>
                <a:ea typeface="+mn-ea"/>
              </a:rPr>
              <a:t>'/'</a:t>
            </a:r>
            <a:r>
              <a:rPr kumimoji="0" lang="ja-JP" altLang="ja-JP" sz="1200" b="0" i="0" u="none" strike="noStrike" cap="none" normalizeH="0" baseline="0">
                <a:ln>
                  <a:noFill/>
                </a:ln>
                <a:solidFill>
                  <a:srgbClr val="61AFEF"/>
                </a:solidFill>
                <a:effectLst/>
                <a:latin typeface="+mn-ea"/>
                <a:ea typeface="+mn-ea"/>
              </a:rPr>
              <a:t>)</a:t>
            </a:r>
            <a:endParaRPr kumimoji="0" lang="ja-JP" altLang="ja-JP" sz="1200"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C678DD"/>
                </a:solidFill>
                <a:effectLst/>
                <a:latin typeface="+mn-ea"/>
                <a:ea typeface="+mn-ea"/>
              </a:rPr>
              <a:t>def</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61AFEF"/>
                </a:solidFill>
                <a:effectLst/>
                <a:latin typeface="+mn-ea"/>
                <a:ea typeface="+mn-ea"/>
              </a:rPr>
              <a:t>hello</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ABB2BF"/>
                </a:solidFill>
                <a:effectLst/>
                <a:latin typeface="+mn-ea"/>
                <a:ea typeface="+mn-ea"/>
              </a:rPr>
              <a:t>count </a:t>
            </a:r>
            <a:r>
              <a:rPr kumimoji="0" lang="ja-JP" altLang="ja-JP" sz="1200" b="0" i="0" u="none" strike="noStrike" cap="none" normalizeH="0" baseline="0">
                <a:ln>
                  <a:noFill/>
                </a:ln>
                <a:solidFill>
                  <a:srgbClr val="C678DD"/>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61AFEF"/>
                </a:solidFill>
                <a:effectLst/>
                <a:latin typeface="+mn-ea"/>
                <a:ea typeface="+mn-ea"/>
              </a:rPr>
              <a:t>get_hit_count</a:t>
            </a:r>
            <a:r>
              <a:rPr kumimoji="0" lang="ja-JP" altLang="ja-JP" sz="1200" b="0" i="0" u="none" strike="noStrike" cap="none" normalizeH="0" baseline="0">
                <a:ln>
                  <a:noFill/>
                </a:ln>
                <a:solidFill>
                  <a:srgbClr val="ABB2BF"/>
                </a:solidFill>
                <a:effectLst/>
                <a:latin typeface="+mn-ea"/>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rgbClr val="C678DD"/>
                </a:solidFill>
                <a:effectLst/>
                <a:latin typeface="+mn-ea"/>
                <a:ea typeface="+mn-ea"/>
              </a:rPr>
              <a:t>    </a:t>
            </a:r>
            <a:r>
              <a:rPr kumimoji="0" lang="ja-JP" altLang="ja-JP" sz="1200" b="0" i="0" u="none" strike="noStrike" cap="none" normalizeH="0" baseline="0">
                <a:ln>
                  <a:noFill/>
                </a:ln>
                <a:solidFill>
                  <a:srgbClr val="C678DD"/>
                </a:solidFill>
                <a:effectLst/>
                <a:latin typeface="+mn-ea"/>
                <a:ea typeface="+mn-ea"/>
              </a:rPr>
              <a:t>return</a:t>
            </a:r>
            <a:r>
              <a:rPr kumimoji="0" lang="ja-JP" altLang="ja-JP" sz="1200" b="0" i="0" u="none" strike="noStrike" cap="none" normalizeH="0" baseline="0">
                <a:ln>
                  <a:noFill/>
                </a:ln>
                <a:solidFill>
                  <a:srgbClr val="ABB2BF"/>
                </a:solidFill>
                <a:effectLst/>
                <a:latin typeface="+mn-ea"/>
                <a:ea typeface="+mn-ea"/>
              </a:rPr>
              <a:t> </a:t>
            </a:r>
            <a:r>
              <a:rPr kumimoji="0" lang="ja-JP" altLang="ja-JP" sz="1200" b="0" i="0" u="none" strike="noStrike" cap="none" normalizeH="0" baseline="0">
                <a:ln>
                  <a:noFill/>
                </a:ln>
                <a:solidFill>
                  <a:srgbClr val="98C379"/>
                </a:solidFill>
                <a:effectLst/>
                <a:latin typeface="+mn-ea"/>
                <a:ea typeface="+mn-ea"/>
              </a:rPr>
              <a:t>'Hello World! I have been seen {} times.</a:t>
            </a:r>
            <a:r>
              <a:rPr kumimoji="0" lang="ja-JP" altLang="ja-JP" sz="1200" b="0" i="0" u="none" strike="noStrike" cap="none" normalizeH="0" baseline="0">
                <a:ln>
                  <a:noFill/>
                </a:ln>
                <a:solidFill>
                  <a:srgbClr val="56B6C2"/>
                </a:solidFill>
                <a:effectLst/>
                <a:latin typeface="+mn-ea"/>
                <a:ea typeface="+mn-ea"/>
              </a:rPr>
              <a:t>\n</a:t>
            </a:r>
            <a:r>
              <a:rPr kumimoji="0" lang="ja-JP" altLang="ja-JP" sz="1200" b="0" i="0" u="none" strike="noStrike" cap="none" normalizeH="0" baseline="0">
                <a:ln>
                  <a:noFill/>
                </a:ln>
                <a:solidFill>
                  <a:srgbClr val="98C379"/>
                </a:solidFill>
                <a:effectLst/>
                <a:latin typeface="+mn-ea"/>
                <a:ea typeface="+mn-ea"/>
              </a:rPr>
              <a:t>'</a:t>
            </a:r>
            <a:r>
              <a:rPr kumimoji="0" lang="ja-JP" altLang="ja-JP" sz="1200" b="0" i="0" u="none" strike="noStrike" cap="none" normalizeH="0" baseline="0">
                <a:ln>
                  <a:noFill/>
                </a:ln>
                <a:solidFill>
                  <a:srgbClr val="ABB2BF"/>
                </a:solidFill>
                <a:effectLst/>
                <a:latin typeface="+mn-ea"/>
                <a:ea typeface="+mn-ea"/>
              </a:rPr>
              <a:t>.</a:t>
            </a:r>
            <a:r>
              <a:rPr kumimoji="0" lang="ja-JP" altLang="ja-JP" sz="1200" b="0" i="0" u="none" strike="noStrike" cap="none" normalizeH="0" baseline="0">
                <a:ln>
                  <a:noFill/>
                </a:ln>
                <a:solidFill>
                  <a:srgbClr val="61AFEF"/>
                </a:solidFill>
                <a:effectLst/>
                <a:latin typeface="+mn-ea"/>
                <a:ea typeface="+mn-ea"/>
              </a:rPr>
              <a:t>format</a:t>
            </a:r>
            <a:r>
              <a:rPr kumimoji="0" lang="ja-JP" altLang="ja-JP" sz="1200" b="0" i="0" u="none" strike="noStrike" cap="none" normalizeH="0" baseline="0">
                <a:ln>
                  <a:noFill/>
                </a:ln>
                <a:solidFill>
                  <a:srgbClr val="ABB2BF"/>
                </a:solidFill>
                <a:effectLst/>
                <a:latin typeface="+mn-ea"/>
                <a:ea typeface="+mn-ea"/>
              </a:rPr>
              <a:t>(count)</a:t>
            </a:r>
            <a:endParaRPr kumimoji="0" lang="ja-JP" altLang="ja-JP" sz="1200"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132153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6986269" cy="493524"/>
          </a:xfrm>
        </p:spPr>
        <p:txBody>
          <a:bodyPr/>
          <a:lstStyle/>
          <a:p>
            <a:r>
              <a:rPr lang="en-US" altLang="ja-JP">
                <a:solidFill>
                  <a:srgbClr val="B70000"/>
                </a:solidFill>
              </a:rPr>
              <a:t>Create your app</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26</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Rectangle 1">
            <a:extLst>
              <a:ext uri="{FF2B5EF4-FFF2-40B4-BE49-F238E27FC236}">
                <a16:creationId xmlns:a16="http://schemas.microsoft.com/office/drawing/2014/main" id="{6343BB0B-B07B-432B-8696-D23093B13722}"/>
              </a:ext>
            </a:extLst>
          </p:cNvPr>
          <p:cNvSpPr>
            <a:spLocks noChangeArrowheads="1"/>
          </p:cNvSpPr>
          <p:nvPr/>
        </p:nvSpPr>
        <p:spPr bwMode="auto">
          <a:xfrm>
            <a:off x="720001" y="1706733"/>
            <a:ext cx="7605291" cy="253012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a:ln>
                  <a:noFill/>
                </a:ln>
                <a:solidFill>
                  <a:srgbClr val="5C6370"/>
                </a:solidFill>
                <a:effectLst/>
                <a:latin typeface="+mn-ea"/>
                <a:ea typeface="+mn-ea"/>
              </a:rPr>
              <a:t># Dockerfile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a:solidFill>
                <a:srgbClr val="61AFEF"/>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FROM</a:t>
            </a:r>
            <a:r>
              <a:rPr kumimoji="0" lang="ja-JP" altLang="ja-JP" b="0" i="0" u="none" strike="noStrike" cap="none" normalizeH="0" baseline="0">
                <a:ln>
                  <a:noFill/>
                </a:ln>
                <a:solidFill>
                  <a:srgbClr val="ABB2BF"/>
                </a:solidFill>
                <a:effectLst/>
                <a:latin typeface="+mn-ea"/>
                <a:ea typeface="+mn-ea"/>
              </a:rPr>
              <a:t> python:3.7-alpine</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WORKDIR</a:t>
            </a:r>
            <a:r>
              <a:rPr kumimoji="0" lang="ja-JP" altLang="ja-JP" b="0" i="0" u="none" strike="noStrike" cap="none" normalizeH="0" baseline="0">
                <a:ln>
                  <a:noFill/>
                </a:ln>
                <a:solidFill>
                  <a:srgbClr val="ABB2BF"/>
                </a:solidFill>
                <a:effectLst/>
                <a:latin typeface="+mn-ea"/>
                <a:ea typeface="+mn-ea"/>
              </a:rPr>
              <a:t>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ENV</a:t>
            </a:r>
            <a:r>
              <a:rPr kumimoji="0" lang="ja-JP" altLang="ja-JP" b="0" i="0" u="none" strike="noStrike" cap="none" normalizeH="0" baseline="0">
                <a:ln>
                  <a:noFill/>
                </a:ln>
                <a:solidFill>
                  <a:srgbClr val="ABB2BF"/>
                </a:solidFill>
                <a:effectLst/>
                <a:latin typeface="+mn-ea"/>
                <a:ea typeface="+mn-ea"/>
              </a:rPr>
              <a:t> FLASK_APP app.py</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ENV</a:t>
            </a:r>
            <a:r>
              <a:rPr kumimoji="0" lang="ja-JP" altLang="ja-JP" b="0" i="0" u="none" strike="noStrike" cap="none" normalizeH="0" baseline="0">
                <a:ln>
                  <a:noFill/>
                </a:ln>
                <a:solidFill>
                  <a:srgbClr val="ABB2BF"/>
                </a:solidFill>
                <a:effectLst/>
                <a:latin typeface="+mn-ea"/>
                <a:ea typeface="+mn-ea"/>
              </a:rPr>
              <a:t> FLASK_RUN_HOST 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RUN</a:t>
            </a:r>
            <a:r>
              <a:rPr kumimoji="0" lang="ja-JP" altLang="ja-JP" b="0" i="0" u="none" strike="noStrike" cap="none" normalizeH="0" baseline="0">
                <a:ln>
                  <a:noFill/>
                </a:ln>
                <a:solidFill>
                  <a:srgbClr val="ABB2BF"/>
                </a:solidFill>
                <a:effectLst/>
                <a:latin typeface="+mn-ea"/>
                <a:ea typeface="+mn-ea"/>
              </a:rPr>
              <a:t> apk add </a:t>
            </a:r>
            <a:r>
              <a:rPr kumimoji="0" lang="ja-JP" altLang="ja-JP" b="0" i="0" u="none" strike="noStrike" cap="none" normalizeH="0" baseline="0">
                <a:ln>
                  <a:noFill/>
                </a:ln>
                <a:solidFill>
                  <a:srgbClr val="D19A66"/>
                </a:solidFill>
                <a:effectLst/>
                <a:latin typeface="+mn-ea"/>
                <a:ea typeface="+mn-ea"/>
              </a:rPr>
              <a:t>--no-cache</a:t>
            </a:r>
            <a:r>
              <a:rPr kumimoji="0" lang="ja-JP" altLang="ja-JP" b="0" i="0" u="none" strike="noStrike" cap="none" normalizeH="0" baseline="0">
                <a:ln>
                  <a:noFill/>
                </a:ln>
                <a:solidFill>
                  <a:srgbClr val="ABB2BF"/>
                </a:solidFill>
                <a:effectLst/>
                <a:latin typeface="+mn-ea"/>
                <a:ea typeface="+mn-ea"/>
              </a:rPr>
              <a:t> gcc musl-dev linux-headers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COPY</a:t>
            </a:r>
            <a:r>
              <a:rPr kumimoji="0" lang="ja-JP" altLang="ja-JP" b="0" i="0" u="none" strike="noStrike" cap="none" normalizeH="0" baseline="0">
                <a:ln>
                  <a:noFill/>
                </a:ln>
                <a:solidFill>
                  <a:srgbClr val="ABB2BF"/>
                </a:solidFill>
                <a:effectLst/>
                <a:latin typeface="+mn-ea"/>
                <a:ea typeface="+mn-ea"/>
              </a:rPr>
              <a:t> requirements.txt requirements.txt</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RUN</a:t>
            </a:r>
            <a:r>
              <a:rPr kumimoji="0" lang="ja-JP" altLang="ja-JP" b="0" i="0" u="none" strike="noStrike" cap="none" normalizeH="0" baseline="0">
                <a:ln>
                  <a:noFill/>
                </a:ln>
                <a:solidFill>
                  <a:srgbClr val="ABB2BF"/>
                </a:solidFill>
                <a:effectLst/>
                <a:latin typeface="+mn-ea"/>
                <a:ea typeface="+mn-ea"/>
              </a:rPr>
              <a:t> pip install </a:t>
            </a:r>
            <a:r>
              <a:rPr kumimoji="0" lang="ja-JP" altLang="ja-JP" b="0" i="0" u="none" strike="noStrike" cap="none" normalizeH="0" baseline="0">
                <a:ln>
                  <a:noFill/>
                </a:ln>
                <a:solidFill>
                  <a:srgbClr val="D19A66"/>
                </a:solidFill>
                <a:effectLst/>
                <a:latin typeface="+mn-ea"/>
                <a:ea typeface="+mn-ea"/>
              </a:rPr>
              <a:t>-r</a:t>
            </a:r>
            <a:r>
              <a:rPr kumimoji="0" lang="ja-JP" altLang="ja-JP" b="0" i="0" u="none" strike="noStrike" cap="none" normalizeH="0" baseline="0">
                <a:ln>
                  <a:noFill/>
                </a:ln>
                <a:solidFill>
                  <a:srgbClr val="ABB2BF"/>
                </a:solidFill>
                <a:effectLst/>
                <a:latin typeface="+mn-ea"/>
                <a:ea typeface="+mn-ea"/>
              </a:rPr>
              <a:t> requirements.txt</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COPY</a:t>
            </a:r>
            <a:r>
              <a:rPr kumimoji="0" lang="ja-JP" altLang="ja-JP" b="0" i="0" u="none" strike="noStrike" cap="none" normalizeH="0" baseline="0">
                <a:ln>
                  <a:noFill/>
                </a:ln>
                <a:solidFill>
                  <a:srgbClr val="ABB2BF"/>
                </a:solidFill>
                <a:effectLst/>
                <a:latin typeface="+mn-ea"/>
                <a:ea typeface="+mn-ea"/>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CMD</a:t>
            </a:r>
            <a:r>
              <a:rPr kumimoji="0" lang="ja-JP" altLang="ja-JP" b="0" i="0" u="none" strike="noStrike" cap="none" normalizeH="0" baseline="0">
                <a:ln>
                  <a:noFill/>
                </a:ln>
                <a:solidFill>
                  <a:srgbClr val="ABB2BF"/>
                </a:solidFill>
                <a:effectLst/>
                <a:latin typeface="+mn-ea"/>
                <a:ea typeface="+mn-ea"/>
              </a:rPr>
              <a:t> [</a:t>
            </a:r>
            <a:r>
              <a:rPr kumimoji="0" lang="ja-JP" altLang="ja-JP" b="0" i="0" u="none" strike="noStrike" cap="none" normalizeH="0" baseline="0">
                <a:ln>
                  <a:noFill/>
                </a:ln>
                <a:solidFill>
                  <a:srgbClr val="98C379"/>
                </a:solidFill>
                <a:effectLst/>
                <a:latin typeface="+mn-ea"/>
                <a:ea typeface="+mn-ea"/>
              </a:rPr>
              <a:t>"flask"</a:t>
            </a:r>
            <a:r>
              <a:rPr kumimoji="0" lang="ja-JP" altLang="ja-JP" b="0" i="0" u="none" strike="noStrike" cap="none" normalizeH="0" baseline="0">
                <a:ln>
                  <a:noFill/>
                </a:ln>
                <a:solidFill>
                  <a:srgbClr val="ABB2BF"/>
                </a:solidFill>
                <a:effectLst/>
                <a:latin typeface="+mn-ea"/>
                <a:ea typeface="+mn-ea"/>
              </a:rPr>
              <a:t>, </a:t>
            </a:r>
            <a:r>
              <a:rPr kumimoji="0" lang="ja-JP" altLang="ja-JP" b="0" i="0" u="none" strike="noStrike" cap="none" normalizeH="0" baseline="0">
                <a:ln>
                  <a:noFill/>
                </a:ln>
                <a:solidFill>
                  <a:srgbClr val="98C379"/>
                </a:solidFill>
                <a:effectLst/>
                <a:latin typeface="+mn-ea"/>
                <a:ea typeface="+mn-ea"/>
              </a:rPr>
              <a:t>"run"</a:t>
            </a:r>
            <a:r>
              <a:rPr kumimoji="0" lang="ja-JP" altLang="ja-JP" b="0" i="0" u="none" strike="noStrike" cap="none" normalizeH="0" baseline="0">
                <a:ln>
                  <a:noFill/>
                </a:ln>
                <a:solidFill>
                  <a:srgbClr val="ABB2BF"/>
                </a:solidFill>
                <a:effectLst/>
                <a:latin typeface="+mn-ea"/>
                <a:ea typeface="+mn-ea"/>
              </a:rPr>
              <a:t>]</a:t>
            </a: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2541119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7682134" cy="493524"/>
          </a:xfrm>
        </p:spPr>
        <p:txBody>
          <a:bodyPr/>
          <a:lstStyle/>
          <a:p>
            <a:r>
              <a:rPr lang="en-US" altLang="ja-JP">
                <a:solidFill>
                  <a:srgbClr val="B70000"/>
                </a:solidFill>
              </a:rPr>
              <a:t>Create your app</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27</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8" name="Rectangle 2">
            <a:extLst>
              <a:ext uri="{FF2B5EF4-FFF2-40B4-BE49-F238E27FC236}">
                <a16:creationId xmlns:a16="http://schemas.microsoft.com/office/drawing/2014/main" id="{44AB7672-549C-4BE6-9DDD-EEC6DC24D6C5}"/>
              </a:ext>
            </a:extLst>
          </p:cNvPr>
          <p:cNvSpPr>
            <a:spLocks noChangeArrowheads="1"/>
          </p:cNvSpPr>
          <p:nvPr/>
        </p:nvSpPr>
        <p:spPr bwMode="auto">
          <a:xfrm>
            <a:off x="720001" y="1819245"/>
            <a:ext cx="7954099" cy="23146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a:ln>
                  <a:noFill/>
                </a:ln>
                <a:solidFill>
                  <a:srgbClr val="5C6370"/>
                </a:solidFill>
                <a:effectLst/>
                <a:latin typeface="+mn-ea"/>
                <a:ea typeface="+mn-ea"/>
              </a:rPr>
              <a:t># docker-compose.yml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a:solidFill>
                <a:srgbClr val="61AFEF"/>
              </a:solidFill>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version:</a:t>
            </a:r>
            <a:r>
              <a:rPr kumimoji="0" lang="ja-JP" altLang="ja-JP" b="0" i="0" u="none" strike="noStrike" cap="none" normalizeH="0" baseline="0">
                <a:ln>
                  <a:noFill/>
                </a:ln>
                <a:solidFill>
                  <a:srgbClr val="ABB2BF"/>
                </a:solidFill>
                <a:effectLst/>
                <a:latin typeface="+mn-ea"/>
                <a:ea typeface="+mn-ea"/>
              </a:rPr>
              <a:t> </a:t>
            </a:r>
            <a:r>
              <a:rPr kumimoji="0" lang="ja-JP" altLang="ja-JP" b="0" i="0" u="none" strike="noStrike" cap="none" normalizeH="0" baseline="0">
                <a:ln>
                  <a:noFill/>
                </a:ln>
                <a:solidFill>
                  <a:srgbClr val="98C379"/>
                </a:solidFill>
                <a:effectLst/>
                <a:latin typeface="+mn-ea"/>
                <a:ea typeface="+mn-ea"/>
              </a:rPr>
              <a:t>'3'</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services:</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web:</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build:</a:t>
            </a:r>
            <a:r>
              <a:rPr kumimoji="0" lang="ja-JP" altLang="ja-JP" b="0" i="0" u="none" strike="noStrike" cap="none" normalizeH="0" baseline="0">
                <a:ln>
                  <a:noFill/>
                </a:ln>
                <a:solidFill>
                  <a:srgbClr val="ABB2BF"/>
                </a:solidFill>
                <a:effectLst/>
                <a:latin typeface="+mn-ea"/>
                <a:ea typeface="+mn-e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ports:</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61AFEF"/>
                </a:solidFill>
                <a:effectLst/>
                <a:latin typeface="+mn-ea"/>
                <a:ea typeface="+mn-ea"/>
              </a:rPr>
              <a:t>-</a:t>
            </a:r>
            <a:r>
              <a:rPr kumimoji="0" lang="ja-JP" altLang="ja-JP" b="0" i="0" u="none" strike="noStrike" cap="none" normalizeH="0" baseline="0">
                <a:ln>
                  <a:noFill/>
                </a:ln>
                <a:solidFill>
                  <a:srgbClr val="ABB2BF"/>
                </a:solidFill>
                <a:effectLst/>
                <a:latin typeface="+mn-ea"/>
                <a:ea typeface="+mn-ea"/>
              </a:rPr>
              <a:t> </a:t>
            </a:r>
            <a:r>
              <a:rPr kumimoji="0" lang="ja-JP" altLang="ja-JP" b="0" i="0" u="none" strike="noStrike" cap="none" normalizeH="0" baseline="0">
                <a:ln>
                  <a:noFill/>
                </a:ln>
                <a:solidFill>
                  <a:srgbClr val="98C379"/>
                </a:solidFill>
                <a:effectLst/>
                <a:latin typeface="+mn-ea"/>
                <a:ea typeface="+mn-ea"/>
              </a:rPr>
              <a:t>"5000:5000"</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redis:</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image:</a:t>
            </a:r>
            <a:r>
              <a:rPr kumimoji="0" lang="ja-JP" altLang="ja-JP" b="0" i="0" u="none" strike="noStrike" cap="none" normalizeH="0" baseline="0">
                <a:ln>
                  <a:noFill/>
                </a:ln>
                <a:solidFill>
                  <a:srgbClr val="ABB2BF"/>
                </a:solidFill>
                <a:effectLst/>
                <a:latin typeface="+mn-ea"/>
                <a:ea typeface="+mn-ea"/>
              </a:rPr>
              <a:t> </a:t>
            </a:r>
            <a:r>
              <a:rPr kumimoji="0" lang="ja-JP" altLang="ja-JP" b="0" i="0" u="none" strike="noStrike" cap="none" normalizeH="0" baseline="0">
                <a:ln>
                  <a:noFill/>
                </a:ln>
                <a:solidFill>
                  <a:srgbClr val="98C379"/>
                </a:solidFill>
                <a:effectLst/>
                <a:latin typeface="+mn-ea"/>
                <a:ea typeface="+mn-ea"/>
              </a:rPr>
              <a:t>"redis:alpine"</a:t>
            </a: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3920167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7682134" cy="493524"/>
          </a:xfrm>
        </p:spPr>
        <p:txBody>
          <a:bodyPr/>
          <a:lstStyle/>
          <a:p>
            <a:r>
              <a:rPr lang="en-US" altLang="ja-JP">
                <a:solidFill>
                  <a:srgbClr val="B70000"/>
                </a:solidFill>
              </a:rPr>
              <a:t>Run your app</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28</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7" name="Rectangle 2">
            <a:extLst>
              <a:ext uri="{FF2B5EF4-FFF2-40B4-BE49-F238E27FC236}">
                <a16:creationId xmlns:a16="http://schemas.microsoft.com/office/drawing/2014/main" id="{1ABAB788-BFF5-4464-AD49-71C311129F52}"/>
              </a:ext>
            </a:extLst>
          </p:cNvPr>
          <p:cNvSpPr>
            <a:spLocks noChangeArrowheads="1"/>
          </p:cNvSpPr>
          <p:nvPr/>
        </p:nvSpPr>
        <p:spPr bwMode="auto">
          <a:xfrm>
            <a:off x="720001" y="2078987"/>
            <a:ext cx="7682134" cy="16683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ABB2BF"/>
                </a:solidFill>
                <a:effectLst/>
                <a:latin typeface="+mn-ea"/>
                <a:ea typeface="+mn-ea"/>
              </a:rPr>
              <a:t> compose up </a:t>
            </a:r>
            <a:r>
              <a:rPr kumimoji="0" lang="en-US" altLang="ja-JP" b="0" i="0" u="none" strike="noStrike" cap="none" normalizeH="0" baseline="0">
                <a:ln>
                  <a:noFill/>
                </a:ln>
                <a:solidFill>
                  <a:srgbClr val="D19A66"/>
                </a:solidFill>
                <a:effectLst/>
                <a:latin typeface="+mn-ea"/>
                <a:ea typeface="+mn-ea"/>
              </a:rPr>
              <a:t>–</a:t>
            </a:r>
            <a:r>
              <a:rPr kumimoji="0" lang="ja-JP" altLang="ja-JP" b="0" i="0" u="none" strike="noStrike" cap="none" normalizeH="0" baseline="0">
                <a:ln>
                  <a:noFill/>
                </a:ln>
                <a:solidFill>
                  <a:srgbClr val="D19A66"/>
                </a:solidFill>
                <a:effectLst/>
                <a:latin typeface="+mn-ea"/>
                <a:ea typeface="+mn-ea"/>
              </a:rPr>
              <a:t>d</a:t>
            </a:r>
            <a:endParaRPr kumimoji="0" lang="en-US" altLang="ja-JP" b="0" i="0" u="none" strike="noStrike" cap="none" normalizeH="0" baseline="0">
              <a:ln>
                <a:noFill/>
              </a:ln>
              <a:solidFill>
                <a:srgbClr val="D19A66"/>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BE5046"/>
                </a:solidFill>
                <a:effectLst/>
                <a:latin typeface="+mn-ea"/>
                <a:ea typeface="+mn-ea"/>
              </a:rPr>
              <a:t>$</a:t>
            </a:r>
            <a:r>
              <a:rPr kumimoji="0" lang="ja-JP" altLang="ja-JP" b="0" i="0" u="none" strike="noStrike" cap="none" normalizeH="0" baseline="0">
                <a:ln>
                  <a:noFill/>
                </a:ln>
                <a:solidFill>
                  <a:srgbClr val="61AFEF"/>
                </a:solidFill>
                <a:effectLst/>
                <a:latin typeface="+mn-ea"/>
                <a:ea typeface="+mn-ea"/>
              </a:rPr>
              <a:t> </a:t>
            </a:r>
            <a:r>
              <a:rPr kumimoji="0" lang="ja-JP" altLang="ja-JP" b="0" i="0" u="none" strike="noStrike" cap="none" normalizeH="0" baseline="0">
                <a:ln>
                  <a:noFill/>
                </a:ln>
                <a:solidFill>
                  <a:srgbClr val="E06C75"/>
                </a:solidFill>
                <a:effectLst/>
                <a:latin typeface="+mn-ea"/>
                <a:ea typeface="+mn-ea"/>
              </a:rPr>
              <a:t>docker</a:t>
            </a:r>
            <a:r>
              <a:rPr kumimoji="0" lang="ja-JP" altLang="ja-JP" b="0" i="0" u="none" strike="noStrike" cap="none" normalizeH="0" baseline="0">
                <a:ln>
                  <a:noFill/>
                </a:ln>
                <a:solidFill>
                  <a:srgbClr val="D19A66"/>
                </a:solidFill>
                <a:effectLst/>
                <a:latin typeface="+mn-ea"/>
                <a:ea typeface="+mn-ea"/>
              </a:rPr>
              <a:t>-compose</a:t>
            </a:r>
            <a:r>
              <a:rPr kumimoji="0" lang="ja-JP" altLang="ja-JP" b="0" i="0" u="none" strike="noStrike" cap="none" normalizeH="0" baseline="0">
                <a:ln>
                  <a:noFill/>
                </a:ln>
                <a:solidFill>
                  <a:srgbClr val="ABB2BF"/>
                </a:solidFill>
                <a:effectLst/>
                <a:latin typeface="+mn-ea"/>
                <a:ea typeface="+mn-ea"/>
              </a:rPr>
              <a:t> ps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Name</a:t>
            </a:r>
            <a:r>
              <a:rPr kumimoji="0" lang="ja-JP" altLang="ja-JP" b="0" i="0" u="none" strike="noStrike" cap="none" normalizeH="0" baseline="0">
                <a:ln>
                  <a:noFill/>
                </a:ln>
                <a:solidFill>
                  <a:srgbClr val="ABB2BF"/>
                </a:solidFill>
                <a:effectLst/>
                <a:latin typeface="+mn-ea"/>
                <a:ea typeface="+mn-ea"/>
              </a:rPr>
              <a:t> Command State Ports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a:t>
            </a:r>
            <a:endParaRPr kumimoji="0" lang="ja-JP" altLang="ja-JP" b="0" i="0" u="none" strike="noStrike" cap="none" normalizeH="0" baseline="0">
              <a:ln>
                <a:noFill/>
              </a:ln>
              <a:solidFill>
                <a:srgbClr val="ABB2BF"/>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composetest_redis_1</a:t>
            </a:r>
            <a:r>
              <a:rPr kumimoji="0" lang="ja-JP" altLang="ja-JP" b="0" i="0" u="none" strike="noStrike" cap="none" normalizeH="0" baseline="0">
                <a:ln>
                  <a:noFill/>
                </a:ln>
                <a:solidFill>
                  <a:srgbClr val="ABB2BF"/>
                </a:solidFill>
                <a:effectLst/>
                <a:latin typeface="+mn-ea"/>
                <a:ea typeface="+mn-ea"/>
              </a:rPr>
              <a:t> /usr/local/bin/run Up</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a:ln>
                  <a:noFill/>
                </a:ln>
                <a:solidFill>
                  <a:srgbClr val="61AFEF"/>
                </a:solidFill>
                <a:effectLst/>
                <a:latin typeface="+mn-ea"/>
                <a:ea typeface="+mn-ea"/>
              </a:rPr>
              <a:t>composetest_web_1</a:t>
            </a:r>
            <a:r>
              <a:rPr kumimoji="0" lang="ja-JP" altLang="ja-JP" b="0" i="0" u="none" strike="noStrike" cap="none" normalizeH="0" baseline="0">
                <a:ln>
                  <a:noFill/>
                </a:ln>
                <a:solidFill>
                  <a:srgbClr val="ABB2BF"/>
                </a:solidFill>
                <a:effectLst/>
                <a:latin typeface="+mn-ea"/>
                <a:ea typeface="+mn-ea"/>
              </a:rPr>
              <a:t> /bin/sh </a:t>
            </a:r>
            <a:r>
              <a:rPr kumimoji="0" lang="ja-JP" altLang="ja-JP" b="0" i="0" u="none" strike="noStrike" cap="none" normalizeH="0" baseline="0">
                <a:ln>
                  <a:noFill/>
                </a:ln>
                <a:solidFill>
                  <a:srgbClr val="D19A66"/>
                </a:solidFill>
                <a:effectLst/>
                <a:latin typeface="+mn-ea"/>
                <a:ea typeface="+mn-ea"/>
              </a:rPr>
              <a:t>-c</a:t>
            </a:r>
            <a:r>
              <a:rPr kumimoji="0" lang="ja-JP" altLang="ja-JP" b="0" i="0" u="none" strike="noStrike" cap="none" normalizeH="0" baseline="0">
                <a:ln>
                  <a:noFill/>
                </a:ln>
                <a:solidFill>
                  <a:srgbClr val="ABB2BF"/>
                </a:solidFill>
                <a:effectLst/>
                <a:latin typeface="+mn-ea"/>
                <a:ea typeface="+mn-ea"/>
              </a:rPr>
              <a:t> python app.py Up 5000-</a:t>
            </a:r>
            <a:r>
              <a:rPr kumimoji="0" lang="ja-JP" altLang="ja-JP" b="0" i="0" u="none" strike="noStrike" cap="none" normalizeH="0" baseline="0">
                <a:ln>
                  <a:noFill/>
                </a:ln>
                <a:solidFill>
                  <a:srgbClr val="C678DD"/>
                </a:solidFill>
                <a:effectLst/>
                <a:latin typeface="+mn-ea"/>
                <a:ea typeface="+mn-ea"/>
              </a:rPr>
              <a:t>&gt;</a:t>
            </a:r>
            <a:r>
              <a:rPr kumimoji="0" lang="ja-JP" altLang="ja-JP" b="0" i="0" u="none" strike="noStrike" cap="none" normalizeH="0" baseline="0">
                <a:ln>
                  <a:noFill/>
                </a:ln>
                <a:solidFill>
                  <a:srgbClr val="ABB2BF"/>
                </a:solidFill>
                <a:effectLst/>
                <a:latin typeface="+mn-ea"/>
                <a:ea typeface="+mn-ea"/>
              </a:rPr>
              <a:t>5000/tcp</a:t>
            </a:r>
            <a:endParaRPr kumimoji="0" lang="ja-JP" altLang="ja-JP" b="0" i="0" u="none" strike="noStrike" cap="none" normalizeH="0" baseline="0">
              <a:ln>
                <a:noFill/>
              </a:ln>
              <a:solidFill>
                <a:schemeClr val="tx1"/>
              </a:solidFill>
              <a:effectLst/>
              <a:latin typeface="+mn-ea"/>
              <a:ea typeface="+mn-ea"/>
            </a:endParaRPr>
          </a:p>
        </p:txBody>
      </p:sp>
    </p:spTree>
    <p:extLst>
      <p:ext uri="{BB962C8B-B14F-4D97-AF65-F5344CB8AC3E}">
        <p14:creationId xmlns:p14="http://schemas.microsoft.com/office/powerpoint/2010/main" val="294291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4" y="490451"/>
            <a:ext cx="7682134" cy="493524"/>
          </a:xfrm>
        </p:spPr>
        <p:txBody>
          <a:bodyPr/>
          <a:lstStyle/>
          <a:p>
            <a:r>
              <a:rPr lang="en-US" altLang="ja-JP">
                <a:solidFill>
                  <a:srgbClr val="B70000"/>
                </a:solidFill>
              </a:rPr>
              <a:t>Reference document</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29</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
        <p:nvSpPr>
          <p:cNvPr id="8" name="Rectangle 2">
            <a:extLst>
              <a:ext uri="{FF2B5EF4-FFF2-40B4-BE49-F238E27FC236}">
                <a16:creationId xmlns:a16="http://schemas.microsoft.com/office/drawing/2014/main" id="{44AB7672-549C-4BE6-9DDD-EEC6DC24D6C5}"/>
              </a:ext>
            </a:extLst>
          </p:cNvPr>
          <p:cNvSpPr>
            <a:spLocks noChangeArrowheads="1"/>
          </p:cNvSpPr>
          <p:nvPr/>
        </p:nvSpPr>
        <p:spPr bwMode="auto">
          <a:xfrm>
            <a:off x="720001" y="1622012"/>
            <a:ext cx="7954099" cy="270915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3"/>
              </a:rPr>
              <a:t>https://docs.docker.com/get-started/overview/</a:t>
            </a:r>
            <a:endParaRPr lang="en-US" altLang="ja-JP">
              <a:latin typeface="+mn-ea"/>
              <a:ea typeface="+mn-ea"/>
              <a:hlinkClick r:id="rId4"/>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4"/>
              </a:rPr>
              <a:t>https://docs.docker.com/compose/</a:t>
            </a:r>
            <a:endParaRPr lang="en-US" altLang="ja-JP">
              <a:latin typeface="+mn-ea"/>
              <a:ea typeface="+mn-ea"/>
              <a:hlinkClick r:id="rId5"/>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5"/>
              </a:rPr>
              <a:t>https://viblo.asia/p/tim-hieu-ve-docker-RnB5p1JdKPG</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6"/>
              </a:rPr>
              <a:t>https://medium.com/@phamducquan/docker-l%C3%A0-g%C3%AC-ki%E1%BA%BFn-th%E1%BB%A9c-c%C6%A1-b%E1%BA%A3n-v%E1%BB%81-docker-13c6efc4aefe</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7"/>
              </a:rPr>
              <a:t>https://topdev.vn/blog/docker-la-gi/</a:t>
            </a:r>
            <a:endParaRPr lang="en-US" altLang="ja-JP">
              <a:latin typeface="+mn-ea"/>
              <a:ea typeface="+mn-ea"/>
            </a:endParaRPr>
          </a:p>
          <a:p>
            <a:pPr marL="285750" lvl="0" indent="-285750" eaLnBrk="0" fontAlgn="base" hangingPunct="0">
              <a:lnSpc>
                <a:spcPct val="150000"/>
              </a:lnSpc>
              <a:spcBef>
                <a:spcPct val="0"/>
              </a:spcBef>
              <a:spcAft>
                <a:spcPct val="0"/>
              </a:spcAft>
              <a:buClr>
                <a:srgbClr val="C00000"/>
              </a:buClr>
              <a:buFont typeface="Wingdings" panose="05000000000000000000" pitchFamily="2" charset="2"/>
              <a:buChar char="l"/>
            </a:pPr>
            <a:r>
              <a:rPr lang="en-US" altLang="ja-JP">
                <a:latin typeface="+mn-ea"/>
                <a:ea typeface="+mn-ea"/>
                <a:hlinkClick r:id="rId8"/>
              </a:rPr>
              <a:t>https://topdev.vn/blog/docker-la-gi-kien-thuc-co-ban-ve-docker/</a:t>
            </a:r>
            <a:endParaRPr lang="en-US" altLang="ja-JP">
              <a:latin typeface="+mn-ea"/>
              <a:ea typeface="+mn-ea"/>
            </a:endParaRPr>
          </a:p>
        </p:txBody>
      </p:sp>
    </p:spTree>
    <p:extLst>
      <p:ext uri="{BB962C8B-B14F-4D97-AF65-F5344CB8AC3E}">
        <p14:creationId xmlns:p14="http://schemas.microsoft.com/office/powerpoint/2010/main" val="4106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a:p>
        </p:txBody>
      </p:sp>
      <p:sp>
        <p:nvSpPr>
          <p:cNvPr id="448" name="Google Shape;448;p23"/>
          <p:cNvSpPr txBox="1">
            <a:spLocks noGrp="1"/>
          </p:cNvSpPr>
          <p:nvPr>
            <p:ph type="subTitle" idx="1"/>
          </p:nvPr>
        </p:nvSpPr>
        <p:spPr>
          <a:xfrm>
            <a:off x="842873" y="3393534"/>
            <a:ext cx="3598500" cy="360000"/>
          </a:xfrm>
          <a:prstGeom prst="rect">
            <a:avLst/>
          </a:prstGeom>
        </p:spPr>
        <p:txBody>
          <a:bodyPr spcFirstLastPara="1" wrap="square" lIns="0" tIns="0" rIns="0" bIns="0" anchor="t" anchorCtr="0">
            <a:noAutofit/>
          </a:bodyPr>
          <a:lstStyle/>
          <a:p>
            <a:pPr marL="0" lvl="0" indent="0">
              <a:spcAft>
                <a:spcPts val="1600"/>
              </a:spcAft>
            </a:pPr>
            <a:r>
              <a:rPr lang="en-US" altLang="ja-JP">
                <a:solidFill>
                  <a:srgbClr val="666666"/>
                </a:solidFill>
                <a:latin typeface="Montserrat" panose="020B0600070205080204" charset="0"/>
                <a:ea typeface="Montserrat ExtraBold"/>
                <a:cs typeface="Montserrat ExtraBold"/>
                <a:sym typeface="Montserrat ExtraBold"/>
              </a:rPr>
              <a:t>Giới thiệu về Docker</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8" y="1424393"/>
            <a:ext cx="1440000"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01</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3007817" cy="727800"/>
          </a:xfrm>
          <a:prstGeom prst="rect">
            <a:avLst/>
          </a:prstGeom>
        </p:spPr>
        <p:txBody>
          <a:bodyPr spcFirstLastPara="1" wrap="square" lIns="0" tIns="0" rIns="0" bIns="0" anchor="t" anchorCtr="0">
            <a:noAutofit/>
          </a:bodyPr>
          <a:lstStyle/>
          <a:p>
            <a:pPr lvl="0"/>
            <a:r>
              <a:rPr lang="en-US">
                <a:solidFill>
                  <a:srgbClr val="B70000"/>
                </a:solidFill>
              </a:rPr>
              <a:t>Tổng Quan</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91;p24">
            <a:extLst>
              <a:ext uri="{FF2B5EF4-FFF2-40B4-BE49-F238E27FC236}">
                <a16:creationId xmlns:a16="http://schemas.microsoft.com/office/drawing/2014/main" id="{F2A5BEAF-3A88-4538-AA5D-58F100F4E37F}"/>
              </a:ext>
            </a:extLst>
          </p:cNvPr>
          <p:cNvSpPr txBox="1">
            <a:spLocks/>
          </p:cNvSpPr>
          <p:nvPr/>
        </p:nvSpPr>
        <p:spPr>
          <a:xfrm>
            <a:off x="3824210" y="989214"/>
            <a:ext cx="4280972" cy="34300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B70000"/>
              </a:buClr>
              <a:buSzPts val="1200"/>
              <a:buFont typeface="Montserrat"/>
              <a:buNone/>
              <a:defRPr sz="1400" b="0" i="0" u="none" strike="noStrike" cap="none">
                <a:solidFill>
                  <a:schemeClr val="dk2"/>
                </a:solidFill>
                <a:latin typeface="Montserrat Medium"/>
                <a:ea typeface="Montserrat Medium"/>
                <a:cs typeface="Montserrat Medium"/>
                <a:sym typeface="Montserrat Medium"/>
              </a:defRPr>
            </a:lvl1pPr>
            <a:lvl2pPr marL="914400" marR="0" lvl="1"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2pPr>
            <a:lvl3pPr marL="1371600" marR="0" lvl="2"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3pPr>
            <a:lvl4pPr marL="1828800" marR="0" lvl="3"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4pPr>
            <a:lvl5pPr marL="2286000" marR="0" lvl="4"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5pPr>
            <a:lvl6pPr marL="2743200" marR="0" lvl="5" indent="-292100" algn="l" rtl="0">
              <a:lnSpc>
                <a:spcPct val="115000"/>
              </a:lnSpc>
              <a:spcBef>
                <a:spcPts val="1600"/>
              </a:spcBef>
              <a:spcAft>
                <a:spcPts val="0"/>
              </a:spcAft>
              <a:buClr>
                <a:srgbClr val="B70000"/>
              </a:buClr>
              <a:buSzPts val="1000"/>
              <a:buFont typeface="Montserrat"/>
              <a:buNone/>
              <a:defRPr sz="1200" b="0" i="0" u="none" strike="noStrike" cap="none">
                <a:solidFill>
                  <a:schemeClr val="dk2"/>
                </a:solidFill>
                <a:latin typeface="Montserrat"/>
                <a:ea typeface="Montserrat"/>
                <a:cs typeface="Montserrat"/>
                <a:sym typeface="Montserrat"/>
              </a:defRPr>
            </a:lvl6pPr>
            <a:lvl7pPr marL="3200400" marR="0" lvl="6" indent="-304800" algn="l" rtl="0">
              <a:lnSpc>
                <a:spcPct val="115000"/>
              </a:lnSpc>
              <a:spcBef>
                <a:spcPts val="1600"/>
              </a:spcBef>
              <a:spcAft>
                <a:spcPts val="0"/>
              </a:spcAft>
              <a:buClr>
                <a:srgbClr val="B70000"/>
              </a:buClr>
              <a:buSzPts val="1200"/>
              <a:buFont typeface="Montserrat"/>
              <a:buNone/>
              <a:defRPr sz="12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B70000"/>
              </a:buClr>
              <a:buSzPts val="1400"/>
              <a:buFont typeface="Montserrat"/>
              <a:buNone/>
              <a:defRPr sz="1200" b="0" i="0" u="none" strike="noStrike" cap="none">
                <a:solidFill>
                  <a:schemeClr val="dk2"/>
                </a:solidFill>
                <a:latin typeface="Montserrat"/>
                <a:ea typeface="Montserrat"/>
                <a:cs typeface="Montserrat"/>
                <a:sym typeface="Montserrat"/>
              </a:defRPr>
            </a:lvl9pPr>
          </a:lstStyle>
          <a:p>
            <a:pPr marL="152400" indent="0">
              <a:lnSpc>
                <a:spcPct val="100000"/>
              </a:lnSpc>
              <a:spcBef>
                <a:spcPts val="600"/>
              </a:spcBef>
            </a:pPr>
            <a:r>
              <a:rPr lang="vi-VN" altLang="ja-JP">
                <a:solidFill>
                  <a:schemeClr val="dk1"/>
                </a:solidFill>
                <a:latin typeface="Montserrat" panose="020B0600070205080204" charset="0"/>
              </a:rPr>
              <a:t>Docker là một nền tảng mở </a:t>
            </a:r>
            <a:r>
              <a:rPr lang="en-US" altLang="ja-JP">
                <a:solidFill>
                  <a:schemeClr val="dk1"/>
                </a:solidFill>
                <a:latin typeface="Montserrat" panose="020B0600070205080204" charset="0"/>
              </a:rPr>
              <a:t>nhầm hỗ trợ cho việc</a:t>
            </a:r>
            <a:r>
              <a:rPr lang="vi-VN" altLang="ja-JP">
                <a:solidFill>
                  <a:schemeClr val="dk1"/>
                </a:solidFill>
                <a:latin typeface="Montserrat" panose="020B0600070205080204" charset="0"/>
              </a:rPr>
              <a:t> phát triển,</a:t>
            </a:r>
            <a:r>
              <a:rPr lang="en-US" altLang="ja-JP">
                <a:solidFill>
                  <a:schemeClr val="dk1"/>
                </a:solidFill>
                <a:latin typeface="Montserrat" panose="020B0600070205080204" charset="0"/>
              </a:rPr>
              <a:t> deploy và</a:t>
            </a:r>
            <a:r>
              <a:rPr lang="vi-VN" altLang="ja-JP">
                <a:solidFill>
                  <a:schemeClr val="dk1"/>
                </a:solidFill>
                <a:latin typeface="Montserrat" panose="020B0600070205080204" charset="0"/>
              </a:rPr>
              <a:t> chạy các ứng dụng</a:t>
            </a:r>
            <a:r>
              <a:rPr lang="en-US" altLang="ja-JP">
                <a:solidFill>
                  <a:schemeClr val="dk1"/>
                </a:solidFill>
                <a:latin typeface="Montserrat" panose="020B0600070205080204" charset="0"/>
              </a:rPr>
              <a:t>.</a:t>
            </a:r>
            <a:r>
              <a:rPr lang="vi-VN" altLang="ja-JP">
                <a:solidFill>
                  <a:schemeClr val="dk1"/>
                </a:solidFill>
                <a:latin typeface="Montserrat" panose="020B0600070205080204" charset="0"/>
              </a:rPr>
              <a:t>.</a:t>
            </a:r>
            <a:endParaRPr lang="en-US" altLang="ja-JP">
              <a:solidFill>
                <a:schemeClr val="dk1"/>
              </a:solidFill>
              <a:latin typeface="Montserrat" panose="020B0600070205080204" charset="0"/>
            </a:endParaRPr>
          </a:p>
          <a:p>
            <a:pPr marL="152400" indent="0">
              <a:lnSpc>
                <a:spcPct val="100000"/>
              </a:lnSpc>
              <a:spcBef>
                <a:spcPts val="600"/>
              </a:spcBef>
            </a:pPr>
            <a:r>
              <a:rPr lang="vi-VN" altLang="ja-JP">
                <a:solidFill>
                  <a:schemeClr val="dk1"/>
                </a:solidFill>
                <a:latin typeface="Montserrat" panose="020B0600070205080204" charset="0"/>
              </a:rPr>
              <a:t>Docker cho phép bạn tách</a:t>
            </a:r>
            <a:r>
              <a:rPr lang="en-US" altLang="ja-JP">
                <a:solidFill>
                  <a:schemeClr val="dk1"/>
                </a:solidFill>
                <a:latin typeface="Montserrat" panose="020B0600070205080204" charset="0"/>
              </a:rPr>
              <a:t> riêng biệt</a:t>
            </a:r>
            <a:r>
              <a:rPr lang="vi-VN" altLang="ja-JP">
                <a:solidFill>
                  <a:schemeClr val="dk1"/>
                </a:solidFill>
                <a:latin typeface="Montserrat" panose="020B0600070205080204" charset="0"/>
              </a:rPr>
              <a:t> các ứng dụng của bạn khỏi cơ sở hạ tầng để bạn có thể phân phối phần mềm một cách nhanh chóng. </a:t>
            </a:r>
            <a:endParaRPr lang="en-US" altLang="ja-JP">
              <a:solidFill>
                <a:schemeClr val="dk1"/>
              </a:solidFill>
              <a:latin typeface="Montserrat" panose="020B0600070205080204" charset="0"/>
            </a:endParaRPr>
          </a:p>
          <a:p>
            <a:pPr marL="152400" indent="0">
              <a:lnSpc>
                <a:spcPct val="100000"/>
              </a:lnSpc>
              <a:spcBef>
                <a:spcPts val="600"/>
              </a:spcBef>
            </a:pPr>
            <a:r>
              <a:rPr lang="vi-VN" altLang="ja-JP">
                <a:solidFill>
                  <a:schemeClr val="dk1"/>
                </a:solidFill>
                <a:latin typeface="Montserrat" panose="020B0600070205080204" charset="0"/>
              </a:rPr>
              <a:t>Bằng cách tận dụng các phương pháp của Docker, để </a:t>
            </a:r>
            <a:r>
              <a:rPr lang="en-US" altLang="ja-JP">
                <a:solidFill>
                  <a:schemeClr val="dk1"/>
                </a:solidFill>
                <a:latin typeface="Montserrat" panose="020B0600070205080204" charset="0"/>
              </a:rPr>
              <a:t>việc </a:t>
            </a:r>
            <a:r>
              <a:rPr lang="vi-VN" altLang="ja-JP">
                <a:solidFill>
                  <a:schemeClr val="dk1"/>
                </a:solidFill>
                <a:latin typeface="Montserrat" panose="020B0600070205080204" charset="0"/>
              </a:rPr>
              <a:t>chuyển</a:t>
            </a:r>
            <a:r>
              <a:rPr lang="en-US" altLang="ja-JP">
                <a:solidFill>
                  <a:schemeClr val="dk1"/>
                </a:solidFill>
                <a:latin typeface="Montserrat" panose="020B0600070205080204" charset="0"/>
              </a:rPr>
              <a:t> giao sản phẩm</a:t>
            </a:r>
            <a:r>
              <a:rPr lang="vi-VN" altLang="ja-JP">
                <a:solidFill>
                  <a:schemeClr val="dk1"/>
                </a:solidFill>
                <a:latin typeface="Montserrat" panose="020B0600070205080204" charset="0"/>
              </a:rPr>
              <a:t>, kiểm tra và triển khai mã một cách nhanh chóng, bạn có thể giảm đáng kể độ trễ giữa việc viết mã và </a:t>
            </a:r>
            <a:r>
              <a:rPr lang="en-US" altLang="ja-JP">
                <a:solidFill>
                  <a:schemeClr val="dk1"/>
                </a:solidFill>
                <a:latin typeface="Montserrat" panose="020B0600070205080204" charset="0"/>
              </a:rPr>
              <a:t>chạy nó</a:t>
            </a:r>
            <a:r>
              <a:rPr lang="vi-VN" altLang="ja-JP">
                <a:solidFill>
                  <a:schemeClr val="dk1"/>
                </a:solidFill>
                <a:latin typeface="Montserrat" panose="020B0600070205080204" charset="0"/>
              </a:rPr>
              <a:t> trong sản xuất.</a:t>
            </a:r>
            <a:endParaRPr lang="en-US" altLang="ja-JP" dirty="0">
              <a:solidFill>
                <a:schemeClr val="dk1"/>
              </a:solidFill>
              <a:latin typeface="Montserrat" panose="020B060007020508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2"/>
          <p:cNvSpPr txBox="1">
            <a:spLocks noGrp="1"/>
          </p:cNvSpPr>
          <p:nvPr>
            <p:ph type="ctrTitle"/>
          </p:nvPr>
        </p:nvSpPr>
        <p:spPr>
          <a:xfrm>
            <a:off x="972000" y="1800000"/>
            <a:ext cx="7200000" cy="1620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3600">
                <a:latin typeface="Montserrat Black"/>
                <a:ea typeface="Montserrat Black"/>
                <a:cs typeface="Montserrat Black"/>
                <a:sym typeface="Montserrat Black"/>
              </a:rPr>
              <a:t>ご清聴</a:t>
            </a:r>
            <a:endParaRPr sz="3600">
              <a:latin typeface="Montserrat Black"/>
              <a:ea typeface="Montserrat Black"/>
              <a:cs typeface="Montserrat Black"/>
              <a:sym typeface="Montserrat Black"/>
            </a:endParaRPr>
          </a:p>
          <a:p>
            <a:pPr marL="0" lvl="0" indent="0" algn="l" rtl="0">
              <a:spcBef>
                <a:spcPts val="0"/>
              </a:spcBef>
              <a:spcAft>
                <a:spcPts val="0"/>
              </a:spcAft>
              <a:buNone/>
            </a:pPr>
            <a:r>
              <a:rPr lang="en-GB" sz="3600">
                <a:latin typeface="Montserrat Black"/>
                <a:ea typeface="Montserrat Black"/>
                <a:cs typeface="Montserrat Black"/>
                <a:sym typeface="Montserrat Black"/>
              </a:rPr>
              <a:t>ありがとうございました。</a:t>
            </a:r>
            <a:endParaRPr sz="3600" b="0">
              <a:latin typeface="Montserrat Black"/>
              <a:ea typeface="Montserrat Black"/>
              <a:cs typeface="Montserrat Black"/>
              <a:sym typeface="Montserrat Black"/>
            </a:endParaRPr>
          </a:p>
        </p:txBody>
      </p:sp>
      <p:sp>
        <p:nvSpPr>
          <p:cNvPr id="610" name="Google Shape;610;p32">
            <a:hlinkClick r:id="rId3"/>
          </p:cNvPr>
          <p:cNvSpPr txBox="1">
            <a:spLocks noGrp="1"/>
          </p:cNvSpPr>
          <p:nvPr>
            <p:ph type="title" idx="2"/>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t>RIKKEISOFT.COM</a:t>
            </a:r>
            <a:endParaRPr/>
          </a:p>
        </p:txBody>
      </p:sp>
      <p:sp>
        <p:nvSpPr>
          <p:cNvPr id="611" name="Google Shape;611;p32"/>
          <p:cNvSpPr/>
          <p:nvPr/>
        </p:nvSpPr>
        <p:spPr>
          <a:xfrm rot="10800000" flipH="1">
            <a:off x="6468403" y="1980071"/>
            <a:ext cx="2675479" cy="31674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2"/>
          <p:cNvGrpSpPr/>
          <p:nvPr/>
        </p:nvGrpSpPr>
        <p:grpSpPr>
          <a:xfrm>
            <a:off x="180000" y="4927500"/>
            <a:ext cx="360000" cy="216000"/>
            <a:chOff x="180000" y="4927500"/>
            <a:chExt cx="360000" cy="216000"/>
          </a:xfrm>
        </p:grpSpPr>
        <p:sp>
          <p:nvSpPr>
            <p:cNvPr id="613" name="Google Shape;613;p32"/>
            <p:cNvSpPr/>
            <p:nvPr/>
          </p:nvSpPr>
          <p:spPr>
            <a:xfrm>
              <a:off x="333000" y="4999500"/>
              <a:ext cx="54000" cy="14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86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180000" y="4927500"/>
              <a:ext cx="54000" cy="216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2"/>
          <p:cNvGrpSpPr/>
          <p:nvPr/>
        </p:nvGrpSpPr>
        <p:grpSpPr>
          <a:xfrm>
            <a:off x="8105182" y="360000"/>
            <a:ext cx="719863" cy="387532"/>
            <a:chOff x="238125" y="924025"/>
            <a:chExt cx="7106250" cy="3818050"/>
          </a:xfrm>
        </p:grpSpPr>
        <p:sp>
          <p:nvSpPr>
            <p:cNvPr id="617" name="Google Shape;617;p32"/>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417597-2CB4-44AA-B97B-4AD8F16D37D0}"/>
              </a:ext>
            </a:extLst>
          </p:cNvPr>
          <p:cNvSpPr>
            <a:spLocks noGrp="1"/>
          </p:cNvSpPr>
          <p:nvPr>
            <p:ph type="title"/>
          </p:nvPr>
        </p:nvSpPr>
        <p:spPr>
          <a:xfrm>
            <a:off x="1397216" y="463499"/>
            <a:ext cx="4320000" cy="520475"/>
          </a:xfrm>
        </p:spPr>
        <p:txBody>
          <a:bodyPr/>
          <a:lstStyle/>
          <a:p>
            <a:r>
              <a:rPr kumimoji="1" lang="en-US" altLang="ja-JP"/>
              <a:t>Các khái niệm</a:t>
            </a:r>
            <a:endParaRPr kumimoji="1" lang="ja-JP" altLang="en-US"/>
          </a:p>
        </p:txBody>
      </p:sp>
      <p:sp>
        <p:nvSpPr>
          <p:cNvPr id="8" name="Text Placeholder 7">
            <a:extLst>
              <a:ext uri="{FF2B5EF4-FFF2-40B4-BE49-F238E27FC236}">
                <a16:creationId xmlns:a16="http://schemas.microsoft.com/office/drawing/2014/main" id="{75A080E6-16EC-435F-A231-B090A44D6D2E}"/>
              </a:ext>
            </a:extLst>
          </p:cNvPr>
          <p:cNvSpPr>
            <a:spLocks noGrp="1"/>
          </p:cNvSpPr>
          <p:nvPr>
            <p:ph type="body" idx="1"/>
          </p:nvPr>
        </p:nvSpPr>
        <p:spPr>
          <a:xfrm>
            <a:off x="720000" y="1440000"/>
            <a:ext cx="7740000" cy="3073811"/>
          </a:xfrm>
        </p:spPr>
        <p:txBody>
          <a:bodyPr/>
          <a:lstStyle/>
          <a:p>
            <a:pPr marL="0">
              <a:spcBef>
                <a:spcPts val="600"/>
              </a:spcBef>
            </a:pPr>
            <a:r>
              <a:rPr lang="en-US" altLang="ja-JP"/>
              <a:t>Docker Platform</a:t>
            </a:r>
          </a:p>
          <a:p>
            <a:pPr marL="0">
              <a:spcBef>
                <a:spcPts val="600"/>
              </a:spcBef>
            </a:pPr>
            <a:r>
              <a:rPr kumimoji="1" lang="en-US" altLang="ja-JP"/>
              <a:t>Docker Engine</a:t>
            </a:r>
          </a:p>
          <a:p>
            <a:pPr marL="0">
              <a:spcBef>
                <a:spcPts val="600"/>
              </a:spcBef>
            </a:pPr>
            <a:r>
              <a:rPr lang="en-US" altLang="ja-JP"/>
              <a:t>Docker architecture</a:t>
            </a:r>
          </a:p>
          <a:p>
            <a:pPr marL="457200" lvl="1">
              <a:spcBef>
                <a:spcPts val="600"/>
              </a:spcBef>
            </a:pPr>
            <a:r>
              <a:rPr lang="en-US" altLang="ja-JP"/>
              <a:t>Docker daemon</a:t>
            </a:r>
          </a:p>
          <a:p>
            <a:pPr marL="457200" lvl="1">
              <a:spcBef>
                <a:spcPts val="600"/>
              </a:spcBef>
            </a:pPr>
            <a:r>
              <a:rPr lang="en-US" altLang="ja-JP"/>
              <a:t>Docker client</a:t>
            </a:r>
          </a:p>
          <a:p>
            <a:pPr marL="457200" lvl="1">
              <a:spcBef>
                <a:spcPts val="600"/>
              </a:spcBef>
            </a:pPr>
            <a:r>
              <a:rPr lang="en-US" altLang="ja-JP"/>
              <a:t>Docker registries</a:t>
            </a:r>
          </a:p>
          <a:p>
            <a:pPr marL="457200" lvl="1">
              <a:spcBef>
                <a:spcPts val="600"/>
              </a:spcBef>
            </a:pPr>
            <a:r>
              <a:rPr lang="en-US" altLang="ja-JP"/>
              <a:t>Docker objects</a:t>
            </a:r>
          </a:p>
          <a:p>
            <a:pPr marL="1081088" lvl="2">
              <a:spcBef>
                <a:spcPts val="600"/>
              </a:spcBef>
            </a:pPr>
            <a:r>
              <a:rPr kumimoji="1" lang="en-US" altLang="ja-JP"/>
              <a:t>Docker Images</a:t>
            </a:r>
          </a:p>
          <a:p>
            <a:pPr marL="1081088" lvl="2">
              <a:spcBef>
                <a:spcPts val="600"/>
              </a:spcBef>
            </a:pPr>
            <a:r>
              <a:rPr kumimoji="1" lang="en-US" altLang="ja-JP"/>
              <a:t>Docker Containers</a:t>
            </a:r>
          </a:p>
          <a:p>
            <a:pPr marL="1081088" lvl="2">
              <a:spcBef>
                <a:spcPts val="600"/>
              </a:spcBef>
            </a:pPr>
            <a:r>
              <a:rPr kumimoji="1" lang="en-US" altLang="ja-JP"/>
              <a:t>Docker Services</a:t>
            </a:r>
            <a:endParaRPr kumimoji="1" lang="ja-JP" altLang="en-US"/>
          </a:p>
        </p:txBody>
      </p:sp>
      <p:sp>
        <p:nvSpPr>
          <p:cNvPr id="2" name="Slide Number Placeholder 1">
            <a:extLst>
              <a:ext uri="{FF2B5EF4-FFF2-40B4-BE49-F238E27FC236}">
                <a16:creationId xmlns:a16="http://schemas.microsoft.com/office/drawing/2014/main" id="{450C7A99-635F-4CB1-9E40-B231B09587D0}"/>
              </a:ext>
            </a:extLst>
          </p:cNvPr>
          <p:cNvSpPr>
            <a:spLocks noGrp="1"/>
          </p:cNvSpPr>
          <p:nvPr>
            <p:ph type="sldNum" idx="2"/>
          </p:nvPr>
        </p:nvSpPr>
        <p:spPr/>
        <p:txBody>
          <a:bodyPr/>
          <a:lstStyle/>
          <a:p>
            <a:pPr marL="0" lvl="0" indent="0" algn="ctr" rtl="0">
              <a:spcBef>
                <a:spcPts val="0"/>
              </a:spcBef>
              <a:spcAft>
                <a:spcPts val="0"/>
              </a:spcAft>
              <a:buNone/>
            </a:pPr>
            <a:fld id="{00000000-1234-1234-1234-123412341234}" type="slidenum">
              <a:rPr lang="en-GB" smtClean="0"/>
              <a:t>4</a:t>
            </a:fld>
            <a:endParaRPr lang="en-GB"/>
          </a:p>
        </p:txBody>
      </p:sp>
      <p:sp>
        <p:nvSpPr>
          <p:cNvPr id="9" name="Title 8">
            <a:extLst>
              <a:ext uri="{FF2B5EF4-FFF2-40B4-BE49-F238E27FC236}">
                <a16:creationId xmlns:a16="http://schemas.microsoft.com/office/drawing/2014/main" id="{47F8D434-BDE1-4801-9BF4-6BB56B564C8C}"/>
              </a:ext>
            </a:extLst>
          </p:cNvPr>
          <p:cNvSpPr>
            <a:spLocks noGrp="1"/>
          </p:cNvSpPr>
          <p:nvPr>
            <p:ph type="title" idx="3"/>
          </p:nvPr>
        </p:nvSpPr>
        <p:spPr/>
        <p:txBody>
          <a:bodyPr/>
          <a:lstStyle/>
          <a:p>
            <a:r>
              <a:rPr lang="en-GB" altLang="ja-JP"/>
              <a:t>RIKKEISOFT.COM</a:t>
            </a:r>
            <a:endParaRPr kumimoji="1" lang="ja-JP" altLang="en-US"/>
          </a:p>
        </p:txBody>
      </p:sp>
      <p:pic>
        <p:nvPicPr>
          <p:cNvPr id="10" name="Picture 9">
            <a:extLst>
              <a:ext uri="{FF2B5EF4-FFF2-40B4-BE49-F238E27FC236}">
                <a16:creationId xmlns:a16="http://schemas.microsoft.com/office/drawing/2014/main" id="{8D2301B6-D587-4F2B-81F4-675660201B6F}"/>
              </a:ext>
            </a:extLst>
          </p:cNvPr>
          <p:cNvPicPr>
            <a:picLocks noChangeAspect="1"/>
          </p:cNvPicPr>
          <p:nvPr/>
        </p:nvPicPr>
        <p:blipFill>
          <a:blip r:embed="rId2"/>
          <a:stretch>
            <a:fillRect/>
          </a:stretch>
        </p:blipFill>
        <p:spPr>
          <a:xfrm>
            <a:off x="3557216" y="1532351"/>
            <a:ext cx="4774899" cy="2644832"/>
          </a:xfrm>
          <a:prstGeom prst="rect">
            <a:avLst/>
          </a:prstGeom>
        </p:spPr>
      </p:pic>
    </p:spTree>
    <p:extLst>
      <p:ext uri="{BB962C8B-B14F-4D97-AF65-F5344CB8AC3E}">
        <p14:creationId xmlns:p14="http://schemas.microsoft.com/office/powerpoint/2010/main" val="236611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5" y="490451"/>
            <a:ext cx="4320000" cy="493524"/>
          </a:xfrm>
        </p:spPr>
        <p:txBody>
          <a:bodyPr/>
          <a:lstStyle/>
          <a:p>
            <a:r>
              <a:rPr lang="en-US" altLang="ja-JP"/>
              <a:t>Docker Platform</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5</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702000" y="1571105"/>
            <a:ext cx="7740000" cy="2468371"/>
          </a:xfrm>
        </p:spPr>
        <p:txBody>
          <a:bodyPr/>
          <a:lstStyle/>
          <a:p>
            <a:pPr>
              <a:lnSpc>
                <a:spcPct val="150000"/>
              </a:lnSpc>
            </a:pPr>
            <a:r>
              <a:rPr kumimoji="1" lang="en-US" altLang="ja-JP"/>
              <a:t>Khả năng đóng gói ứng dụng trong một môi tr</a:t>
            </a:r>
            <a:r>
              <a:rPr kumimoji="1" lang="vi-VN" altLang="ja-JP"/>
              <a:t>ư</a:t>
            </a:r>
            <a:r>
              <a:rPr kumimoji="1" lang="en-US" altLang="ja-JP"/>
              <a:t>ờng độc lập</a:t>
            </a:r>
          </a:p>
          <a:p>
            <a:pPr>
              <a:lnSpc>
                <a:spcPct val="150000"/>
              </a:lnSpc>
            </a:pPr>
            <a:r>
              <a:rPr kumimoji="1" lang="en-US" altLang="ja-JP"/>
              <a:t>Giúp cách ly ứng dụng của bạn với môi tr</a:t>
            </a:r>
            <a:r>
              <a:rPr kumimoji="1" lang="vi-VN" altLang="ja-JP"/>
              <a:t>ư</a:t>
            </a:r>
            <a:r>
              <a:rPr kumimoji="1" lang="en-US" altLang="ja-JP"/>
              <a:t>ờng infra nhầm bảo mật h</a:t>
            </a:r>
            <a:r>
              <a:rPr kumimoji="1" lang="vi-VN" altLang="ja-JP"/>
              <a:t>ơ</a:t>
            </a:r>
            <a:r>
              <a:rPr kumimoji="1" lang="en-US" altLang="ja-JP"/>
              <a:t>n, ngoài ra cũng cho phép chạy nhiều containers trên một máy chủ</a:t>
            </a:r>
          </a:p>
          <a:p>
            <a:pPr>
              <a:lnSpc>
                <a:spcPct val="150000"/>
              </a:lnSpc>
            </a:pPr>
            <a:r>
              <a:rPr kumimoji="1" lang="en-US" altLang="ja-JP"/>
              <a:t>Vận hành các containers thì rất nhẹ nhàng bởi vì không chứa trình ảo hóa mà chạy trực tiếp trên kernel của host machine</a:t>
            </a:r>
          </a:p>
          <a:p>
            <a:pPr>
              <a:lnSpc>
                <a:spcPct val="150000"/>
              </a:lnSpc>
            </a:pPr>
            <a:r>
              <a:rPr kumimoji="1" lang="en-US" altLang="ja-JP"/>
              <a:t>Cho phép chạy đ</a:t>
            </a:r>
            <a:r>
              <a:rPr kumimoji="1" lang="vi-VN" altLang="ja-JP"/>
              <a:t>ư</a:t>
            </a:r>
            <a:r>
              <a:rPr kumimoji="1" lang="en-US" altLang="ja-JP"/>
              <a:t>ợc nhiều contrainers h</a:t>
            </a:r>
            <a:r>
              <a:rPr kumimoji="1" lang="vi-VN" altLang="ja-JP"/>
              <a:t>ơ</a:t>
            </a:r>
            <a:r>
              <a:rPr kumimoji="1" lang="en-US" altLang="ja-JP"/>
              <a:t>n trong 1 host mechine thay vì dùng máy ảo</a:t>
            </a:r>
          </a:p>
          <a:p>
            <a:pPr>
              <a:lnSpc>
                <a:spcPct val="150000"/>
              </a:lnSpc>
            </a:pPr>
            <a:r>
              <a:rPr kumimoji="1" lang="en-US" altLang="ja-JP"/>
              <a:t>Giúp triển khai ứng dụng cho các môi tr</a:t>
            </a:r>
            <a:r>
              <a:rPr kumimoji="1" lang="vi-VN" altLang="ja-JP"/>
              <a:t>ư</a:t>
            </a:r>
            <a:r>
              <a:rPr kumimoji="1" lang="en-US" altLang="ja-JP"/>
              <a:t>ờng development, testing, production đều hoạt động giống nhau cho dù là ở bất kỳ một máy chủ nào</a:t>
            </a:r>
          </a:p>
          <a:p>
            <a:endParaRPr kumimoji="1" lang="en-US" altLang="ja-JP"/>
          </a:p>
          <a:p>
            <a:endParaRPr kumimoji="1" lang="ja-JP" altLang="en-US"/>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Tree>
    <p:extLst>
      <p:ext uri="{BB962C8B-B14F-4D97-AF65-F5344CB8AC3E}">
        <p14:creationId xmlns:p14="http://schemas.microsoft.com/office/powerpoint/2010/main" val="89982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5" y="490451"/>
            <a:ext cx="4320000" cy="493524"/>
          </a:xfrm>
        </p:spPr>
        <p:txBody>
          <a:bodyPr/>
          <a:lstStyle/>
          <a:p>
            <a:r>
              <a:rPr lang="en-US" altLang="ja-JP"/>
              <a:t>Docker Engine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6</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4189615" y="1695796"/>
            <a:ext cx="4713316" cy="2468371"/>
          </a:xfrm>
        </p:spPr>
        <p:txBody>
          <a:bodyPr/>
          <a:lstStyle/>
          <a:p>
            <a:pPr marL="152400" indent="0">
              <a:buNone/>
            </a:pPr>
            <a:r>
              <a:rPr kumimoji="1" lang="en-US" altLang="ja-JP"/>
              <a:t>Docker engine là một client-server application, bao gồm các thành phần</a:t>
            </a:r>
          </a:p>
          <a:p>
            <a:r>
              <a:rPr kumimoji="1" lang="en-US" altLang="ja-JP"/>
              <a:t>Server là mộ dạng program đ</a:t>
            </a:r>
            <a:r>
              <a:rPr kumimoji="1" lang="vi-VN" altLang="ja-JP"/>
              <a:t>ư</a:t>
            </a:r>
            <a:r>
              <a:rPr kumimoji="1" lang="en-US" altLang="ja-JP"/>
              <a:t>ợc chạy xuyên suốt trong quá trình hoạt động của host machine. Còn đ</a:t>
            </a:r>
            <a:r>
              <a:rPr kumimoji="1" lang="vi-VN" altLang="ja-JP"/>
              <a:t>ư</a:t>
            </a:r>
            <a:r>
              <a:rPr kumimoji="1" lang="en-US" altLang="ja-JP"/>
              <a:t>ợc gọi là daemon server</a:t>
            </a:r>
          </a:p>
          <a:p>
            <a:r>
              <a:rPr kumimoji="1" lang="en-US" altLang="ja-JP"/>
              <a:t>Rest API là program dùng để giao tiếp giữa docker client với daemon server</a:t>
            </a:r>
          </a:p>
          <a:p>
            <a:r>
              <a:rPr kumimoji="1" lang="en-US" altLang="ja-JP"/>
              <a:t>Docker CLI là giao diện dòng lệnh để thao tác với docker. Còn đ</a:t>
            </a:r>
            <a:r>
              <a:rPr kumimoji="1" lang="vi-VN" altLang="ja-JP"/>
              <a:t>ư</a:t>
            </a:r>
            <a:r>
              <a:rPr kumimoji="1" lang="en-US" altLang="ja-JP"/>
              <a:t>ợc gọi là docker command line</a:t>
            </a:r>
          </a:p>
          <a:p>
            <a:endParaRPr kumimoji="1" lang="ja-JP" altLang="en-US"/>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7" name="Picture 6">
            <a:extLst>
              <a:ext uri="{FF2B5EF4-FFF2-40B4-BE49-F238E27FC236}">
                <a16:creationId xmlns:a16="http://schemas.microsoft.com/office/drawing/2014/main" id="{7E8A202E-F9CE-4DE7-AFFC-55B523E1D2A7}"/>
              </a:ext>
            </a:extLst>
          </p:cNvPr>
          <p:cNvPicPr>
            <a:picLocks noChangeAspect="1"/>
          </p:cNvPicPr>
          <p:nvPr/>
        </p:nvPicPr>
        <p:blipFill>
          <a:blip r:embed="rId3"/>
          <a:stretch>
            <a:fillRect/>
          </a:stretch>
        </p:blipFill>
        <p:spPr>
          <a:xfrm>
            <a:off x="720001" y="1695796"/>
            <a:ext cx="3535210" cy="2468372"/>
          </a:xfrm>
          <a:prstGeom prst="rect">
            <a:avLst/>
          </a:prstGeom>
        </p:spPr>
      </p:pic>
    </p:spTree>
    <p:extLst>
      <p:ext uri="{BB962C8B-B14F-4D97-AF65-F5344CB8AC3E}">
        <p14:creationId xmlns:p14="http://schemas.microsoft.com/office/powerpoint/2010/main" val="220050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5" y="490451"/>
            <a:ext cx="4320000" cy="493524"/>
          </a:xfrm>
        </p:spPr>
        <p:txBody>
          <a:bodyPr/>
          <a:lstStyle/>
          <a:p>
            <a:r>
              <a:rPr lang="en-US" altLang="ja-JP"/>
              <a:t>Docker Architecture</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7</a:t>
            </a:fld>
            <a:endParaRPr lang="en-GB"/>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pic>
        <p:nvPicPr>
          <p:cNvPr id="8" name="Picture 7">
            <a:extLst>
              <a:ext uri="{FF2B5EF4-FFF2-40B4-BE49-F238E27FC236}">
                <a16:creationId xmlns:a16="http://schemas.microsoft.com/office/drawing/2014/main" id="{FB9A3480-51CC-43EC-B3A9-B233E886825C}"/>
              </a:ext>
            </a:extLst>
          </p:cNvPr>
          <p:cNvPicPr>
            <a:picLocks noChangeAspect="1"/>
          </p:cNvPicPr>
          <p:nvPr/>
        </p:nvPicPr>
        <p:blipFill>
          <a:blip r:embed="rId3"/>
          <a:stretch>
            <a:fillRect/>
          </a:stretch>
        </p:blipFill>
        <p:spPr>
          <a:xfrm>
            <a:off x="900678" y="1089076"/>
            <a:ext cx="7571772" cy="3967741"/>
          </a:xfrm>
          <a:prstGeom prst="rect">
            <a:avLst/>
          </a:prstGeom>
        </p:spPr>
      </p:pic>
    </p:spTree>
    <p:extLst>
      <p:ext uri="{BB962C8B-B14F-4D97-AF65-F5344CB8AC3E}">
        <p14:creationId xmlns:p14="http://schemas.microsoft.com/office/powerpoint/2010/main" val="189781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2583-F068-4CA4-9476-C6FE7CE7BE2F}"/>
              </a:ext>
            </a:extLst>
          </p:cNvPr>
          <p:cNvSpPr>
            <a:spLocks noGrp="1"/>
          </p:cNvSpPr>
          <p:nvPr>
            <p:ph type="title"/>
          </p:nvPr>
        </p:nvSpPr>
        <p:spPr>
          <a:xfrm>
            <a:off x="1339025" y="490451"/>
            <a:ext cx="4320000" cy="493524"/>
          </a:xfrm>
        </p:spPr>
        <p:txBody>
          <a:bodyPr/>
          <a:lstStyle/>
          <a:p>
            <a:r>
              <a:rPr lang="en-US" altLang="ja-JP"/>
              <a:t>Docker objects</a:t>
            </a:r>
            <a:endParaRPr kumimoji="1" lang="ja-JP" altLang="en-US"/>
          </a:p>
        </p:txBody>
      </p:sp>
      <p:sp>
        <p:nvSpPr>
          <p:cNvPr id="3" name="Slide Number Placeholder 2">
            <a:extLst>
              <a:ext uri="{FF2B5EF4-FFF2-40B4-BE49-F238E27FC236}">
                <a16:creationId xmlns:a16="http://schemas.microsoft.com/office/drawing/2014/main" id="{4DCFE319-C5D5-4897-B152-A91D87825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sp>
        <p:nvSpPr>
          <p:cNvPr id="4" name="Text Placeholder 3">
            <a:extLst>
              <a:ext uri="{FF2B5EF4-FFF2-40B4-BE49-F238E27FC236}">
                <a16:creationId xmlns:a16="http://schemas.microsoft.com/office/drawing/2014/main" id="{FC34FB80-D507-4E7F-BDE6-790E48AB14F1}"/>
              </a:ext>
            </a:extLst>
          </p:cNvPr>
          <p:cNvSpPr>
            <a:spLocks noGrp="1"/>
          </p:cNvSpPr>
          <p:nvPr>
            <p:ph type="body" idx="1"/>
          </p:nvPr>
        </p:nvSpPr>
        <p:spPr>
          <a:xfrm>
            <a:off x="720001" y="1573622"/>
            <a:ext cx="8182930" cy="2828260"/>
          </a:xfrm>
        </p:spPr>
        <p:txBody>
          <a:bodyPr/>
          <a:lstStyle/>
          <a:p>
            <a:pPr marL="152400" indent="0">
              <a:buNone/>
            </a:pPr>
            <a:r>
              <a:rPr kumimoji="1" lang="en-US" altLang="ja-JP"/>
              <a:t>Các thành phần khi sử dụng Docker nh</a:t>
            </a:r>
            <a:r>
              <a:rPr kumimoji="1" lang="vi-VN" altLang="ja-JP"/>
              <a:t>ư</a:t>
            </a:r>
            <a:r>
              <a:rPr kumimoji="1" lang="en-US" altLang="ja-JP"/>
              <a:t> là Images, Containers, Networks, Volumes thì gọi là docker objects</a:t>
            </a:r>
          </a:p>
          <a:p>
            <a:pPr>
              <a:lnSpc>
                <a:spcPct val="150000"/>
              </a:lnSpc>
            </a:pPr>
            <a:r>
              <a:rPr kumimoji="1" lang="en-US" altLang="ja-JP" b="1"/>
              <a:t>Docker Image</a:t>
            </a:r>
            <a:r>
              <a:rPr kumimoji="1" lang="en-US" altLang="ja-JP"/>
              <a:t>: là các read-only teamplate dùng cho việc khởi động containers</a:t>
            </a:r>
          </a:p>
          <a:p>
            <a:pPr>
              <a:lnSpc>
                <a:spcPct val="150000"/>
              </a:lnSpc>
            </a:pPr>
            <a:r>
              <a:rPr kumimoji="1" lang="en-US" altLang="ja-JP" b="1"/>
              <a:t>Docker Container</a:t>
            </a:r>
            <a:r>
              <a:rPr kumimoji="1" lang="en-US" altLang="ja-JP"/>
              <a:t>: là 1 runnable instance của image (đ</a:t>
            </a:r>
            <a:r>
              <a:rPr kumimoji="1" lang="vi-VN" altLang="ja-JP"/>
              <a:t>ư</a:t>
            </a:r>
            <a:r>
              <a:rPr kumimoji="1" lang="en-US" altLang="ja-JP"/>
              <a:t>ợc tạo ra bởi image)</a:t>
            </a:r>
          </a:p>
          <a:p>
            <a:pPr>
              <a:lnSpc>
                <a:spcPct val="150000"/>
              </a:lnSpc>
            </a:pPr>
            <a:r>
              <a:rPr kumimoji="1" lang="en-US" altLang="ja-JP" b="1"/>
              <a:t>Docker Service</a:t>
            </a:r>
            <a:r>
              <a:rPr kumimoji="1" lang="en-US" altLang="ja-JP"/>
              <a:t>: dung để triển khai docker containers trong tr</a:t>
            </a:r>
            <a:r>
              <a:rPr kumimoji="1" lang="vi-VN" altLang="ja-JP"/>
              <a:t>ư</a:t>
            </a:r>
            <a:r>
              <a:rPr kumimoji="1" lang="en-US" altLang="ja-JP"/>
              <a:t>ờng hợp Docker Engine ở chế độ swarm.</a:t>
            </a:r>
          </a:p>
          <a:p>
            <a:pPr>
              <a:lnSpc>
                <a:spcPct val="150000"/>
              </a:lnSpc>
            </a:pPr>
            <a:r>
              <a:rPr kumimoji="1" lang="en-US" altLang="ja-JP" b="1"/>
              <a:t>Docker Network</a:t>
            </a:r>
            <a:r>
              <a:rPr kumimoji="1" lang="en-US" altLang="ja-JP"/>
              <a:t>: Cung cấp private network cho việc trao đổi thông tin giữa các containers</a:t>
            </a:r>
          </a:p>
          <a:p>
            <a:pPr>
              <a:lnSpc>
                <a:spcPct val="150000"/>
              </a:lnSpc>
            </a:pPr>
            <a:r>
              <a:rPr kumimoji="1" lang="en-US" altLang="ja-JP" b="1"/>
              <a:t>Docker Volume</a:t>
            </a:r>
            <a:r>
              <a:rPr kumimoji="1" lang="en-US" altLang="ja-JP"/>
              <a:t>: Là n</a:t>
            </a:r>
            <a:r>
              <a:rPr kumimoji="1" lang="vi-VN" altLang="ja-JP"/>
              <a:t>ơ</a:t>
            </a:r>
            <a:r>
              <a:rPr kumimoji="1" lang="en-US" altLang="ja-JP"/>
              <a:t>i l</a:t>
            </a:r>
            <a:r>
              <a:rPr kumimoji="1" lang="vi-VN" altLang="ja-JP"/>
              <a:t>ư</a:t>
            </a:r>
            <a:r>
              <a:rPr kumimoji="1" lang="en-US" altLang="ja-JP"/>
              <a:t>u trữ dữ liệu cho các containers</a:t>
            </a:r>
          </a:p>
          <a:p>
            <a:endParaRPr kumimoji="1" lang="ja-JP" altLang="en-US"/>
          </a:p>
        </p:txBody>
      </p:sp>
      <p:sp>
        <p:nvSpPr>
          <p:cNvPr id="5" name="Slide Number Placeholder 4">
            <a:extLst>
              <a:ext uri="{FF2B5EF4-FFF2-40B4-BE49-F238E27FC236}">
                <a16:creationId xmlns:a16="http://schemas.microsoft.com/office/drawing/2014/main" id="{85735635-379A-46BF-8228-FDFAD0B5410C}"/>
              </a:ext>
            </a:extLst>
          </p:cNvPr>
          <p:cNvSpPr>
            <a:spLocks noGrp="1"/>
          </p:cNvSpPr>
          <p:nvPr>
            <p:ph type="sldNum" idx="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6" name="Title 5">
            <a:extLst>
              <a:ext uri="{FF2B5EF4-FFF2-40B4-BE49-F238E27FC236}">
                <a16:creationId xmlns:a16="http://schemas.microsoft.com/office/drawing/2014/main" id="{90051F51-460A-4C61-8F10-62E668DA2B03}"/>
              </a:ext>
            </a:extLst>
          </p:cNvPr>
          <p:cNvSpPr>
            <a:spLocks noGrp="1"/>
          </p:cNvSpPr>
          <p:nvPr>
            <p:ph type="title" idx="3"/>
          </p:nvPr>
        </p:nvSpPr>
        <p:spPr/>
        <p:txBody>
          <a:bodyPr/>
          <a:lstStyle/>
          <a:p>
            <a:r>
              <a:rPr lang="en-GB" altLang="ja-JP"/>
              <a:t>RIKKEISOFT.COM</a:t>
            </a:r>
            <a:endParaRPr kumimoji="1" lang="ja-JP" altLang="en-US"/>
          </a:p>
        </p:txBody>
      </p:sp>
    </p:spTree>
    <p:extLst>
      <p:ext uri="{BB962C8B-B14F-4D97-AF65-F5344CB8AC3E}">
        <p14:creationId xmlns:p14="http://schemas.microsoft.com/office/powerpoint/2010/main" val="107735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23"/>
          <p:cNvSpPr txBox="1">
            <a:spLocks noGrp="1"/>
          </p:cNvSpPr>
          <p:nvPr>
            <p:ph type="sldNum" idx="12"/>
          </p:nvPr>
        </p:nvSpPr>
        <p:spPr>
          <a:xfrm>
            <a:off x="9" y="4495501"/>
            <a:ext cx="720000" cy="4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a:p>
        </p:txBody>
      </p:sp>
      <p:sp>
        <p:nvSpPr>
          <p:cNvPr id="448" name="Google Shape;448;p23"/>
          <p:cNvSpPr txBox="1">
            <a:spLocks noGrp="1"/>
          </p:cNvSpPr>
          <p:nvPr>
            <p:ph type="subTitle" idx="1"/>
          </p:nvPr>
        </p:nvSpPr>
        <p:spPr>
          <a:xfrm>
            <a:off x="842872" y="3393534"/>
            <a:ext cx="5036933" cy="455452"/>
          </a:xfrm>
          <a:prstGeom prst="rect">
            <a:avLst/>
          </a:prstGeom>
        </p:spPr>
        <p:txBody>
          <a:bodyPr spcFirstLastPara="1" wrap="square" lIns="0" tIns="0" rIns="0" bIns="0" anchor="t" anchorCtr="0">
            <a:noAutofit/>
          </a:bodyPr>
          <a:lstStyle/>
          <a:p>
            <a:pPr marL="0" lvl="0" indent="0">
              <a:lnSpc>
                <a:spcPct val="100000"/>
              </a:lnSpc>
            </a:pPr>
            <a:r>
              <a:rPr lang="en-US" altLang="ja-JP">
                <a:solidFill>
                  <a:srgbClr val="666666"/>
                </a:solidFill>
                <a:latin typeface="Montserrat" panose="020B0600070205080204" charset="0"/>
                <a:ea typeface="Montserrat ExtraBold"/>
                <a:cs typeface="Montserrat ExtraBold"/>
                <a:sym typeface="Montserrat ExtraBold"/>
              </a:rPr>
              <a:t>Lợi ích của docker, tại sao và khi nào sử dụng</a:t>
            </a:r>
            <a:endParaRPr>
              <a:solidFill>
                <a:srgbClr val="7F7F7F"/>
              </a:solidFill>
              <a:latin typeface="Montserrat" panose="020B0600070205080204" charset="0"/>
            </a:endParaRPr>
          </a:p>
        </p:txBody>
      </p:sp>
      <p:sp>
        <p:nvSpPr>
          <p:cNvPr id="449" name="Google Shape;449;p23"/>
          <p:cNvSpPr txBox="1">
            <a:spLocks noGrp="1"/>
          </p:cNvSpPr>
          <p:nvPr>
            <p:ph type="title" idx="2"/>
          </p:nvPr>
        </p:nvSpPr>
        <p:spPr>
          <a:xfrm>
            <a:off x="769547" y="1424393"/>
            <a:ext cx="1527085" cy="14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rgbClr val="B70000"/>
                </a:solidFill>
              </a:rPr>
              <a:t>02</a:t>
            </a:r>
            <a:endParaRPr>
              <a:solidFill>
                <a:srgbClr val="B70000"/>
              </a:solidFill>
            </a:endParaRPr>
          </a:p>
        </p:txBody>
      </p:sp>
      <p:sp>
        <p:nvSpPr>
          <p:cNvPr id="450" name="Google Shape;450;p23"/>
          <p:cNvSpPr txBox="1">
            <a:spLocks noGrp="1"/>
          </p:cNvSpPr>
          <p:nvPr>
            <p:ph type="title" idx="3"/>
          </p:nvPr>
        </p:nvSpPr>
        <p:spPr>
          <a:xfrm rot="5400000">
            <a:off x="-540000" y="540000"/>
            <a:ext cx="1800000" cy="720000"/>
          </a:xfrm>
          <a:prstGeom prst="rect">
            <a:avLst/>
          </a:prstGeom>
        </p:spPr>
        <p:txBody>
          <a:bodyPr spcFirstLastPara="1" wrap="square" lIns="360000" tIns="0" rIns="0" bIns="0" anchor="ctr" anchorCtr="0">
            <a:noAutofit/>
          </a:bodyPr>
          <a:lstStyle/>
          <a:p>
            <a:pPr marL="0" lvl="0" indent="0" algn="l" rtl="0">
              <a:spcBef>
                <a:spcPts val="0"/>
              </a:spcBef>
              <a:spcAft>
                <a:spcPts val="0"/>
              </a:spcAft>
              <a:buNone/>
            </a:pPr>
            <a:r>
              <a:rPr lang="en-GB">
                <a:solidFill>
                  <a:srgbClr val="000000"/>
                </a:solidFill>
              </a:rPr>
              <a:t>RIKKEISOFT.COM</a:t>
            </a:r>
            <a:endParaRPr>
              <a:solidFill>
                <a:srgbClr val="000000"/>
              </a:solidFill>
            </a:endParaRPr>
          </a:p>
        </p:txBody>
      </p:sp>
      <p:sp>
        <p:nvSpPr>
          <p:cNvPr id="451" name="Google Shape;451;p23"/>
          <p:cNvSpPr/>
          <p:nvPr/>
        </p:nvSpPr>
        <p:spPr>
          <a:xfrm rot="10800000">
            <a:off x="0" y="2340000"/>
            <a:ext cx="760409" cy="900204"/>
          </a:xfrm>
          <a:custGeom>
            <a:avLst/>
            <a:gdLst/>
            <a:ahLst/>
            <a:cxnLst/>
            <a:rect l="l" t="t" r="r" b="b"/>
            <a:pathLst>
              <a:path w="178395" h="208622" extrusionOk="0">
                <a:moveTo>
                  <a:pt x="87379" y="0"/>
                </a:moveTo>
                <a:lnTo>
                  <a:pt x="0" y="104349"/>
                </a:lnTo>
                <a:lnTo>
                  <a:pt x="87379" y="208622"/>
                </a:lnTo>
                <a:lnTo>
                  <a:pt x="119205" y="208622"/>
                </a:lnTo>
                <a:lnTo>
                  <a:pt x="31826" y="104349"/>
                </a:lnTo>
                <a:lnTo>
                  <a:pt x="119205" y="0"/>
                </a:lnTo>
                <a:close/>
                <a:moveTo>
                  <a:pt x="146569" y="0"/>
                </a:moveTo>
                <a:lnTo>
                  <a:pt x="59190" y="104349"/>
                </a:lnTo>
                <a:lnTo>
                  <a:pt x="146569" y="208622"/>
                </a:lnTo>
                <a:lnTo>
                  <a:pt x="178395" y="208622"/>
                </a:lnTo>
                <a:lnTo>
                  <a:pt x="178395"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7920000" y="720000"/>
            <a:ext cx="619323" cy="720094"/>
          </a:xfrm>
          <a:custGeom>
            <a:avLst/>
            <a:gdLst/>
            <a:ahLst/>
            <a:cxnLst/>
            <a:rect l="l" t="t" r="r" b="b"/>
            <a:pathLst>
              <a:path w="177076" h="206775" extrusionOk="0">
                <a:moveTo>
                  <a:pt x="0" y="0"/>
                </a:moveTo>
                <a:lnTo>
                  <a:pt x="86873" y="103248"/>
                </a:lnTo>
                <a:lnTo>
                  <a:pt x="0" y="206775"/>
                </a:lnTo>
                <a:lnTo>
                  <a:pt x="31641" y="206775"/>
                </a:lnTo>
                <a:lnTo>
                  <a:pt x="118236" y="103248"/>
                </a:lnTo>
                <a:lnTo>
                  <a:pt x="31641" y="0"/>
                </a:lnTo>
                <a:close/>
                <a:moveTo>
                  <a:pt x="58563" y="0"/>
                </a:moveTo>
                <a:lnTo>
                  <a:pt x="145435" y="103248"/>
                </a:lnTo>
                <a:lnTo>
                  <a:pt x="58563" y="206775"/>
                </a:lnTo>
                <a:lnTo>
                  <a:pt x="90203" y="206775"/>
                </a:lnTo>
                <a:lnTo>
                  <a:pt x="177076" y="103248"/>
                </a:lnTo>
                <a:lnTo>
                  <a:pt x="90203" y="0"/>
                </a:lnTo>
                <a:close/>
              </a:path>
            </a:pathLst>
          </a:cu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grpSp>
        <p:nvGrpSpPr>
          <p:cNvPr id="453" name="Google Shape;453;p23"/>
          <p:cNvGrpSpPr/>
          <p:nvPr/>
        </p:nvGrpSpPr>
        <p:grpSpPr>
          <a:xfrm>
            <a:off x="180000" y="4927500"/>
            <a:ext cx="360000" cy="216000"/>
            <a:chOff x="180000" y="4927500"/>
            <a:chExt cx="360000" cy="216000"/>
          </a:xfrm>
        </p:grpSpPr>
        <p:sp>
          <p:nvSpPr>
            <p:cNvPr id="454" name="Google Shape;454;p23"/>
            <p:cNvSpPr/>
            <p:nvPr/>
          </p:nvSpPr>
          <p:spPr>
            <a:xfrm>
              <a:off x="333000" y="4999500"/>
              <a:ext cx="54000" cy="144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486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180000" y="4927500"/>
              <a:ext cx="54000" cy="216000"/>
            </a:xfrm>
            <a:prstGeom prst="rect">
              <a:avLst/>
            </a:prstGeom>
            <a:solidFill>
              <a:srgbClr val="B7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3"/>
          <p:cNvSpPr txBox="1">
            <a:spLocks noGrp="1"/>
          </p:cNvSpPr>
          <p:nvPr>
            <p:ph type="ctrTitle"/>
          </p:nvPr>
        </p:nvSpPr>
        <p:spPr>
          <a:xfrm>
            <a:off x="841373" y="2685246"/>
            <a:ext cx="3007817" cy="727800"/>
          </a:xfrm>
          <a:prstGeom prst="rect">
            <a:avLst/>
          </a:prstGeom>
        </p:spPr>
        <p:txBody>
          <a:bodyPr spcFirstLastPara="1" wrap="square" lIns="0" tIns="0" rIns="0" bIns="0" anchor="t" anchorCtr="0">
            <a:noAutofit/>
          </a:bodyPr>
          <a:lstStyle/>
          <a:p>
            <a:pPr lvl="0"/>
            <a:r>
              <a:rPr lang="en-US">
                <a:solidFill>
                  <a:srgbClr val="B70000"/>
                </a:solidFill>
              </a:rPr>
              <a:t>Benefits</a:t>
            </a:r>
            <a:endParaRPr>
              <a:solidFill>
                <a:srgbClr val="B70000"/>
              </a:solidFill>
            </a:endParaRPr>
          </a:p>
        </p:txBody>
      </p:sp>
      <p:grpSp>
        <p:nvGrpSpPr>
          <p:cNvPr id="458" name="Google Shape;458;p23"/>
          <p:cNvGrpSpPr/>
          <p:nvPr/>
        </p:nvGrpSpPr>
        <p:grpSpPr>
          <a:xfrm>
            <a:off x="8105182" y="180000"/>
            <a:ext cx="719863" cy="387532"/>
            <a:chOff x="238125" y="924025"/>
            <a:chExt cx="7106250" cy="3818050"/>
          </a:xfrm>
        </p:grpSpPr>
        <p:sp>
          <p:nvSpPr>
            <p:cNvPr id="459" name="Google Shape;459;p23"/>
            <p:cNvSpPr/>
            <p:nvPr/>
          </p:nvSpPr>
          <p:spPr>
            <a:xfrm>
              <a:off x="238125" y="4258825"/>
              <a:ext cx="465050" cy="345675"/>
            </a:xfrm>
            <a:custGeom>
              <a:avLst/>
              <a:gdLst/>
              <a:ahLst/>
              <a:cxnLst/>
              <a:rect l="l" t="t" r="r" b="b"/>
              <a:pathLst>
                <a:path w="18602" h="13827" extrusionOk="0">
                  <a:moveTo>
                    <a:pt x="0" y="0"/>
                  </a:moveTo>
                  <a:lnTo>
                    <a:pt x="1455" y="13826"/>
                  </a:lnTo>
                  <a:lnTo>
                    <a:pt x="3911" y="13826"/>
                  </a:lnTo>
                  <a:lnTo>
                    <a:pt x="7550" y="5776"/>
                  </a:lnTo>
                  <a:cubicBezTo>
                    <a:pt x="8050" y="4685"/>
                    <a:pt x="8459" y="3684"/>
                    <a:pt x="8823" y="2775"/>
                  </a:cubicBezTo>
                  <a:cubicBezTo>
                    <a:pt x="8823" y="4230"/>
                    <a:pt x="8869" y="5231"/>
                    <a:pt x="8914" y="5731"/>
                  </a:cubicBezTo>
                  <a:lnTo>
                    <a:pt x="9414" y="13826"/>
                  </a:lnTo>
                  <a:lnTo>
                    <a:pt x="11870" y="13826"/>
                  </a:lnTo>
                  <a:lnTo>
                    <a:pt x="18601" y="0"/>
                  </a:lnTo>
                  <a:lnTo>
                    <a:pt x="16282" y="0"/>
                  </a:lnTo>
                  <a:lnTo>
                    <a:pt x="13326" y="6277"/>
                  </a:lnTo>
                  <a:cubicBezTo>
                    <a:pt x="12325" y="8323"/>
                    <a:pt x="11643" y="9961"/>
                    <a:pt x="11188" y="11098"/>
                  </a:cubicBezTo>
                  <a:cubicBezTo>
                    <a:pt x="11188" y="9369"/>
                    <a:pt x="11143" y="7959"/>
                    <a:pt x="11052" y="6913"/>
                  </a:cubicBezTo>
                  <a:lnTo>
                    <a:pt x="10597" y="0"/>
                  </a:lnTo>
                  <a:lnTo>
                    <a:pt x="8050" y="0"/>
                  </a:lnTo>
                  <a:lnTo>
                    <a:pt x="4775" y="7232"/>
                  </a:lnTo>
                  <a:cubicBezTo>
                    <a:pt x="4366" y="8096"/>
                    <a:pt x="4093" y="8778"/>
                    <a:pt x="3911" y="9233"/>
                  </a:cubicBezTo>
                  <a:cubicBezTo>
                    <a:pt x="3729" y="9688"/>
                    <a:pt x="3502" y="10370"/>
                    <a:pt x="3229" y="11279"/>
                  </a:cubicBezTo>
                  <a:cubicBezTo>
                    <a:pt x="3184" y="10461"/>
                    <a:pt x="3138" y="9961"/>
                    <a:pt x="3138" y="9688"/>
                  </a:cubicBezTo>
                  <a:lnTo>
                    <a:pt x="2911" y="6231"/>
                  </a:lnTo>
                  <a:lnTo>
                    <a:pt x="227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688375" y="4128075"/>
              <a:ext cx="330875" cy="476425"/>
            </a:xfrm>
            <a:custGeom>
              <a:avLst/>
              <a:gdLst/>
              <a:ahLst/>
              <a:cxnLst/>
              <a:rect l="l" t="t" r="r" b="b"/>
              <a:pathLst>
                <a:path w="13235" h="19057" extrusionOk="0">
                  <a:moveTo>
                    <a:pt x="4002" y="0"/>
                  </a:moveTo>
                  <a:lnTo>
                    <a:pt x="0" y="19056"/>
                  </a:lnTo>
                  <a:lnTo>
                    <a:pt x="2365" y="19056"/>
                  </a:lnTo>
                  <a:lnTo>
                    <a:pt x="3593" y="13098"/>
                  </a:lnTo>
                  <a:cubicBezTo>
                    <a:pt x="3820" y="11825"/>
                    <a:pt x="4230" y="10552"/>
                    <a:pt x="4775" y="9369"/>
                  </a:cubicBezTo>
                  <a:cubicBezTo>
                    <a:pt x="5640" y="7823"/>
                    <a:pt x="7277" y="6868"/>
                    <a:pt x="9005" y="6868"/>
                  </a:cubicBezTo>
                  <a:cubicBezTo>
                    <a:pt x="9068" y="6862"/>
                    <a:pt x="9130" y="6859"/>
                    <a:pt x="9192" y="6859"/>
                  </a:cubicBezTo>
                  <a:cubicBezTo>
                    <a:pt x="9628" y="6859"/>
                    <a:pt x="10051" y="6998"/>
                    <a:pt x="10369" y="7277"/>
                  </a:cubicBezTo>
                  <a:cubicBezTo>
                    <a:pt x="10688" y="7550"/>
                    <a:pt x="10870" y="7959"/>
                    <a:pt x="10824" y="8414"/>
                  </a:cubicBezTo>
                  <a:cubicBezTo>
                    <a:pt x="10779" y="9142"/>
                    <a:pt x="10642" y="9915"/>
                    <a:pt x="10460" y="10688"/>
                  </a:cubicBezTo>
                  <a:lnTo>
                    <a:pt x="8732" y="19011"/>
                  </a:lnTo>
                  <a:lnTo>
                    <a:pt x="11052" y="19011"/>
                  </a:lnTo>
                  <a:lnTo>
                    <a:pt x="12780" y="10870"/>
                  </a:lnTo>
                  <a:cubicBezTo>
                    <a:pt x="13007" y="10006"/>
                    <a:pt x="13144" y="9096"/>
                    <a:pt x="13189" y="8187"/>
                  </a:cubicBezTo>
                  <a:cubicBezTo>
                    <a:pt x="13235" y="7323"/>
                    <a:pt x="12871" y="6458"/>
                    <a:pt x="12234" y="5822"/>
                  </a:cubicBezTo>
                  <a:cubicBezTo>
                    <a:pt x="11552" y="5225"/>
                    <a:pt x="10670" y="4908"/>
                    <a:pt x="9776" y="4908"/>
                  </a:cubicBezTo>
                  <a:cubicBezTo>
                    <a:pt x="9716" y="4908"/>
                    <a:pt x="9656" y="4909"/>
                    <a:pt x="9596" y="4912"/>
                  </a:cubicBezTo>
                  <a:cubicBezTo>
                    <a:pt x="8778" y="4912"/>
                    <a:pt x="7959" y="5139"/>
                    <a:pt x="7277" y="5503"/>
                  </a:cubicBezTo>
                  <a:cubicBezTo>
                    <a:pt x="6367" y="5958"/>
                    <a:pt x="5549" y="6595"/>
                    <a:pt x="4821" y="7323"/>
                  </a:cubicBezTo>
                  <a:lnTo>
                    <a:pt x="63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1069250" y="4251750"/>
              <a:ext cx="321800" cy="359700"/>
            </a:xfrm>
            <a:custGeom>
              <a:avLst/>
              <a:gdLst/>
              <a:ahLst/>
              <a:cxnLst/>
              <a:rect l="l" t="t" r="r" b="b"/>
              <a:pathLst>
                <a:path w="12872" h="14388" extrusionOk="0">
                  <a:moveTo>
                    <a:pt x="7604" y="1826"/>
                  </a:moveTo>
                  <a:cubicBezTo>
                    <a:pt x="8415" y="1826"/>
                    <a:pt x="9175" y="2184"/>
                    <a:pt x="9733" y="2785"/>
                  </a:cubicBezTo>
                  <a:cubicBezTo>
                    <a:pt x="10370" y="3513"/>
                    <a:pt x="10689" y="4513"/>
                    <a:pt x="10598" y="5468"/>
                  </a:cubicBezTo>
                  <a:lnTo>
                    <a:pt x="10598" y="6014"/>
                  </a:lnTo>
                  <a:lnTo>
                    <a:pt x="2866" y="6014"/>
                  </a:lnTo>
                  <a:lnTo>
                    <a:pt x="2866" y="5968"/>
                  </a:lnTo>
                  <a:cubicBezTo>
                    <a:pt x="3184" y="4786"/>
                    <a:pt x="3821" y="3694"/>
                    <a:pt x="4731" y="2876"/>
                  </a:cubicBezTo>
                  <a:cubicBezTo>
                    <a:pt x="5504" y="2194"/>
                    <a:pt x="6459" y="1830"/>
                    <a:pt x="7459" y="1830"/>
                  </a:cubicBezTo>
                  <a:cubicBezTo>
                    <a:pt x="7508" y="1827"/>
                    <a:pt x="7556" y="1826"/>
                    <a:pt x="7604" y="1826"/>
                  </a:cubicBezTo>
                  <a:close/>
                  <a:moveTo>
                    <a:pt x="7683" y="1"/>
                  </a:moveTo>
                  <a:cubicBezTo>
                    <a:pt x="7578" y="1"/>
                    <a:pt x="7473" y="4"/>
                    <a:pt x="7369" y="11"/>
                  </a:cubicBezTo>
                  <a:cubicBezTo>
                    <a:pt x="7297" y="8"/>
                    <a:pt x="7226" y="7"/>
                    <a:pt x="7155" y="7"/>
                  </a:cubicBezTo>
                  <a:cubicBezTo>
                    <a:pt x="5958" y="7"/>
                    <a:pt x="4806" y="367"/>
                    <a:pt x="3776" y="1011"/>
                  </a:cubicBezTo>
                  <a:cubicBezTo>
                    <a:pt x="2593" y="1784"/>
                    <a:pt x="1638" y="2876"/>
                    <a:pt x="1047" y="4195"/>
                  </a:cubicBezTo>
                  <a:cubicBezTo>
                    <a:pt x="365" y="5514"/>
                    <a:pt x="46" y="7014"/>
                    <a:pt x="46" y="8561"/>
                  </a:cubicBezTo>
                  <a:cubicBezTo>
                    <a:pt x="1" y="9607"/>
                    <a:pt x="228" y="10653"/>
                    <a:pt x="683" y="11653"/>
                  </a:cubicBezTo>
                  <a:cubicBezTo>
                    <a:pt x="1092" y="12518"/>
                    <a:pt x="1774" y="13245"/>
                    <a:pt x="2639" y="13700"/>
                  </a:cubicBezTo>
                  <a:cubicBezTo>
                    <a:pt x="3440" y="14122"/>
                    <a:pt x="4359" y="14387"/>
                    <a:pt x="5286" y="14387"/>
                  </a:cubicBezTo>
                  <a:cubicBezTo>
                    <a:pt x="5359" y="14387"/>
                    <a:pt x="5431" y="14385"/>
                    <a:pt x="5504" y="14382"/>
                  </a:cubicBezTo>
                  <a:cubicBezTo>
                    <a:pt x="5564" y="14384"/>
                    <a:pt x="5623" y="14385"/>
                    <a:pt x="5683" y="14385"/>
                  </a:cubicBezTo>
                  <a:cubicBezTo>
                    <a:pt x="7166" y="14385"/>
                    <a:pt x="8595" y="13843"/>
                    <a:pt x="9688" y="12881"/>
                  </a:cubicBezTo>
                  <a:cubicBezTo>
                    <a:pt x="10780" y="12017"/>
                    <a:pt x="11553" y="10926"/>
                    <a:pt x="11962" y="9652"/>
                  </a:cubicBezTo>
                  <a:lnTo>
                    <a:pt x="9688" y="9425"/>
                  </a:lnTo>
                  <a:cubicBezTo>
                    <a:pt x="9324" y="10334"/>
                    <a:pt x="8687" y="11108"/>
                    <a:pt x="7869" y="11699"/>
                  </a:cubicBezTo>
                  <a:cubicBezTo>
                    <a:pt x="7187" y="12199"/>
                    <a:pt x="6368" y="12472"/>
                    <a:pt x="5504" y="12472"/>
                  </a:cubicBezTo>
                  <a:cubicBezTo>
                    <a:pt x="4685" y="12472"/>
                    <a:pt x="3867" y="12108"/>
                    <a:pt x="3321" y="11471"/>
                  </a:cubicBezTo>
                  <a:cubicBezTo>
                    <a:pt x="2684" y="10607"/>
                    <a:pt x="2366" y="9561"/>
                    <a:pt x="2457" y="8515"/>
                  </a:cubicBezTo>
                  <a:cubicBezTo>
                    <a:pt x="2457" y="8242"/>
                    <a:pt x="2457" y="8015"/>
                    <a:pt x="2502" y="7788"/>
                  </a:cubicBezTo>
                  <a:lnTo>
                    <a:pt x="12599" y="7788"/>
                  </a:lnTo>
                  <a:cubicBezTo>
                    <a:pt x="12735" y="7105"/>
                    <a:pt x="12781" y="6378"/>
                    <a:pt x="12781" y="5696"/>
                  </a:cubicBezTo>
                  <a:cubicBezTo>
                    <a:pt x="12872" y="4149"/>
                    <a:pt x="12326" y="2648"/>
                    <a:pt x="11325" y="1511"/>
                  </a:cubicBezTo>
                  <a:cubicBezTo>
                    <a:pt x="10355"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28550" y="4252000"/>
              <a:ext cx="256975" cy="352500"/>
            </a:xfrm>
            <a:custGeom>
              <a:avLst/>
              <a:gdLst/>
              <a:ahLst/>
              <a:cxnLst/>
              <a:rect l="l" t="t" r="r" b="b"/>
              <a:pathLst>
                <a:path w="10279" h="14100" extrusionOk="0">
                  <a:moveTo>
                    <a:pt x="8551" y="1"/>
                  </a:moveTo>
                  <a:cubicBezTo>
                    <a:pt x="7777" y="1"/>
                    <a:pt x="7050" y="273"/>
                    <a:pt x="6459" y="774"/>
                  </a:cubicBezTo>
                  <a:cubicBezTo>
                    <a:pt x="5640" y="1410"/>
                    <a:pt x="4958" y="2229"/>
                    <a:pt x="4366" y="3139"/>
                  </a:cubicBezTo>
                  <a:lnTo>
                    <a:pt x="4958" y="273"/>
                  </a:lnTo>
                  <a:lnTo>
                    <a:pt x="2866" y="273"/>
                  </a:lnTo>
                  <a:lnTo>
                    <a:pt x="0" y="14099"/>
                  </a:lnTo>
                  <a:lnTo>
                    <a:pt x="2229" y="14099"/>
                  </a:lnTo>
                  <a:lnTo>
                    <a:pt x="3366" y="8551"/>
                  </a:lnTo>
                  <a:cubicBezTo>
                    <a:pt x="3866" y="6186"/>
                    <a:pt x="4548" y="4549"/>
                    <a:pt x="5413" y="3639"/>
                  </a:cubicBezTo>
                  <a:cubicBezTo>
                    <a:pt x="6277" y="2729"/>
                    <a:pt x="7141" y="2229"/>
                    <a:pt x="7959" y="2229"/>
                  </a:cubicBezTo>
                  <a:cubicBezTo>
                    <a:pt x="8460" y="2229"/>
                    <a:pt x="8914" y="2411"/>
                    <a:pt x="9278" y="2684"/>
                  </a:cubicBezTo>
                  <a:lnTo>
                    <a:pt x="10279" y="501"/>
                  </a:lnTo>
                  <a:cubicBezTo>
                    <a:pt x="9733" y="228"/>
                    <a:pt x="9142" y="46"/>
                    <a:pt x="85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1661625" y="4251750"/>
              <a:ext cx="321800" cy="359700"/>
            </a:xfrm>
            <a:custGeom>
              <a:avLst/>
              <a:gdLst/>
              <a:ahLst/>
              <a:cxnLst/>
              <a:rect l="l" t="t" r="r" b="b"/>
              <a:pathLst>
                <a:path w="12872" h="14388" extrusionOk="0">
                  <a:moveTo>
                    <a:pt x="7559" y="1826"/>
                  </a:moveTo>
                  <a:cubicBezTo>
                    <a:pt x="8369" y="1826"/>
                    <a:pt x="9130" y="2184"/>
                    <a:pt x="9688" y="2785"/>
                  </a:cubicBezTo>
                  <a:cubicBezTo>
                    <a:pt x="10325" y="3513"/>
                    <a:pt x="10643" y="4468"/>
                    <a:pt x="10598" y="5468"/>
                  </a:cubicBezTo>
                  <a:lnTo>
                    <a:pt x="10598" y="6014"/>
                  </a:lnTo>
                  <a:lnTo>
                    <a:pt x="2821" y="6014"/>
                  </a:lnTo>
                  <a:lnTo>
                    <a:pt x="2821" y="5968"/>
                  </a:lnTo>
                  <a:cubicBezTo>
                    <a:pt x="3093" y="4786"/>
                    <a:pt x="3776" y="3694"/>
                    <a:pt x="4685" y="2876"/>
                  </a:cubicBezTo>
                  <a:cubicBezTo>
                    <a:pt x="5413" y="2194"/>
                    <a:pt x="6413" y="1830"/>
                    <a:pt x="7414" y="1830"/>
                  </a:cubicBezTo>
                  <a:cubicBezTo>
                    <a:pt x="7462" y="1827"/>
                    <a:pt x="7511" y="1826"/>
                    <a:pt x="7559" y="1826"/>
                  </a:cubicBezTo>
                  <a:close/>
                  <a:moveTo>
                    <a:pt x="7683" y="1"/>
                  </a:moveTo>
                  <a:cubicBezTo>
                    <a:pt x="7578" y="1"/>
                    <a:pt x="7473" y="4"/>
                    <a:pt x="7369" y="11"/>
                  </a:cubicBezTo>
                  <a:cubicBezTo>
                    <a:pt x="7297" y="8"/>
                    <a:pt x="7226" y="7"/>
                    <a:pt x="7155" y="7"/>
                  </a:cubicBezTo>
                  <a:cubicBezTo>
                    <a:pt x="5953" y="7"/>
                    <a:pt x="4763" y="367"/>
                    <a:pt x="3776" y="1011"/>
                  </a:cubicBezTo>
                  <a:cubicBezTo>
                    <a:pt x="2593" y="1784"/>
                    <a:pt x="1638" y="2876"/>
                    <a:pt x="1047" y="4195"/>
                  </a:cubicBezTo>
                  <a:cubicBezTo>
                    <a:pt x="365" y="5514"/>
                    <a:pt x="1" y="7014"/>
                    <a:pt x="1" y="8561"/>
                  </a:cubicBezTo>
                  <a:cubicBezTo>
                    <a:pt x="1" y="9607"/>
                    <a:pt x="228" y="10653"/>
                    <a:pt x="683" y="11653"/>
                  </a:cubicBezTo>
                  <a:cubicBezTo>
                    <a:pt x="1092" y="12518"/>
                    <a:pt x="1775" y="13245"/>
                    <a:pt x="2639" y="13700"/>
                  </a:cubicBezTo>
                  <a:cubicBezTo>
                    <a:pt x="3440" y="14122"/>
                    <a:pt x="4320" y="14387"/>
                    <a:pt x="5205" y="14387"/>
                  </a:cubicBezTo>
                  <a:cubicBezTo>
                    <a:pt x="5274" y="14387"/>
                    <a:pt x="5344" y="14385"/>
                    <a:pt x="5413" y="14382"/>
                  </a:cubicBezTo>
                  <a:cubicBezTo>
                    <a:pt x="5473" y="14384"/>
                    <a:pt x="5532" y="14385"/>
                    <a:pt x="5592" y="14385"/>
                  </a:cubicBezTo>
                  <a:cubicBezTo>
                    <a:pt x="7078" y="14385"/>
                    <a:pt x="8549" y="13843"/>
                    <a:pt x="9643" y="12881"/>
                  </a:cubicBezTo>
                  <a:cubicBezTo>
                    <a:pt x="10734" y="12017"/>
                    <a:pt x="11507" y="10926"/>
                    <a:pt x="11917" y="9652"/>
                  </a:cubicBezTo>
                  <a:lnTo>
                    <a:pt x="9643" y="9425"/>
                  </a:lnTo>
                  <a:cubicBezTo>
                    <a:pt x="9279" y="10334"/>
                    <a:pt x="8687" y="11108"/>
                    <a:pt x="7869" y="11699"/>
                  </a:cubicBezTo>
                  <a:cubicBezTo>
                    <a:pt x="7187" y="12199"/>
                    <a:pt x="6322" y="12472"/>
                    <a:pt x="5458" y="12472"/>
                  </a:cubicBezTo>
                  <a:cubicBezTo>
                    <a:pt x="4640" y="12472"/>
                    <a:pt x="3821" y="12108"/>
                    <a:pt x="3275" y="11471"/>
                  </a:cubicBezTo>
                  <a:cubicBezTo>
                    <a:pt x="2639" y="10607"/>
                    <a:pt x="2320" y="9561"/>
                    <a:pt x="2411" y="8515"/>
                  </a:cubicBezTo>
                  <a:cubicBezTo>
                    <a:pt x="2411" y="8242"/>
                    <a:pt x="2411" y="8015"/>
                    <a:pt x="2457" y="7788"/>
                  </a:cubicBezTo>
                  <a:lnTo>
                    <a:pt x="12599" y="7788"/>
                  </a:lnTo>
                  <a:cubicBezTo>
                    <a:pt x="12690" y="7105"/>
                    <a:pt x="12781" y="6378"/>
                    <a:pt x="12781" y="5696"/>
                  </a:cubicBezTo>
                  <a:cubicBezTo>
                    <a:pt x="12872" y="4149"/>
                    <a:pt x="12326" y="2648"/>
                    <a:pt x="11280" y="1511"/>
                  </a:cubicBezTo>
                  <a:cubicBezTo>
                    <a:pt x="10351"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18750" y="4133750"/>
              <a:ext cx="177400" cy="476550"/>
            </a:xfrm>
            <a:custGeom>
              <a:avLst/>
              <a:gdLst/>
              <a:ahLst/>
              <a:cxnLst/>
              <a:rect l="l" t="t" r="r" b="b"/>
              <a:pathLst>
                <a:path w="7096" h="19062" extrusionOk="0">
                  <a:moveTo>
                    <a:pt x="5868" y="1"/>
                  </a:moveTo>
                  <a:lnTo>
                    <a:pt x="3139" y="1638"/>
                  </a:lnTo>
                  <a:lnTo>
                    <a:pt x="2457" y="5049"/>
                  </a:lnTo>
                  <a:lnTo>
                    <a:pt x="592" y="5049"/>
                  </a:lnTo>
                  <a:lnTo>
                    <a:pt x="228" y="6868"/>
                  </a:lnTo>
                  <a:lnTo>
                    <a:pt x="2093" y="6868"/>
                  </a:lnTo>
                  <a:lnTo>
                    <a:pt x="365" y="14873"/>
                  </a:lnTo>
                  <a:cubicBezTo>
                    <a:pt x="183" y="15555"/>
                    <a:pt x="92" y="16237"/>
                    <a:pt x="46" y="16965"/>
                  </a:cubicBezTo>
                  <a:cubicBezTo>
                    <a:pt x="1" y="17465"/>
                    <a:pt x="228" y="18011"/>
                    <a:pt x="638" y="18375"/>
                  </a:cubicBezTo>
                  <a:cubicBezTo>
                    <a:pt x="1228" y="18796"/>
                    <a:pt x="1975" y="19062"/>
                    <a:pt x="2734" y="19062"/>
                  </a:cubicBezTo>
                  <a:cubicBezTo>
                    <a:pt x="2793" y="19062"/>
                    <a:pt x="2852" y="19060"/>
                    <a:pt x="2912" y="19057"/>
                  </a:cubicBezTo>
                  <a:cubicBezTo>
                    <a:pt x="3457" y="19057"/>
                    <a:pt x="4003" y="18966"/>
                    <a:pt x="4503" y="18829"/>
                  </a:cubicBezTo>
                  <a:lnTo>
                    <a:pt x="4913" y="16919"/>
                  </a:lnTo>
                  <a:lnTo>
                    <a:pt x="4913" y="16919"/>
                  </a:lnTo>
                  <a:cubicBezTo>
                    <a:pt x="4458" y="17010"/>
                    <a:pt x="4003" y="17056"/>
                    <a:pt x="3548" y="17056"/>
                  </a:cubicBezTo>
                  <a:cubicBezTo>
                    <a:pt x="3502" y="17063"/>
                    <a:pt x="3455" y="17067"/>
                    <a:pt x="3408" y="17067"/>
                  </a:cubicBezTo>
                  <a:cubicBezTo>
                    <a:pt x="3183" y="17067"/>
                    <a:pt x="2964" y="16979"/>
                    <a:pt x="2775" y="16828"/>
                  </a:cubicBezTo>
                  <a:cubicBezTo>
                    <a:pt x="2639" y="16646"/>
                    <a:pt x="2548" y="16419"/>
                    <a:pt x="2548" y="16191"/>
                  </a:cubicBezTo>
                  <a:cubicBezTo>
                    <a:pt x="2593" y="15600"/>
                    <a:pt x="2730" y="15009"/>
                    <a:pt x="2866" y="14463"/>
                  </a:cubicBezTo>
                  <a:lnTo>
                    <a:pt x="4458" y="6823"/>
                  </a:lnTo>
                  <a:lnTo>
                    <a:pt x="6732" y="6823"/>
                  </a:lnTo>
                  <a:lnTo>
                    <a:pt x="7096" y="5003"/>
                  </a:lnTo>
                  <a:lnTo>
                    <a:pt x="4776" y="5003"/>
                  </a:lnTo>
                  <a:lnTo>
                    <a:pt x="586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89300" y="4128075"/>
              <a:ext cx="329775" cy="476425"/>
            </a:xfrm>
            <a:custGeom>
              <a:avLst/>
              <a:gdLst/>
              <a:ahLst/>
              <a:cxnLst/>
              <a:rect l="l" t="t" r="r" b="b"/>
              <a:pathLst>
                <a:path w="13191" h="19057" extrusionOk="0">
                  <a:moveTo>
                    <a:pt x="3958" y="0"/>
                  </a:moveTo>
                  <a:lnTo>
                    <a:pt x="1" y="19056"/>
                  </a:lnTo>
                  <a:lnTo>
                    <a:pt x="2366" y="19056"/>
                  </a:lnTo>
                  <a:lnTo>
                    <a:pt x="3594" y="13098"/>
                  </a:lnTo>
                  <a:cubicBezTo>
                    <a:pt x="3821" y="11825"/>
                    <a:pt x="4231" y="10552"/>
                    <a:pt x="4822" y="9369"/>
                  </a:cubicBezTo>
                  <a:cubicBezTo>
                    <a:pt x="5231" y="8596"/>
                    <a:pt x="5868" y="7959"/>
                    <a:pt x="6641" y="7550"/>
                  </a:cubicBezTo>
                  <a:cubicBezTo>
                    <a:pt x="7323" y="7095"/>
                    <a:pt x="8187" y="6868"/>
                    <a:pt x="9006" y="6868"/>
                  </a:cubicBezTo>
                  <a:cubicBezTo>
                    <a:pt x="9068" y="6862"/>
                    <a:pt x="9130" y="6859"/>
                    <a:pt x="9191" y="6859"/>
                  </a:cubicBezTo>
                  <a:cubicBezTo>
                    <a:pt x="9619" y="6859"/>
                    <a:pt x="10012" y="6998"/>
                    <a:pt x="10370" y="7277"/>
                  </a:cubicBezTo>
                  <a:cubicBezTo>
                    <a:pt x="10689" y="7550"/>
                    <a:pt x="10825" y="7959"/>
                    <a:pt x="10825" y="8414"/>
                  </a:cubicBezTo>
                  <a:cubicBezTo>
                    <a:pt x="10780" y="9142"/>
                    <a:pt x="10643" y="9915"/>
                    <a:pt x="10461" y="10688"/>
                  </a:cubicBezTo>
                  <a:lnTo>
                    <a:pt x="8688" y="19011"/>
                  </a:lnTo>
                  <a:lnTo>
                    <a:pt x="11053" y="19011"/>
                  </a:lnTo>
                  <a:lnTo>
                    <a:pt x="12781" y="10870"/>
                  </a:lnTo>
                  <a:cubicBezTo>
                    <a:pt x="12963" y="10006"/>
                    <a:pt x="13099" y="9096"/>
                    <a:pt x="13190" y="8187"/>
                  </a:cubicBezTo>
                  <a:cubicBezTo>
                    <a:pt x="13190" y="7323"/>
                    <a:pt x="12872" y="6458"/>
                    <a:pt x="12235" y="5822"/>
                  </a:cubicBezTo>
                  <a:cubicBezTo>
                    <a:pt x="11553" y="5225"/>
                    <a:pt x="10671" y="4908"/>
                    <a:pt x="9739" y="4908"/>
                  </a:cubicBezTo>
                  <a:cubicBezTo>
                    <a:pt x="9677" y="4908"/>
                    <a:pt x="9614" y="4909"/>
                    <a:pt x="9552" y="4912"/>
                  </a:cubicBezTo>
                  <a:cubicBezTo>
                    <a:pt x="8733" y="4912"/>
                    <a:pt x="7960" y="5139"/>
                    <a:pt x="7232" y="5503"/>
                  </a:cubicBezTo>
                  <a:cubicBezTo>
                    <a:pt x="6323" y="5958"/>
                    <a:pt x="5504" y="6595"/>
                    <a:pt x="4822" y="7323"/>
                  </a:cubicBezTo>
                  <a:lnTo>
                    <a:pt x="632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770200" y="4251750"/>
              <a:ext cx="321800" cy="359700"/>
            </a:xfrm>
            <a:custGeom>
              <a:avLst/>
              <a:gdLst/>
              <a:ahLst/>
              <a:cxnLst/>
              <a:rect l="l" t="t" r="r" b="b"/>
              <a:pathLst>
                <a:path w="12872" h="14388" extrusionOk="0">
                  <a:moveTo>
                    <a:pt x="7597" y="1826"/>
                  </a:moveTo>
                  <a:cubicBezTo>
                    <a:pt x="8374" y="1826"/>
                    <a:pt x="9175" y="2184"/>
                    <a:pt x="9733" y="2785"/>
                  </a:cubicBezTo>
                  <a:cubicBezTo>
                    <a:pt x="10325" y="3513"/>
                    <a:pt x="10643" y="4468"/>
                    <a:pt x="10597" y="5468"/>
                  </a:cubicBezTo>
                  <a:lnTo>
                    <a:pt x="10597" y="6014"/>
                  </a:lnTo>
                  <a:lnTo>
                    <a:pt x="2866" y="6014"/>
                  </a:lnTo>
                  <a:lnTo>
                    <a:pt x="2866" y="5968"/>
                  </a:lnTo>
                  <a:cubicBezTo>
                    <a:pt x="3139" y="4786"/>
                    <a:pt x="3775" y="3694"/>
                    <a:pt x="4685" y="2876"/>
                  </a:cubicBezTo>
                  <a:cubicBezTo>
                    <a:pt x="5458" y="2194"/>
                    <a:pt x="6413" y="1830"/>
                    <a:pt x="7459" y="1830"/>
                  </a:cubicBezTo>
                  <a:cubicBezTo>
                    <a:pt x="7505" y="1827"/>
                    <a:pt x="7551" y="1826"/>
                    <a:pt x="7597" y="1826"/>
                  </a:cubicBezTo>
                  <a:close/>
                  <a:moveTo>
                    <a:pt x="7683" y="1"/>
                  </a:moveTo>
                  <a:cubicBezTo>
                    <a:pt x="7578" y="1"/>
                    <a:pt x="7473" y="4"/>
                    <a:pt x="7368" y="11"/>
                  </a:cubicBezTo>
                  <a:cubicBezTo>
                    <a:pt x="7297" y="8"/>
                    <a:pt x="7226" y="7"/>
                    <a:pt x="7155" y="7"/>
                  </a:cubicBezTo>
                  <a:cubicBezTo>
                    <a:pt x="5958" y="7"/>
                    <a:pt x="4806" y="367"/>
                    <a:pt x="3775" y="1011"/>
                  </a:cubicBezTo>
                  <a:cubicBezTo>
                    <a:pt x="2593" y="1784"/>
                    <a:pt x="1638" y="2876"/>
                    <a:pt x="1047" y="4195"/>
                  </a:cubicBezTo>
                  <a:cubicBezTo>
                    <a:pt x="365" y="5514"/>
                    <a:pt x="1" y="7014"/>
                    <a:pt x="1" y="8561"/>
                  </a:cubicBezTo>
                  <a:cubicBezTo>
                    <a:pt x="1" y="9607"/>
                    <a:pt x="228" y="10698"/>
                    <a:pt x="683" y="11653"/>
                  </a:cubicBezTo>
                  <a:cubicBezTo>
                    <a:pt x="1092" y="12518"/>
                    <a:pt x="1774" y="13245"/>
                    <a:pt x="2638" y="13700"/>
                  </a:cubicBezTo>
                  <a:cubicBezTo>
                    <a:pt x="3440" y="14122"/>
                    <a:pt x="4320" y="14387"/>
                    <a:pt x="5241" y="14387"/>
                  </a:cubicBezTo>
                  <a:cubicBezTo>
                    <a:pt x="5313" y="14387"/>
                    <a:pt x="5386" y="14385"/>
                    <a:pt x="5458" y="14382"/>
                  </a:cubicBezTo>
                  <a:cubicBezTo>
                    <a:pt x="5518" y="14384"/>
                    <a:pt x="5578" y="14385"/>
                    <a:pt x="5637" y="14385"/>
                  </a:cubicBezTo>
                  <a:cubicBezTo>
                    <a:pt x="7120" y="14385"/>
                    <a:pt x="8551" y="13843"/>
                    <a:pt x="9688" y="12881"/>
                  </a:cubicBezTo>
                  <a:cubicBezTo>
                    <a:pt x="10734" y="12017"/>
                    <a:pt x="11507" y="10926"/>
                    <a:pt x="11962" y="9652"/>
                  </a:cubicBezTo>
                  <a:lnTo>
                    <a:pt x="9688" y="9425"/>
                  </a:lnTo>
                  <a:cubicBezTo>
                    <a:pt x="9324" y="10334"/>
                    <a:pt x="8687" y="11108"/>
                    <a:pt x="7869" y="11699"/>
                  </a:cubicBezTo>
                  <a:cubicBezTo>
                    <a:pt x="7186" y="12199"/>
                    <a:pt x="6322" y="12472"/>
                    <a:pt x="5504" y="12472"/>
                  </a:cubicBezTo>
                  <a:cubicBezTo>
                    <a:pt x="4640" y="12472"/>
                    <a:pt x="3821" y="12108"/>
                    <a:pt x="3321" y="11471"/>
                  </a:cubicBezTo>
                  <a:cubicBezTo>
                    <a:pt x="2638" y="10607"/>
                    <a:pt x="2366" y="9561"/>
                    <a:pt x="2411" y="8515"/>
                  </a:cubicBezTo>
                  <a:cubicBezTo>
                    <a:pt x="2411" y="8242"/>
                    <a:pt x="2457" y="8015"/>
                    <a:pt x="2457" y="7788"/>
                  </a:cubicBezTo>
                  <a:lnTo>
                    <a:pt x="12599" y="7788"/>
                  </a:lnTo>
                  <a:cubicBezTo>
                    <a:pt x="12735" y="7105"/>
                    <a:pt x="12781" y="6378"/>
                    <a:pt x="12781" y="5696"/>
                  </a:cubicBezTo>
                  <a:cubicBezTo>
                    <a:pt x="12871" y="4149"/>
                    <a:pt x="12326" y="2648"/>
                    <a:pt x="11325" y="1511"/>
                  </a:cubicBezTo>
                  <a:cubicBezTo>
                    <a:pt x="10354" y="541"/>
                    <a:pt x="9031" y="1"/>
                    <a:pt x="768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326200" y="4129200"/>
              <a:ext cx="362725" cy="482175"/>
            </a:xfrm>
            <a:custGeom>
              <a:avLst/>
              <a:gdLst/>
              <a:ahLst/>
              <a:cxnLst/>
              <a:rect l="l" t="t" r="r" b="b"/>
              <a:pathLst>
                <a:path w="14509" h="19287" extrusionOk="0">
                  <a:moveTo>
                    <a:pt x="6868" y="6823"/>
                  </a:moveTo>
                  <a:cubicBezTo>
                    <a:pt x="7686" y="6823"/>
                    <a:pt x="8460" y="7141"/>
                    <a:pt x="9051" y="7778"/>
                  </a:cubicBezTo>
                  <a:cubicBezTo>
                    <a:pt x="9642" y="8460"/>
                    <a:pt x="9960" y="9370"/>
                    <a:pt x="9915" y="10325"/>
                  </a:cubicBezTo>
                  <a:cubicBezTo>
                    <a:pt x="9960" y="12280"/>
                    <a:pt x="9324" y="14190"/>
                    <a:pt x="8141" y="15782"/>
                  </a:cubicBezTo>
                  <a:cubicBezTo>
                    <a:pt x="7277" y="16874"/>
                    <a:pt x="6322" y="17420"/>
                    <a:pt x="5276" y="17420"/>
                  </a:cubicBezTo>
                  <a:cubicBezTo>
                    <a:pt x="5222" y="17423"/>
                    <a:pt x="5168" y="17425"/>
                    <a:pt x="5115" y="17425"/>
                  </a:cubicBezTo>
                  <a:cubicBezTo>
                    <a:pt x="4547" y="17425"/>
                    <a:pt x="4051" y="17207"/>
                    <a:pt x="3593" y="16874"/>
                  </a:cubicBezTo>
                  <a:cubicBezTo>
                    <a:pt x="3138" y="16510"/>
                    <a:pt x="2820" y="16010"/>
                    <a:pt x="2638" y="15509"/>
                  </a:cubicBezTo>
                  <a:cubicBezTo>
                    <a:pt x="2411" y="14736"/>
                    <a:pt x="2320" y="13963"/>
                    <a:pt x="2365" y="13235"/>
                  </a:cubicBezTo>
                  <a:cubicBezTo>
                    <a:pt x="2365" y="12371"/>
                    <a:pt x="2547" y="11553"/>
                    <a:pt x="2820" y="10779"/>
                  </a:cubicBezTo>
                  <a:cubicBezTo>
                    <a:pt x="3093" y="9961"/>
                    <a:pt x="3457" y="9188"/>
                    <a:pt x="3957" y="8505"/>
                  </a:cubicBezTo>
                  <a:cubicBezTo>
                    <a:pt x="4321" y="7960"/>
                    <a:pt x="4776" y="7550"/>
                    <a:pt x="5321" y="7232"/>
                  </a:cubicBezTo>
                  <a:cubicBezTo>
                    <a:pt x="5822" y="6959"/>
                    <a:pt x="6322" y="6823"/>
                    <a:pt x="6868" y="6823"/>
                  </a:cubicBezTo>
                  <a:close/>
                  <a:moveTo>
                    <a:pt x="12189" y="1"/>
                  </a:moveTo>
                  <a:lnTo>
                    <a:pt x="10643" y="7368"/>
                  </a:lnTo>
                  <a:cubicBezTo>
                    <a:pt x="9960" y="5822"/>
                    <a:pt x="8414" y="4867"/>
                    <a:pt x="6731" y="4867"/>
                  </a:cubicBezTo>
                  <a:cubicBezTo>
                    <a:pt x="5640" y="4913"/>
                    <a:pt x="4548" y="5276"/>
                    <a:pt x="3639" y="5913"/>
                  </a:cubicBezTo>
                  <a:cubicBezTo>
                    <a:pt x="2502" y="6732"/>
                    <a:pt x="1592" y="7778"/>
                    <a:pt x="1046" y="9051"/>
                  </a:cubicBezTo>
                  <a:cubicBezTo>
                    <a:pt x="364" y="10507"/>
                    <a:pt x="0" y="12053"/>
                    <a:pt x="0" y="13645"/>
                  </a:cubicBezTo>
                  <a:cubicBezTo>
                    <a:pt x="0" y="15464"/>
                    <a:pt x="455" y="16874"/>
                    <a:pt x="1319" y="17874"/>
                  </a:cubicBezTo>
                  <a:cubicBezTo>
                    <a:pt x="2106" y="18749"/>
                    <a:pt x="3229" y="19287"/>
                    <a:pt x="4446" y="19287"/>
                  </a:cubicBezTo>
                  <a:cubicBezTo>
                    <a:pt x="4495" y="19287"/>
                    <a:pt x="4544" y="19286"/>
                    <a:pt x="4594" y="19284"/>
                  </a:cubicBezTo>
                  <a:cubicBezTo>
                    <a:pt x="6049" y="19284"/>
                    <a:pt x="7459" y="18557"/>
                    <a:pt x="8778" y="17010"/>
                  </a:cubicBezTo>
                  <a:lnTo>
                    <a:pt x="8778" y="17010"/>
                  </a:lnTo>
                  <a:lnTo>
                    <a:pt x="8369" y="19011"/>
                  </a:lnTo>
                  <a:lnTo>
                    <a:pt x="10552" y="19011"/>
                  </a:lnTo>
                  <a:lnTo>
                    <a:pt x="145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83225" y="4252000"/>
              <a:ext cx="256975" cy="352500"/>
            </a:xfrm>
            <a:custGeom>
              <a:avLst/>
              <a:gdLst/>
              <a:ahLst/>
              <a:cxnLst/>
              <a:rect l="l" t="t" r="r" b="b"/>
              <a:pathLst>
                <a:path w="10279" h="14100" extrusionOk="0">
                  <a:moveTo>
                    <a:pt x="8550" y="1"/>
                  </a:moveTo>
                  <a:cubicBezTo>
                    <a:pt x="7823" y="1"/>
                    <a:pt x="7049" y="273"/>
                    <a:pt x="6504" y="774"/>
                  </a:cubicBezTo>
                  <a:cubicBezTo>
                    <a:pt x="5640" y="1410"/>
                    <a:pt x="4957" y="2229"/>
                    <a:pt x="4412" y="3139"/>
                  </a:cubicBezTo>
                  <a:lnTo>
                    <a:pt x="4957" y="273"/>
                  </a:lnTo>
                  <a:lnTo>
                    <a:pt x="2865" y="273"/>
                  </a:lnTo>
                  <a:lnTo>
                    <a:pt x="0" y="14099"/>
                  </a:lnTo>
                  <a:lnTo>
                    <a:pt x="2229" y="14099"/>
                  </a:lnTo>
                  <a:lnTo>
                    <a:pt x="3411" y="8551"/>
                  </a:lnTo>
                  <a:cubicBezTo>
                    <a:pt x="3911" y="6186"/>
                    <a:pt x="4548" y="4549"/>
                    <a:pt x="5412" y="3639"/>
                  </a:cubicBezTo>
                  <a:cubicBezTo>
                    <a:pt x="6322" y="2729"/>
                    <a:pt x="7140" y="2229"/>
                    <a:pt x="7959" y="2229"/>
                  </a:cubicBezTo>
                  <a:cubicBezTo>
                    <a:pt x="8459" y="2229"/>
                    <a:pt x="8914" y="2411"/>
                    <a:pt x="9323" y="2684"/>
                  </a:cubicBezTo>
                  <a:lnTo>
                    <a:pt x="10278" y="501"/>
                  </a:lnTo>
                  <a:cubicBezTo>
                    <a:pt x="9733" y="228"/>
                    <a:pt x="9141" y="46"/>
                    <a:pt x="855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916300" y="4251750"/>
              <a:ext cx="321800" cy="359700"/>
            </a:xfrm>
            <a:custGeom>
              <a:avLst/>
              <a:gdLst/>
              <a:ahLst/>
              <a:cxnLst/>
              <a:rect l="l" t="t" r="r" b="b"/>
              <a:pathLst>
                <a:path w="12872" h="14388" extrusionOk="0">
                  <a:moveTo>
                    <a:pt x="7559" y="1826"/>
                  </a:moveTo>
                  <a:cubicBezTo>
                    <a:pt x="8369" y="1826"/>
                    <a:pt x="9130" y="2184"/>
                    <a:pt x="9688" y="2785"/>
                  </a:cubicBezTo>
                  <a:cubicBezTo>
                    <a:pt x="10324" y="3513"/>
                    <a:pt x="10643" y="4513"/>
                    <a:pt x="10552" y="5468"/>
                  </a:cubicBezTo>
                  <a:lnTo>
                    <a:pt x="10552" y="6014"/>
                  </a:lnTo>
                  <a:lnTo>
                    <a:pt x="2866" y="6014"/>
                  </a:lnTo>
                  <a:lnTo>
                    <a:pt x="2820" y="5968"/>
                  </a:lnTo>
                  <a:cubicBezTo>
                    <a:pt x="3138" y="4786"/>
                    <a:pt x="3775" y="3694"/>
                    <a:pt x="4685" y="2876"/>
                  </a:cubicBezTo>
                  <a:cubicBezTo>
                    <a:pt x="5412" y="2194"/>
                    <a:pt x="6413" y="1830"/>
                    <a:pt x="7414" y="1830"/>
                  </a:cubicBezTo>
                  <a:cubicBezTo>
                    <a:pt x="7462" y="1827"/>
                    <a:pt x="7510" y="1826"/>
                    <a:pt x="7559" y="1826"/>
                  </a:cubicBezTo>
                  <a:close/>
                  <a:moveTo>
                    <a:pt x="7682" y="1"/>
                  </a:moveTo>
                  <a:cubicBezTo>
                    <a:pt x="7578" y="1"/>
                    <a:pt x="7473" y="4"/>
                    <a:pt x="7368" y="11"/>
                  </a:cubicBezTo>
                  <a:cubicBezTo>
                    <a:pt x="7297" y="8"/>
                    <a:pt x="7226" y="7"/>
                    <a:pt x="7155" y="7"/>
                  </a:cubicBezTo>
                  <a:cubicBezTo>
                    <a:pt x="5953" y="7"/>
                    <a:pt x="4763" y="367"/>
                    <a:pt x="3775" y="1011"/>
                  </a:cubicBezTo>
                  <a:cubicBezTo>
                    <a:pt x="2593" y="1784"/>
                    <a:pt x="1638" y="2876"/>
                    <a:pt x="1046" y="4195"/>
                  </a:cubicBezTo>
                  <a:cubicBezTo>
                    <a:pt x="364" y="5514"/>
                    <a:pt x="0" y="7014"/>
                    <a:pt x="0" y="8561"/>
                  </a:cubicBezTo>
                  <a:cubicBezTo>
                    <a:pt x="0" y="9607"/>
                    <a:pt x="228" y="10698"/>
                    <a:pt x="683" y="11653"/>
                  </a:cubicBezTo>
                  <a:cubicBezTo>
                    <a:pt x="1092" y="12518"/>
                    <a:pt x="1774" y="13245"/>
                    <a:pt x="2638" y="13700"/>
                  </a:cubicBezTo>
                  <a:cubicBezTo>
                    <a:pt x="3440" y="14122"/>
                    <a:pt x="4319" y="14387"/>
                    <a:pt x="5241" y="14387"/>
                  </a:cubicBezTo>
                  <a:cubicBezTo>
                    <a:pt x="5313" y="14387"/>
                    <a:pt x="5385" y="14385"/>
                    <a:pt x="5458" y="14382"/>
                  </a:cubicBezTo>
                  <a:cubicBezTo>
                    <a:pt x="5518" y="14384"/>
                    <a:pt x="5577" y="14385"/>
                    <a:pt x="5637" y="14385"/>
                  </a:cubicBezTo>
                  <a:cubicBezTo>
                    <a:pt x="7120" y="14385"/>
                    <a:pt x="8551" y="13843"/>
                    <a:pt x="9688" y="12881"/>
                  </a:cubicBezTo>
                  <a:cubicBezTo>
                    <a:pt x="10734" y="12017"/>
                    <a:pt x="11507" y="10926"/>
                    <a:pt x="11962" y="9652"/>
                  </a:cubicBezTo>
                  <a:lnTo>
                    <a:pt x="9688" y="9425"/>
                  </a:lnTo>
                  <a:cubicBezTo>
                    <a:pt x="9278" y="10334"/>
                    <a:pt x="8642" y="11108"/>
                    <a:pt x="7868" y="11699"/>
                  </a:cubicBezTo>
                  <a:cubicBezTo>
                    <a:pt x="7141" y="12199"/>
                    <a:pt x="6322" y="12472"/>
                    <a:pt x="5458" y="12472"/>
                  </a:cubicBezTo>
                  <a:cubicBezTo>
                    <a:pt x="4639" y="12472"/>
                    <a:pt x="3821" y="12108"/>
                    <a:pt x="3320" y="11471"/>
                  </a:cubicBezTo>
                  <a:cubicBezTo>
                    <a:pt x="2638" y="10607"/>
                    <a:pt x="2320" y="9561"/>
                    <a:pt x="2411" y="8515"/>
                  </a:cubicBezTo>
                  <a:cubicBezTo>
                    <a:pt x="2411" y="8242"/>
                    <a:pt x="2411" y="8015"/>
                    <a:pt x="2456" y="7788"/>
                  </a:cubicBezTo>
                  <a:lnTo>
                    <a:pt x="12598" y="7788"/>
                  </a:lnTo>
                  <a:cubicBezTo>
                    <a:pt x="12689" y="7105"/>
                    <a:pt x="12780" y="6378"/>
                    <a:pt x="12780" y="5696"/>
                  </a:cubicBezTo>
                  <a:cubicBezTo>
                    <a:pt x="12871" y="4149"/>
                    <a:pt x="12325" y="2648"/>
                    <a:pt x="11279" y="1511"/>
                  </a:cubicBezTo>
                  <a:cubicBezTo>
                    <a:pt x="10351"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281275" y="4250575"/>
              <a:ext cx="321800" cy="360925"/>
            </a:xfrm>
            <a:custGeom>
              <a:avLst/>
              <a:gdLst/>
              <a:ahLst/>
              <a:cxnLst/>
              <a:rect l="l" t="t" r="r" b="b"/>
              <a:pathLst>
                <a:path w="12872" h="14437" extrusionOk="0">
                  <a:moveTo>
                    <a:pt x="9915" y="7152"/>
                  </a:moveTo>
                  <a:cubicBezTo>
                    <a:pt x="9733" y="8244"/>
                    <a:pt x="9415" y="9290"/>
                    <a:pt x="8914" y="10291"/>
                  </a:cubicBezTo>
                  <a:cubicBezTo>
                    <a:pt x="8141" y="11700"/>
                    <a:pt x="6595" y="12610"/>
                    <a:pt x="4958" y="12610"/>
                  </a:cubicBezTo>
                  <a:cubicBezTo>
                    <a:pt x="4900" y="12614"/>
                    <a:pt x="4842" y="12616"/>
                    <a:pt x="4785" y="12616"/>
                  </a:cubicBezTo>
                  <a:cubicBezTo>
                    <a:pt x="4161" y="12616"/>
                    <a:pt x="3547" y="12393"/>
                    <a:pt x="3048" y="12019"/>
                  </a:cubicBezTo>
                  <a:cubicBezTo>
                    <a:pt x="2593" y="11564"/>
                    <a:pt x="2320" y="10973"/>
                    <a:pt x="2365" y="10381"/>
                  </a:cubicBezTo>
                  <a:cubicBezTo>
                    <a:pt x="2365" y="9881"/>
                    <a:pt x="2502" y="9426"/>
                    <a:pt x="2775" y="9017"/>
                  </a:cubicBezTo>
                  <a:cubicBezTo>
                    <a:pt x="3093" y="8608"/>
                    <a:pt x="3548" y="8289"/>
                    <a:pt x="4048" y="8153"/>
                  </a:cubicBezTo>
                  <a:cubicBezTo>
                    <a:pt x="5003" y="7880"/>
                    <a:pt x="5958" y="7744"/>
                    <a:pt x="6959" y="7653"/>
                  </a:cubicBezTo>
                  <a:cubicBezTo>
                    <a:pt x="7823" y="7607"/>
                    <a:pt x="8460" y="7516"/>
                    <a:pt x="8824" y="7471"/>
                  </a:cubicBezTo>
                  <a:cubicBezTo>
                    <a:pt x="9187" y="7380"/>
                    <a:pt x="9551" y="7289"/>
                    <a:pt x="9915" y="7152"/>
                  </a:cubicBezTo>
                  <a:close/>
                  <a:moveTo>
                    <a:pt x="8009" y="1"/>
                  </a:moveTo>
                  <a:cubicBezTo>
                    <a:pt x="7886" y="1"/>
                    <a:pt x="7764" y="4"/>
                    <a:pt x="7641" y="12"/>
                  </a:cubicBezTo>
                  <a:cubicBezTo>
                    <a:pt x="7563" y="10"/>
                    <a:pt x="7485" y="8"/>
                    <a:pt x="7406" y="8"/>
                  </a:cubicBezTo>
                  <a:cubicBezTo>
                    <a:pt x="6080" y="8"/>
                    <a:pt x="4801" y="373"/>
                    <a:pt x="3684" y="1104"/>
                  </a:cubicBezTo>
                  <a:cubicBezTo>
                    <a:pt x="2593" y="1877"/>
                    <a:pt x="1774" y="2968"/>
                    <a:pt x="1365" y="4242"/>
                  </a:cubicBezTo>
                  <a:lnTo>
                    <a:pt x="3730" y="4469"/>
                  </a:lnTo>
                  <a:cubicBezTo>
                    <a:pt x="4003" y="3696"/>
                    <a:pt x="4457" y="3059"/>
                    <a:pt x="5094" y="2604"/>
                  </a:cubicBezTo>
                  <a:cubicBezTo>
                    <a:pt x="5822" y="2150"/>
                    <a:pt x="6686" y="1922"/>
                    <a:pt x="7550" y="1922"/>
                  </a:cubicBezTo>
                  <a:cubicBezTo>
                    <a:pt x="7618" y="1918"/>
                    <a:pt x="7687" y="1917"/>
                    <a:pt x="7756" y="1917"/>
                  </a:cubicBezTo>
                  <a:cubicBezTo>
                    <a:pt x="8511" y="1917"/>
                    <a:pt x="9290" y="2146"/>
                    <a:pt x="9915" y="2604"/>
                  </a:cubicBezTo>
                  <a:cubicBezTo>
                    <a:pt x="10324" y="2877"/>
                    <a:pt x="10552" y="3378"/>
                    <a:pt x="10506" y="3878"/>
                  </a:cubicBezTo>
                  <a:cubicBezTo>
                    <a:pt x="10506" y="4424"/>
                    <a:pt x="10415" y="4969"/>
                    <a:pt x="10233" y="5470"/>
                  </a:cubicBezTo>
                  <a:cubicBezTo>
                    <a:pt x="9233" y="5788"/>
                    <a:pt x="8141" y="5924"/>
                    <a:pt x="7095" y="5924"/>
                  </a:cubicBezTo>
                  <a:cubicBezTo>
                    <a:pt x="6049" y="5970"/>
                    <a:pt x="5049" y="6015"/>
                    <a:pt x="4048" y="6197"/>
                  </a:cubicBezTo>
                  <a:cubicBezTo>
                    <a:pt x="3320" y="6288"/>
                    <a:pt x="2593" y="6561"/>
                    <a:pt x="1956" y="6970"/>
                  </a:cubicBezTo>
                  <a:cubicBezTo>
                    <a:pt x="1365" y="7334"/>
                    <a:pt x="865" y="7789"/>
                    <a:pt x="546" y="8380"/>
                  </a:cubicBezTo>
                  <a:cubicBezTo>
                    <a:pt x="182" y="9017"/>
                    <a:pt x="0" y="9699"/>
                    <a:pt x="0" y="10427"/>
                  </a:cubicBezTo>
                  <a:cubicBezTo>
                    <a:pt x="0" y="11518"/>
                    <a:pt x="410" y="12565"/>
                    <a:pt x="1183" y="13292"/>
                  </a:cubicBezTo>
                  <a:cubicBezTo>
                    <a:pt x="1960" y="14026"/>
                    <a:pt x="3025" y="14433"/>
                    <a:pt x="4104" y="14433"/>
                  </a:cubicBezTo>
                  <a:cubicBezTo>
                    <a:pt x="4161" y="14433"/>
                    <a:pt x="4218" y="14431"/>
                    <a:pt x="4276" y="14429"/>
                  </a:cubicBezTo>
                  <a:cubicBezTo>
                    <a:pt x="4359" y="14434"/>
                    <a:pt x="4443" y="14436"/>
                    <a:pt x="4526" y="14436"/>
                  </a:cubicBezTo>
                  <a:cubicBezTo>
                    <a:pt x="5261" y="14436"/>
                    <a:pt x="5992" y="14260"/>
                    <a:pt x="6686" y="13974"/>
                  </a:cubicBezTo>
                  <a:cubicBezTo>
                    <a:pt x="7550" y="13565"/>
                    <a:pt x="8323" y="13065"/>
                    <a:pt x="9051" y="12428"/>
                  </a:cubicBezTo>
                  <a:cubicBezTo>
                    <a:pt x="9051" y="12974"/>
                    <a:pt x="9142" y="13565"/>
                    <a:pt x="9278" y="14111"/>
                  </a:cubicBezTo>
                  <a:lnTo>
                    <a:pt x="11689" y="14111"/>
                  </a:lnTo>
                  <a:cubicBezTo>
                    <a:pt x="11507" y="13474"/>
                    <a:pt x="11416" y="12883"/>
                    <a:pt x="11370" y="12246"/>
                  </a:cubicBezTo>
                  <a:cubicBezTo>
                    <a:pt x="11416" y="11337"/>
                    <a:pt x="11507" y="10427"/>
                    <a:pt x="11734" y="9563"/>
                  </a:cubicBezTo>
                  <a:lnTo>
                    <a:pt x="12507" y="6152"/>
                  </a:lnTo>
                  <a:cubicBezTo>
                    <a:pt x="12689" y="5333"/>
                    <a:pt x="12826" y="4469"/>
                    <a:pt x="12826" y="3605"/>
                  </a:cubicBezTo>
                  <a:cubicBezTo>
                    <a:pt x="12871" y="2695"/>
                    <a:pt x="12416" y="1786"/>
                    <a:pt x="11689" y="1240"/>
                  </a:cubicBezTo>
                  <a:cubicBezTo>
                    <a:pt x="10647" y="449"/>
                    <a:pt x="9339" y="1"/>
                    <a:pt x="8009"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4643975" y="4250750"/>
              <a:ext cx="519625" cy="353750"/>
            </a:xfrm>
            <a:custGeom>
              <a:avLst/>
              <a:gdLst/>
              <a:ahLst/>
              <a:cxnLst/>
              <a:rect l="l" t="t" r="r" b="b"/>
              <a:pathLst>
                <a:path w="20785" h="14150" extrusionOk="0">
                  <a:moveTo>
                    <a:pt x="17487" y="0"/>
                  </a:moveTo>
                  <a:cubicBezTo>
                    <a:pt x="17419" y="0"/>
                    <a:pt x="17351" y="2"/>
                    <a:pt x="17283" y="5"/>
                  </a:cubicBezTo>
                  <a:cubicBezTo>
                    <a:pt x="16419" y="5"/>
                    <a:pt x="15600" y="232"/>
                    <a:pt x="14827" y="642"/>
                  </a:cubicBezTo>
                  <a:cubicBezTo>
                    <a:pt x="13963" y="1142"/>
                    <a:pt x="13235" y="1824"/>
                    <a:pt x="12644" y="2597"/>
                  </a:cubicBezTo>
                  <a:cubicBezTo>
                    <a:pt x="12462" y="1870"/>
                    <a:pt x="12098" y="1188"/>
                    <a:pt x="11507" y="687"/>
                  </a:cubicBezTo>
                  <a:cubicBezTo>
                    <a:pt x="10870" y="232"/>
                    <a:pt x="10097" y="5"/>
                    <a:pt x="9324" y="5"/>
                  </a:cubicBezTo>
                  <a:cubicBezTo>
                    <a:pt x="8551" y="5"/>
                    <a:pt x="7778" y="187"/>
                    <a:pt x="7095" y="596"/>
                  </a:cubicBezTo>
                  <a:cubicBezTo>
                    <a:pt x="6186" y="1142"/>
                    <a:pt x="5413" y="1824"/>
                    <a:pt x="4776" y="2597"/>
                  </a:cubicBezTo>
                  <a:lnTo>
                    <a:pt x="5231" y="323"/>
                  </a:lnTo>
                  <a:lnTo>
                    <a:pt x="2866" y="323"/>
                  </a:lnTo>
                  <a:lnTo>
                    <a:pt x="0" y="14149"/>
                  </a:lnTo>
                  <a:lnTo>
                    <a:pt x="2320" y="14104"/>
                  </a:lnTo>
                  <a:lnTo>
                    <a:pt x="3684" y="7600"/>
                  </a:lnTo>
                  <a:cubicBezTo>
                    <a:pt x="3912" y="6463"/>
                    <a:pt x="4276" y="5372"/>
                    <a:pt x="4821" y="4371"/>
                  </a:cubicBezTo>
                  <a:cubicBezTo>
                    <a:pt x="5276" y="3643"/>
                    <a:pt x="5867" y="3007"/>
                    <a:pt x="6641" y="2597"/>
                  </a:cubicBezTo>
                  <a:cubicBezTo>
                    <a:pt x="7232" y="2188"/>
                    <a:pt x="7959" y="1961"/>
                    <a:pt x="8733" y="1961"/>
                  </a:cubicBezTo>
                  <a:cubicBezTo>
                    <a:pt x="8760" y="1959"/>
                    <a:pt x="8787" y="1959"/>
                    <a:pt x="8814" y="1959"/>
                  </a:cubicBezTo>
                  <a:cubicBezTo>
                    <a:pt x="9639" y="1959"/>
                    <a:pt x="10278" y="2625"/>
                    <a:pt x="10233" y="3462"/>
                  </a:cubicBezTo>
                  <a:cubicBezTo>
                    <a:pt x="10233" y="3916"/>
                    <a:pt x="10142" y="4371"/>
                    <a:pt x="10052" y="4826"/>
                  </a:cubicBezTo>
                  <a:lnTo>
                    <a:pt x="8096" y="14104"/>
                  </a:lnTo>
                  <a:lnTo>
                    <a:pt x="10461" y="14104"/>
                  </a:lnTo>
                  <a:lnTo>
                    <a:pt x="11825" y="7418"/>
                  </a:lnTo>
                  <a:cubicBezTo>
                    <a:pt x="12053" y="6327"/>
                    <a:pt x="12371" y="5235"/>
                    <a:pt x="12917" y="4280"/>
                  </a:cubicBezTo>
                  <a:cubicBezTo>
                    <a:pt x="13326" y="3553"/>
                    <a:pt x="13872" y="2961"/>
                    <a:pt x="14600" y="2597"/>
                  </a:cubicBezTo>
                  <a:cubicBezTo>
                    <a:pt x="15236" y="2188"/>
                    <a:pt x="15964" y="1961"/>
                    <a:pt x="16737" y="1961"/>
                  </a:cubicBezTo>
                  <a:cubicBezTo>
                    <a:pt x="16795" y="1955"/>
                    <a:pt x="16852" y="1952"/>
                    <a:pt x="16908" y="1952"/>
                  </a:cubicBezTo>
                  <a:cubicBezTo>
                    <a:pt x="17295" y="1952"/>
                    <a:pt x="17647" y="2086"/>
                    <a:pt x="17965" y="2325"/>
                  </a:cubicBezTo>
                  <a:cubicBezTo>
                    <a:pt x="18238" y="2597"/>
                    <a:pt x="18374" y="3007"/>
                    <a:pt x="18374" y="3416"/>
                  </a:cubicBezTo>
                  <a:cubicBezTo>
                    <a:pt x="18329" y="3962"/>
                    <a:pt x="18283" y="4462"/>
                    <a:pt x="18147" y="5008"/>
                  </a:cubicBezTo>
                  <a:lnTo>
                    <a:pt x="16237" y="14104"/>
                  </a:lnTo>
                  <a:lnTo>
                    <a:pt x="18602" y="14104"/>
                  </a:lnTo>
                  <a:lnTo>
                    <a:pt x="20466" y="5190"/>
                  </a:lnTo>
                  <a:cubicBezTo>
                    <a:pt x="20603" y="4508"/>
                    <a:pt x="20694" y="3825"/>
                    <a:pt x="20739" y="3098"/>
                  </a:cubicBezTo>
                  <a:cubicBezTo>
                    <a:pt x="20785" y="2279"/>
                    <a:pt x="20466" y="1460"/>
                    <a:pt x="19875" y="824"/>
                  </a:cubicBezTo>
                  <a:cubicBezTo>
                    <a:pt x="19199" y="275"/>
                    <a:pt x="18367" y="0"/>
                    <a:pt x="1748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5383025" y="4128075"/>
              <a:ext cx="334300" cy="484375"/>
            </a:xfrm>
            <a:custGeom>
              <a:avLst/>
              <a:gdLst/>
              <a:ahLst/>
              <a:cxnLst/>
              <a:rect l="l" t="t" r="r" b="b"/>
              <a:pathLst>
                <a:path w="13372" h="19375" extrusionOk="0">
                  <a:moveTo>
                    <a:pt x="8317" y="6818"/>
                  </a:moveTo>
                  <a:cubicBezTo>
                    <a:pt x="9046" y="6818"/>
                    <a:pt x="9761" y="7176"/>
                    <a:pt x="10233" y="7777"/>
                  </a:cubicBezTo>
                  <a:cubicBezTo>
                    <a:pt x="10825" y="8550"/>
                    <a:pt x="11143" y="9506"/>
                    <a:pt x="11097" y="10461"/>
                  </a:cubicBezTo>
                  <a:cubicBezTo>
                    <a:pt x="11052" y="11643"/>
                    <a:pt x="10825" y="12780"/>
                    <a:pt x="10415" y="13826"/>
                  </a:cubicBezTo>
                  <a:cubicBezTo>
                    <a:pt x="10097" y="14872"/>
                    <a:pt x="9506" y="15827"/>
                    <a:pt x="8733" y="16555"/>
                  </a:cubicBezTo>
                  <a:cubicBezTo>
                    <a:pt x="8096" y="17101"/>
                    <a:pt x="7277" y="17419"/>
                    <a:pt x="6459" y="17419"/>
                  </a:cubicBezTo>
                  <a:cubicBezTo>
                    <a:pt x="5640" y="17419"/>
                    <a:pt x="4867" y="17101"/>
                    <a:pt x="4321" y="16464"/>
                  </a:cubicBezTo>
                  <a:cubicBezTo>
                    <a:pt x="3730" y="15736"/>
                    <a:pt x="3411" y="14781"/>
                    <a:pt x="3502" y="13781"/>
                  </a:cubicBezTo>
                  <a:lnTo>
                    <a:pt x="3502" y="13417"/>
                  </a:lnTo>
                  <a:cubicBezTo>
                    <a:pt x="3502" y="12507"/>
                    <a:pt x="3730" y="11643"/>
                    <a:pt x="4048" y="10824"/>
                  </a:cubicBezTo>
                  <a:cubicBezTo>
                    <a:pt x="4412" y="9687"/>
                    <a:pt x="5003" y="8641"/>
                    <a:pt x="5822" y="7777"/>
                  </a:cubicBezTo>
                  <a:cubicBezTo>
                    <a:pt x="6459" y="7186"/>
                    <a:pt x="7277" y="6822"/>
                    <a:pt x="8187" y="6822"/>
                  </a:cubicBezTo>
                  <a:cubicBezTo>
                    <a:pt x="8230" y="6820"/>
                    <a:pt x="8273" y="6818"/>
                    <a:pt x="8317" y="6818"/>
                  </a:cubicBezTo>
                  <a:close/>
                  <a:moveTo>
                    <a:pt x="4003" y="0"/>
                  </a:moveTo>
                  <a:lnTo>
                    <a:pt x="0" y="19056"/>
                  </a:lnTo>
                  <a:lnTo>
                    <a:pt x="2092" y="19056"/>
                  </a:lnTo>
                  <a:lnTo>
                    <a:pt x="2593" y="16418"/>
                  </a:lnTo>
                  <a:cubicBezTo>
                    <a:pt x="2911" y="17328"/>
                    <a:pt x="3502" y="18101"/>
                    <a:pt x="4230" y="18647"/>
                  </a:cubicBezTo>
                  <a:cubicBezTo>
                    <a:pt x="4958" y="19147"/>
                    <a:pt x="5776" y="19375"/>
                    <a:pt x="6640" y="19375"/>
                  </a:cubicBezTo>
                  <a:cubicBezTo>
                    <a:pt x="7186" y="19375"/>
                    <a:pt x="7777" y="19238"/>
                    <a:pt x="8278" y="19056"/>
                  </a:cubicBezTo>
                  <a:cubicBezTo>
                    <a:pt x="8914" y="18829"/>
                    <a:pt x="9460" y="18511"/>
                    <a:pt x="9960" y="18147"/>
                  </a:cubicBezTo>
                  <a:cubicBezTo>
                    <a:pt x="10552" y="17646"/>
                    <a:pt x="11097" y="17101"/>
                    <a:pt x="11552" y="16464"/>
                  </a:cubicBezTo>
                  <a:cubicBezTo>
                    <a:pt x="12098" y="15691"/>
                    <a:pt x="12553" y="14872"/>
                    <a:pt x="12826" y="13917"/>
                  </a:cubicBezTo>
                  <a:cubicBezTo>
                    <a:pt x="13190" y="12871"/>
                    <a:pt x="13371" y="11734"/>
                    <a:pt x="13371" y="10597"/>
                  </a:cubicBezTo>
                  <a:cubicBezTo>
                    <a:pt x="13371" y="8732"/>
                    <a:pt x="12917" y="7368"/>
                    <a:pt x="12053" y="6367"/>
                  </a:cubicBezTo>
                  <a:cubicBezTo>
                    <a:pt x="11309" y="5493"/>
                    <a:pt x="10188" y="4955"/>
                    <a:pt x="8971" y="4955"/>
                  </a:cubicBezTo>
                  <a:cubicBezTo>
                    <a:pt x="8922" y="4955"/>
                    <a:pt x="8873" y="4956"/>
                    <a:pt x="8823" y="4958"/>
                  </a:cubicBezTo>
                  <a:cubicBezTo>
                    <a:pt x="8187" y="4958"/>
                    <a:pt x="7550" y="5094"/>
                    <a:pt x="6959" y="5367"/>
                  </a:cubicBezTo>
                  <a:cubicBezTo>
                    <a:pt x="6186" y="5731"/>
                    <a:pt x="5503" y="6231"/>
                    <a:pt x="4912" y="6822"/>
                  </a:cubicBezTo>
                  <a:lnTo>
                    <a:pt x="632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5763925" y="4251750"/>
              <a:ext cx="321775" cy="359700"/>
            </a:xfrm>
            <a:custGeom>
              <a:avLst/>
              <a:gdLst/>
              <a:ahLst/>
              <a:cxnLst/>
              <a:rect l="l" t="t" r="r" b="b"/>
              <a:pathLst>
                <a:path w="12871" h="14388" extrusionOk="0">
                  <a:moveTo>
                    <a:pt x="7604" y="1826"/>
                  </a:moveTo>
                  <a:cubicBezTo>
                    <a:pt x="8414" y="1826"/>
                    <a:pt x="9175" y="2184"/>
                    <a:pt x="9733" y="2785"/>
                  </a:cubicBezTo>
                  <a:cubicBezTo>
                    <a:pt x="10370" y="3513"/>
                    <a:pt x="10688" y="4468"/>
                    <a:pt x="10597" y="5468"/>
                  </a:cubicBezTo>
                  <a:lnTo>
                    <a:pt x="10597" y="6014"/>
                  </a:lnTo>
                  <a:lnTo>
                    <a:pt x="2865" y="6014"/>
                  </a:lnTo>
                  <a:lnTo>
                    <a:pt x="2865" y="5968"/>
                  </a:lnTo>
                  <a:cubicBezTo>
                    <a:pt x="3138" y="4786"/>
                    <a:pt x="3775" y="3694"/>
                    <a:pt x="4685" y="2876"/>
                  </a:cubicBezTo>
                  <a:cubicBezTo>
                    <a:pt x="5458" y="2194"/>
                    <a:pt x="6458" y="1830"/>
                    <a:pt x="7459" y="1830"/>
                  </a:cubicBezTo>
                  <a:cubicBezTo>
                    <a:pt x="7507" y="1827"/>
                    <a:pt x="7556" y="1826"/>
                    <a:pt x="7604" y="1826"/>
                  </a:cubicBezTo>
                  <a:close/>
                  <a:moveTo>
                    <a:pt x="7682" y="1"/>
                  </a:moveTo>
                  <a:cubicBezTo>
                    <a:pt x="7577" y="1"/>
                    <a:pt x="7473" y="4"/>
                    <a:pt x="7368" y="11"/>
                  </a:cubicBezTo>
                  <a:cubicBezTo>
                    <a:pt x="7297" y="8"/>
                    <a:pt x="7226" y="7"/>
                    <a:pt x="7155" y="7"/>
                  </a:cubicBezTo>
                  <a:cubicBezTo>
                    <a:pt x="5958" y="7"/>
                    <a:pt x="4805" y="367"/>
                    <a:pt x="3775" y="1011"/>
                  </a:cubicBezTo>
                  <a:cubicBezTo>
                    <a:pt x="2593" y="1784"/>
                    <a:pt x="1637" y="2876"/>
                    <a:pt x="1046" y="4195"/>
                  </a:cubicBezTo>
                  <a:cubicBezTo>
                    <a:pt x="364" y="5514"/>
                    <a:pt x="46" y="7014"/>
                    <a:pt x="46" y="8561"/>
                  </a:cubicBezTo>
                  <a:cubicBezTo>
                    <a:pt x="0" y="9607"/>
                    <a:pt x="228" y="10698"/>
                    <a:pt x="682" y="11653"/>
                  </a:cubicBezTo>
                  <a:cubicBezTo>
                    <a:pt x="1092" y="12518"/>
                    <a:pt x="1774" y="13245"/>
                    <a:pt x="2638" y="13700"/>
                  </a:cubicBezTo>
                  <a:cubicBezTo>
                    <a:pt x="3439" y="14122"/>
                    <a:pt x="4319" y="14387"/>
                    <a:pt x="5241" y="14387"/>
                  </a:cubicBezTo>
                  <a:cubicBezTo>
                    <a:pt x="5313" y="14387"/>
                    <a:pt x="5385" y="14385"/>
                    <a:pt x="5458" y="14382"/>
                  </a:cubicBezTo>
                  <a:cubicBezTo>
                    <a:pt x="5517" y="14384"/>
                    <a:pt x="5577" y="14385"/>
                    <a:pt x="5637" y="14385"/>
                  </a:cubicBezTo>
                  <a:cubicBezTo>
                    <a:pt x="7120" y="14385"/>
                    <a:pt x="8551" y="13843"/>
                    <a:pt x="9687" y="12881"/>
                  </a:cubicBezTo>
                  <a:cubicBezTo>
                    <a:pt x="10733" y="12017"/>
                    <a:pt x="11507" y="10926"/>
                    <a:pt x="11961" y="9652"/>
                  </a:cubicBezTo>
                  <a:lnTo>
                    <a:pt x="9687" y="9425"/>
                  </a:lnTo>
                  <a:cubicBezTo>
                    <a:pt x="9324" y="10334"/>
                    <a:pt x="8687" y="11108"/>
                    <a:pt x="7868" y="11699"/>
                  </a:cubicBezTo>
                  <a:cubicBezTo>
                    <a:pt x="7186" y="12199"/>
                    <a:pt x="6322" y="12472"/>
                    <a:pt x="5503" y="12472"/>
                  </a:cubicBezTo>
                  <a:cubicBezTo>
                    <a:pt x="4639" y="12472"/>
                    <a:pt x="3866" y="12108"/>
                    <a:pt x="3320" y="11471"/>
                  </a:cubicBezTo>
                  <a:cubicBezTo>
                    <a:pt x="2683" y="10607"/>
                    <a:pt x="2365" y="9561"/>
                    <a:pt x="2411" y="8515"/>
                  </a:cubicBezTo>
                  <a:cubicBezTo>
                    <a:pt x="2411" y="8242"/>
                    <a:pt x="2456" y="8015"/>
                    <a:pt x="2456" y="7788"/>
                  </a:cubicBezTo>
                  <a:lnTo>
                    <a:pt x="12598" y="7788"/>
                  </a:lnTo>
                  <a:cubicBezTo>
                    <a:pt x="12735" y="7105"/>
                    <a:pt x="12780" y="6378"/>
                    <a:pt x="12780" y="5696"/>
                  </a:cubicBezTo>
                  <a:cubicBezTo>
                    <a:pt x="12871" y="4149"/>
                    <a:pt x="12325" y="2648"/>
                    <a:pt x="11325" y="1511"/>
                  </a:cubicBezTo>
                  <a:cubicBezTo>
                    <a:pt x="10354" y="541"/>
                    <a:pt x="9031" y="1"/>
                    <a:pt x="7682"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6118650" y="4250825"/>
              <a:ext cx="358200" cy="491250"/>
            </a:xfrm>
            <a:custGeom>
              <a:avLst/>
              <a:gdLst/>
              <a:ahLst/>
              <a:cxnLst/>
              <a:rect l="l" t="t" r="r" b="b"/>
              <a:pathLst>
                <a:path w="14328" h="19650" extrusionOk="0">
                  <a:moveTo>
                    <a:pt x="7551" y="1912"/>
                  </a:moveTo>
                  <a:cubicBezTo>
                    <a:pt x="8415" y="1912"/>
                    <a:pt x="9279" y="2276"/>
                    <a:pt x="9870" y="2913"/>
                  </a:cubicBezTo>
                  <a:cubicBezTo>
                    <a:pt x="10507" y="3686"/>
                    <a:pt x="10825" y="4641"/>
                    <a:pt x="10780" y="5642"/>
                  </a:cubicBezTo>
                  <a:cubicBezTo>
                    <a:pt x="10780" y="6733"/>
                    <a:pt x="10552" y="7870"/>
                    <a:pt x="10097" y="8871"/>
                  </a:cubicBezTo>
                  <a:cubicBezTo>
                    <a:pt x="9734" y="9871"/>
                    <a:pt x="9097" y="10735"/>
                    <a:pt x="8233" y="11418"/>
                  </a:cubicBezTo>
                  <a:cubicBezTo>
                    <a:pt x="7596" y="11918"/>
                    <a:pt x="6777" y="12191"/>
                    <a:pt x="5959" y="12191"/>
                  </a:cubicBezTo>
                  <a:cubicBezTo>
                    <a:pt x="5368" y="12191"/>
                    <a:pt x="4822" y="12009"/>
                    <a:pt x="4367" y="11690"/>
                  </a:cubicBezTo>
                  <a:cubicBezTo>
                    <a:pt x="3867" y="11281"/>
                    <a:pt x="3457" y="10781"/>
                    <a:pt x="3275" y="10144"/>
                  </a:cubicBezTo>
                  <a:cubicBezTo>
                    <a:pt x="3048" y="9462"/>
                    <a:pt x="2957" y="8734"/>
                    <a:pt x="3003" y="8007"/>
                  </a:cubicBezTo>
                  <a:cubicBezTo>
                    <a:pt x="3003" y="7370"/>
                    <a:pt x="3139" y="6688"/>
                    <a:pt x="3321" y="6051"/>
                  </a:cubicBezTo>
                  <a:cubicBezTo>
                    <a:pt x="3503" y="5232"/>
                    <a:pt x="3867" y="4459"/>
                    <a:pt x="4367" y="3777"/>
                  </a:cubicBezTo>
                  <a:cubicBezTo>
                    <a:pt x="4776" y="3231"/>
                    <a:pt x="5277" y="2731"/>
                    <a:pt x="5868" y="2367"/>
                  </a:cubicBezTo>
                  <a:cubicBezTo>
                    <a:pt x="6368" y="2094"/>
                    <a:pt x="6959" y="1912"/>
                    <a:pt x="7551" y="1912"/>
                  </a:cubicBezTo>
                  <a:close/>
                  <a:moveTo>
                    <a:pt x="7621" y="1"/>
                  </a:moveTo>
                  <a:cubicBezTo>
                    <a:pt x="7582" y="1"/>
                    <a:pt x="7544" y="1"/>
                    <a:pt x="7505" y="2"/>
                  </a:cubicBezTo>
                  <a:cubicBezTo>
                    <a:pt x="6368" y="2"/>
                    <a:pt x="5277" y="366"/>
                    <a:pt x="4367" y="1003"/>
                  </a:cubicBezTo>
                  <a:cubicBezTo>
                    <a:pt x="3230" y="1730"/>
                    <a:pt x="2320" y="2776"/>
                    <a:pt x="1729" y="3959"/>
                  </a:cubicBezTo>
                  <a:cubicBezTo>
                    <a:pt x="956" y="5232"/>
                    <a:pt x="547" y="6688"/>
                    <a:pt x="592" y="8188"/>
                  </a:cubicBezTo>
                  <a:cubicBezTo>
                    <a:pt x="592" y="10099"/>
                    <a:pt x="1047" y="11554"/>
                    <a:pt x="2002" y="12555"/>
                  </a:cubicBezTo>
                  <a:cubicBezTo>
                    <a:pt x="2835" y="13519"/>
                    <a:pt x="4049" y="14103"/>
                    <a:pt x="5357" y="14103"/>
                  </a:cubicBezTo>
                  <a:cubicBezTo>
                    <a:pt x="5406" y="14103"/>
                    <a:pt x="5455" y="14102"/>
                    <a:pt x="5504" y="14101"/>
                  </a:cubicBezTo>
                  <a:cubicBezTo>
                    <a:pt x="7005" y="14055"/>
                    <a:pt x="8415" y="13373"/>
                    <a:pt x="9370" y="12236"/>
                  </a:cubicBezTo>
                  <a:lnTo>
                    <a:pt x="9370" y="12236"/>
                  </a:lnTo>
                  <a:lnTo>
                    <a:pt x="9142" y="13373"/>
                  </a:lnTo>
                  <a:cubicBezTo>
                    <a:pt x="8778" y="15056"/>
                    <a:pt x="8415" y="16102"/>
                    <a:pt x="8005" y="16602"/>
                  </a:cubicBezTo>
                  <a:cubicBezTo>
                    <a:pt x="7369" y="17330"/>
                    <a:pt x="6368" y="17694"/>
                    <a:pt x="4958" y="17694"/>
                  </a:cubicBezTo>
                  <a:cubicBezTo>
                    <a:pt x="4860" y="17701"/>
                    <a:pt x="4762" y="17705"/>
                    <a:pt x="4666" y="17705"/>
                  </a:cubicBezTo>
                  <a:cubicBezTo>
                    <a:pt x="4186" y="17705"/>
                    <a:pt x="3738" y="17610"/>
                    <a:pt x="3321" y="17421"/>
                  </a:cubicBezTo>
                  <a:cubicBezTo>
                    <a:pt x="3003" y="17284"/>
                    <a:pt x="2775" y="17103"/>
                    <a:pt x="2593" y="16784"/>
                  </a:cubicBezTo>
                  <a:cubicBezTo>
                    <a:pt x="2411" y="16420"/>
                    <a:pt x="2366" y="16011"/>
                    <a:pt x="2411" y="15602"/>
                  </a:cubicBezTo>
                  <a:lnTo>
                    <a:pt x="46" y="15374"/>
                  </a:lnTo>
                  <a:cubicBezTo>
                    <a:pt x="1" y="15602"/>
                    <a:pt x="1" y="15829"/>
                    <a:pt x="1" y="16056"/>
                  </a:cubicBezTo>
                  <a:cubicBezTo>
                    <a:pt x="1" y="16739"/>
                    <a:pt x="183" y="17421"/>
                    <a:pt x="592" y="17967"/>
                  </a:cubicBezTo>
                  <a:cubicBezTo>
                    <a:pt x="1047" y="18558"/>
                    <a:pt x="1638" y="18967"/>
                    <a:pt x="2366" y="19195"/>
                  </a:cubicBezTo>
                  <a:cubicBezTo>
                    <a:pt x="3275" y="19513"/>
                    <a:pt x="4231" y="19649"/>
                    <a:pt x="5186" y="19649"/>
                  </a:cubicBezTo>
                  <a:cubicBezTo>
                    <a:pt x="6277" y="19649"/>
                    <a:pt x="7323" y="19422"/>
                    <a:pt x="8278" y="18967"/>
                  </a:cubicBezTo>
                  <a:cubicBezTo>
                    <a:pt x="9097" y="18512"/>
                    <a:pt x="9825" y="17876"/>
                    <a:pt x="10325" y="17057"/>
                  </a:cubicBezTo>
                  <a:cubicBezTo>
                    <a:pt x="10871" y="16011"/>
                    <a:pt x="11280" y="14829"/>
                    <a:pt x="11507" y="13646"/>
                  </a:cubicBezTo>
                  <a:lnTo>
                    <a:pt x="14327" y="320"/>
                  </a:lnTo>
                  <a:lnTo>
                    <a:pt x="12144" y="320"/>
                  </a:lnTo>
                  <a:lnTo>
                    <a:pt x="11689" y="2594"/>
                  </a:lnTo>
                  <a:cubicBezTo>
                    <a:pt x="10933" y="993"/>
                    <a:pt x="9350" y="1"/>
                    <a:pt x="762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6490450" y="4128075"/>
              <a:ext cx="158075" cy="476425"/>
            </a:xfrm>
            <a:custGeom>
              <a:avLst/>
              <a:gdLst/>
              <a:ahLst/>
              <a:cxnLst/>
              <a:rect l="l" t="t" r="r" b="b"/>
              <a:pathLst>
                <a:path w="6323" h="19057" extrusionOk="0">
                  <a:moveTo>
                    <a:pt x="3958" y="0"/>
                  </a:moveTo>
                  <a:lnTo>
                    <a:pt x="3412" y="2684"/>
                  </a:lnTo>
                  <a:lnTo>
                    <a:pt x="5731" y="2684"/>
                  </a:lnTo>
                  <a:lnTo>
                    <a:pt x="6323" y="0"/>
                  </a:lnTo>
                  <a:close/>
                  <a:moveTo>
                    <a:pt x="2912" y="5230"/>
                  </a:moveTo>
                  <a:lnTo>
                    <a:pt x="1" y="19056"/>
                  </a:lnTo>
                  <a:lnTo>
                    <a:pt x="2320" y="19056"/>
                  </a:lnTo>
                  <a:lnTo>
                    <a:pt x="5231" y="523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640550" y="4251625"/>
              <a:ext cx="329750" cy="352875"/>
            </a:xfrm>
            <a:custGeom>
              <a:avLst/>
              <a:gdLst/>
              <a:ahLst/>
              <a:cxnLst/>
              <a:rect l="l" t="t" r="r" b="b"/>
              <a:pathLst>
                <a:path w="13190" h="14115" extrusionOk="0">
                  <a:moveTo>
                    <a:pt x="9871" y="0"/>
                  </a:moveTo>
                  <a:cubicBezTo>
                    <a:pt x="9764" y="0"/>
                    <a:pt x="9658" y="5"/>
                    <a:pt x="9551" y="16"/>
                  </a:cubicBezTo>
                  <a:cubicBezTo>
                    <a:pt x="8687" y="16"/>
                    <a:pt x="7823" y="243"/>
                    <a:pt x="7095" y="652"/>
                  </a:cubicBezTo>
                  <a:cubicBezTo>
                    <a:pt x="6140" y="1198"/>
                    <a:pt x="5230" y="1880"/>
                    <a:pt x="4503" y="2699"/>
                  </a:cubicBezTo>
                  <a:lnTo>
                    <a:pt x="5003" y="288"/>
                  </a:lnTo>
                  <a:lnTo>
                    <a:pt x="2865" y="288"/>
                  </a:lnTo>
                  <a:lnTo>
                    <a:pt x="0" y="14114"/>
                  </a:lnTo>
                  <a:lnTo>
                    <a:pt x="2320" y="14069"/>
                  </a:lnTo>
                  <a:lnTo>
                    <a:pt x="3684" y="7656"/>
                  </a:lnTo>
                  <a:cubicBezTo>
                    <a:pt x="4093" y="5564"/>
                    <a:pt x="4821" y="4063"/>
                    <a:pt x="5731" y="3199"/>
                  </a:cubicBezTo>
                  <a:cubicBezTo>
                    <a:pt x="6595" y="2381"/>
                    <a:pt x="7732" y="1926"/>
                    <a:pt x="8960" y="1926"/>
                  </a:cubicBezTo>
                  <a:cubicBezTo>
                    <a:pt x="9022" y="1920"/>
                    <a:pt x="9084" y="1917"/>
                    <a:pt x="9145" y="1917"/>
                  </a:cubicBezTo>
                  <a:cubicBezTo>
                    <a:pt x="9573" y="1917"/>
                    <a:pt x="9966" y="2056"/>
                    <a:pt x="10324" y="2335"/>
                  </a:cubicBezTo>
                  <a:cubicBezTo>
                    <a:pt x="10642" y="2608"/>
                    <a:pt x="10824" y="3063"/>
                    <a:pt x="10824" y="3472"/>
                  </a:cubicBezTo>
                  <a:cubicBezTo>
                    <a:pt x="10779" y="4109"/>
                    <a:pt x="10688" y="4745"/>
                    <a:pt x="10551" y="5337"/>
                  </a:cubicBezTo>
                  <a:lnTo>
                    <a:pt x="8687" y="14114"/>
                  </a:lnTo>
                  <a:lnTo>
                    <a:pt x="11052" y="14114"/>
                  </a:lnTo>
                  <a:lnTo>
                    <a:pt x="12780" y="5746"/>
                  </a:lnTo>
                  <a:cubicBezTo>
                    <a:pt x="12962" y="4973"/>
                    <a:pt x="13098" y="4154"/>
                    <a:pt x="13144" y="3336"/>
                  </a:cubicBezTo>
                  <a:cubicBezTo>
                    <a:pt x="13189" y="2426"/>
                    <a:pt x="12825" y="1516"/>
                    <a:pt x="12189" y="925"/>
                  </a:cubicBezTo>
                  <a:cubicBezTo>
                    <a:pt x="11542" y="319"/>
                    <a:pt x="10717" y="0"/>
                    <a:pt x="9871"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7013475" y="4251700"/>
              <a:ext cx="308150" cy="359775"/>
            </a:xfrm>
            <a:custGeom>
              <a:avLst/>
              <a:gdLst/>
              <a:ahLst/>
              <a:cxnLst/>
              <a:rect l="l" t="t" r="r" b="b"/>
              <a:pathLst>
                <a:path w="12326" h="14391" extrusionOk="0">
                  <a:moveTo>
                    <a:pt x="6552" y="0"/>
                  </a:moveTo>
                  <a:cubicBezTo>
                    <a:pt x="5363" y="0"/>
                    <a:pt x="4225" y="406"/>
                    <a:pt x="3275" y="1150"/>
                  </a:cubicBezTo>
                  <a:cubicBezTo>
                    <a:pt x="2456" y="1832"/>
                    <a:pt x="2002" y="2878"/>
                    <a:pt x="2002" y="3969"/>
                  </a:cubicBezTo>
                  <a:cubicBezTo>
                    <a:pt x="2002" y="4515"/>
                    <a:pt x="2138" y="5106"/>
                    <a:pt x="2456" y="5607"/>
                  </a:cubicBezTo>
                  <a:cubicBezTo>
                    <a:pt x="2775" y="6107"/>
                    <a:pt x="3230" y="6562"/>
                    <a:pt x="3775" y="6880"/>
                  </a:cubicBezTo>
                  <a:cubicBezTo>
                    <a:pt x="4503" y="7289"/>
                    <a:pt x="5322" y="7653"/>
                    <a:pt x="6140" y="8017"/>
                  </a:cubicBezTo>
                  <a:cubicBezTo>
                    <a:pt x="7004" y="8290"/>
                    <a:pt x="7778" y="8745"/>
                    <a:pt x="8505" y="9336"/>
                  </a:cubicBezTo>
                  <a:cubicBezTo>
                    <a:pt x="8778" y="9654"/>
                    <a:pt x="8915" y="10064"/>
                    <a:pt x="8960" y="10473"/>
                  </a:cubicBezTo>
                  <a:cubicBezTo>
                    <a:pt x="8915" y="11064"/>
                    <a:pt x="8642" y="11610"/>
                    <a:pt x="8187" y="11928"/>
                  </a:cubicBezTo>
                  <a:cubicBezTo>
                    <a:pt x="7562" y="12345"/>
                    <a:pt x="6784" y="12571"/>
                    <a:pt x="6029" y="12571"/>
                  </a:cubicBezTo>
                  <a:cubicBezTo>
                    <a:pt x="5960" y="12571"/>
                    <a:pt x="5891" y="12569"/>
                    <a:pt x="5822" y="12565"/>
                  </a:cubicBezTo>
                  <a:cubicBezTo>
                    <a:pt x="5140" y="12565"/>
                    <a:pt x="4503" y="12429"/>
                    <a:pt x="3866" y="12110"/>
                  </a:cubicBezTo>
                  <a:cubicBezTo>
                    <a:pt x="3366" y="11837"/>
                    <a:pt x="2957" y="11428"/>
                    <a:pt x="2729" y="10928"/>
                  </a:cubicBezTo>
                  <a:cubicBezTo>
                    <a:pt x="2502" y="10382"/>
                    <a:pt x="2411" y="9836"/>
                    <a:pt x="2411" y="9245"/>
                  </a:cubicBezTo>
                  <a:lnTo>
                    <a:pt x="91" y="9381"/>
                  </a:lnTo>
                  <a:cubicBezTo>
                    <a:pt x="1" y="11155"/>
                    <a:pt x="546" y="12429"/>
                    <a:pt x="1683" y="13202"/>
                  </a:cubicBezTo>
                  <a:cubicBezTo>
                    <a:pt x="2850" y="13979"/>
                    <a:pt x="4180" y="14388"/>
                    <a:pt x="5558" y="14388"/>
                  </a:cubicBezTo>
                  <a:cubicBezTo>
                    <a:pt x="5631" y="14388"/>
                    <a:pt x="5704" y="14386"/>
                    <a:pt x="5776" y="14384"/>
                  </a:cubicBezTo>
                  <a:cubicBezTo>
                    <a:pt x="5881" y="14389"/>
                    <a:pt x="5985" y="14391"/>
                    <a:pt x="6089" y="14391"/>
                  </a:cubicBezTo>
                  <a:cubicBezTo>
                    <a:pt x="7023" y="14391"/>
                    <a:pt x="7923" y="14207"/>
                    <a:pt x="8824" y="13838"/>
                  </a:cubicBezTo>
                  <a:cubicBezTo>
                    <a:pt x="9597" y="13520"/>
                    <a:pt x="10234" y="12974"/>
                    <a:pt x="10734" y="12247"/>
                  </a:cubicBezTo>
                  <a:cubicBezTo>
                    <a:pt x="11143" y="11655"/>
                    <a:pt x="11371" y="10973"/>
                    <a:pt x="11371" y="10246"/>
                  </a:cubicBezTo>
                  <a:cubicBezTo>
                    <a:pt x="11371" y="9245"/>
                    <a:pt x="10961" y="8290"/>
                    <a:pt x="10234" y="7608"/>
                  </a:cubicBezTo>
                  <a:cubicBezTo>
                    <a:pt x="9733" y="7153"/>
                    <a:pt x="8596" y="6562"/>
                    <a:pt x="6823" y="5788"/>
                  </a:cubicBezTo>
                  <a:cubicBezTo>
                    <a:pt x="6095" y="5516"/>
                    <a:pt x="5413" y="5152"/>
                    <a:pt x="4821" y="4742"/>
                  </a:cubicBezTo>
                  <a:cubicBezTo>
                    <a:pt x="4458" y="4470"/>
                    <a:pt x="4230" y="4060"/>
                    <a:pt x="4230" y="3605"/>
                  </a:cubicBezTo>
                  <a:cubicBezTo>
                    <a:pt x="4276" y="3105"/>
                    <a:pt x="4503" y="2650"/>
                    <a:pt x="4912" y="2378"/>
                  </a:cubicBezTo>
                  <a:cubicBezTo>
                    <a:pt x="5404" y="2009"/>
                    <a:pt x="6005" y="1825"/>
                    <a:pt x="6618" y="1825"/>
                  </a:cubicBezTo>
                  <a:cubicBezTo>
                    <a:pt x="6686" y="1825"/>
                    <a:pt x="6754" y="1827"/>
                    <a:pt x="6823" y="1832"/>
                  </a:cubicBezTo>
                  <a:cubicBezTo>
                    <a:pt x="6890" y="1828"/>
                    <a:pt x="6958" y="1826"/>
                    <a:pt x="7027" y="1826"/>
                  </a:cubicBezTo>
                  <a:cubicBezTo>
                    <a:pt x="7783" y="1826"/>
                    <a:pt x="8558" y="2059"/>
                    <a:pt x="9142" y="2559"/>
                  </a:cubicBezTo>
                  <a:cubicBezTo>
                    <a:pt x="9733" y="3060"/>
                    <a:pt x="10052" y="3787"/>
                    <a:pt x="10052" y="4515"/>
                  </a:cubicBezTo>
                  <a:lnTo>
                    <a:pt x="12326" y="4379"/>
                  </a:lnTo>
                  <a:cubicBezTo>
                    <a:pt x="12326" y="3151"/>
                    <a:pt x="11825" y="2014"/>
                    <a:pt x="10916" y="1195"/>
                  </a:cubicBezTo>
                  <a:cubicBezTo>
                    <a:pt x="9961" y="422"/>
                    <a:pt x="8642" y="13"/>
                    <a:pt x="6913" y="13"/>
                  </a:cubicBezTo>
                  <a:cubicBezTo>
                    <a:pt x="6793" y="4"/>
                    <a:pt x="6672" y="0"/>
                    <a:pt x="6552"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255175" y="931975"/>
              <a:ext cx="2101175" cy="2932325"/>
            </a:xfrm>
            <a:custGeom>
              <a:avLst/>
              <a:gdLst/>
              <a:ahLst/>
              <a:cxnLst/>
              <a:rect l="l" t="t" r="r" b="b"/>
              <a:pathLst>
                <a:path w="84047" h="117293" extrusionOk="0">
                  <a:moveTo>
                    <a:pt x="34777" y="12456"/>
                  </a:moveTo>
                  <a:cubicBezTo>
                    <a:pt x="37723" y="12456"/>
                    <a:pt x="56213" y="13226"/>
                    <a:pt x="56213" y="32564"/>
                  </a:cubicBezTo>
                  <a:cubicBezTo>
                    <a:pt x="56213" y="53121"/>
                    <a:pt x="36157" y="54986"/>
                    <a:pt x="34474" y="54986"/>
                  </a:cubicBezTo>
                  <a:lnTo>
                    <a:pt x="13735" y="54986"/>
                  </a:lnTo>
                  <a:lnTo>
                    <a:pt x="13735" y="12462"/>
                  </a:lnTo>
                  <a:lnTo>
                    <a:pt x="34383" y="12462"/>
                  </a:lnTo>
                  <a:cubicBezTo>
                    <a:pt x="34383" y="12462"/>
                    <a:pt x="34522" y="12456"/>
                    <a:pt x="34777" y="12456"/>
                  </a:cubicBezTo>
                  <a:close/>
                  <a:moveTo>
                    <a:pt x="0" y="0"/>
                  </a:moveTo>
                  <a:lnTo>
                    <a:pt x="0" y="117293"/>
                  </a:lnTo>
                  <a:lnTo>
                    <a:pt x="13735" y="117293"/>
                  </a:lnTo>
                  <a:lnTo>
                    <a:pt x="13735" y="66856"/>
                  </a:lnTo>
                  <a:lnTo>
                    <a:pt x="25014" y="66856"/>
                  </a:lnTo>
                  <a:cubicBezTo>
                    <a:pt x="31381" y="66856"/>
                    <a:pt x="37703" y="67811"/>
                    <a:pt x="46481" y="81773"/>
                  </a:cubicBezTo>
                  <a:lnTo>
                    <a:pt x="67629" y="117247"/>
                  </a:lnTo>
                  <a:lnTo>
                    <a:pt x="84047" y="117247"/>
                  </a:lnTo>
                  <a:lnTo>
                    <a:pt x="58214" y="75952"/>
                  </a:lnTo>
                  <a:cubicBezTo>
                    <a:pt x="58214" y="75952"/>
                    <a:pt x="51938" y="65400"/>
                    <a:pt x="44161" y="62990"/>
                  </a:cubicBezTo>
                  <a:cubicBezTo>
                    <a:pt x="44161" y="62990"/>
                    <a:pt x="70721" y="57896"/>
                    <a:pt x="70721" y="30927"/>
                  </a:cubicBezTo>
                  <a:cubicBezTo>
                    <a:pt x="70721" y="4003"/>
                    <a:pt x="45071" y="0"/>
                    <a:pt x="37203"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2545075" y="1345850"/>
              <a:ext cx="345675" cy="2518450"/>
            </a:xfrm>
            <a:custGeom>
              <a:avLst/>
              <a:gdLst/>
              <a:ahLst/>
              <a:cxnLst/>
              <a:rect l="l" t="t" r="r" b="b"/>
              <a:pathLst>
                <a:path w="13827" h="100738" extrusionOk="0">
                  <a:moveTo>
                    <a:pt x="1" y="0"/>
                  </a:moveTo>
                  <a:lnTo>
                    <a:pt x="1" y="100738"/>
                  </a:lnTo>
                  <a:lnTo>
                    <a:pt x="13827" y="100738"/>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545075" y="924025"/>
              <a:ext cx="345675" cy="346800"/>
            </a:xfrm>
            <a:custGeom>
              <a:avLst/>
              <a:gdLst/>
              <a:ahLst/>
              <a:cxnLst/>
              <a:rect l="l" t="t" r="r" b="b"/>
              <a:pathLst>
                <a:path w="13827" h="13872" extrusionOk="0">
                  <a:moveTo>
                    <a:pt x="1" y="0"/>
                  </a:moveTo>
                  <a:lnTo>
                    <a:pt x="1" y="13871"/>
                  </a:lnTo>
                  <a:lnTo>
                    <a:pt x="13827" y="13871"/>
                  </a:lnTo>
                  <a:lnTo>
                    <a:pt x="1382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6998700" y="1345850"/>
              <a:ext cx="345675" cy="2518450"/>
            </a:xfrm>
            <a:custGeom>
              <a:avLst/>
              <a:gdLst/>
              <a:ahLst/>
              <a:cxnLst/>
              <a:rect l="l" t="t" r="r" b="b"/>
              <a:pathLst>
                <a:path w="13827" h="100738" extrusionOk="0">
                  <a:moveTo>
                    <a:pt x="0" y="0"/>
                  </a:moveTo>
                  <a:lnTo>
                    <a:pt x="0" y="100738"/>
                  </a:lnTo>
                  <a:lnTo>
                    <a:pt x="13826" y="100738"/>
                  </a:lnTo>
                  <a:lnTo>
                    <a:pt x="1382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346650" y="13447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5346650" y="3517500"/>
              <a:ext cx="1442850" cy="346800"/>
            </a:xfrm>
            <a:custGeom>
              <a:avLst/>
              <a:gdLst/>
              <a:ahLst/>
              <a:cxnLst/>
              <a:rect l="l" t="t" r="r" b="b"/>
              <a:pathLst>
                <a:path w="57714" h="13872" extrusionOk="0">
                  <a:moveTo>
                    <a:pt x="0" y="1"/>
                  </a:moveTo>
                  <a:lnTo>
                    <a:pt x="0" y="13872"/>
                  </a:lnTo>
                  <a:lnTo>
                    <a:pt x="57714" y="13872"/>
                  </a:lnTo>
                  <a:lnTo>
                    <a:pt x="5771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5346650" y="2431675"/>
              <a:ext cx="972150" cy="345675"/>
            </a:xfrm>
            <a:custGeom>
              <a:avLst/>
              <a:gdLst/>
              <a:ahLst/>
              <a:cxnLst/>
              <a:rect l="l" t="t" r="r" b="b"/>
              <a:pathLst>
                <a:path w="38886" h="13827" extrusionOk="0">
                  <a:moveTo>
                    <a:pt x="0" y="0"/>
                  </a:moveTo>
                  <a:lnTo>
                    <a:pt x="0" y="13826"/>
                  </a:lnTo>
                  <a:lnTo>
                    <a:pt x="38885" y="13826"/>
                  </a:lnTo>
                  <a:lnTo>
                    <a:pt x="38885"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026025" y="1344700"/>
              <a:ext cx="1439475" cy="2519600"/>
            </a:xfrm>
            <a:custGeom>
              <a:avLst/>
              <a:gdLst/>
              <a:ahLst/>
              <a:cxnLst/>
              <a:rect l="l" t="t" r="r" b="b"/>
              <a:pathLst>
                <a:path w="57579" h="100784" extrusionOk="0">
                  <a:moveTo>
                    <a:pt x="42206" y="1"/>
                  </a:moveTo>
                  <a:lnTo>
                    <a:pt x="1"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741200" y="1344700"/>
              <a:ext cx="1439450" cy="2519600"/>
            </a:xfrm>
            <a:custGeom>
              <a:avLst/>
              <a:gdLst/>
              <a:ahLst/>
              <a:cxnLst/>
              <a:rect l="l" t="t" r="r" b="b"/>
              <a:pathLst>
                <a:path w="57578" h="100784" extrusionOk="0">
                  <a:moveTo>
                    <a:pt x="42206" y="1"/>
                  </a:moveTo>
                  <a:lnTo>
                    <a:pt x="0" y="50392"/>
                  </a:lnTo>
                  <a:lnTo>
                    <a:pt x="42206" y="100784"/>
                  </a:lnTo>
                  <a:lnTo>
                    <a:pt x="57578" y="100784"/>
                  </a:lnTo>
                  <a:lnTo>
                    <a:pt x="15373" y="50392"/>
                  </a:lnTo>
                  <a:lnTo>
                    <a:pt x="575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5418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Montserrat Medium"/>
        <a:ea typeface="Montserrat"/>
        <a:cs typeface=""/>
      </a:majorFont>
      <a:minorFont>
        <a:latin typeface="Montserrat"/>
        <a:ea typeface="Montserra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10559</TotalTime>
  <Words>4198</Words>
  <Application>Microsoft Office PowerPoint</Application>
  <PresentationFormat>On-screen Show (16:9)</PresentationFormat>
  <Paragraphs>400</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Wingdings</vt:lpstr>
      <vt:lpstr>Montserrat ExtraBold</vt:lpstr>
      <vt:lpstr>Arial</vt:lpstr>
      <vt:lpstr>Montserrat Medium</vt:lpstr>
      <vt:lpstr>Montserrat Black</vt:lpstr>
      <vt:lpstr>Montserrat</vt:lpstr>
      <vt:lpstr>Simple Light</vt:lpstr>
      <vt:lpstr>Tổng quan về Docker</vt:lpstr>
      <vt:lpstr>Contents</vt:lpstr>
      <vt:lpstr>01</vt:lpstr>
      <vt:lpstr>Các khái niệm</vt:lpstr>
      <vt:lpstr>Docker Platform</vt:lpstr>
      <vt:lpstr>Docker Engine</vt:lpstr>
      <vt:lpstr>Docker Architecture</vt:lpstr>
      <vt:lpstr>Docker objects</vt:lpstr>
      <vt:lpstr>02</vt:lpstr>
      <vt:lpstr>Lợi ích và bất lợi</vt:lpstr>
      <vt:lpstr>Có thể dùng docker để làm gì</vt:lpstr>
      <vt:lpstr>Docker Usecase</vt:lpstr>
      <vt:lpstr>03</vt:lpstr>
      <vt:lpstr>Quy trình vận hành docker</vt:lpstr>
      <vt:lpstr>Dockerfile</vt:lpstr>
      <vt:lpstr>Dockerfile</vt:lpstr>
      <vt:lpstr>docker-compose</vt:lpstr>
      <vt:lpstr>docker-compose.yml</vt:lpstr>
      <vt:lpstr>04</vt:lpstr>
      <vt:lpstr>Docker images</vt:lpstr>
      <vt:lpstr>Docker containers</vt:lpstr>
      <vt:lpstr>Docker-compose</vt:lpstr>
      <vt:lpstr>05</vt:lpstr>
      <vt:lpstr>Create your app</vt:lpstr>
      <vt:lpstr>Create your app</vt:lpstr>
      <vt:lpstr>Create your app</vt:lpstr>
      <vt:lpstr>Create your app</vt:lpstr>
      <vt:lpstr>Run your app</vt:lpstr>
      <vt:lpstr>Reference document</vt:lpstr>
      <vt:lpstr>ご清聴 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事前準備作業の効率化PJT   PROPOSAL.</dc:title>
  <dc:creator>Thien Nguyen</dc:creator>
  <cp:lastModifiedBy>タン・ラン グエン</cp:lastModifiedBy>
  <cp:revision>1167</cp:revision>
  <dcterms:modified xsi:type="dcterms:W3CDTF">2020-05-29T04:37:20Z</dcterms:modified>
</cp:coreProperties>
</file>