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72" r:id="rId7"/>
    <p:sldId id="262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521E-3B12-40B1-82C7-F8AC06B380A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30F9-B2E5-4368-8C9D-C1BD5FF1C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2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4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8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17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2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88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0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3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63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7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CD42-6BF9-440C-9530-FF591D3FC98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F83D-BF6D-4330-A5F7-D61817F7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130"/>
            <a:ext cx="9144000" cy="2387600"/>
          </a:xfrm>
        </p:spPr>
        <p:txBody>
          <a:bodyPr/>
          <a:lstStyle/>
          <a:p>
            <a:r>
              <a:rPr lang="en-US" b="1" u="sng" dirty="0" smtClean="0"/>
              <a:t>Music Genre Classification using LSTM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Ml Batch 11:- Team 191</a:t>
            </a:r>
          </a:p>
          <a:p>
            <a:endParaRPr lang="en-US" dirty="0"/>
          </a:p>
          <a:p>
            <a:r>
              <a:rPr lang="en-US" sz="12800" dirty="0" smtClean="0"/>
              <a:t>Members:-1)Bharat </a:t>
            </a:r>
            <a:r>
              <a:rPr lang="en-US" sz="12800" dirty="0" err="1" smtClean="0"/>
              <a:t>Chhabil</a:t>
            </a:r>
            <a:r>
              <a:rPr lang="en-US" sz="12800" dirty="0" smtClean="0"/>
              <a:t> Dave</a:t>
            </a:r>
          </a:p>
          <a:p>
            <a:r>
              <a:rPr lang="en-US" sz="12800" dirty="0" smtClean="0"/>
              <a:t>                               2)Vinayak </a:t>
            </a:r>
            <a:r>
              <a:rPr lang="en-US" sz="12800" dirty="0" err="1" smtClean="0"/>
              <a:t>Ganpatrao</a:t>
            </a:r>
            <a:r>
              <a:rPr lang="en-US" sz="12800" dirty="0" smtClean="0"/>
              <a:t> Chavan</a:t>
            </a:r>
          </a:p>
          <a:p>
            <a:r>
              <a:rPr lang="en-US" sz="12800" dirty="0" smtClean="0"/>
              <a:t>                    3)</a:t>
            </a:r>
            <a:r>
              <a:rPr lang="en-US" sz="12800" dirty="0" err="1" smtClean="0"/>
              <a:t>Rutvik</a:t>
            </a:r>
            <a:r>
              <a:rPr lang="en-US" sz="12800" dirty="0" smtClean="0"/>
              <a:t> Sunil </a:t>
            </a:r>
            <a:r>
              <a:rPr lang="en-US" sz="12800" dirty="0" err="1" smtClean="0"/>
              <a:t>Bhalekar</a:t>
            </a:r>
            <a:endParaRPr lang="en-US" sz="12800" dirty="0" smtClean="0"/>
          </a:p>
          <a:p>
            <a:r>
              <a:rPr lang="en-US" sz="12800" dirty="0" smtClean="0"/>
              <a:t>                               4)</a:t>
            </a:r>
            <a:r>
              <a:rPr lang="en-US" sz="12800" dirty="0" err="1" smtClean="0"/>
              <a:t>Ajaykumar</a:t>
            </a:r>
            <a:r>
              <a:rPr lang="en-US" sz="12800" dirty="0" smtClean="0"/>
              <a:t> </a:t>
            </a:r>
            <a:r>
              <a:rPr lang="en-US" sz="12800" dirty="0" err="1" smtClean="0"/>
              <a:t>Lalchand</a:t>
            </a:r>
            <a:r>
              <a:rPr lang="en-US" sz="12800" dirty="0" smtClean="0"/>
              <a:t> Gupta </a:t>
            </a:r>
          </a:p>
        </p:txBody>
      </p:sp>
    </p:spTree>
    <p:extLst>
      <p:ext uri="{BB962C8B-B14F-4D97-AF65-F5344CB8AC3E}">
        <p14:creationId xmlns:p14="http://schemas.microsoft.com/office/powerpoint/2010/main" val="274885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776528" y="288995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b="1" u="sng" dirty="0" smtClean="0"/>
              <a:t>What we have done</a:t>
            </a:r>
            <a:endParaRPr b="1" u="sng" dirty="0">
              <a:solidFill>
                <a:schemeClr val="lt2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05903" y="1147147"/>
            <a:ext cx="10962800" cy="47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200000"/>
              </a:lnSpc>
              <a:buSzPts val="1400"/>
            </a:pPr>
            <a:r>
              <a:rPr lang="en-US" altLang="zh-TW" sz="2667" dirty="0"/>
              <a:t>Built</a:t>
            </a:r>
            <a:r>
              <a:rPr lang="zh-TW" altLang="en-US" sz="2667" dirty="0"/>
              <a:t> </a:t>
            </a:r>
            <a:r>
              <a:rPr lang="en-US" altLang="zh-TW" sz="2667" dirty="0"/>
              <a:t>a Neural Network</a:t>
            </a:r>
            <a:r>
              <a:rPr lang="zh-TW" altLang="en-US" sz="2667" dirty="0"/>
              <a:t> </a:t>
            </a:r>
            <a:r>
              <a:rPr lang="en-US" altLang="zh-TW" sz="2667" dirty="0"/>
              <a:t>Model to classify 10 different music genres</a:t>
            </a:r>
          </a:p>
          <a:p>
            <a:pPr indent="-423323">
              <a:lnSpc>
                <a:spcPct val="200000"/>
              </a:lnSpc>
              <a:buSzPts val="1400"/>
            </a:pPr>
            <a:r>
              <a:rPr lang="en-US" altLang="zh-TW" sz="2667" dirty="0"/>
              <a:t>The project can divided into 3 parts</a:t>
            </a:r>
            <a:endParaRPr sz="2667" dirty="0"/>
          </a:p>
          <a:p>
            <a:pPr lvl="1" indent="-423323">
              <a:lnSpc>
                <a:spcPct val="200000"/>
              </a:lnSpc>
              <a:spcBef>
                <a:spcPts val="0"/>
              </a:spcBef>
              <a:buSzPts val="1400"/>
            </a:pPr>
            <a:r>
              <a:rPr lang="en-US" altLang="zh-TW" sz="2667" dirty="0"/>
              <a:t>Data collection</a:t>
            </a:r>
            <a:endParaRPr sz="2667" dirty="0"/>
          </a:p>
          <a:p>
            <a:pPr lvl="1" indent="-423323">
              <a:lnSpc>
                <a:spcPct val="200000"/>
              </a:lnSpc>
              <a:spcBef>
                <a:spcPts val="0"/>
              </a:spcBef>
              <a:buSzPts val="1400"/>
            </a:pPr>
            <a:r>
              <a:rPr lang="en-US" altLang="zh-TW" sz="2667" dirty="0"/>
              <a:t>Preprocessing</a:t>
            </a:r>
            <a:endParaRPr sz="2667" dirty="0"/>
          </a:p>
          <a:p>
            <a:pPr lvl="1" indent="-423323">
              <a:lnSpc>
                <a:spcPct val="200000"/>
              </a:lnSpc>
              <a:spcBef>
                <a:spcPts val="0"/>
              </a:spcBef>
              <a:buSzPts val="1400"/>
            </a:pPr>
            <a:r>
              <a:rPr lang="en-US" altLang="zh-TW" sz="2667" dirty="0"/>
              <a:t>Building and training the neural network</a:t>
            </a:r>
            <a:endParaRPr sz="2667" dirty="0"/>
          </a:p>
          <a:p>
            <a:pPr indent="0">
              <a:lnSpc>
                <a:spcPct val="200000"/>
              </a:lnSpc>
              <a:spcBef>
                <a:spcPts val="2133"/>
              </a:spcBef>
              <a:buNone/>
            </a:pPr>
            <a:endParaRPr sz="2133" dirty="0">
              <a:solidFill>
                <a:schemeClr val="accent1"/>
              </a:solidFill>
            </a:endParaRPr>
          </a:p>
          <a:p>
            <a:pPr indent="0">
              <a:lnSpc>
                <a:spcPct val="200000"/>
              </a:lnSpc>
              <a:spcBef>
                <a:spcPts val="2133"/>
              </a:spcBef>
              <a:buNone/>
            </a:pPr>
            <a:endParaRPr sz="2133" dirty="0">
              <a:solidFill>
                <a:schemeClr val="accent1"/>
              </a:solidFill>
            </a:endParaRPr>
          </a:p>
          <a:p>
            <a:pPr indent="0">
              <a:lnSpc>
                <a:spcPct val="200000"/>
              </a:lnSpc>
              <a:spcBef>
                <a:spcPts val="2133"/>
              </a:spcBef>
              <a:buNone/>
            </a:pPr>
            <a:endParaRPr sz="2133" b="1" dirty="0">
              <a:solidFill>
                <a:schemeClr val="accent1"/>
              </a:solidFill>
            </a:endParaRPr>
          </a:p>
          <a:p>
            <a:pPr indent="0">
              <a:lnSpc>
                <a:spcPct val="150000"/>
              </a:lnSpc>
              <a:spcBef>
                <a:spcPts val="2133"/>
              </a:spcBef>
              <a:buNone/>
            </a:pPr>
            <a:endParaRPr sz="2133" b="1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05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667157" y="321816"/>
            <a:ext cx="9374000" cy="12067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 u="sng" dirty="0"/>
              <a:t>Motivatio</a:t>
            </a:r>
            <a:r>
              <a:rPr lang="zh-TW" b="1" u="sng" dirty="0" smtClean="0"/>
              <a:t>n</a:t>
            </a:r>
            <a:endParaRPr b="1" u="sng"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67157" y="1192170"/>
            <a:ext cx="93740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8000"/>
              </a:lnSpc>
              <a:buNone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Why we need music genre classification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spcBef>
                <a:spcPts val="2133"/>
              </a:spcBef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A huge amount of music on the Internet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People are more likely to browse or search music by genre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38000"/>
              </a:lnSpc>
              <a:spcBef>
                <a:spcPts val="2133"/>
              </a:spcBef>
              <a:buNone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Why choosing this topic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spcBef>
                <a:spcPts val="2133"/>
              </a:spcBef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Machine learning is the hotest topic recently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indent="-457189">
              <a:lnSpc>
                <a:spcPct val="180000"/>
              </a:lnSpc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 altLang="zh-TW" sz="2400" dirty="0" smtClean="0">
                <a:latin typeface="Roboto"/>
                <a:ea typeface="Roboto"/>
                <a:cs typeface="Roboto"/>
                <a:sym typeface="Roboto"/>
              </a:rPr>
              <a:t>Audio is far less </a:t>
            </a:r>
            <a:r>
              <a:rPr lang="en-US" altLang="zh-TW" sz="2400" dirty="0">
                <a:latin typeface="Roboto"/>
                <a:ea typeface="Roboto"/>
                <a:cs typeface="Roboto"/>
                <a:sym typeface="Roboto"/>
              </a:rPr>
              <a:t>studied than others types of </a:t>
            </a:r>
            <a:r>
              <a:rPr lang="en-US" altLang="zh-TW" sz="2400" dirty="0" smtClean="0">
                <a:latin typeface="Roboto"/>
                <a:ea typeface="Roboto"/>
                <a:cs typeface="Roboto"/>
                <a:sym typeface="Roboto"/>
              </a:rPr>
              <a:t>media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80000"/>
              </a:lnSpc>
              <a:spcBef>
                <a:spcPts val="2133"/>
              </a:spcBef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2133"/>
              </a:spcBef>
              <a:buNone/>
            </a:pPr>
            <a:endParaRPr sz="2400" dirty="0">
              <a:solidFill>
                <a:srgbClr val="0277B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2112" y="106910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b="1" u="sng" dirty="0" smtClean="0"/>
              <a:t>Our </a:t>
            </a:r>
            <a:r>
              <a:rPr lang="zh-TW" b="1" u="sng" dirty="0" smtClean="0"/>
              <a:t>D</a:t>
            </a:r>
            <a:r>
              <a:rPr lang="zh-TW" b="1" u="sng" dirty="0"/>
              <a:t>ataset</a:t>
            </a:r>
            <a:endParaRPr b="1" u="sng" dirty="0"/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32833" y="1128287"/>
            <a:ext cx="9374000" cy="14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Verdana"/>
                <a:ea typeface="Verdana"/>
                <a:cs typeface="Verdana"/>
                <a:sym typeface="Verdana"/>
              </a:rPr>
              <a:t>-&gt;GTZAN </a:t>
            </a:r>
            <a:r>
              <a:rPr lang="en-US" altLang="zh-TW" sz="2400" dirty="0">
                <a:latin typeface="Verdana"/>
                <a:ea typeface="Verdana"/>
                <a:cs typeface="Verdana"/>
                <a:sym typeface="Verdana"/>
              </a:rPr>
              <a:t>Genre Collection (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TW" alt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George Tzanetakis)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1219170" indent="-440256">
              <a:spcBef>
                <a:spcPts val="2133"/>
              </a:spcBef>
              <a:buSzPts val="1600"/>
              <a:buFont typeface="Arial"/>
              <a:buChar char="❏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Typically representative of the styles of that genre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4</a:t>
            </a:fld>
            <a:endParaRPr lang="zh-TW" altLang="en-US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145996386"/>
              </p:ext>
            </p:extLst>
          </p:nvPr>
        </p:nvGraphicFramePr>
        <p:xfrm>
          <a:off x="632833" y="3021404"/>
          <a:ext cx="10138867" cy="3413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7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Duration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Number of Genre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Number of soundtrack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2"/>
                          </a:solidFill>
                        </a:rPr>
                        <a:t>Format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GTZAN data set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30 Seconds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0" dirty="0">
                          <a:solidFill>
                            <a:schemeClr val="dk2"/>
                          </a:solidFill>
                        </a:rPr>
                        <a:t>10</a:t>
                      </a:r>
                      <a:endParaRPr sz="2400" b="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100/genre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22050Hz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Mono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16bit audio file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in </a:t>
                      </a:r>
                      <a:r>
                        <a:rPr lang="en-US" altLang="zh-TW" sz="2400" dirty="0">
                          <a:solidFill>
                            <a:schemeClr val="dk2"/>
                          </a:solidFill>
                        </a:rPr>
                        <a:t>wave </a:t>
                      </a:r>
                      <a:r>
                        <a:rPr lang="zh-TW" sz="2400" dirty="0">
                          <a:solidFill>
                            <a:schemeClr val="dk2"/>
                          </a:solidFill>
                        </a:rPr>
                        <a:t>format</a:t>
                      </a:r>
                      <a:endParaRPr sz="2400" dirty="0">
                        <a:solidFill>
                          <a:schemeClr val="dk2"/>
                        </a:solidFill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8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43" y="41036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10 different genres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7"/>
          <a:stretch/>
        </p:blipFill>
        <p:spPr bwMode="auto">
          <a:xfrm>
            <a:off x="203201" y="1484525"/>
            <a:ext cx="11021484" cy="419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70" y="250255"/>
            <a:ext cx="10358887" cy="1293873"/>
          </a:xfrm>
        </p:spPr>
        <p:txBody>
          <a:bodyPr/>
          <a:lstStyle/>
          <a:p>
            <a:r>
              <a:rPr lang="en-US" b="1" u="sng" dirty="0" smtClean="0"/>
              <a:t>Libraries Used: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80" y="1544129"/>
            <a:ext cx="7589807" cy="315726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[</a:t>
            </a:r>
            <a:r>
              <a:rPr lang="en-US" sz="1800" b="1" u="sng" dirty="0"/>
              <a:t>numpy</a:t>
            </a:r>
            <a:r>
              <a:rPr lang="en-US" sz="1800" b="1" u="sng" dirty="0" smtClean="0"/>
              <a:t>]  </a:t>
            </a:r>
            <a:r>
              <a:rPr lang="en-US" sz="1800" dirty="0" smtClean="0"/>
              <a:t> (</a:t>
            </a:r>
            <a:r>
              <a:rPr lang="en-US" sz="1800" u="sng" dirty="0" smtClean="0"/>
              <a:t>https://numpy.org</a:t>
            </a:r>
            <a:r>
              <a:rPr lang="en-US" sz="1800" dirty="0" smtClean="0"/>
              <a:t>) : Used for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/>
              <a:t>[Librosa</a:t>
            </a:r>
            <a:r>
              <a:rPr lang="en-US" sz="1800" dirty="0" smtClean="0"/>
              <a:t>](</a:t>
            </a:r>
            <a:r>
              <a:rPr lang="en-US" sz="1800" dirty="0"/>
              <a:t>https://librosa.github.io/librosa) </a:t>
            </a:r>
            <a:r>
              <a:rPr lang="en-US" sz="1800" dirty="0" smtClean="0"/>
              <a:t>: Used for </a:t>
            </a:r>
            <a:r>
              <a:rPr lang="en-US" sz="1800" dirty="0"/>
              <a:t>audio </a:t>
            </a:r>
            <a:r>
              <a:rPr lang="en-US" sz="1800" dirty="0" smtClean="0"/>
              <a:t>feature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extraction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/>
              <a:t>[Keras]</a:t>
            </a:r>
            <a:r>
              <a:rPr lang="en-US" sz="1800" dirty="0" smtClean="0"/>
              <a:t> (https</a:t>
            </a:r>
            <a:r>
              <a:rPr lang="en-US" sz="1800" dirty="0"/>
              <a:t>://keras.io</a:t>
            </a:r>
            <a:r>
              <a:rPr lang="en-US" sz="1800" dirty="0" smtClean="0"/>
              <a:t>) : Used for creating of LSTM Network.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[Uses Tensor Flow Backend]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416"/>
          <p:cNvSpPr txBox="1">
            <a:spLocks/>
          </p:cNvSpPr>
          <p:nvPr/>
        </p:nvSpPr>
        <p:spPr>
          <a:xfrm>
            <a:off x="6929721" y="2565246"/>
            <a:ext cx="11393315" cy="19603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spcBef>
                <a:spcPts val="2133"/>
              </a:spcBef>
              <a:buSzPts val="1800"/>
              <a:buFont typeface="Arial" panose="020B0604020202020204" pitchFamily="34" charset="0"/>
              <a:buNone/>
            </a:pPr>
            <a:r>
              <a:rPr lang="en-IN" altLang="zh-TW" sz="4400" b="1" u="sng" dirty="0" smtClean="0"/>
              <a:t>3 Layer LSTM:</a:t>
            </a:r>
          </a:p>
          <a:p>
            <a:pPr marL="152396" indent="0">
              <a:spcBef>
                <a:spcPts val="2133"/>
              </a:spcBef>
              <a:buSzPts val="1800"/>
              <a:buFont typeface="Arial" panose="020B0604020202020204" pitchFamily="34" charset="0"/>
              <a:buNone/>
            </a:pPr>
            <a:r>
              <a:rPr lang="en-IN" sz="2400" dirty="0" smtClean="0"/>
              <a:t>  </a:t>
            </a:r>
            <a:r>
              <a:rPr lang="en-IN" sz="1800" dirty="0" smtClean="0"/>
              <a:t>Layer 1: LSTM LAYER (128 Input)</a:t>
            </a:r>
          </a:p>
          <a:p>
            <a:pPr marL="152396" indent="0">
              <a:spcBef>
                <a:spcPts val="2133"/>
              </a:spcBef>
              <a:buSzPts val="1800"/>
              <a:buFont typeface="Arial" panose="020B0604020202020204" pitchFamily="34" charset="0"/>
              <a:buNone/>
            </a:pPr>
            <a:endParaRPr lang="en-IN" sz="1800" dirty="0" smtClean="0"/>
          </a:p>
          <a:p>
            <a:pPr marL="152396" indent="0">
              <a:spcBef>
                <a:spcPts val="2133"/>
              </a:spcBef>
              <a:buSzPts val="1800"/>
              <a:buFont typeface="Arial" panose="020B0604020202020204" pitchFamily="34" charset="0"/>
              <a:buNone/>
            </a:pPr>
            <a:r>
              <a:rPr lang="en-IN" sz="1800" dirty="0" smtClean="0"/>
              <a:t>  Layer 2: LSTM LAYER (32 Input)</a:t>
            </a:r>
          </a:p>
          <a:p>
            <a:pPr marL="152396" indent="0">
              <a:spcBef>
                <a:spcPts val="2133"/>
              </a:spcBef>
              <a:buSzPts val="1800"/>
              <a:buFont typeface="Arial" panose="020B0604020202020204" pitchFamily="34" charset="0"/>
              <a:buNone/>
            </a:pPr>
            <a:endParaRPr lang="en-IN" sz="1800" dirty="0" smtClean="0"/>
          </a:p>
          <a:p>
            <a:pPr marL="152396" indent="0">
              <a:spcBef>
                <a:spcPts val="2133"/>
              </a:spcBef>
              <a:buSzPts val="1800"/>
              <a:buFont typeface="Arial" panose="020B0604020202020204" pitchFamily="34" charset="0"/>
              <a:buNone/>
            </a:pPr>
            <a:r>
              <a:rPr lang="en-IN" sz="1800" dirty="0" smtClean="0"/>
              <a:t>  Layer 3: Dense Layer (Combines Output Into One)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883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506082" y="278861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TW" b="1" u="sng" dirty="0" smtClean="0"/>
              <a:t>Extracted Feature</a:t>
            </a:r>
            <a:r>
              <a:rPr lang="en-US" altLang="zh-TW" b="1" u="sng" dirty="0" smtClean="0"/>
              <a:t>s</a:t>
            </a:r>
            <a:endParaRPr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3720" y="1206185"/>
            <a:ext cx="2285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MFCC:</a:t>
            </a:r>
          </a:p>
          <a:p>
            <a:r>
              <a:rPr lang="en-IN" altLang="zh-TW" dirty="0">
                <a:latin typeface="Arial"/>
                <a:ea typeface="Arial"/>
                <a:cs typeface="Arial"/>
                <a:sym typeface="Arial"/>
              </a:rPr>
              <a:t>Represent sound by approximate human auditory system</a:t>
            </a:r>
            <a:endParaRPr lang="en-IN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060" y="4507587"/>
            <a:ext cx="228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Chroma</a:t>
            </a:r>
          </a:p>
          <a:p>
            <a:r>
              <a:rPr lang="en-IN" altLang="zh-TW" dirty="0">
                <a:latin typeface="Arial"/>
                <a:ea typeface="Arial"/>
                <a:cs typeface="Arial"/>
                <a:sym typeface="Arial"/>
              </a:rPr>
              <a:t>Represent a music audio into 12 distinct semitones of the musical octave</a:t>
            </a:r>
            <a:endParaRPr lang="en-IN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Shape 368"/>
          <p:cNvPicPr preferRelativeResize="0"/>
          <p:nvPr/>
        </p:nvPicPr>
        <p:blipFill rotWithShape="1">
          <a:blip r:embed="rId3">
            <a:alphaModFix/>
          </a:blip>
          <a:srcRect r="8020"/>
          <a:stretch/>
        </p:blipFill>
        <p:spPr>
          <a:xfrm>
            <a:off x="2768038" y="3933644"/>
            <a:ext cx="9101910" cy="292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2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 altLang="en-US"/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l="6573" t="336" r="-709" b="-336"/>
          <a:stretch/>
        </p:blipFill>
        <p:spPr>
          <a:xfrm>
            <a:off x="3735237" y="408063"/>
            <a:ext cx="8222116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89009" y="3449054"/>
            <a:ext cx="3364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Spectral Centroid:</a:t>
            </a:r>
          </a:p>
          <a:p>
            <a:r>
              <a:rPr lang="en-IN" altLang="zh-TW" dirty="0" smtClean="0">
                <a:latin typeface="Arial"/>
                <a:ea typeface="Arial"/>
                <a:cs typeface="Arial"/>
                <a:sym typeface="Arial"/>
              </a:rPr>
              <a:t>Indicates where the centre of mass of the spectrum is located</a:t>
            </a:r>
            <a:endParaRPr lang="en-IN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9009" y="323416"/>
            <a:ext cx="3364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Spectral Contrast:</a:t>
            </a:r>
          </a:p>
          <a:p>
            <a:r>
              <a:rPr lang="en-IN" altLang="zh-TW" dirty="0">
                <a:latin typeface="Arial"/>
                <a:ea typeface="Arial"/>
                <a:cs typeface="Arial"/>
                <a:sym typeface="Arial"/>
              </a:rPr>
              <a:t>Represent sound by approximate human auditory system</a:t>
            </a:r>
            <a:endParaRPr lang="en-IN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2" descr="100 Days Of ML Code — Day 034. Recap From Day 033 | by Jehoshapha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32" y="3384330"/>
            <a:ext cx="8104221" cy="305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2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04" y="3662069"/>
            <a:ext cx="9374000" cy="1332400"/>
          </a:xfrm>
        </p:spPr>
        <p:txBody>
          <a:bodyPr/>
          <a:lstStyle/>
          <a:p>
            <a:r>
              <a:rPr lang="en-US" b="1" u="sng" dirty="0" smtClean="0"/>
              <a:t>Conclusion:-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92" y="4591679"/>
            <a:ext cx="9374000" cy="2620003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 10 music Genres classification system.</a:t>
            </a:r>
          </a:p>
          <a:p>
            <a:r>
              <a:rPr lang="en-US" dirty="0" smtClean="0"/>
              <a:t>Accuracy is 68% which is comparable to the state-of-that results.</a:t>
            </a:r>
          </a:p>
          <a:p>
            <a:pPr marL="194729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9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772241" y="466629"/>
            <a:ext cx="60853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400" b="1" u="sng" dirty="0"/>
              <a:t>Accuracy at 400 epochs </a:t>
            </a:r>
            <a:r>
              <a:rPr lang="en-US" sz="4400" dirty="0"/>
              <a:t>:-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80188"/>
              </p:ext>
            </p:extLst>
          </p:nvPr>
        </p:nvGraphicFramePr>
        <p:xfrm>
          <a:off x="841554" y="1439794"/>
          <a:ext cx="9967344" cy="187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448">
                  <a:extLst>
                    <a:ext uri="{9D8B030D-6E8A-4147-A177-3AD203B41FA5}">
                      <a16:colId xmlns:a16="http://schemas.microsoft.com/office/drawing/2014/main" val="2518303673"/>
                    </a:ext>
                  </a:extLst>
                </a:gridCol>
                <a:gridCol w="3322448">
                  <a:extLst>
                    <a:ext uri="{9D8B030D-6E8A-4147-A177-3AD203B41FA5}">
                      <a16:colId xmlns:a16="http://schemas.microsoft.com/office/drawing/2014/main" val="2649574773"/>
                    </a:ext>
                  </a:extLst>
                </a:gridCol>
                <a:gridCol w="3322448">
                  <a:extLst>
                    <a:ext uri="{9D8B030D-6E8A-4147-A177-3AD203B41FA5}">
                      <a16:colId xmlns:a16="http://schemas.microsoft.com/office/drawing/2014/main" val="1154495790"/>
                    </a:ext>
                  </a:extLst>
                </a:gridCol>
              </a:tblGrid>
              <a:tr h="467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83114"/>
                  </a:ext>
                </a:extLst>
              </a:tr>
              <a:tr h="467976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14727"/>
                  </a:ext>
                </a:extLst>
              </a:tr>
              <a:tr h="467976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0.766666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8993"/>
                  </a:ext>
                </a:extLst>
              </a:tr>
              <a:tr h="467976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0.9008450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0.6833333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93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450</Words>
  <Application>Microsoft Office PowerPoint</Application>
  <PresentationFormat>Widescreen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新細明體</vt:lpstr>
      <vt:lpstr>Roboto</vt:lpstr>
      <vt:lpstr>Verdana</vt:lpstr>
      <vt:lpstr>Office Theme</vt:lpstr>
      <vt:lpstr>Music Genre Classification using LSTM</vt:lpstr>
      <vt:lpstr>What we have done</vt:lpstr>
      <vt:lpstr>Motivation</vt:lpstr>
      <vt:lpstr>Our Dataset</vt:lpstr>
      <vt:lpstr>10 different genres</vt:lpstr>
      <vt:lpstr>Libraries Used:</vt:lpstr>
      <vt:lpstr>Extracted Features</vt:lpstr>
      <vt:lpstr>PowerPoint Presentation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 using LSTM</dc:title>
  <dc:creator>VINAYAK'S PC</dc:creator>
  <cp:lastModifiedBy>Bharat Dave</cp:lastModifiedBy>
  <cp:revision>14</cp:revision>
  <dcterms:created xsi:type="dcterms:W3CDTF">2020-08-03T04:39:24Z</dcterms:created>
  <dcterms:modified xsi:type="dcterms:W3CDTF">2020-08-06T07:07:50Z</dcterms:modified>
</cp:coreProperties>
</file>