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0" r:id="rId3"/>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06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00050" y="1828800"/>
            <a:ext cx="5888736" cy="24384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Modifiez le style du titre</a:t>
            </a:r>
            <a:endParaRPr kumimoji="0" lang="en-US"/>
          </a:p>
        </p:txBody>
      </p:sp>
      <p:sp>
        <p:nvSpPr>
          <p:cNvPr id="17" name="Subtitle 16"/>
          <p:cNvSpPr>
            <a:spLocks noGrp="1"/>
          </p:cNvSpPr>
          <p:nvPr>
            <p:ph type="subTitle" idx="1"/>
          </p:nvPr>
        </p:nvSpPr>
        <p:spPr>
          <a:xfrm>
            <a:off x="400050" y="4304715"/>
            <a:ext cx="5891022" cy="23368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30" name="Date Placeholder 29"/>
          <p:cNvSpPr>
            <a:spLocks noGrp="1"/>
          </p:cNvSpPr>
          <p:nvPr>
            <p:ph type="dt" sz="half" idx="10"/>
          </p:nvPr>
        </p:nvSpPr>
        <p:spPr/>
        <p:txBody>
          <a:bodyPr/>
          <a:lstStyle/>
          <a:p>
            <a:fld id="{09D6A71E-F0E2-46C6-BB91-73C3A949DAB4}" type="datetimeFigureOut">
              <a:rPr lang="fr-FR" smtClean="0"/>
              <a:t>02/07/2020</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E064AF8C-76B0-4EDE-AA86-4CD3B1CF32F4}"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a:t>Modifiez le style du titre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Date Placeholder 3"/>
          <p:cNvSpPr>
            <a:spLocks noGrp="1"/>
          </p:cNvSpPr>
          <p:nvPr>
            <p:ph type="dt" sz="half" idx="10"/>
          </p:nvPr>
        </p:nvSpPr>
        <p:spPr/>
        <p:txBody>
          <a:bodyPr/>
          <a:lstStyle/>
          <a:p>
            <a:fld id="{09D6A71E-F0E2-46C6-BB91-73C3A949DAB4}"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219202"/>
            <a:ext cx="1543050" cy="6949017"/>
          </a:xfrm>
        </p:spPr>
        <p:txBody>
          <a:bodyPr vert="eaVert"/>
          <a:lstStyle/>
          <a:p>
            <a:r>
              <a:rPr kumimoji="0" lang="fr-FR"/>
              <a:t>Modifiez le style du titre</a:t>
            </a:r>
            <a:endParaRPr kumimoji="0" lang="en-US"/>
          </a:p>
        </p:txBody>
      </p:sp>
      <p:sp>
        <p:nvSpPr>
          <p:cNvPr id="3" name="Vertical Text Placeholder 2"/>
          <p:cNvSpPr>
            <a:spLocks noGrp="1"/>
          </p:cNvSpPr>
          <p:nvPr>
            <p:ph type="body" orient="vert" idx="1"/>
          </p:nvPr>
        </p:nvSpPr>
        <p:spPr>
          <a:xfrm>
            <a:off x="342900" y="1219202"/>
            <a:ext cx="4514850" cy="6949017"/>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Date Placeholder 3"/>
          <p:cNvSpPr>
            <a:spLocks noGrp="1"/>
          </p:cNvSpPr>
          <p:nvPr>
            <p:ph type="dt" sz="half" idx="10"/>
          </p:nvPr>
        </p:nvSpPr>
        <p:spPr/>
        <p:txBody>
          <a:bodyPr/>
          <a:lstStyle/>
          <a:p>
            <a:fld id="{09D6A71E-F0E2-46C6-BB91-73C3A949DAB4}"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fr-FR"/>
              <a:t>Modifiez le style du titre</a:t>
            </a:r>
            <a:endParaRPr kumimoji="0" lang="en-US"/>
          </a:p>
        </p:txBody>
      </p:sp>
      <p:sp>
        <p:nvSpPr>
          <p:cNvPr id="3" name="Content Placeholder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Date Placeholder 3"/>
          <p:cNvSpPr>
            <a:spLocks noGrp="1"/>
          </p:cNvSpPr>
          <p:nvPr>
            <p:ph type="dt" sz="half" idx="10"/>
          </p:nvPr>
        </p:nvSpPr>
        <p:spPr/>
        <p:txBody>
          <a:bodyPr/>
          <a:lstStyle/>
          <a:p>
            <a:fld id="{09D6A71E-F0E2-46C6-BB91-73C3A949DAB4}"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97764" y="1755648"/>
            <a:ext cx="5829300" cy="1816608"/>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Modifiez le style du titre</a:t>
            </a:r>
            <a:endParaRPr kumimoji="0" lang="en-US"/>
          </a:p>
        </p:txBody>
      </p:sp>
      <p:sp>
        <p:nvSpPr>
          <p:cNvPr id="3" name="Text Placeholder 2"/>
          <p:cNvSpPr>
            <a:spLocks noGrp="1"/>
          </p:cNvSpPr>
          <p:nvPr>
            <p:ph type="body" idx="1"/>
          </p:nvPr>
        </p:nvSpPr>
        <p:spPr>
          <a:xfrm>
            <a:off x="397764" y="3606219"/>
            <a:ext cx="5829300" cy="2012949"/>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Date Placeholder 3"/>
          <p:cNvSpPr>
            <a:spLocks noGrp="1"/>
          </p:cNvSpPr>
          <p:nvPr>
            <p:ph type="dt" sz="half" idx="10"/>
          </p:nvPr>
        </p:nvSpPr>
        <p:spPr/>
        <p:txBody>
          <a:bodyPr/>
          <a:lstStyle/>
          <a:p>
            <a:fld id="{09D6A71E-F0E2-46C6-BB91-73C3A949DAB4}" type="datetimeFigureOut">
              <a:rPr lang="fr-FR" smtClean="0"/>
              <a:t>02/07/2020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064AF8C-76B0-4EDE-AA86-4CD3B1CF32F4}"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342900" y="938784"/>
            <a:ext cx="6172200" cy="1524000"/>
          </a:xfrm>
        </p:spPr>
        <p:txBody>
          <a:bodyPr/>
          <a:lstStyle/>
          <a:p>
            <a:r>
              <a:rPr kumimoji="0" lang="fr-FR"/>
              <a:t>Modifiez le style du titre</a:t>
            </a:r>
            <a:endParaRPr kumimoji="0" lang="en-US"/>
          </a:p>
        </p:txBody>
      </p:sp>
      <p:sp>
        <p:nvSpPr>
          <p:cNvPr id="3" name="Content Placeholder 2"/>
          <p:cNvSpPr>
            <a:spLocks noGrp="1"/>
          </p:cNvSpPr>
          <p:nvPr>
            <p:ph sz="half" idx="1"/>
          </p:nvPr>
        </p:nvSpPr>
        <p:spPr>
          <a:xfrm>
            <a:off x="342900" y="2560113"/>
            <a:ext cx="3028950" cy="591312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Content Placeholder 3"/>
          <p:cNvSpPr>
            <a:spLocks noGrp="1"/>
          </p:cNvSpPr>
          <p:nvPr>
            <p:ph sz="half" idx="2"/>
          </p:nvPr>
        </p:nvSpPr>
        <p:spPr>
          <a:xfrm>
            <a:off x="3486150" y="2560113"/>
            <a:ext cx="3028950" cy="591312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Date Placeholder 4"/>
          <p:cNvSpPr>
            <a:spLocks noGrp="1"/>
          </p:cNvSpPr>
          <p:nvPr>
            <p:ph type="dt" sz="half" idx="10"/>
          </p:nvPr>
        </p:nvSpPr>
        <p:spPr/>
        <p:txBody>
          <a:bodyPr/>
          <a:lstStyle/>
          <a:p>
            <a:fld id="{09D6A71E-F0E2-46C6-BB91-73C3A949DAB4}" type="datetimeFigureOut">
              <a:rPr lang="fr-FR" smtClean="0"/>
              <a:t>02/07/2020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938784"/>
            <a:ext cx="6172200" cy="1524000"/>
          </a:xfrm>
        </p:spPr>
        <p:txBody>
          <a:bodyPr tIns="45720" anchor="b"/>
          <a:lstStyle>
            <a:lvl1pPr>
              <a:defRPr/>
            </a:lvl1pPr>
          </a:lstStyle>
          <a:p>
            <a:r>
              <a:rPr kumimoji="0" lang="fr-FR"/>
              <a:t>Modifiez le style du titre</a:t>
            </a:r>
            <a:endParaRPr kumimoji="0" lang="en-US"/>
          </a:p>
        </p:txBody>
      </p:sp>
      <p:sp>
        <p:nvSpPr>
          <p:cNvPr id="3" name="Text Placeholder 2"/>
          <p:cNvSpPr>
            <a:spLocks noGrp="1"/>
          </p:cNvSpPr>
          <p:nvPr>
            <p:ph type="body" idx="1"/>
          </p:nvPr>
        </p:nvSpPr>
        <p:spPr>
          <a:xfrm>
            <a:off x="342900" y="2473664"/>
            <a:ext cx="3030141" cy="879136"/>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Text Placeholder 3"/>
          <p:cNvSpPr>
            <a:spLocks noGrp="1"/>
          </p:cNvSpPr>
          <p:nvPr>
            <p:ph type="body" sz="half" idx="3"/>
          </p:nvPr>
        </p:nvSpPr>
        <p:spPr>
          <a:xfrm>
            <a:off x="3483769" y="2479677"/>
            <a:ext cx="3031331" cy="873124"/>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5" name="Content Placeholder 4"/>
          <p:cNvSpPr>
            <a:spLocks noGrp="1"/>
          </p:cNvSpPr>
          <p:nvPr>
            <p:ph sz="quarter" idx="2"/>
          </p:nvPr>
        </p:nvSpPr>
        <p:spPr>
          <a:xfrm>
            <a:off x="342900" y="3352800"/>
            <a:ext cx="3030141" cy="5127627"/>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Content Placeholder 5"/>
          <p:cNvSpPr>
            <a:spLocks noGrp="1"/>
          </p:cNvSpPr>
          <p:nvPr>
            <p:ph sz="quarter" idx="4"/>
          </p:nvPr>
        </p:nvSpPr>
        <p:spPr>
          <a:xfrm>
            <a:off x="3483769" y="3352800"/>
            <a:ext cx="3031331" cy="5127627"/>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Date Placeholder 6"/>
          <p:cNvSpPr>
            <a:spLocks noGrp="1"/>
          </p:cNvSpPr>
          <p:nvPr>
            <p:ph type="dt" sz="half" idx="10"/>
          </p:nvPr>
        </p:nvSpPr>
        <p:spPr/>
        <p:txBody>
          <a:bodyPr/>
          <a:lstStyle/>
          <a:p>
            <a:fld id="{09D6A71E-F0E2-46C6-BB91-73C3A949DAB4}" type="datetimeFigureOut">
              <a:rPr lang="fr-FR" smtClean="0"/>
              <a:t>02/07/2020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342900" y="938784"/>
            <a:ext cx="6229350" cy="1524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Modifiez le style du titre</a:t>
            </a:r>
            <a:endParaRPr kumimoji="0" lang="en-US"/>
          </a:p>
        </p:txBody>
      </p:sp>
      <p:sp>
        <p:nvSpPr>
          <p:cNvPr id="3" name="Date Placeholder 2"/>
          <p:cNvSpPr>
            <a:spLocks noGrp="1"/>
          </p:cNvSpPr>
          <p:nvPr>
            <p:ph type="dt" sz="half" idx="10"/>
          </p:nvPr>
        </p:nvSpPr>
        <p:spPr/>
        <p:txBody>
          <a:bodyPr/>
          <a:lstStyle/>
          <a:p>
            <a:fld id="{09D6A71E-F0E2-46C6-BB91-73C3A949DAB4}" type="datetimeFigureOut">
              <a:rPr lang="fr-FR" smtClean="0"/>
              <a:t>02/07/2020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6A71E-F0E2-46C6-BB91-73C3A949DAB4}" type="datetimeFigureOut">
              <a:rPr lang="fr-FR" smtClean="0"/>
              <a:t>02/07/2020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14350" y="685803"/>
            <a:ext cx="2057400" cy="154940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Modifiez le style du titre</a:t>
            </a:r>
            <a:endParaRPr kumimoji="0" lang="en-US"/>
          </a:p>
        </p:txBody>
      </p:sp>
      <p:sp>
        <p:nvSpPr>
          <p:cNvPr id="3" name="Text Placeholder 2"/>
          <p:cNvSpPr>
            <a:spLocks noGrp="1"/>
          </p:cNvSpPr>
          <p:nvPr>
            <p:ph type="body" idx="2"/>
          </p:nvPr>
        </p:nvSpPr>
        <p:spPr>
          <a:xfrm>
            <a:off x="514350" y="2235200"/>
            <a:ext cx="2057400" cy="6096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Modifiez les styles du texte du masque</a:t>
            </a:r>
          </a:p>
        </p:txBody>
      </p:sp>
      <p:sp>
        <p:nvSpPr>
          <p:cNvPr id="4" name="Content Placeholder 3"/>
          <p:cNvSpPr>
            <a:spLocks noGrp="1"/>
          </p:cNvSpPr>
          <p:nvPr>
            <p:ph sz="half" idx="1"/>
          </p:nvPr>
        </p:nvSpPr>
        <p:spPr>
          <a:xfrm>
            <a:off x="2681287" y="2235200"/>
            <a:ext cx="3833813" cy="6096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Date Placeholder 4"/>
          <p:cNvSpPr>
            <a:spLocks noGrp="1"/>
          </p:cNvSpPr>
          <p:nvPr>
            <p:ph type="dt" sz="half" idx="10"/>
          </p:nvPr>
        </p:nvSpPr>
        <p:spPr/>
        <p:txBody>
          <a:bodyPr/>
          <a:lstStyle/>
          <a:p>
            <a:fld id="{09D6A71E-F0E2-46C6-BB91-73C3A949DAB4}" type="datetimeFigureOut">
              <a:rPr lang="fr-FR" smtClean="0"/>
              <a:t>02/07/2020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064AF8C-76B0-4EDE-AA86-4CD3B1CF32F4}"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Snip and Round Single Corner Rectangle 8"/>
          <p:cNvSpPr/>
          <p:nvPr/>
        </p:nvSpPr>
        <p:spPr>
          <a:xfrm rot="420000" flipV="1">
            <a:off x="2374315" y="1477436"/>
            <a:ext cx="3943350" cy="54864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6003101" y="7146359"/>
            <a:ext cx="116586" cy="20726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457200" y="1569329"/>
            <a:ext cx="1659636" cy="2110161"/>
          </a:xfrm>
        </p:spPr>
        <p:txBody>
          <a:bodyPr vert="horz" lIns="45720" tIns="45720" rIns="45720" bIns="45720" anchor="b"/>
          <a:lstStyle>
            <a:lvl1pPr algn="l">
              <a:buNone/>
              <a:defRPr sz="2000" b="1">
                <a:solidFill>
                  <a:schemeClr val="tx2"/>
                </a:solidFill>
              </a:defRPr>
            </a:lvl1pPr>
          </a:lstStyle>
          <a:p>
            <a:r>
              <a:rPr kumimoji="0" lang="fr-FR"/>
              <a:t>Modifiez le style du titre</a:t>
            </a:r>
            <a:endParaRPr kumimoji="0" lang="en-US"/>
          </a:p>
        </p:txBody>
      </p:sp>
      <p:sp>
        <p:nvSpPr>
          <p:cNvPr id="4" name="Text Placeholder 3"/>
          <p:cNvSpPr>
            <a:spLocks noGrp="1"/>
          </p:cNvSpPr>
          <p:nvPr>
            <p:ph type="body" sz="half" idx="2"/>
          </p:nvPr>
        </p:nvSpPr>
        <p:spPr>
          <a:xfrm>
            <a:off x="457200" y="3771713"/>
            <a:ext cx="1657350" cy="290576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Date Placeholder 4"/>
          <p:cNvSpPr>
            <a:spLocks noGrp="1"/>
          </p:cNvSpPr>
          <p:nvPr>
            <p:ph type="dt" sz="half" idx="10"/>
          </p:nvPr>
        </p:nvSpPr>
        <p:spPr/>
        <p:txBody>
          <a:bodyPr/>
          <a:lstStyle/>
          <a:p>
            <a:fld id="{09D6A71E-F0E2-46C6-BB91-73C3A949DAB4}" type="datetimeFigureOut">
              <a:rPr lang="fr-FR" smtClean="0"/>
              <a:t>02/07/2020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6057900" y="8475134"/>
            <a:ext cx="457200" cy="486833"/>
          </a:xfrm>
        </p:spPr>
        <p:txBody>
          <a:bodyPr/>
          <a:lstStyle/>
          <a:p>
            <a:fld id="{E064AF8C-76B0-4EDE-AA86-4CD3B1CF32F4}" type="slidenum">
              <a:rPr lang="fr-FR" smtClean="0"/>
              <a:t>‹N°›</a:t>
            </a:fld>
            <a:endParaRPr lang="fr-FR"/>
          </a:p>
        </p:txBody>
      </p:sp>
      <p:sp>
        <p:nvSpPr>
          <p:cNvPr id="3" name="Picture Placeholder 2"/>
          <p:cNvSpPr>
            <a:spLocks noGrp="1"/>
          </p:cNvSpPr>
          <p:nvPr>
            <p:ph type="pic" idx="1"/>
          </p:nvPr>
        </p:nvSpPr>
        <p:spPr>
          <a:xfrm rot="420000">
            <a:off x="2614345" y="1599356"/>
            <a:ext cx="3463290" cy="524256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reeform 9"/>
          <p:cNvSpPr>
            <a:spLocks/>
          </p:cNvSpPr>
          <p:nvPr/>
        </p:nvSpPr>
        <p:spPr bwMode="auto">
          <a:xfrm flipV="1">
            <a:off x="-7144" y="7755467"/>
            <a:ext cx="6872288" cy="138853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3286125" y="8293101"/>
            <a:ext cx="3571875" cy="85090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7144" y="-9525"/>
            <a:ext cx="6872288" cy="138853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3286125" y="-9525"/>
            <a:ext cx="3571875" cy="85090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342900" y="938784"/>
            <a:ext cx="6172200" cy="1524000"/>
          </a:xfrm>
          <a:prstGeom prst="rect">
            <a:avLst/>
          </a:prstGeom>
        </p:spPr>
        <p:txBody>
          <a:bodyPr vert="horz" lIns="0" rIns="0" bIns="0" anchor="b">
            <a:normAutofit/>
          </a:bodyPr>
          <a:lstStyle/>
          <a:p>
            <a:r>
              <a:rPr kumimoji="0" lang="fr-FR"/>
              <a:t>Modifiez le style du titre</a:t>
            </a:r>
            <a:endParaRPr kumimoji="0" lang="en-US"/>
          </a:p>
        </p:txBody>
      </p:sp>
      <p:sp>
        <p:nvSpPr>
          <p:cNvPr id="30" name="Text Placeholder 29"/>
          <p:cNvSpPr>
            <a:spLocks noGrp="1"/>
          </p:cNvSpPr>
          <p:nvPr>
            <p:ph type="body" idx="1"/>
          </p:nvPr>
        </p:nvSpPr>
        <p:spPr>
          <a:xfrm>
            <a:off x="342900" y="2580640"/>
            <a:ext cx="6172200" cy="5852160"/>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Date Placeholder 9"/>
          <p:cNvSpPr>
            <a:spLocks noGrp="1"/>
          </p:cNvSpPr>
          <p:nvPr>
            <p:ph type="dt" sz="half" idx="2"/>
          </p:nvPr>
        </p:nvSpPr>
        <p:spPr>
          <a:xfrm>
            <a:off x="342900" y="8475134"/>
            <a:ext cx="1600200" cy="486833"/>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9D6A71E-F0E2-46C6-BB91-73C3A949DAB4}" type="datetimeFigureOut">
              <a:rPr lang="fr-FR" smtClean="0"/>
              <a:t>02/07/2020</a:t>
            </a:fld>
            <a:endParaRPr lang="fr-FR"/>
          </a:p>
        </p:txBody>
      </p:sp>
      <p:sp>
        <p:nvSpPr>
          <p:cNvPr id="22" name="Footer Placeholder 21"/>
          <p:cNvSpPr>
            <a:spLocks noGrp="1"/>
          </p:cNvSpPr>
          <p:nvPr>
            <p:ph type="ftr" sz="quarter" idx="3"/>
          </p:nvPr>
        </p:nvSpPr>
        <p:spPr>
          <a:xfrm>
            <a:off x="2000250" y="8475134"/>
            <a:ext cx="2514600" cy="486833"/>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Slide Number Placeholder 17"/>
          <p:cNvSpPr>
            <a:spLocks noGrp="1"/>
          </p:cNvSpPr>
          <p:nvPr>
            <p:ph type="sldNum" sz="quarter" idx="4"/>
          </p:nvPr>
        </p:nvSpPr>
        <p:spPr>
          <a:xfrm>
            <a:off x="5943600" y="8475134"/>
            <a:ext cx="571500" cy="486833"/>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64AF8C-76B0-4EDE-AA86-4CD3B1CF32F4}" type="slidenum">
              <a:rPr lang="fr-FR" smtClean="0"/>
              <a:t>‹N°›</a:t>
            </a:fld>
            <a:endParaRPr lang="fr-FR"/>
          </a:p>
        </p:txBody>
      </p:sp>
      <p:grpSp>
        <p:nvGrpSpPr>
          <p:cNvPr id="2" name="Group 1"/>
          <p:cNvGrpSpPr/>
          <p:nvPr/>
        </p:nvGrpSpPr>
        <p:grpSpPr>
          <a:xfrm>
            <a:off x="-14263" y="269877"/>
            <a:ext cx="6885411" cy="865632"/>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r 1"/>
          <p:cNvGrpSpPr/>
          <p:nvPr/>
        </p:nvGrpSpPr>
        <p:grpSpPr>
          <a:xfrm>
            <a:off x="116632" y="319130"/>
            <a:ext cx="6552728" cy="2134661"/>
            <a:chOff x="116632" y="175539"/>
            <a:chExt cx="6552728" cy="2020197"/>
          </a:xfrm>
        </p:grpSpPr>
        <p:sp>
          <p:nvSpPr>
            <p:cNvPr id="4" name="Rectangle 3"/>
            <p:cNvSpPr/>
            <p:nvPr/>
          </p:nvSpPr>
          <p:spPr>
            <a:xfrm>
              <a:off x="116632" y="179512"/>
              <a:ext cx="6552728" cy="201622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descr="E:\x2.jpg"/>
            <p:cNvPicPr/>
            <p:nvPr/>
          </p:nvPicPr>
          <p:blipFill rotWithShape="1">
            <a:blip r:embed="rId2" cstate="print">
              <a:extLst>
                <a:ext uri="{28A0092B-C50C-407E-A947-70E740481C1C}">
                  <a14:useLocalDpi xmlns:a14="http://schemas.microsoft.com/office/drawing/2010/main" val="0"/>
                </a:ext>
              </a:extLst>
            </a:blip>
            <a:srcRect l="5785" t="9504" r="54560" b="57143"/>
            <a:stretch/>
          </p:blipFill>
          <p:spPr bwMode="auto">
            <a:xfrm>
              <a:off x="404664" y="175539"/>
              <a:ext cx="1004560" cy="1191890"/>
            </a:xfrm>
            <a:prstGeom prst="rect">
              <a:avLst/>
            </a:prstGeom>
            <a:noFill/>
            <a:ln>
              <a:noFill/>
            </a:ln>
            <a:extLst>
              <a:ext uri="{53640926-AAD7-44D8-BBD7-CCE9431645EC}">
                <a14:shadowObscured xmlns:a14="http://schemas.microsoft.com/office/drawing/2010/main"/>
              </a:ext>
            </a:extLst>
          </p:spPr>
        </p:pic>
      </p:grpSp>
      <p:sp>
        <p:nvSpPr>
          <p:cNvPr id="6" name="ZoneTexte 5"/>
          <p:cNvSpPr txBox="1"/>
          <p:nvPr/>
        </p:nvSpPr>
        <p:spPr>
          <a:xfrm>
            <a:off x="1916832" y="426457"/>
            <a:ext cx="4032448" cy="954107"/>
          </a:xfrm>
          <a:prstGeom prst="rect">
            <a:avLst/>
          </a:prstGeom>
          <a:noFill/>
        </p:spPr>
        <p:txBody>
          <a:bodyPr wrap="square" rtlCol="0">
            <a:spAutoFit/>
          </a:bodyPr>
          <a:lstStyle/>
          <a:p>
            <a:r>
              <a:rPr lang="en-US" sz="1400" b="1" dirty="0">
                <a:solidFill>
                  <a:schemeClr val="accent1"/>
                </a:solidFill>
              </a:rPr>
              <a:t>Lan Phuong LE NGUYEN</a:t>
            </a:r>
          </a:p>
          <a:p>
            <a:r>
              <a:rPr lang="fr-FR" sz="1050" dirty="0">
                <a:solidFill>
                  <a:schemeClr val="bg1"/>
                </a:solidFill>
              </a:rPr>
              <a:t>Offre</a:t>
            </a:r>
            <a:r>
              <a:rPr lang="en-US" sz="1050" dirty="0">
                <a:solidFill>
                  <a:schemeClr val="bg1"/>
                </a:solidFill>
              </a:rPr>
              <a:t>: </a:t>
            </a:r>
            <a:r>
              <a:rPr lang="fr-FR" sz="1050" dirty="0">
                <a:solidFill>
                  <a:schemeClr val="bg1"/>
                </a:solidFill>
              </a:rPr>
              <a:t>092JKPF</a:t>
            </a:r>
            <a:endParaRPr lang="en-US" sz="1050" dirty="0">
              <a:solidFill>
                <a:schemeClr val="bg1"/>
              </a:solidFill>
            </a:endParaRPr>
          </a:p>
          <a:p>
            <a:r>
              <a:rPr lang="fr-FR" sz="1050" dirty="0">
                <a:solidFill>
                  <a:schemeClr val="bg1"/>
                </a:solidFill>
              </a:rPr>
              <a:t>Adresse: 27 chemin des Maraichers, 31400 Toulouse</a:t>
            </a:r>
          </a:p>
          <a:p>
            <a:r>
              <a:rPr lang="fr-FR" sz="1050" dirty="0">
                <a:solidFill>
                  <a:schemeClr val="bg1"/>
                </a:solidFill>
              </a:rPr>
              <a:t>Tel: 06.29.99.41.77</a:t>
            </a:r>
          </a:p>
          <a:p>
            <a:r>
              <a:rPr lang="fr-FR" sz="1050" dirty="0">
                <a:solidFill>
                  <a:schemeClr val="bg1"/>
                </a:solidFill>
              </a:rPr>
              <a:t>Mél: lphuong3588@gmail.com</a:t>
            </a:r>
          </a:p>
        </p:txBody>
      </p:sp>
      <p:sp>
        <p:nvSpPr>
          <p:cNvPr id="7" name="ZoneTexte 6"/>
          <p:cNvSpPr txBox="1"/>
          <p:nvPr/>
        </p:nvSpPr>
        <p:spPr>
          <a:xfrm>
            <a:off x="542917" y="1581780"/>
            <a:ext cx="1949979" cy="253916"/>
          </a:xfrm>
          <a:prstGeom prst="rect">
            <a:avLst/>
          </a:prstGeom>
          <a:noFill/>
        </p:spPr>
        <p:txBody>
          <a:bodyPr wrap="square" rtlCol="0">
            <a:spAutoFit/>
          </a:bodyPr>
          <a:lstStyle/>
          <a:p>
            <a:r>
              <a:rPr lang="fr-FR" sz="1050" b="1" dirty="0">
                <a:solidFill>
                  <a:schemeClr val="accent1"/>
                </a:solidFill>
              </a:rPr>
              <a:t>A propos de moi</a:t>
            </a:r>
          </a:p>
        </p:txBody>
      </p:sp>
      <p:cxnSp>
        <p:nvCxnSpPr>
          <p:cNvPr id="9" name="Connecteur droit 8"/>
          <p:cNvCxnSpPr/>
          <p:nvPr/>
        </p:nvCxnSpPr>
        <p:spPr>
          <a:xfrm>
            <a:off x="367656" y="1835696"/>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04664" y="1835696"/>
            <a:ext cx="5760640" cy="823302"/>
          </a:xfrm>
          <a:prstGeom prst="rect">
            <a:avLst/>
          </a:prstGeom>
          <a:noFill/>
        </p:spPr>
        <p:txBody>
          <a:bodyPr wrap="square" rtlCol="0">
            <a:spAutoFit/>
          </a:bodyPr>
          <a:lstStyle/>
          <a:p>
            <a:pPr algn="just"/>
            <a:r>
              <a:rPr lang="fr-FR" sz="950" dirty="0">
                <a:solidFill>
                  <a:schemeClr val="bg1"/>
                </a:solidFill>
              </a:rPr>
              <a:t>Curieuse et sérieuse dans le travail. J’ai démontré bien ma capacité de travailler dans des différents environnements professionnels dans un contexte international. Mon sens de ma création, mon autonomie et mon organisation me permettra d’accomplir mon travail.</a:t>
            </a:r>
          </a:p>
          <a:p>
            <a:pPr algn="just"/>
            <a:r>
              <a:rPr lang="en-US" sz="950" dirty="0">
                <a:solidFill>
                  <a:schemeClr val="bg1"/>
                </a:solidFill>
              </a:rPr>
              <a:t> </a:t>
            </a:r>
            <a:endParaRPr lang="fr-FR" sz="950" dirty="0">
              <a:solidFill>
                <a:schemeClr val="bg1"/>
              </a:solidFill>
            </a:endParaRPr>
          </a:p>
          <a:p>
            <a:pPr algn="just"/>
            <a:endParaRPr lang="fr-FR" sz="950" dirty="0">
              <a:solidFill>
                <a:schemeClr val="bg1"/>
              </a:solidFill>
            </a:endParaRPr>
          </a:p>
        </p:txBody>
      </p:sp>
      <p:grpSp>
        <p:nvGrpSpPr>
          <p:cNvPr id="68" name="Groupe 67"/>
          <p:cNvGrpSpPr/>
          <p:nvPr/>
        </p:nvGrpSpPr>
        <p:grpSpPr>
          <a:xfrm>
            <a:off x="116631" y="4572000"/>
            <a:ext cx="6552729" cy="4985980"/>
            <a:chOff x="116631" y="4510886"/>
            <a:chExt cx="6552729" cy="4985980"/>
          </a:xfrm>
        </p:grpSpPr>
        <p:grpSp>
          <p:nvGrpSpPr>
            <p:cNvPr id="43" name="Groupe 42"/>
            <p:cNvGrpSpPr/>
            <p:nvPr/>
          </p:nvGrpSpPr>
          <p:grpSpPr>
            <a:xfrm>
              <a:off x="116631" y="4510886"/>
              <a:ext cx="6552729" cy="4985980"/>
              <a:chOff x="116631" y="5044126"/>
              <a:chExt cx="6552729" cy="4985980"/>
            </a:xfrm>
          </p:grpSpPr>
          <p:sp>
            <p:nvSpPr>
              <p:cNvPr id="41" name="Rectangle 40"/>
              <p:cNvSpPr/>
              <p:nvPr/>
            </p:nvSpPr>
            <p:spPr>
              <a:xfrm>
                <a:off x="116631" y="5044126"/>
                <a:ext cx="6552729" cy="43924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p:cNvSpPr txBox="1"/>
              <p:nvPr/>
            </p:nvSpPr>
            <p:spPr>
              <a:xfrm>
                <a:off x="404664" y="5044126"/>
                <a:ext cx="5760640" cy="4985980"/>
              </a:xfrm>
              <a:prstGeom prst="rect">
                <a:avLst/>
              </a:prstGeom>
              <a:noFill/>
            </p:spPr>
            <p:txBody>
              <a:bodyPr wrap="square" rtlCol="0">
                <a:spAutoFit/>
              </a:bodyPr>
              <a:lstStyle/>
              <a:p>
                <a:r>
                  <a:rPr lang="fr-FR" sz="1050" b="1" dirty="0">
                    <a:solidFill>
                      <a:schemeClr val="accent1"/>
                    </a:solidFill>
                  </a:rPr>
                  <a:t> </a:t>
                </a:r>
              </a:p>
              <a:p>
                <a:r>
                  <a:rPr lang="fr-FR" sz="1050" b="1" dirty="0">
                    <a:solidFill>
                      <a:schemeClr val="accent1"/>
                    </a:solidFill>
                  </a:rPr>
                  <a:t>    Expériences professionnelles</a:t>
                </a:r>
              </a:p>
              <a:p>
                <a:endParaRPr lang="fr-FR" sz="1200" i="1" dirty="0">
                  <a:solidFill>
                    <a:schemeClr val="bg1"/>
                  </a:solidFill>
                </a:endParaRPr>
              </a:p>
              <a:p>
                <a:pPr marL="171450" indent="-171450" algn="just">
                  <a:buFont typeface="Wingdings" pitchFamily="2" charset="2"/>
                  <a:buChar char="§"/>
                </a:pPr>
                <a:r>
                  <a:rPr lang="fr-FR" sz="950" dirty="0">
                    <a:solidFill>
                      <a:schemeClr val="bg1"/>
                    </a:solidFill>
                  </a:rPr>
                  <a:t>Septembre 2019 - maintenant :  stagiaire au LDNR , Toulouse, France. Sujet: « Formation Java EE ».</a:t>
                </a:r>
              </a:p>
              <a:p>
                <a:pPr marL="171450" indent="-171450" algn="just">
                  <a:buFont typeface="Wingdings" pitchFamily="2" charset="2"/>
                  <a:buChar char="§"/>
                </a:pPr>
                <a:r>
                  <a:rPr lang="fr-FR" sz="950" dirty="0">
                    <a:solidFill>
                      <a:schemeClr val="bg1"/>
                    </a:solidFill>
                  </a:rPr>
                  <a:t>Juin – Juillet 2019: stagiaire au LDNR , Toulouse, France. Sujet: « Formation Python  ».</a:t>
                </a:r>
              </a:p>
              <a:p>
                <a:pPr marL="171450" indent="-171450" algn="just">
                  <a:buFont typeface="Wingdings" pitchFamily="2" charset="2"/>
                  <a:buChar char="§"/>
                </a:pPr>
                <a:r>
                  <a:rPr lang="fr-FR" sz="950" dirty="0">
                    <a:solidFill>
                      <a:schemeClr val="bg1"/>
                    </a:solidFill>
                  </a:rPr>
                  <a:t>avec les bases de données non relationnelles.</a:t>
                </a:r>
              </a:p>
              <a:p>
                <a:pPr marL="171450" indent="-171450" algn="just">
                  <a:buFont typeface="Wingdings" pitchFamily="2" charset="2"/>
                  <a:buChar char="§"/>
                </a:pPr>
                <a:r>
                  <a:rPr lang="fr-FR" sz="950" dirty="0" err="1">
                    <a:solidFill>
                      <a:schemeClr val="bg1"/>
                    </a:solidFill>
                  </a:rPr>
                  <a:t>Fev</a:t>
                </a:r>
                <a:r>
                  <a:rPr lang="fr-FR" sz="950" dirty="0">
                    <a:solidFill>
                      <a:schemeClr val="bg1"/>
                    </a:solidFill>
                  </a:rPr>
                  <a:t> 2013 - </a:t>
                </a:r>
                <a:r>
                  <a:rPr lang="fr-FR" sz="950" dirty="0" err="1">
                    <a:solidFill>
                      <a:schemeClr val="bg1"/>
                    </a:solidFill>
                  </a:rPr>
                  <a:t>Nov</a:t>
                </a:r>
                <a:r>
                  <a:rPr lang="fr-FR" sz="950" dirty="0">
                    <a:solidFill>
                      <a:schemeClr val="bg1"/>
                    </a:solidFill>
                  </a:rPr>
                  <a:t> 2017: Ingénieur d’étude au laboratoire Laplace, Toulouse, France et au Département D’ingénieur à l’Université de Padoue, Italie. Sujet : « Effet de la gravité sur la  condensation convective à faible vitesse massique» pour des applications aéronautiques.</a:t>
                </a:r>
              </a:p>
              <a:p>
                <a:pPr marL="628650" lvl="1" indent="-171450" algn="just">
                  <a:buFont typeface="Wingdings" pitchFamily="2" charset="2"/>
                  <a:buChar char="v"/>
                </a:pPr>
                <a:r>
                  <a:rPr lang="fr-FR" sz="950" dirty="0">
                    <a:solidFill>
                      <a:schemeClr val="bg1"/>
                    </a:solidFill>
                  </a:rPr>
                  <a:t>Projet international de l’ESA (</a:t>
                </a:r>
                <a:r>
                  <a:rPr lang="fr-FR" sz="950" dirty="0" err="1">
                    <a:solidFill>
                      <a:schemeClr val="bg1"/>
                    </a:solidFill>
                  </a:rPr>
                  <a:t>European</a:t>
                </a:r>
                <a:r>
                  <a:rPr lang="fr-FR" sz="950" dirty="0">
                    <a:solidFill>
                      <a:schemeClr val="bg1"/>
                    </a:solidFill>
                  </a:rPr>
                  <a:t> </a:t>
                </a:r>
                <a:r>
                  <a:rPr lang="fr-FR" sz="950" dirty="0" err="1">
                    <a:solidFill>
                      <a:schemeClr val="bg1"/>
                    </a:solidFill>
                  </a:rPr>
                  <a:t>Space</a:t>
                </a:r>
                <a:r>
                  <a:rPr lang="fr-FR" sz="950" dirty="0">
                    <a:solidFill>
                      <a:schemeClr val="bg1"/>
                    </a:solidFill>
                  </a:rPr>
                  <a:t> Agency) avec des expériences en vols paraboliques (une plateforme de simulation de </a:t>
                </a:r>
                <a:r>
                  <a:rPr lang="fr-FR" sz="950" dirty="0" err="1">
                    <a:solidFill>
                      <a:schemeClr val="bg1"/>
                    </a:solidFill>
                  </a:rPr>
                  <a:t>micro-gravité</a:t>
                </a:r>
                <a:r>
                  <a:rPr lang="fr-FR" sz="950" dirty="0">
                    <a:solidFill>
                      <a:schemeClr val="bg1"/>
                    </a:solidFill>
                  </a:rPr>
                  <a:t>) et au laboratoire.</a:t>
                </a:r>
              </a:p>
              <a:p>
                <a:pPr marL="628650" lvl="1" indent="-171450" algn="just">
                  <a:buFont typeface="Wingdings" pitchFamily="2" charset="2"/>
                  <a:buChar char="v"/>
                </a:pPr>
                <a:r>
                  <a:rPr lang="fr-FR" sz="950" dirty="0">
                    <a:solidFill>
                      <a:schemeClr val="bg1"/>
                    </a:solidFill>
                  </a:rPr>
                  <a:t>Réalisation deux sections d’essai différentes: conception et dimensionnement des complexes mini-condenseurs et l’assemblage sous </a:t>
                </a:r>
                <a:r>
                  <a:rPr lang="fr-FR" sz="950" dirty="0" err="1">
                    <a:solidFill>
                      <a:schemeClr val="bg1"/>
                    </a:solidFill>
                  </a:rPr>
                  <a:t>Inventor</a:t>
                </a:r>
                <a:r>
                  <a:rPr lang="fr-FR" sz="950" dirty="0">
                    <a:solidFill>
                      <a:schemeClr val="bg1"/>
                    </a:solidFill>
                  </a:rPr>
                  <a:t>; simulation avec différents maillages et conditions sous </a:t>
                </a:r>
                <a:r>
                  <a:rPr lang="fr-FR" sz="950" dirty="0" err="1">
                    <a:solidFill>
                      <a:schemeClr val="bg1"/>
                    </a:solidFill>
                  </a:rPr>
                  <a:t>Ansys</a:t>
                </a:r>
                <a:r>
                  <a:rPr lang="fr-FR" sz="950" dirty="0">
                    <a:solidFill>
                      <a:schemeClr val="bg1"/>
                    </a:solidFill>
                  </a:rPr>
                  <a:t> Fluent, réalisation d’un Prototype et de la section d’essai complète au Laboratoire.</a:t>
                </a:r>
              </a:p>
              <a:p>
                <a:pPr marL="628650" lvl="1" indent="-171450" algn="just">
                  <a:buFont typeface="Wingdings" pitchFamily="2" charset="2"/>
                  <a:buChar char="v"/>
                </a:pPr>
                <a:r>
                  <a:rPr lang="fr-FR" sz="950" dirty="0">
                    <a:solidFill>
                      <a:schemeClr val="bg1"/>
                    </a:solidFill>
                  </a:rPr>
                  <a:t>Réalisation des systèmes d’acquisition : connecter des instruments de mesure avec le Centre d’Acquisition </a:t>
                </a:r>
                <a:r>
                  <a:rPr lang="fr-FR" sz="950" dirty="0" err="1">
                    <a:solidFill>
                      <a:schemeClr val="bg1"/>
                    </a:solidFill>
                  </a:rPr>
                  <a:t>Agilent</a:t>
                </a:r>
                <a:r>
                  <a:rPr lang="fr-FR" sz="950" dirty="0">
                    <a:solidFill>
                      <a:schemeClr val="bg1"/>
                    </a:solidFill>
                  </a:rPr>
                  <a:t> et établir l’interface de l’ensemble des instrument sous </a:t>
                </a:r>
                <a:r>
                  <a:rPr lang="fr-FR" sz="950" dirty="0" err="1">
                    <a:solidFill>
                      <a:schemeClr val="bg1"/>
                    </a:solidFill>
                  </a:rPr>
                  <a:t>Labview</a:t>
                </a:r>
                <a:r>
                  <a:rPr lang="fr-FR" sz="950" dirty="0">
                    <a:solidFill>
                      <a:schemeClr val="bg1"/>
                    </a:solidFill>
                  </a:rPr>
                  <a:t> pour observer des paramètres au cours des expériences. </a:t>
                </a:r>
              </a:p>
              <a:p>
                <a:pPr marL="628650" lvl="1" indent="-171450" algn="just">
                  <a:buFont typeface="Wingdings" pitchFamily="2" charset="2"/>
                  <a:buChar char="v"/>
                </a:pPr>
                <a:r>
                  <a:rPr lang="fr-FR" sz="950" dirty="0">
                    <a:solidFill>
                      <a:schemeClr val="bg1"/>
                    </a:solidFill>
                  </a:rPr>
                  <a:t>Réalisation des expériences de condensation convective sous l’effet de la gravité avec le traitement des données par </a:t>
                </a:r>
                <a:r>
                  <a:rPr lang="fr-FR" sz="950" dirty="0" err="1">
                    <a:solidFill>
                      <a:schemeClr val="bg1"/>
                    </a:solidFill>
                  </a:rPr>
                  <a:t>Matlab</a:t>
                </a:r>
                <a:r>
                  <a:rPr lang="fr-FR" sz="950" dirty="0">
                    <a:solidFill>
                      <a:schemeClr val="bg1"/>
                    </a:solidFill>
                  </a:rPr>
                  <a:t>. </a:t>
                </a:r>
              </a:p>
              <a:p>
                <a:pPr marL="628650" lvl="1" indent="-171450" algn="just">
                  <a:buFont typeface="Wingdings" pitchFamily="2" charset="2"/>
                  <a:buChar char="v"/>
                </a:pPr>
                <a:r>
                  <a:rPr lang="fr-FR" sz="950" dirty="0">
                    <a:solidFill>
                      <a:schemeClr val="bg1"/>
                    </a:solidFill>
                  </a:rPr>
                  <a:t>Rédaction de manuscrit, articles, rapports en anglais et français sous Word, Latex, Powerpoint.</a:t>
                </a:r>
              </a:p>
              <a:p>
                <a:pPr marL="628650" lvl="1" indent="-171450" algn="just">
                  <a:buFont typeface="Wingdings" pitchFamily="2" charset="2"/>
                  <a:buChar char="v"/>
                </a:pPr>
                <a:r>
                  <a:rPr lang="fr-FR" sz="950" dirty="0">
                    <a:solidFill>
                      <a:schemeClr val="bg1"/>
                    </a:solidFill>
                  </a:rPr>
                  <a:t>Missions internationales de 3 mois par an à: Bruxelles, Belgique; Padoue,  Italie; Bordeaux, France. </a:t>
                </a:r>
              </a:p>
              <a:p>
                <a:pPr marL="628650" lvl="1" indent="-171450" algn="just">
                  <a:buFont typeface="Wingdings" pitchFamily="2" charset="2"/>
                  <a:buChar char="v"/>
                </a:pPr>
                <a:r>
                  <a:rPr lang="fr-FR" sz="950" dirty="0">
                    <a:solidFill>
                      <a:schemeClr val="bg1"/>
                    </a:solidFill>
                  </a:rPr>
                  <a:t>Recherche théorique et codage sous Fortran d’un écoulement diphasique dans une tube centimétrique de condensation convective pour étudier des instabilités de ce type d’écoulement.</a:t>
                </a:r>
              </a:p>
              <a:p>
                <a:pPr marL="171450" indent="-171450" algn="just">
                  <a:buFont typeface="Wingdings" pitchFamily="2" charset="2"/>
                  <a:buChar char="§"/>
                </a:pPr>
                <a:r>
                  <a:rPr lang="fr-FR" sz="950" dirty="0">
                    <a:solidFill>
                      <a:schemeClr val="bg1"/>
                    </a:solidFill>
                  </a:rPr>
                  <a:t>2012: Ingénieur assistant au groupe CSI, Grenoble, France.</a:t>
                </a:r>
              </a:p>
              <a:p>
                <a:pPr algn="just"/>
                <a:r>
                  <a:rPr lang="fr-FR" sz="950" dirty="0">
                    <a:solidFill>
                      <a:schemeClr val="bg1"/>
                    </a:solidFill>
                  </a:rPr>
                  <a:t>Réalisation des travaux différents pendant 2 mois : étude de la hiérarchie de l’entreprise, conception et dimensionnement des pièces sous CATIA V5  afin d’améliorer des machines d’outil…</a:t>
                </a:r>
              </a:p>
              <a:p>
                <a:r>
                  <a:rPr lang="fr-FR" sz="950" dirty="0">
                    <a:solidFill>
                      <a:schemeClr val="bg1"/>
                    </a:solidFill>
                  </a:rPr>
                  <a:t> </a:t>
                </a:r>
              </a:p>
              <a:p>
                <a:r>
                  <a:rPr lang="fr-FR" sz="950" dirty="0">
                    <a:solidFill>
                      <a:schemeClr val="bg1"/>
                    </a:solidFill>
                  </a:rPr>
                  <a:t> </a:t>
                </a:r>
              </a:p>
              <a:p>
                <a:endParaRPr lang="fr-FR" sz="950" dirty="0">
                  <a:solidFill>
                    <a:schemeClr val="bg1"/>
                  </a:solidFill>
                </a:endParaRPr>
              </a:p>
            </p:txBody>
          </p:sp>
        </p:grpSp>
        <p:cxnSp>
          <p:nvCxnSpPr>
            <p:cNvPr id="46" name="Connecteur droit 45"/>
            <p:cNvCxnSpPr/>
            <p:nvPr/>
          </p:nvCxnSpPr>
          <p:spPr>
            <a:xfrm>
              <a:off x="332656" y="4959118"/>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67" name="Groupe 66"/>
          <p:cNvGrpSpPr/>
          <p:nvPr/>
        </p:nvGrpSpPr>
        <p:grpSpPr>
          <a:xfrm>
            <a:off x="110208" y="2556087"/>
            <a:ext cx="6559153" cy="2880009"/>
            <a:chOff x="99698" y="2616768"/>
            <a:chExt cx="6559153" cy="2631389"/>
          </a:xfrm>
        </p:grpSpPr>
        <p:grpSp>
          <p:nvGrpSpPr>
            <p:cNvPr id="59" name="Groupe 58"/>
            <p:cNvGrpSpPr/>
            <p:nvPr/>
          </p:nvGrpSpPr>
          <p:grpSpPr>
            <a:xfrm>
              <a:off x="99698" y="2616768"/>
              <a:ext cx="6559153" cy="2631389"/>
              <a:chOff x="99698" y="2691517"/>
              <a:chExt cx="6559153" cy="2631389"/>
            </a:xfrm>
          </p:grpSpPr>
          <p:sp>
            <p:nvSpPr>
              <p:cNvPr id="29" name="Rectangle 28"/>
              <p:cNvSpPr/>
              <p:nvPr/>
            </p:nvSpPr>
            <p:spPr>
              <a:xfrm>
                <a:off x="2275422" y="3033026"/>
                <a:ext cx="2100971" cy="14094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8" name="Groupe 57"/>
              <p:cNvGrpSpPr/>
              <p:nvPr/>
            </p:nvGrpSpPr>
            <p:grpSpPr>
              <a:xfrm>
                <a:off x="99698" y="2691517"/>
                <a:ext cx="6559153" cy="2631389"/>
                <a:chOff x="99698" y="2851077"/>
                <a:chExt cx="6559153" cy="2631389"/>
              </a:xfrm>
            </p:grpSpPr>
            <p:sp>
              <p:nvSpPr>
                <p:cNvPr id="16" name="Rectangle 15"/>
                <p:cNvSpPr/>
                <p:nvPr/>
              </p:nvSpPr>
              <p:spPr>
                <a:xfrm>
                  <a:off x="99699" y="2852095"/>
                  <a:ext cx="6559152" cy="36729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538170" y="2851077"/>
                  <a:ext cx="2160240" cy="261610"/>
                </a:xfrm>
                <a:prstGeom prst="rect">
                  <a:avLst/>
                </a:prstGeom>
                <a:noFill/>
              </p:spPr>
              <p:txBody>
                <a:bodyPr wrap="square" rtlCol="0">
                  <a:spAutoFit/>
                </a:bodyPr>
                <a:lstStyle/>
                <a:p>
                  <a:r>
                    <a:rPr lang="fr-FR" sz="1050" b="1" dirty="0">
                      <a:solidFill>
                        <a:schemeClr val="accent1"/>
                      </a:solidFill>
                    </a:rPr>
                    <a:t>Compétences Professionnelles</a:t>
                  </a:r>
                </a:p>
              </p:txBody>
            </p:sp>
            <p:sp>
              <p:nvSpPr>
                <p:cNvPr id="28" name="Rectangle 27"/>
                <p:cNvSpPr/>
                <p:nvPr/>
              </p:nvSpPr>
              <p:spPr>
                <a:xfrm>
                  <a:off x="99698" y="3184392"/>
                  <a:ext cx="2127863" cy="141767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a:t>
                  </a:r>
                </a:p>
              </p:txBody>
            </p:sp>
            <p:sp>
              <p:nvSpPr>
                <p:cNvPr id="30" name="Rectangle 29"/>
                <p:cNvSpPr/>
                <p:nvPr/>
              </p:nvSpPr>
              <p:spPr>
                <a:xfrm>
                  <a:off x="4431350" y="3194138"/>
                  <a:ext cx="2227500" cy="140793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394154" y="3195347"/>
                  <a:ext cx="1881268" cy="1392689"/>
                </a:xfrm>
                <a:prstGeom prst="rect">
                  <a:avLst/>
                </a:prstGeom>
                <a:noFill/>
              </p:spPr>
              <p:txBody>
                <a:bodyPr wrap="square" rtlCol="0">
                  <a:spAutoFit/>
                </a:bodyPr>
                <a:lstStyle/>
                <a:p>
                  <a:pPr algn="ctr"/>
                  <a:r>
                    <a:rPr lang="fr-FR" sz="950" dirty="0">
                      <a:solidFill>
                        <a:schemeClr val="accent1"/>
                      </a:solidFill>
                    </a:rPr>
                    <a:t>Outil informatique des </a:t>
                  </a:r>
                </a:p>
                <a:p>
                  <a:pPr algn="ctr"/>
                  <a:r>
                    <a:rPr lang="fr-FR" sz="950" dirty="0">
                      <a:solidFill>
                        <a:schemeClr val="accent1"/>
                      </a:solidFill>
                    </a:rPr>
                    <a:t>produits 3D</a:t>
                  </a:r>
                </a:p>
                <a:p>
                  <a:pPr marL="171450" indent="-171450">
                    <a:buFont typeface="Wingdings" pitchFamily="2" charset="2"/>
                    <a:buChar char="§"/>
                  </a:pPr>
                  <a:r>
                    <a:rPr lang="fr-FR" sz="950" dirty="0">
                      <a:solidFill>
                        <a:schemeClr val="bg1"/>
                      </a:solidFill>
                    </a:rPr>
                    <a:t>Outil de conception 3D (CAO/CAD): Pro-E, </a:t>
                  </a:r>
                  <a:r>
                    <a:rPr lang="fr-FR" sz="900" dirty="0" err="1">
                      <a:solidFill>
                        <a:schemeClr val="bg1"/>
                      </a:solidFill>
                    </a:rPr>
                    <a:t>Solidworks</a:t>
                  </a:r>
                  <a:r>
                    <a:rPr lang="fr-FR" sz="900" dirty="0">
                      <a:solidFill>
                        <a:schemeClr val="bg1"/>
                      </a:solidFill>
                    </a:rPr>
                    <a:t>, </a:t>
                  </a:r>
                  <a:r>
                    <a:rPr lang="fr-FR" sz="900" dirty="0" err="1">
                      <a:solidFill>
                        <a:schemeClr val="bg1"/>
                      </a:solidFill>
                    </a:rPr>
                    <a:t>Inventor</a:t>
                  </a:r>
                  <a:r>
                    <a:rPr lang="fr-FR" sz="900" dirty="0">
                      <a:solidFill>
                        <a:schemeClr val="bg1"/>
                      </a:solidFill>
                    </a:rPr>
                    <a:t>, CATIA -V5.</a:t>
                  </a:r>
                </a:p>
                <a:p>
                  <a:pPr marL="171450" indent="-171450" algn="just">
                    <a:buFont typeface="Wingdings" pitchFamily="2" charset="2"/>
                    <a:buChar char="§"/>
                  </a:pPr>
                  <a:r>
                    <a:rPr lang="fr-FR" sz="950" dirty="0">
                      <a:solidFill>
                        <a:schemeClr val="bg1"/>
                      </a:solidFill>
                    </a:rPr>
                    <a:t>Outil de simulation 3D : ANSYS, CATIA V5, </a:t>
                  </a:r>
                  <a:r>
                    <a:rPr lang="fr-FR" sz="950" dirty="0" err="1">
                      <a:solidFill>
                        <a:schemeClr val="bg1"/>
                      </a:solidFill>
                    </a:rPr>
                    <a:t>Comsol</a:t>
                  </a:r>
                  <a:r>
                    <a:rPr lang="fr-FR" sz="950" dirty="0">
                      <a:solidFill>
                        <a:schemeClr val="bg1"/>
                      </a:solidFill>
                    </a:rPr>
                    <a:t>.</a:t>
                  </a:r>
                </a:p>
                <a:p>
                  <a:pPr algn="ctr"/>
                  <a:endParaRPr lang="fr-FR" sz="950" dirty="0">
                    <a:solidFill>
                      <a:schemeClr val="bg1"/>
                    </a:solidFill>
                  </a:endParaRPr>
                </a:p>
              </p:txBody>
            </p:sp>
            <p:sp>
              <p:nvSpPr>
                <p:cNvPr id="34" name="ZoneTexte 33"/>
                <p:cNvSpPr txBox="1"/>
                <p:nvPr/>
              </p:nvSpPr>
              <p:spPr>
                <a:xfrm>
                  <a:off x="2236394" y="3197225"/>
                  <a:ext cx="2167216" cy="2285241"/>
                </a:xfrm>
                <a:prstGeom prst="rect">
                  <a:avLst/>
                </a:prstGeom>
                <a:noFill/>
              </p:spPr>
              <p:txBody>
                <a:bodyPr wrap="square" rtlCol="0">
                  <a:spAutoFit/>
                </a:bodyPr>
                <a:lstStyle/>
                <a:p>
                  <a:pPr algn="ctr"/>
                  <a:r>
                    <a:rPr lang="fr-FR" sz="950" dirty="0">
                      <a:solidFill>
                        <a:schemeClr val="accent1"/>
                      </a:solidFill>
                    </a:rPr>
                    <a:t>Outil informatique des langages et bureautique</a:t>
                  </a:r>
                </a:p>
                <a:p>
                  <a:pPr marL="171450" indent="-171450" algn="just">
                    <a:buFont typeface="Wingdings" pitchFamily="2" charset="2"/>
                    <a:buChar char="§"/>
                  </a:pPr>
                  <a:r>
                    <a:rPr lang="fr-FR" sz="950" dirty="0">
                      <a:solidFill>
                        <a:schemeClr val="bg1"/>
                      </a:solidFill>
                    </a:rPr>
                    <a:t>Outil de traitement des données : </a:t>
                  </a:r>
                  <a:r>
                    <a:rPr lang="fr-FR" sz="950" dirty="0" err="1">
                      <a:solidFill>
                        <a:schemeClr val="bg1"/>
                      </a:solidFill>
                    </a:rPr>
                    <a:t>Matlab</a:t>
                  </a:r>
                  <a:r>
                    <a:rPr lang="fr-FR" sz="950" dirty="0">
                      <a:solidFill>
                        <a:schemeClr val="bg1"/>
                      </a:solidFill>
                    </a:rPr>
                    <a:t>,  Fortran.</a:t>
                  </a:r>
                </a:p>
                <a:p>
                  <a:pPr marL="171450" indent="-171450" algn="just">
                    <a:buFont typeface="Wingdings" pitchFamily="2" charset="2"/>
                    <a:buChar char="§"/>
                  </a:pPr>
                  <a:r>
                    <a:rPr lang="fr-FR" sz="950" dirty="0">
                      <a:solidFill>
                        <a:schemeClr val="bg1"/>
                      </a:solidFill>
                    </a:rPr>
                    <a:t>Traitement d’image numérique</a:t>
                  </a:r>
                </a:p>
                <a:p>
                  <a:pPr marL="171450" indent="-171450">
                    <a:buFont typeface="Wingdings" pitchFamily="2" charset="2"/>
                    <a:buChar char="§"/>
                  </a:pPr>
                  <a:r>
                    <a:rPr lang="fr-FR" sz="950" dirty="0">
                      <a:solidFill>
                        <a:schemeClr val="bg1"/>
                      </a:solidFill>
                    </a:rPr>
                    <a:t>Outil de rédaction : Microsoft Office, Latex</a:t>
                  </a:r>
                </a:p>
                <a:p>
                  <a:pPr marL="171450" indent="-171450" algn="just">
                    <a:buFont typeface="Wingdings" pitchFamily="2" charset="2"/>
                    <a:buChar char="§"/>
                  </a:pPr>
                  <a:r>
                    <a:rPr lang="fr-FR" sz="950" dirty="0">
                      <a:solidFill>
                        <a:schemeClr val="bg1"/>
                      </a:solidFill>
                    </a:rPr>
                    <a:t>Conception de système : </a:t>
                  </a:r>
                  <a:r>
                    <a:rPr lang="fr-FR" sz="950" dirty="0" err="1">
                      <a:solidFill>
                        <a:schemeClr val="bg1"/>
                      </a:solidFill>
                    </a:rPr>
                    <a:t>Labview</a:t>
                  </a:r>
                  <a:endParaRPr lang="fr-FR" sz="950" dirty="0">
                    <a:solidFill>
                      <a:schemeClr val="bg1"/>
                    </a:solidFill>
                  </a:endParaRPr>
                </a:p>
                <a:p>
                  <a:pPr marL="171450" indent="-171450" algn="just">
                    <a:buFont typeface="Wingdings" pitchFamily="2" charset="2"/>
                    <a:buChar char="§"/>
                  </a:pPr>
                  <a:r>
                    <a:rPr lang="fr-FR" sz="950" dirty="0">
                      <a:solidFill>
                        <a:schemeClr val="bg1"/>
                      </a:solidFill>
                    </a:rPr>
                    <a:t>Pack office: Excel, Powerpoint</a:t>
                  </a:r>
                </a:p>
                <a:p>
                  <a:pPr marL="171450" indent="-171450" algn="just">
                    <a:buFont typeface="Wingdings" pitchFamily="2" charset="2"/>
                    <a:buChar char="§"/>
                  </a:pPr>
                  <a:r>
                    <a:rPr lang="fr-FR" sz="950" dirty="0">
                      <a:solidFill>
                        <a:schemeClr val="bg1"/>
                      </a:solidFill>
                    </a:rPr>
                    <a:t>Python, HTML, CSS</a:t>
                  </a:r>
                </a:p>
                <a:p>
                  <a:endParaRPr lang="fr-FR" sz="950" dirty="0">
                    <a:solidFill>
                      <a:schemeClr val="bg1"/>
                    </a:solidFill>
                  </a:endParaRPr>
                </a:p>
                <a:p>
                  <a:pPr algn="ctr"/>
                  <a:endParaRPr lang="fr-FR" sz="950" dirty="0">
                    <a:solidFill>
                      <a:schemeClr val="bg1"/>
                    </a:solidFill>
                  </a:endParaRPr>
                </a:p>
                <a:p>
                  <a:pPr marL="171450" indent="-171450" algn="just">
                    <a:buFont typeface="Wingdings" pitchFamily="2" charset="2"/>
                    <a:buChar char="§"/>
                  </a:pPr>
                  <a:endParaRPr lang="fr-FR" sz="950" dirty="0">
                    <a:solidFill>
                      <a:schemeClr val="bg1"/>
                    </a:solidFill>
                  </a:endParaRPr>
                </a:p>
                <a:p>
                  <a:pPr algn="just"/>
                  <a:endParaRPr lang="fr-FR" sz="950" dirty="0">
                    <a:solidFill>
                      <a:schemeClr val="bg1"/>
                    </a:solidFill>
                  </a:endParaRPr>
                </a:p>
                <a:p>
                  <a:pPr algn="ctr"/>
                  <a:endParaRPr lang="fr-FR" sz="950" dirty="0">
                    <a:solidFill>
                      <a:schemeClr val="bg1"/>
                    </a:solidFill>
                  </a:endParaRPr>
                </a:p>
              </p:txBody>
            </p:sp>
          </p:grpSp>
        </p:grpSp>
        <p:sp>
          <p:nvSpPr>
            <p:cNvPr id="38" name="ZoneTexte 37"/>
            <p:cNvSpPr txBox="1"/>
            <p:nvPr/>
          </p:nvSpPr>
          <p:spPr>
            <a:xfrm>
              <a:off x="4450495" y="2962473"/>
              <a:ext cx="1992331" cy="1846659"/>
            </a:xfrm>
            <a:prstGeom prst="rect">
              <a:avLst/>
            </a:prstGeom>
            <a:noFill/>
          </p:spPr>
          <p:txBody>
            <a:bodyPr wrap="square" rtlCol="0">
              <a:spAutoFit/>
            </a:bodyPr>
            <a:lstStyle/>
            <a:p>
              <a:r>
                <a:rPr lang="fr-FR" sz="950" dirty="0">
                  <a:solidFill>
                    <a:schemeClr val="accent1"/>
                  </a:solidFill>
                </a:rPr>
                <a:t>D’autres compétences</a:t>
              </a:r>
            </a:p>
            <a:p>
              <a:pPr marL="171450" indent="-171450">
                <a:buFont typeface="Wingdings" pitchFamily="2" charset="2"/>
                <a:buChar char="§"/>
              </a:pPr>
              <a:r>
                <a:rPr lang="fr-FR" sz="950" dirty="0">
                  <a:solidFill>
                    <a:schemeClr val="bg1"/>
                  </a:solidFill>
                </a:rPr>
                <a:t>Gestion de projet</a:t>
              </a:r>
            </a:p>
            <a:p>
              <a:pPr marL="171450" indent="-171450">
                <a:buFont typeface="Wingdings" pitchFamily="2" charset="2"/>
                <a:buChar char="§"/>
              </a:pPr>
              <a:r>
                <a:rPr lang="fr-FR" sz="950" dirty="0">
                  <a:solidFill>
                    <a:schemeClr val="bg1"/>
                  </a:solidFill>
                </a:rPr>
                <a:t>Compétence de rédaction</a:t>
              </a:r>
            </a:p>
            <a:p>
              <a:pPr marL="171450" indent="-171450">
                <a:buFont typeface="Wingdings" pitchFamily="2" charset="2"/>
                <a:buChar char="§"/>
              </a:pPr>
              <a:r>
                <a:rPr lang="fr-FR" sz="950" dirty="0">
                  <a:solidFill>
                    <a:schemeClr val="bg1"/>
                  </a:solidFill>
                </a:rPr>
                <a:t>Manipulation des </a:t>
              </a:r>
              <a:r>
                <a:rPr lang="fr-FR" sz="950" dirty="0" err="1">
                  <a:solidFill>
                    <a:schemeClr val="bg1"/>
                  </a:solidFill>
                </a:rPr>
                <a:t>instru-ments</a:t>
              </a:r>
              <a:r>
                <a:rPr lang="fr-FR" sz="950" dirty="0">
                  <a:solidFill>
                    <a:schemeClr val="bg1"/>
                  </a:solidFill>
                </a:rPr>
                <a:t> : débitmètre, interféromètre, caméra infrarouge, caméra rapide, </a:t>
              </a:r>
              <a:r>
                <a:rPr lang="fr-FR" sz="950" dirty="0" err="1">
                  <a:solidFill>
                    <a:schemeClr val="bg1"/>
                  </a:solidFill>
                </a:rPr>
                <a:t>Agilent</a:t>
              </a:r>
              <a:r>
                <a:rPr lang="fr-FR" sz="950" dirty="0">
                  <a:solidFill>
                    <a:schemeClr val="bg1"/>
                  </a:solidFill>
                </a:rPr>
                <a:t>, thermocouple, thermopile, anémomètre.</a:t>
              </a:r>
            </a:p>
            <a:p>
              <a:endParaRPr lang="fr-FR" sz="950" dirty="0">
                <a:solidFill>
                  <a:schemeClr val="bg1"/>
                </a:solidFill>
              </a:endParaRPr>
            </a:p>
            <a:p>
              <a:endParaRPr lang="fr-FR" sz="950" dirty="0">
                <a:solidFill>
                  <a:schemeClr val="bg1"/>
                </a:solidFill>
              </a:endParaRPr>
            </a:p>
            <a:p>
              <a:endParaRPr lang="fr-FR" sz="950" dirty="0">
                <a:solidFill>
                  <a:schemeClr val="bg1"/>
                </a:solidFill>
              </a:endParaRPr>
            </a:p>
          </p:txBody>
        </p:sp>
        <p:cxnSp>
          <p:nvCxnSpPr>
            <p:cNvPr id="62" name="Connecteur droit 61"/>
            <p:cNvCxnSpPr/>
            <p:nvPr/>
          </p:nvCxnSpPr>
          <p:spPr>
            <a:xfrm>
              <a:off x="358563" y="2937403"/>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651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e 68"/>
          <p:cNvGrpSpPr/>
          <p:nvPr/>
        </p:nvGrpSpPr>
        <p:grpSpPr>
          <a:xfrm>
            <a:off x="99698" y="2332354"/>
            <a:ext cx="6569662" cy="1047389"/>
            <a:chOff x="26892" y="7424450"/>
            <a:chExt cx="6642468" cy="1152128"/>
          </a:xfrm>
        </p:grpSpPr>
        <p:sp>
          <p:nvSpPr>
            <p:cNvPr id="56" name="Rectangle 55"/>
            <p:cNvSpPr/>
            <p:nvPr/>
          </p:nvSpPr>
          <p:spPr>
            <a:xfrm>
              <a:off x="26892" y="7424450"/>
              <a:ext cx="6642468" cy="115212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ZoneTexte 56"/>
            <p:cNvSpPr txBox="1"/>
            <p:nvPr/>
          </p:nvSpPr>
          <p:spPr>
            <a:xfrm>
              <a:off x="318116" y="7438385"/>
              <a:ext cx="5991204" cy="1117229"/>
            </a:xfrm>
            <a:prstGeom prst="rect">
              <a:avLst/>
            </a:prstGeom>
            <a:noFill/>
          </p:spPr>
          <p:txBody>
            <a:bodyPr wrap="square" rtlCol="0">
              <a:spAutoFit/>
            </a:bodyPr>
            <a:lstStyle/>
            <a:p>
              <a:r>
                <a:rPr lang="fr-FR" sz="1100" b="1" dirty="0">
                  <a:solidFill>
                    <a:schemeClr val="accent1"/>
                  </a:solidFill>
                </a:rPr>
                <a:t>    Langues</a:t>
              </a:r>
            </a:p>
            <a:p>
              <a:endParaRPr lang="fr-FR" sz="1100" b="1" i="1" dirty="0">
                <a:solidFill>
                  <a:schemeClr val="accent1"/>
                </a:solidFill>
              </a:endParaRPr>
            </a:p>
            <a:p>
              <a:pPr marL="171450" indent="-171450">
                <a:buFont typeface="Wingdings" pitchFamily="2" charset="2"/>
                <a:buChar char="§"/>
              </a:pPr>
              <a:r>
                <a:rPr lang="fr-FR" sz="950" dirty="0">
                  <a:solidFill>
                    <a:schemeClr val="bg1"/>
                  </a:solidFill>
                </a:rPr>
                <a:t>Anglais: Courant  (expérience de travail en plusieurs équipes internationales)</a:t>
              </a:r>
            </a:p>
            <a:p>
              <a:pPr marL="171450" indent="-171450">
                <a:buFont typeface="Wingdings" pitchFamily="2" charset="2"/>
                <a:buChar char="§"/>
              </a:pPr>
              <a:r>
                <a:rPr lang="fr-FR" sz="950" dirty="0">
                  <a:solidFill>
                    <a:schemeClr val="bg1"/>
                  </a:solidFill>
                </a:rPr>
                <a:t>Français: Courant</a:t>
              </a:r>
            </a:p>
            <a:p>
              <a:pPr marL="171450" indent="-171450">
                <a:buFont typeface="Wingdings" pitchFamily="2" charset="2"/>
                <a:buChar char="§"/>
              </a:pPr>
              <a:r>
                <a:rPr lang="fr-FR" sz="950" dirty="0">
                  <a:solidFill>
                    <a:schemeClr val="bg1"/>
                  </a:solidFill>
                </a:rPr>
                <a:t>Italien: débutant</a:t>
              </a:r>
            </a:p>
            <a:p>
              <a:pPr marL="171450" indent="-171450">
                <a:buFont typeface="Wingdings" pitchFamily="2" charset="2"/>
                <a:buChar char="§"/>
              </a:pPr>
              <a:r>
                <a:rPr lang="fr-FR" sz="950" dirty="0">
                  <a:solidFill>
                    <a:schemeClr val="bg1"/>
                  </a:solidFill>
                </a:rPr>
                <a:t>Vietnamien: Maternelle</a:t>
              </a:r>
              <a:endParaRPr lang="fr-FR" sz="1000" dirty="0">
                <a:solidFill>
                  <a:schemeClr val="bg1"/>
                </a:solidFill>
              </a:endParaRPr>
            </a:p>
          </p:txBody>
        </p:sp>
        <p:cxnSp>
          <p:nvCxnSpPr>
            <p:cNvPr id="65" name="Connecteur droit 64"/>
            <p:cNvCxnSpPr/>
            <p:nvPr/>
          </p:nvCxnSpPr>
          <p:spPr>
            <a:xfrm flipV="1">
              <a:off x="245310" y="7726417"/>
              <a:ext cx="5906014" cy="14869"/>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99698" y="8028384"/>
            <a:ext cx="6569663" cy="10081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ZoneTexte 72"/>
          <p:cNvSpPr txBox="1"/>
          <p:nvPr/>
        </p:nvSpPr>
        <p:spPr>
          <a:xfrm>
            <a:off x="3084016" y="8344522"/>
            <a:ext cx="3060906" cy="969496"/>
          </a:xfrm>
          <a:prstGeom prst="rect">
            <a:avLst/>
          </a:prstGeom>
          <a:noFill/>
        </p:spPr>
        <p:txBody>
          <a:bodyPr wrap="square" rtlCol="0">
            <a:spAutoFit/>
          </a:bodyPr>
          <a:lstStyle/>
          <a:p>
            <a:r>
              <a:rPr lang="en-US" sz="950" dirty="0" err="1">
                <a:solidFill>
                  <a:schemeClr val="bg1"/>
                </a:solidFill>
              </a:rPr>
              <a:t>Référent</a:t>
            </a:r>
            <a:r>
              <a:rPr lang="en-US" sz="950" dirty="0">
                <a:solidFill>
                  <a:schemeClr val="bg1"/>
                </a:solidFill>
              </a:rPr>
              <a:t>:</a:t>
            </a:r>
          </a:p>
          <a:p>
            <a:r>
              <a:rPr lang="en-US" sz="950" dirty="0">
                <a:solidFill>
                  <a:schemeClr val="bg1"/>
                </a:solidFill>
              </a:rPr>
              <a:t>Nom et </a:t>
            </a:r>
            <a:r>
              <a:rPr lang="en-US" sz="950" dirty="0" err="1">
                <a:solidFill>
                  <a:schemeClr val="bg1"/>
                </a:solidFill>
              </a:rPr>
              <a:t>prénom</a:t>
            </a:r>
            <a:r>
              <a:rPr lang="en-US" sz="950" dirty="0">
                <a:solidFill>
                  <a:schemeClr val="bg1"/>
                </a:solidFill>
              </a:rPr>
              <a:t>: M. </a:t>
            </a:r>
            <a:r>
              <a:rPr lang="en-US" sz="950" dirty="0" err="1">
                <a:solidFill>
                  <a:schemeClr val="bg1"/>
                </a:solidFill>
              </a:rPr>
              <a:t>Lavieille</a:t>
            </a:r>
            <a:r>
              <a:rPr lang="en-US" sz="950" dirty="0">
                <a:solidFill>
                  <a:schemeClr val="bg1"/>
                </a:solidFill>
              </a:rPr>
              <a:t> Pascal</a:t>
            </a:r>
            <a:endParaRPr lang="fr-FR" sz="950" dirty="0">
              <a:solidFill>
                <a:schemeClr val="bg1"/>
              </a:solidFill>
            </a:endParaRPr>
          </a:p>
          <a:p>
            <a:r>
              <a:rPr lang="en-US" sz="950" dirty="0" err="1">
                <a:solidFill>
                  <a:schemeClr val="bg1"/>
                </a:solidFill>
              </a:rPr>
              <a:t>Tél</a:t>
            </a:r>
            <a:r>
              <a:rPr lang="en-US" sz="950" dirty="0">
                <a:solidFill>
                  <a:schemeClr val="bg1"/>
                </a:solidFill>
              </a:rPr>
              <a:t>: 06 52 70 94 95</a:t>
            </a:r>
            <a:endParaRPr lang="fr-FR" sz="950" dirty="0">
              <a:solidFill>
                <a:schemeClr val="bg1"/>
              </a:solidFill>
            </a:endParaRPr>
          </a:p>
          <a:p>
            <a:r>
              <a:rPr lang="fr-FR" sz="950" dirty="0">
                <a:solidFill>
                  <a:schemeClr val="bg1"/>
                </a:solidFill>
              </a:rPr>
              <a:t>Email: lavieille@laplace.univ-tlse.fr </a:t>
            </a:r>
          </a:p>
          <a:p>
            <a:r>
              <a:rPr lang="en-US" sz="950" dirty="0">
                <a:solidFill>
                  <a:schemeClr val="bg1"/>
                </a:solidFill>
              </a:rPr>
              <a:t> </a:t>
            </a:r>
            <a:endParaRPr lang="fr-FR" sz="950" dirty="0">
              <a:solidFill>
                <a:schemeClr val="bg1"/>
              </a:solidFill>
            </a:endParaRPr>
          </a:p>
          <a:p>
            <a:endParaRPr lang="fr-FR" sz="950" dirty="0">
              <a:solidFill>
                <a:schemeClr val="bg1"/>
              </a:solidFill>
            </a:endParaRPr>
          </a:p>
        </p:txBody>
      </p:sp>
      <p:sp>
        <p:nvSpPr>
          <p:cNvPr id="74" name="ZoneTexte 73"/>
          <p:cNvSpPr txBox="1"/>
          <p:nvPr/>
        </p:nvSpPr>
        <p:spPr>
          <a:xfrm>
            <a:off x="470909" y="8337436"/>
            <a:ext cx="2670059" cy="530915"/>
          </a:xfrm>
          <a:prstGeom prst="rect">
            <a:avLst/>
          </a:prstGeom>
          <a:noFill/>
        </p:spPr>
        <p:txBody>
          <a:bodyPr wrap="square" rtlCol="0">
            <a:spAutoFit/>
          </a:bodyPr>
          <a:lstStyle/>
          <a:p>
            <a:r>
              <a:rPr lang="fr-FR" sz="950" dirty="0">
                <a:solidFill>
                  <a:schemeClr val="bg1"/>
                </a:solidFill>
              </a:rPr>
              <a:t>Manuscrit de thèse:</a:t>
            </a:r>
          </a:p>
          <a:p>
            <a:r>
              <a:rPr lang="fr-FR" sz="950" dirty="0">
                <a:solidFill>
                  <a:schemeClr val="bg1"/>
                </a:solidFill>
              </a:rPr>
              <a:t>http://thesesups.ups-tlse.fr/3809/</a:t>
            </a:r>
          </a:p>
          <a:p>
            <a:endParaRPr lang="fr-FR" sz="950" dirty="0">
              <a:solidFill>
                <a:schemeClr val="bg1"/>
              </a:solidFill>
            </a:endParaRPr>
          </a:p>
        </p:txBody>
      </p:sp>
      <p:sp>
        <p:nvSpPr>
          <p:cNvPr id="75" name="ZoneTexte 74"/>
          <p:cNvSpPr txBox="1"/>
          <p:nvPr/>
        </p:nvSpPr>
        <p:spPr>
          <a:xfrm>
            <a:off x="264756" y="8063754"/>
            <a:ext cx="1004004" cy="261610"/>
          </a:xfrm>
          <a:prstGeom prst="rect">
            <a:avLst/>
          </a:prstGeom>
          <a:noFill/>
        </p:spPr>
        <p:txBody>
          <a:bodyPr wrap="square" rtlCol="0">
            <a:spAutoFit/>
          </a:bodyPr>
          <a:lstStyle/>
          <a:p>
            <a:r>
              <a:rPr lang="fr-FR" sz="1100" b="1" dirty="0">
                <a:solidFill>
                  <a:schemeClr val="accent1"/>
                </a:solidFill>
              </a:rPr>
              <a:t>         Thèses</a:t>
            </a:r>
          </a:p>
        </p:txBody>
      </p:sp>
      <p:cxnSp>
        <p:nvCxnSpPr>
          <p:cNvPr id="76" name="Connecteur droit 75"/>
          <p:cNvCxnSpPr/>
          <p:nvPr/>
        </p:nvCxnSpPr>
        <p:spPr>
          <a:xfrm>
            <a:off x="358423" y="8316416"/>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5" name="Groupe 68"/>
          <p:cNvGrpSpPr/>
          <p:nvPr/>
        </p:nvGrpSpPr>
        <p:grpSpPr>
          <a:xfrm>
            <a:off x="99698" y="395058"/>
            <a:ext cx="6569662" cy="1834191"/>
            <a:chOff x="99698" y="7438385"/>
            <a:chExt cx="6569662" cy="1545872"/>
          </a:xfrm>
        </p:grpSpPr>
        <p:sp>
          <p:nvSpPr>
            <p:cNvPr id="36" name="Rectangle 35"/>
            <p:cNvSpPr/>
            <p:nvPr/>
          </p:nvSpPr>
          <p:spPr>
            <a:xfrm>
              <a:off x="99698" y="7438385"/>
              <a:ext cx="6569662" cy="15458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404664" y="7438385"/>
              <a:ext cx="5904656" cy="1498017"/>
            </a:xfrm>
            <a:prstGeom prst="rect">
              <a:avLst/>
            </a:prstGeom>
            <a:noFill/>
          </p:spPr>
          <p:txBody>
            <a:bodyPr wrap="square" rtlCol="0">
              <a:spAutoFit/>
            </a:bodyPr>
            <a:lstStyle/>
            <a:p>
              <a:endParaRPr lang="fr-FR" sz="1100" b="1" dirty="0">
                <a:solidFill>
                  <a:schemeClr val="accent1"/>
                </a:solidFill>
              </a:endParaRPr>
            </a:p>
            <a:p>
              <a:r>
                <a:rPr lang="fr-FR" sz="1100" b="1" dirty="0">
                  <a:solidFill>
                    <a:schemeClr val="accent1"/>
                  </a:solidFill>
                </a:rPr>
                <a:t>    Formation</a:t>
              </a:r>
            </a:p>
            <a:p>
              <a:endParaRPr lang="fr-FR" sz="1100" b="1" i="1" dirty="0">
                <a:solidFill>
                  <a:schemeClr val="accent1"/>
                </a:solidFill>
              </a:endParaRPr>
            </a:p>
            <a:p>
              <a:pPr marL="171450" indent="-171450">
                <a:buFont typeface="Wingdings" pitchFamily="2" charset="2"/>
                <a:buChar char="§"/>
              </a:pPr>
              <a:r>
                <a:rPr lang="fr-FR" sz="950" dirty="0">
                  <a:solidFill>
                    <a:schemeClr val="bg1"/>
                  </a:solidFill>
                </a:rPr>
                <a:t>2019: Formation en Python. Objectif: Acquérir des compétences sur le langage Python et le </a:t>
              </a:r>
              <a:r>
                <a:rPr lang="fr-FR" sz="950" dirty="0" err="1">
                  <a:solidFill>
                    <a:schemeClr val="bg1"/>
                  </a:solidFill>
                </a:rPr>
                <a:t>framework</a:t>
              </a:r>
              <a:r>
                <a:rPr lang="fr-FR" sz="950" dirty="0">
                  <a:solidFill>
                    <a:schemeClr val="bg1"/>
                  </a:solidFill>
                </a:rPr>
                <a:t> Django.</a:t>
              </a:r>
            </a:p>
            <a:p>
              <a:pPr marL="171450" indent="-171450">
                <a:buFont typeface="Wingdings" pitchFamily="2" charset="2"/>
                <a:buChar char="§"/>
              </a:pPr>
              <a:r>
                <a:rPr lang="fr-FR" sz="950" dirty="0">
                  <a:solidFill>
                    <a:schemeClr val="bg1"/>
                  </a:solidFill>
                </a:rPr>
                <a:t>2017: Docteur en Énergétique et Transferts à l’université Paul Sabatier (UPS), France Et en Génie industriel à l’Université de Padoue (UNIPD), Italie.</a:t>
              </a:r>
            </a:p>
            <a:p>
              <a:pPr marL="171450" indent="-171450">
                <a:buFont typeface="Wingdings" pitchFamily="2" charset="2"/>
                <a:buChar char="§"/>
              </a:pPr>
              <a:r>
                <a:rPr lang="fr-FR" sz="950" dirty="0">
                  <a:solidFill>
                    <a:schemeClr val="bg1"/>
                  </a:solidFill>
                </a:rPr>
                <a:t>2013: Ingénieur-Génie Industriel-Grenoble INP. Filière : Ingénierie de produit (</a:t>
              </a:r>
              <a:r>
                <a:rPr lang="fr-FR" sz="950" dirty="0" err="1">
                  <a:solidFill>
                    <a:schemeClr val="bg1"/>
                  </a:solidFill>
                </a:rPr>
                <a:t>IdP</a:t>
              </a:r>
              <a:r>
                <a:rPr lang="fr-FR" sz="950" dirty="0">
                  <a:solidFill>
                    <a:schemeClr val="bg1"/>
                  </a:solidFill>
                </a:rPr>
                <a:t>), Mention : Bien</a:t>
              </a:r>
            </a:p>
            <a:p>
              <a:pPr marL="171450" indent="-171450">
                <a:buFont typeface="Wingdings" pitchFamily="2" charset="2"/>
                <a:buChar char="§"/>
              </a:pPr>
              <a:r>
                <a:rPr lang="fr-FR" sz="950" dirty="0">
                  <a:solidFill>
                    <a:schemeClr val="bg1"/>
                  </a:solidFill>
                </a:rPr>
                <a:t>2010: Ingénieur-Programme de Formation d’Ingénieur d’Excellence au Vietnam (P.F.I.E.V) - Ecole Polytechnique de Danang, Vietnam. Filière : Production Automatisée, Mention : Très Bien (1/25).</a:t>
              </a:r>
            </a:p>
            <a:p>
              <a:endParaRPr lang="fr-FR" sz="1000" dirty="0">
                <a:solidFill>
                  <a:schemeClr val="bg1"/>
                </a:solidFill>
              </a:endParaRPr>
            </a:p>
          </p:txBody>
        </p:sp>
        <p:cxnSp>
          <p:nvCxnSpPr>
            <p:cNvPr id="39" name="Connecteur droit 38"/>
            <p:cNvCxnSpPr/>
            <p:nvPr/>
          </p:nvCxnSpPr>
          <p:spPr>
            <a:xfrm>
              <a:off x="367656" y="7789478"/>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4" name="Groupe 68"/>
          <p:cNvGrpSpPr/>
          <p:nvPr/>
        </p:nvGrpSpPr>
        <p:grpSpPr>
          <a:xfrm>
            <a:off x="99698" y="3470219"/>
            <a:ext cx="6569662" cy="1073206"/>
            <a:chOff x="99698" y="7438385"/>
            <a:chExt cx="6569662" cy="936104"/>
          </a:xfrm>
        </p:grpSpPr>
        <p:sp>
          <p:nvSpPr>
            <p:cNvPr id="45" name="Rectangle 44"/>
            <p:cNvSpPr/>
            <p:nvPr/>
          </p:nvSpPr>
          <p:spPr>
            <a:xfrm>
              <a:off x="99698" y="7438385"/>
              <a:ext cx="6569662" cy="9361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p:cNvSpPr txBox="1"/>
            <p:nvPr/>
          </p:nvSpPr>
          <p:spPr>
            <a:xfrm>
              <a:off x="387730" y="7438385"/>
              <a:ext cx="5921590" cy="892552"/>
            </a:xfrm>
            <a:prstGeom prst="rect">
              <a:avLst/>
            </a:prstGeom>
            <a:noFill/>
          </p:spPr>
          <p:txBody>
            <a:bodyPr wrap="square" rtlCol="0">
              <a:spAutoFit/>
            </a:bodyPr>
            <a:lstStyle/>
            <a:p>
              <a:r>
                <a:rPr lang="fr-FR" sz="1100" b="1" dirty="0">
                  <a:solidFill>
                    <a:schemeClr val="accent1"/>
                  </a:solidFill>
                </a:rPr>
                <a:t>    Centre d’intérêt</a:t>
              </a:r>
            </a:p>
            <a:p>
              <a:endParaRPr lang="fr-FR" sz="1100" b="1" i="1" dirty="0">
                <a:solidFill>
                  <a:schemeClr val="accent1"/>
                </a:solidFill>
              </a:endParaRPr>
            </a:p>
            <a:p>
              <a:pPr marL="171450" indent="-171450">
                <a:buFont typeface="Wingdings" pitchFamily="2" charset="2"/>
                <a:buChar char="§"/>
              </a:pPr>
              <a:r>
                <a:rPr lang="fr-FR" sz="1000" dirty="0">
                  <a:solidFill>
                    <a:schemeClr val="bg1"/>
                  </a:solidFill>
                </a:rPr>
                <a:t>Découverte de nouvelles cultures</a:t>
              </a:r>
            </a:p>
            <a:p>
              <a:pPr marL="171450" indent="-171450">
                <a:buFont typeface="Wingdings" pitchFamily="2" charset="2"/>
                <a:buChar char="§"/>
              </a:pPr>
              <a:r>
                <a:rPr lang="fr-FR" sz="1000" dirty="0">
                  <a:solidFill>
                    <a:schemeClr val="bg1"/>
                  </a:solidFill>
                </a:rPr>
                <a:t>Communication avec des jeunes</a:t>
              </a:r>
            </a:p>
            <a:p>
              <a:pPr marL="171450" indent="-171450">
                <a:buFont typeface="Wingdings" pitchFamily="2" charset="2"/>
                <a:buChar char="§"/>
              </a:pPr>
              <a:r>
                <a:rPr lang="fr-FR" sz="1000" dirty="0">
                  <a:solidFill>
                    <a:schemeClr val="bg1"/>
                  </a:solidFill>
                </a:rPr>
                <a:t>Livre</a:t>
              </a:r>
            </a:p>
          </p:txBody>
        </p:sp>
        <p:cxnSp>
          <p:nvCxnSpPr>
            <p:cNvPr id="48" name="Connecteur droit 47"/>
            <p:cNvCxnSpPr/>
            <p:nvPr/>
          </p:nvCxnSpPr>
          <p:spPr>
            <a:xfrm>
              <a:off x="353676" y="7726417"/>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9" name="Groupe 68"/>
          <p:cNvGrpSpPr/>
          <p:nvPr/>
        </p:nvGrpSpPr>
        <p:grpSpPr>
          <a:xfrm>
            <a:off x="99698" y="4628060"/>
            <a:ext cx="6569662" cy="3328316"/>
            <a:chOff x="99698" y="7222360"/>
            <a:chExt cx="6569662" cy="3837335"/>
          </a:xfrm>
        </p:grpSpPr>
        <p:sp>
          <p:nvSpPr>
            <p:cNvPr id="50" name="Rectangle 49"/>
            <p:cNvSpPr/>
            <p:nvPr/>
          </p:nvSpPr>
          <p:spPr>
            <a:xfrm>
              <a:off x="99698" y="7222360"/>
              <a:ext cx="6569662" cy="38373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p:cNvSpPr txBox="1"/>
            <p:nvPr/>
          </p:nvSpPr>
          <p:spPr>
            <a:xfrm>
              <a:off x="404664" y="7438385"/>
              <a:ext cx="5760640" cy="2903691"/>
            </a:xfrm>
            <a:prstGeom prst="rect">
              <a:avLst/>
            </a:prstGeom>
            <a:noFill/>
          </p:spPr>
          <p:txBody>
            <a:bodyPr wrap="square" rtlCol="0">
              <a:spAutoFit/>
            </a:bodyPr>
            <a:lstStyle/>
            <a:p>
              <a:pPr algn="just"/>
              <a:r>
                <a:rPr lang="fr-FR" sz="900" b="1" dirty="0">
                  <a:solidFill>
                    <a:schemeClr val="accent1"/>
                  </a:solidFill>
                </a:rPr>
                <a:t>     </a:t>
              </a:r>
              <a:r>
                <a:rPr lang="fr-FR" sz="1100" b="1" dirty="0">
                  <a:solidFill>
                    <a:schemeClr val="accent1"/>
                  </a:solidFill>
                </a:rPr>
                <a:t>Publications</a:t>
              </a:r>
              <a:endParaRPr lang="fr-FR" sz="1100" b="1" dirty="0">
                <a:solidFill>
                  <a:schemeClr val="bg1"/>
                </a:solidFill>
              </a:endParaRPr>
            </a:p>
            <a:p>
              <a:pPr algn="just"/>
              <a:endParaRPr lang="fr-FR" sz="900" b="1" dirty="0">
                <a:solidFill>
                  <a:schemeClr val="accent1"/>
                </a:solidFill>
              </a:endParaRPr>
            </a:p>
            <a:p>
              <a:pPr algn="just"/>
              <a:r>
                <a:rPr lang="fr-FR" sz="900" dirty="0">
                  <a:solidFill>
                    <a:schemeClr val="bg1"/>
                  </a:solidFill>
                </a:rPr>
                <a:t> </a:t>
              </a:r>
              <a:endParaRPr lang="vi-VN" sz="900" dirty="0">
                <a:solidFill>
                  <a:schemeClr val="bg1"/>
                </a:solidFill>
              </a:endParaRPr>
            </a:p>
            <a:p>
              <a:pPr marL="171450" lvl="0" indent="-171450" algn="just">
                <a:buFont typeface="Arial"/>
                <a:buChar char="•"/>
              </a:pPr>
              <a:r>
                <a:rPr lang="fr-FR" sz="900" dirty="0">
                  <a:solidFill>
                    <a:schemeClr val="bg1"/>
                  </a:solidFill>
                </a:rPr>
                <a:t>Lan </a:t>
              </a:r>
              <a:r>
                <a:rPr lang="fr-FR" sz="900" dirty="0" err="1">
                  <a:solidFill>
                    <a:schemeClr val="bg1"/>
                  </a:solidFill>
                </a:rPr>
                <a:t>Phuong</a:t>
              </a:r>
              <a:r>
                <a:rPr lang="fr-FR" sz="900" dirty="0">
                  <a:solidFill>
                    <a:schemeClr val="bg1"/>
                  </a:solidFill>
                </a:rPr>
                <a:t> Le Nguyen, Pascal </a:t>
              </a:r>
              <a:r>
                <a:rPr lang="fr-FR" sz="900" dirty="0" err="1">
                  <a:solidFill>
                    <a:schemeClr val="bg1"/>
                  </a:solidFill>
                </a:rPr>
                <a:t>Lavieille</a:t>
              </a:r>
              <a:r>
                <a:rPr lang="fr-FR" sz="900" dirty="0">
                  <a:solidFill>
                    <a:schemeClr val="bg1"/>
                  </a:solidFill>
                </a:rPr>
                <a:t>, Marco </a:t>
              </a:r>
              <a:r>
                <a:rPr lang="fr-FR" sz="900" dirty="0" err="1">
                  <a:solidFill>
                    <a:schemeClr val="bg1"/>
                  </a:solidFill>
                </a:rPr>
                <a:t>Azzolin</a:t>
              </a:r>
              <a:r>
                <a:rPr lang="fr-FR" sz="900" dirty="0">
                  <a:solidFill>
                    <a:schemeClr val="bg1"/>
                  </a:solidFill>
                </a:rPr>
                <a:t>, Stefano </a:t>
              </a:r>
              <a:r>
                <a:rPr lang="fr-FR" sz="900" dirty="0" err="1">
                  <a:solidFill>
                    <a:schemeClr val="bg1"/>
                  </a:solidFill>
                </a:rPr>
                <a:t>Bortolin</a:t>
              </a:r>
              <a:r>
                <a:rPr lang="fr-FR" sz="900" dirty="0">
                  <a:solidFill>
                    <a:schemeClr val="bg1"/>
                  </a:solidFill>
                </a:rPr>
                <a:t>, Andrey </a:t>
              </a:r>
              <a:r>
                <a:rPr lang="fr-FR" sz="900" dirty="0" err="1">
                  <a:solidFill>
                    <a:schemeClr val="bg1"/>
                  </a:solidFill>
                </a:rPr>
                <a:t>Glushchuk</a:t>
              </a:r>
              <a:r>
                <a:rPr lang="fr-FR" sz="900" dirty="0">
                  <a:solidFill>
                    <a:schemeClr val="bg1"/>
                  </a:solidFill>
                </a:rPr>
                <a:t>, Patrick </a:t>
              </a:r>
              <a:r>
                <a:rPr lang="fr-FR" sz="900" dirty="0" err="1">
                  <a:solidFill>
                    <a:schemeClr val="bg1"/>
                  </a:solidFill>
                </a:rPr>
                <a:t>Queeckers</a:t>
              </a:r>
              <a:r>
                <a:rPr lang="fr-FR" sz="900" dirty="0">
                  <a:solidFill>
                    <a:schemeClr val="bg1"/>
                  </a:solidFill>
                </a:rPr>
                <a:t>, Marc </a:t>
              </a:r>
              <a:r>
                <a:rPr lang="fr-FR" sz="900" dirty="0" err="1">
                  <a:solidFill>
                    <a:schemeClr val="bg1"/>
                  </a:solidFill>
                </a:rPr>
                <a:t>Miscevic,Sébastien</a:t>
              </a:r>
              <a:r>
                <a:rPr lang="fr-FR" sz="900" dirty="0">
                  <a:solidFill>
                    <a:schemeClr val="bg1"/>
                  </a:solidFill>
                </a:rPr>
                <a:t> </a:t>
              </a:r>
              <a:r>
                <a:rPr lang="fr-FR" sz="900" dirty="0" err="1">
                  <a:solidFill>
                    <a:schemeClr val="bg1"/>
                  </a:solidFill>
                </a:rPr>
                <a:t>Dutour</a:t>
              </a:r>
              <a:r>
                <a:rPr lang="fr-FR" sz="900" dirty="0">
                  <a:solidFill>
                    <a:schemeClr val="bg1"/>
                  </a:solidFill>
                </a:rPr>
                <a:t>, Davide Del Col, </a:t>
              </a:r>
              <a:r>
                <a:rPr lang="fr-FR" sz="900" dirty="0" err="1">
                  <a:solidFill>
                    <a:schemeClr val="bg1"/>
                  </a:solidFill>
                </a:rPr>
                <a:t>Sergey</a:t>
              </a:r>
              <a:r>
                <a:rPr lang="fr-FR" sz="900" dirty="0">
                  <a:solidFill>
                    <a:schemeClr val="bg1"/>
                  </a:solidFill>
                </a:rPr>
                <a:t> </a:t>
              </a:r>
              <a:r>
                <a:rPr lang="fr-FR" sz="900" dirty="0" err="1">
                  <a:solidFill>
                    <a:schemeClr val="bg1"/>
                  </a:solidFill>
                </a:rPr>
                <a:t>Chikov</a:t>
              </a:r>
              <a:r>
                <a:rPr lang="fr-FR" sz="900" dirty="0">
                  <a:solidFill>
                    <a:schemeClr val="bg1"/>
                  </a:solidFill>
                </a:rPr>
                <a:t>, Carlo </a:t>
              </a:r>
              <a:r>
                <a:rPr lang="fr-FR" sz="900" dirty="0" err="1">
                  <a:solidFill>
                    <a:schemeClr val="bg1"/>
                  </a:solidFill>
                </a:rPr>
                <a:t>Saverio</a:t>
              </a:r>
              <a:r>
                <a:rPr lang="fr-FR" sz="900" dirty="0">
                  <a:solidFill>
                    <a:schemeClr val="bg1"/>
                  </a:solidFill>
                </a:rPr>
                <a:t> </a:t>
              </a:r>
              <a:r>
                <a:rPr lang="fr-FR" sz="900" dirty="0" err="1">
                  <a:solidFill>
                    <a:schemeClr val="bg1"/>
                  </a:solidFill>
                </a:rPr>
                <a:t>Iorio</a:t>
              </a:r>
              <a:r>
                <a:rPr lang="fr-FR" sz="900" dirty="0">
                  <a:solidFill>
                    <a:schemeClr val="bg1"/>
                  </a:solidFill>
                </a:rPr>
                <a:t>, </a:t>
              </a:r>
              <a:r>
                <a:rPr lang="fr-FR" sz="900" dirty="0" err="1">
                  <a:solidFill>
                    <a:schemeClr val="bg1"/>
                  </a:solidFill>
                </a:rPr>
                <a:t>Experimental</a:t>
              </a:r>
              <a:r>
                <a:rPr lang="fr-FR" sz="900" dirty="0">
                  <a:solidFill>
                    <a:schemeClr val="bg1"/>
                  </a:solidFill>
                </a:rPr>
                <a:t> investigation of film </a:t>
              </a:r>
              <a:r>
                <a:rPr lang="fr-FR" sz="900" dirty="0" err="1">
                  <a:solidFill>
                    <a:schemeClr val="bg1"/>
                  </a:solidFill>
                </a:rPr>
                <a:t>thickness</a:t>
              </a:r>
              <a:r>
                <a:rPr lang="fr-FR" sz="900" dirty="0">
                  <a:solidFill>
                    <a:schemeClr val="bg1"/>
                  </a:solidFill>
                </a:rPr>
                <a:t> </a:t>
              </a:r>
              <a:r>
                <a:rPr lang="fr-FR" sz="900" dirty="0" err="1">
                  <a:solidFill>
                    <a:schemeClr val="bg1"/>
                  </a:solidFill>
                </a:rPr>
                <a:t>during</a:t>
              </a:r>
              <a:r>
                <a:rPr lang="fr-FR" sz="900" dirty="0">
                  <a:solidFill>
                    <a:schemeClr val="bg1"/>
                  </a:solidFill>
                </a:rPr>
                <a:t> condensation in </a:t>
              </a:r>
              <a:r>
                <a:rPr lang="fr-FR" sz="900" dirty="0" err="1">
                  <a:solidFill>
                    <a:schemeClr val="bg1"/>
                  </a:solidFill>
                </a:rPr>
                <a:t>microgravity</a:t>
              </a:r>
              <a:r>
                <a:rPr lang="fr-FR" sz="900" dirty="0">
                  <a:solidFill>
                    <a:schemeClr val="bg1"/>
                  </a:solidFill>
                </a:rPr>
                <a:t>, Proc. of the 11th Int. </a:t>
              </a:r>
              <a:r>
                <a:rPr lang="fr-FR" sz="900" dirty="0" err="1">
                  <a:solidFill>
                    <a:schemeClr val="bg1"/>
                  </a:solidFill>
                </a:rPr>
                <a:t>Conf</a:t>
              </a:r>
              <a:r>
                <a:rPr lang="fr-FR" sz="900" dirty="0">
                  <a:solidFill>
                    <a:schemeClr val="bg1"/>
                  </a:solidFill>
                </a:rPr>
                <a:t>. on </a:t>
              </a:r>
              <a:r>
                <a:rPr lang="fr-FR" sz="900" dirty="0" err="1">
                  <a:solidFill>
                    <a:schemeClr val="bg1"/>
                  </a:solidFill>
                </a:rPr>
                <a:t>Two</a:t>
              </a:r>
              <a:r>
                <a:rPr lang="fr-FR" sz="900" dirty="0">
                  <a:solidFill>
                    <a:schemeClr val="bg1"/>
                  </a:solidFill>
                </a:rPr>
                <a:t>-phase </a:t>
              </a:r>
              <a:r>
                <a:rPr lang="fr-FR" sz="900" dirty="0" err="1">
                  <a:solidFill>
                    <a:schemeClr val="bg1"/>
                  </a:solidFill>
                </a:rPr>
                <a:t>systems</a:t>
              </a:r>
              <a:r>
                <a:rPr lang="fr-FR" sz="900" dirty="0">
                  <a:solidFill>
                    <a:schemeClr val="bg1"/>
                  </a:solidFill>
                </a:rPr>
                <a:t> for </a:t>
              </a:r>
              <a:r>
                <a:rPr lang="fr-FR" sz="900" dirty="0" err="1">
                  <a:solidFill>
                    <a:schemeClr val="bg1"/>
                  </a:solidFill>
                </a:rPr>
                <a:t>ground</a:t>
              </a:r>
              <a:r>
                <a:rPr lang="fr-FR" sz="900" dirty="0">
                  <a:solidFill>
                    <a:schemeClr val="bg1"/>
                  </a:solidFill>
                </a:rPr>
                <a:t> and </a:t>
              </a:r>
              <a:r>
                <a:rPr lang="fr-FR" sz="900" dirty="0" err="1">
                  <a:solidFill>
                    <a:schemeClr val="bg1"/>
                  </a:solidFill>
                </a:rPr>
                <a:t>space</a:t>
              </a:r>
              <a:r>
                <a:rPr lang="fr-FR" sz="900" dirty="0">
                  <a:solidFill>
                    <a:schemeClr val="bg1"/>
                  </a:solidFill>
                </a:rPr>
                <a:t> applications, Marseille, France, Sept. 26-29, 2016. </a:t>
              </a:r>
              <a:endParaRPr lang="vi-VN" sz="900" dirty="0">
                <a:solidFill>
                  <a:schemeClr val="bg1"/>
                </a:solidFill>
              </a:endParaRPr>
            </a:p>
            <a:p>
              <a:pPr marL="171450" lvl="0" indent="-171450" algn="just">
                <a:buFont typeface="Arial"/>
                <a:buChar char="•"/>
              </a:pPr>
              <a:r>
                <a:rPr lang="fr-FR" sz="900" dirty="0">
                  <a:solidFill>
                    <a:schemeClr val="bg1"/>
                  </a:solidFill>
                </a:rPr>
                <a:t>M. </a:t>
              </a:r>
              <a:r>
                <a:rPr lang="fr-FR" sz="900" dirty="0" err="1">
                  <a:solidFill>
                    <a:schemeClr val="bg1"/>
                  </a:solidFill>
                </a:rPr>
                <a:t>Azzolin</a:t>
              </a:r>
              <a:r>
                <a:rPr lang="fr-FR" sz="900" dirty="0">
                  <a:solidFill>
                    <a:schemeClr val="bg1"/>
                  </a:solidFill>
                </a:rPr>
                <a:t>, S. </a:t>
              </a:r>
              <a:r>
                <a:rPr lang="fr-FR" sz="900" dirty="0" err="1">
                  <a:solidFill>
                    <a:schemeClr val="bg1"/>
                  </a:solidFill>
                </a:rPr>
                <a:t>Bortolin</a:t>
              </a:r>
              <a:r>
                <a:rPr lang="fr-FR" sz="900" dirty="0">
                  <a:solidFill>
                    <a:schemeClr val="bg1"/>
                  </a:solidFill>
                </a:rPr>
                <a:t>, L. P. Le Nguyen, D. Del Col, A New Test Section for Investigation of Convective Condensation: Calibration and </a:t>
              </a:r>
              <a:r>
                <a:rPr lang="fr-FR" sz="900" dirty="0" err="1">
                  <a:solidFill>
                    <a:schemeClr val="bg1"/>
                  </a:solidFill>
                </a:rPr>
                <a:t>Preliminary</a:t>
              </a:r>
              <a:r>
                <a:rPr lang="fr-FR" sz="900" dirty="0">
                  <a:solidFill>
                    <a:schemeClr val="bg1"/>
                  </a:solidFill>
                </a:rPr>
                <a:t> </a:t>
              </a:r>
              <a:r>
                <a:rPr lang="fr-FR" sz="900" dirty="0" err="1">
                  <a:solidFill>
                    <a:schemeClr val="bg1"/>
                  </a:solidFill>
                </a:rPr>
                <a:t>Results</a:t>
              </a:r>
              <a:r>
                <a:rPr lang="fr-FR" sz="900" dirty="0">
                  <a:solidFill>
                    <a:schemeClr val="bg1"/>
                  </a:solidFill>
                </a:rPr>
                <a:t>, Proc. of the 10th Int. </a:t>
              </a:r>
              <a:r>
                <a:rPr lang="fr-FR" sz="900" dirty="0" err="1">
                  <a:solidFill>
                    <a:schemeClr val="bg1"/>
                  </a:solidFill>
                </a:rPr>
                <a:t>Conf</a:t>
              </a:r>
              <a:r>
                <a:rPr lang="fr-FR" sz="900" dirty="0">
                  <a:solidFill>
                    <a:schemeClr val="bg1"/>
                  </a:solidFill>
                </a:rPr>
                <a:t>. on </a:t>
              </a:r>
              <a:r>
                <a:rPr lang="fr-FR" sz="900" dirty="0" err="1">
                  <a:solidFill>
                    <a:schemeClr val="bg1"/>
                  </a:solidFill>
                </a:rPr>
                <a:t>Two</a:t>
              </a:r>
              <a:r>
                <a:rPr lang="fr-FR" sz="900" dirty="0">
                  <a:solidFill>
                    <a:schemeClr val="bg1"/>
                  </a:solidFill>
                </a:rPr>
                <a:t>-phase </a:t>
              </a:r>
              <a:r>
                <a:rPr lang="fr-FR" sz="900" dirty="0" err="1">
                  <a:solidFill>
                    <a:schemeClr val="bg1"/>
                  </a:solidFill>
                </a:rPr>
                <a:t>systems</a:t>
              </a:r>
              <a:r>
                <a:rPr lang="fr-FR" sz="900" dirty="0">
                  <a:solidFill>
                    <a:schemeClr val="bg1"/>
                  </a:solidFill>
                </a:rPr>
                <a:t> for </a:t>
              </a:r>
              <a:r>
                <a:rPr lang="fr-FR" sz="900" dirty="0" err="1">
                  <a:solidFill>
                    <a:schemeClr val="bg1"/>
                  </a:solidFill>
                </a:rPr>
                <a:t>ground</a:t>
              </a:r>
              <a:r>
                <a:rPr lang="fr-FR" sz="900" dirty="0">
                  <a:solidFill>
                    <a:schemeClr val="bg1"/>
                  </a:solidFill>
                </a:rPr>
                <a:t> and </a:t>
              </a:r>
              <a:r>
                <a:rPr lang="fr-FR" sz="900" dirty="0" err="1">
                  <a:solidFill>
                    <a:schemeClr val="bg1"/>
                  </a:solidFill>
                </a:rPr>
                <a:t>space</a:t>
              </a:r>
              <a:r>
                <a:rPr lang="fr-FR" sz="900" dirty="0">
                  <a:solidFill>
                    <a:schemeClr val="bg1"/>
                  </a:solidFill>
                </a:rPr>
                <a:t> applications, Kyoto, </a:t>
              </a:r>
              <a:r>
                <a:rPr lang="fr-FR" sz="900" dirty="0" err="1">
                  <a:solidFill>
                    <a:schemeClr val="bg1"/>
                  </a:solidFill>
                </a:rPr>
                <a:t>Japan</a:t>
              </a:r>
              <a:r>
                <a:rPr lang="fr-FR" sz="900" dirty="0">
                  <a:solidFill>
                    <a:schemeClr val="bg1"/>
                  </a:solidFill>
                </a:rPr>
                <a:t>, Sept. 14-18, 2015. </a:t>
              </a:r>
            </a:p>
            <a:p>
              <a:pPr marL="171450" lvl="0" indent="-171450" algn="just">
                <a:buFont typeface="Arial"/>
                <a:buChar char="•"/>
              </a:pPr>
              <a:r>
                <a:rPr lang="fr-FR" sz="900" dirty="0">
                  <a:solidFill>
                    <a:schemeClr val="bg1"/>
                  </a:solidFill>
                </a:rPr>
                <a:t>Lan </a:t>
              </a:r>
              <a:r>
                <a:rPr lang="fr-FR" sz="900" dirty="0" err="1">
                  <a:solidFill>
                    <a:schemeClr val="bg1"/>
                  </a:solidFill>
                </a:rPr>
                <a:t>Phuong</a:t>
              </a:r>
              <a:r>
                <a:rPr lang="fr-FR" sz="900" dirty="0">
                  <a:solidFill>
                    <a:schemeClr val="bg1"/>
                  </a:solidFill>
                </a:rPr>
                <a:t> Le Nguyen, Pascal </a:t>
              </a:r>
              <a:r>
                <a:rPr lang="fr-FR" sz="900" dirty="0" err="1">
                  <a:solidFill>
                    <a:schemeClr val="bg1"/>
                  </a:solidFill>
                </a:rPr>
                <a:t>Lavieille</a:t>
              </a:r>
              <a:r>
                <a:rPr lang="fr-FR" sz="900" dirty="0">
                  <a:solidFill>
                    <a:schemeClr val="bg1"/>
                  </a:solidFill>
                </a:rPr>
                <a:t>, Sébastien </a:t>
              </a:r>
              <a:r>
                <a:rPr lang="fr-FR" sz="900" dirty="0" err="1">
                  <a:solidFill>
                    <a:schemeClr val="bg1"/>
                  </a:solidFill>
                </a:rPr>
                <a:t>Dutour</a:t>
              </a:r>
              <a:r>
                <a:rPr lang="fr-FR" sz="900" dirty="0">
                  <a:solidFill>
                    <a:schemeClr val="bg1"/>
                  </a:solidFill>
                </a:rPr>
                <a:t>, Marc </a:t>
              </a:r>
              <a:r>
                <a:rPr lang="fr-FR" sz="900" dirty="0" err="1">
                  <a:solidFill>
                    <a:schemeClr val="bg1"/>
                  </a:solidFill>
                </a:rPr>
                <a:t>Miscevic</a:t>
              </a:r>
              <a:r>
                <a:rPr lang="fr-FR" sz="900" dirty="0">
                  <a:solidFill>
                    <a:schemeClr val="bg1"/>
                  </a:solidFill>
                </a:rPr>
                <a:t>, Effet de la gravité sur la condensation convective: campagne de vols paraboliques de l’ESA, Proc. de Congrès de la Société Française de Thermique, Toulouse, France, 31 Mai - 5 Juin , 2016. </a:t>
              </a:r>
              <a:endParaRPr lang="vi-VN" sz="900" dirty="0">
                <a:solidFill>
                  <a:schemeClr val="bg1"/>
                </a:solidFill>
              </a:endParaRPr>
            </a:p>
            <a:p>
              <a:pPr marL="171450" lvl="0" indent="-171450" algn="just">
                <a:buFont typeface="Arial"/>
                <a:buChar char="•"/>
              </a:pPr>
              <a:r>
                <a:rPr lang="fr-FR" sz="900" dirty="0">
                  <a:solidFill>
                    <a:schemeClr val="bg1"/>
                  </a:solidFill>
                </a:rPr>
                <a:t>Lan </a:t>
              </a:r>
              <a:r>
                <a:rPr lang="fr-FR" sz="900" dirty="0" err="1">
                  <a:solidFill>
                    <a:schemeClr val="bg1"/>
                  </a:solidFill>
                </a:rPr>
                <a:t>Phuong</a:t>
              </a:r>
              <a:r>
                <a:rPr lang="fr-FR" sz="900" dirty="0">
                  <a:solidFill>
                    <a:schemeClr val="bg1"/>
                  </a:solidFill>
                </a:rPr>
                <a:t> Le Nguyen, Pascal </a:t>
              </a:r>
              <a:r>
                <a:rPr lang="fr-FR" sz="900" dirty="0" err="1">
                  <a:solidFill>
                    <a:schemeClr val="bg1"/>
                  </a:solidFill>
                </a:rPr>
                <a:t>Lavieille</a:t>
              </a:r>
              <a:r>
                <a:rPr lang="fr-FR" sz="900" dirty="0">
                  <a:solidFill>
                    <a:schemeClr val="bg1"/>
                  </a:solidFill>
                </a:rPr>
                <a:t>, Marc </a:t>
              </a:r>
              <a:r>
                <a:rPr lang="fr-FR" sz="900" dirty="0" err="1">
                  <a:solidFill>
                    <a:schemeClr val="bg1"/>
                  </a:solidFill>
                </a:rPr>
                <a:t>Miscevic</a:t>
              </a:r>
              <a:r>
                <a:rPr lang="fr-FR" sz="900" dirty="0">
                  <a:solidFill>
                    <a:schemeClr val="bg1"/>
                  </a:solidFill>
                </a:rPr>
                <a:t>, Sébastien </a:t>
              </a:r>
              <a:r>
                <a:rPr lang="fr-FR" sz="900" dirty="0" err="1">
                  <a:solidFill>
                    <a:schemeClr val="bg1"/>
                  </a:solidFill>
                </a:rPr>
                <a:t>Dutour</a:t>
              </a:r>
              <a:r>
                <a:rPr lang="fr-FR" sz="900" dirty="0">
                  <a:solidFill>
                    <a:schemeClr val="bg1"/>
                  </a:solidFill>
                </a:rPr>
                <a:t>, Etude de la condensation convective dans un tube miniature vertical, Proc. de Congrès de la Société Française de Thermique, Toulouse, France, 31 Mai - 5 Juin , 2016. </a:t>
              </a:r>
              <a:endParaRPr lang="vi-VN" sz="900" dirty="0">
                <a:solidFill>
                  <a:schemeClr val="bg1"/>
                </a:solidFill>
              </a:endParaRPr>
            </a:p>
            <a:p>
              <a:pPr marL="171450" lvl="0" indent="-171450" algn="just">
                <a:buFont typeface="Arial"/>
                <a:buChar char="•"/>
              </a:pPr>
              <a:r>
                <a:rPr lang="fr-FR" sz="900" dirty="0">
                  <a:solidFill>
                    <a:schemeClr val="bg1"/>
                  </a:solidFill>
                </a:rPr>
                <a:t>Marco </a:t>
              </a:r>
              <a:r>
                <a:rPr lang="fr-FR" sz="900" dirty="0" err="1">
                  <a:solidFill>
                    <a:schemeClr val="bg1"/>
                  </a:solidFill>
                </a:rPr>
                <a:t>Azzolin</a:t>
              </a:r>
              <a:r>
                <a:rPr lang="fr-FR" sz="900" dirty="0">
                  <a:solidFill>
                    <a:schemeClr val="bg1"/>
                  </a:solidFill>
                </a:rPr>
                <a:t>, Lan </a:t>
              </a:r>
              <a:r>
                <a:rPr lang="fr-FR" sz="900" dirty="0" err="1">
                  <a:solidFill>
                    <a:schemeClr val="bg1"/>
                  </a:solidFill>
                </a:rPr>
                <a:t>Phuong</a:t>
              </a:r>
              <a:r>
                <a:rPr lang="fr-FR" sz="900" dirty="0">
                  <a:solidFill>
                    <a:schemeClr val="bg1"/>
                  </a:solidFill>
                </a:rPr>
                <a:t> Le Nguyen, Pascal </a:t>
              </a:r>
              <a:r>
                <a:rPr lang="fr-FR" sz="900" dirty="0" err="1">
                  <a:solidFill>
                    <a:schemeClr val="bg1"/>
                  </a:solidFill>
                </a:rPr>
                <a:t>Lavieille</a:t>
              </a:r>
              <a:r>
                <a:rPr lang="fr-FR" sz="900" dirty="0">
                  <a:solidFill>
                    <a:schemeClr val="bg1"/>
                  </a:solidFill>
                </a:rPr>
                <a:t>, Stefano </a:t>
              </a:r>
              <a:r>
                <a:rPr lang="fr-FR" sz="900" dirty="0" err="1">
                  <a:solidFill>
                    <a:schemeClr val="bg1"/>
                  </a:solidFill>
                </a:rPr>
                <a:t>Bortolin</a:t>
              </a:r>
              <a:r>
                <a:rPr lang="fr-FR" sz="900" dirty="0">
                  <a:solidFill>
                    <a:schemeClr val="bg1"/>
                  </a:solidFill>
                </a:rPr>
                <a:t>, Andrey </a:t>
              </a:r>
              <a:r>
                <a:rPr lang="fr-FR" sz="900" dirty="0" err="1">
                  <a:solidFill>
                    <a:schemeClr val="bg1"/>
                  </a:solidFill>
                </a:rPr>
                <a:t>Glushchuk</a:t>
              </a:r>
              <a:r>
                <a:rPr lang="fr-FR" sz="900" dirty="0">
                  <a:solidFill>
                    <a:schemeClr val="bg1"/>
                  </a:solidFill>
                </a:rPr>
                <a:t>, Patrick </a:t>
              </a:r>
              <a:r>
                <a:rPr lang="fr-FR" sz="900" dirty="0" err="1">
                  <a:solidFill>
                    <a:schemeClr val="bg1"/>
                  </a:solidFill>
                </a:rPr>
                <a:t>Queeckers</a:t>
              </a:r>
              <a:r>
                <a:rPr lang="fr-FR" sz="900" dirty="0">
                  <a:solidFill>
                    <a:schemeClr val="bg1"/>
                  </a:solidFill>
                </a:rPr>
                <a:t>, Marc </a:t>
              </a:r>
              <a:r>
                <a:rPr lang="fr-FR" sz="900" dirty="0" err="1">
                  <a:solidFill>
                    <a:schemeClr val="bg1"/>
                  </a:solidFill>
                </a:rPr>
                <a:t>Miscevic</a:t>
              </a:r>
              <a:r>
                <a:rPr lang="fr-FR" sz="900" dirty="0">
                  <a:solidFill>
                    <a:schemeClr val="bg1"/>
                  </a:solidFill>
                </a:rPr>
                <a:t>, Davide Del Col, Condensation </a:t>
              </a:r>
              <a:r>
                <a:rPr lang="fr-FR" sz="900" dirty="0" err="1">
                  <a:solidFill>
                    <a:schemeClr val="bg1"/>
                  </a:solidFill>
                </a:rPr>
                <a:t>heat</a:t>
              </a:r>
              <a:r>
                <a:rPr lang="fr-FR" sz="900" dirty="0">
                  <a:solidFill>
                    <a:schemeClr val="bg1"/>
                  </a:solidFill>
                </a:rPr>
                <a:t> </a:t>
              </a:r>
              <a:r>
                <a:rPr lang="fr-FR" sz="900" dirty="0" err="1">
                  <a:solidFill>
                    <a:schemeClr val="bg1"/>
                  </a:solidFill>
                </a:rPr>
                <a:t>transfer</a:t>
              </a:r>
              <a:r>
                <a:rPr lang="fr-FR" sz="900" dirty="0">
                  <a:solidFill>
                    <a:schemeClr val="bg1"/>
                  </a:solidFill>
                </a:rPr>
                <a:t> in micro </a:t>
              </a:r>
              <a:r>
                <a:rPr lang="fr-FR" sz="900" dirty="0" err="1">
                  <a:solidFill>
                    <a:schemeClr val="bg1"/>
                  </a:solidFill>
                </a:rPr>
                <a:t>gravity</a:t>
              </a:r>
              <a:r>
                <a:rPr lang="fr-FR" sz="900" dirty="0">
                  <a:solidFill>
                    <a:schemeClr val="bg1"/>
                  </a:solidFill>
                </a:rPr>
                <a:t> conditions (NPJ </a:t>
              </a:r>
              <a:r>
                <a:rPr lang="fr-FR" sz="900" dirty="0" err="1">
                  <a:solidFill>
                    <a:schemeClr val="bg1"/>
                  </a:solidFill>
                </a:rPr>
                <a:t>microgravity</a:t>
              </a:r>
              <a:r>
                <a:rPr lang="fr-FR" sz="900" dirty="0">
                  <a:solidFill>
                    <a:schemeClr val="bg1"/>
                  </a:solidFill>
                </a:rPr>
                <a:t>, publication en cours de soumission).</a:t>
              </a:r>
              <a:endParaRPr lang="vi-VN" sz="900" dirty="0">
                <a:solidFill>
                  <a:schemeClr val="bg1"/>
                </a:solidFill>
              </a:endParaRPr>
            </a:p>
            <a:p>
              <a:pPr algn="just"/>
              <a:r>
                <a:rPr lang="fr-FR" sz="900" dirty="0">
                  <a:solidFill>
                    <a:schemeClr val="bg1"/>
                  </a:solidFill>
                </a:rPr>
                <a:t> </a:t>
              </a:r>
              <a:endParaRPr lang="vi-VN" sz="900" dirty="0">
                <a:solidFill>
                  <a:schemeClr val="bg1"/>
                </a:solidFill>
              </a:endParaRPr>
            </a:p>
          </p:txBody>
        </p:sp>
        <p:cxnSp>
          <p:nvCxnSpPr>
            <p:cNvPr id="52" name="Connecteur droit 51"/>
            <p:cNvCxnSpPr/>
            <p:nvPr/>
          </p:nvCxnSpPr>
          <p:spPr>
            <a:xfrm>
              <a:off x="353676" y="7726417"/>
              <a:ext cx="5797648"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3518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979</Words>
  <Application>Microsoft Office PowerPoint</Application>
  <PresentationFormat>Affichage à l'écran (4:3)</PresentationFormat>
  <Paragraphs>82</Paragraphs>
  <Slides>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vt:i4>
      </vt:variant>
    </vt:vector>
  </HeadingPairs>
  <TitlesOfParts>
    <vt:vector size="9" baseType="lpstr">
      <vt:lpstr>Arial</vt:lpstr>
      <vt:lpstr>Calibri</vt:lpstr>
      <vt:lpstr>Constantia</vt:lpstr>
      <vt:lpstr>Times New Roman</vt:lpstr>
      <vt:lpstr>Wingdings</vt:lpstr>
      <vt:lpstr>Wingdings 2</vt:lpstr>
      <vt:lpstr>Débit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Phuong</dc:creator>
  <cp:lastModifiedBy>lphuong3588 lphuong3588</cp:lastModifiedBy>
  <cp:revision>56</cp:revision>
  <dcterms:created xsi:type="dcterms:W3CDTF">2019-04-09T13:53:00Z</dcterms:created>
  <dcterms:modified xsi:type="dcterms:W3CDTF">2020-07-02T13:43:31Z</dcterms:modified>
</cp:coreProperties>
</file>