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71" r:id="rId2"/>
    <p:sldId id="267" r:id="rId3"/>
    <p:sldId id="273" r:id="rId4"/>
    <p:sldId id="258" r:id="rId5"/>
    <p:sldId id="262" r:id="rId6"/>
    <p:sldId id="263" r:id="rId7"/>
    <p:sldId id="264" r:id="rId8"/>
    <p:sldId id="274" r:id="rId9"/>
    <p:sldId id="257" r:id="rId10"/>
    <p:sldId id="259" r:id="rId11"/>
    <p:sldId id="260" r:id="rId12"/>
    <p:sldId id="261" r:id="rId13"/>
    <p:sldId id="268" r:id="rId14"/>
    <p:sldId id="265" r:id="rId15"/>
    <p:sldId id="266" r:id="rId16"/>
    <p:sldId id="272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0C10B-D5D5-436C-8CDA-C06CC623C7CC}">
          <p14:sldIdLst>
            <p14:sldId id="271"/>
            <p14:sldId id="267"/>
          </p14:sldIdLst>
        </p14:section>
        <p14:section name="more commenty" id="{3FDFB7EF-5FE8-4D44-B05C-C4B435FA6A39}">
          <p14:sldIdLst>
            <p14:sldId id="273"/>
            <p14:sldId id="258"/>
            <p14:sldId id="262"/>
            <p14:sldId id="263"/>
            <p14:sldId id="264"/>
          </p14:sldIdLst>
        </p14:section>
        <p14:section name="less commenty" id="{4FB2D5DB-2A74-453E-8E29-8EBB5F8AAE40}">
          <p14:sldIdLst>
            <p14:sldId id="274"/>
            <p14:sldId id="257"/>
            <p14:sldId id="259"/>
            <p14:sldId id="260"/>
            <p14:sldId id="261"/>
            <p14:sldId id="268"/>
            <p14:sldId id="265"/>
            <p14:sldId id="266"/>
          </p14:sldIdLst>
        </p14:section>
        <p14:section name="Untitled Section" id="{0B3F031F-E802-46DF-A535-BF3D25D72BA6}">
          <p14:sldIdLst>
            <p14:sldId id="272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FA2F-3AE2-498E-88FC-99ED6BD6F911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F0DD2-D43C-4B3B-B1B6-B918CEAA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4F85-DC21-47C2-ABE1-BA1AF8C1C4D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357-708E-4082-ACB2-DC415019AF4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390-F96C-443C-917B-F63F72245EE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6D3C-84B8-4F17-9F9B-1376C4B49667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C584-6B55-484E-A93A-A1BE2D72CB3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367C-7884-47FC-B66C-4B4CAEA80B2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452F-1149-4501-9716-32A6EE24238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B655-AEBD-491F-AD34-3B583A68231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F3A174-CBFF-4ED4-A379-5ABACADEDF4F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38F9-F2D9-4559-8AFC-1C3FF629275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66C7-2407-4891-A3A4-72BA290C946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F21-4FD1-4747-B76F-01264F35F395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0724-43BE-4E48-B54C-DFC593BF0260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7FE6-0F5F-43F9-9647-789254E379CE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74A5-8FAD-4BF2-AB0C-3992954BB156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FD7B-022D-484D-9540-BC230936DFFB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5BCE-2FF5-49E7-A71C-72153E0B3932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E366-3E93-4D32-B78D-3438FD8C9769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solutions/mab-guidelines.html" TargetMode="External"/><Relationship Id="rId2" Type="http://schemas.openxmlformats.org/officeDocument/2006/relationships/hyperlink" Target="https://www.mathworks.com/matlabcentral/fileexchange/46056-matlab-style-guidelines-2-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ark-Lawford/publication/331775498_Something_is_Rotten_in_the_State_of_Documenting_Simulink_Models/links/5ebd8ccc92851c11a867ba9e/Something-is-Rotten-in-the-State-of-Documenting-Simulink-Models.pdf?origin=publication_detail" TargetMode="External"/><Relationship Id="rId2" Type="http://schemas.openxmlformats.org/officeDocument/2006/relationships/hyperlink" Target="https://dl.acm.org/doi/pdf/10.1145/3270112.3270115?casa_token=ukvB1meIyDoAAAAA:ClgEUyyvq45UTON4IhcsBnO1qgmg6opk_XDgW3RF0COwn1wDOOcIBCdQd_6Au69dw0srtXvRRdQ9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company/newsletters/articles/five-ways-to-document-your-simulink-mode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0A54-9BFA-48CE-B830-6ED26A4B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comments/documentation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A55B-4C10-4952-928F-B12D9197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a bit of a mess</a:t>
            </a:r>
          </a:p>
          <a:p>
            <a:r>
              <a:rPr lang="en-US" dirty="0"/>
              <a:t>many different ways</a:t>
            </a:r>
          </a:p>
          <a:p>
            <a:r>
              <a:rPr lang="en-US" dirty="0"/>
              <a:t>hard to extract information of all comment types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FB6D-7DC9-48C2-80DF-BF1A4C5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E1DD-828B-427A-A6C1-4C17CF32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BA72-3D5A-4B7B-9182-B32B7B04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specific block parameters of a block</a:t>
            </a:r>
          </a:p>
          <a:p>
            <a:r>
              <a:rPr lang="en-US" dirty="0"/>
              <a:t>https://www.mathworks.com/help/simulink/ug/block-properties-dialog-box.html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95321-BF83-4D0F-86D0-DADEC5EC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14898-858F-4B23-A8E7-34AA5CC6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61" y="3316814"/>
            <a:ext cx="26384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31C0-789C-4ADB-8B1E-16ED56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2E9F-B418-4100-A968-126E0F64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blocks for finding specific blocks in the model</a:t>
            </a:r>
          </a:p>
          <a:p>
            <a:r>
              <a:rPr lang="en-US" dirty="0"/>
              <a:t>https://www.mathworks.com/help/simulink/ug/block-properties-dialog-box.html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572B-5AA1-4464-B63B-13A6111D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839A9-7057-4A6E-9C32-0E3D2330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76" y="3617358"/>
            <a:ext cx="5191272" cy="2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5575-2AFB-4ACB-9C1A-897633F7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9648-11ED-4CAA-9B5D-CD383BA5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(subsystems can mask their interior)</a:t>
            </a:r>
          </a:p>
          <a:p>
            <a:r>
              <a:rPr lang="en-US" dirty="0"/>
              <a:t>display comments/meta data on mask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92609-CFD2-434C-A256-B131E61F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8C98A-A7C6-4631-85AC-3B520538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13" y="3673206"/>
            <a:ext cx="5851573" cy="2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C8CB-D635-4DE2-AE44-4E4FFDD7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(possible hierarchy)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FBB6-EA18-4256-96CC-9B4AEE99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inside VERSION_INFO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6996A-E3CC-4309-8990-C6F0E15E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2DBEA-499F-4F3C-AC82-5759D59F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76" y="2875598"/>
            <a:ext cx="6724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0B9A-4B99-42D8-9D13-C33D67B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Simulink Report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1AEE-9117-4243-B1B1-542E4636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have to look this up, for more details</a:t>
            </a:r>
          </a:p>
          <a:p>
            <a:r>
              <a:rPr lang="en-US" dirty="0">
                <a:effectLst/>
              </a:rPr>
              <a:t>https://www.mathworks.com/products/simulink-report-generator.html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83BF-2822-4544-B654-6FA90D5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41CB-A312-40E8-864C-66F9CE89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Viewmark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17C4-1444-46DD-B48B-04803C63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maybe just accessible via GUI?</a:t>
            </a:r>
          </a:p>
          <a:p>
            <a:r>
              <a:rPr lang="en-US" dirty="0"/>
              <a:t>bookmark views of a model</a:t>
            </a:r>
          </a:p>
          <a:p>
            <a:r>
              <a:rPr lang="en-US" dirty="0"/>
              <a:t>https://www.mathworks.com/help/simulink/ug/use-viewmarks-to-save-views-of-models.html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A352-DAD9-496C-95A9-CDC9AC00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B0D0D-6DEF-4E8D-9D06-FCB5A288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25" y="4007716"/>
            <a:ext cx="6226397" cy="29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0448-3624-4678-A45F-023C8369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4E35-3980-4714-9E8F-6DA138BB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comment guidelines</a:t>
            </a:r>
            <a:r>
              <a:rPr lang="en-US" dirty="0"/>
              <a:t> for </a:t>
            </a:r>
            <a:r>
              <a:rPr lang="en-US" dirty="0" err="1"/>
              <a:t>Matlab</a:t>
            </a:r>
            <a:r>
              <a:rPr lang="en-US" dirty="0"/>
              <a:t> (not Simulink)</a:t>
            </a:r>
          </a:p>
          <a:p>
            <a:r>
              <a:rPr lang="en-US" dirty="0">
                <a:hlinkClick r:id="rId3"/>
              </a:rPr>
              <a:t>MAB guidelines</a:t>
            </a:r>
            <a:endParaRPr lang="en-US" dirty="0"/>
          </a:p>
          <a:p>
            <a:r>
              <a:rPr lang="en-US" dirty="0"/>
              <a:t>Various naming guidelines</a:t>
            </a:r>
          </a:p>
          <a:p>
            <a:r>
              <a:rPr lang="en-US" dirty="0"/>
              <a:t>model layer shall include a description (format consistent through model)</a:t>
            </a:r>
          </a:p>
          <a:p>
            <a:r>
              <a:rPr lang="en-US" dirty="0"/>
              <a:t>display project </a:t>
            </a:r>
            <a:r>
              <a:rPr lang="en-US" dirty="0" err="1"/>
              <a:t>specific+initial</a:t>
            </a:r>
            <a:r>
              <a:rPr lang="en-US" dirty="0"/>
              <a:t> block parameters as block annotation</a:t>
            </a:r>
          </a:p>
          <a:p>
            <a:r>
              <a:rPr lang="en-US" dirty="0"/>
              <a:t>use annotations to mark/describe block groups (area annotation)</a:t>
            </a:r>
          </a:p>
          <a:p>
            <a:r>
              <a:rPr lang="en-US" dirty="0" err="1"/>
              <a:t>Stateflow</a:t>
            </a:r>
            <a:endParaRPr lang="en-US" dirty="0"/>
          </a:p>
          <a:p>
            <a:pPr lvl="1"/>
            <a:r>
              <a:rPr lang="en-US" dirty="0"/>
              <a:t>comment font/size shall conform to project settings</a:t>
            </a:r>
          </a:p>
          <a:p>
            <a:pPr lvl="1"/>
            <a:r>
              <a:rPr lang="en-US" dirty="0" err="1"/>
              <a:t>stateflow</a:t>
            </a:r>
            <a:r>
              <a:rPr lang="en-US" dirty="0"/>
              <a:t> comments in C style no newlines, not nested with /* */, else %</a:t>
            </a:r>
          </a:p>
          <a:p>
            <a:pPr lvl="1"/>
            <a:r>
              <a:rPr lang="en-US" dirty="0"/>
              <a:t>comment after action/decision, </a:t>
            </a:r>
            <a:r>
              <a:rPr lang="en-US" i="1" dirty="0"/>
              <a:t>position consistent</a:t>
            </a:r>
          </a:p>
          <a:p>
            <a:pPr lvl="1"/>
            <a:r>
              <a:rPr lang="en-US" dirty="0"/>
              <a:t>add do-nothing comments, in special cases</a:t>
            </a:r>
          </a:p>
          <a:p>
            <a:r>
              <a:rPr lang="en-US" dirty="0"/>
              <a:t>don’t use /* */ in *.</a:t>
            </a:r>
            <a:r>
              <a:rPr lang="en-US" dirty="0" err="1"/>
              <a:t>cgt</a:t>
            </a:r>
            <a:r>
              <a:rPr lang="en-US" dirty="0"/>
              <a:t>/</a:t>
            </a:r>
            <a:r>
              <a:rPr lang="en-US" dirty="0" err="1"/>
              <a:t>mpt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639D-17BE-4C80-B85A-147915C7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7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E7D7-1C16-497B-A548-3B090C33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346E-4D43-4BF8-9872-927A26EF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1118 models (from 100 projects)</a:t>
            </a:r>
          </a:p>
          <a:p>
            <a:r>
              <a:rPr lang="en-US" dirty="0"/>
              <a:t>94 </a:t>
            </a:r>
            <a:r>
              <a:rPr lang="en-US" dirty="0" err="1"/>
              <a:t>docblocks</a:t>
            </a:r>
            <a:endParaRPr lang="en-US" dirty="0"/>
          </a:p>
          <a:p>
            <a:r>
              <a:rPr lang="en-US" dirty="0"/>
              <a:t>10886 annotations (~1392 unique)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1243-60D4-4E62-9804-596047E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DF058-B447-43CF-9F62-C64415AB9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90046"/>
              </p:ext>
            </p:extLst>
          </p:nvPr>
        </p:nvGraphicFramePr>
        <p:xfrm>
          <a:off x="413996" y="3780206"/>
          <a:ext cx="10146510" cy="2740561"/>
        </p:xfrm>
        <a:graphic>
          <a:graphicData uri="http://schemas.openxmlformats.org/drawingml/2006/table">
            <a:tbl>
              <a:tblPr/>
              <a:tblGrid>
                <a:gridCol w="1899138">
                  <a:extLst>
                    <a:ext uri="{9D8B030D-6E8A-4147-A177-3AD203B41FA5}">
                      <a16:colId xmlns:a16="http://schemas.microsoft.com/office/drawing/2014/main" val="109215492"/>
                    </a:ext>
                  </a:extLst>
                </a:gridCol>
                <a:gridCol w="354047">
                  <a:extLst>
                    <a:ext uri="{9D8B030D-6E8A-4147-A177-3AD203B41FA5}">
                      <a16:colId xmlns:a16="http://schemas.microsoft.com/office/drawing/2014/main" val="3473689412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2269835547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1576747058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2686615885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3807916657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2578127791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3809146968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1079228874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233995631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944396191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3171962565"/>
                    </a:ext>
                  </a:extLst>
                </a:gridCol>
                <a:gridCol w="717575">
                  <a:extLst>
                    <a:ext uri="{9D8B030D-6E8A-4147-A177-3AD203B41FA5}">
                      <a16:colId xmlns:a16="http://schemas.microsoft.com/office/drawing/2014/main" val="1007822259"/>
                    </a:ext>
                  </a:extLst>
                </a:gridCol>
              </a:tblGrid>
              <a:tr h="61463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</a:rPr>
                        <a:t>1115 of 1118 models were fully analyzed.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41242"/>
                  </a:ext>
                </a:extLst>
              </a:tr>
              <a:tr h="223010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min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med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75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99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max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ave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std.dev.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874600"/>
                  </a:ext>
                </a:extLst>
              </a:tr>
              <a:tr h="4188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number_of_subsystems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59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163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465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3227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37.5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182.07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1115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80124"/>
                  </a:ext>
                </a:extLst>
              </a:tr>
              <a:tr h="223010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number_of_blocks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223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637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1803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3615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20446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352.46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1304.24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1115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89099"/>
                  </a:ext>
                </a:extLst>
              </a:tr>
              <a:tr h="4188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number_of_signal_lines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54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225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684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1679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3698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13654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329.67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1056.19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1115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093467"/>
                  </a:ext>
                </a:extLst>
              </a:tr>
              <a:tr h="4188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number_of_docblocks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12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0.12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0.91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1118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65161"/>
                  </a:ext>
                </a:extLst>
              </a:tr>
              <a:tr h="4188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number_of_annotations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0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6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25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51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443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9.77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31.16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1118</a:t>
                      </a:r>
                    </a:p>
                  </a:txBody>
                  <a:tcPr marL="20397" marR="20397" marT="13598" marB="1359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1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7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B2B9-52D2-4ABD-81D7-B26E12F1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 I could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351D-5580-41EB-9461-E944C3F0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430896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Collect and analyze main properties of ...</a:t>
            </a:r>
          </a:p>
          <a:p>
            <a:r>
              <a:rPr lang="en-US" dirty="0"/>
              <a:t>doc block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block description</a:t>
            </a:r>
          </a:p>
          <a:p>
            <a:endParaRPr lang="en-US" dirty="0"/>
          </a:p>
          <a:p>
            <a:r>
              <a:rPr lang="en-US" dirty="0"/>
              <a:t>model meta data</a:t>
            </a:r>
          </a:p>
          <a:p>
            <a:r>
              <a:rPr lang="en-US" dirty="0"/>
              <a:t>block annotation</a:t>
            </a:r>
          </a:p>
          <a:p>
            <a:r>
              <a:rPr lang="en-US" dirty="0"/>
              <a:t>block tag</a:t>
            </a:r>
          </a:p>
          <a:p>
            <a:r>
              <a:rPr lang="en-US" dirty="0"/>
              <a:t>mask display</a:t>
            </a:r>
          </a:p>
          <a:p>
            <a:pPr marL="0" indent="0">
              <a:buNone/>
            </a:pPr>
            <a:r>
              <a:rPr lang="en-US" dirty="0"/>
              <a:t>	… in ~9000 Simulink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BBE56-F8EA-4655-BB0D-D71F0C59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B1926-E503-4C60-BC82-5F2E52D95304}"/>
              </a:ext>
            </a:extLst>
          </p:cNvPr>
          <p:cNvSpPr txBox="1"/>
          <p:nvPr/>
        </p:nvSpPr>
        <p:spPr>
          <a:xfrm>
            <a:off x="8447649" y="3228535"/>
            <a:ext cx="2295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not in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report generators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viewmarks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BAEB0-03CE-482C-88E7-5A8F5A698B17}"/>
              </a:ext>
            </a:extLst>
          </p:cNvPr>
          <p:cNvSpPr/>
          <p:nvPr/>
        </p:nvSpPr>
        <p:spPr>
          <a:xfrm>
            <a:off x="7111218" y="6254230"/>
            <a:ext cx="263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(related literature 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5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EB7D-04EC-4536-84E0-43A17361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Documentation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ED41-8AD8-4D9B-9B4F-352E0C7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dimension because of graphical model, not text: blocks (many comments) can have properties:</a:t>
            </a:r>
          </a:p>
          <a:p>
            <a:pPr lvl="1"/>
            <a:r>
              <a:rPr lang="en-US" dirty="0"/>
              <a:t>selected, open</a:t>
            </a:r>
          </a:p>
          <a:p>
            <a:pPr lvl="1"/>
            <a:r>
              <a:rPr lang="en-US" dirty="0"/>
              <a:t>name, name placement, name location, </a:t>
            </a:r>
            <a:r>
              <a:rPr lang="en-US" dirty="0" err="1"/>
              <a:t>showname</a:t>
            </a:r>
            <a:endParaRPr lang="en-US" dirty="0"/>
          </a:p>
          <a:p>
            <a:pPr lvl="1"/>
            <a:r>
              <a:rPr lang="en-US" dirty="0"/>
              <a:t>location, height</a:t>
            </a:r>
            <a:r>
              <a:rPr lang="en-US"/>
              <a:t>, width</a:t>
            </a:r>
            <a:endParaRPr lang="en-US" dirty="0"/>
          </a:p>
          <a:p>
            <a:pPr lvl="1"/>
            <a:r>
              <a:rPr lang="en-US" dirty="0"/>
              <a:t>orientation, </a:t>
            </a:r>
            <a:r>
              <a:rPr lang="en-US" dirty="0" err="1"/>
              <a:t>foregroundcolor</a:t>
            </a:r>
            <a:r>
              <a:rPr lang="en-US" dirty="0"/>
              <a:t>, </a:t>
            </a:r>
            <a:r>
              <a:rPr lang="en-US" dirty="0" err="1"/>
              <a:t>backgroundcolor</a:t>
            </a:r>
            <a:r>
              <a:rPr lang="en-US" dirty="0"/>
              <a:t>, shadow</a:t>
            </a:r>
          </a:p>
          <a:p>
            <a:pPr lvl="1"/>
            <a:r>
              <a:rPr lang="en-US" dirty="0" err="1"/>
              <a:t>fontangle</a:t>
            </a:r>
            <a:r>
              <a:rPr lang="en-US" dirty="0"/>
              <a:t>, </a:t>
            </a:r>
            <a:r>
              <a:rPr lang="en-US" dirty="0" err="1"/>
              <a:t>fontname</a:t>
            </a:r>
            <a:r>
              <a:rPr lang="en-US" dirty="0"/>
              <a:t>, </a:t>
            </a:r>
            <a:r>
              <a:rPr lang="en-US" dirty="0" err="1"/>
              <a:t>fontsize</a:t>
            </a:r>
            <a:r>
              <a:rPr lang="en-US" dirty="0"/>
              <a:t>, </a:t>
            </a:r>
            <a:r>
              <a:rPr lang="en-US" dirty="0" err="1"/>
              <a:t>fontweight</a:t>
            </a:r>
            <a:endParaRPr lang="en-US" dirty="0"/>
          </a:p>
          <a:p>
            <a:r>
              <a:rPr lang="en-US" dirty="0"/>
              <a:t>lots of ways to document/comment in Simulink</a:t>
            </a:r>
          </a:p>
          <a:p>
            <a:r>
              <a:rPr lang="en-US" dirty="0"/>
              <a:t>classical comments in *.m, </a:t>
            </a:r>
            <a:r>
              <a:rPr lang="en-US" dirty="0" err="1"/>
              <a:t>Stateflow</a:t>
            </a:r>
            <a:endParaRPr lang="en-US" dirty="0"/>
          </a:p>
          <a:p>
            <a:r>
              <a:rPr lang="en-US" dirty="0"/>
              <a:t>I found 9 types of </a:t>
            </a:r>
            <a:r>
              <a:rPr lang="en-US" dirty="0" err="1"/>
              <a:t>docu</a:t>
            </a:r>
            <a:r>
              <a:rPr lang="en-US" dirty="0"/>
              <a:t>/comment</a:t>
            </a:r>
          </a:p>
          <a:p>
            <a:r>
              <a:rPr lang="en-US" dirty="0">
                <a:hlinkClick r:id="rId2"/>
              </a:rPr>
              <a:t>some official suggestions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7391-898F-406F-93D6-F3C1C14D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970A-4ACC-4BEB-91EC-3D30BE81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commenty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7B50-9357-48E3-A3C4-6790BADF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description</a:t>
            </a:r>
          </a:p>
          <a:p>
            <a:r>
              <a:rPr lang="en-US" dirty="0" err="1"/>
              <a:t>DocBlock</a:t>
            </a:r>
            <a:endParaRPr lang="en-US" dirty="0"/>
          </a:p>
          <a:p>
            <a:r>
              <a:rPr lang="en-US" dirty="0"/>
              <a:t>Annotation</a:t>
            </a:r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24F01-23B3-437E-AC12-AA80DDCB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6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9744-75B2-4D3B-BB38-D252FF1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block, parameter, bus,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6FE1-3822-4006-9F97-1E2C4F5F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elements can be described</a:t>
            </a:r>
          </a:p>
          <a:p>
            <a:r>
              <a:rPr lang="en-US" dirty="0"/>
              <a:t>purpose, inner workings, how to use, find it with a search …</a:t>
            </a:r>
          </a:p>
          <a:p>
            <a:r>
              <a:rPr lang="en-US" dirty="0">
                <a:effectLst/>
              </a:rPr>
              <a:t>https://www.mathworks.com/help/simulink/ug/block-properties-dialog-box.html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86860-7781-4675-B380-8C7DFBAD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3E74F-4199-4363-ACA1-A4558774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97" y="3642513"/>
            <a:ext cx="3954679" cy="3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5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D3D5-E87A-411A-B638-A5373130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E18A-A7BC-4259-8410-43CD8EEB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*.txt/html/rtf in this block</a:t>
            </a:r>
          </a:p>
          <a:p>
            <a:r>
              <a:rPr lang="en-US" dirty="0">
                <a:effectLst/>
              </a:rPr>
              <a:t>https://www.mathworks.com/help/simulink/slref/docblock.html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F33D6-10E8-4F14-8362-F83850E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C47DE-8A8F-496D-A8BF-BF8B07C3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75" y="3974692"/>
            <a:ext cx="8764173" cy="28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5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48AD-C5C7-4DF2-ACEF-32236E74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E11-937A-4CE9-9369-C8C1809B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text/area/image, possibly linked to blocks</a:t>
            </a:r>
          </a:p>
          <a:p>
            <a:r>
              <a:rPr lang="en-US" dirty="0">
                <a:effectLst/>
              </a:rPr>
              <a:t>https://www.mathworks.com/help/simulink/ug/annotations.html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45D0-1F91-4EA0-9A75-89D2BA76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C825-A1F0-480A-8047-0A1C8B7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569" y="3319639"/>
            <a:ext cx="254317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68625-369C-4598-A8F8-31851096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3267904"/>
            <a:ext cx="2747376" cy="345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F07FB-B306-4E59-8BB1-C18BDB59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637" y="4343396"/>
            <a:ext cx="45243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4EAB-94C7-4E2C-AE66-0C71588D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0539-6DDD-469B-B8F7-9B943AC4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*.</a:t>
            </a:r>
            <a:r>
              <a:rPr lang="en-US" dirty="0" err="1"/>
              <a:t>mldatx</a:t>
            </a:r>
            <a:r>
              <a:rPr lang="en-US" dirty="0"/>
              <a:t>, associated to model file</a:t>
            </a:r>
          </a:p>
          <a:p>
            <a:r>
              <a:rPr lang="en-US" dirty="0">
                <a:solidFill>
                  <a:srgbClr val="FF0000"/>
                </a:solidFill>
              </a:rPr>
              <a:t>programmatically accessible?</a:t>
            </a:r>
          </a:p>
          <a:p>
            <a:r>
              <a:rPr lang="en-US" dirty="0"/>
              <a:t>read/write mode</a:t>
            </a:r>
          </a:p>
          <a:p>
            <a:r>
              <a:rPr lang="en-US" dirty="0"/>
              <a:t>possible to follow hierarchy of model: display different info depending on open sub system</a:t>
            </a:r>
          </a:p>
          <a:p>
            <a:r>
              <a:rPr lang="en-US" dirty="0">
                <a:effectLst/>
              </a:rPr>
              <a:t>https://www.mathworks.com/help/simulink/ug/annotations.html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E582E-53C6-4A5B-8AEF-BB46E199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9B7DE-80F3-4698-A8C4-F2A78801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39" y="4914603"/>
            <a:ext cx="2914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A9EC-F172-4623-8D80-0791C861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</a:t>
            </a:r>
            <a:r>
              <a:rPr lang="en-US" dirty="0" err="1"/>
              <a:t>commenty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3E3F-2486-49C7-9535-F1B5D1E8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meta data</a:t>
            </a:r>
          </a:p>
          <a:p>
            <a:r>
              <a:rPr lang="en-US" dirty="0"/>
              <a:t>Block description</a:t>
            </a:r>
          </a:p>
          <a:p>
            <a:r>
              <a:rPr lang="en-US" dirty="0"/>
              <a:t>Block Tag</a:t>
            </a:r>
          </a:p>
          <a:p>
            <a:r>
              <a:rPr lang="en-US" dirty="0"/>
              <a:t>Mask Display</a:t>
            </a:r>
          </a:p>
          <a:p>
            <a:r>
              <a:rPr lang="en-US" dirty="0" err="1">
                <a:solidFill>
                  <a:srgbClr val="FF0000"/>
                </a:solidFill>
              </a:rPr>
              <a:t>Viewmark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Report generator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56714-64EB-4385-8E91-F010487D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6E1F-1C26-4557-8C7E-E5DA3E33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C3AB-1686-4B9B-A4AC-00A305C9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data for whole model</a:t>
            </a:r>
          </a:p>
          <a:p>
            <a:r>
              <a:rPr lang="en-US" dirty="0"/>
              <a:t>mostly, meta data created by GUI</a:t>
            </a:r>
          </a:p>
          <a:p>
            <a:r>
              <a:rPr lang="en-US" b="1" dirty="0"/>
              <a:t>model description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F71CE-2A6A-4FB2-84FB-EBFB57A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8D40A2-92BA-4FA4-8A1B-9FAE5C65DA7D}"/>
              </a:ext>
            </a:extLst>
          </p:cNvPr>
          <p:cNvGrpSpPr/>
          <p:nvPr/>
        </p:nvGrpSpPr>
        <p:grpSpPr>
          <a:xfrm>
            <a:off x="6464105" y="3443120"/>
            <a:ext cx="5506914" cy="3322437"/>
            <a:chOff x="0" y="2013316"/>
            <a:chExt cx="10325100" cy="62293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9A60CB-3A1A-4DE5-BB01-F3454AFF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50" y="2013316"/>
              <a:ext cx="5162550" cy="31146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DABD29-271A-433E-96DB-75F5F77D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13316"/>
              <a:ext cx="5162550" cy="31146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05A1F2-FAD7-4E81-BE3B-F1953F0B4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127991"/>
              <a:ext cx="5162550" cy="311467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2F8CECA-C2C6-4D2E-918C-6715C5226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037" y="3414879"/>
            <a:ext cx="2300068" cy="33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9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715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Simulink comments/documentation</vt:lpstr>
      <vt:lpstr>Simulink Documentation Possibilities</vt:lpstr>
      <vt:lpstr>More commenty</vt:lpstr>
      <vt:lpstr>Description of block, parameter, bus, signal</vt:lpstr>
      <vt:lpstr>DocBlock</vt:lpstr>
      <vt:lpstr>Annotation</vt:lpstr>
      <vt:lpstr>Note</vt:lpstr>
      <vt:lpstr>Less commenty</vt:lpstr>
      <vt:lpstr>File Meta Data</vt:lpstr>
      <vt:lpstr>Block Annotation</vt:lpstr>
      <vt:lpstr>Block Tag</vt:lpstr>
      <vt:lpstr>Mask Display</vt:lpstr>
      <vt:lpstr>(possible hierarchy)</vt:lpstr>
      <vt:lpstr>Simulink Report Generator</vt:lpstr>
      <vt:lpstr>Viewmark</vt:lpstr>
      <vt:lpstr>Guidelines</vt:lpstr>
      <vt:lpstr>Preliminary Analysis</vt:lpstr>
      <vt:lpstr>From here I could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Bus Usage</dc:title>
  <dc:creator>Alexander</dc:creator>
  <cp:lastModifiedBy>boll</cp:lastModifiedBy>
  <cp:revision>250</cp:revision>
  <dcterms:created xsi:type="dcterms:W3CDTF">2021-06-01T10:01:40Z</dcterms:created>
  <dcterms:modified xsi:type="dcterms:W3CDTF">2022-06-09T17:12:11Z</dcterms:modified>
</cp:coreProperties>
</file>