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1569" r:id="rId3"/>
    <p:sldId id="1572" r:id="rId5"/>
    <p:sldId id="1573" r:id="rId6"/>
    <p:sldId id="1574" r:id="rId7"/>
    <p:sldId id="1575" r:id="rId8"/>
    <p:sldId id="1622" r:id="rId9"/>
    <p:sldId id="1576" r:id="rId10"/>
    <p:sldId id="1625" r:id="rId11"/>
    <p:sldId id="1594" r:id="rId12"/>
    <p:sldId id="1595" r:id="rId13"/>
    <p:sldId id="1596" r:id="rId14"/>
    <p:sldId id="1597" r:id="rId15"/>
    <p:sldId id="1598" r:id="rId16"/>
    <p:sldId id="1601" r:id="rId17"/>
    <p:sldId id="1603" r:id="rId18"/>
    <p:sldId id="1606" r:id="rId19"/>
    <p:sldId id="1626" r:id="rId20"/>
    <p:sldId id="1607" r:id="rId21"/>
    <p:sldId id="1608" r:id="rId22"/>
    <p:sldId id="1609" r:id="rId23"/>
    <p:sldId id="1612" r:id="rId24"/>
    <p:sldId id="1613" r:id="rId25"/>
    <p:sldId id="1614" r:id="rId26"/>
    <p:sldId id="1615" r:id="rId27"/>
    <p:sldId id="1628" r:id="rId28"/>
    <p:sldId id="1617" r:id="rId29"/>
    <p:sldId id="1618" r:id="rId30"/>
    <p:sldId id="1619" r:id="rId31"/>
    <p:sldId id="1620" r:id="rId32"/>
  </p:sldIdLst>
  <p:sldSz cx="9144000" cy="6858000" type="screen4x3"/>
  <p:notesSz cx="7102475" cy="1023112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00"/>
    <a:srgbClr val="F2900E"/>
    <a:srgbClr val="FBD7A7"/>
    <a:srgbClr val="D9D9D9"/>
    <a:srgbClr val="BFBFBF"/>
    <a:srgbClr val="A6A6A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84694" autoAdjust="0"/>
  </p:normalViewPr>
  <p:slideViewPr>
    <p:cSldViewPr showGuides="1">
      <p:cViewPr varScale="1">
        <p:scale>
          <a:sx n="63" d="100"/>
          <a:sy n="6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11499-CCAB-40BC-923E-7EA09EF49C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1E41-9B57-4230-BD22-7870A5BC4A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0" sz="13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0" sz="13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0" sz="13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0"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F11AC-92C4-4D53-9162-651BD907E60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83CBD3-F737-46AA-A3BC-CAB8521F49A5}" type="slidenum">
              <a:rPr lang="en-US" altLang="zh-CN" sz="1300"/>
            </a:fld>
            <a:endParaRPr lang="en-US" altLang="zh-CN" sz="1300"/>
          </a:p>
        </p:txBody>
      </p:sp>
      <p:sp>
        <p:nvSpPr>
          <p:cNvPr id="409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0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101" name="灯片编号占位符 3"/>
          <p:cNvSpPr txBox="1">
            <a:spLocks noGrp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789F4C-8328-4FDD-ADFB-647B56A0868D}" type="slidenum">
              <a:rPr kumimoji="0" lang="zh-CN" altLang="en-US" sz="1300">
                <a:latin typeface="Calibri" panose="020F0502020204030204" pitchFamily="34" charset="0"/>
              </a:rPr>
            </a:fld>
            <a:endParaRPr kumimoji="0"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4F11AC-92C4-4D53-9162-651BD907E60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4F11AC-92C4-4D53-9162-651BD907E60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4F11AC-92C4-4D53-9162-651BD907E60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4F11AC-92C4-4D53-9162-651BD907E60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28800"/>
            <a:ext cx="7992888" cy="4552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单击此处插入标题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15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15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15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15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15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15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15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hyperlink" Target="https://cg.cs.tsinghua.edu.cn/jittor/tutorial/%0d%0d" TargetMode="Externa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hyperlink" Target="https://cg.cs.tsinghua.edu.cn/jittor/resource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s://cg.cs.tsinghua.edu.cn/jittor/assets/docs/index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iscuss.jittor.org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标题 2"/>
          <p:cNvSpPr>
            <a:spLocks noGrp="1"/>
          </p:cNvSpPr>
          <p:nvPr>
            <p:ph type="subTitle" idx="4294967295"/>
          </p:nvPr>
        </p:nvSpPr>
        <p:spPr>
          <a:xfrm>
            <a:off x="1549400" y="4221163"/>
            <a:ext cx="6045200" cy="1317625"/>
          </a:xfrm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zh-CN" altLang="en-US" sz="2800" b="1" dirty="0"/>
              <a:t>周文洋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1135834" y="2564904"/>
            <a:ext cx="68723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spc="-1" dirty="0">
                <a:solidFill>
                  <a:srgbClr val="3333CC"/>
                </a:solidFill>
                <a:latin typeface="黑体"/>
                <a:ea typeface="黑体"/>
              </a:rPr>
              <a:t>零基础入门计图深度学习框架</a:t>
            </a:r>
            <a:endParaRPr lang="zh-CN" altLang="en-US" sz="4000" b="1" spc="-1" dirty="0">
              <a:solidFill>
                <a:srgbClr val="3333CC"/>
              </a:solidFill>
              <a:latin typeface="黑体"/>
              <a:ea typeface="黑体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864" y="4916850"/>
            <a:ext cx="2219325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</a:t>
            </a:r>
            <a:r>
              <a:rPr lang="zh-CN" altLang="en-US" dirty="0"/>
              <a:t>的基本介绍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28800"/>
            <a:ext cx="5328592" cy="4552528"/>
          </a:xfrm>
        </p:spPr>
        <p:txBody>
          <a:bodyPr/>
          <a:lstStyle/>
          <a:p>
            <a:r>
              <a:rPr lang="zh-CN" altLang="en-US" sz="2000" dirty="0"/>
              <a:t>在计图 框架中，</a:t>
            </a:r>
            <a:r>
              <a:rPr lang="en-US" altLang="zh-CN" sz="2000" dirty="0"/>
              <a:t>Var </a:t>
            </a:r>
            <a:r>
              <a:rPr lang="zh-CN" altLang="en-US" sz="2000" dirty="0"/>
              <a:t>类型是最基本的数据类型。计图的所有操作，都将基于 </a:t>
            </a:r>
            <a:r>
              <a:rPr lang="en-US" altLang="zh-CN" sz="2000" dirty="0"/>
              <a:t>Var </a:t>
            </a:r>
            <a:r>
              <a:rPr lang="zh-CN" altLang="en-US" sz="2000" dirty="0"/>
              <a:t>进行。所以，学习并掌握 </a:t>
            </a:r>
            <a:r>
              <a:rPr lang="en-US" altLang="zh-CN" sz="2000" dirty="0"/>
              <a:t>Var </a:t>
            </a:r>
            <a:r>
              <a:rPr lang="zh-CN" altLang="en-US" sz="2000" dirty="0"/>
              <a:t>是使用计图的第一步。之所以引入 </a:t>
            </a:r>
            <a:r>
              <a:rPr lang="en-US" altLang="zh-CN" sz="2000" dirty="0"/>
              <a:t>Var </a:t>
            </a:r>
            <a:r>
              <a:rPr lang="zh-CN" altLang="en-US" sz="2000" dirty="0"/>
              <a:t>类型，是为了优化深度学习的计算能力与效率，目的是方便同学们更加高效地进行开发。  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简单来说，</a:t>
            </a:r>
            <a:r>
              <a:rPr lang="en-US" altLang="zh-CN" sz="2000" dirty="0"/>
              <a:t>Var </a:t>
            </a:r>
            <a:r>
              <a:rPr lang="zh-CN" altLang="en-US" sz="2000" dirty="0"/>
              <a:t>是一种特殊的数据结构，它与数组和矩阵非常相似。您可简单理解为，一维 </a:t>
            </a:r>
            <a:r>
              <a:rPr lang="en-US" altLang="zh-CN" sz="2000" dirty="0"/>
              <a:t>Var </a:t>
            </a:r>
            <a:r>
              <a:rPr lang="zh-CN" altLang="en-US" sz="2000" dirty="0"/>
              <a:t>即是数组，二维 </a:t>
            </a:r>
            <a:r>
              <a:rPr lang="en-US" altLang="zh-CN" sz="2000" dirty="0"/>
              <a:t>Var </a:t>
            </a:r>
            <a:r>
              <a:rPr lang="zh-CN" altLang="en-US" sz="2000" dirty="0"/>
              <a:t>即是矩阵。在计图中，我们使用 </a:t>
            </a:r>
            <a:r>
              <a:rPr lang="en-US" altLang="zh-CN" sz="2000" dirty="0"/>
              <a:t>Var </a:t>
            </a:r>
            <a:r>
              <a:rPr lang="zh-CN" altLang="en-US" sz="2000" dirty="0"/>
              <a:t>来编码模型的输入和输出，以及模型的参数。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786217"/>
            <a:ext cx="2811934" cy="20036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35528" y="2288713"/>
            <a:ext cx="2956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如下图所示，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和张量类似，可以是多维（阶）的，比如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维，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维，甚至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维，在</a:t>
            </a:r>
            <a:r>
              <a:rPr lang="en-US" altLang="zh-CN" sz="1800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jittor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最多可以有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如何生成</a:t>
            </a:r>
            <a:r>
              <a:rPr lang="en-US" altLang="zh-CN" dirty="0"/>
              <a:t>Var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</a:t>
            </a:r>
            <a:r>
              <a:rPr lang="zh-CN" altLang="en-US" dirty="0"/>
              <a:t>可以有很多种生成与构造方式，比如从数组来构造，从形状构造等等，下面代码演示了一些常见的构造方法：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3861048"/>
            <a:ext cx="5962650" cy="189547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 bwMode="auto">
          <a:xfrm>
            <a:off x="3772282" y="4189730"/>
            <a:ext cx="43204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9952" y="4077072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从数组中导入</a:t>
            </a:r>
            <a:r>
              <a:rPr lang="en-US" altLang="zh-CN" sz="1800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jittor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Var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，导入后的形状为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3x2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箭头: 右 7"/>
          <p:cNvSpPr/>
          <p:nvPr/>
        </p:nvSpPr>
        <p:spPr bwMode="auto">
          <a:xfrm>
            <a:off x="3772282" y="4756502"/>
            <a:ext cx="43204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39952" y="464384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生成一个随机的二维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3x4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箭头: 右 9"/>
          <p:cNvSpPr/>
          <p:nvPr/>
        </p:nvSpPr>
        <p:spPr bwMode="auto">
          <a:xfrm>
            <a:off x="3772282" y="5046630"/>
            <a:ext cx="43204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39952" y="490051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生成一个全一的二维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3x4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箭头: 右 14"/>
          <p:cNvSpPr/>
          <p:nvPr/>
        </p:nvSpPr>
        <p:spPr bwMode="auto">
          <a:xfrm>
            <a:off x="3772282" y="5281540"/>
            <a:ext cx="43204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39952" y="516888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生成一个全零的二维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3x4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箭头: 右 16"/>
          <p:cNvSpPr/>
          <p:nvPr/>
        </p:nvSpPr>
        <p:spPr bwMode="auto">
          <a:xfrm rot="5400000">
            <a:off x="2843808" y="5756523"/>
            <a:ext cx="43204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37246" y="6084689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生成从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的数组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[0,1,2,3,4,5,6,7,8]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</a:t>
            </a:r>
            <a:r>
              <a:rPr lang="zh-CN" altLang="en-US" dirty="0"/>
              <a:t>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</a:t>
            </a:r>
            <a:r>
              <a:rPr lang="zh-CN" altLang="en-US" dirty="0"/>
              <a:t>有两个关键的属性，分别是形状</a:t>
            </a:r>
            <a:r>
              <a:rPr lang="en-US" altLang="zh-CN" dirty="0"/>
              <a:t>shape</a:t>
            </a:r>
            <a:r>
              <a:rPr lang="zh-CN" altLang="en-US" dirty="0"/>
              <a:t>和类型</a:t>
            </a:r>
            <a:r>
              <a:rPr lang="en-US" altLang="zh-CN" dirty="0" err="1"/>
              <a:t>dtype</a:t>
            </a:r>
            <a:r>
              <a:rPr lang="zh-CN" altLang="en-US" dirty="0"/>
              <a:t>，获取的方式如下所示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84984"/>
            <a:ext cx="6134100" cy="2790825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 bwMode="auto">
          <a:xfrm>
            <a:off x="5228909" y="3887239"/>
            <a:ext cx="666921" cy="117825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5831" y="3573016"/>
            <a:ext cx="3140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的形状是一个数组，数组的长度代表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是的维度（阶数），数组中的每个元素代表每个维度的大小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箭头: 右 9"/>
          <p:cNvSpPr/>
          <p:nvPr/>
        </p:nvSpPr>
        <p:spPr bwMode="auto">
          <a:xfrm rot="5400000">
            <a:off x="4836536" y="4621483"/>
            <a:ext cx="666921" cy="117825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95438" y="5259620"/>
            <a:ext cx="4053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的类型是一个字符串，常见的类型有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int32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float32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float16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等等，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代表整数变量，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代表浮点数变量，整数变量是不会产生梯度的，而浮点数变量是可以产生梯度的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562800" cy="1143000"/>
          </a:xfrm>
        </p:spPr>
        <p:txBody>
          <a:bodyPr/>
          <a:lstStyle/>
          <a:p>
            <a:r>
              <a:rPr lang="en-US" altLang="zh-CN" dirty="0"/>
              <a:t>Var</a:t>
            </a:r>
            <a:r>
              <a:rPr lang="zh-CN" altLang="en-US" dirty="0"/>
              <a:t>的基础操作 </a:t>
            </a:r>
            <a:r>
              <a:rPr lang="en-US" altLang="zh-CN" dirty="0"/>
              <a:t>– </a:t>
            </a:r>
            <a:r>
              <a:rPr lang="zh-CN" altLang="en-US" dirty="0"/>
              <a:t>重塑</a:t>
            </a:r>
            <a:r>
              <a:rPr lang="en-US" altLang="zh-CN" dirty="0"/>
              <a:t>reshape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28800"/>
            <a:ext cx="7992888" cy="4552528"/>
          </a:xfrm>
        </p:spPr>
        <p:txBody>
          <a:bodyPr/>
          <a:lstStyle/>
          <a:p>
            <a:r>
              <a:rPr lang="zh-CN" altLang="en-US" sz="2400" dirty="0"/>
              <a:t>重塑（</a:t>
            </a:r>
            <a:r>
              <a:rPr lang="en-US" altLang="zh-CN" sz="2400" dirty="0"/>
              <a:t>reshape</a:t>
            </a:r>
            <a:r>
              <a:rPr lang="zh-CN" altLang="en-US" sz="2400" dirty="0"/>
              <a:t>），是</a:t>
            </a:r>
            <a:r>
              <a:rPr lang="en-US" altLang="zh-CN" sz="2400" dirty="0" err="1"/>
              <a:t>jittor</a:t>
            </a:r>
            <a:r>
              <a:rPr lang="zh-CN" altLang="en-US" sz="2400" dirty="0"/>
              <a:t>中的常见操作，该操作可以改变变量的形状和维度，比如把大小为</a:t>
            </a:r>
            <a:r>
              <a:rPr lang="en-US" altLang="zh-CN" sz="2400" dirty="0"/>
              <a:t>4</a:t>
            </a:r>
            <a:r>
              <a:rPr lang="zh-CN" altLang="en-US" sz="2400" dirty="0"/>
              <a:t>的向量变成</a:t>
            </a:r>
            <a:r>
              <a:rPr lang="en-US" altLang="zh-CN" sz="2400" dirty="0"/>
              <a:t>2x2</a:t>
            </a:r>
            <a:r>
              <a:rPr lang="zh-CN" altLang="en-US" sz="2400" dirty="0"/>
              <a:t>的矩阵，改变形状的过程必须保证元素总数不变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2" y="4005064"/>
            <a:ext cx="6134100" cy="1257300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5148064" y="3449111"/>
            <a:ext cx="1747163" cy="533673"/>
            <a:chOff x="5117480" y="3049235"/>
            <a:chExt cx="1747163" cy="533673"/>
          </a:xfrm>
        </p:grpSpPr>
        <p:sp>
          <p:nvSpPr>
            <p:cNvPr id="8" name="立方体 7"/>
            <p:cNvSpPr/>
            <p:nvPr/>
          </p:nvSpPr>
          <p:spPr bwMode="auto">
            <a:xfrm>
              <a:off x="5117480" y="319325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" name="立方体 9"/>
            <p:cNvSpPr/>
            <p:nvPr/>
          </p:nvSpPr>
          <p:spPr bwMode="auto">
            <a:xfrm>
              <a:off x="5384800" y="319325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" name="立方体 10"/>
            <p:cNvSpPr/>
            <p:nvPr/>
          </p:nvSpPr>
          <p:spPr bwMode="auto">
            <a:xfrm>
              <a:off x="5652120" y="319325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12160" y="30492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3" name="立方体 12"/>
            <p:cNvSpPr/>
            <p:nvPr/>
          </p:nvSpPr>
          <p:spPr bwMode="auto">
            <a:xfrm>
              <a:off x="6504603" y="319325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58803" y="324435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26</a:t>
              </a:r>
              <a:endParaRPr lang="zh-CN" altLang="en-US" sz="16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729548" y="4579311"/>
            <a:ext cx="1074700" cy="1081937"/>
            <a:chOff x="5544108" y="3813602"/>
            <a:chExt cx="1074700" cy="1081937"/>
          </a:xfrm>
        </p:grpSpPr>
        <p:sp>
          <p:nvSpPr>
            <p:cNvPr id="15" name="立方体 14"/>
            <p:cNvSpPr/>
            <p:nvPr/>
          </p:nvSpPr>
          <p:spPr bwMode="auto">
            <a:xfrm>
              <a:off x="5724128" y="4365104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6" name="立方体 15"/>
            <p:cNvSpPr/>
            <p:nvPr/>
          </p:nvSpPr>
          <p:spPr bwMode="auto">
            <a:xfrm>
              <a:off x="5991448" y="4365104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7" name="立方体 16"/>
            <p:cNvSpPr/>
            <p:nvPr/>
          </p:nvSpPr>
          <p:spPr bwMode="auto">
            <a:xfrm>
              <a:off x="6258768" y="4365104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1" name="立方体 20"/>
            <p:cNvSpPr/>
            <p:nvPr/>
          </p:nvSpPr>
          <p:spPr bwMode="auto">
            <a:xfrm>
              <a:off x="5724128" y="4089353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" name="立方体 21"/>
            <p:cNvSpPr/>
            <p:nvPr/>
          </p:nvSpPr>
          <p:spPr bwMode="auto">
            <a:xfrm>
              <a:off x="5991448" y="4089353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3" name="立方体 22"/>
            <p:cNvSpPr/>
            <p:nvPr/>
          </p:nvSpPr>
          <p:spPr bwMode="auto">
            <a:xfrm>
              <a:off x="6258768" y="4089353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4" name="立方体 23"/>
            <p:cNvSpPr/>
            <p:nvPr/>
          </p:nvSpPr>
          <p:spPr bwMode="auto">
            <a:xfrm>
              <a:off x="5724128" y="3813602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5" name="立方体 24"/>
            <p:cNvSpPr/>
            <p:nvPr/>
          </p:nvSpPr>
          <p:spPr bwMode="auto">
            <a:xfrm>
              <a:off x="5991448" y="3813602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6" name="立方体 25"/>
            <p:cNvSpPr/>
            <p:nvPr/>
          </p:nvSpPr>
          <p:spPr bwMode="auto">
            <a:xfrm>
              <a:off x="6258768" y="3813602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7" name="立方体 26"/>
            <p:cNvSpPr/>
            <p:nvPr/>
          </p:nvSpPr>
          <p:spPr bwMode="auto">
            <a:xfrm>
              <a:off x="5636828" y="4445395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8" name="立方体 27"/>
            <p:cNvSpPr/>
            <p:nvPr/>
          </p:nvSpPr>
          <p:spPr bwMode="auto">
            <a:xfrm>
              <a:off x="5904148" y="4445395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9" name="立方体 28"/>
            <p:cNvSpPr/>
            <p:nvPr/>
          </p:nvSpPr>
          <p:spPr bwMode="auto">
            <a:xfrm>
              <a:off x="6171468" y="4445395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0" name="立方体 29"/>
            <p:cNvSpPr/>
            <p:nvPr/>
          </p:nvSpPr>
          <p:spPr bwMode="auto">
            <a:xfrm>
              <a:off x="5636828" y="4169644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1" name="立方体 30"/>
            <p:cNvSpPr/>
            <p:nvPr/>
          </p:nvSpPr>
          <p:spPr bwMode="auto">
            <a:xfrm>
              <a:off x="5904148" y="4169644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2" name="立方体 31"/>
            <p:cNvSpPr/>
            <p:nvPr/>
          </p:nvSpPr>
          <p:spPr bwMode="auto">
            <a:xfrm>
              <a:off x="6171468" y="4169644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3" name="立方体 32"/>
            <p:cNvSpPr/>
            <p:nvPr/>
          </p:nvSpPr>
          <p:spPr bwMode="auto">
            <a:xfrm>
              <a:off x="5636828" y="3893893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4" name="立方体 33"/>
            <p:cNvSpPr/>
            <p:nvPr/>
          </p:nvSpPr>
          <p:spPr bwMode="auto">
            <a:xfrm>
              <a:off x="5904148" y="3893893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5" name="立方体 34"/>
            <p:cNvSpPr/>
            <p:nvPr/>
          </p:nvSpPr>
          <p:spPr bwMode="auto">
            <a:xfrm>
              <a:off x="6171468" y="3893893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6" name="立方体 35"/>
            <p:cNvSpPr/>
            <p:nvPr/>
          </p:nvSpPr>
          <p:spPr bwMode="auto">
            <a:xfrm>
              <a:off x="5544108" y="4535499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6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7" name="立方体 36"/>
            <p:cNvSpPr/>
            <p:nvPr/>
          </p:nvSpPr>
          <p:spPr bwMode="auto">
            <a:xfrm>
              <a:off x="5811428" y="4535499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7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8" name="立方体 37"/>
            <p:cNvSpPr/>
            <p:nvPr/>
          </p:nvSpPr>
          <p:spPr bwMode="auto">
            <a:xfrm>
              <a:off x="6078748" y="4535499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8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9" name="立方体 38"/>
            <p:cNvSpPr/>
            <p:nvPr/>
          </p:nvSpPr>
          <p:spPr bwMode="auto">
            <a:xfrm>
              <a:off x="5544108" y="425974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0" name="立方体 39"/>
            <p:cNvSpPr/>
            <p:nvPr/>
          </p:nvSpPr>
          <p:spPr bwMode="auto">
            <a:xfrm>
              <a:off x="5811428" y="425974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4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" name="立方体 40"/>
            <p:cNvSpPr/>
            <p:nvPr/>
          </p:nvSpPr>
          <p:spPr bwMode="auto">
            <a:xfrm>
              <a:off x="6078748" y="425974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5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2" name="立方体 41"/>
            <p:cNvSpPr/>
            <p:nvPr/>
          </p:nvSpPr>
          <p:spPr bwMode="auto">
            <a:xfrm>
              <a:off x="5544108" y="3983997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3" name="立方体 42"/>
            <p:cNvSpPr/>
            <p:nvPr/>
          </p:nvSpPr>
          <p:spPr bwMode="auto">
            <a:xfrm>
              <a:off x="5811428" y="3983997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4" name="立方体 43"/>
            <p:cNvSpPr/>
            <p:nvPr/>
          </p:nvSpPr>
          <p:spPr bwMode="auto">
            <a:xfrm>
              <a:off x="6078748" y="3983997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627784" y="5472633"/>
            <a:ext cx="894681" cy="1360468"/>
            <a:chOff x="5564122" y="5469706"/>
            <a:chExt cx="894681" cy="1360468"/>
          </a:xfrm>
        </p:grpSpPr>
        <p:sp>
          <p:nvSpPr>
            <p:cNvPr id="45" name="立方体 44"/>
            <p:cNvSpPr/>
            <p:nvPr/>
          </p:nvSpPr>
          <p:spPr bwMode="auto">
            <a:xfrm>
              <a:off x="5564122" y="6392770"/>
              <a:ext cx="534641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24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6" name="立方体 45"/>
            <p:cNvSpPr/>
            <p:nvPr/>
          </p:nvSpPr>
          <p:spPr bwMode="auto">
            <a:xfrm>
              <a:off x="5831442" y="6392770"/>
              <a:ext cx="564134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25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7" name="立方体 46"/>
            <p:cNvSpPr/>
            <p:nvPr/>
          </p:nvSpPr>
          <p:spPr bwMode="auto">
            <a:xfrm>
              <a:off x="6098763" y="639277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8" name="立方体 47"/>
            <p:cNvSpPr/>
            <p:nvPr/>
          </p:nvSpPr>
          <p:spPr bwMode="auto">
            <a:xfrm>
              <a:off x="5564123" y="5742657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9" name="立方体 48"/>
            <p:cNvSpPr/>
            <p:nvPr/>
          </p:nvSpPr>
          <p:spPr bwMode="auto">
            <a:xfrm>
              <a:off x="5831443" y="5742657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4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0" name="立方体 49"/>
            <p:cNvSpPr/>
            <p:nvPr/>
          </p:nvSpPr>
          <p:spPr bwMode="auto">
            <a:xfrm>
              <a:off x="6098763" y="5742657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5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" name="立方体 50"/>
            <p:cNvSpPr/>
            <p:nvPr/>
          </p:nvSpPr>
          <p:spPr bwMode="auto">
            <a:xfrm>
              <a:off x="5564123" y="5469706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2" name="立方体 51"/>
            <p:cNvSpPr/>
            <p:nvPr/>
          </p:nvSpPr>
          <p:spPr bwMode="auto">
            <a:xfrm>
              <a:off x="5831443" y="5469706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3" name="立方体 52"/>
            <p:cNvSpPr/>
            <p:nvPr/>
          </p:nvSpPr>
          <p:spPr bwMode="auto">
            <a:xfrm>
              <a:off x="6098763" y="5469706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733628" y="59556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048938" y="649162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26</a:t>
              </a:r>
              <a:endParaRPr lang="zh-CN" altLang="en-US" sz="1600" dirty="0"/>
            </a:p>
          </p:txBody>
        </p:sp>
      </p:grpSp>
      <p:sp>
        <p:nvSpPr>
          <p:cNvPr id="59" name="箭头: 右 58"/>
          <p:cNvSpPr/>
          <p:nvPr/>
        </p:nvSpPr>
        <p:spPr bwMode="auto">
          <a:xfrm rot="20972419">
            <a:off x="2805584" y="3866476"/>
            <a:ext cx="1971902" cy="156032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0" name="箭头: 右 59"/>
          <p:cNvSpPr/>
          <p:nvPr/>
        </p:nvSpPr>
        <p:spPr bwMode="auto">
          <a:xfrm rot="533623">
            <a:off x="3368652" y="4695328"/>
            <a:ext cx="1971902" cy="156032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1" name="箭头: 右 60"/>
          <p:cNvSpPr/>
          <p:nvPr/>
        </p:nvSpPr>
        <p:spPr bwMode="auto">
          <a:xfrm rot="4229216">
            <a:off x="2039327" y="5471221"/>
            <a:ext cx="687891" cy="13820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971510" y="35041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一维，形状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[27]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971509" y="477334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三维，形状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[3,3,3]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649394" y="5944765"/>
            <a:ext cx="365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二维，形状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[3,9]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，此处的参数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代表将剩下的元素个数全部赋予该维度，是一种简洁的写法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531309" y="4757450"/>
            <a:ext cx="894680" cy="903798"/>
            <a:chOff x="1071440" y="5020860"/>
            <a:chExt cx="894680" cy="903798"/>
          </a:xfrm>
        </p:grpSpPr>
        <p:sp>
          <p:nvSpPr>
            <p:cNvPr id="88" name="立方体 87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9" name="立方体 88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0" name="立方体 89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1" name="立方体 90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2" name="立方体 91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3" name="立方体 92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4" name="立方体 93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5" name="立方体 94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6" name="立方体 95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18784" cy="1143000"/>
          </a:xfrm>
        </p:spPr>
        <p:txBody>
          <a:bodyPr/>
          <a:lstStyle/>
          <a:p>
            <a:r>
              <a:rPr lang="en-US" altLang="zh-CN" dirty="0"/>
              <a:t>Var</a:t>
            </a:r>
            <a:r>
              <a:rPr lang="zh-CN" altLang="en-US" dirty="0"/>
              <a:t>的基础操作 </a:t>
            </a:r>
            <a:r>
              <a:rPr lang="en-US" altLang="zh-CN" dirty="0"/>
              <a:t>– </a:t>
            </a:r>
            <a:r>
              <a:rPr lang="zh-CN" altLang="en-US" dirty="0"/>
              <a:t>拼接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拼接（</a:t>
            </a:r>
            <a:r>
              <a:rPr lang="en-US" altLang="zh-CN" sz="2400" dirty="0" err="1"/>
              <a:t>concat</a:t>
            </a:r>
            <a:r>
              <a:rPr lang="zh-CN" altLang="en-US" sz="2400" dirty="0"/>
              <a:t>）也是</a:t>
            </a:r>
            <a:r>
              <a:rPr lang="en-US" altLang="zh-CN" sz="2400" dirty="0"/>
              <a:t>Var</a:t>
            </a:r>
            <a:r>
              <a:rPr lang="zh-CN" altLang="en-US" sz="2400" dirty="0"/>
              <a:t>的一个基本操作，该操作可以将多个变量拼接成一个变量，常常被用在特征聚合上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24944"/>
            <a:ext cx="3752850" cy="609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84" y="2953519"/>
            <a:ext cx="3762375" cy="581025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683568" y="3747453"/>
            <a:ext cx="894680" cy="903798"/>
            <a:chOff x="1071440" y="5020860"/>
            <a:chExt cx="894680" cy="903798"/>
          </a:xfrm>
        </p:grpSpPr>
        <p:sp>
          <p:nvSpPr>
            <p:cNvPr id="55" name="立方体 54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6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6" name="立方体 55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7" name="立方体 56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8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8" name="立方体 57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9" name="立方体 58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4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0" name="立方体 59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5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1" name="立方体 60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2" name="立方体 61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3" name="立方体 62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83568" y="4869160"/>
            <a:ext cx="894680" cy="903798"/>
            <a:chOff x="1071440" y="5020860"/>
            <a:chExt cx="894680" cy="903798"/>
          </a:xfrm>
        </p:grpSpPr>
        <p:sp>
          <p:nvSpPr>
            <p:cNvPr id="65" name="立方体 64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6" name="立方体 65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" name="立方体 66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8" name="立方体 67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9" name="立方体 68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0" name="立方体 69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" name="立方体 70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" name="立方体 71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3" name="立方体 72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48336" y="4076124"/>
            <a:ext cx="7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var1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8336" y="5179938"/>
            <a:ext cx="7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var2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箭头: 右 75"/>
          <p:cNvSpPr/>
          <p:nvPr/>
        </p:nvSpPr>
        <p:spPr bwMode="auto">
          <a:xfrm>
            <a:off x="1784504" y="4597896"/>
            <a:ext cx="432048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531309" y="3963477"/>
            <a:ext cx="894680" cy="903798"/>
            <a:chOff x="1071440" y="5020860"/>
            <a:chExt cx="894680" cy="903798"/>
          </a:xfrm>
        </p:grpSpPr>
        <p:sp>
          <p:nvSpPr>
            <p:cNvPr id="78" name="立方体 77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6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9" name="立方体 78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0" name="立方体 79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8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1" name="立方体 80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2" name="立方体 81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4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3" name="立方体 82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5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4" name="立方体 83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5" name="立方体 84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6" name="立方体 85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064415" y="3747453"/>
            <a:ext cx="894680" cy="903798"/>
            <a:chOff x="1071440" y="5020860"/>
            <a:chExt cx="894680" cy="903798"/>
          </a:xfrm>
        </p:grpSpPr>
        <p:sp>
          <p:nvSpPr>
            <p:cNvPr id="108" name="立方体 107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6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9" name="立方体 108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0" name="立方体 109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8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1" name="立方体 110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2" name="立方体 111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4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3" name="立方体 112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5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4" name="立方体 113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5" name="立方体 114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6" name="立方体 115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064415" y="4869160"/>
            <a:ext cx="894680" cy="903798"/>
            <a:chOff x="1071440" y="5020860"/>
            <a:chExt cx="894680" cy="903798"/>
          </a:xfrm>
        </p:grpSpPr>
        <p:sp>
          <p:nvSpPr>
            <p:cNvPr id="118" name="立方体 117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9" name="立方体 118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0" name="立方体 119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1" name="立方体 120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2" name="立方体 121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3" name="立方体 122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4" name="立方体 123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5" name="立方体 124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6" name="立方体 125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27" name="文本框 126"/>
          <p:cNvSpPr txBox="1"/>
          <p:nvPr/>
        </p:nvSpPr>
        <p:spPr>
          <a:xfrm>
            <a:off x="4429183" y="4076124"/>
            <a:ext cx="7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var1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429183" y="5179938"/>
            <a:ext cx="7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var2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" name="箭头: 右 128"/>
          <p:cNvSpPr/>
          <p:nvPr/>
        </p:nvSpPr>
        <p:spPr bwMode="auto">
          <a:xfrm>
            <a:off x="6165351" y="4597896"/>
            <a:ext cx="432048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6912156" y="4324330"/>
            <a:ext cx="894680" cy="903798"/>
            <a:chOff x="1071440" y="5020860"/>
            <a:chExt cx="894680" cy="903798"/>
          </a:xfrm>
        </p:grpSpPr>
        <p:sp>
          <p:nvSpPr>
            <p:cNvPr id="131" name="立方体 130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6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2" name="立方体 131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3" name="立方体 132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8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4" name="立方体 133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5" name="立方体 134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4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6" name="立方体 135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5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7" name="立方体 136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8" name="立方体 137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9" name="立方体 138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704190" y="4325402"/>
            <a:ext cx="894680" cy="903798"/>
            <a:chOff x="1071440" y="5020860"/>
            <a:chExt cx="894680" cy="903798"/>
          </a:xfrm>
        </p:grpSpPr>
        <p:sp>
          <p:nvSpPr>
            <p:cNvPr id="98" name="立方体 97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9" name="立方体 98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0" name="立方体 99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1" name="立方体 100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2" name="立方体 101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3" name="立方体 102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4" name="立方体 103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5" name="立方体 104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6" name="立方体 105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590952" y="5860048"/>
            <a:ext cx="296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对二维矩阵按行（第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维）进行拼接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5292948" y="5860048"/>
            <a:ext cx="296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对二维矩阵按列（第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维）进行拼接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18784" cy="1143000"/>
          </a:xfrm>
        </p:spPr>
        <p:txBody>
          <a:bodyPr/>
          <a:lstStyle/>
          <a:p>
            <a:r>
              <a:rPr lang="en-US" altLang="zh-CN" dirty="0"/>
              <a:t>Var</a:t>
            </a:r>
            <a:r>
              <a:rPr lang="zh-CN" altLang="en-US" dirty="0"/>
              <a:t>的基础操作 </a:t>
            </a:r>
            <a:r>
              <a:rPr lang="en-US" altLang="zh-CN" dirty="0"/>
              <a:t>– </a:t>
            </a:r>
            <a:r>
              <a:rPr lang="zh-CN" altLang="en-US" dirty="0"/>
              <a:t>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广播（</a:t>
            </a:r>
            <a:r>
              <a:rPr lang="en-US" altLang="zh-CN" sz="2400" dirty="0"/>
              <a:t>broadcast</a:t>
            </a:r>
            <a:r>
              <a:rPr lang="zh-CN" altLang="en-US" sz="2400" dirty="0"/>
              <a:t>）是</a:t>
            </a:r>
            <a:r>
              <a:rPr lang="en-US" altLang="zh-CN" sz="2400" dirty="0"/>
              <a:t>Var</a:t>
            </a:r>
            <a:r>
              <a:rPr lang="zh-CN" altLang="en-US" sz="2400" dirty="0"/>
              <a:t>的一个重要操作，该操作可以将变量的维度提升，比如一维变二维，标量变矢量等等。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981325"/>
            <a:ext cx="3733800" cy="44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00374"/>
            <a:ext cx="3362325" cy="40957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843808" y="4005064"/>
            <a:ext cx="894680" cy="903798"/>
            <a:chOff x="1071440" y="5020860"/>
            <a:chExt cx="894680" cy="903798"/>
          </a:xfrm>
        </p:grpSpPr>
        <p:sp>
          <p:nvSpPr>
            <p:cNvPr id="9" name="立方体 8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" name="立方体 9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" name="立方体 10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" name="立方体 11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" name="立方体 12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" name="立方体 13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" name="立方体 14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6" name="立方体 15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7" name="立方体 16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8" name="箭头: 右 17"/>
          <p:cNvSpPr/>
          <p:nvPr/>
        </p:nvSpPr>
        <p:spPr bwMode="auto">
          <a:xfrm>
            <a:off x="1979712" y="4326730"/>
            <a:ext cx="432048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83568" y="4355578"/>
            <a:ext cx="894680" cy="360040"/>
            <a:chOff x="1071440" y="5293811"/>
            <a:chExt cx="894680" cy="360040"/>
          </a:xfrm>
        </p:grpSpPr>
        <p:sp>
          <p:nvSpPr>
            <p:cNvPr id="23" name="立方体 22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4" name="立方体 23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5" name="立方体 24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09600" y="5418885"/>
            <a:ext cx="2965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该操作将向量按列广播，其中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dims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参数指定的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，代表的就是列维度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797068" y="4005064"/>
            <a:ext cx="894680" cy="903798"/>
            <a:chOff x="1071440" y="5020860"/>
            <a:chExt cx="894680" cy="903798"/>
          </a:xfrm>
        </p:grpSpPr>
        <p:sp>
          <p:nvSpPr>
            <p:cNvPr id="31" name="立方体 30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2" name="立方体 31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3" name="立方体 32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4" name="立方体 33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5" name="立方体 34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6" name="立方体 35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7" name="立方体 36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8" name="立方体 37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9" name="立方体 38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09768" y="4096923"/>
            <a:ext cx="894680" cy="903798"/>
            <a:chOff x="1071440" y="5020860"/>
            <a:chExt cx="894680" cy="903798"/>
          </a:xfrm>
        </p:grpSpPr>
        <p:sp>
          <p:nvSpPr>
            <p:cNvPr id="41" name="立方体 40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2" name="立方体 41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3" name="立方体 42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4" name="立方体 43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5" name="立方体 44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6" name="立方体 45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7" name="立方体 46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8" name="立方体 47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9" name="立方体 48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626138" y="4185084"/>
            <a:ext cx="894680" cy="903798"/>
            <a:chOff x="1071440" y="5020860"/>
            <a:chExt cx="894680" cy="903798"/>
          </a:xfrm>
        </p:grpSpPr>
        <p:sp>
          <p:nvSpPr>
            <p:cNvPr id="51" name="立方体 50"/>
            <p:cNvSpPr/>
            <p:nvPr/>
          </p:nvSpPr>
          <p:spPr bwMode="auto">
            <a:xfrm>
              <a:off x="107144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2" name="立方体 51"/>
            <p:cNvSpPr/>
            <p:nvPr/>
          </p:nvSpPr>
          <p:spPr bwMode="auto">
            <a:xfrm>
              <a:off x="133876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3" name="立方体 52"/>
            <p:cNvSpPr/>
            <p:nvPr/>
          </p:nvSpPr>
          <p:spPr bwMode="auto">
            <a:xfrm>
              <a:off x="1606080" y="5564618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4" name="立方体 53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5" name="立方体 54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6" name="立方体 55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7" name="立方体 56"/>
            <p:cNvSpPr/>
            <p:nvPr/>
          </p:nvSpPr>
          <p:spPr bwMode="auto">
            <a:xfrm>
              <a:off x="107144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8" name="立方体 57"/>
            <p:cNvSpPr/>
            <p:nvPr/>
          </p:nvSpPr>
          <p:spPr bwMode="auto">
            <a:xfrm>
              <a:off x="133876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9" name="立方体 58"/>
            <p:cNvSpPr/>
            <p:nvPr/>
          </p:nvSpPr>
          <p:spPr bwMode="auto">
            <a:xfrm>
              <a:off x="1606080" y="5020860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60" name="箭头: 右 59"/>
          <p:cNvSpPr/>
          <p:nvPr/>
        </p:nvSpPr>
        <p:spPr bwMode="auto">
          <a:xfrm>
            <a:off x="6999169" y="4326730"/>
            <a:ext cx="432048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703025" y="4355578"/>
            <a:ext cx="894680" cy="360040"/>
            <a:chOff x="1071440" y="5293811"/>
            <a:chExt cx="894680" cy="360040"/>
          </a:xfrm>
        </p:grpSpPr>
        <p:sp>
          <p:nvSpPr>
            <p:cNvPr id="62" name="立方体 61"/>
            <p:cNvSpPr/>
            <p:nvPr/>
          </p:nvSpPr>
          <p:spPr bwMode="auto">
            <a:xfrm>
              <a:off x="107144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0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3" name="立方体 62"/>
            <p:cNvSpPr/>
            <p:nvPr/>
          </p:nvSpPr>
          <p:spPr bwMode="auto">
            <a:xfrm>
              <a:off x="133876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4" name="立方体 63"/>
            <p:cNvSpPr/>
            <p:nvPr/>
          </p:nvSpPr>
          <p:spPr bwMode="auto">
            <a:xfrm>
              <a:off x="1606080" y="5293811"/>
              <a:ext cx="360040" cy="360040"/>
            </a:xfrm>
            <a:prstGeom prst="cub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5426255" y="5418885"/>
            <a:ext cx="296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该操作将向量按行和纵深广播，其中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dims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参数指定的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，代表的就是行维度和纵深维度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18784" cy="1143000"/>
          </a:xfrm>
        </p:spPr>
        <p:txBody>
          <a:bodyPr/>
          <a:lstStyle/>
          <a:p>
            <a:r>
              <a:rPr lang="en-US" altLang="zh-CN" dirty="0"/>
              <a:t>Var</a:t>
            </a:r>
            <a:r>
              <a:rPr lang="zh-CN" altLang="en-US" dirty="0"/>
              <a:t>的基础操作 </a:t>
            </a:r>
            <a:r>
              <a:rPr lang="en-US" altLang="zh-CN" dirty="0"/>
              <a:t>– </a:t>
            </a:r>
            <a:r>
              <a:rPr lang="zh-CN" altLang="en-US" dirty="0"/>
              <a:t>基础运算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Var</a:t>
            </a:r>
            <a:r>
              <a:rPr lang="zh-CN" altLang="en-US" sz="2400" dirty="0"/>
              <a:t>支持基础的四则运算、指数运算、三角函数、反三角函数、逻辑运算等等，具体可以参考文档查看算子支持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3905039"/>
            <a:ext cx="6162675" cy="2524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0" y="3371614"/>
            <a:ext cx="280987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spc="-1" dirty="0">
                <a:latin typeface="黑体" panose="02010609060101010101" pitchFamily="49" charset="-122"/>
                <a:ea typeface="黑体" panose="02010609060101010101" pitchFamily="49" charset="-122"/>
              </a:rPr>
              <a:t>计图介绍</a:t>
            </a:r>
            <a:endParaRPr lang="zh-CN" altLang="zh-CN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b="1" spc="-1" dirty="0">
                <a:latin typeface="黑体" panose="02010609060101010101" pitchFamily="49" charset="-122"/>
                <a:ea typeface="黑体" panose="02010609060101010101" pitchFamily="49" charset="-122"/>
              </a:rPr>
              <a:t>计图的安装与使用</a:t>
            </a:r>
            <a:endParaRPr lang="en-US" altLang="zh-CN" b="1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spc="-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计图零基础入门教程</a:t>
            </a:r>
            <a:endParaRPr lang="en-US" altLang="zh-CN" spc="-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en-US" altLang="zh-CN" sz="2400" spc="-1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Jittor</a:t>
            </a:r>
            <a:r>
              <a:rPr lang="zh-CN" altLang="en-US" sz="2400" spc="-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类型基础</a:t>
            </a:r>
            <a:endParaRPr lang="en-US" altLang="zh-CN" sz="2400" spc="-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en-US" sz="2400" spc="-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训练卷积神经网络</a:t>
            </a:r>
            <a:endParaRPr lang="zh-CN" altLang="zh-CN" sz="2400" spc="-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en-US" spc="-1" dirty="0">
                <a:latin typeface="黑体" panose="02010609060101010101" pitchFamily="49" charset="-122"/>
                <a:ea typeface="黑体" panose="02010609060101010101" pitchFamily="49" charset="-122"/>
              </a:rPr>
              <a:t>更多计图学习资源</a:t>
            </a:r>
            <a:endParaRPr lang="zh-CN" altLang="en-US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18784" cy="1143000"/>
          </a:xfrm>
        </p:spPr>
        <p:txBody>
          <a:bodyPr/>
          <a:lstStyle/>
          <a:p>
            <a:r>
              <a:rPr lang="zh-CN" altLang="en-US" dirty="0"/>
              <a:t>训练一个卷积神经网络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接下来，让我们训练第一个卷积神经网络，解决手写数字分类问题吧，我们分为以下几个步骤进行：</a:t>
            </a:r>
            <a:endParaRPr lang="en-US" altLang="zh-CN" sz="2400" dirty="0"/>
          </a:p>
          <a:p>
            <a:pPr lvl="1"/>
            <a:r>
              <a:rPr lang="en-US" altLang="zh-CN" sz="2000" dirty="0"/>
              <a:t>1 </a:t>
            </a:r>
            <a:r>
              <a:rPr lang="zh-CN" altLang="en-US" sz="2000" dirty="0"/>
              <a:t>加载 </a:t>
            </a:r>
            <a:r>
              <a:rPr lang="en-US" altLang="zh-CN" sz="2000" dirty="0"/>
              <a:t>MNIST </a:t>
            </a:r>
            <a:r>
              <a:rPr lang="zh-CN" altLang="en-US" sz="2000" dirty="0"/>
              <a:t>数据集</a:t>
            </a:r>
            <a:endParaRPr lang="zh-CN" altLang="en-US" sz="2000" dirty="0"/>
          </a:p>
          <a:p>
            <a:pPr lvl="1"/>
            <a:r>
              <a:rPr lang="en-US" altLang="zh-CN" sz="2000" dirty="0"/>
              <a:t>2 </a:t>
            </a:r>
            <a:r>
              <a:rPr lang="zh-CN" altLang="en-US" sz="2000" dirty="0"/>
              <a:t>定义模型</a:t>
            </a:r>
            <a:endParaRPr lang="zh-CN" altLang="en-US" sz="2000" dirty="0"/>
          </a:p>
          <a:p>
            <a:pPr lvl="1"/>
            <a:r>
              <a:rPr lang="en-US" altLang="zh-CN" sz="2000" dirty="0"/>
              <a:t>3 </a:t>
            </a:r>
            <a:r>
              <a:rPr lang="zh-CN" altLang="en-US" sz="2000" dirty="0"/>
              <a:t>选择损失函数和优化器</a:t>
            </a:r>
            <a:endParaRPr lang="zh-CN" altLang="en-US" sz="2000" dirty="0"/>
          </a:p>
          <a:p>
            <a:pPr lvl="1"/>
            <a:r>
              <a:rPr lang="en-US" altLang="zh-CN" sz="2000" dirty="0"/>
              <a:t>4 </a:t>
            </a:r>
            <a:r>
              <a:rPr lang="zh-CN" altLang="en-US" sz="2000" dirty="0"/>
              <a:t>模型训练并验证</a:t>
            </a:r>
            <a:endParaRPr lang="zh-CN" altLang="en-US" sz="2000" dirty="0"/>
          </a:p>
          <a:p>
            <a:pPr lvl="1"/>
            <a:r>
              <a:rPr lang="en-US" altLang="zh-CN" sz="2000" dirty="0"/>
              <a:t>5 </a:t>
            </a:r>
            <a:r>
              <a:rPr lang="zh-CN" altLang="en-US" sz="2000" dirty="0"/>
              <a:t>可视化验证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59" y="4808120"/>
            <a:ext cx="4830341" cy="2049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 </a:t>
            </a:r>
            <a:r>
              <a:rPr lang="en-US" altLang="zh-CN" dirty="0"/>
              <a:t>MNIST </a:t>
            </a:r>
            <a:r>
              <a:rPr lang="zh-CN" altLang="en-US" dirty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任务描述如下：  </a:t>
            </a:r>
            <a:endParaRPr lang="zh-CN" altLang="en-US" sz="2000" dirty="0"/>
          </a:p>
          <a:p>
            <a:r>
              <a:rPr lang="en-US" altLang="zh-CN" sz="2000" dirty="0"/>
              <a:t>MNIST </a:t>
            </a:r>
            <a:r>
              <a:rPr lang="zh-CN" altLang="en-US" sz="2000" dirty="0"/>
              <a:t>手写数字数据库，主要收集了不同人群真实的手写数字记录（包括 </a:t>
            </a:r>
            <a:r>
              <a:rPr lang="en-US" altLang="zh-CN" sz="2000" dirty="0"/>
              <a:t>0 </a:t>
            </a:r>
            <a:r>
              <a:rPr lang="zh-CN" altLang="en-US" sz="2000" dirty="0"/>
              <a:t>到 </a:t>
            </a:r>
            <a:r>
              <a:rPr lang="en-US" altLang="zh-CN" sz="2000" dirty="0"/>
              <a:t>9 </a:t>
            </a:r>
            <a:r>
              <a:rPr lang="zh-CN" altLang="en-US" sz="2000" dirty="0"/>
              <a:t>十个数字）。该数据库包含训练集上 </a:t>
            </a:r>
            <a:r>
              <a:rPr lang="en-US" altLang="zh-CN" sz="2000" dirty="0"/>
              <a:t>60,000 </a:t>
            </a:r>
            <a:r>
              <a:rPr lang="zh-CN" altLang="en-US" sz="2000" dirty="0"/>
              <a:t>个示例，和测试集上 </a:t>
            </a:r>
            <a:r>
              <a:rPr lang="en-US" altLang="zh-CN" sz="2000" dirty="0"/>
              <a:t>10,000 </a:t>
            </a:r>
            <a:r>
              <a:rPr lang="zh-CN" altLang="en-US" sz="2000" dirty="0"/>
              <a:t>个示例。数据库详细信息可见：</a:t>
            </a:r>
            <a:r>
              <a:rPr lang="en-US" altLang="zh-CN" sz="2000" dirty="0"/>
              <a:t>http://yann.lecun.com/exdb/mnist/ </a:t>
            </a:r>
            <a:endParaRPr lang="en-US" altLang="zh-CN" sz="2000" dirty="0"/>
          </a:p>
          <a:p>
            <a:r>
              <a:rPr lang="zh-CN" altLang="en-US" sz="2000" dirty="0"/>
              <a:t>目标：利用 </a:t>
            </a:r>
            <a:r>
              <a:rPr lang="en-US" altLang="zh-CN" sz="2000" dirty="0" err="1"/>
              <a:t>Jittor</a:t>
            </a:r>
            <a:r>
              <a:rPr lang="en-US" altLang="zh-CN" sz="2000" dirty="0"/>
              <a:t> </a:t>
            </a:r>
            <a:r>
              <a:rPr lang="zh-CN" altLang="en-US" sz="2000" dirty="0"/>
              <a:t>对 </a:t>
            </a:r>
            <a:r>
              <a:rPr lang="en-US" altLang="zh-CN" sz="2000" dirty="0"/>
              <a:t>MNIST </a:t>
            </a:r>
            <a:r>
              <a:rPr lang="zh-CN" altLang="en-US" sz="2000" dirty="0"/>
              <a:t>手写数字进行识别，辨认出手写数字所要表达的真实数字值。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59" y="4808120"/>
            <a:ext cx="4830341" cy="2049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b="1" spc="-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计图介绍</a:t>
            </a:r>
            <a:endParaRPr lang="zh-CN" altLang="zh-CN" b="1" spc="-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spc="-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计图的安装与使用</a:t>
            </a:r>
            <a:endParaRPr lang="en-US" altLang="zh-CN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spc="-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计图零基础入门教程</a:t>
            </a:r>
            <a:endParaRPr lang="en-US" altLang="zh-CN" spc="-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en-US" altLang="zh-CN" sz="2400" spc="-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Jittor</a:t>
            </a:r>
            <a:r>
              <a:rPr lang="zh-CN" altLang="en-US" sz="2400" spc="-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类型基础</a:t>
            </a:r>
            <a:endParaRPr lang="en-US" altLang="zh-CN" sz="2400" spc="-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en-US" sz="2400" spc="-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训练卷积神经网络</a:t>
            </a:r>
            <a:endParaRPr lang="en-US" altLang="zh-CN" sz="2400" spc="-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en-US" spc="-1" dirty="0">
                <a:latin typeface="黑体" panose="02010609060101010101" pitchFamily="49" charset="-122"/>
                <a:ea typeface="黑体" panose="02010609060101010101" pitchFamily="49" charset="-122"/>
              </a:rPr>
              <a:t>更多计图学习资源</a:t>
            </a:r>
            <a:endParaRPr lang="zh-CN" altLang="en-US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 </a:t>
            </a:r>
            <a:r>
              <a:rPr lang="en-US" altLang="zh-CN" dirty="0"/>
              <a:t>MNIST </a:t>
            </a:r>
            <a:r>
              <a:rPr lang="zh-CN" altLang="en-US" dirty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28800"/>
            <a:ext cx="7992888" cy="4552528"/>
          </a:xfrm>
        </p:spPr>
        <p:txBody>
          <a:bodyPr/>
          <a:lstStyle/>
          <a:p>
            <a:r>
              <a:rPr lang="zh-CN" altLang="en-US" sz="2000" dirty="0"/>
              <a:t>由于 </a:t>
            </a:r>
            <a:r>
              <a:rPr lang="en-US" altLang="zh-CN" sz="2000" dirty="0"/>
              <a:t>MNIST </a:t>
            </a:r>
            <a:r>
              <a:rPr lang="zh-CN" altLang="en-US" sz="2000" dirty="0"/>
              <a:t>是一个常见的数据集，为方便使用，其数据已经被封装进 </a:t>
            </a:r>
            <a:r>
              <a:rPr lang="en-US" altLang="zh-CN" sz="2000" dirty="0" err="1"/>
              <a:t>Jittor</a:t>
            </a:r>
            <a:r>
              <a:rPr lang="zh-CN" altLang="en-US" sz="2000" dirty="0"/>
              <a:t>。我们可以直接调用 </a:t>
            </a:r>
            <a:r>
              <a:rPr lang="en-US" altLang="zh-CN" sz="2000" dirty="0"/>
              <a:t>MNIST </a:t>
            </a:r>
            <a:r>
              <a:rPr lang="zh-CN" altLang="en-US" sz="2000" dirty="0"/>
              <a:t>类，来加载需要的数据集。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1" y="3356992"/>
            <a:ext cx="6648450" cy="2038350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 bwMode="auto">
          <a:xfrm>
            <a:off x="4767979" y="3469650"/>
            <a:ext cx="43204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5649" y="3356992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导入计图封装好的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MNIST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数据集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箭头: 右 8"/>
          <p:cNvSpPr/>
          <p:nvPr/>
        </p:nvSpPr>
        <p:spPr bwMode="auto">
          <a:xfrm>
            <a:off x="4061673" y="3766974"/>
            <a:ext cx="43204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9343" y="36543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导入计图数据增强库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箭头: 右 10"/>
          <p:cNvSpPr/>
          <p:nvPr/>
        </p:nvSpPr>
        <p:spPr bwMode="auto">
          <a:xfrm>
            <a:off x="2433813" y="4090055"/>
            <a:ext cx="43204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01483" y="39773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每批图片一共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64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箭头: 右 12"/>
          <p:cNvSpPr/>
          <p:nvPr/>
        </p:nvSpPr>
        <p:spPr bwMode="auto">
          <a:xfrm>
            <a:off x="6699412" y="4617132"/>
            <a:ext cx="43204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67082" y="45044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训练集的定义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箭头: 右 14"/>
          <p:cNvSpPr/>
          <p:nvPr/>
        </p:nvSpPr>
        <p:spPr bwMode="auto">
          <a:xfrm>
            <a:off x="6739126" y="5062566"/>
            <a:ext cx="43204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06796" y="49499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测试集的定义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与之前模型定义方式类似，我们需要重载</a:t>
            </a:r>
            <a:r>
              <a:rPr lang="en-US" altLang="zh-CN" sz="2000" dirty="0"/>
              <a:t>execute</a:t>
            </a:r>
            <a:r>
              <a:rPr lang="zh-CN" altLang="en-US" sz="2000" dirty="0"/>
              <a:t>和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55656"/>
            <a:ext cx="3672408" cy="4374277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 bwMode="auto">
          <a:xfrm>
            <a:off x="4214534" y="3140968"/>
            <a:ext cx="786940" cy="173914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1474" y="2679303"/>
            <a:ext cx="3845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第一个卷积层的定义，参数含义为：该层输入通道 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，输出通道 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，卷积核大小 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3*3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，移动步长为 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箭头: 右 7"/>
          <p:cNvSpPr/>
          <p:nvPr/>
        </p:nvSpPr>
        <p:spPr bwMode="auto">
          <a:xfrm>
            <a:off x="4192433" y="3890384"/>
            <a:ext cx="786940" cy="173914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7551" y="3695882"/>
            <a:ext cx="384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池化层、非线性激活层、和两个全连接层的定义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箭头: 右 9"/>
          <p:cNvSpPr/>
          <p:nvPr/>
        </p:nvSpPr>
        <p:spPr bwMode="auto">
          <a:xfrm>
            <a:off x="4192433" y="5425112"/>
            <a:ext cx="786940" cy="173914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07551" y="5230610"/>
            <a:ext cx="3845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此处定义模型的计算过程，模型将以串行的方式执行，同学们可以在代码中插入打印函数，观察数据的流动和维度的变化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选择损失函数和优化器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在本次实践中，我们采用交叉熵损失函数 </a:t>
            </a:r>
            <a:r>
              <a:rPr lang="en-US" altLang="zh-CN" sz="2400" dirty="0" err="1"/>
              <a:t>CrossEntropyLoss</a:t>
            </a:r>
            <a:r>
              <a:rPr lang="en-US" altLang="zh-CN" sz="2400" dirty="0"/>
              <a:t>()</a:t>
            </a:r>
            <a:r>
              <a:rPr lang="zh-CN" altLang="en-US" sz="2400" dirty="0"/>
              <a:t>，以及随机梯度下降 </a:t>
            </a:r>
            <a:r>
              <a:rPr lang="en-US" altLang="zh-CN" sz="2400" dirty="0"/>
              <a:t>(Stochastic Gradient Descent, SGD) </a:t>
            </a:r>
            <a:r>
              <a:rPr lang="zh-CN" altLang="en-US" sz="2400" dirty="0"/>
              <a:t>作为参数优化器。  </a:t>
            </a:r>
            <a:endParaRPr lang="zh-CN" altLang="en-US" sz="2400" dirty="0"/>
          </a:p>
          <a:p>
            <a:r>
              <a:rPr lang="zh-CN" altLang="en-US" sz="2400" dirty="0"/>
              <a:t>这些常用的损失函数和优化器我们可以通过计图的 </a:t>
            </a:r>
            <a:r>
              <a:rPr lang="en-US" altLang="zh-CN" sz="2400" dirty="0" err="1"/>
              <a:t>nn</a:t>
            </a:r>
            <a:r>
              <a:rPr lang="en-US" altLang="zh-CN" sz="2400" dirty="0"/>
              <a:t> </a:t>
            </a:r>
            <a:r>
              <a:rPr lang="zh-CN" altLang="en-US" sz="2400" dirty="0"/>
              <a:t>类获取得到。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85828"/>
            <a:ext cx="7000875" cy="2476500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 bwMode="auto">
          <a:xfrm>
            <a:off x="3852152" y="5423702"/>
            <a:ext cx="786940" cy="173914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7270" y="5229200"/>
            <a:ext cx="384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设置优化器超参数，学习率为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、动量为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0.9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，参数衰减正则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1e-4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模型训练并验证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此处展示了模型训练的部分核心代码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9" y="2924944"/>
            <a:ext cx="6953250" cy="30575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 bwMode="auto">
          <a:xfrm>
            <a:off x="5441244" y="4034681"/>
            <a:ext cx="786940" cy="173914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6578" y="3920398"/>
            <a:ext cx="2985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我们依次加载数据集、进行模型预测、计算损失函数、优化器梯度下降，完成依次训练迭代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箭头: 右 7"/>
          <p:cNvSpPr/>
          <p:nvPr/>
        </p:nvSpPr>
        <p:spPr bwMode="auto">
          <a:xfrm rot="5400000">
            <a:off x="5976154" y="5895870"/>
            <a:ext cx="289599" cy="173198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3607" y="6067935"/>
            <a:ext cx="298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每间隔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轮打印损失函数，方便追踪训练信息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模型训练并验证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我们将打印的日志收集起来，并绘制图表，观察模型收敛的过程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7944"/>
            <a:ext cx="3469563" cy="26852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1600" y="3441462"/>
            <a:ext cx="117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训练日志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箭头: 右 6"/>
          <p:cNvSpPr/>
          <p:nvPr/>
        </p:nvSpPr>
        <p:spPr bwMode="auto">
          <a:xfrm>
            <a:off x="3925044" y="5123614"/>
            <a:ext cx="1367036" cy="177593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85" y="2924944"/>
            <a:ext cx="3005605" cy="19915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6" y="5122102"/>
            <a:ext cx="2649822" cy="1629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66394" y="3683278"/>
            <a:ext cx="184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可以发现模型快速收敛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27749" y="5674797"/>
            <a:ext cx="184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准确率很快提升到</a:t>
            </a: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98%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以上</a:t>
            </a:r>
            <a:endParaRPr lang="zh-CN" altLang="en-US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spc="-1" dirty="0">
                <a:latin typeface="黑体" panose="02010609060101010101" pitchFamily="49" charset="-122"/>
                <a:ea typeface="黑体" panose="02010609060101010101" pitchFamily="49" charset="-122"/>
              </a:rPr>
              <a:t>计图介绍</a:t>
            </a:r>
            <a:endParaRPr lang="zh-CN" altLang="zh-CN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b="1" spc="-1" dirty="0">
                <a:latin typeface="黑体" panose="02010609060101010101" pitchFamily="49" charset="-122"/>
                <a:ea typeface="黑体" panose="02010609060101010101" pitchFamily="49" charset="-122"/>
              </a:rPr>
              <a:t>计图的安装与使用</a:t>
            </a:r>
            <a:endParaRPr lang="en-US" altLang="zh-CN" b="1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spc="-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计图零基础入门教程</a:t>
            </a:r>
            <a:endParaRPr lang="en-US" altLang="zh-CN" sz="2400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en-US" altLang="zh-CN" sz="2400" spc="-1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Jittor</a:t>
            </a:r>
            <a:r>
              <a:rPr lang="zh-CN" altLang="en-US" sz="2400" spc="-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类型基础</a:t>
            </a:r>
            <a:endParaRPr lang="en-US" altLang="zh-CN" sz="2400" spc="-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en-US" sz="2400" spc="-1" dirty="0">
                <a:latin typeface="黑体" panose="02010609060101010101" pitchFamily="49" charset="-122"/>
                <a:ea typeface="黑体" panose="02010609060101010101" pitchFamily="49" charset="-122"/>
              </a:rPr>
              <a:t>训练卷积神经网络</a:t>
            </a:r>
            <a:endParaRPr lang="en-US" altLang="zh-CN" sz="2400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en-US" spc="-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更多计图学习资源</a:t>
            </a:r>
            <a:endParaRPr lang="zh-CN" altLang="en-US" spc="-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更多学习资源 </a:t>
            </a:r>
            <a:r>
              <a:rPr lang="en-US" altLang="zh-CN" dirty="0"/>
              <a:t>– </a:t>
            </a:r>
            <a:r>
              <a:rPr lang="zh-CN" altLang="en-US" dirty="0"/>
              <a:t>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参考网站</a:t>
            </a:r>
            <a:r>
              <a:rPr lang="en-US" altLang="zh-CN" sz="2400" b="1" spc="-1" dirty="0">
                <a:solidFill>
                  <a:srgbClr val="00B0F0"/>
                </a:solidFill>
                <a:latin typeface="Arial" panose="020B0604020202020204"/>
                <a:ea typeface="黑体"/>
                <a:hlinkClick r:id="rId1" action="ppaction://hlinkfile"/>
              </a:rPr>
              <a:t>https://cg.cs.tsinghua.edu.cn/jittor/tutorial/</a:t>
            </a:r>
            <a:endParaRPr lang="en-US" altLang="zh-CN" sz="2400" b="1" spc="-1" dirty="0">
              <a:solidFill>
                <a:srgbClr val="00B0F0"/>
              </a:solidFill>
              <a:latin typeface="Arial" panose="020B0604020202020204"/>
              <a:ea typeface="黑体"/>
            </a:endParaRPr>
          </a:p>
          <a:p>
            <a:pPr>
              <a:lnSpc>
                <a:spcPct val="100000"/>
              </a:lnSpc>
            </a:pPr>
            <a:endParaRPr lang="en-US" altLang="zh-CN" sz="2400" b="1" spc="-1" dirty="0">
              <a:solidFill>
                <a:srgbClr val="000000"/>
              </a:solidFill>
              <a:latin typeface="Arial" panose="020B0604020202020204"/>
              <a:ea typeface="黑体"/>
            </a:endParaRPr>
          </a:p>
          <a:p>
            <a:endParaRPr lang="zh-CN" altLang="en-US" sz="24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52936"/>
            <a:ext cx="3438643" cy="316281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8896"/>
            <a:ext cx="3948135" cy="306685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更多学习资源 </a:t>
            </a:r>
            <a:r>
              <a:rPr lang="en-US" altLang="zh-CN" dirty="0"/>
              <a:t>– </a:t>
            </a:r>
            <a:r>
              <a:rPr lang="zh-CN" altLang="en-US" dirty="0"/>
              <a:t>模型库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参考网站</a:t>
            </a:r>
            <a:r>
              <a:rPr lang="en-US" altLang="zh-CN" sz="2400" b="1" spc="-1" dirty="0">
                <a:solidFill>
                  <a:srgbClr val="00B0F0"/>
                </a:solidFill>
                <a:latin typeface="Arial" panose="020B0604020202020204"/>
                <a:ea typeface="黑体"/>
                <a:hlinkClick r:id="rId1"/>
              </a:rPr>
              <a:t>https://cg.cs.tsinghua.edu.cn/jittor/resources/</a:t>
            </a:r>
            <a:endParaRPr lang="en-US" altLang="zh-CN" sz="2400" b="1" spc="-1" dirty="0">
              <a:solidFill>
                <a:srgbClr val="00B0F0"/>
              </a:solidFill>
              <a:latin typeface="Arial" panose="020B0604020202020204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zh-CN" altLang="en-US" sz="2400" spc="-1" dirty="0">
                <a:latin typeface="Arial" panose="020B0604020202020204"/>
                <a:ea typeface="黑体"/>
              </a:rPr>
              <a:t>包含计图目前开源的大量模型库，如三维点云、可微渲染、图像生成等等</a:t>
            </a:r>
            <a:endParaRPr lang="en-US" altLang="zh-CN" sz="2400" spc="-1" dirty="0">
              <a:latin typeface="Arial" panose="020B0604020202020204"/>
              <a:ea typeface="黑体"/>
            </a:endParaRPr>
          </a:p>
          <a:p>
            <a:pPr>
              <a:lnSpc>
                <a:spcPct val="100000"/>
              </a:lnSpc>
            </a:pPr>
            <a:endParaRPr lang="en-US" altLang="zh-CN" sz="2400" b="1" spc="-1" dirty="0">
              <a:solidFill>
                <a:srgbClr val="000000"/>
              </a:solidFill>
              <a:latin typeface="Arial" panose="020B0604020202020204"/>
              <a:ea typeface="黑体"/>
            </a:endParaRPr>
          </a:p>
          <a:p>
            <a:endParaRPr lang="zh-CN" altLang="en-US" sz="2400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94" y="3665597"/>
            <a:ext cx="2210838" cy="319240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79" y="3929784"/>
            <a:ext cx="2296108" cy="29043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更多学习资源 </a:t>
            </a:r>
            <a:r>
              <a:rPr lang="en-US" altLang="zh-CN" dirty="0"/>
              <a:t>– </a:t>
            </a:r>
            <a:r>
              <a:rPr lang="zh-CN" altLang="en-US" dirty="0"/>
              <a:t>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 err="1"/>
              <a:t>jittor</a:t>
            </a:r>
            <a:r>
              <a:rPr lang="zh-CN" altLang="en-US" sz="2800" dirty="0"/>
              <a:t>使用过程中，必不可少的工具就是文档，文档可以用于检索算子接口，模型支持等等</a:t>
            </a:r>
            <a:endParaRPr lang="en-US" altLang="zh-CN" sz="2800" dirty="0"/>
          </a:p>
          <a:p>
            <a:r>
              <a:rPr lang="zh-CN" altLang="en-US" sz="2800" dirty="0"/>
              <a:t>相关链接：</a:t>
            </a:r>
            <a:r>
              <a:rPr lang="en-US" altLang="zh-CN" sz="2800" dirty="0">
                <a:solidFill>
                  <a:srgbClr val="00B0F0"/>
                </a:solidFill>
                <a:hlinkClick r:id="rId1"/>
              </a:rPr>
              <a:t>https://cg.cs.tsinghua.edu.cn/jittor/assets/docs/index.html</a:t>
            </a:r>
            <a:endParaRPr lang="en-US" altLang="zh-CN" sz="2800" dirty="0">
              <a:solidFill>
                <a:srgbClr val="00B0F0"/>
              </a:solidFill>
            </a:endParaRPr>
          </a:p>
          <a:p>
            <a:endParaRPr lang="zh-CN" altLang="en-US" sz="28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004895"/>
            <a:ext cx="3811265" cy="275743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更多学习资源 </a:t>
            </a:r>
            <a:r>
              <a:rPr lang="en-US" altLang="zh-CN" dirty="0"/>
              <a:t>– </a:t>
            </a:r>
            <a:r>
              <a:rPr lang="zh-CN" altLang="en-US" dirty="0"/>
              <a:t>社区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在遇到困难的时候，还可以求助与计图社区：</a:t>
            </a:r>
            <a:endParaRPr lang="en-US" altLang="zh-CN" sz="3600" dirty="0"/>
          </a:p>
          <a:p>
            <a:pPr lvl="1"/>
            <a:r>
              <a:rPr lang="zh-CN" altLang="en-US" sz="3200" dirty="0"/>
              <a:t>计图开发者交流群</a:t>
            </a:r>
            <a:r>
              <a:rPr lang="en-US" altLang="zh-CN" sz="3200" dirty="0"/>
              <a:t>(QQ</a:t>
            </a:r>
            <a:r>
              <a:rPr lang="zh-CN" altLang="en-US" sz="3200" dirty="0"/>
              <a:t>群</a:t>
            </a:r>
            <a:r>
              <a:rPr lang="en-US" altLang="zh-CN" sz="3200" dirty="0"/>
              <a:t>)</a:t>
            </a:r>
            <a:r>
              <a:rPr lang="zh-CN" altLang="en-US" sz="3200" dirty="0"/>
              <a:t>：</a:t>
            </a:r>
            <a:r>
              <a:rPr lang="en-US" altLang="zh-CN" sz="3200" dirty="0"/>
              <a:t>761222083</a:t>
            </a:r>
            <a:endParaRPr lang="en-US" altLang="zh-CN" sz="3200" dirty="0"/>
          </a:p>
          <a:p>
            <a:pPr lvl="1"/>
            <a:r>
              <a:rPr lang="zh-CN" altLang="en-US" sz="3200" dirty="0"/>
              <a:t>计图论坛：</a:t>
            </a:r>
            <a:r>
              <a:rPr lang="en-US" altLang="zh-CN" sz="3200" dirty="0">
                <a:hlinkClick r:id="rId1"/>
              </a:rPr>
              <a:t>https://discuss.jittor.org/</a:t>
            </a:r>
            <a:endParaRPr lang="en-US" altLang="zh-CN" sz="3200" dirty="0"/>
          </a:p>
          <a:p>
            <a:pPr lvl="1"/>
            <a:r>
              <a:rPr lang="zh-CN" altLang="en-US" sz="3200" dirty="0"/>
              <a:t>计图</a:t>
            </a:r>
            <a:r>
              <a:rPr lang="en-US" altLang="zh-CN" sz="3200" dirty="0" err="1"/>
              <a:t>github</a:t>
            </a:r>
            <a:r>
              <a:rPr lang="zh-CN" altLang="en-US" sz="3200" dirty="0"/>
              <a:t>：</a:t>
            </a:r>
            <a:r>
              <a:rPr lang="en-US" altLang="zh-CN" sz="3200" dirty="0">
                <a:solidFill>
                  <a:srgbClr val="0000FF"/>
                </a:solidFill>
              </a:rPr>
              <a:t>https://github.com/Jittor/Jittor</a:t>
            </a:r>
            <a:endParaRPr lang="en-US" altLang="zh-CN"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计图介绍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/>
              <a:t>Jittor:</a:t>
            </a:r>
            <a:r>
              <a:rPr lang="en-US" altLang="zh-CN" sz="2400" dirty="0" err="1"/>
              <a:t>基于元算子</a:t>
            </a:r>
            <a:r>
              <a:rPr lang="zh-CN" altLang="en-US" sz="2400" dirty="0"/>
              <a:t>和统一计算图的深度学习框架</a:t>
            </a:r>
            <a:endParaRPr lang="zh-CN" altLang="en-US" sz="2400" dirty="0"/>
          </a:p>
          <a:p>
            <a:endParaRPr lang="en-US" altLang="en-US" sz="2400" dirty="0"/>
          </a:p>
          <a:p>
            <a:r>
              <a:rPr lang="zh-CN" altLang="en-US" sz="2400" dirty="0"/>
              <a:t>在</a:t>
            </a:r>
            <a:r>
              <a:rPr lang="en-US" altLang="en-US" sz="2400" dirty="0" err="1"/>
              <a:t>多种</a:t>
            </a:r>
            <a:r>
              <a:rPr lang="en-US" altLang="zh-CN" sz="2400" dirty="0" err="1"/>
              <a:t>应用中</a:t>
            </a:r>
            <a:r>
              <a:rPr lang="zh-CN" altLang="en-US" sz="2400" dirty="0"/>
              <a:t>，</a:t>
            </a:r>
            <a:r>
              <a:rPr lang="en-US" altLang="zh-CN" sz="2400" dirty="0" err="1">
                <a:sym typeface="+mn-ea"/>
              </a:rPr>
              <a:t>相比</a:t>
            </a:r>
            <a:r>
              <a:rPr lang="en-US" altLang="zh-CN" sz="2400" dirty="0" err="1"/>
              <a:t>国际主流平台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性能</a:t>
            </a:r>
            <a:r>
              <a:rPr lang="zh-CN" altLang="en-US" sz="2400" dirty="0"/>
              <a:t>得到大幅</a:t>
            </a:r>
            <a:r>
              <a:rPr lang="en-US" altLang="zh-CN" sz="2400" dirty="0" err="1"/>
              <a:t>提升</a:t>
            </a:r>
            <a:endParaRPr lang="en-US" altLang="zh-CN" sz="2400" dirty="0"/>
          </a:p>
          <a:p>
            <a:r>
              <a:rPr lang="zh-CN" altLang="en-US" sz="2400" dirty="0"/>
              <a:t>目前支持：</a:t>
            </a:r>
            <a:r>
              <a:rPr lang="en-US" altLang="zh-CN" sz="2400" dirty="0"/>
              <a:t>27</a:t>
            </a:r>
            <a:r>
              <a:rPr lang="zh-CN" altLang="en-US" sz="2400" dirty="0"/>
              <a:t>种主流</a:t>
            </a:r>
            <a:r>
              <a:rPr lang="en-US" altLang="zh-CN" sz="2400" dirty="0"/>
              <a:t>GAN</a:t>
            </a:r>
            <a:r>
              <a:rPr lang="zh-CN" altLang="en-US" sz="2400" dirty="0"/>
              <a:t>模型、实例分割、目标检测、三维点云、三维网格、可微渲染等等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691680" y="5791457"/>
            <a:ext cx="5196205" cy="965895"/>
            <a:chOff x="2351246" y="4655344"/>
            <a:chExt cx="4393883" cy="1111351"/>
          </a:xfrm>
        </p:grpSpPr>
        <p:sp>
          <p:nvSpPr>
            <p:cNvPr id="5" name="Rectangle 10"/>
            <p:cNvSpPr/>
            <p:nvPr/>
          </p:nvSpPr>
          <p:spPr>
            <a:xfrm>
              <a:off x="2351246" y="4655344"/>
              <a:ext cx="4393883" cy="1049179"/>
            </a:xfrm>
            <a:prstGeom prst="rect">
              <a:avLst/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>
                <a:solidFill>
                  <a:srgbClr val="7030A0"/>
                </a:solidFill>
              </a:endParaRPr>
            </a:p>
          </p:txBody>
        </p:sp>
        <p:sp>
          <p:nvSpPr>
            <p:cNvPr id="6" name="Rectangle 11"/>
            <p:cNvSpPr/>
            <p:nvPr/>
          </p:nvSpPr>
          <p:spPr>
            <a:xfrm>
              <a:off x="3332798" y="4705826"/>
              <a:ext cx="2322671" cy="10608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altLang="en-US" sz="5400" b="1" dirty="0"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</a:rPr>
                <a:t>Jittor</a:t>
              </a:r>
              <a:endParaRPr lang="en-US" altLang="en-US" sz="5400" b="1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78980" y="4628772"/>
            <a:ext cx="5196205" cy="1066165"/>
            <a:chOff x="3851920" y="4145720"/>
            <a:chExt cx="4393883" cy="1226820"/>
          </a:xfrm>
        </p:grpSpPr>
        <p:sp>
          <p:nvSpPr>
            <p:cNvPr id="8" name="矩形 29"/>
            <p:cNvSpPr/>
            <p:nvPr/>
          </p:nvSpPr>
          <p:spPr>
            <a:xfrm>
              <a:off x="6041762" y="4991530"/>
              <a:ext cx="902811" cy="352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图像生成</a:t>
              </a: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9" name="矩形 29"/>
            <p:cNvSpPr/>
            <p:nvPr/>
          </p:nvSpPr>
          <p:spPr>
            <a:xfrm>
              <a:off x="4961151" y="4991530"/>
              <a:ext cx="902811" cy="352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图像分割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0" name="矩形 29"/>
            <p:cNvSpPr/>
            <p:nvPr/>
          </p:nvSpPr>
          <p:spPr>
            <a:xfrm>
              <a:off x="7156187" y="4991530"/>
              <a:ext cx="1082348" cy="352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14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智能机器人</a:t>
              </a:r>
              <a:endParaRPr lang="en-US" altLang="en-US" sz="1400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1" name="矩形 29"/>
            <p:cNvSpPr/>
            <p:nvPr/>
          </p:nvSpPr>
          <p:spPr>
            <a:xfrm>
              <a:off x="3943881" y="4991530"/>
              <a:ext cx="902811" cy="352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14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图像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分类</a:t>
              </a:r>
              <a:endParaRPr lang="en-US" altLang="en-US" sz="2100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</p:txBody>
        </p:sp>
        <p:pic>
          <p:nvPicPr>
            <p:cNvPr id="12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91175" y="4296704"/>
              <a:ext cx="750094" cy="685800"/>
            </a:xfrm>
            <a:prstGeom prst="rect">
              <a:avLst/>
            </a:prstGeom>
          </p:spPr>
        </p:pic>
        <p:pic>
          <p:nvPicPr>
            <p:cNvPr id="13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4255" y="4226682"/>
              <a:ext cx="737711" cy="783908"/>
            </a:xfrm>
            <a:prstGeom prst="rect">
              <a:avLst/>
            </a:prstGeom>
          </p:spPr>
        </p:pic>
        <p:sp>
          <p:nvSpPr>
            <p:cNvPr id="14" name="Rectangle 9"/>
            <p:cNvSpPr/>
            <p:nvPr/>
          </p:nvSpPr>
          <p:spPr>
            <a:xfrm>
              <a:off x="3851920" y="4145720"/>
              <a:ext cx="4393883" cy="1226820"/>
            </a:xfrm>
            <a:prstGeom prst="rect">
              <a:avLst/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t="34174" r="37357"/>
            <a:stretch>
              <a:fillRect/>
            </a:stretch>
          </p:blipFill>
          <p:spPr>
            <a:xfrm>
              <a:off x="3979748" y="4408530"/>
              <a:ext cx="831076" cy="35553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/>
            <a:srcRect l="59665" t="34174"/>
            <a:stretch>
              <a:fillRect/>
            </a:stretch>
          </p:blipFill>
          <p:spPr>
            <a:xfrm>
              <a:off x="4203694" y="4655054"/>
              <a:ext cx="535122" cy="355536"/>
            </a:xfrm>
            <a:prstGeom prst="rect">
              <a:avLst/>
            </a:prstGeom>
          </p:spPr>
        </p:pic>
        <p:pic>
          <p:nvPicPr>
            <p:cNvPr id="17" name="Picture 2" descr="18 Impressive Applications of Generative Adversarial Networks (GANs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138" y="4296704"/>
              <a:ext cx="91911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计图的用途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深度学习编程的三要素</a:t>
            </a:r>
            <a:endParaRPr lang="en-US" altLang="zh-CN" sz="2800" dirty="0"/>
          </a:p>
          <a:p>
            <a:pPr lvl="1"/>
            <a:r>
              <a:rPr lang="zh-CN" altLang="en-US" sz="2400" b="1" dirty="0"/>
              <a:t>问题</a:t>
            </a:r>
            <a:r>
              <a:rPr lang="zh-CN" altLang="en-US" sz="2400" dirty="0"/>
              <a:t>是什么？</a:t>
            </a:r>
            <a:endParaRPr lang="en-US" altLang="zh-CN" sz="2400" dirty="0"/>
          </a:p>
          <a:p>
            <a:pPr lvl="1"/>
            <a:r>
              <a:rPr lang="zh-CN" altLang="en-US" sz="2400" dirty="0"/>
              <a:t>使用什么样的</a:t>
            </a:r>
            <a:r>
              <a:rPr lang="zh-CN" altLang="en-US" sz="2400" b="1" dirty="0"/>
              <a:t>数据集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模型</a:t>
            </a:r>
            <a:r>
              <a:rPr lang="zh-CN" altLang="en-US" sz="2400" dirty="0"/>
              <a:t>的定义是什么？</a:t>
            </a:r>
            <a:endParaRPr lang="en-US" altLang="zh-CN" sz="2400" dirty="0"/>
          </a:p>
          <a:p>
            <a:r>
              <a:rPr lang="zh-CN" altLang="en-US" sz="2800" dirty="0"/>
              <a:t>举一个简单地例子：在图像分类问题中，使用</a:t>
            </a:r>
            <a:r>
              <a:rPr lang="en-US" altLang="zh-CN" sz="2800" dirty="0"/>
              <a:t>MNIST</a:t>
            </a:r>
            <a:r>
              <a:rPr lang="zh-CN" altLang="en-US" sz="2800" dirty="0"/>
              <a:t>手写数字数据集，训练</a:t>
            </a:r>
            <a:r>
              <a:rPr lang="en-US" altLang="zh-CN" sz="2800" dirty="0"/>
              <a:t>ResNet50</a:t>
            </a:r>
            <a:r>
              <a:rPr lang="zh-CN" altLang="en-US" sz="2800" dirty="0"/>
              <a:t>分类网络</a:t>
            </a:r>
            <a:endParaRPr lang="en-US" altLang="zh-CN" sz="2800" dirty="0"/>
          </a:p>
          <a:p>
            <a:pPr lvl="1"/>
            <a:r>
              <a:rPr lang="zh-CN" altLang="en-US" sz="2400" b="1" dirty="0"/>
              <a:t>问题</a:t>
            </a:r>
            <a:r>
              <a:rPr lang="zh-CN" altLang="en-US" sz="2400" dirty="0"/>
              <a:t>：图像分类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数据集</a:t>
            </a:r>
            <a:r>
              <a:rPr lang="zh-CN" altLang="en-US" sz="2400" dirty="0"/>
              <a:t>：</a:t>
            </a:r>
            <a:r>
              <a:rPr lang="en-US" altLang="zh-CN" sz="2400" dirty="0"/>
              <a:t>MNIST</a:t>
            </a:r>
            <a:r>
              <a:rPr lang="zh-CN" altLang="en-US" sz="2400" dirty="0"/>
              <a:t>手写数字数据集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模型</a:t>
            </a:r>
            <a:r>
              <a:rPr lang="zh-CN" altLang="en-US" sz="2400" dirty="0"/>
              <a:t>：</a:t>
            </a:r>
            <a:r>
              <a:rPr lang="en-US" altLang="zh-CN" sz="2400" dirty="0"/>
              <a:t>ResNet50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计图的用途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训练神经网络的流程：</a:t>
            </a:r>
            <a:endParaRPr lang="en-US" altLang="zh-CN" sz="2400" dirty="0"/>
          </a:p>
          <a:p>
            <a:pPr lvl="1"/>
            <a:r>
              <a:rPr lang="en-US" altLang="zh-CN" sz="2000" dirty="0"/>
              <a:t>1. </a:t>
            </a:r>
            <a:r>
              <a:rPr lang="zh-CN" altLang="en-US" sz="2000" dirty="0"/>
              <a:t>确定深度学习编程三要素（问题描述、数据集、模型）</a:t>
            </a:r>
            <a:endParaRPr lang="en-US" altLang="zh-CN" sz="2000" dirty="0"/>
          </a:p>
          <a:p>
            <a:pPr lvl="1"/>
            <a:r>
              <a:rPr lang="en-US" altLang="zh-CN" sz="2000" dirty="0"/>
              <a:t>2. </a:t>
            </a:r>
            <a:r>
              <a:rPr lang="zh-CN" altLang="en-US" sz="2000" dirty="0"/>
              <a:t>根据三要素，在框架中选择对应的模块，并组合起来</a:t>
            </a:r>
            <a:endParaRPr lang="en-US" altLang="zh-CN" sz="2000" dirty="0"/>
          </a:p>
          <a:p>
            <a:r>
              <a:rPr lang="zh-CN" altLang="en-US" sz="2400" dirty="0"/>
              <a:t>在计图中，不同的要素都被封装在了不同的计图模块当中，用户可以自由选择、组合、创新不同的模块</a:t>
            </a:r>
            <a:endParaRPr lang="en-US" altLang="zh-CN" sz="2400" dirty="0"/>
          </a:p>
          <a:p>
            <a:r>
              <a:rPr lang="zh-CN" altLang="en-US" sz="2400" dirty="0"/>
              <a:t>比如数据集就被封装在</a:t>
            </a:r>
            <a:r>
              <a:rPr lang="en-US" altLang="zh-CN" sz="2400" dirty="0" err="1"/>
              <a:t>jt.dataset</a:t>
            </a:r>
            <a:r>
              <a:rPr lang="zh-CN" altLang="en-US" sz="2400" dirty="0"/>
              <a:t>模块中，模型被封装在</a:t>
            </a:r>
            <a:r>
              <a:rPr lang="en-US" altLang="zh-CN" sz="2400" dirty="0" err="1"/>
              <a:t>jt.models</a:t>
            </a:r>
            <a:r>
              <a:rPr lang="zh-CN" altLang="en-US" sz="2400" dirty="0"/>
              <a:t>模块中</a:t>
            </a:r>
            <a:endParaRPr lang="en-US" altLang="zh-CN" sz="2400" dirty="0"/>
          </a:p>
        </p:txBody>
      </p:sp>
      <p:sp>
        <p:nvSpPr>
          <p:cNvPr id="4" name="矩形: 圆角 3"/>
          <p:cNvSpPr/>
          <p:nvPr/>
        </p:nvSpPr>
        <p:spPr bwMode="auto">
          <a:xfrm>
            <a:off x="1187624" y="5013176"/>
            <a:ext cx="1440160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数据集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" name="箭头: 下 4"/>
          <p:cNvSpPr/>
          <p:nvPr/>
        </p:nvSpPr>
        <p:spPr bwMode="auto">
          <a:xfrm>
            <a:off x="1691680" y="5661248"/>
            <a:ext cx="432048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" name="矩形: 圆角 5"/>
          <p:cNvSpPr/>
          <p:nvPr/>
        </p:nvSpPr>
        <p:spPr bwMode="auto">
          <a:xfrm>
            <a:off x="1187624" y="6294276"/>
            <a:ext cx="1440160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j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t.dataset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矩形: 圆角 6"/>
          <p:cNvSpPr/>
          <p:nvPr/>
        </p:nvSpPr>
        <p:spPr bwMode="auto">
          <a:xfrm>
            <a:off x="3682152" y="5013176"/>
            <a:ext cx="1440160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模型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" name="箭头: 下 7"/>
          <p:cNvSpPr/>
          <p:nvPr/>
        </p:nvSpPr>
        <p:spPr bwMode="auto">
          <a:xfrm>
            <a:off x="4186208" y="5661248"/>
            <a:ext cx="432048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矩形: 圆角 8"/>
          <p:cNvSpPr/>
          <p:nvPr/>
        </p:nvSpPr>
        <p:spPr bwMode="auto">
          <a:xfrm>
            <a:off x="3682152" y="6294276"/>
            <a:ext cx="1440160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j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t.models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" name="矩形: 圆角 9"/>
          <p:cNvSpPr/>
          <p:nvPr/>
        </p:nvSpPr>
        <p:spPr bwMode="auto">
          <a:xfrm>
            <a:off x="5783260" y="5013176"/>
            <a:ext cx="2160240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优化问题描述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" name="箭头: 下 10"/>
          <p:cNvSpPr/>
          <p:nvPr/>
        </p:nvSpPr>
        <p:spPr bwMode="auto">
          <a:xfrm>
            <a:off x="6516216" y="5661248"/>
            <a:ext cx="432048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" name="矩形: 圆角 11"/>
          <p:cNvSpPr/>
          <p:nvPr/>
        </p:nvSpPr>
        <p:spPr bwMode="auto">
          <a:xfrm>
            <a:off x="6012160" y="6294276"/>
            <a:ext cx="1584176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j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t.nn</a:t>
            </a:r>
            <a:endParaRPr kumimoji="1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spc="-1" dirty="0">
                <a:latin typeface="黑体" panose="02010609060101010101" pitchFamily="49" charset="-122"/>
                <a:ea typeface="黑体" panose="02010609060101010101" pitchFamily="49" charset="-122"/>
              </a:rPr>
              <a:t>计图介绍</a:t>
            </a:r>
            <a:endParaRPr lang="zh-CN" altLang="zh-CN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b="1" spc="-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计图的安装与使用</a:t>
            </a:r>
            <a:endParaRPr lang="en-US" altLang="zh-CN" b="1" spc="-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spc="-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计图零基础入门教程</a:t>
            </a:r>
            <a:endParaRPr lang="en-US" altLang="zh-CN" spc="-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en-US" altLang="zh-CN" sz="2400" spc="-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Jittor</a:t>
            </a:r>
            <a:r>
              <a:rPr lang="zh-CN" altLang="en-US" sz="2400" spc="-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类型基础</a:t>
            </a:r>
            <a:endParaRPr lang="en-US" altLang="zh-CN" sz="2400" spc="-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en-US" sz="2400" spc="-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训练卷积神经网络</a:t>
            </a:r>
            <a:endParaRPr lang="en-US" altLang="zh-CN" sz="2400" spc="-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en-US" spc="-1" dirty="0">
                <a:latin typeface="黑体" panose="02010609060101010101" pitchFamily="49" charset="-122"/>
                <a:ea typeface="黑体" panose="02010609060101010101" pitchFamily="49" charset="-122"/>
              </a:rPr>
              <a:t>更多计图学习资源</a:t>
            </a:r>
            <a:endParaRPr lang="zh-CN" altLang="en-US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计图的安装与使用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计图目前推荐的安装方法为</a:t>
            </a:r>
            <a:r>
              <a:rPr lang="en-US" altLang="zh-CN" dirty="0"/>
              <a:t>pip</a:t>
            </a:r>
            <a:r>
              <a:rPr lang="zh-CN" altLang="en-US" dirty="0"/>
              <a:t>安装，</a:t>
            </a:r>
            <a:r>
              <a:rPr lang="en-US" altLang="zh-CN" dirty="0"/>
              <a:t>pip</a:t>
            </a:r>
            <a:r>
              <a:rPr lang="zh-CN" altLang="en-US" dirty="0"/>
              <a:t>也是</a:t>
            </a:r>
            <a:r>
              <a:rPr lang="en-US" altLang="zh-CN" dirty="0"/>
              <a:t>python</a:t>
            </a:r>
            <a:r>
              <a:rPr lang="zh-CN" altLang="en-US" dirty="0"/>
              <a:t>官方推荐的软件包安装方法</a:t>
            </a:r>
            <a:endParaRPr lang="en-US" altLang="zh-CN" dirty="0"/>
          </a:p>
          <a:p>
            <a:r>
              <a:rPr lang="zh-CN" altLang="en-US" dirty="0"/>
              <a:t>目前支持</a:t>
            </a:r>
            <a:r>
              <a:rPr lang="en-US" altLang="zh-CN" dirty="0"/>
              <a:t>Linux/Mac/Windows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936" y="3730744"/>
            <a:ext cx="5004048" cy="30310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016" y="4276772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在计图官网上，选择</a:t>
            </a:r>
            <a:endParaRPr lang="en-US" altLang="zh-CN" dirty="0"/>
          </a:p>
          <a:p>
            <a:r>
              <a:rPr lang="zh-CN" altLang="en-US" dirty="0"/>
              <a:t>操作系统、安装方式、</a:t>
            </a:r>
            <a:endParaRPr lang="en-US" altLang="zh-CN" dirty="0"/>
          </a:p>
          <a:p>
            <a:r>
              <a:rPr lang="zh-CN" altLang="en-US" dirty="0"/>
              <a:t>硬件平台，下方将出现</a:t>
            </a:r>
            <a:endParaRPr lang="en-US" altLang="zh-CN" dirty="0"/>
          </a:p>
          <a:p>
            <a:r>
              <a:rPr lang="zh-CN" altLang="en-US" dirty="0"/>
              <a:t>安装命令，直接复制到</a:t>
            </a:r>
            <a:endParaRPr lang="en-US" altLang="zh-CN" dirty="0"/>
          </a:p>
          <a:p>
            <a:r>
              <a:rPr lang="zh-CN" altLang="en-US" dirty="0"/>
              <a:t>命令行输入即可使用</a:t>
            </a:r>
            <a:endParaRPr lang="zh-CN" altLang="en-US" dirty="0"/>
          </a:p>
        </p:txBody>
      </p:sp>
      <p:sp>
        <p:nvSpPr>
          <p:cNvPr id="6" name="箭头: 右 5"/>
          <p:cNvSpPr/>
          <p:nvPr/>
        </p:nvSpPr>
        <p:spPr bwMode="auto">
          <a:xfrm>
            <a:off x="3600400" y="4168760"/>
            <a:ext cx="323528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箭头: 右 6"/>
          <p:cNvSpPr/>
          <p:nvPr/>
        </p:nvSpPr>
        <p:spPr bwMode="auto">
          <a:xfrm>
            <a:off x="3600400" y="4515884"/>
            <a:ext cx="323528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" name="箭头: 右 7"/>
          <p:cNvSpPr/>
          <p:nvPr/>
        </p:nvSpPr>
        <p:spPr bwMode="auto">
          <a:xfrm>
            <a:off x="3600400" y="4873912"/>
            <a:ext cx="323528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箭头: 右 8"/>
          <p:cNvSpPr/>
          <p:nvPr/>
        </p:nvSpPr>
        <p:spPr bwMode="auto">
          <a:xfrm>
            <a:off x="3600400" y="5237020"/>
            <a:ext cx="323528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27984" y="5089936"/>
            <a:ext cx="3168352" cy="715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86000" y="630734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https://cg.cs.tsinghua.edu.cn/jittor/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spc="-1" dirty="0">
                <a:latin typeface="黑体" panose="02010609060101010101" pitchFamily="49" charset="-122"/>
                <a:ea typeface="黑体" panose="02010609060101010101" pitchFamily="49" charset="-122"/>
              </a:rPr>
              <a:t>计图介绍</a:t>
            </a:r>
            <a:endParaRPr lang="zh-CN" altLang="zh-CN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b="1" spc="-1" dirty="0">
                <a:latin typeface="黑体" panose="02010609060101010101" pitchFamily="49" charset="-122"/>
                <a:ea typeface="黑体" panose="02010609060101010101" pitchFamily="49" charset="-122"/>
              </a:rPr>
              <a:t>计图的安装与使用</a:t>
            </a:r>
            <a:endParaRPr lang="en-US" altLang="zh-CN" b="1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zh-CN" spc="-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计图零基础入门教程</a:t>
            </a:r>
            <a:endParaRPr lang="en-US" altLang="zh-CN" spc="-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en-US" altLang="zh-CN" sz="2400" spc="-1" dirty="0" err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Jittor</a:t>
            </a:r>
            <a:r>
              <a:rPr lang="zh-CN" altLang="en-US" sz="2400" spc="-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类型基础</a:t>
            </a:r>
            <a:endParaRPr lang="en-US" altLang="zh-CN" sz="2400" spc="-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en-US" sz="2400" spc="-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训练卷积神经网络</a:t>
            </a:r>
            <a:endParaRPr lang="zh-CN" altLang="zh-CN" sz="2400" spc="-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265">
              <a:lnSpc>
                <a:spcPct val="110000"/>
              </a:lnSpc>
              <a:spcBef>
                <a:spcPts val="640"/>
              </a:spcBef>
              <a:buSzPct val="100000"/>
              <a:buBlip>
                <a:blip r:embed="rId1"/>
              </a:buBlip>
            </a:pPr>
            <a:r>
              <a:rPr lang="zh-CN" altLang="en-US" spc="-1" dirty="0">
                <a:latin typeface="黑体" panose="02010609060101010101" pitchFamily="49" charset="-122"/>
                <a:ea typeface="黑体" panose="02010609060101010101" pitchFamily="49" charset="-122"/>
              </a:rPr>
              <a:t>更多计图学习资源</a:t>
            </a:r>
            <a:endParaRPr lang="zh-CN" altLang="en-US" spc="-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Jittor</a:t>
            </a:r>
            <a:r>
              <a:rPr lang="zh-CN" altLang="en-US" dirty="0"/>
              <a:t>类型基础</a:t>
            </a:r>
            <a:r>
              <a:rPr lang="en-US" altLang="zh-CN" dirty="0"/>
              <a:t>Var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有了深度学习编程的基础，了解了三要素，接下来让我们更加深入的了解</a:t>
            </a:r>
            <a:r>
              <a:rPr lang="en-US" altLang="zh-CN" sz="2400" dirty="0" err="1"/>
              <a:t>Jittor</a:t>
            </a:r>
            <a:r>
              <a:rPr lang="zh-CN" altLang="en-US" sz="2400" dirty="0"/>
              <a:t>中的</a:t>
            </a:r>
            <a:r>
              <a:rPr lang="zh-CN" altLang="en-US" sz="2400" dirty="0">
                <a:solidFill>
                  <a:srgbClr val="0070C0"/>
                </a:solidFill>
              </a:rPr>
              <a:t>向量化编程模式</a:t>
            </a:r>
            <a:r>
              <a:rPr lang="zh-CN" altLang="en-US" sz="2400" dirty="0"/>
              <a:t>与</a:t>
            </a:r>
            <a:r>
              <a:rPr lang="en-US" altLang="zh-CN" sz="2400" dirty="0" err="1">
                <a:solidFill>
                  <a:srgbClr val="0070C0"/>
                </a:solidFill>
              </a:rPr>
              <a:t>Jittor</a:t>
            </a:r>
            <a:r>
              <a:rPr lang="zh-CN" altLang="en-US" sz="2400" dirty="0">
                <a:solidFill>
                  <a:srgbClr val="0070C0"/>
                </a:solidFill>
              </a:rPr>
              <a:t>基础类型</a:t>
            </a:r>
            <a:r>
              <a:rPr lang="en-US" altLang="zh-CN" sz="2400" dirty="0">
                <a:solidFill>
                  <a:srgbClr val="0070C0"/>
                </a:solidFill>
              </a:rPr>
              <a:t>Var</a:t>
            </a:r>
            <a:r>
              <a:rPr lang="zh-CN" altLang="en-US" sz="2400" dirty="0"/>
              <a:t>，</a:t>
            </a:r>
            <a:r>
              <a:rPr lang="en-US" altLang="zh-CN" sz="2400" dirty="0"/>
              <a:t>Var</a:t>
            </a:r>
            <a:r>
              <a:rPr lang="zh-CN" altLang="en-US" sz="2400" dirty="0"/>
              <a:t>全称为</a:t>
            </a:r>
            <a:r>
              <a:rPr lang="en-US" altLang="zh-CN" sz="2400" dirty="0"/>
              <a:t>variable</a:t>
            </a:r>
            <a:r>
              <a:rPr lang="zh-CN" altLang="en-US" sz="2400" dirty="0"/>
              <a:t>，含义为</a:t>
            </a:r>
            <a:r>
              <a:rPr lang="en-US" altLang="zh-CN" sz="2400" dirty="0" err="1"/>
              <a:t>Jittor</a:t>
            </a:r>
            <a:r>
              <a:rPr lang="zh-CN" altLang="en-US" sz="2400" dirty="0"/>
              <a:t>变量，它承载了</a:t>
            </a:r>
            <a:r>
              <a:rPr lang="en-US" altLang="zh-CN" sz="2400" dirty="0" err="1"/>
              <a:t>jittor</a:t>
            </a:r>
            <a:r>
              <a:rPr lang="zh-CN" altLang="en-US" sz="2400" dirty="0"/>
              <a:t>中的所有基础数据，本节将分为以下几点介绍基础类型</a:t>
            </a:r>
            <a:r>
              <a:rPr lang="en-US" altLang="zh-CN" sz="2400" dirty="0"/>
              <a:t>Var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sz="2000" dirty="0"/>
              <a:t>Var </a:t>
            </a:r>
            <a:r>
              <a:rPr lang="zh-CN" altLang="en-US" sz="2000" dirty="0"/>
              <a:t>的基本介绍</a:t>
            </a:r>
            <a:endParaRPr lang="zh-CN" altLang="en-US" sz="2000" dirty="0"/>
          </a:p>
          <a:p>
            <a:pPr lvl="1"/>
            <a:r>
              <a:rPr lang="zh-CN" altLang="en-US" sz="2000" dirty="0"/>
              <a:t>如何生成 </a:t>
            </a:r>
            <a:r>
              <a:rPr lang="en-US" altLang="zh-CN" sz="2000" dirty="0"/>
              <a:t>Var</a:t>
            </a:r>
            <a:endParaRPr lang="en-US" altLang="zh-CN" sz="2000" dirty="0"/>
          </a:p>
          <a:p>
            <a:pPr lvl="1"/>
            <a:r>
              <a:rPr lang="en-US" altLang="zh-CN" sz="2000" dirty="0"/>
              <a:t>Var </a:t>
            </a:r>
            <a:r>
              <a:rPr lang="zh-CN" altLang="en-US" sz="2000" dirty="0"/>
              <a:t>的常见属性</a:t>
            </a:r>
            <a:endParaRPr lang="zh-CN" altLang="en-US" sz="2000" dirty="0"/>
          </a:p>
          <a:p>
            <a:pPr lvl="1"/>
            <a:r>
              <a:rPr lang="en-US" altLang="zh-CN" sz="2000" dirty="0"/>
              <a:t>Var </a:t>
            </a:r>
            <a:r>
              <a:rPr lang="zh-CN" altLang="en-US" sz="2000" dirty="0"/>
              <a:t>的常见操作</a:t>
            </a:r>
            <a:endParaRPr lang="zh-CN" altLang="en-US" sz="2000" dirty="0"/>
          </a:p>
          <a:p>
            <a:pPr lvl="1"/>
            <a:r>
              <a:rPr lang="en-US" altLang="zh-CN" sz="2000" dirty="0"/>
              <a:t>Var </a:t>
            </a:r>
            <a:r>
              <a:rPr lang="zh-CN" altLang="en-US" sz="2000" dirty="0"/>
              <a:t>的运算</a:t>
            </a:r>
            <a:endParaRPr lang="zh-CN" altLang="en-US" sz="2000" dirty="0"/>
          </a:p>
          <a:p>
            <a:pPr lvl="1"/>
            <a:r>
              <a:rPr lang="zh-CN" altLang="en-US" sz="2000" dirty="0"/>
              <a:t>与 </a:t>
            </a:r>
            <a:r>
              <a:rPr lang="en-US" altLang="zh-CN" sz="2000" dirty="0"/>
              <a:t>NumPy </a:t>
            </a:r>
            <a:r>
              <a:rPr lang="zh-CN" altLang="en-US" sz="2000" dirty="0"/>
              <a:t>的相互转化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g_template">
  <a:themeElements>
    <a:clrScheme name="cg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g_templat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cg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cg_template bw</Template>
  <TotalTime>0</TotalTime>
  <Words>3615</Words>
  <Application>WPS 演示</Application>
  <PresentationFormat>全屏显示(4:3)</PresentationFormat>
  <Paragraphs>597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汉仪书宋二KW</vt:lpstr>
      <vt:lpstr>黑体</vt:lpstr>
      <vt:lpstr>汉仪中黑KW</vt:lpstr>
      <vt:lpstr>Calibri</vt:lpstr>
      <vt:lpstr>黑体</vt:lpstr>
      <vt:lpstr>微软雅黑</vt:lpstr>
      <vt:lpstr>汉仪旗黑</vt:lpstr>
      <vt:lpstr>宋体</vt:lpstr>
      <vt:lpstr>Arial Unicode MS</vt:lpstr>
      <vt:lpstr>Helvetica Neue</vt:lpstr>
      <vt:lpstr>Arial</vt:lpstr>
      <vt:lpstr>cg_template</vt:lpstr>
      <vt:lpstr>PowerPoint 演示文稿</vt:lpstr>
      <vt:lpstr>大纲</vt:lpstr>
      <vt:lpstr>计图介绍</vt:lpstr>
      <vt:lpstr>计图的用途</vt:lpstr>
      <vt:lpstr>计图的用途</vt:lpstr>
      <vt:lpstr>大纲</vt:lpstr>
      <vt:lpstr>计图的安装与使用</vt:lpstr>
      <vt:lpstr>大纲</vt:lpstr>
      <vt:lpstr>Jittor类型基础Var</vt:lpstr>
      <vt:lpstr>Var的基本介绍</vt:lpstr>
      <vt:lpstr>如何生成Var</vt:lpstr>
      <vt:lpstr>Var的属性</vt:lpstr>
      <vt:lpstr>Var的基础操作 – 重塑reshape</vt:lpstr>
      <vt:lpstr>Var的基础操作 – 拼接</vt:lpstr>
      <vt:lpstr>Var的基础操作 – 广播</vt:lpstr>
      <vt:lpstr>Var的基础操作 – 基础运算</vt:lpstr>
      <vt:lpstr>大纲</vt:lpstr>
      <vt:lpstr>训练一个卷积神经网络</vt:lpstr>
      <vt:lpstr>加载 MNIST 数据集</vt:lpstr>
      <vt:lpstr>加载 MNIST 数据集</vt:lpstr>
      <vt:lpstr>定义模型</vt:lpstr>
      <vt:lpstr>选择损失函数和优化器</vt:lpstr>
      <vt:lpstr>模型训练并验证</vt:lpstr>
      <vt:lpstr>模型训练并验证</vt:lpstr>
      <vt:lpstr>大纲</vt:lpstr>
      <vt:lpstr>更多学习资源 – 教程</vt:lpstr>
      <vt:lpstr>更多学习资源 – 模型库</vt:lpstr>
      <vt:lpstr>更多学习资源 – 文档</vt:lpstr>
      <vt:lpstr>更多学习资源 – 社区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Bezier Curves</dc:title>
  <dc:creator>Ronnie</dc:creator>
  <cp:lastModifiedBy>努力</cp:lastModifiedBy>
  <cp:revision>2170</cp:revision>
  <cp:lastPrinted>2023-11-21T01:47:29Z</cp:lastPrinted>
  <dcterms:created xsi:type="dcterms:W3CDTF">2023-11-21T01:47:29Z</dcterms:created>
  <dcterms:modified xsi:type="dcterms:W3CDTF">2023-11-21T01:47:29Z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9B5E3CA6F376DD05C80B5C65B26E61F3_42</vt:lpwstr>
  </property>
  <property fmtid="{D5CDD505-2E9C-101B-9397-08002B2CF9AE}" pid="3" name="KSOProductBuildVer">
    <vt:lpwstr>2052-6.0.2.8225</vt:lpwstr>
  </property>
</Properties>
</file>