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319" r:id="rId5"/>
    <p:sldId id="288" r:id="rId6"/>
    <p:sldId id="363" r:id="rId7"/>
    <p:sldId id="291" r:id="rId8"/>
    <p:sldId id="290" r:id="rId9"/>
    <p:sldId id="364" r:id="rId10"/>
    <p:sldId id="365" r:id="rId11"/>
    <p:sldId id="293" r:id="rId12"/>
    <p:sldId id="366" r:id="rId13"/>
    <p:sldId id="367" r:id="rId14"/>
    <p:sldId id="321" r:id="rId15"/>
    <p:sldId id="368" r:id="rId16"/>
    <p:sldId id="369" r:id="rId17"/>
    <p:sldId id="370" r:id="rId18"/>
    <p:sldId id="3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BA2-566F-4124-B89E-6AFA9F6FE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CD75C-2EDF-4D4C-B175-6D09B447B1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150728" y="1825171"/>
            <a:ext cx="9144000" cy="2387600"/>
          </a:xfrm>
        </p:spPr>
        <p:txBody>
          <a:bodyPr/>
          <a:lstStyle/>
          <a:p>
            <a:r>
              <a:rPr lang="zh-CN" altLang="en-US" dirty="0">
                <a:ea typeface="+mn-ea"/>
              </a:rPr>
              <a:t>利用推特坐标数据判断场所营业时间</a:t>
            </a:r>
            <a:endParaRPr lang="zh-CN" altLang="en-US" dirty="0">
              <a:ea typeface="+mn-ea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6623557" cy="6594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3200" dirty="0"/>
              <a:t>课程大作业展示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02" y="6015324"/>
            <a:ext cx="918140" cy="716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31" y="953916"/>
            <a:ext cx="6843353" cy="30483"/>
          </a:xfrm>
          <a:prstGeom prst="rect">
            <a:avLst/>
          </a:prstGeom>
        </p:spPr>
      </p:pic>
      <p:sp>
        <p:nvSpPr>
          <p:cNvPr id="4" name="文本框 3"/>
          <p:cNvSpPr txBox="true"/>
          <p:nvPr/>
        </p:nvSpPr>
        <p:spPr>
          <a:xfrm>
            <a:off x="3055804" y="4760174"/>
            <a:ext cx="518455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展示人：  韩海前 </a:t>
            </a:r>
            <a:endParaRPr lang="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6623557" cy="6594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3200" dirty="0"/>
              <a:t>神经网络训练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02" y="6015324"/>
            <a:ext cx="918140" cy="716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31" y="953916"/>
            <a:ext cx="6843353" cy="3048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86435" y="1163955"/>
            <a:ext cx="569722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800" dirty="0">
                <a:latin typeface="+mn-ea"/>
              </a:rPr>
              <a:t>训练结果</a:t>
            </a:r>
            <a:endParaRPr lang="zh-CN" sz="2800" dirty="0">
              <a:latin typeface="+mn-ea"/>
            </a:endParaRPr>
          </a:p>
        </p:txBody>
      </p:sp>
      <p:pic>
        <p:nvPicPr>
          <p:cNvPr id="4" name="Picture 3" descr="Selection_07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" y="1759585"/>
            <a:ext cx="6886575" cy="4772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805" y="2665095"/>
            <a:ext cx="3842385" cy="237553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99475" y="3923030"/>
            <a:ext cx="1835150" cy="8274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矩形 18"/>
          <p:cNvSpPr/>
          <p:nvPr/>
        </p:nvSpPr>
        <p:spPr>
          <a:xfrm>
            <a:off x="7774305" y="5302885"/>
            <a:ext cx="569722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800" dirty="0">
                <a:latin typeface="+mn-ea"/>
              </a:rPr>
              <a:t>圈中不可分</a:t>
            </a:r>
            <a:endParaRPr lang="zh-CN" sz="28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6623557" cy="6594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3200" dirty="0"/>
              <a:t>训练结果分析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02" y="6015324"/>
            <a:ext cx="918140" cy="716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31" y="953916"/>
            <a:ext cx="6843353" cy="3048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543685" y="2713355"/>
            <a:ext cx="569722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800" dirty="0">
                <a:latin typeface="+mn-ea"/>
              </a:rPr>
              <a:t>所分辨区域大致为此处（</a:t>
            </a:r>
            <a:r>
              <a:rPr lang="en-US" altLang="zh-CN" sz="2800" dirty="0">
                <a:latin typeface="+mn-ea"/>
              </a:rPr>
              <a:t>2021</a:t>
            </a:r>
            <a:r>
              <a:rPr lang="zh-CN" altLang="en-US" sz="2800" dirty="0">
                <a:latin typeface="+mn-ea"/>
              </a:rPr>
              <a:t>与</a:t>
            </a:r>
            <a:r>
              <a:rPr lang="en-US" altLang="zh-CN" sz="2800" dirty="0">
                <a:latin typeface="+mn-ea"/>
              </a:rPr>
              <a:t>2012</a:t>
            </a:r>
            <a:r>
              <a:rPr lang="zh-CN" altLang="en-US" sz="2800" dirty="0">
                <a:latin typeface="+mn-ea"/>
              </a:rPr>
              <a:t>肯定有区别，不过无论如何不会有人晚上去湿地，所以呈现出了可分性）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610" y="264160"/>
            <a:ext cx="2085975" cy="6467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8133315" cy="6594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3200" dirty="0"/>
              <a:t>附录：做大作业时的一些</a:t>
            </a:r>
            <a:r>
              <a:rPr lang="en-US" altLang="zh-CN" sz="3200" dirty="0"/>
              <a:t>tricks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31" y="953916"/>
            <a:ext cx="6843353" cy="3048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040765" y="1789430"/>
            <a:ext cx="9177655" cy="267652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800" dirty="0">
                <a:latin typeface="+mn-ea"/>
              </a:rPr>
              <a:t>碰到</a:t>
            </a:r>
            <a:r>
              <a:rPr lang="en-US" altLang="zh-CN" sz="2800" dirty="0">
                <a:latin typeface="+mn-ea"/>
              </a:rPr>
              <a:t>python</a:t>
            </a:r>
            <a:r>
              <a:rPr lang="zh-CN" altLang="en-US" sz="2800" dirty="0">
                <a:latin typeface="+mn-ea"/>
              </a:rPr>
              <a:t>奇怪的</a:t>
            </a:r>
            <a:r>
              <a:rPr lang="en-US" altLang="zh-CN" sz="2800" dirty="0">
                <a:latin typeface="+mn-ea"/>
              </a:rPr>
              <a:t>bug</a:t>
            </a:r>
            <a:r>
              <a:rPr lang="zh-CN" altLang="en-US" sz="2800" dirty="0">
                <a:latin typeface="+mn-ea"/>
              </a:rPr>
              <a:t>，不确定是不是本地环境有问题怎么办？</a:t>
            </a:r>
            <a:endParaRPr lang="zh-CN" altLang="en-US" sz="2800" dirty="0">
              <a:latin typeface="+mn-ea"/>
            </a:endParaRPr>
          </a:p>
          <a:p>
            <a:endParaRPr lang="zh-CN" altLang="en-US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我的办法是利用线上服务器：</a:t>
            </a:r>
            <a:r>
              <a:rPr lang="en-US" altLang="zh-CN" sz="2800" dirty="0">
                <a:latin typeface="+mn-ea"/>
              </a:rPr>
              <a:t>google-colab</a:t>
            </a:r>
            <a:r>
              <a:rPr lang="zh-CN" altLang="en-US" sz="2800" dirty="0">
                <a:latin typeface="+mn-ea"/>
              </a:rPr>
              <a:t>，线上跑自己的代码，如果能跑通说明是环境问题，否则就是自己代码写错了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755515"/>
            <a:ext cx="1024890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8133315" cy="6594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3200" dirty="0"/>
              <a:t>附录：怎么训练好神经网络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31" y="953916"/>
            <a:ext cx="6843353" cy="3048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966470" y="1428750"/>
            <a:ext cx="9177655" cy="18148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800" dirty="0">
                <a:latin typeface="+mn-ea"/>
              </a:rPr>
              <a:t>1</a:t>
            </a:r>
            <a:r>
              <a:rPr lang="" altLang="en-US" sz="2800" dirty="0">
                <a:latin typeface="+mn-ea"/>
              </a:rPr>
              <a:t>. </a:t>
            </a:r>
            <a:r>
              <a:rPr lang="zh-CN" altLang="" sz="2800" dirty="0">
                <a:latin typeface="+mn-ea"/>
              </a:rPr>
              <a:t>我们的</a:t>
            </a:r>
            <a:r>
              <a:rPr lang="en-US" altLang="zh-CN" sz="2800" dirty="0">
                <a:latin typeface="+mn-ea"/>
              </a:rPr>
              <a:t>Twitter</a:t>
            </a:r>
            <a:r>
              <a:rPr lang="zh-CN" altLang="en-US" sz="2800" dirty="0">
                <a:latin typeface="+mn-ea"/>
              </a:rPr>
              <a:t>数据，白天与夜晚的发推量显然是不对等的，因此读取数据文件时必须多读取晚上的，少一些白天的，否则会导致数据不均衡（如，输出结果全为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loss</a:t>
            </a:r>
            <a:r>
              <a:rPr lang="zh-CN" altLang="en-US" sz="2800" dirty="0">
                <a:latin typeface="+mn-ea"/>
              </a:rPr>
              <a:t>还比较低）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" y="3512820"/>
            <a:ext cx="10732770" cy="7981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" y="4612005"/>
            <a:ext cx="10723245" cy="615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8133315" cy="6594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3200" dirty="0"/>
              <a:t>附录：怎么训练好神经网络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31" y="953916"/>
            <a:ext cx="6843353" cy="3048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966470" y="1428750"/>
            <a:ext cx="9177655" cy="18148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dirty="0">
                <a:latin typeface="+mn-ea"/>
              </a:rPr>
              <a:t>2. </a:t>
            </a:r>
            <a:r>
              <a:rPr lang="zh-CN" sz="2800" dirty="0">
                <a:latin typeface="+mn-ea"/>
              </a:rPr>
              <a:t>必须要从原始数据中分出不训练的部分进行</a:t>
            </a:r>
            <a:r>
              <a:rPr lang="en-US" altLang="zh-CN" sz="2800" dirty="0">
                <a:latin typeface="+mn-ea"/>
              </a:rPr>
              <a:t>test</a:t>
            </a:r>
            <a:r>
              <a:rPr lang="zh-CN" altLang="en-US" sz="2800" dirty="0">
                <a:latin typeface="+mn-ea"/>
              </a:rPr>
              <a:t>，否则盲目追求训练集上的准确率会过拟合，没有意义（如不可分的地方都给分开了），我的办法是分出</a:t>
            </a:r>
            <a:r>
              <a:rPr lang="en-US" altLang="zh-CN" sz="2800" dirty="0">
                <a:latin typeface="+mn-ea"/>
              </a:rPr>
              <a:t>0.2</a:t>
            </a:r>
            <a:r>
              <a:rPr lang="zh-CN" altLang="en-US" sz="2800" dirty="0">
                <a:latin typeface="+mn-ea"/>
              </a:rPr>
              <a:t>的部分用于测试，训练时</a:t>
            </a:r>
            <a:r>
              <a:rPr lang="en-US" altLang="zh-CN" sz="2800" dirty="0">
                <a:latin typeface="+mn-ea"/>
              </a:rPr>
              <a:t>shuffle</a:t>
            </a:r>
            <a:r>
              <a:rPr lang="zh-CN" altLang="en-US" sz="2800" dirty="0">
                <a:latin typeface="+mn-ea"/>
              </a:rPr>
              <a:t>打乱防止陷入局部最小值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70" y="3426460"/>
            <a:ext cx="9302115" cy="27571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8133315" cy="6594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3200" dirty="0"/>
              <a:t>附录：怎么训练好神经网络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31" y="953916"/>
            <a:ext cx="6843353" cy="3048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966470" y="1428750"/>
            <a:ext cx="9177655" cy="18148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dirty="0">
                <a:latin typeface="+mn-ea"/>
              </a:rPr>
              <a:t>3. </a:t>
            </a:r>
            <a:r>
              <a:rPr lang="zh-CN" altLang="en-US" sz="2800" dirty="0">
                <a:latin typeface="+mn-ea"/>
              </a:rPr>
              <a:t>训练崩溃是深度学习里的正常现象，因此要给各种初始化值以随机数，保证不会永远卡死在一个局部最小值内。同时，每次跑完的模型都存起来，只要有一个“炼成”的就可以作为优秀的分类器使用了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" y="3343275"/>
            <a:ext cx="813308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02" y="6015324"/>
            <a:ext cx="918140" cy="716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051" y="954551"/>
            <a:ext cx="6843353" cy="3048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398010" y="2681605"/>
            <a:ext cx="569722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4800" dirty="0">
                <a:latin typeface="+mn-ea"/>
              </a:rPr>
              <a:t>谢谢大家！</a:t>
            </a:r>
            <a:endParaRPr lang="zh-CN" sz="48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6623557" cy="6594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3200" dirty="0"/>
              <a:t>主要工作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02" y="6015324"/>
            <a:ext cx="918140" cy="716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31" y="953916"/>
            <a:ext cx="6843353" cy="304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95985" y="1757680"/>
            <a:ext cx="808736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800" dirty="0">
                <a:latin typeface="+mn-ea"/>
              </a:rPr>
              <a:t>提取</a:t>
            </a:r>
            <a:r>
              <a:rPr lang="en-US" altLang="zh-CN" sz="2800" dirty="0">
                <a:latin typeface="+mn-ea"/>
              </a:rPr>
              <a:t>201206</a:t>
            </a:r>
            <a:r>
              <a:rPr lang="zh-CN" altLang="en-US" sz="2800" dirty="0">
                <a:latin typeface="+mn-ea"/>
              </a:rPr>
              <a:t>的推特</a:t>
            </a:r>
            <a:r>
              <a:rPr lang="en-US" altLang="zh-CN" sz="2800" dirty="0">
                <a:latin typeface="+mn-ea"/>
              </a:rPr>
              <a:t>json</a:t>
            </a:r>
            <a:r>
              <a:rPr lang="zh-CN" altLang="en-US" sz="2800" dirty="0">
                <a:latin typeface="+mn-ea"/>
              </a:rPr>
              <a:t>数据，提取</a:t>
            </a:r>
            <a:r>
              <a:rPr lang="en-US" altLang="zh-CN" sz="2800" dirty="0">
                <a:latin typeface="+mn-ea"/>
              </a:rPr>
              <a:t>geo</a:t>
            </a:r>
            <a:r>
              <a:rPr lang="zh-CN" altLang="en-US" sz="2800" dirty="0">
                <a:latin typeface="+mn-ea"/>
              </a:rPr>
              <a:t>中的坐标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5" name="iconfont-1191-870150"/>
          <p:cNvSpPr/>
          <p:nvPr/>
        </p:nvSpPr>
        <p:spPr>
          <a:xfrm>
            <a:off x="489452" y="1714712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iconfont-1191-870150"/>
          <p:cNvSpPr/>
          <p:nvPr/>
        </p:nvSpPr>
        <p:spPr>
          <a:xfrm>
            <a:off x="489452" y="2997605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iconfont-1191-870150"/>
          <p:cNvSpPr/>
          <p:nvPr/>
        </p:nvSpPr>
        <p:spPr>
          <a:xfrm>
            <a:off x="489452" y="4275009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895985" y="2952115"/>
            <a:ext cx="777684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将</a:t>
            </a:r>
            <a:r>
              <a:rPr lang="en-US" altLang="zh-CN" sz="2800" dirty="0">
                <a:latin typeface="+mn-ea"/>
              </a:rPr>
              <a:t>geo</a:t>
            </a:r>
            <a:r>
              <a:rPr lang="zh-CN" altLang="en-US" sz="2800" dirty="0">
                <a:latin typeface="+mn-ea"/>
              </a:rPr>
              <a:t>坐标附上时间标签（白天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，夜晚</a:t>
            </a:r>
            <a:r>
              <a:rPr lang="en-US" altLang="zh-CN" sz="2800" dirty="0">
                <a:latin typeface="+mn-ea"/>
              </a:rPr>
              <a:t>0</a:t>
            </a:r>
            <a:r>
              <a:rPr lang="zh-CN" altLang="en-US" sz="2800" dirty="0">
                <a:latin typeface="+mn-ea"/>
              </a:rPr>
              <a:t>），进行一系列数据预处理，找出可分区域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0765" y="4103370"/>
            <a:ext cx="763206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利用</a:t>
            </a:r>
            <a:r>
              <a:rPr lang="en-US" altLang="zh-CN" sz="2800" dirty="0"/>
              <a:t>pytorch</a:t>
            </a:r>
            <a:r>
              <a:rPr lang="zh-CN" altLang="en-US" sz="2800" dirty="0"/>
              <a:t>框架训练一个神经网络，实现根据坐标值预测该场所的营业时间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6623557" cy="659434"/>
          </a:xfrm>
        </p:spPr>
        <p:txBody>
          <a:bodyPr anchor="b">
            <a:normAutofit/>
          </a:bodyPr>
          <a:lstStyle/>
          <a:p>
            <a:pPr algn="l"/>
            <a:r>
              <a:rPr lang="zh-CN" sz="3200" dirty="0"/>
              <a:t>提取数据</a:t>
            </a:r>
            <a:endParaRPr lang="zh-CN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02" y="6015324"/>
            <a:ext cx="918140" cy="716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31" y="953916"/>
            <a:ext cx="6843353" cy="304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3555" y="1355725"/>
            <a:ext cx="593217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专门编写</a:t>
            </a:r>
            <a:r>
              <a:rPr lang="en-US" altLang="zh-CN" sz="2800" dirty="0"/>
              <a:t>process</a:t>
            </a:r>
            <a:r>
              <a:rPr lang="" altLang="en-US" sz="2800" dirty="0"/>
              <a:t>_</a:t>
            </a:r>
            <a:r>
              <a:rPr lang="en-US" altLang="zh-CN" sz="2800" dirty="0"/>
              <a:t>json</a:t>
            </a:r>
            <a:r>
              <a:rPr lang="" altLang="en-US" sz="2800" dirty="0"/>
              <a:t>.py</a:t>
            </a:r>
            <a:r>
              <a:rPr lang="zh-CN" altLang="" sz="2800" dirty="0"/>
              <a:t>用于处理</a:t>
            </a:r>
            <a:endParaRPr lang="zh-CN" altLang="" sz="2800" dirty="0"/>
          </a:p>
        </p:txBody>
      </p:sp>
      <p:sp>
        <p:nvSpPr>
          <p:cNvPr id="12" name="矩形 11"/>
          <p:cNvSpPr/>
          <p:nvPr/>
        </p:nvSpPr>
        <p:spPr>
          <a:xfrm>
            <a:off x="8579881" y="1638485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关键类</a:t>
            </a:r>
            <a:endParaRPr lang="zh-CN" altLang="en-US" sz="2800" dirty="0"/>
          </a:p>
        </p:txBody>
      </p:sp>
      <p:sp>
        <p:nvSpPr>
          <p:cNvPr id="15" name="iconfont-1191-870150"/>
          <p:cNvSpPr/>
          <p:nvPr/>
        </p:nvSpPr>
        <p:spPr>
          <a:xfrm>
            <a:off x="316726" y="2249425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iconfont-1191-870150"/>
          <p:cNvSpPr/>
          <p:nvPr/>
        </p:nvSpPr>
        <p:spPr>
          <a:xfrm>
            <a:off x="316726" y="3558934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iconfont-1191-870150"/>
          <p:cNvSpPr/>
          <p:nvPr/>
        </p:nvSpPr>
        <p:spPr>
          <a:xfrm>
            <a:off x="316726" y="4868443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821902" y="2159978"/>
            <a:ext cx="5613917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800" dirty="0"/>
              <a:t>利用逐行读取的办法解决</a:t>
            </a:r>
            <a:r>
              <a:rPr lang="en-US" altLang="zh-CN" sz="2800" dirty="0"/>
              <a:t>json</a:t>
            </a:r>
            <a:r>
              <a:rPr lang="zh-CN" altLang="en-US" sz="2800" dirty="0"/>
              <a:t>原始数据存在空行的问题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821902" y="3559178"/>
            <a:ext cx="5662295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read</a:t>
            </a:r>
            <a:r>
              <a:rPr lang="" altLang="en-US" sz="2800" dirty="0"/>
              <a:t>_file</a:t>
            </a:r>
            <a:r>
              <a:rPr lang="zh-CN" altLang="" sz="2800" dirty="0"/>
              <a:t>系列函数将</a:t>
            </a:r>
            <a:r>
              <a:rPr lang="en-US" altLang="zh-CN" sz="2800" dirty="0"/>
              <a:t>js</a:t>
            </a:r>
            <a:r>
              <a:rPr lang="" altLang="en-US" sz="2800" dirty="0"/>
              <a:t>on</a:t>
            </a:r>
            <a:r>
              <a:rPr lang="zh-CN" altLang="" sz="2800" dirty="0"/>
              <a:t>原始数据</a:t>
            </a:r>
            <a:endParaRPr lang="zh-CN" altLang="" sz="2800" dirty="0"/>
          </a:p>
          <a:p>
            <a:r>
              <a:rPr lang="zh-CN" altLang="en-US" sz="2800" dirty="0"/>
              <a:t>作为字典返回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821902" y="4766081"/>
            <a:ext cx="516128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800" dirty="0"/>
              <a:t>利用</a:t>
            </a:r>
            <a:r>
              <a:rPr lang="en-US" altLang="zh-CN" sz="2800" dirty="0"/>
              <a:t>draw</a:t>
            </a:r>
            <a:r>
              <a:rPr lang="" altLang="en-US" sz="2800" dirty="0"/>
              <a:t>_</a:t>
            </a:r>
            <a:r>
              <a:rPr lang="en-US" altLang="" sz="2800" dirty="0"/>
              <a:t>geo</a:t>
            </a:r>
            <a:r>
              <a:rPr lang="zh-CN" altLang="en-US" sz="2800" dirty="0"/>
              <a:t>对读入的数据</a:t>
            </a:r>
            <a:endParaRPr lang="zh-CN" altLang="en-US" sz="2800" dirty="0"/>
          </a:p>
          <a:p>
            <a:r>
              <a:rPr lang="zh-CN" altLang="en-US" sz="2800" dirty="0"/>
              <a:t>进行可视化处理，用于选定区域</a:t>
            </a:r>
            <a:endParaRPr lang="zh-CN" altLang="en-US" sz="2800" dirty="0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030" y="2352040"/>
            <a:ext cx="5627370" cy="3367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6623557" cy="659434"/>
          </a:xfrm>
        </p:spPr>
        <p:txBody>
          <a:bodyPr anchor="b">
            <a:normAutofit/>
          </a:bodyPr>
          <a:lstStyle/>
          <a:p>
            <a:pPr algn="l"/>
            <a:r>
              <a:rPr lang="zh-CN" sz="3200" dirty="0"/>
              <a:t>提取数据</a:t>
            </a:r>
            <a:endParaRPr lang="zh-CN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02" y="6015324"/>
            <a:ext cx="918140" cy="716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31" y="953916"/>
            <a:ext cx="6843353" cy="304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87700" y="1089660"/>
            <a:ext cx="55499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可在</a:t>
            </a:r>
            <a:r>
              <a:rPr lang="en-US" altLang="zh-CN" sz="2800" dirty="0"/>
              <a:t>process</a:t>
            </a:r>
            <a:r>
              <a:rPr lang="en-US" altLang="en-US" sz="2800" dirty="0"/>
              <a:t>_</a:t>
            </a:r>
            <a:r>
              <a:rPr lang="en-US" altLang="zh-CN" sz="2800" dirty="0"/>
              <a:t>json</a:t>
            </a:r>
            <a:r>
              <a:rPr lang="en-US" altLang="en-US" sz="2800" dirty="0"/>
              <a:t>.py</a:t>
            </a:r>
            <a:r>
              <a:rPr lang="zh-CN" altLang="en-US" sz="2800" dirty="0"/>
              <a:t>中加入以下内容，用于测试类编写的正确性</a:t>
            </a:r>
            <a:endParaRPr lang="zh-CN" altLang="en-US" sz="2800" dirty="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115" y="2247900"/>
            <a:ext cx="9336405" cy="3305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6623557" cy="6594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3200" dirty="0"/>
              <a:t>数据预处理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02" y="6015324"/>
            <a:ext cx="918140" cy="716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31" y="953916"/>
            <a:ext cx="6843353" cy="304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23265" y="1925955"/>
            <a:ext cx="553910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推特发出时间的信息在文件名称上</a:t>
            </a:r>
            <a:endParaRPr lang="zh-CN" altLang="en-US" sz="2800" dirty="0">
              <a:latin typeface="+mn-ea"/>
            </a:endParaRPr>
          </a:p>
          <a:p>
            <a:r>
              <a:rPr lang="zh-CN" altLang="en-US" sz="2800" dirty="0"/>
              <a:t>（不在原始数据中），需要自行提取</a:t>
            </a:r>
            <a:endParaRPr lang="zh-CN" altLang="en-US" sz="2800" dirty="0"/>
          </a:p>
        </p:txBody>
      </p:sp>
      <p:sp>
        <p:nvSpPr>
          <p:cNvPr id="15" name="iconfont-1191-870150"/>
          <p:cNvSpPr/>
          <p:nvPr/>
        </p:nvSpPr>
        <p:spPr>
          <a:xfrm>
            <a:off x="316726" y="2249425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iconfont-1191-870150"/>
          <p:cNvSpPr/>
          <p:nvPr/>
        </p:nvSpPr>
        <p:spPr>
          <a:xfrm>
            <a:off x="316726" y="3558934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iconfont-1191-870150"/>
          <p:cNvSpPr/>
          <p:nvPr/>
        </p:nvSpPr>
        <p:spPr>
          <a:xfrm>
            <a:off x="316726" y="4868443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723183" y="3562136"/>
            <a:ext cx="6769131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利用文件名与阈值进行</a:t>
            </a:r>
            <a:endParaRPr lang="zh-CN" altLang="en-US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字典序比较</a:t>
            </a:r>
            <a:r>
              <a:rPr lang="zh-CN" altLang="en-US" sz="2800" dirty="0"/>
              <a:t>即可判断时间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88497" y="4874847"/>
            <a:ext cx="676913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ea"/>
              </a:rPr>
              <a:t>python</a:t>
            </a:r>
            <a:r>
              <a:rPr lang="zh-CN" altLang="en-US" sz="2800" dirty="0">
                <a:latin typeface="+mn-ea"/>
              </a:rPr>
              <a:t>可自动处理</a:t>
            </a:r>
            <a:r>
              <a:rPr lang="en-US" altLang="zh-CN" sz="2800" dirty="0">
                <a:latin typeface="+mn-ea"/>
              </a:rPr>
              <a:t>string</a:t>
            </a:r>
            <a:r>
              <a:rPr lang="zh-CN" altLang="en-US" sz="2800" dirty="0">
                <a:latin typeface="+mn-ea"/>
              </a:rPr>
              <a:t>的排序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30139" y="2249018"/>
            <a:ext cx="403161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关键代码如下</a:t>
            </a:r>
            <a:endParaRPr lang="zh-CN" altLang="en-US" sz="2800" dirty="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115" y="3032125"/>
            <a:ext cx="6343650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6623557" cy="6594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3200" dirty="0"/>
              <a:t>数据预处理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31" y="985031"/>
            <a:ext cx="6843353" cy="304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274398" y="1216915"/>
            <a:ext cx="6769131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800" dirty="0"/>
              <a:t>画出数据分布的散点图，黑色为黑夜，蓝色为白天，读取如下：</a:t>
            </a:r>
            <a:endParaRPr lang="zh-CN" sz="2800" dirty="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520" y="2169795"/>
            <a:ext cx="6068060" cy="3707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6623557" cy="6594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3200" dirty="0"/>
              <a:t>数据预处理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31" y="985031"/>
            <a:ext cx="6843353" cy="304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274570" y="1216660"/>
            <a:ext cx="771334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800" dirty="0"/>
              <a:t>由于诸如街道等区域，白天黑夜都会有推特信息，无法分离，故需根据总图找出大体可分区域</a:t>
            </a:r>
            <a:endParaRPr lang="zh-CN" sz="2800" dirty="0"/>
          </a:p>
          <a:p>
            <a:r>
              <a:rPr lang="zh-CN" sz="2800" dirty="0"/>
              <a:t>图中有</a:t>
            </a:r>
            <a:r>
              <a:rPr lang="en-US" altLang="zh-CN" sz="2800" dirty="0"/>
              <a:t>77</a:t>
            </a:r>
            <a:r>
              <a:rPr lang="zh-CN" altLang="en-US" sz="2800" dirty="0"/>
              <a:t>个点，所以有很多重合点</a:t>
            </a:r>
            <a:endParaRPr lang="zh-CN" altLang="en-US" sz="2800" dirty="0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85" y="2600325"/>
            <a:ext cx="6229350" cy="3850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6623557" cy="6594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3200" dirty="0"/>
              <a:t>神经网络训练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02" y="6015324"/>
            <a:ext cx="918140" cy="716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31" y="953916"/>
            <a:ext cx="6843353" cy="304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78305" y="3268980"/>
            <a:ext cx="458406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对于输入仅二维的数据，不需卷积神经网络</a:t>
            </a:r>
            <a:endParaRPr lang="zh-CN" altLang="en-US" sz="2800" dirty="0"/>
          </a:p>
        </p:txBody>
      </p:sp>
      <p:sp>
        <p:nvSpPr>
          <p:cNvPr id="15" name="iconfont-1191-870150"/>
          <p:cNvSpPr/>
          <p:nvPr/>
        </p:nvSpPr>
        <p:spPr>
          <a:xfrm>
            <a:off x="1150728" y="1969506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iconfont-1191-870150"/>
          <p:cNvSpPr/>
          <p:nvPr/>
        </p:nvSpPr>
        <p:spPr>
          <a:xfrm>
            <a:off x="1150728" y="3279015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iconfont-1191-870150"/>
          <p:cNvSpPr/>
          <p:nvPr/>
        </p:nvSpPr>
        <p:spPr>
          <a:xfrm>
            <a:off x="1150728" y="4588524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1557020" y="1969770"/>
            <a:ext cx="569722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800" dirty="0">
                <a:latin typeface="+mn-ea"/>
              </a:rPr>
              <a:t>我选用</a:t>
            </a:r>
            <a:r>
              <a:rPr lang="en-US" altLang="zh-CN" sz="2800" dirty="0">
                <a:latin typeface="+mn-ea"/>
              </a:rPr>
              <a:t>pytorch</a:t>
            </a:r>
            <a:r>
              <a:rPr lang="zh-CN" altLang="en-US" sz="2800" dirty="0">
                <a:latin typeface="+mn-ea"/>
              </a:rPr>
              <a:t>框架搭建神经网络，搭建的网络如右侧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矩形 9"/>
          <p:cNvSpPr/>
          <p:nvPr/>
        </p:nvSpPr>
        <p:spPr>
          <a:xfrm>
            <a:off x="1577340" y="4367530"/>
            <a:ext cx="4170680" cy="18148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dirty="0"/>
              <a:t>教程可以参考：https://github.com/zergtant/pytorch-handbook/</a:t>
            </a:r>
            <a:endParaRPr lang="zh-CN" altLang="en-US" sz="2800" dirty="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280" y="1812925"/>
            <a:ext cx="5015865" cy="38652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50728" y="225500"/>
            <a:ext cx="6623557" cy="6594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3200" dirty="0"/>
              <a:t>神经网络训练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734" y="126079"/>
            <a:ext cx="1015476" cy="858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02" y="6015324"/>
            <a:ext cx="918140" cy="716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31" y="953916"/>
            <a:ext cx="6843353" cy="304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25600" y="3279140"/>
            <a:ext cx="458406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800" dirty="0"/>
              <a:t>损失函数：交叉熵</a:t>
            </a:r>
            <a:endParaRPr lang="zh-CN" sz="2800" dirty="0"/>
          </a:p>
        </p:txBody>
      </p:sp>
      <p:sp>
        <p:nvSpPr>
          <p:cNvPr id="15" name="iconfont-1191-870150"/>
          <p:cNvSpPr/>
          <p:nvPr/>
        </p:nvSpPr>
        <p:spPr>
          <a:xfrm>
            <a:off x="1150728" y="1969506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iconfont-1191-870150"/>
          <p:cNvSpPr/>
          <p:nvPr/>
        </p:nvSpPr>
        <p:spPr>
          <a:xfrm>
            <a:off x="1150728" y="3279015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iconfont-1191-870150"/>
          <p:cNvSpPr/>
          <p:nvPr/>
        </p:nvSpPr>
        <p:spPr>
          <a:xfrm>
            <a:off x="1150728" y="4588524"/>
            <a:ext cx="406457" cy="609685"/>
          </a:xfrm>
          <a:custGeom>
            <a:avLst/>
            <a:gdLst>
              <a:gd name="T0" fmla="*/ 2486 w 2486"/>
              <a:gd name="T1" fmla="*/ 1865 h 3729"/>
              <a:gd name="T2" fmla="*/ 0 w 2486"/>
              <a:gd name="T3" fmla="*/ 0 h 3729"/>
              <a:gd name="T4" fmla="*/ 0 w 2486"/>
              <a:gd name="T5" fmla="*/ 3729 h 3729"/>
              <a:gd name="T6" fmla="*/ 2486 w 2486"/>
              <a:gd name="T7" fmla="*/ 1865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2486" y="1865"/>
                </a:moveTo>
                <a:lnTo>
                  <a:pt x="0" y="0"/>
                </a:lnTo>
                <a:lnTo>
                  <a:pt x="0" y="3729"/>
                </a:lnTo>
                <a:lnTo>
                  <a:pt x="2486" y="1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1557020" y="1969770"/>
            <a:ext cx="569722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800" dirty="0">
                <a:latin typeface="+mn-ea"/>
              </a:rPr>
              <a:t>训练器：</a:t>
            </a:r>
            <a:r>
              <a:rPr lang="en-US" altLang="zh-CN" sz="2800" dirty="0">
                <a:latin typeface="+mn-ea"/>
              </a:rPr>
              <a:t>adam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矩形 9"/>
          <p:cNvSpPr/>
          <p:nvPr/>
        </p:nvSpPr>
        <p:spPr>
          <a:xfrm>
            <a:off x="1557020" y="4588510"/>
            <a:ext cx="417068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dirty="0"/>
              <a:t>学习率：</a:t>
            </a:r>
            <a:r>
              <a:rPr lang="en-US" altLang="zh-CN" sz="2800" dirty="0"/>
              <a:t>0.1</a:t>
            </a:r>
            <a:endParaRPr lang="en-US" altLang="zh-CN" sz="2800" dirty="0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020" y="1539875"/>
            <a:ext cx="6977380" cy="4088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</Words>
  <Application>WPS Presentation</Application>
  <PresentationFormat>宽屏</PresentationFormat>
  <Paragraphs>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9" baseType="lpstr">
      <vt:lpstr>Arial</vt:lpstr>
      <vt:lpstr>宋体</vt:lpstr>
      <vt:lpstr>Wingdings</vt:lpstr>
      <vt:lpstr>Adobe 黑体 Std R</vt:lpstr>
      <vt:lpstr>Droid Sans Fallback</vt:lpstr>
      <vt:lpstr>等线</vt:lpstr>
      <vt:lpstr>Noto Serif CJK JP</vt:lpstr>
      <vt:lpstr>等线</vt:lpstr>
      <vt:lpstr>Lato Hairline</vt:lpstr>
      <vt:lpstr>-apple-system</vt:lpstr>
      <vt:lpstr>Gubbi</vt:lpstr>
      <vt:lpstr>等线 Light</vt:lpstr>
      <vt:lpstr>微软雅黑</vt:lpstr>
      <vt:lpstr>宋体</vt:lpstr>
      <vt:lpstr>Arial Unicode MS</vt:lpstr>
      <vt:lpstr>Calibri</vt:lpstr>
      <vt:lpstr>Trebuchet MS</vt:lpstr>
      <vt:lpstr>等线</vt:lpstr>
      <vt:lpstr>Webdings</vt:lpstr>
      <vt:lpstr>Times New Roman</vt:lpstr>
      <vt:lpstr>Abyssinica SIL</vt:lpstr>
      <vt:lpstr>Office 主题​​</vt:lpstr>
      <vt:lpstr>1_Office 主题​​</vt:lpstr>
      <vt:lpstr>数据知识智能融合的小样本工业故障诊断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TE数据集分析</dc:title>
  <dc:creator>肖 航</dc:creator>
  <cp:lastModifiedBy>lanpokn</cp:lastModifiedBy>
  <cp:revision>123</cp:revision>
  <dcterms:created xsi:type="dcterms:W3CDTF">2021-12-30T12:42:29Z</dcterms:created>
  <dcterms:modified xsi:type="dcterms:W3CDTF">2021-12-30T12:42:29Z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