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457" r:id="rId2"/>
    <p:sldId id="257" r:id="rId3"/>
    <p:sldId id="504" r:id="rId4"/>
    <p:sldId id="594" r:id="rId5"/>
    <p:sldId id="581" r:id="rId6"/>
    <p:sldId id="597" r:id="rId7"/>
    <p:sldId id="599" r:id="rId8"/>
    <p:sldId id="600" r:id="rId9"/>
    <p:sldId id="602" r:id="rId10"/>
    <p:sldId id="582" r:id="rId11"/>
    <p:sldId id="595" r:id="rId12"/>
    <p:sldId id="601" r:id="rId13"/>
    <p:sldId id="583" r:id="rId14"/>
    <p:sldId id="584" r:id="rId15"/>
    <p:sldId id="592" r:id="rId16"/>
    <p:sldId id="593" r:id="rId17"/>
    <p:sldId id="598" r:id="rId18"/>
  </p:sldIdLst>
  <p:sldSz cx="12192000" cy="6858000"/>
  <p:notesSz cx="9874250" cy="67976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p15:clr>
            <a:srgbClr val="A4A3A4"/>
          </p15:clr>
        </p15:guide>
        <p15:guide id="2" pos="39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BF"/>
    <a:srgbClr val="4F8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6"/>
    <p:restoredTop sz="81984"/>
  </p:normalViewPr>
  <p:slideViewPr>
    <p:cSldViewPr>
      <p:cViewPr varScale="1">
        <p:scale>
          <a:sx n="110" d="100"/>
          <a:sy n="110" d="100"/>
        </p:scale>
        <p:origin x="176" y="424"/>
      </p:cViewPr>
      <p:guideLst>
        <p:guide orient="horz" pos="2199"/>
        <p:guide pos="3906"/>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50" d="100"/>
        <a:sy n="50" d="100"/>
      </p:scale>
      <p:origin x="0" y="0"/>
    </p:cViewPr>
  </p:sorterViewPr>
  <p:notesViewPr>
    <p:cSldViewPr>
      <p:cViewPr varScale="1">
        <p:scale>
          <a:sx n="157" d="100"/>
          <a:sy n="157" d="100"/>
        </p:scale>
        <p:origin x="184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6B5AB813-1739-3043-9533-C0E3F4081107}" type="datetimeFigureOut">
              <a:rPr lang="en-US" smtClean="0"/>
              <a:t>12/7/21</a:t>
            </a:fld>
            <a:endParaRPr lang="en-US"/>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B59D5186-617D-A44C-9FD5-5AE25E1615F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2763" y="0"/>
            <a:ext cx="4279900" cy="339725"/>
          </a:xfrm>
          <a:prstGeom prst="rect">
            <a:avLst/>
          </a:prstGeom>
        </p:spPr>
        <p:txBody>
          <a:bodyPr vert="horz" lIns="91440" tIns="45720" rIns="91440" bIns="45720" rtlCol="0"/>
          <a:lstStyle>
            <a:lvl1pPr algn="r">
              <a:defRPr sz="1200"/>
            </a:lvl1pPr>
          </a:lstStyle>
          <a:p>
            <a:fld id="{B739CAEE-32C9-4700-BA07-5815F43C76F8}"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2670175" y="509588"/>
            <a:ext cx="4533900"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28975"/>
            <a:ext cx="7899400" cy="30591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2763" y="6456363"/>
            <a:ext cx="4279900" cy="339725"/>
          </a:xfrm>
          <a:prstGeom prst="rect">
            <a:avLst/>
          </a:prstGeom>
        </p:spPr>
        <p:txBody>
          <a:bodyPr vert="horz" lIns="91440" tIns="45720" rIns="91440" bIns="45720" rtlCol="0" anchor="b"/>
          <a:lstStyle>
            <a:lvl1pPr algn="r">
              <a:defRPr sz="1200"/>
            </a:lvl1pPr>
          </a:lstStyle>
          <a:p>
            <a:fld id="{61F6BADF-1C45-41B2-B63C-4CC658A938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5EEBE83-EB56-4D40-99BB-C5579196C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10</a:t>
            </a:fld>
            <a:endParaRPr lang="zh-CN" altLang="en-US"/>
          </a:p>
        </p:txBody>
      </p:sp>
    </p:spTree>
    <p:extLst>
      <p:ext uri="{BB962C8B-B14F-4D97-AF65-F5344CB8AC3E}">
        <p14:creationId xmlns:p14="http://schemas.microsoft.com/office/powerpoint/2010/main" val="153884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11</a:t>
            </a:fld>
            <a:endParaRPr lang="zh-CN" altLang="en-US"/>
          </a:p>
        </p:txBody>
      </p:sp>
    </p:spTree>
    <p:extLst>
      <p:ext uri="{BB962C8B-B14F-4D97-AF65-F5344CB8AC3E}">
        <p14:creationId xmlns:p14="http://schemas.microsoft.com/office/powerpoint/2010/main" val="372402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12</a:t>
            </a:fld>
            <a:endParaRPr lang="zh-CN" altLang="en-US"/>
          </a:p>
        </p:txBody>
      </p:sp>
    </p:spTree>
    <p:extLst>
      <p:ext uri="{BB962C8B-B14F-4D97-AF65-F5344CB8AC3E}">
        <p14:creationId xmlns:p14="http://schemas.microsoft.com/office/powerpoint/2010/main" val="392773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13</a:t>
            </a:fld>
            <a:endParaRPr lang="zh-CN" altLang="en-US"/>
          </a:p>
        </p:txBody>
      </p:sp>
    </p:spTree>
    <p:extLst>
      <p:ext uri="{BB962C8B-B14F-4D97-AF65-F5344CB8AC3E}">
        <p14:creationId xmlns:p14="http://schemas.microsoft.com/office/powerpoint/2010/main" val="300456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14</a:t>
            </a:fld>
            <a:endParaRPr lang="zh-CN" altLang="en-US"/>
          </a:p>
        </p:txBody>
      </p:sp>
    </p:spTree>
    <p:extLst>
      <p:ext uri="{BB962C8B-B14F-4D97-AF65-F5344CB8AC3E}">
        <p14:creationId xmlns:p14="http://schemas.microsoft.com/office/powerpoint/2010/main" val="203044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15</a:t>
            </a:fld>
            <a:endParaRPr lang="zh-CN" altLang="en-US"/>
          </a:p>
        </p:txBody>
      </p:sp>
    </p:spTree>
    <p:extLst>
      <p:ext uri="{BB962C8B-B14F-4D97-AF65-F5344CB8AC3E}">
        <p14:creationId xmlns:p14="http://schemas.microsoft.com/office/powerpoint/2010/main" val="424689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16</a:t>
            </a:fld>
            <a:endParaRPr lang="zh-CN" altLang="en-US"/>
          </a:p>
        </p:txBody>
      </p:sp>
    </p:spTree>
    <p:extLst>
      <p:ext uri="{BB962C8B-B14F-4D97-AF65-F5344CB8AC3E}">
        <p14:creationId xmlns:p14="http://schemas.microsoft.com/office/powerpoint/2010/main" val="319747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17</a:t>
            </a:fld>
            <a:endParaRPr lang="zh-CN" altLang="en-US"/>
          </a:p>
        </p:txBody>
      </p:sp>
    </p:spTree>
    <p:extLst>
      <p:ext uri="{BB962C8B-B14F-4D97-AF65-F5344CB8AC3E}">
        <p14:creationId xmlns:p14="http://schemas.microsoft.com/office/powerpoint/2010/main" val="151391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4</a:t>
            </a:fld>
            <a:endParaRPr lang="zh-CN" altLang="en-US"/>
          </a:p>
        </p:txBody>
      </p:sp>
    </p:spTree>
    <p:extLst>
      <p:ext uri="{BB962C8B-B14F-4D97-AF65-F5344CB8AC3E}">
        <p14:creationId xmlns:p14="http://schemas.microsoft.com/office/powerpoint/2010/main" val="218109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5</a:t>
            </a:fld>
            <a:endParaRPr lang="zh-CN" altLang="en-US"/>
          </a:p>
        </p:txBody>
      </p:sp>
    </p:spTree>
    <p:extLst>
      <p:ext uri="{BB962C8B-B14F-4D97-AF65-F5344CB8AC3E}">
        <p14:creationId xmlns:p14="http://schemas.microsoft.com/office/powerpoint/2010/main" val="855897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6</a:t>
            </a:fld>
            <a:endParaRPr lang="zh-CN" altLang="en-US"/>
          </a:p>
        </p:txBody>
      </p:sp>
    </p:spTree>
    <p:extLst>
      <p:ext uri="{BB962C8B-B14F-4D97-AF65-F5344CB8AC3E}">
        <p14:creationId xmlns:p14="http://schemas.microsoft.com/office/powerpoint/2010/main" val="2946263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7</a:t>
            </a:fld>
            <a:endParaRPr lang="zh-CN" altLang="en-US"/>
          </a:p>
        </p:txBody>
      </p:sp>
    </p:spTree>
    <p:extLst>
      <p:ext uri="{BB962C8B-B14F-4D97-AF65-F5344CB8AC3E}">
        <p14:creationId xmlns:p14="http://schemas.microsoft.com/office/powerpoint/2010/main" val="19720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8</a:t>
            </a:fld>
            <a:endParaRPr lang="zh-CN" altLang="en-US"/>
          </a:p>
        </p:txBody>
      </p:sp>
    </p:spTree>
    <p:extLst>
      <p:ext uri="{BB962C8B-B14F-4D97-AF65-F5344CB8AC3E}">
        <p14:creationId xmlns:p14="http://schemas.microsoft.com/office/powerpoint/2010/main" val="248628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F6BADF-1C45-41B2-B63C-4CC658A93855}" type="slidenum">
              <a:rPr lang="zh-CN" altLang="en-US" smtClean="0"/>
              <a:t>9</a:t>
            </a:fld>
            <a:endParaRPr lang="zh-CN" altLang="en-US"/>
          </a:p>
        </p:txBody>
      </p:sp>
    </p:spTree>
    <p:extLst>
      <p:ext uri="{BB962C8B-B14F-4D97-AF65-F5344CB8AC3E}">
        <p14:creationId xmlns:p14="http://schemas.microsoft.com/office/powerpoint/2010/main" val="169608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34"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pic>
        <p:nvPicPr>
          <p:cNvPr id="35" name="图片 34"/>
          <p:cNvPicPr/>
          <p:nvPr/>
        </p:nvPicPr>
        <p:blipFill>
          <a:blip r:embed="rId2" cstate="print"/>
          <a:stretch>
            <a:fillRect/>
          </a:stretch>
        </p:blipFill>
        <p:spPr>
          <a:xfrm>
            <a:off x="3602880" y="1604520"/>
            <a:ext cx="4984920" cy="3977280"/>
          </a:xfrm>
          <a:prstGeom prst="rect">
            <a:avLst/>
          </a:prstGeom>
          <a:ln>
            <a:noFill/>
          </a:ln>
        </p:spPr>
      </p:pic>
      <p:pic>
        <p:nvPicPr>
          <p:cNvPr id="36" name="图片 35"/>
          <p:cNvPicPr/>
          <p:nvPr/>
        </p:nvPicPr>
        <p:blipFill>
          <a:blip r:embed="rId2" cstate="print"/>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bg>
      <p:bgRef idx="1001">
        <a:schemeClr val="bg1"/>
      </p:bgRef>
    </p:bg>
    <p:spTree>
      <p:nvGrpSpPr>
        <p:cNvPr id="1" name=""/>
        <p:cNvGrpSpPr/>
        <p:nvPr/>
      </p:nvGrpSpPr>
      <p:grpSpPr>
        <a:xfrm>
          <a:off x="0" y="0"/>
          <a:ext cx="0" cy="0"/>
          <a:chOff x="0" y="0"/>
          <a:chExt cx="0" cy="0"/>
        </a:xfrm>
      </p:grpSpPr>
      <p:sp>
        <p:nvSpPr>
          <p:cNvPr id="115" name="Freeform 1293"/>
          <p:cNvSpPr>
            <a:spLocks noEditPoints="1"/>
          </p:cNvSpPr>
          <p:nvPr userDrawn="1"/>
        </p:nvSpPr>
        <p:spPr bwMode="auto">
          <a:xfrm>
            <a:off x="2089736" y="5369757"/>
            <a:ext cx="879074" cy="373075"/>
          </a:xfrm>
          <a:custGeom>
            <a:avLst/>
            <a:gdLst>
              <a:gd name="T0" fmla="*/ 1658 w 1660"/>
              <a:gd name="T1" fmla="*/ 103 h 587"/>
              <a:gd name="T2" fmla="*/ 1596 w 1660"/>
              <a:gd name="T3" fmla="*/ 68 h 587"/>
              <a:gd name="T4" fmla="*/ 1096 w 1660"/>
              <a:gd name="T5" fmla="*/ 39 h 587"/>
              <a:gd name="T6" fmla="*/ 837 w 1660"/>
              <a:gd name="T7" fmla="*/ 149 h 587"/>
              <a:gd name="T8" fmla="*/ 823 w 1660"/>
              <a:gd name="T9" fmla="*/ 149 h 587"/>
              <a:gd name="T10" fmla="*/ 564 w 1660"/>
              <a:gd name="T11" fmla="*/ 39 h 587"/>
              <a:gd name="T12" fmla="*/ 64 w 1660"/>
              <a:gd name="T13" fmla="*/ 68 h 587"/>
              <a:gd name="T14" fmla="*/ 2 w 1660"/>
              <a:gd name="T15" fmla="*/ 103 h 587"/>
              <a:gd name="T16" fmla="*/ 27 w 1660"/>
              <a:gd name="T17" fmla="*/ 161 h 587"/>
              <a:gd name="T18" fmla="*/ 98 w 1660"/>
              <a:gd name="T19" fmla="*/ 296 h 587"/>
              <a:gd name="T20" fmla="*/ 214 w 1660"/>
              <a:gd name="T21" fmla="*/ 541 h 587"/>
              <a:gd name="T22" fmla="*/ 614 w 1660"/>
              <a:gd name="T23" fmla="*/ 537 h 587"/>
              <a:gd name="T24" fmla="*/ 828 w 1660"/>
              <a:gd name="T25" fmla="*/ 238 h 587"/>
              <a:gd name="T26" fmla="*/ 832 w 1660"/>
              <a:gd name="T27" fmla="*/ 238 h 587"/>
              <a:gd name="T28" fmla="*/ 1046 w 1660"/>
              <a:gd name="T29" fmla="*/ 537 h 587"/>
              <a:gd name="T30" fmla="*/ 1446 w 1660"/>
              <a:gd name="T31" fmla="*/ 541 h 587"/>
              <a:gd name="T32" fmla="*/ 1562 w 1660"/>
              <a:gd name="T33" fmla="*/ 296 h 587"/>
              <a:gd name="T34" fmla="*/ 1633 w 1660"/>
              <a:gd name="T35" fmla="*/ 161 h 587"/>
              <a:gd name="T36" fmla="*/ 1658 w 1660"/>
              <a:gd name="T37" fmla="*/ 103 h 587"/>
              <a:gd name="T38" fmla="*/ 670 w 1660"/>
              <a:gd name="T39" fmla="*/ 341 h 587"/>
              <a:gd name="T40" fmla="*/ 588 w 1660"/>
              <a:gd name="T41" fmla="*/ 489 h 587"/>
              <a:gd name="T42" fmla="*/ 411 w 1660"/>
              <a:gd name="T43" fmla="*/ 519 h 587"/>
              <a:gd name="T44" fmla="*/ 234 w 1660"/>
              <a:gd name="T45" fmla="*/ 490 h 587"/>
              <a:gd name="T46" fmla="*/ 160 w 1660"/>
              <a:gd name="T47" fmla="*/ 316 h 587"/>
              <a:gd name="T48" fmla="*/ 146 w 1660"/>
              <a:gd name="T49" fmla="*/ 132 h 587"/>
              <a:gd name="T50" fmla="*/ 405 w 1660"/>
              <a:gd name="T51" fmla="*/ 89 h 587"/>
              <a:gd name="T52" fmla="*/ 702 w 1660"/>
              <a:gd name="T53" fmla="*/ 170 h 587"/>
              <a:gd name="T54" fmla="*/ 670 w 1660"/>
              <a:gd name="T55" fmla="*/ 341 h 587"/>
              <a:gd name="T56" fmla="*/ 1500 w 1660"/>
              <a:gd name="T57" fmla="*/ 316 h 587"/>
              <a:gd name="T58" fmla="*/ 1426 w 1660"/>
              <a:gd name="T59" fmla="*/ 490 h 587"/>
              <a:gd name="T60" fmla="*/ 1249 w 1660"/>
              <a:gd name="T61" fmla="*/ 519 h 587"/>
              <a:gd name="T62" fmla="*/ 1072 w 1660"/>
              <a:gd name="T63" fmla="*/ 489 h 587"/>
              <a:gd name="T64" fmla="*/ 990 w 1660"/>
              <a:gd name="T65" fmla="*/ 341 h 587"/>
              <a:gd name="T66" fmla="*/ 958 w 1660"/>
              <a:gd name="T67" fmla="*/ 170 h 587"/>
              <a:gd name="T68" fmla="*/ 1255 w 1660"/>
              <a:gd name="T69" fmla="*/ 89 h 587"/>
              <a:gd name="T70" fmla="*/ 1514 w 1660"/>
              <a:gd name="T71" fmla="*/ 132 h 587"/>
              <a:gd name="T72" fmla="*/ 1500 w 1660"/>
              <a:gd name="T73" fmla="*/ 316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0" h="587">
                <a:moveTo>
                  <a:pt x="1658" y="103"/>
                </a:moveTo>
                <a:cubicBezTo>
                  <a:pt x="1658" y="71"/>
                  <a:pt x="1653" y="83"/>
                  <a:pt x="1596" y="68"/>
                </a:cubicBezTo>
                <a:cubicBezTo>
                  <a:pt x="1539" y="52"/>
                  <a:pt x="1364" y="0"/>
                  <a:pt x="1096" y="39"/>
                </a:cubicBezTo>
                <a:cubicBezTo>
                  <a:pt x="872" y="72"/>
                  <a:pt x="929" y="146"/>
                  <a:pt x="837" y="149"/>
                </a:cubicBezTo>
                <a:cubicBezTo>
                  <a:pt x="823" y="149"/>
                  <a:pt x="823" y="149"/>
                  <a:pt x="823" y="149"/>
                </a:cubicBezTo>
                <a:cubicBezTo>
                  <a:pt x="731" y="146"/>
                  <a:pt x="788" y="72"/>
                  <a:pt x="564" y="39"/>
                </a:cubicBezTo>
                <a:cubicBezTo>
                  <a:pt x="296" y="0"/>
                  <a:pt x="121" y="52"/>
                  <a:pt x="64" y="68"/>
                </a:cubicBezTo>
                <a:cubicBezTo>
                  <a:pt x="7" y="83"/>
                  <a:pt x="2" y="71"/>
                  <a:pt x="2" y="103"/>
                </a:cubicBezTo>
                <a:cubicBezTo>
                  <a:pt x="3" y="135"/>
                  <a:pt x="0" y="161"/>
                  <a:pt x="27" y="161"/>
                </a:cubicBezTo>
                <a:cubicBezTo>
                  <a:pt x="55" y="161"/>
                  <a:pt x="55" y="161"/>
                  <a:pt x="98" y="296"/>
                </a:cubicBezTo>
                <a:cubicBezTo>
                  <a:pt x="150" y="458"/>
                  <a:pt x="164" y="504"/>
                  <a:pt x="214" y="541"/>
                </a:cubicBezTo>
                <a:cubicBezTo>
                  <a:pt x="275" y="587"/>
                  <a:pt x="531" y="587"/>
                  <a:pt x="614" y="537"/>
                </a:cubicBezTo>
                <a:cubicBezTo>
                  <a:pt x="717" y="475"/>
                  <a:pt x="704" y="241"/>
                  <a:pt x="828" y="238"/>
                </a:cubicBezTo>
                <a:cubicBezTo>
                  <a:pt x="829" y="238"/>
                  <a:pt x="831" y="238"/>
                  <a:pt x="832" y="238"/>
                </a:cubicBezTo>
                <a:cubicBezTo>
                  <a:pt x="956" y="241"/>
                  <a:pt x="943" y="475"/>
                  <a:pt x="1046" y="537"/>
                </a:cubicBezTo>
                <a:cubicBezTo>
                  <a:pt x="1129" y="587"/>
                  <a:pt x="1385" y="587"/>
                  <a:pt x="1446" y="541"/>
                </a:cubicBezTo>
                <a:cubicBezTo>
                  <a:pt x="1496" y="504"/>
                  <a:pt x="1510" y="458"/>
                  <a:pt x="1562" y="296"/>
                </a:cubicBezTo>
                <a:cubicBezTo>
                  <a:pt x="1605" y="161"/>
                  <a:pt x="1605" y="161"/>
                  <a:pt x="1633" y="161"/>
                </a:cubicBezTo>
                <a:cubicBezTo>
                  <a:pt x="1660" y="161"/>
                  <a:pt x="1657" y="135"/>
                  <a:pt x="1658" y="103"/>
                </a:cubicBezTo>
                <a:close/>
                <a:moveTo>
                  <a:pt x="670" y="341"/>
                </a:moveTo>
                <a:cubicBezTo>
                  <a:pt x="644" y="407"/>
                  <a:pt x="624" y="465"/>
                  <a:pt x="588" y="489"/>
                </a:cubicBezTo>
                <a:cubicBezTo>
                  <a:pt x="550" y="515"/>
                  <a:pt x="494" y="520"/>
                  <a:pt x="411" y="519"/>
                </a:cubicBezTo>
                <a:cubicBezTo>
                  <a:pt x="341" y="517"/>
                  <a:pt x="266" y="520"/>
                  <a:pt x="234" y="490"/>
                </a:cubicBezTo>
                <a:cubicBezTo>
                  <a:pt x="208" y="465"/>
                  <a:pt x="182" y="386"/>
                  <a:pt x="160" y="316"/>
                </a:cubicBezTo>
                <a:cubicBezTo>
                  <a:pt x="129" y="219"/>
                  <a:pt x="115" y="161"/>
                  <a:pt x="146" y="132"/>
                </a:cubicBezTo>
                <a:cubicBezTo>
                  <a:pt x="185" y="97"/>
                  <a:pt x="286" y="91"/>
                  <a:pt x="405" y="89"/>
                </a:cubicBezTo>
                <a:cubicBezTo>
                  <a:pt x="524" y="88"/>
                  <a:pt x="682" y="123"/>
                  <a:pt x="702" y="170"/>
                </a:cubicBezTo>
                <a:cubicBezTo>
                  <a:pt x="718" y="205"/>
                  <a:pt x="693" y="282"/>
                  <a:pt x="670" y="341"/>
                </a:cubicBezTo>
                <a:close/>
                <a:moveTo>
                  <a:pt x="1500" y="316"/>
                </a:moveTo>
                <a:cubicBezTo>
                  <a:pt x="1478" y="386"/>
                  <a:pt x="1452" y="465"/>
                  <a:pt x="1426" y="490"/>
                </a:cubicBezTo>
                <a:cubicBezTo>
                  <a:pt x="1394" y="520"/>
                  <a:pt x="1319" y="517"/>
                  <a:pt x="1249" y="519"/>
                </a:cubicBezTo>
                <a:cubicBezTo>
                  <a:pt x="1166" y="520"/>
                  <a:pt x="1110" y="515"/>
                  <a:pt x="1072" y="489"/>
                </a:cubicBezTo>
                <a:cubicBezTo>
                  <a:pt x="1036" y="465"/>
                  <a:pt x="1016" y="407"/>
                  <a:pt x="990" y="341"/>
                </a:cubicBezTo>
                <a:cubicBezTo>
                  <a:pt x="967" y="282"/>
                  <a:pt x="942" y="205"/>
                  <a:pt x="958" y="170"/>
                </a:cubicBezTo>
                <a:cubicBezTo>
                  <a:pt x="978" y="123"/>
                  <a:pt x="1136" y="88"/>
                  <a:pt x="1255" y="89"/>
                </a:cubicBezTo>
                <a:cubicBezTo>
                  <a:pt x="1374" y="91"/>
                  <a:pt x="1475" y="97"/>
                  <a:pt x="1514" y="132"/>
                </a:cubicBezTo>
                <a:cubicBezTo>
                  <a:pt x="1546" y="161"/>
                  <a:pt x="1531" y="219"/>
                  <a:pt x="1500" y="3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2" name="图片 31"/>
          <p:cNvPicPr>
            <a:picLocks noChangeAspect="1"/>
          </p:cNvPicPr>
          <p:nvPr userDrawn="1"/>
        </p:nvPicPr>
        <p:blipFill rotWithShape="1">
          <a:blip r:embed="rId2" cstate="print">
            <a:extLst>
              <a:ext uri="{28A0092B-C50C-407E-A947-70E740481C1C}">
                <a14:useLocalDpi xmlns:a14="http://schemas.microsoft.com/office/drawing/2010/main" val="0"/>
              </a:ext>
            </a:extLst>
          </a:blip>
          <a:srcRect l="12725" r="15031"/>
          <a:stretch>
            <a:fillRect/>
          </a:stretch>
        </p:blipFill>
        <p:spPr>
          <a:xfrm>
            <a:off x="10545534" y="0"/>
            <a:ext cx="1647826" cy="1611699"/>
          </a:xfrm>
          <a:prstGeom prst="rect">
            <a:avLst/>
          </a:prstGeom>
        </p:spPr>
      </p:pic>
      <p:sp>
        <p:nvSpPr>
          <p:cNvPr id="7" name="矩形 6"/>
          <p:cNvSpPr/>
          <p:nvPr userDrawn="1"/>
        </p:nvSpPr>
        <p:spPr>
          <a:xfrm rot="10800000" flipV="1">
            <a:off x="1143000" y="3283585"/>
            <a:ext cx="9875520" cy="1143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70C0"/>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幻灯片">
    <p:bg>
      <p:bgRef idx="1001">
        <a:schemeClr val="bg1"/>
      </p:bgRef>
    </p:bg>
    <p:spTree>
      <p:nvGrpSpPr>
        <p:cNvPr id="1" name=""/>
        <p:cNvGrpSpPr/>
        <p:nvPr/>
      </p:nvGrpSpPr>
      <p:grpSpPr>
        <a:xfrm>
          <a:off x="0" y="0"/>
          <a:ext cx="0" cy="0"/>
          <a:chOff x="0" y="0"/>
          <a:chExt cx="0" cy="0"/>
        </a:xfrm>
      </p:grpSpPr>
      <p:sp>
        <p:nvSpPr>
          <p:cNvPr id="35" name="矩形 34"/>
          <p:cNvSpPr/>
          <p:nvPr userDrawn="1"/>
        </p:nvSpPr>
        <p:spPr>
          <a:xfrm>
            <a:off x="1027732" y="432504"/>
            <a:ext cx="2003258" cy="667555"/>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defRPr/>
            </a:pPr>
            <a:r>
              <a:rPr kumimoji="0" lang="ja-JP" altLang="en-US" sz="3600" b="1" i="0" u="none" strike="noStrike" kern="1200" cap="none" spc="0" normalizeH="0" baseline="0" noProof="0">
                <a:ln>
                  <a:noFill/>
                </a:ln>
                <a:solidFill>
                  <a:srgbClr val="0070C0"/>
                </a:solidFill>
                <a:effectLst/>
                <a:uLnTx/>
                <a:uFillTx/>
                <a:latin typeface="微软雅黑" panose="020B0503020204020204" charset="-122"/>
                <a:ea typeface="微软雅黑" panose="020B0503020204020204" charset="-122"/>
              </a:rPr>
              <a:t>目录</a:t>
            </a:r>
            <a:endParaRPr kumimoji="0" lang="zh-CN" altLang="en-US" sz="36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endParaRPr>
          </a:p>
        </p:txBody>
      </p:sp>
      <p:sp>
        <p:nvSpPr>
          <p:cNvPr id="37" name="矩形 36"/>
          <p:cNvSpPr/>
          <p:nvPr userDrawn="1"/>
        </p:nvSpPr>
        <p:spPr>
          <a:xfrm>
            <a:off x="0" y="1083750"/>
            <a:ext cx="1868249" cy="149550"/>
          </a:xfrm>
          <a:prstGeom prst="rect">
            <a:avLst/>
          </a:prstGeom>
          <a:solidFill>
            <a:schemeClr val="bg1">
              <a:lumMod val="75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userDrawn="1"/>
        </p:nvSpPr>
        <p:spPr>
          <a:xfrm>
            <a:off x="1909194" y="1083750"/>
            <a:ext cx="3087349" cy="1495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70C0"/>
              </a:solidFill>
              <a:latin typeface="微软雅黑" panose="020B0503020204020204" charset="-122"/>
              <a:ea typeface="微软雅黑" panose="020B0503020204020204" charset="-122"/>
            </a:endParaRPr>
          </a:p>
        </p:txBody>
      </p:sp>
      <p:sp>
        <p:nvSpPr>
          <p:cNvPr id="7" name="矩形 6"/>
          <p:cNvSpPr/>
          <p:nvPr userDrawn="1"/>
        </p:nvSpPr>
        <p:spPr>
          <a:xfrm rot="5400000" flipV="1">
            <a:off x="-1010285" y="3974465"/>
            <a:ext cx="5619750" cy="1371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70C0"/>
              </a:solidFill>
              <a:latin typeface="微软雅黑" panose="020B0503020204020204" charset="-122"/>
              <a:ea typeface="微软雅黑" panose="020B0503020204020204" charset="-122"/>
            </a:endParaRPr>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2725" r="15031"/>
          <a:stretch>
            <a:fillRect/>
          </a:stretch>
        </p:blipFill>
        <p:spPr>
          <a:xfrm>
            <a:off x="10545534" y="0"/>
            <a:ext cx="1647826" cy="1611699"/>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幻灯片">
    <p:bg>
      <p:bgRef idx="1001">
        <a:schemeClr val="bg1"/>
      </p:bgRef>
    </p:bg>
    <p:spTree>
      <p:nvGrpSpPr>
        <p:cNvPr id="1" name=""/>
        <p:cNvGrpSpPr/>
        <p:nvPr/>
      </p:nvGrpSpPr>
      <p:grpSpPr>
        <a:xfrm>
          <a:off x="0" y="0"/>
          <a:ext cx="0" cy="0"/>
          <a:chOff x="0" y="0"/>
          <a:chExt cx="0" cy="0"/>
        </a:xfrm>
      </p:grpSpPr>
      <p:sp>
        <p:nvSpPr>
          <p:cNvPr id="33" name="文本框 32"/>
          <p:cNvSpPr txBox="1"/>
          <p:nvPr userDrawn="1"/>
        </p:nvSpPr>
        <p:spPr>
          <a:xfrm>
            <a:off x="681101" y="428322"/>
            <a:ext cx="2356735" cy="400110"/>
          </a:xfrm>
          <a:prstGeom prst="rect">
            <a:avLst/>
          </a:prstGeom>
          <a:noFill/>
        </p:spPr>
        <p:txBody>
          <a:bodyPr wrap="none" rtlCol="0">
            <a:spAutoFit/>
          </a:bodyPr>
          <a:lstStyle/>
          <a:p>
            <a:r>
              <a:rPr lang="en-US" altLang="zh-CN" sz="2000" dirty="0">
                <a:solidFill>
                  <a:schemeClr val="bg1"/>
                </a:solidFill>
                <a:latin typeface="微软雅黑" panose="020B0503020204020204" charset="-122"/>
                <a:ea typeface="微软雅黑" panose="020B0503020204020204" charset="-122"/>
              </a:rPr>
              <a:t>01 </a:t>
            </a:r>
            <a:r>
              <a:rPr lang="zh-CN" altLang="en-US" sz="2000" dirty="0">
                <a:solidFill>
                  <a:schemeClr val="bg1"/>
                </a:solidFill>
                <a:latin typeface="微软雅黑" panose="020B0503020204020204" charset="-122"/>
                <a:ea typeface="微软雅黑" panose="020B0503020204020204" charset="-122"/>
              </a:rPr>
              <a:t>研究背景与意义</a:t>
            </a:r>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2725" r="15031"/>
          <a:stretch>
            <a:fillRect/>
          </a:stretch>
        </p:blipFill>
        <p:spPr>
          <a:xfrm>
            <a:off x="10545534" y="0"/>
            <a:ext cx="1647826" cy="1611699"/>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8"/>
          <p:cNvPicPr/>
          <p:nvPr/>
        </p:nvPicPr>
        <p:blipFill>
          <a:blip r:embed="rId17" cstate="print"/>
          <a:stretch>
            <a:fillRect/>
          </a:stretch>
        </p:blipFill>
        <p:spPr>
          <a:xfrm>
            <a:off x="10703880" y="189000"/>
            <a:ext cx="1126800" cy="37944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panose="020B0604020202020204" pitchFamily="34" charset="0"/>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pitchFamily="34" charset="0"/>
              </a:rPr>
              <a:t>单击鼠标编辑大纲文字格式</a:t>
            </a:r>
          </a:p>
          <a:p>
            <a:pPr marL="864235" lvl="1" indent="-323850">
              <a:buClr>
                <a:srgbClr val="000000"/>
              </a:buClr>
              <a:buSzPct val="75000"/>
              <a:buFont typeface="Symbol" panose="05050102010706020507" charset="2"/>
              <a:buChar char=""/>
            </a:pPr>
            <a:r>
              <a:rPr lang="en-US" sz="1800" b="0" strike="noStrike" spc="-1">
                <a:solidFill>
                  <a:srgbClr val="000000"/>
                </a:solidFill>
                <a:uFill>
                  <a:solidFill>
                    <a:srgbClr val="FFFFFF"/>
                  </a:solidFill>
                </a:uFill>
                <a:latin typeface="Arial" panose="020B0604020202020204" pitchFamily="34" charset="0"/>
              </a:rPr>
              <a:t>第二个大纲级</a:t>
            </a: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pitchFamily="34" charset="0"/>
              </a:rPr>
              <a:t>第三大纲级别</a:t>
            </a:r>
          </a:p>
          <a:p>
            <a:pPr marL="1727835" lvl="3" indent="-215900">
              <a:buClr>
                <a:srgbClr val="000000"/>
              </a:buClr>
              <a:buSzPct val="75000"/>
              <a:buFont typeface="Symbol" panose="05050102010706020507" charset="2"/>
              <a:buChar char=""/>
            </a:pPr>
            <a:r>
              <a:rPr lang="en-US" sz="1800" b="0" strike="noStrike" spc="-1">
                <a:solidFill>
                  <a:srgbClr val="000000"/>
                </a:solidFill>
                <a:uFill>
                  <a:solidFill>
                    <a:srgbClr val="FFFFFF"/>
                  </a:solidFill>
                </a:uFill>
                <a:latin typeface="Arial" panose="020B0604020202020204" pitchFamily="34" charset="0"/>
              </a:rPr>
              <a:t>第四大纲级别</a:t>
            </a: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第五大纲级别</a:t>
            </a: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第六大纲级别</a:t>
            </a: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zhihu.com/search?q=%E8%B6%85%E5%B9%B3%E9%9D%A2&amp;search_source=Entity&amp;hybrid_search_source=Entity&amp;hybrid_search_extra=%7B%22sourceType%22%3A%22article%22%2C%22sourceId%22%3A31886934%7D"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33104" y="2893671"/>
            <a:ext cx="184731" cy="369332"/>
          </a:xfrm>
          <a:prstGeom prst="rect">
            <a:avLst/>
          </a:prstGeom>
          <a:noFill/>
        </p:spPr>
        <p:txBody>
          <a:bodyPr wrap="none" rtlCol="0">
            <a:spAutoFit/>
          </a:bodyPr>
          <a:lstStyle/>
          <a:p>
            <a:endParaRPr lang="en-US" dirty="0"/>
          </a:p>
        </p:txBody>
      </p:sp>
      <p:sp>
        <p:nvSpPr>
          <p:cNvPr id="3" name="TextBox 2"/>
          <p:cNvSpPr txBox="1"/>
          <p:nvPr/>
        </p:nvSpPr>
        <p:spPr>
          <a:xfrm>
            <a:off x="2135560" y="2073042"/>
            <a:ext cx="7776864" cy="707886"/>
          </a:xfrm>
          <a:prstGeom prst="rect">
            <a:avLst/>
          </a:prstGeom>
          <a:noFill/>
        </p:spPr>
        <p:txBody>
          <a:bodyPr wrap="square" rtlCol="0">
            <a:spAutoFit/>
          </a:bodyPr>
          <a:lstStyle/>
          <a:p>
            <a:pPr algn="ctr"/>
            <a:r>
              <a:rPr lang="en-US" sz="4000" b="1" dirty="0" err="1">
                <a:latin typeface="微软雅黑" panose="020B0503020204020204" charset="-122"/>
                <a:ea typeface="微软雅黑" panose="020B0503020204020204" charset="-122"/>
              </a:rPr>
              <a:t>图像分类</a:t>
            </a:r>
            <a:endParaRPr lang="en-US" sz="4000" b="1" dirty="0">
              <a:latin typeface="微软雅黑" panose="020B0503020204020204" charset="-122"/>
              <a:ea typeface="微软雅黑" panose="020B0503020204020204" charset="-122"/>
            </a:endParaRPr>
          </a:p>
        </p:txBody>
      </p:sp>
      <p:sp>
        <p:nvSpPr>
          <p:cNvPr id="5" name="文本框 4">
            <a:extLst>
              <a:ext uri="{FF2B5EF4-FFF2-40B4-BE49-F238E27FC236}">
                <a16:creationId xmlns:a16="http://schemas.microsoft.com/office/drawing/2014/main" id="{4B48A744-376C-2A4D-A612-A09B1D18EE7A}"/>
              </a:ext>
            </a:extLst>
          </p:cNvPr>
          <p:cNvSpPr txBox="1"/>
          <p:nvPr/>
        </p:nvSpPr>
        <p:spPr>
          <a:xfrm>
            <a:off x="8400256" y="4581128"/>
            <a:ext cx="2644612" cy="646331"/>
          </a:xfrm>
          <a:prstGeom prst="rect">
            <a:avLst/>
          </a:prstGeom>
          <a:noFill/>
        </p:spPr>
        <p:txBody>
          <a:bodyPr wrap="square">
            <a:spAutoFit/>
          </a:bodyPr>
          <a:lstStyle/>
          <a:p>
            <a:pPr algn="r"/>
            <a:r>
              <a:rPr lang="zh-CN" altLang="en-US" dirty="0">
                <a:latin typeface="Microsoft YaHei" panose="020B0503020204020204" pitchFamily="34" charset="-122"/>
                <a:ea typeface="Microsoft YaHei" panose="020B0503020204020204" pitchFamily="34" charset="-122"/>
              </a:rPr>
              <a:t>张鸿</a:t>
            </a:r>
            <a:br>
              <a:rPr lang="en-US" altLang="zh-CN" sz="1800" dirty="0">
                <a:latin typeface="Microsoft YaHei" panose="020B0503020204020204" pitchFamily="34" charset="-122"/>
                <a:ea typeface="Microsoft YaHei" panose="020B0503020204020204" pitchFamily="34" charset="-122"/>
              </a:rPr>
            </a:br>
            <a:r>
              <a:rPr lang="en-US" altLang="zh-CN" sz="1800" dirty="0">
                <a:latin typeface="Microsoft YaHei" panose="020B0503020204020204" pitchFamily="34" charset="-122"/>
                <a:ea typeface="Microsoft YaHei" panose="020B0503020204020204" pitchFamily="34" charset="-122"/>
              </a:rPr>
              <a:t>2021.12.16</a:t>
            </a:r>
            <a:endParaRPr lang="zh-CN" altLang="en-US" dirty="0"/>
          </a:p>
        </p:txBody>
      </p:sp>
    </p:spTree>
  </p:cSld>
  <p:clrMapOvr>
    <a:masterClrMapping/>
  </p:clrMapOvr>
  <p:transition advTm="1623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735960" y="3140968"/>
            <a:ext cx="1826141" cy="743986"/>
          </a:xfrm>
          <a:prstGeom prst="rect">
            <a:avLst/>
          </a:prstGeom>
        </p:spPr>
        <p:txBody>
          <a:bodyPr wrap="none">
            <a:spAutoFit/>
          </a:bodyPr>
          <a:lstStyle/>
          <a:p>
            <a:pPr algn="l">
              <a:lnSpc>
                <a:spcPct val="150000"/>
              </a:lnSpc>
            </a:pPr>
            <a:r>
              <a:rPr lang="en-US" altLang="en-US" sz="3200" b="1" dirty="0" err="1">
                <a:latin typeface="微软雅黑" panose="020B0503020204020204" charset="-122"/>
                <a:ea typeface="微软雅黑" panose="020B0503020204020204" charset="-122"/>
                <a:sym typeface="+mn-ea"/>
              </a:rPr>
              <a:t>代码详解</a:t>
            </a:r>
            <a:endParaRPr lang="x-none" altLang="en-US" sz="3200" b="1" dirty="0">
              <a:latin typeface="微软雅黑" panose="020B0503020204020204" charset="-122"/>
              <a:ea typeface="微软雅黑" panose="020B0503020204020204" charset="-122"/>
            </a:endParaRPr>
          </a:p>
        </p:txBody>
      </p:sp>
      <p:sp>
        <p:nvSpPr>
          <p:cNvPr id="19" name="矩形 18"/>
          <p:cNvSpPr/>
          <p:nvPr/>
        </p:nvSpPr>
        <p:spPr>
          <a:xfrm>
            <a:off x="5735960" y="4485214"/>
            <a:ext cx="3479884" cy="743986"/>
          </a:xfrm>
          <a:prstGeom prst="rect">
            <a:avLst/>
          </a:prstGeom>
        </p:spPr>
        <p:txBody>
          <a:bodyPr wrap="square">
            <a:spAutoFit/>
          </a:bodyPr>
          <a:lstStyle/>
          <a:p>
            <a:pPr algn="l">
              <a:lnSpc>
                <a:spcPct val="150000"/>
              </a:lnSpc>
            </a:pPr>
            <a:r>
              <a:rPr lang="zh-CN" altLang="en-US" sz="3200" b="1" dirty="0">
                <a:solidFill>
                  <a:schemeClr val="bg1">
                    <a:lumMod val="50000"/>
                  </a:schemeClr>
                </a:solidFill>
                <a:latin typeface="微软雅黑" panose="020B0503020204020204" charset="-122"/>
                <a:ea typeface="微软雅黑" panose="020B0503020204020204" charset="-122"/>
              </a:rPr>
              <a:t>实验要求</a:t>
            </a:r>
            <a:endParaRPr lang="x-none" altLang="en-US" sz="3200" b="1" dirty="0">
              <a:solidFill>
                <a:schemeClr val="bg1">
                  <a:lumMod val="50000"/>
                </a:schemeClr>
              </a:solidFill>
              <a:latin typeface="微软雅黑" panose="020B0503020204020204" charset="-122"/>
              <a:ea typeface="微软雅黑" panose="020B0503020204020204" charset="-122"/>
            </a:endParaRPr>
          </a:p>
        </p:txBody>
      </p:sp>
      <p:sp>
        <p:nvSpPr>
          <p:cNvPr id="27" name="矩形 26">
            <a:extLst>
              <a:ext uri="{FF2B5EF4-FFF2-40B4-BE49-F238E27FC236}">
                <a16:creationId xmlns:a16="http://schemas.microsoft.com/office/drawing/2014/main" id="{6D799F75-02CA-6A4D-9AE5-C339F33457E8}"/>
              </a:ext>
            </a:extLst>
          </p:cNvPr>
          <p:cNvSpPr/>
          <p:nvPr/>
        </p:nvSpPr>
        <p:spPr>
          <a:xfrm>
            <a:off x="5708662" y="1844824"/>
            <a:ext cx="1826141" cy="743986"/>
          </a:xfrm>
          <a:prstGeom prst="rect">
            <a:avLst/>
          </a:prstGeom>
        </p:spPr>
        <p:txBody>
          <a:bodyPr wrap="none">
            <a:spAutoFit/>
          </a:bodyPr>
          <a:lstStyle/>
          <a:p>
            <a:pPr algn="l">
              <a:lnSpc>
                <a:spcPct val="150000"/>
              </a:lnSpc>
            </a:pPr>
            <a:r>
              <a:rPr lang="en-US" altLang="en-US" sz="3200" b="1" dirty="0" err="1">
                <a:solidFill>
                  <a:schemeClr val="bg1">
                    <a:lumMod val="50000"/>
                  </a:schemeClr>
                </a:solidFill>
                <a:latin typeface="微软雅黑" panose="020B0503020204020204" charset="-122"/>
                <a:ea typeface="微软雅黑" panose="020B0503020204020204" charset="-122"/>
                <a:sym typeface="+mn-ea"/>
              </a:rPr>
              <a:t>流程简介</a:t>
            </a:r>
            <a:endParaRPr lang="x-none" altLang="en-US" sz="3200" b="1" dirty="0">
              <a:solidFill>
                <a:schemeClr val="bg1">
                  <a:lumMod val="50000"/>
                </a:schemeClr>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14B745D9-BF18-524C-81FE-8CE174879CF5}"/>
              </a:ext>
            </a:extLst>
          </p:cNvPr>
          <p:cNvSpPr/>
          <p:nvPr/>
        </p:nvSpPr>
        <p:spPr>
          <a:xfrm>
            <a:off x="4871864" y="2045045"/>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01</a:t>
            </a:r>
            <a:endParaRPr lang="zh-CN" altLang="en-US" sz="2400" b="1" dirty="0">
              <a:solidFill>
                <a:srgbClr val="FFFFFF"/>
              </a:solidFill>
            </a:endParaRPr>
          </a:p>
        </p:txBody>
      </p:sp>
      <p:sp>
        <p:nvSpPr>
          <p:cNvPr id="21" name="矩形 20">
            <a:extLst>
              <a:ext uri="{FF2B5EF4-FFF2-40B4-BE49-F238E27FC236}">
                <a16:creationId xmlns:a16="http://schemas.microsoft.com/office/drawing/2014/main" id="{3E962A56-511B-6F41-8DCB-13E55F8160B8}"/>
              </a:ext>
            </a:extLst>
          </p:cNvPr>
          <p:cNvSpPr/>
          <p:nvPr/>
        </p:nvSpPr>
        <p:spPr>
          <a:xfrm>
            <a:off x="4871864" y="3380649"/>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02</a:t>
            </a:r>
            <a:endParaRPr lang="zh-CN" altLang="en-US" sz="2400" b="1" dirty="0">
              <a:solidFill>
                <a:srgbClr val="FFFFFF"/>
              </a:solidFill>
            </a:endParaRPr>
          </a:p>
        </p:txBody>
      </p:sp>
      <p:sp>
        <p:nvSpPr>
          <p:cNvPr id="22" name="矩形 21">
            <a:extLst>
              <a:ext uri="{FF2B5EF4-FFF2-40B4-BE49-F238E27FC236}">
                <a16:creationId xmlns:a16="http://schemas.microsoft.com/office/drawing/2014/main" id="{B427E37C-1889-7541-B198-FE99A59562F9}"/>
              </a:ext>
            </a:extLst>
          </p:cNvPr>
          <p:cNvSpPr/>
          <p:nvPr/>
        </p:nvSpPr>
        <p:spPr>
          <a:xfrm>
            <a:off x="4871864" y="4717678"/>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03</a:t>
            </a:r>
            <a:endParaRPr lang="zh-CN" altLang="en-US" sz="2400" b="1" dirty="0">
              <a:solidFill>
                <a:srgbClr val="FFFFFF"/>
              </a:solidFill>
            </a:endParaRPr>
          </a:p>
        </p:txBody>
      </p:sp>
    </p:spTree>
    <p:extLst>
      <p:ext uri="{BB962C8B-B14F-4D97-AF65-F5344CB8AC3E}">
        <p14:creationId xmlns:p14="http://schemas.microsoft.com/office/powerpoint/2010/main" val="3532619453"/>
      </p:ext>
    </p:extLst>
  </p:cSld>
  <p:clrMapOvr>
    <a:masterClrMapping/>
  </p:clrMapOvr>
  <p:transition advTm="360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en" altLang="ja-JP" sz="2400" b="1" dirty="0" err="1">
                <a:ea typeface="微软雅黑" panose="020B0503020204020204" charset="-122"/>
              </a:rPr>
              <a:t>visualize_hog.py</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代码详解</a:t>
            </a:r>
          </a:p>
        </p:txBody>
      </p:sp>
      <p:sp>
        <p:nvSpPr>
          <p:cNvPr id="2" name="矩形 1">
            <a:extLst>
              <a:ext uri="{FF2B5EF4-FFF2-40B4-BE49-F238E27FC236}">
                <a16:creationId xmlns:a16="http://schemas.microsoft.com/office/drawing/2014/main" id="{E8D6DB97-5E61-A545-B31F-20F4DB279A0C}"/>
              </a:ext>
            </a:extLst>
          </p:cNvPr>
          <p:cNvSpPr/>
          <p:nvPr/>
        </p:nvSpPr>
        <p:spPr>
          <a:xfrm>
            <a:off x="839416" y="1988840"/>
            <a:ext cx="9144000" cy="3570208"/>
          </a:xfrm>
          <a:prstGeom prst="rect">
            <a:avLst/>
          </a:prstGeom>
        </p:spPr>
        <p:txBody>
          <a:bodyPr wrap="square">
            <a:spAutoFit/>
          </a:bodyPr>
          <a:lstStyle/>
          <a:p>
            <a:r>
              <a:rPr lang="en" altLang="zh-CN" sz="1600" dirty="0" err="1">
                <a:solidFill>
                  <a:srgbClr val="BBBBBB"/>
                </a:solidFill>
                <a:latin typeface="Menlo" panose="020B0609030804020204" pitchFamily="49" charset="0"/>
              </a:rPr>
              <a:t>img</a:t>
            </a:r>
            <a:r>
              <a:rPr lang="en" altLang="zh-CN" sz="1600" dirty="0">
                <a:solidFill>
                  <a:srgbClr val="BBBBBB"/>
                </a:solidFill>
                <a:latin typeface="Menlo" panose="020B0609030804020204" pitchFamily="49" charset="0"/>
              </a:rPr>
              <a:t> </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 cv2.</a:t>
            </a:r>
            <a:r>
              <a:rPr lang="en" altLang="zh-CN" sz="1600" dirty="0">
                <a:solidFill>
                  <a:srgbClr val="52ADF2"/>
                </a:solidFill>
                <a:latin typeface="Menlo" panose="020B0609030804020204" pitchFamily="49" charset="0"/>
              </a:rPr>
              <a:t>imread</a:t>
            </a:r>
            <a:r>
              <a:rPr lang="en" altLang="zh-CN" sz="1600" dirty="0">
                <a:solidFill>
                  <a:srgbClr val="AAB1C0"/>
                </a:solidFill>
                <a:latin typeface="Menlo" panose="020B0609030804020204" pitchFamily="49" charset="0"/>
              </a:rPr>
              <a:t>(</a:t>
            </a:r>
            <a:r>
              <a:rPr lang="en" altLang="zh-CN" sz="1600" dirty="0">
                <a:solidFill>
                  <a:srgbClr val="98C378"/>
                </a:solidFill>
                <a:latin typeface="Menlo" panose="020B0609030804020204" pitchFamily="49" charset="0"/>
              </a:rPr>
              <a:t>'</a:t>
            </a:r>
            <a:r>
              <a:rPr lang="en" altLang="zh-CN" sz="1600" dirty="0" err="1">
                <a:solidFill>
                  <a:srgbClr val="89CA78"/>
                </a:solidFill>
                <a:latin typeface="Menlo" panose="020B0609030804020204" pitchFamily="49" charset="0"/>
              </a:rPr>
              <a:t>jinx.jpg</a:t>
            </a:r>
            <a:r>
              <a:rPr lang="en" altLang="zh-CN" sz="1600" dirty="0">
                <a:solidFill>
                  <a:srgbClr val="98C378"/>
                </a:solidFill>
                <a:latin typeface="Menlo" panose="020B0609030804020204" pitchFamily="49" charset="0"/>
              </a:rPr>
              <a:t>'</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i="1" dirty="0">
                <a:solidFill>
                  <a:srgbClr val="5C6370"/>
                </a:solidFill>
                <a:latin typeface="Menlo" panose="020B0609030804020204" pitchFamily="49" charset="0"/>
              </a:rPr>
              <a:t># </a:t>
            </a:r>
            <a:r>
              <a:rPr lang="zh-CN" altLang="en-US" sz="1600" i="1" dirty="0">
                <a:solidFill>
                  <a:srgbClr val="5C6370"/>
                </a:solidFill>
                <a:latin typeface="Menlo" panose="020B0609030804020204" pitchFamily="49" charset="0"/>
              </a:rPr>
              <a:t>将图像转换为灰度图</a:t>
            </a:r>
            <a:endParaRPr lang="zh-CN" altLang="en-US" sz="1600" dirty="0">
              <a:solidFill>
                <a:srgbClr val="BBBBBB"/>
              </a:solidFill>
              <a:latin typeface="Menlo" panose="020B0609030804020204" pitchFamily="49" charset="0"/>
            </a:endParaRPr>
          </a:p>
          <a:p>
            <a:r>
              <a:rPr lang="en" altLang="zh-CN" sz="1600" dirty="0" err="1">
                <a:solidFill>
                  <a:srgbClr val="BBBBBB"/>
                </a:solidFill>
                <a:latin typeface="Menlo" panose="020B0609030804020204" pitchFamily="49" charset="0"/>
              </a:rPr>
              <a:t>gray_image</a:t>
            </a:r>
            <a:r>
              <a:rPr lang="en" altLang="zh-CN" sz="1600" dirty="0">
                <a:solidFill>
                  <a:srgbClr val="BBBBBB"/>
                </a:solidFill>
                <a:latin typeface="Menlo" panose="020B0609030804020204" pitchFamily="49" charset="0"/>
              </a:rPr>
              <a:t> </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 cv2.</a:t>
            </a:r>
            <a:r>
              <a:rPr lang="en" altLang="zh-CN" sz="1600" dirty="0">
                <a:solidFill>
                  <a:srgbClr val="52ADF2"/>
                </a:solidFill>
                <a:latin typeface="Menlo" panose="020B0609030804020204" pitchFamily="49" charset="0"/>
              </a:rPr>
              <a:t>cvtColor</a:t>
            </a:r>
            <a:r>
              <a:rPr lang="en" altLang="zh-CN" sz="1600" dirty="0">
                <a:solidFill>
                  <a:srgbClr val="AAB1C0"/>
                </a:solidFill>
                <a:latin typeface="Menlo" panose="020B0609030804020204" pitchFamily="49" charset="0"/>
              </a:rPr>
              <a:t>(</a:t>
            </a:r>
            <a:r>
              <a:rPr lang="en" altLang="zh-CN" sz="1600" dirty="0" err="1">
                <a:solidFill>
                  <a:srgbClr val="AAB1C0"/>
                </a:solidFill>
                <a:latin typeface="Menlo" panose="020B0609030804020204" pitchFamily="49" charset="0"/>
              </a:rPr>
              <a:t>img</a:t>
            </a:r>
            <a:r>
              <a:rPr lang="en" altLang="zh-CN" sz="1600" dirty="0">
                <a:solidFill>
                  <a:srgbClr val="AAB1C0"/>
                </a:solidFill>
                <a:latin typeface="Menlo" panose="020B0609030804020204" pitchFamily="49" charset="0"/>
              </a:rPr>
              <a:t>, cv2.</a:t>
            </a:r>
            <a:r>
              <a:rPr lang="en" altLang="zh-CN" sz="1600" dirty="0">
                <a:solidFill>
                  <a:srgbClr val="D8985F"/>
                </a:solidFill>
                <a:latin typeface="Menlo" panose="020B0609030804020204" pitchFamily="49" charset="0"/>
              </a:rPr>
              <a:t>COLOR_BGR2GRAY</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i="1" dirty="0">
                <a:solidFill>
                  <a:srgbClr val="5C6370"/>
                </a:solidFill>
                <a:latin typeface="Menlo" panose="020B0609030804020204" pitchFamily="49" charset="0"/>
              </a:rPr>
              <a:t># </a:t>
            </a:r>
            <a:r>
              <a:rPr lang="en" altLang="zh-CN" sz="1600" i="1" dirty="0">
                <a:solidFill>
                  <a:srgbClr val="D55FDE"/>
                </a:solidFill>
                <a:latin typeface="Menlo" panose="020B0609030804020204" pitchFamily="49" charset="0"/>
              </a:rPr>
              <a:t>TODO</a:t>
            </a:r>
            <a:r>
              <a:rPr lang="en" altLang="zh-CN" sz="1600" i="1" dirty="0">
                <a:solidFill>
                  <a:srgbClr val="5C6370"/>
                </a:solidFill>
                <a:latin typeface="Menlo" panose="020B0609030804020204" pitchFamily="49" charset="0"/>
              </a:rPr>
              <a:t>: </a:t>
            </a:r>
            <a:r>
              <a:rPr lang="zh-CN" altLang="en-US" sz="1600" i="1" dirty="0">
                <a:solidFill>
                  <a:srgbClr val="5C6370"/>
                </a:solidFill>
                <a:latin typeface="Menlo" panose="020B0609030804020204" pitchFamily="49" charset="0"/>
              </a:rPr>
              <a:t>提取</a:t>
            </a:r>
            <a:r>
              <a:rPr lang="en" altLang="zh-CN" sz="1600" i="1" dirty="0">
                <a:solidFill>
                  <a:srgbClr val="5C6370"/>
                </a:solidFill>
                <a:latin typeface="Menlo" panose="020B0609030804020204" pitchFamily="49" charset="0"/>
              </a:rPr>
              <a:t>hog</a:t>
            </a:r>
            <a:r>
              <a:rPr lang="zh-CN" altLang="en-US" sz="1600" i="1" dirty="0">
                <a:solidFill>
                  <a:srgbClr val="5C6370"/>
                </a:solidFill>
                <a:latin typeface="Menlo" panose="020B0609030804020204" pitchFamily="49" charset="0"/>
              </a:rPr>
              <a:t>特征</a:t>
            </a:r>
            <a:endParaRPr lang="zh-CN" altLang="en-US" sz="1600" dirty="0">
              <a:solidFill>
                <a:srgbClr val="BBBBBB"/>
              </a:solidFill>
              <a:latin typeface="Menlo" panose="020B0609030804020204" pitchFamily="49" charset="0"/>
            </a:endParaRPr>
          </a:p>
          <a:p>
            <a:br>
              <a:rPr lang="zh-CN" altLang="en-US" sz="1600" dirty="0">
                <a:solidFill>
                  <a:srgbClr val="BBBBBB"/>
                </a:solidFill>
                <a:latin typeface="Menlo" panose="020B0609030804020204" pitchFamily="49" charset="0"/>
              </a:rPr>
            </a:br>
            <a:br>
              <a:rPr lang="zh-CN" altLang="en-US" sz="1600" dirty="0">
                <a:solidFill>
                  <a:srgbClr val="BBBBBB"/>
                </a:solidFill>
                <a:latin typeface="Menlo" panose="020B0609030804020204" pitchFamily="49" charset="0"/>
              </a:rPr>
            </a:br>
            <a:r>
              <a:rPr lang="en-US" altLang="zh-CN" sz="1600" i="1" dirty="0">
                <a:solidFill>
                  <a:srgbClr val="5C6370"/>
                </a:solidFill>
                <a:latin typeface="Menlo" panose="020B0609030804020204" pitchFamily="49" charset="0"/>
              </a:rPr>
              <a:t># </a:t>
            </a:r>
            <a:r>
              <a:rPr lang="zh-CN" altLang="en-US" sz="1600" i="1" dirty="0">
                <a:solidFill>
                  <a:srgbClr val="5C6370"/>
                </a:solidFill>
                <a:latin typeface="Menlo" panose="020B0609030804020204" pitchFamily="49" charset="0"/>
              </a:rPr>
              <a:t>可视化特征</a:t>
            </a:r>
            <a:endParaRPr lang="zh-CN" altLang="en-US" sz="1600" dirty="0">
              <a:solidFill>
                <a:srgbClr val="BBBBBB"/>
              </a:solidFill>
              <a:latin typeface="Menlo" panose="020B0609030804020204" pitchFamily="49" charset="0"/>
            </a:endParaRPr>
          </a:p>
          <a:p>
            <a:r>
              <a:rPr lang="en" altLang="zh-CN" sz="1600" dirty="0">
                <a:solidFill>
                  <a:srgbClr val="BBBBBB"/>
                </a:solidFill>
                <a:latin typeface="Menlo" panose="020B0609030804020204" pitchFamily="49" charset="0"/>
              </a:rPr>
              <a:t>fig, ax </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 </a:t>
            </a:r>
            <a:r>
              <a:rPr lang="en" altLang="zh-CN" sz="1600" dirty="0" err="1">
                <a:solidFill>
                  <a:srgbClr val="BBBBBB"/>
                </a:solidFill>
                <a:latin typeface="Menlo" panose="020B0609030804020204" pitchFamily="49" charset="0"/>
              </a:rPr>
              <a:t>plt.</a:t>
            </a:r>
            <a:r>
              <a:rPr lang="en" altLang="zh-CN" sz="1600" dirty="0" err="1">
                <a:solidFill>
                  <a:srgbClr val="52ADF2"/>
                </a:solidFill>
                <a:latin typeface="Menlo" panose="020B0609030804020204" pitchFamily="49" charset="0"/>
              </a:rPr>
              <a:t>subplots</a:t>
            </a:r>
            <a:r>
              <a:rPr lang="en" altLang="zh-CN" sz="1600" dirty="0">
                <a:solidFill>
                  <a:srgbClr val="AAB1C0"/>
                </a:solidFill>
                <a:latin typeface="Menlo" panose="020B0609030804020204" pitchFamily="49" charset="0"/>
              </a:rPr>
              <a:t>(</a:t>
            </a:r>
            <a:r>
              <a:rPr lang="en" altLang="zh-CN" sz="1600" dirty="0">
                <a:solidFill>
                  <a:srgbClr val="D8985F"/>
                </a:solidFill>
                <a:latin typeface="Menlo" panose="020B0609030804020204" pitchFamily="49" charset="0"/>
              </a:rPr>
              <a:t>1</a:t>
            </a:r>
            <a:r>
              <a:rPr lang="en" altLang="zh-CN" sz="1600" dirty="0">
                <a:solidFill>
                  <a:srgbClr val="AAB1C0"/>
                </a:solidFill>
                <a:latin typeface="Menlo" panose="020B0609030804020204" pitchFamily="49" charset="0"/>
              </a:rPr>
              <a:t>, </a:t>
            </a:r>
            <a:r>
              <a:rPr lang="en" altLang="zh-CN" sz="1600" dirty="0">
                <a:solidFill>
                  <a:srgbClr val="D8985F"/>
                </a:solidFill>
                <a:latin typeface="Menlo" panose="020B0609030804020204" pitchFamily="49" charset="0"/>
              </a:rPr>
              <a:t>2</a:t>
            </a:r>
            <a:r>
              <a:rPr lang="en" altLang="zh-CN" sz="1600" dirty="0">
                <a:solidFill>
                  <a:srgbClr val="AAB1C0"/>
                </a:solidFill>
                <a:latin typeface="Menlo" panose="020B0609030804020204" pitchFamily="49" charset="0"/>
              </a:rPr>
              <a:t>, </a:t>
            </a:r>
            <a:r>
              <a:rPr lang="en" altLang="zh-CN" sz="1600" i="1" dirty="0" err="1">
                <a:solidFill>
                  <a:srgbClr val="EF596F"/>
                </a:solidFill>
                <a:latin typeface="Menlo" panose="020B0609030804020204" pitchFamily="49" charset="0"/>
              </a:rPr>
              <a:t>subplot_kw</a:t>
            </a:r>
            <a:r>
              <a:rPr lang="en" altLang="zh-CN" sz="1600" dirty="0">
                <a:solidFill>
                  <a:srgbClr val="AAB1C0"/>
                </a:solidFill>
                <a:latin typeface="Menlo" panose="020B0609030804020204" pitchFamily="49" charset="0"/>
              </a:rPr>
              <a:t>=</a:t>
            </a:r>
            <a:r>
              <a:rPr lang="en" altLang="zh-CN" sz="1600" dirty="0" err="1">
                <a:solidFill>
                  <a:srgbClr val="2BBAC5"/>
                </a:solidFill>
                <a:latin typeface="Menlo" panose="020B0609030804020204" pitchFamily="49" charset="0"/>
              </a:rPr>
              <a:t>dict</a:t>
            </a:r>
            <a:r>
              <a:rPr lang="en" altLang="zh-CN" sz="1600" dirty="0">
                <a:solidFill>
                  <a:srgbClr val="AAB1C0"/>
                </a:solidFill>
                <a:latin typeface="Menlo" panose="020B0609030804020204" pitchFamily="49" charset="0"/>
              </a:rPr>
              <a:t>(</a:t>
            </a:r>
            <a:r>
              <a:rPr lang="en" altLang="zh-CN" sz="1600" i="1" dirty="0" err="1">
                <a:solidFill>
                  <a:srgbClr val="EF596F"/>
                </a:solidFill>
                <a:latin typeface="Menlo" panose="020B0609030804020204" pitchFamily="49" charset="0"/>
              </a:rPr>
              <a:t>xticks</a:t>
            </a:r>
            <a:r>
              <a:rPr lang="en" altLang="zh-CN" sz="1600" dirty="0">
                <a:solidFill>
                  <a:srgbClr val="AAB1C0"/>
                </a:solidFill>
                <a:latin typeface="Menlo" panose="020B0609030804020204" pitchFamily="49" charset="0"/>
              </a:rPr>
              <a:t>=[], </a:t>
            </a:r>
            <a:r>
              <a:rPr lang="en" altLang="zh-CN" sz="1600" i="1" dirty="0" err="1">
                <a:solidFill>
                  <a:srgbClr val="EF596F"/>
                </a:solidFill>
                <a:latin typeface="Menlo" panose="020B0609030804020204" pitchFamily="49" charset="0"/>
              </a:rPr>
              <a:t>yticks</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dirty="0">
                <a:solidFill>
                  <a:srgbClr val="BBBBBB"/>
                </a:solidFill>
                <a:latin typeface="Menlo" panose="020B0609030804020204" pitchFamily="49" charset="0"/>
              </a:rPr>
              <a:t>ax</a:t>
            </a:r>
            <a:r>
              <a:rPr lang="en" altLang="zh-CN" sz="1600" dirty="0">
                <a:solidFill>
                  <a:srgbClr val="AAB1C0"/>
                </a:solidFill>
                <a:latin typeface="Menlo" panose="020B0609030804020204" pitchFamily="49" charset="0"/>
              </a:rPr>
              <a:t>[</a:t>
            </a:r>
            <a:r>
              <a:rPr lang="en" altLang="zh-CN" sz="1600" dirty="0">
                <a:solidFill>
                  <a:srgbClr val="D8985F"/>
                </a:solidFill>
                <a:latin typeface="Menlo" panose="020B0609030804020204" pitchFamily="49" charset="0"/>
              </a:rPr>
              <a:t>0</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a:t>
            </a:r>
            <a:r>
              <a:rPr lang="en" altLang="zh-CN" sz="1600" dirty="0" err="1">
                <a:solidFill>
                  <a:srgbClr val="52ADF2"/>
                </a:solidFill>
                <a:latin typeface="Menlo" panose="020B0609030804020204" pitchFamily="49" charset="0"/>
              </a:rPr>
              <a:t>imshow</a:t>
            </a:r>
            <a:r>
              <a:rPr lang="en" altLang="zh-CN" sz="1600" dirty="0">
                <a:solidFill>
                  <a:srgbClr val="AAB1C0"/>
                </a:solidFill>
                <a:latin typeface="Menlo" panose="020B0609030804020204" pitchFamily="49" charset="0"/>
              </a:rPr>
              <a:t>(cv2.</a:t>
            </a:r>
            <a:r>
              <a:rPr lang="en" altLang="zh-CN" sz="1600" dirty="0">
                <a:solidFill>
                  <a:srgbClr val="52ADF2"/>
                </a:solidFill>
                <a:latin typeface="Menlo" panose="020B0609030804020204" pitchFamily="49" charset="0"/>
              </a:rPr>
              <a:t>cvtColor</a:t>
            </a:r>
            <a:r>
              <a:rPr lang="en" altLang="zh-CN" sz="1600" dirty="0">
                <a:solidFill>
                  <a:srgbClr val="AAB1C0"/>
                </a:solidFill>
                <a:latin typeface="Menlo" panose="020B0609030804020204" pitchFamily="49" charset="0"/>
              </a:rPr>
              <a:t>(</a:t>
            </a:r>
            <a:r>
              <a:rPr lang="en" altLang="zh-CN" sz="1600" dirty="0" err="1">
                <a:solidFill>
                  <a:srgbClr val="AAB1C0"/>
                </a:solidFill>
                <a:latin typeface="Menlo" panose="020B0609030804020204" pitchFamily="49" charset="0"/>
              </a:rPr>
              <a:t>img</a:t>
            </a:r>
            <a:r>
              <a:rPr lang="en" altLang="zh-CN" sz="1600" dirty="0">
                <a:solidFill>
                  <a:srgbClr val="AAB1C0"/>
                </a:solidFill>
                <a:latin typeface="Menlo" panose="020B0609030804020204" pitchFamily="49" charset="0"/>
              </a:rPr>
              <a:t>, cv2.</a:t>
            </a:r>
            <a:r>
              <a:rPr lang="en" altLang="zh-CN" sz="1600" dirty="0">
                <a:solidFill>
                  <a:srgbClr val="D8985F"/>
                </a:solidFill>
                <a:latin typeface="Menlo" panose="020B0609030804020204" pitchFamily="49" charset="0"/>
              </a:rPr>
              <a:t>COLOR_BGR2RGB</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dirty="0">
                <a:solidFill>
                  <a:srgbClr val="BBBBBB"/>
                </a:solidFill>
                <a:latin typeface="Menlo" panose="020B0609030804020204" pitchFamily="49" charset="0"/>
              </a:rPr>
              <a:t>ax</a:t>
            </a:r>
            <a:r>
              <a:rPr lang="en" altLang="zh-CN" sz="1600" dirty="0">
                <a:solidFill>
                  <a:srgbClr val="AAB1C0"/>
                </a:solidFill>
                <a:latin typeface="Menlo" panose="020B0609030804020204" pitchFamily="49" charset="0"/>
              </a:rPr>
              <a:t>[</a:t>
            </a:r>
            <a:r>
              <a:rPr lang="en" altLang="zh-CN" sz="1600" dirty="0">
                <a:solidFill>
                  <a:srgbClr val="D8985F"/>
                </a:solidFill>
                <a:latin typeface="Menlo" panose="020B0609030804020204" pitchFamily="49" charset="0"/>
              </a:rPr>
              <a:t>0</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a:t>
            </a:r>
            <a:r>
              <a:rPr lang="en" altLang="zh-CN" sz="1600" dirty="0" err="1">
                <a:solidFill>
                  <a:srgbClr val="52ADF2"/>
                </a:solidFill>
                <a:latin typeface="Menlo" panose="020B0609030804020204" pitchFamily="49" charset="0"/>
              </a:rPr>
              <a:t>set_title</a:t>
            </a:r>
            <a:r>
              <a:rPr lang="en" altLang="zh-CN" sz="1600" dirty="0">
                <a:solidFill>
                  <a:srgbClr val="AAB1C0"/>
                </a:solidFill>
                <a:latin typeface="Menlo" panose="020B0609030804020204" pitchFamily="49" charset="0"/>
              </a:rPr>
              <a:t>(</a:t>
            </a:r>
            <a:r>
              <a:rPr lang="en" altLang="zh-CN" sz="1600" dirty="0">
                <a:solidFill>
                  <a:srgbClr val="98C378"/>
                </a:solidFill>
                <a:latin typeface="Menlo" panose="020B0609030804020204" pitchFamily="49" charset="0"/>
              </a:rPr>
              <a:t>'</a:t>
            </a:r>
            <a:r>
              <a:rPr lang="en" altLang="zh-CN" sz="1600" dirty="0">
                <a:solidFill>
                  <a:srgbClr val="89CA78"/>
                </a:solidFill>
                <a:latin typeface="Menlo" panose="020B0609030804020204" pitchFamily="49" charset="0"/>
              </a:rPr>
              <a:t>input image</a:t>
            </a:r>
            <a:r>
              <a:rPr lang="en" altLang="zh-CN" sz="1600" dirty="0">
                <a:solidFill>
                  <a:srgbClr val="98C378"/>
                </a:solidFill>
                <a:latin typeface="Menlo" panose="020B0609030804020204" pitchFamily="49" charset="0"/>
              </a:rPr>
              <a:t>'</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dirty="0">
                <a:solidFill>
                  <a:srgbClr val="BBBBBB"/>
                </a:solidFill>
                <a:latin typeface="Menlo" panose="020B0609030804020204" pitchFamily="49" charset="0"/>
              </a:rPr>
              <a:t>ax</a:t>
            </a:r>
            <a:r>
              <a:rPr lang="en" altLang="zh-CN" sz="1600" dirty="0">
                <a:solidFill>
                  <a:srgbClr val="AAB1C0"/>
                </a:solidFill>
                <a:latin typeface="Menlo" panose="020B0609030804020204" pitchFamily="49" charset="0"/>
              </a:rPr>
              <a:t>[</a:t>
            </a:r>
            <a:r>
              <a:rPr lang="en" altLang="zh-CN" sz="1600" dirty="0">
                <a:solidFill>
                  <a:srgbClr val="D8985F"/>
                </a:solidFill>
                <a:latin typeface="Menlo" panose="020B0609030804020204" pitchFamily="49" charset="0"/>
              </a:rPr>
              <a:t>1</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a:t>
            </a:r>
            <a:r>
              <a:rPr lang="en" altLang="zh-CN" sz="1600" dirty="0" err="1">
                <a:solidFill>
                  <a:srgbClr val="52ADF2"/>
                </a:solidFill>
                <a:latin typeface="Menlo" panose="020B0609030804020204" pitchFamily="49" charset="0"/>
              </a:rPr>
              <a:t>imshow</a:t>
            </a:r>
            <a:r>
              <a:rPr lang="en" altLang="zh-CN" sz="1600" dirty="0">
                <a:solidFill>
                  <a:srgbClr val="AAB1C0"/>
                </a:solidFill>
                <a:latin typeface="Menlo" panose="020B0609030804020204" pitchFamily="49" charset="0"/>
              </a:rPr>
              <a:t>(</a:t>
            </a:r>
            <a:r>
              <a:rPr lang="en" altLang="zh-CN" sz="1600" dirty="0" err="1">
                <a:solidFill>
                  <a:srgbClr val="AAB1C0"/>
                </a:solidFill>
                <a:latin typeface="Menlo" panose="020B0609030804020204" pitchFamily="49" charset="0"/>
              </a:rPr>
              <a:t>hog_vis</a:t>
            </a:r>
            <a:r>
              <a:rPr lang="en" altLang="zh-CN" sz="1600" dirty="0">
                <a:solidFill>
                  <a:srgbClr val="AAB1C0"/>
                </a:solidFill>
                <a:latin typeface="Menlo" panose="020B0609030804020204" pitchFamily="49" charset="0"/>
              </a:rPr>
              <a:t>, </a:t>
            </a:r>
            <a:r>
              <a:rPr lang="en" altLang="zh-CN" sz="1600" i="1" dirty="0" err="1">
                <a:solidFill>
                  <a:srgbClr val="EF596F"/>
                </a:solidFill>
                <a:latin typeface="Menlo" panose="020B0609030804020204" pitchFamily="49" charset="0"/>
              </a:rPr>
              <a:t>cmap</a:t>
            </a:r>
            <a:r>
              <a:rPr lang="en" altLang="zh-CN" sz="1600" dirty="0">
                <a:solidFill>
                  <a:srgbClr val="AAB1C0"/>
                </a:solidFill>
                <a:latin typeface="Menlo" panose="020B0609030804020204" pitchFamily="49" charset="0"/>
              </a:rPr>
              <a:t>=</a:t>
            </a:r>
            <a:r>
              <a:rPr lang="en" altLang="zh-CN" sz="1600" dirty="0">
                <a:solidFill>
                  <a:srgbClr val="98C378"/>
                </a:solidFill>
                <a:latin typeface="Menlo" panose="020B0609030804020204" pitchFamily="49" charset="0"/>
              </a:rPr>
              <a:t>'</a:t>
            </a:r>
            <a:r>
              <a:rPr lang="en" altLang="zh-CN" sz="1600" dirty="0">
                <a:solidFill>
                  <a:srgbClr val="89CA78"/>
                </a:solidFill>
                <a:latin typeface="Menlo" panose="020B0609030804020204" pitchFamily="49" charset="0"/>
              </a:rPr>
              <a:t>bone</a:t>
            </a:r>
            <a:r>
              <a:rPr lang="en" altLang="zh-CN" sz="1600" dirty="0">
                <a:solidFill>
                  <a:srgbClr val="98C378"/>
                </a:solidFill>
                <a:latin typeface="Menlo" panose="020B0609030804020204" pitchFamily="49" charset="0"/>
              </a:rPr>
              <a:t>'</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dirty="0">
                <a:solidFill>
                  <a:srgbClr val="BBBBBB"/>
                </a:solidFill>
                <a:latin typeface="Menlo" panose="020B0609030804020204" pitchFamily="49" charset="0"/>
              </a:rPr>
              <a:t>ax</a:t>
            </a:r>
            <a:r>
              <a:rPr lang="en" altLang="zh-CN" sz="1600" dirty="0">
                <a:solidFill>
                  <a:srgbClr val="AAB1C0"/>
                </a:solidFill>
                <a:latin typeface="Menlo" panose="020B0609030804020204" pitchFamily="49" charset="0"/>
              </a:rPr>
              <a:t>[</a:t>
            </a:r>
            <a:r>
              <a:rPr lang="en" altLang="zh-CN" sz="1600" dirty="0">
                <a:solidFill>
                  <a:srgbClr val="D8985F"/>
                </a:solidFill>
                <a:latin typeface="Menlo" panose="020B0609030804020204" pitchFamily="49" charset="0"/>
              </a:rPr>
              <a:t>1</a:t>
            </a:r>
            <a:r>
              <a:rPr lang="en" altLang="zh-CN" sz="1600" dirty="0">
                <a:solidFill>
                  <a:srgbClr val="AAB1C0"/>
                </a:solidFill>
                <a:latin typeface="Menlo" panose="020B0609030804020204" pitchFamily="49" charset="0"/>
              </a:rPr>
              <a:t>]</a:t>
            </a:r>
            <a:r>
              <a:rPr lang="en" altLang="zh-CN" sz="1600" dirty="0">
                <a:solidFill>
                  <a:srgbClr val="BBBBBB"/>
                </a:solidFill>
                <a:latin typeface="Menlo" panose="020B0609030804020204" pitchFamily="49" charset="0"/>
              </a:rPr>
              <a:t>.</a:t>
            </a:r>
            <a:r>
              <a:rPr lang="en" altLang="zh-CN" sz="1600" dirty="0" err="1">
                <a:solidFill>
                  <a:srgbClr val="52ADF2"/>
                </a:solidFill>
                <a:latin typeface="Menlo" panose="020B0609030804020204" pitchFamily="49" charset="0"/>
              </a:rPr>
              <a:t>set_title</a:t>
            </a:r>
            <a:r>
              <a:rPr lang="en" altLang="zh-CN" sz="1600" dirty="0">
                <a:solidFill>
                  <a:srgbClr val="AAB1C0"/>
                </a:solidFill>
                <a:latin typeface="Menlo" panose="020B0609030804020204" pitchFamily="49" charset="0"/>
              </a:rPr>
              <a:t>(</a:t>
            </a:r>
            <a:r>
              <a:rPr lang="en" altLang="zh-CN" sz="1600" dirty="0">
                <a:solidFill>
                  <a:srgbClr val="98C378"/>
                </a:solidFill>
                <a:latin typeface="Menlo" panose="020B0609030804020204" pitchFamily="49" charset="0"/>
              </a:rPr>
              <a:t>'</a:t>
            </a:r>
            <a:r>
              <a:rPr lang="en" altLang="zh-CN" sz="1600" dirty="0">
                <a:solidFill>
                  <a:srgbClr val="89CA78"/>
                </a:solidFill>
                <a:latin typeface="Menlo" panose="020B0609030804020204" pitchFamily="49" charset="0"/>
              </a:rPr>
              <a:t>visualization of HOG features</a:t>
            </a:r>
            <a:r>
              <a:rPr lang="en" altLang="zh-CN" sz="1600" dirty="0">
                <a:solidFill>
                  <a:srgbClr val="98C378"/>
                </a:solidFill>
                <a:latin typeface="Menlo" panose="020B0609030804020204" pitchFamily="49" charset="0"/>
              </a:rPr>
              <a:t>'</a:t>
            </a:r>
            <a:r>
              <a:rPr lang="en" altLang="zh-CN" sz="1600" dirty="0">
                <a:solidFill>
                  <a:srgbClr val="AAB1C0"/>
                </a:solidFill>
                <a:latin typeface="Menlo" panose="020B0609030804020204" pitchFamily="49" charset="0"/>
              </a:rPr>
              <a:t>)</a:t>
            </a:r>
            <a:endParaRPr lang="en" altLang="zh-CN" sz="1600" dirty="0">
              <a:solidFill>
                <a:srgbClr val="BBBBBB"/>
              </a:solidFill>
              <a:latin typeface="Menlo" panose="020B0609030804020204" pitchFamily="49" charset="0"/>
            </a:endParaRPr>
          </a:p>
          <a:p>
            <a:r>
              <a:rPr lang="en" altLang="zh-CN" sz="1600" dirty="0" err="1">
                <a:solidFill>
                  <a:srgbClr val="BBBBBB"/>
                </a:solidFill>
                <a:latin typeface="Menlo" panose="020B0609030804020204" pitchFamily="49" charset="0"/>
              </a:rPr>
              <a:t>plt.</a:t>
            </a:r>
            <a:r>
              <a:rPr lang="en" altLang="zh-CN" sz="1600" dirty="0" err="1">
                <a:solidFill>
                  <a:srgbClr val="52ADF2"/>
                </a:solidFill>
                <a:latin typeface="Menlo" panose="020B0609030804020204" pitchFamily="49" charset="0"/>
              </a:rPr>
              <a:t>show</a:t>
            </a:r>
            <a:r>
              <a:rPr lang="en" altLang="zh-CN" sz="1600" dirty="0">
                <a:solidFill>
                  <a:srgbClr val="AAB1C0"/>
                </a:solidFill>
                <a:latin typeface="Menlo" panose="020B0609030804020204" pitchFamily="49" charset="0"/>
              </a:rPr>
              <a:t>()</a:t>
            </a:r>
            <a:br>
              <a:rPr lang="en" altLang="zh-CN" dirty="0">
                <a:solidFill>
                  <a:srgbClr val="BBBBBB"/>
                </a:solidFill>
                <a:latin typeface="Menlo" panose="020B0609030804020204" pitchFamily="49" charset="0"/>
              </a:rPr>
            </a:br>
            <a:endParaRPr lang="en" altLang="zh-CN" b="0" dirty="0">
              <a:solidFill>
                <a:srgbClr val="BBBBBB"/>
              </a:solidFill>
              <a:effectLst/>
              <a:latin typeface="Menlo" panose="020B0609030804020204" pitchFamily="49" charset="0"/>
            </a:endParaRPr>
          </a:p>
        </p:txBody>
      </p:sp>
    </p:spTree>
    <p:extLst>
      <p:ext uri="{BB962C8B-B14F-4D97-AF65-F5344CB8AC3E}">
        <p14:creationId xmlns:p14="http://schemas.microsoft.com/office/powerpoint/2010/main" val="4199919106"/>
      </p:ext>
    </p:extLst>
  </p:cSld>
  <p:clrMapOvr>
    <a:masterClrMapping/>
  </p:clrMapOvr>
  <p:transition spd="slow" advTm="1102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代码详解</a:t>
            </a:r>
          </a:p>
        </p:txBody>
      </p:sp>
      <p:sp>
        <p:nvSpPr>
          <p:cNvPr id="3" name="矩形 2">
            <a:extLst>
              <a:ext uri="{FF2B5EF4-FFF2-40B4-BE49-F238E27FC236}">
                <a16:creationId xmlns:a16="http://schemas.microsoft.com/office/drawing/2014/main" id="{BE2B2455-C4E0-B34D-9E33-D68BF01B0A7E}"/>
              </a:ext>
            </a:extLst>
          </p:cNvPr>
          <p:cNvSpPr/>
          <p:nvPr/>
        </p:nvSpPr>
        <p:spPr>
          <a:xfrm>
            <a:off x="515380" y="1347535"/>
            <a:ext cx="2492990" cy="461665"/>
          </a:xfrm>
          <a:prstGeom prst="rect">
            <a:avLst/>
          </a:prstGeom>
        </p:spPr>
        <p:txBody>
          <a:bodyPr wrap="none">
            <a:spAutoFit/>
          </a:bodyPr>
          <a:lstStyle/>
          <a:p>
            <a:pPr marL="457200" indent="-457200">
              <a:buFont typeface="Wingdings" pitchFamily="2" charset="2"/>
              <a:buChar char="l"/>
            </a:pPr>
            <a:r>
              <a:rPr lang="zh-CN" altLang="en-US" sz="2400" b="1" dirty="0">
                <a:ea typeface="微软雅黑" panose="020B0503020204020204" charset="-122"/>
              </a:rPr>
              <a:t>可视化示例：</a:t>
            </a:r>
          </a:p>
        </p:txBody>
      </p:sp>
      <p:pic>
        <p:nvPicPr>
          <p:cNvPr id="4" name="图片 3">
            <a:extLst>
              <a:ext uri="{FF2B5EF4-FFF2-40B4-BE49-F238E27FC236}">
                <a16:creationId xmlns:a16="http://schemas.microsoft.com/office/drawing/2014/main" id="{4F260188-D885-7142-9891-13987F2E0CDA}"/>
              </a:ext>
            </a:extLst>
          </p:cNvPr>
          <p:cNvPicPr>
            <a:picLocks noChangeAspect="1"/>
          </p:cNvPicPr>
          <p:nvPr/>
        </p:nvPicPr>
        <p:blipFill rotWithShape="1">
          <a:blip r:embed="rId3">
            <a:extLst>
              <a:ext uri="{28A0092B-C50C-407E-A947-70E740481C1C}">
                <a14:useLocalDpi xmlns:a14="http://schemas.microsoft.com/office/drawing/2010/main" val="0"/>
              </a:ext>
            </a:extLst>
          </a:blip>
          <a:srcRect l="11937" t="26975" r="8657" b="26975"/>
          <a:stretch/>
        </p:blipFill>
        <p:spPr>
          <a:xfrm>
            <a:off x="310906" y="2599484"/>
            <a:ext cx="11133308" cy="3312366"/>
          </a:xfrm>
          <a:prstGeom prst="rect">
            <a:avLst/>
          </a:prstGeom>
        </p:spPr>
      </p:pic>
    </p:spTree>
    <p:extLst>
      <p:ext uri="{BB962C8B-B14F-4D97-AF65-F5344CB8AC3E}">
        <p14:creationId xmlns:p14="http://schemas.microsoft.com/office/powerpoint/2010/main" val="1347222403"/>
      </p:ext>
    </p:extLst>
  </p:cSld>
  <p:clrMapOvr>
    <a:masterClrMapping/>
  </p:clrMapOvr>
  <p:transition spd="slow" advTm="1102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ja-JP" altLang="en-US" sz="2400" b="1">
                <a:ea typeface="微软雅黑" panose="020B0503020204020204" charset="-122"/>
              </a:rPr>
              <a:t>实验数据</a:t>
            </a:r>
            <a:r>
              <a:rPr lang="zh-CN" altLang="en-US" sz="2400" b="1" dirty="0">
                <a:ea typeface="微软雅黑" panose="020B0503020204020204" charset="-122"/>
              </a:rPr>
              <a:t>：</a:t>
            </a:r>
            <a:r>
              <a:rPr lang="en-US" altLang="zh-CN" sz="2400" b="1" dirty="0" err="1">
                <a:ea typeface="微软雅黑" panose="020B0503020204020204" charset="-122"/>
              </a:rPr>
              <a:t>cifar</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代码详解</a:t>
            </a:r>
          </a:p>
        </p:txBody>
      </p:sp>
      <p:pic>
        <p:nvPicPr>
          <p:cNvPr id="7" name="Picture 6" descr="CIFAR-10">
            <a:extLst>
              <a:ext uri="{FF2B5EF4-FFF2-40B4-BE49-F238E27FC236}">
                <a16:creationId xmlns:a16="http://schemas.microsoft.com/office/drawing/2014/main" id="{DC82C3AA-711F-B345-B3D8-3EB3B99EC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1847298"/>
            <a:ext cx="4610100"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046E384-CB9A-ED48-9722-CB4C54DA4264}"/>
              </a:ext>
            </a:extLst>
          </p:cNvPr>
          <p:cNvSpPr/>
          <p:nvPr/>
        </p:nvSpPr>
        <p:spPr>
          <a:xfrm>
            <a:off x="1309598" y="3242524"/>
            <a:ext cx="3192016" cy="923330"/>
          </a:xfrm>
          <a:prstGeom prst="rect">
            <a:avLst/>
          </a:prstGeom>
        </p:spPr>
        <p:txBody>
          <a:bodyPr wrap="square">
            <a:spAutoFit/>
          </a:bodyPr>
          <a:lstStyle/>
          <a:p>
            <a:r>
              <a:rPr lang="en" altLang="zh-CN" dirty="0">
                <a:solidFill>
                  <a:srgbClr val="000000"/>
                </a:solidFill>
                <a:latin typeface="Arial" panose="020B0604020202020204" pitchFamily="34" charset="0"/>
              </a:rPr>
              <a:t>The CIFAR-10 dataset consists of 60000 32x32 </a:t>
            </a:r>
            <a:r>
              <a:rPr lang="en" altLang="zh-CN" dirty="0" err="1">
                <a:solidFill>
                  <a:srgbClr val="000000"/>
                </a:solidFill>
                <a:latin typeface="Arial" panose="020B0604020202020204" pitchFamily="34" charset="0"/>
              </a:rPr>
              <a:t>colour</a:t>
            </a:r>
            <a:r>
              <a:rPr lang="en" altLang="zh-CN" dirty="0">
                <a:solidFill>
                  <a:srgbClr val="000000"/>
                </a:solidFill>
                <a:latin typeface="Arial" panose="020B0604020202020204" pitchFamily="34" charset="0"/>
              </a:rPr>
              <a:t> images in 10 classes</a:t>
            </a:r>
            <a:endParaRPr lang="zh-CN" altLang="en-US" dirty="0"/>
          </a:p>
        </p:txBody>
      </p:sp>
    </p:spTree>
    <p:extLst>
      <p:ext uri="{BB962C8B-B14F-4D97-AF65-F5344CB8AC3E}">
        <p14:creationId xmlns:p14="http://schemas.microsoft.com/office/powerpoint/2010/main" val="3625378229"/>
      </p:ext>
    </p:extLst>
  </p:cSld>
  <p:clrMapOvr>
    <a:masterClrMapping/>
  </p:clrMapOvr>
  <p:transition spd="slow" advTm="1102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5760640"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en-US" sz="2400" b="1" dirty="0" err="1">
                <a:ea typeface="微软雅黑" panose="020B0503020204020204" charset="-122"/>
              </a:rPr>
              <a:t>使用svm</a:t>
            </a:r>
            <a:r>
              <a:rPr lang="zh-CN" altLang="en-US" sz="2400" b="1" dirty="0">
                <a:ea typeface="微软雅黑" panose="020B0503020204020204" charset="-122"/>
              </a:rPr>
              <a:t>进行分类：</a:t>
            </a:r>
            <a:r>
              <a:rPr lang="en" altLang="zh-CN" sz="2400" b="1" dirty="0">
                <a:ea typeface="微软雅黑" panose="020B0503020204020204" charset="-122"/>
              </a:rPr>
              <a:t> </a:t>
            </a:r>
            <a:r>
              <a:rPr lang="en" altLang="zh-CN" sz="2400" b="1" dirty="0" err="1">
                <a:ea typeface="微软雅黑" panose="020B0503020204020204" charset="-122"/>
              </a:rPr>
              <a:t>classifier.py</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代码详解</a:t>
            </a:r>
          </a:p>
        </p:txBody>
      </p:sp>
      <p:sp>
        <p:nvSpPr>
          <p:cNvPr id="7" name="矩形 6">
            <a:extLst>
              <a:ext uri="{FF2B5EF4-FFF2-40B4-BE49-F238E27FC236}">
                <a16:creationId xmlns:a16="http://schemas.microsoft.com/office/drawing/2014/main" id="{C9355725-0E50-0C42-AFCA-5B54D468270D}"/>
              </a:ext>
            </a:extLst>
          </p:cNvPr>
          <p:cNvSpPr/>
          <p:nvPr/>
        </p:nvSpPr>
        <p:spPr>
          <a:xfrm>
            <a:off x="1007096" y="1647734"/>
            <a:ext cx="11184904" cy="4801314"/>
          </a:xfrm>
          <a:prstGeom prst="rect">
            <a:avLst/>
          </a:prstGeom>
        </p:spPr>
        <p:txBody>
          <a:bodyPr wrap="square">
            <a:spAutoFit/>
          </a:bodyPr>
          <a:lstStyle/>
          <a:p>
            <a:r>
              <a:rPr lang="en-US" altLang="zh-CN" i="1" dirty="0">
                <a:solidFill>
                  <a:srgbClr val="5C6370"/>
                </a:solidFill>
                <a:latin typeface="Menlo" panose="020B0609030804020204" pitchFamily="49" charset="0"/>
              </a:rPr>
              <a:t># </a:t>
            </a:r>
            <a:r>
              <a:rPr lang="zh-CN" altLang="en-US" i="1" dirty="0">
                <a:solidFill>
                  <a:srgbClr val="5C6370"/>
                </a:solidFill>
                <a:latin typeface="Menlo" panose="020B0609030804020204" pitchFamily="49" charset="0"/>
              </a:rPr>
              <a:t>定义分类器</a:t>
            </a:r>
            <a:endParaRPr lang="zh-CN" altLang="en-US" dirty="0">
              <a:solidFill>
                <a:srgbClr val="BBBBBB"/>
              </a:solidFill>
              <a:latin typeface="Menlo" panose="020B0609030804020204" pitchFamily="49" charset="0"/>
            </a:endParaRPr>
          </a:p>
          <a:p>
            <a:r>
              <a:rPr lang="en" altLang="zh-CN" dirty="0" err="1">
                <a:solidFill>
                  <a:srgbClr val="BBBBBB"/>
                </a:solidFill>
                <a:latin typeface="Menlo" panose="020B0609030804020204" pitchFamily="49" charset="0"/>
              </a:rPr>
              <a:t>clf</a:t>
            </a:r>
            <a:r>
              <a:rPr lang="en" altLang="zh-CN" dirty="0">
                <a:solidFill>
                  <a:srgbClr val="BBBBBB"/>
                </a:solidFill>
                <a:latin typeface="Menlo" panose="020B0609030804020204" pitchFamily="49" charset="0"/>
              </a:rPr>
              <a:t>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err="1">
                <a:solidFill>
                  <a:srgbClr val="52ADF2"/>
                </a:solidFill>
                <a:latin typeface="Menlo" panose="020B0609030804020204" pitchFamily="49" charset="0"/>
              </a:rPr>
              <a:t>LinearSVC</a:t>
            </a:r>
            <a:r>
              <a:rPr lang="en" altLang="zh-CN" dirty="0">
                <a:solidFill>
                  <a:srgbClr val="AAB1C0"/>
                </a:solidFill>
                <a:latin typeface="Menlo" panose="020B0609030804020204" pitchFamily="49" charset="0"/>
              </a:rPr>
              <a:t>(</a:t>
            </a:r>
            <a:r>
              <a:rPr lang="en" altLang="zh-CN" i="1" dirty="0" err="1">
                <a:solidFill>
                  <a:srgbClr val="EF596F"/>
                </a:solidFill>
                <a:latin typeface="Menlo" panose="020B0609030804020204" pitchFamily="49" charset="0"/>
              </a:rPr>
              <a:t>max_iter</a:t>
            </a:r>
            <a:r>
              <a:rPr lang="en" altLang="zh-CN" dirty="0">
                <a:solidFill>
                  <a:srgbClr val="AAB1C0"/>
                </a:solidFill>
                <a:latin typeface="Menlo" panose="020B0609030804020204" pitchFamily="49" charset="0"/>
              </a:rPr>
              <a:t>=</a:t>
            </a:r>
            <a:r>
              <a:rPr lang="en" altLang="zh-CN" dirty="0">
                <a:solidFill>
                  <a:srgbClr val="D8985F"/>
                </a:solidFill>
                <a:latin typeface="Menlo" panose="020B0609030804020204" pitchFamily="49" charset="0"/>
              </a:rPr>
              <a:t>500</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dirty="0">
                <a:solidFill>
                  <a:srgbClr val="2BBAC5"/>
                </a:solidFill>
                <a:latin typeface="Menlo" panose="020B0609030804020204" pitchFamily="49" charset="0"/>
              </a:rPr>
              <a:t>print</a:t>
            </a:r>
            <a:r>
              <a:rPr lang="en" altLang="zh-CN" dirty="0">
                <a:solidFill>
                  <a:srgbClr val="AAB1C0"/>
                </a:solidFill>
                <a:latin typeface="Menlo" panose="020B0609030804020204" pitchFamily="49" charset="0"/>
              </a:rPr>
              <a:t>(</a:t>
            </a:r>
            <a:r>
              <a:rPr lang="en" altLang="zh-CN" dirty="0">
                <a:solidFill>
                  <a:srgbClr val="98C378"/>
                </a:solidFill>
                <a:latin typeface="Menlo" panose="020B0609030804020204" pitchFamily="49" charset="0"/>
              </a:rPr>
              <a:t>"</a:t>
            </a:r>
            <a:r>
              <a:rPr lang="en" altLang="zh-CN" dirty="0">
                <a:solidFill>
                  <a:srgbClr val="89CA78"/>
                </a:solidFill>
                <a:latin typeface="Menlo" panose="020B0609030804020204" pitchFamily="49" charset="0"/>
              </a:rPr>
              <a:t>Training a Linear SVM Classifier......</a:t>
            </a:r>
            <a:r>
              <a:rPr lang="en" altLang="zh-CN" dirty="0">
                <a:solidFill>
                  <a:srgbClr val="98C378"/>
                </a:solidFill>
                <a:latin typeface="Menlo" panose="020B0609030804020204" pitchFamily="49" charset="0"/>
              </a:rPr>
              <a:t>"</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i="1" dirty="0">
                <a:solidFill>
                  <a:srgbClr val="5C6370"/>
                </a:solidFill>
                <a:latin typeface="Menlo" panose="020B0609030804020204" pitchFamily="49" charset="0"/>
              </a:rPr>
              <a:t># </a:t>
            </a:r>
            <a:r>
              <a:rPr lang="zh-CN" altLang="en-US" i="1" dirty="0">
                <a:solidFill>
                  <a:srgbClr val="5C6370"/>
                </a:solidFill>
                <a:latin typeface="Menlo" panose="020B0609030804020204" pitchFamily="49" charset="0"/>
              </a:rPr>
              <a:t>训练</a:t>
            </a:r>
            <a:endParaRPr lang="zh-CN" altLang="en-US" dirty="0">
              <a:solidFill>
                <a:srgbClr val="BBBBBB"/>
              </a:solidFill>
              <a:latin typeface="Menlo" panose="020B0609030804020204" pitchFamily="49" charset="0"/>
            </a:endParaRPr>
          </a:p>
          <a:p>
            <a:r>
              <a:rPr lang="en" altLang="zh-CN" dirty="0" err="1">
                <a:solidFill>
                  <a:srgbClr val="BBBBBB"/>
                </a:solidFill>
                <a:latin typeface="Menlo" panose="020B0609030804020204" pitchFamily="49" charset="0"/>
              </a:rPr>
              <a:t>clf.</a:t>
            </a:r>
            <a:r>
              <a:rPr lang="en" altLang="zh-CN" dirty="0" err="1">
                <a:solidFill>
                  <a:srgbClr val="52ADF2"/>
                </a:solidFill>
                <a:latin typeface="Menlo" panose="020B0609030804020204" pitchFamily="49" charset="0"/>
              </a:rPr>
              <a:t>fit</a:t>
            </a:r>
            <a:r>
              <a:rPr lang="en" altLang="zh-CN" dirty="0">
                <a:solidFill>
                  <a:srgbClr val="AAB1C0"/>
                </a:solidFill>
                <a:latin typeface="Menlo" panose="020B0609030804020204" pitchFamily="49" charset="0"/>
              </a:rPr>
              <a:t>(</a:t>
            </a:r>
            <a:r>
              <a:rPr lang="en" altLang="zh-CN" dirty="0" err="1">
                <a:solidFill>
                  <a:srgbClr val="AAB1C0"/>
                </a:solidFill>
                <a:latin typeface="Menlo" panose="020B0609030804020204" pitchFamily="49" charset="0"/>
              </a:rPr>
              <a:t>fds</a:t>
            </a:r>
            <a:r>
              <a:rPr lang="en" altLang="zh-CN" dirty="0">
                <a:solidFill>
                  <a:srgbClr val="AAB1C0"/>
                </a:solidFill>
                <a:latin typeface="Menlo" panose="020B0609030804020204" pitchFamily="49" charset="0"/>
              </a:rPr>
              <a:t>, labels)</a:t>
            </a:r>
            <a:endParaRPr lang="en" altLang="zh-CN" dirty="0">
              <a:solidFill>
                <a:srgbClr val="BBBBBB"/>
              </a:solidFill>
              <a:latin typeface="Menlo" panose="020B0609030804020204" pitchFamily="49" charset="0"/>
            </a:endParaRPr>
          </a:p>
          <a:p>
            <a:r>
              <a:rPr lang="en" altLang="zh-CN" dirty="0">
                <a:solidFill>
                  <a:srgbClr val="2BBAC5"/>
                </a:solidFill>
                <a:latin typeface="Menlo" panose="020B0609030804020204" pitchFamily="49" charset="0"/>
              </a:rPr>
              <a:t>print</a:t>
            </a:r>
            <a:r>
              <a:rPr lang="en" altLang="zh-CN" dirty="0">
                <a:solidFill>
                  <a:srgbClr val="AAB1C0"/>
                </a:solidFill>
                <a:latin typeface="Menlo" panose="020B0609030804020204" pitchFamily="49" charset="0"/>
              </a:rPr>
              <a:t>(</a:t>
            </a:r>
            <a:r>
              <a:rPr lang="en" altLang="zh-CN" dirty="0">
                <a:solidFill>
                  <a:srgbClr val="98C378"/>
                </a:solidFill>
                <a:latin typeface="Menlo" panose="020B0609030804020204" pitchFamily="49" charset="0"/>
              </a:rPr>
              <a:t>'</a:t>
            </a:r>
            <a:r>
              <a:rPr lang="en" altLang="zh-CN" dirty="0">
                <a:solidFill>
                  <a:srgbClr val="89CA78"/>
                </a:solidFill>
                <a:latin typeface="Menlo" panose="020B0609030804020204" pitchFamily="49" charset="0"/>
              </a:rPr>
              <a:t>Training done!</a:t>
            </a:r>
            <a:r>
              <a:rPr lang="en" altLang="zh-CN" dirty="0">
                <a:solidFill>
                  <a:srgbClr val="98C378"/>
                </a:solidFill>
                <a:latin typeface="Menlo" panose="020B0609030804020204" pitchFamily="49" charset="0"/>
              </a:rPr>
              <a:t>'</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dirty="0">
                <a:solidFill>
                  <a:srgbClr val="2BBAC5"/>
                </a:solidFill>
                <a:latin typeface="Menlo" panose="020B0609030804020204" pitchFamily="49" charset="0"/>
              </a:rPr>
              <a:t>print</a:t>
            </a:r>
            <a:r>
              <a:rPr lang="en" altLang="zh-CN" dirty="0">
                <a:solidFill>
                  <a:srgbClr val="AAB1C0"/>
                </a:solidFill>
                <a:latin typeface="Menlo" panose="020B0609030804020204" pitchFamily="49" charset="0"/>
              </a:rPr>
              <a:t>(</a:t>
            </a:r>
            <a:r>
              <a:rPr lang="en" altLang="zh-CN" dirty="0">
                <a:solidFill>
                  <a:srgbClr val="98C378"/>
                </a:solidFill>
                <a:latin typeface="Menlo" panose="020B0609030804020204" pitchFamily="49" charset="0"/>
              </a:rPr>
              <a:t>'</a:t>
            </a:r>
            <a:r>
              <a:rPr lang="en" altLang="zh-CN" dirty="0">
                <a:solidFill>
                  <a:srgbClr val="89CA78"/>
                </a:solidFill>
                <a:latin typeface="Menlo" panose="020B0609030804020204" pitchFamily="49" charset="0"/>
              </a:rPr>
              <a:t>Testing......</a:t>
            </a:r>
            <a:r>
              <a:rPr lang="en" altLang="zh-CN" dirty="0">
                <a:solidFill>
                  <a:srgbClr val="98C378"/>
                </a:solidFill>
                <a:latin typeface="Menlo" panose="020B0609030804020204" pitchFamily="49" charset="0"/>
              </a:rPr>
              <a:t>'</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i="1" dirty="0">
                <a:solidFill>
                  <a:srgbClr val="5C6370"/>
                </a:solidFill>
                <a:latin typeface="Menlo" panose="020B0609030804020204" pitchFamily="49" charset="0"/>
              </a:rPr>
              <a:t># </a:t>
            </a:r>
            <a:r>
              <a:rPr lang="zh-CN" altLang="en-US" i="1" dirty="0">
                <a:solidFill>
                  <a:srgbClr val="5C6370"/>
                </a:solidFill>
                <a:latin typeface="Menlo" panose="020B0609030804020204" pitchFamily="49" charset="0"/>
              </a:rPr>
              <a:t>测试，计算精度</a:t>
            </a:r>
            <a:endParaRPr lang="zh-CN" altLang="en-US" dirty="0">
              <a:solidFill>
                <a:srgbClr val="BBBBBB"/>
              </a:solidFill>
              <a:latin typeface="Menlo" panose="020B0609030804020204" pitchFamily="49" charset="0"/>
            </a:endParaRPr>
          </a:p>
          <a:p>
            <a:r>
              <a:rPr lang="en" altLang="zh-CN" dirty="0">
                <a:solidFill>
                  <a:srgbClr val="D55FDE"/>
                </a:solidFill>
                <a:latin typeface="Menlo" panose="020B0609030804020204" pitchFamily="49" charset="0"/>
              </a:rPr>
              <a:t>for</a:t>
            </a:r>
            <a:r>
              <a:rPr lang="en" altLang="zh-CN" dirty="0">
                <a:solidFill>
                  <a:srgbClr val="BBBBBB"/>
                </a:solidFill>
                <a:latin typeface="Menlo" panose="020B0609030804020204" pitchFamily="49" charset="0"/>
              </a:rPr>
              <a:t> </a:t>
            </a:r>
            <a:r>
              <a:rPr lang="en" altLang="zh-CN" dirty="0" err="1">
                <a:solidFill>
                  <a:srgbClr val="BBBBBB"/>
                </a:solidFill>
                <a:latin typeface="Menlo" panose="020B0609030804020204" pitchFamily="49" charset="0"/>
              </a:rPr>
              <a:t>feat_path</a:t>
            </a:r>
            <a:r>
              <a:rPr lang="en" altLang="zh-CN" dirty="0">
                <a:solidFill>
                  <a:srgbClr val="BBBBBB"/>
                </a:solidFill>
                <a:latin typeface="Menlo" panose="020B0609030804020204" pitchFamily="49" charset="0"/>
              </a:rPr>
              <a:t> </a:t>
            </a:r>
            <a:r>
              <a:rPr lang="en" altLang="zh-CN" dirty="0">
                <a:solidFill>
                  <a:srgbClr val="D55FDE"/>
                </a:solidFill>
                <a:latin typeface="Menlo" panose="020B0609030804020204" pitchFamily="49" charset="0"/>
              </a:rPr>
              <a:t>in</a:t>
            </a:r>
            <a:r>
              <a:rPr lang="en" altLang="zh-CN" dirty="0">
                <a:solidFill>
                  <a:srgbClr val="BBBBBB"/>
                </a:solidFill>
                <a:latin typeface="Menlo" panose="020B0609030804020204" pitchFamily="49" charset="0"/>
              </a:rPr>
              <a:t> </a:t>
            </a:r>
            <a:r>
              <a:rPr lang="en" altLang="zh-CN" dirty="0" err="1">
                <a:solidFill>
                  <a:srgbClr val="BBBBBB"/>
                </a:solidFill>
                <a:latin typeface="Menlo" panose="020B0609030804020204" pitchFamily="49" charset="0"/>
              </a:rPr>
              <a:t>glob.</a:t>
            </a:r>
            <a:r>
              <a:rPr lang="en" altLang="zh-CN" dirty="0" err="1">
                <a:solidFill>
                  <a:srgbClr val="52ADF2"/>
                </a:solidFill>
                <a:latin typeface="Menlo" panose="020B0609030804020204" pitchFamily="49" charset="0"/>
              </a:rPr>
              <a:t>glob</a:t>
            </a:r>
            <a:r>
              <a:rPr lang="en" altLang="zh-CN" dirty="0">
                <a:solidFill>
                  <a:srgbClr val="AAB1C0"/>
                </a:solidFill>
                <a:latin typeface="Menlo" panose="020B0609030804020204" pitchFamily="49" charset="0"/>
              </a:rPr>
              <a:t>(</a:t>
            </a:r>
            <a:r>
              <a:rPr lang="en" altLang="zh-CN" dirty="0" err="1">
                <a:solidFill>
                  <a:srgbClr val="AAB1C0"/>
                </a:solidFill>
                <a:latin typeface="Menlo" panose="020B0609030804020204" pitchFamily="49" charset="0"/>
              </a:rPr>
              <a:t>os.path.</a:t>
            </a:r>
            <a:r>
              <a:rPr lang="en" altLang="zh-CN" dirty="0" err="1">
                <a:solidFill>
                  <a:srgbClr val="52ADF2"/>
                </a:solidFill>
                <a:latin typeface="Menlo" panose="020B0609030804020204" pitchFamily="49" charset="0"/>
              </a:rPr>
              <a:t>join</a:t>
            </a:r>
            <a:r>
              <a:rPr lang="en" altLang="zh-CN" dirty="0">
                <a:solidFill>
                  <a:srgbClr val="AAB1C0"/>
                </a:solidFill>
                <a:latin typeface="Menlo" panose="020B0609030804020204" pitchFamily="49" charset="0"/>
              </a:rPr>
              <a:t>(</a:t>
            </a:r>
            <a:r>
              <a:rPr lang="en" altLang="zh-CN" dirty="0" err="1">
                <a:solidFill>
                  <a:srgbClr val="AAB1C0"/>
                </a:solidFill>
                <a:latin typeface="Menlo" panose="020B0609030804020204" pitchFamily="49" charset="0"/>
              </a:rPr>
              <a:t>test_path</a:t>
            </a:r>
            <a:r>
              <a:rPr lang="en" altLang="zh-CN" dirty="0">
                <a:solidFill>
                  <a:srgbClr val="AAB1C0"/>
                </a:solidFill>
                <a:latin typeface="Menlo" panose="020B0609030804020204" pitchFamily="49" charset="0"/>
              </a:rPr>
              <a:t>, </a:t>
            </a:r>
            <a:r>
              <a:rPr lang="en" altLang="zh-CN" dirty="0">
                <a:solidFill>
                  <a:srgbClr val="98C378"/>
                </a:solidFill>
                <a:latin typeface="Menlo" panose="020B0609030804020204" pitchFamily="49" charset="0"/>
              </a:rPr>
              <a:t>'</a:t>
            </a:r>
            <a:r>
              <a:rPr lang="en" altLang="zh-CN" dirty="0">
                <a:solidFill>
                  <a:srgbClr val="89CA78"/>
                </a:solidFill>
                <a:latin typeface="Menlo" panose="020B0609030804020204" pitchFamily="49" charset="0"/>
              </a:rPr>
              <a:t>*.feat</a:t>
            </a:r>
            <a:r>
              <a:rPr lang="en" altLang="zh-CN" dirty="0">
                <a:solidFill>
                  <a:srgbClr val="98C378"/>
                </a:solidFill>
                <a:latin typeface="Menlo" panose="020B0609030804020204" pitchFamily="49" charset="0"/>
              </a:rPr>
              <a:t>'</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a:t>
            </a:r>
          </a:p>
          <a:p>
            <a:r>
              <a:rPr lang="en" altLang="zh-CN" dirty="0">
                <a:solidFill>
                  <a:srgbClr val="BBBBBB"/>
                </a:solidFill>
                <a:latin typeface="Menlo" panose="020B0609030804020204" pitchFamily="49" charset="0"/>
              </a:rPr>
              <a:t>total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a:solidFill>
                  <a:srgbClr val="D8985F"/>
                </a:solidFill>
                <a:latin typeface="Menlo" panose="020B0609030804020204" pitchFamily="49" charset="0"/>
              </a:rPr>
              <a:t>1</a:t>
            </a:r>
            <a:endParaRPr lang="en" altLang="zh-CN" dirty="0">
              <a:solidFill>
                <a:srgbClr val="BBBBBB"/>
              </a:solidFill>
              <a:latin typeface="Menlo" panose="020B0609030804020204" pitchFamily="49" charset="0"/>
            </a:endParaRPr>
          </a:p>
          <a:p>
            <a:r>
              <a:rPr lang="en" altLang="zh-CN" dirty="0" err="1">
                <a:solidFill>
                  <a:srgbClr val="BBBBBB"/>
                </a:solidFill>
                <a:latin typeface="Menlo" panose="020B0609030804020204" pitchFamily="49" charset="0"/>
              </a:rPr>
              <a:t>data_test</a:t>
            </a:r>
            <a:r>
              <a:rPr lang="en" altLang="zh-CN" dirty="0">
                <a:solidFill>
                  <a:srgbClr val="BBBBBB"/>
                </a:solidFill>
                <a:latin typeface="Menlo" panose="020B0609030804020204" pitchFamily="49" charset="0"/>
              </a:rPr>
              <a:t>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err="1">
                <a:solidFill>
                  <a:srgbClr val="BBBBBB"/>
                </a:solidFill>
                <a:latin typeface="Menlo" panose="020B0609030804020204" pitchFamily="49" charset="0"/>
              </a:rPr>
              <a:t>joblib.</a:t>
            </a:r>
            <a:r>
              <a:rPr lang="en" altLang="zh-CN" dirty="0" err="1">
                <a:solidFill>
                  <a:srgbClr val="52ADF2"/>
                </a:solidFill>
                <a:latin typeface="Menlo" panose="020B0609030804020204" pitchFamily="49" charset="0"/>
              </a:rPr>
              <a:t>load</a:t>
            </a:r>
            <a:r>
              <a:rPr lang="en" altLang="zh-CN" dirty="0">
                <a:solidFill>
                  <a:srgbClr val="AAB1C0"/>
                </a:solidFill>
                <a:latin typeface="Menlo" panose="020B0609030804020204" pitchFamily="49" charset="0"/>
              </a:rPr>
              <a:t>(</a:t>
            </a:r>
            <a:r>
              <a:rPr lang="en" altLang="zh-CN" dirty="0" err="1">
                <a:solidFill>
                  <a:srgbClr val="AAB1C0"/>
                </a:solidFill>
                <a:latin typeface="Menlo" panose="020B0609030804020204" pitchFamily="49" charset="0"/>
              </a:rPr>
              <a:t>feat_path</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dirty="0">
                <a:solidFill>
                  <a:srgbClr val="BBBBBB"/>
                </a:solidFill>
                <a:latin typeface="Menlo" panose="020B0609030804020204" pitchFamily="49" charset="0"/>
              </a:rPr>
              <a:t>temp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err="1">
                <a:solidFill>
                  <a:srgbClr val="BBBBBB"/>
                </a:solidFill>
                <a:latin typeface="Menlo" panose="020B0609030804020204" pitchFamily="49" charset="0"/>
              </a:rPr>
              <a:t>data_test</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a:t>
            </a:r>
            <a:r>
              <a:rPr lang="en" altLang="zh-CN" dirty="0">
                <a:solidFill>
                  <a:srgbClr val="2BBAC5"/>
                </a:solidFill>
                <a:latin typeface="Menlo" panose="020B0609030804020204" pitchFamily="49" charset="0"/>
              </a:rPr>
              <a:t>-</a:t>
            </a:r>
            <a:r>
              <a:rPr lang="en" altLang="zh-CN" dirty="0">
                <a:solidFill>
                  <a:srgbClr val="D8985F"/>
                </a:solidFill>
                <a:latin typeface="Menlo" panose="020B0609030804020204" pitchFamily="49" charset="0"/>
              </a:rPr>
              <a:t>1</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dirty="0" err="1">
                <a:solidFill>
                  <a:srgbClr val="BBBBBB"/>
                </a:solidFill>
                <a:latin typeface="Menlo" panose="020B0609030804020204" pitchFamily="49" charset="0"/>
              </a:rPr>
              <a:t>data_test_feat</a:t>
            </a:r>
            <a:r>
              <a:rPr lang="en" altLang="zh-CN" dirty="0">
                <a:solidFill>
                  <a:srgbClr val="BBBBBB"/>
                </a:solidFill>
                <a:latin typeface="Menlo" panose="020B0609030804020204" pitchFamily="49" charset="0"/>
              </a:rPr>
              <a:t>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err="1">
                <a:solidFill>
                  <a:srgbClr val="BBBBBB"/>
                </a:solidFill>
                <a:latin typeface="Menlo" panose="020B0609030804020204" pitchFamily="49" charset="0"/>
              </a:rPr>
              <a:t>temp.</a:t>
            </a:r>
            <a:r>
              <a:rPr lang="en" altLang="zh-CN" dirty="0" err="1">
                <a:solidFill>
                  <a:srgbClr val="52ADF2"/>
                </a:solidFill>
                <a:latin typeface="Menlo" panose="020B0609030804020204" pitchFamily="49" charset="0"/>
              </a:rPr>
              <a:t>reshape</a:t>
            </a:r>
            <a:r>
              <a:rPr lang="en" altLang="zh-CN" dirty="0">
                <a:solidFill>
                  <a:srgbClr val="AAB1C0"/>
                </a:solidFill>
                <a:latin typeface="Menlo" panose="020B0609030804020204" pitchFamily="49" charset="0"/>
              </a:rPr>
              <a:t>((</a:t>
            </a:r>
            <a:r>
              <a:rPr lang="en" altLang="zh-CN" dirty="0">
                <a:solidFill>
                  <a:srgbClr val="D8985F"/>
                </a:solidFill>
                <a:latin typeface="Menlo" panose="020B0609030804020204" pitchFamily="49" charset="0"/>
              </a:rPr>
              <a:t>1</a:t>
            </a:r>
            <a:r>
              <a:rPr lang="en" altLang="zh-CN" dirty="0">
                <a:solidFill>
                  <a:srgbClr val="AAB1C0"/>
                </a:solidFill>
                <a:latin typeface="Menlo" panose="020B0609030804020204" pitchFamily="49" charset="0"/>
              </a:rPr>
              <a:t>, </a:t>
            </a:r>
            <a:r>
              <a:rPr lang="en" altLang="zh-CN" dirty="0">
                <a:solidFill>
                  <a:srgbClr val="2BBAC5"/>
                </a:solidFill>
                <a:latin typeface="Menlo" panose="020B0609030804020204" pitchFamily="49" charset="0"/>
              </a:rPr>
              <a:t>-</a:t>
            </a:r>
            <a:r>
              <a:rPr lang="en" altLang="zh-CN" dirty="0">
                <a:solidFill>
                  <a:srgbClr val="D8985F"/>
                </a:solidFill>
                <a:latin typeface="Menlo" panose="020B0609030804020204" pitchFamily="49" charset="0"/>
              </a:rPr>
              <a:t>1</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dirty="0">
                <a:solidFill>
                  <a:srgbClr val="BBBBBB"/>
                </a:solidFill>
                <a:latin typeface="Menlo" panose="020B0609030804020204" pitchFamily="49" charset="0"/>
              </a:rPr>
              <a:t>result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err="1">
                <a:solidFill>
                  <a:srgbClr val="BBBBBB"/>
                </a:solidFill>
                <a:latin typeface="Menlo" panose="020B0609030804020204" pitchFamily="49" charset="0"/>
              </a:rPr>
              <a:t>clf.</a:t>
            </a:r>
            <a:r>
              <a:rPr lang="en" altLang="zh-CN" dirty="0" err="1">
                <a:solidFill>
                  <a:srgbClr val="52ADF2"/>
                </a:solidFill>
                <a:latin typeface="Menlo" panose="020B0609030804020204" pitchFamily="49" charset="0"/>
              </a:rPr>
              <a:t>predict</a:t>
            </a:r>
            <a:r>
              <a:rPr lang="en" altLang="zh-CN" dirty="0">
                <a:solidFill>
                  <a:srgbClr val="AAB1C0"/>
                </a:solidFill>
                <a:latin typeface="Menlo" panose="020B0609030804020204" pitchFamily="49" charset="0"/>
              </a:rPr>
              <a:t>(</a:t>
            </a:r>
            <a:r>
              <a:rPr lang="en" altLang="zh-CN" dirty="0" err="1">
                <a:solidFill>
                  <a:srgbClr val="AAB1C0"/>
                </a:solidFill>
                <a:latin typeface="Menlo" panose="020B0609030804020204" pitchFamily="49" charset="0"/>
              </a:rPr>
              <a:t>data_test_feat</a:t>
            </a:r>
            <a:r>
              <a:rPr lang="en" altLang="zh-CN" dirty="0">
                <a:solidFill>
                  <a:srgbClr val="AAB1C0"/>
                </a:solidFill>
                <a:latin typeface="Menlo" panose="020B0609030804020204" pitchFamily="49" charset="0"/>
              </a:rPr>
              <a:t>)</a:t>
            </a:r>
            <a:endParaRPr lang="en" altLang="zh-CN" dirty="0">
              <a:solidFill>
                <a:srgbClr val="BBBBBB"/>
              </a:solidFill>
              <a:latin typeface="Menlo" panose="020B0609030804020204" pitchFamily="49" charset="0"/>
            </a:endParaRPr>
          </a:p>
          <a:p>
            <a:r>
              <a:rPr lang="en" altLang="zh-CN" dirty="0">
                <a:solidFill>
                  <a:srgbClr val="D55FDE"/>
                </a:solidFill>
                <a:latin typeface="Menlo" panose="020B0609030804020204" pitchFamily="49" charset="0"/>
              </a:rPr>
              <a:t>if</a:t>
            </a:r>
            <a:r>
              <a:rPr lang="en" altLang="zh-CN" dirty="0">
                <a:solidFill>
                  <a:srgbClr val="BBBBBB"/>
                </a:solidFill>
                <a:latin typeface="Menlo" panose="020B0609030804020204" pitchFamily="49" charset="0"/>
              </a:rPr>
              <a:t> </a:t>
            </a:r>
            <a:r>
              <a:rPr lang="en" altLang="zh-CN" dirty="0">
                <a:solidFill>
                  <a:srgbClr val="2BBAC5"/>
                </a:solidFill>
                <a:latin typeface="Menlo" panose="020B0609030804020204" pitchFamily="49" charset="0"/>
              </a:rPr>
              <a:t>int</a:t>
            </a:r>
            <a:r>
              <a:rPr lang="en" altLang="zh-CN" dirty="0">
                <a:solidFill>
                  <a:srgbClr val="AAB1C0"/>
                </a:solidFill>
                <a:latin typeface="Menlo" panose="020B0609030804020204" pitchFamily="49" charset="0"/>
              </a:rPr>
              <a:t>(result)</a:t>
            </a:r>
            <a:r>
              <a:rPr lang="en" altLang="zh-CN" dirty="0">
                <a:solidFill>
                  <a:srgbClr val="BBBBBB"/>
                </a:solidFill>
                <a:latin typeface="Menlo" panose="020B0609030804020204" pitchFamily="49" charset="0"/>
              </a:rPr>
              <a:t> </a:t>
            </a:r>
            <a:r>
              <a:rPr lang="en" altLang="zh-CN" dirty="0">
                <a:solidFill>
                  <a:srgbClr val="2BBAC5"/>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a:solidFill>
                  <a:srgbClr val="2BBAC5"/>
                </a:solidFill>
                <a:latin typeface="Menlo" panose="020B0609030804020204" pitchFamily="49" charset="0"/>
              </a:rPr>
              <a:t>int</a:t>
            </a:r>
            <a:r>
              <a:rPr lang="en" altLang="zh-CN" dirty="0">
                <a:solidFill>
                  <a:srgbClr val="AAB1C0"/>
                </a:solidFill>
                <a:latin typeface="Menlo" panose="020B0609030804020204" pitchFamily="49" charset="0"/>
              </a:rPr>
              <a:t>(</a:t>
            </a:r>
            <a:r>
              <a:rPr lang="en" altLang="zh-CN" dirty="0" err="1">
                <a:solidFill>
                  <a:srgbClr val="AAB1C0"/>
                </a:solidFill>
                <a:latin typeface="Menlo" panose="020B0609030804020204" pitchFamily="49" charset="0"/>
              </a:rPr>
              <a:t>data_test</a:t>
            </a:r>
            <a:r>
              <a:rPr lang="en" altLang="zh-CN" dirty="0">
                <a:solidFill>
                  <a:srgbClr val="AAB1C0"/>
                </a:solidFill>
                <a:latin typeface="Menlo" panose="020B0609030804020204" pitchFamily="49" charset="0"/>
              </a:rPr>
              <a:t>[</a:t>
            </a:r>
            <a:r>
              <a:rPr lang="en" altLang="zh-CN" dirty="0">
                <a:solidFill>
                  <a:srgbClr val="2BBAC5"/>
                </a:solidFill>
                <a:latin typeface="Menlo" panose="020B0609030804020204" pitchFamily="49" charset="0"/>
              </a:rPr>
              <a:t>-</a:t>
            </a:r>
            <a:r>
              <a:rPr lang="en" altLang="zh-CN" dirty="0">
                <a:solidFill>
                  <a:srgbClr val="D8985F"/>
                </a:solidFill>
                <a:latin typeface="Menlo" panose="020B0609030804020204" pitchFamily="49" charset="0"/>
              </a:rPr>
              <a:t>1</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a:t>
            </a:r>
          </a:p>
          <a:p>
            <a:r>
              <a:rPr lang="en" altLang="zh-CN" dirty="0">
                <a:solidFill>
                  <a:srgbClr val="BBBBBB"/>
                </a:solidFill>
                <a:latin typeface="Menlo" panose="020B0609030804020204" pitchFamily="49" charset="0"/>
              </a:rPr>
              <a:t>num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a:solidFill>
                  <a:srgbClr val="D8985F"/>
                </a:solidFill>
                <a:latin typeface="Menlo" panose="020B0609030804020204" pitchFamily="49" charset="0"/>
              </a:rPr>
              <a:t>1</a:t>
            </a:r>
            <a:endParaRPr lang="en" altLang="zh-CN" dirty="0">
              <a:solidFill>
                <a:srgbClr val="BBBBBB"/>
              </a:solidFill>
              <a:latin typeface="Menlo" panose="020B0609030804020204" pitchFamily="49" charset="0"/>
            </a:endParaRPr>
          </a:p>
          <a:p>
            <a:r>
              <a:rPr lang="en" altLang="zh-CN" dirty="0">
                <a:solidFill>
                  <a:srgbClr val="BBBBBB"/>
                </a:solidFill>
                <a:latin typeface="Menlo" panose="020B0609030804020204" pitchFamily="49" charset="0"/>
              </a:rPr>
              <a:t>rate </a:t>
            </a:r>
            <a:r>
              <a:rPr lang="en" altLang="zh-CN" dirty="0">
                <a:solidFill>
                  <a:srgbClr val="AAB1C0"/>
                </a:solidFill>
                <a:latin typeface="Menlo" panose="020B0609030804020204" pitchFamily="49" charset="0"/>
              </a:rPr>
              <a:t>=</a:t>
            </a:r>
            <a:r>
              <a:rPr lang="en" altLang="zh-CN" dirty="0">
                <a:solidFill>
                  <a:srgbClr val="BBBBBB"/>
                </a:solidFill>
                <a:latin typeface="Menlo" panose="020B0609030804020204" pitchFamily="49" charset="0"/>
              </a:rPr>
              <a:t> </a:t>
            </a:r>
            <a:r>
              <a:rPr lang="en" altLang="zh-CN" dirty="0">
                <a:solidFill>
                  <a:srgbClr val="2BBAC5"/>
                </a:solidFill>
                <a:latin typeface="Menlo" panose="020B0609030804020204" pitchFamily="49" charset="0"/>
              </a:rPr>
              <a:t>float</a:t>
            </a:r>
            <a:r>
              <a:rPr lang="en" altLang="zh-CN" dirty="0">
                <a:solidFill>
                  <a:srgbClr val="AAB1C0"/>
                </a:solidFill>
                <a:latin typeface="Menlo" panose="020B0609030804020204" pitchFamily="49" charset="0"/>
              </a:rPr>
              <a:t>(num)</a:t>
            </a:r>
            <a:r>
              <a:rPr lang="en" altLang="zh-CN" dirty="0">
                <a:solidFill>
                  <a:srgbClr val="BBBBBB"/>
                </a:solidFill>
                <a:latin typeface="Menlo" panose="020B0609030804020204" pitchFamily="49" charset="0"/>
              </a:rPr>
              <a:t> </a:t>
            </a:r>
            <a:r>
              <a:rPr lang="en" altLang="zh-CN" dirty="0">
                <a:solidFill>
                  <a:srgbClr val="2BBAC5"/>
                </a:solidFill>
                <a:latin typeface="Menlo" panose="020B0609030804020204" pitchFamily="49" charset="0"/>
              </a:rPr>
              <a:t>/</a:t>
            </a:r>
            <a:r>
              <a:rPr lang="en" altLang="zh-CN" dirty="0">
                <a:solidFill>
                  <a:srgbClr val="BBBBBB"/>
                </a:solidFill>
                <a:latin typeface="Menlo" panose="020B0609030804020204" pitchFamily="49" charset="0"/>
              </a:rPr>
              <a:t> total</a:t>
            </a:r>
            <a:endParaRPr lang="en" altLang="zh-CN" b="0" dirty="0">
              <a:solidFill>
                <a:srgbClr val="BBBBBB"/>
              </a:solidFill>
              <a:effectLst/>
              <a:latin typeface="Menlo" panose="020B0609030804020204" pitchFamily="49" charset="0"/>
            </a:endParaRPr>
          </a:p>
        </p:txBody>
      </p:sp>
    </p:spTree>
    <p:extLst>
      <p:ext uri="{BB962C8B-B14F-4D97-AF65-F5344CB8AC3E}">
        <p14:creationId xmlns:p14="http://schemas.microsoft.com/office/powerpoint/2010/main" val="1992781154"/>
      </p:ext>
    </p:extLst>
  </p:cSld>
  <p:clrMapOvr>
    <a:masterClrMapping/>
  </p:clrMapOvr>
  <p:transition spd="slow" advTm="1102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735960" y="3140968"/>
            <a:ext cx="1826141" cy="743986"/>
          </a:xfrm>
          <a:prstGeom prst="rect">
            <a:avLst/>
          </a:prstGeom>
        </p:spPr>
        <p:txBody>
          <a:bodyPr wrap="none">
            <a:spAutoFit/>
          </a:bodyPr>
          <a:lstStyle/>
          <a:p>
            <a:pPr algn="l">
              <a:lnSpc>
                <a:spcPct val="150000"/>
              </a:lnSpc>
            </a:pPr>
            <a:r>
              <a:rPr lang="en-US" altLang="en-US" sz="3200" b="1" dirty="0" err="1">
                <a:solidFill>
                  <a:schemeClr val="bg1">
                    <a:lumMod val="50000"/>
                  </a:schemeClr>
                </a:solidFill>
                <a:latin typeface="微软雅黑" panose="020B0503020204020204" charset="-122"/>
                <a:ea typeface="微软雅黑" panose="020B0503020204020204" charset="-122"/>
                <a:sym typeface="+mn-ea"/>
              </a:rPr>
              <a:t>代码详解</a:t>
            </a:r>
            <a:endParaRPr lang="x-none" altLang="en-US" sz="3200" b="1" dirty="0">
              <a:solidFill>
                <a:schemeClr val="bg1">
                  <a:lumMod val="50000"/>
                </a:schemeClr>
              </a:solidFill>
              <a:latin typeface="微软雅黑" panose="020B0503020204020204" charset="-122"/>
              <a:ea typeface="微软雅黑" panose="020B0503020204020204" charset="-122"/>
            </a:endParaRPr>
          </a:p>
        </p:txBody>
      </p:sp>
      <p:sp>
        <p:nvSpPr>
          <p:cNvPr id="19" name="矩形 18"/>
          <p:cNvSpPr/>
          <p:nvPr/>
        </p:nvSpPr>
        <p:spPr>
          <a:xfrm>
            <a:off x="5735960" y="4485214"/>
            <a:ext cx="3479884" cy="743986"/>
          </a:xfrm>
          <a:prstGeom prst="rect">
            <a:avLst/>
          </a:prstGeom>
        </p:spPr>
        <p:txBody>
          <a:bodyPr wrap="square">
            <a:spAutoFit/>
          </a:bodyPr>
          <a:lstStyle/>
          <a:p>
            <a:pPr algn="l">
              <a:lnSpc>
                <a:spcPct val="150000"/>
              </a:lnSpc>
            </a:pPr>
            <a:r>
              <a:rPr lang="zh-CN" altLang="en-US" sz="3200" b="1" dirty="0">
                <a:latin typeface="微软雅黑" panose="020B0503020204020204" charset="-122"/>
                <a:ea typeface="微软雅黑" panose="020B0503020204020204" charset="-122"/>
              </a:rPr>
              <a:t>实验要求</a:t>
            </a:r>
            <a:endParaRPr lang="x-none" altLang="en-US" sz="3200" b="1" dirty="0">
              <a:latin typeface="微软雅黑" panose="020B0503020204020204" charset="-122"/>
              <a:ea typeface="微软雅黑" panose="020B0503020204020204" charset="-122"/>
            </a:endParaRPr>
          </a:p>
        </p:txBody>
      </p:sp>
      <p:sp>
        <p:nvSpPr>
          <p:cNvPr id="27" name="矩形 26">
            <a:extLst>
              <a:ext uri="{FF2B5EF4-FFF2-40B4-BE49-F238E27FC236}">
                <a16:creationId xmlns:a16="http://schemas.microsoft.com/office/drawing/2014/main" id="{6D799F75-02CA-6A4D-9AE5-C339F33457E8}"/>
              </a:ext>
            </a:extLst>
          </p:cNvPr>
          <p:cNvSpPr/>
          <p:nvPr/>
        </p:nvSpPr>
        <p:spPr>
          <a:xfrm>
            <a:off x="5708662" y="1844824"/>
            <a:ext cx="1826141" cy="743986"/>
          </a:xfrm>
          <a:prstGeom prst="rect">
            <a:avLst/>
          </a:prstGeom>
        </p:spPr>
        <p:txBody>
          <a:bodyPr wrap="none">
            <a:spAutoFit/>
          </a:bodyPr>
          <a:lstStyle/>
          <a:p>
            <a:pPr algn="l">
              <a:lnSpc>
                <a:spcPct val="150000"/>
              </a:lnSpc>
            </a:pPr>
            <a:r>
              <a:rPr lang="en-US" altLang="en-US" sz="3200" b="1" dirty="0" err="1">
                <a:solidFill>
                  <a:schemeClr val="bg1">
                    <a:lumMod val="50000"/>
                  </a:schemeClr>
                </a:solidFill>
                <a:latin typeface="微软雅黑" panose="020B0503020204020204" charset="-122"/>
                <a:ea typeface="微软雅黑" panose="020B0503020204020204" charset="-122"/>
                <a:sym typeface="+mn-ea"/>
              </a:rPr>
              <a:t>流程简介</a:t>
            </a:r>
            <a:endParaRPr lang="x-none" altLang="en-US" sz="3200" b="1" dirty="0">
              <a:solidFill>
                <a:schemeClr val="bg1">
                  <a:lumMod val="50000"/>
                </a:schemeClr>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14B745D9-BF18-524C-81FE-8CE174879CF5}"/>
              </a:ext>
            </a:extLst>
          </p:cNvPr>
          <p:cNvSpPr/>
          <p:nvPr/>
        </p:nvSpPr>
        <p:spPr>
          <a:xfrm>
            <a:off x="4871864" y="2045045"/>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01</a:t>
            </a:r>
            <a:endParaRPr lang="zh-CN" altLang="en-US" sz="2400" b="1" dirty="0">
              <a:solidFill>
                <a:srgbClr val="FFFFFF"/>
              </a:solidFill>
            </a:endParaRPr>
          </a:p>
        </p:txBody>
      </p:sp>
      <p:sp>
        <p:nvSpPr>
          <p:cNvPr id="21" name="矩形 20">
            <a:extLst>
              <a:ext uri="{FF2B5EF4-FFF2-40B4-BE49-F238E27FC236}">
                <a16:creationId xmlns:a16="http://schemas.microsoft.com/office/drawing/2014/main" id="{3E962A56-511B-6F41-8DCB-13E55F8160B8}"/>
              </a:ext>
            </a:extLst>
          </p:cNvPr>
          <p:cNvSpPr/>
          <p:nvPr/>
        </p:nvSpPr>
        <p:spPr>
          <a:xfrm>
            <a:off x="4871864" y="3380649"/>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02</a:t>
            </a:r>
            <a:endParaRPr lang="zh-CN" altLang="en-US" sz="2400" b="1" dirty="0">
              <a:solidFill>
                <a:srgbClr val="FFFFFF"/>
              </a:solidFill>
            </a:endParaRPr>
          </a:p>
        </p:txBody>
      </p:sp>
      <p:sp>
        <p:nvSpPr>
          <p:cNvPr id="22" name="矩形 21">
            <a:extLst>
              <a:ext uri="{FF2B5EF4-FFF2-40B4-BE49-F238E27FC236}">
                <a16:creationId xmlns:a16="http://schemas.microsoft.com/office/drawing/2014/main" id="{B427E37C-1889-7541-B198-FE99A59562F9}"/>
              </a:ext>
            </a:extLst>
          </p:cNvPr>
          <p:cNvSpPr/>
          <p:nvPr/>
        </p:nvSpPr>
        <p:spPr>
          <a:xfrm>
            <a:off x="4871864" y="4717678"/>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03</a:t>
            </a:r>
            <a:endParaRPr lang="zh-CN" altLang="en-US" sz="2400" b="1" dirty="0">
              <a:solidFill>
                <a:srgbClr val="FFFFFF"/>
              </a:solidFill>
            </a:endParaRPr>
          </a:p>
        </p:txBody>
      </p:sp>
    </p:spTree>
    <p:extLst>
      <p:ext uri="{BB962C8B-B14F-4D97-AF65-F5344CB8AC3E}">
        <p14:creationId xmlns:p14="http://schemas.microsoft.com/office/powerpoint/2010/main" val="2555879415"/>
      </p:ext>
    </p:extLst>
  </p:cSld>
  <p:clrMapOvr>
    <a:masterClrMapping/>
  </p:clrMapOvr>
  <p:transition advTm="360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实验要求</a:t>
            </a:r>
          </a:p>
        </p:txBody>
      </p:sp>
      <p:sp>
        <p:nvSpPr>
          <p:cNvPr id="15" name="文本框 14">
            <a:extLst>
              <a:ext uri="{FF2B5EF4-FFF2-40B4-BE49-F238E27FC236}">
                <a16:creationId xmlns:a16="http://schemas.microsoft.com/office/drawing/2014/main" id="{E62FED51-AD0F-894D-AFE8-33898EAD87F0}"/>
              </a:ext>
            </a:extLst>
          </p:cNvPr>
          <p:cNvSpPr txBox="1"/>
          <p:nvPr/>
        </p:nvSpPr>
        <p:spPr>
          <a:xfrm>
            <a:off x="749406" y="2374893"/>
            <a:ext cx="10693188" cy="3269036"/>
          </a:xfrm>
          <a:prstGeom prst="rect">
            <a:avLst/>
          </a:prstGeom>
          <a:noFill/>
        </p:spPr>
        <p:txBody>
          <a:bodyPr wrap="square" rtlCol="0">
            <a:spAutoFit/>
          </a:bodyPr>
          <a:lstStyle/>
          <a:p>
            <a:pPr>
              <a:lnSpc>
                <a:spcPct val="150000"/>
              </a:lnSpc>
            </a:pP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 在</a:t>
            </a:r>
            <a:r>
              <a:rPr lang="en-US" altLang="zh-CN" sz="2000" dirty="0" err="1">
                <a:latin typeface="微软雅黑" pitchFamily="34" charset="-122"/>
                <a:ea typeface="微软雅黑" pitchFamily="34" charset="-122"/>
              </a:rPr>
              <a:t>visualize_hog.py</a:t>
            </a:r>
            <a:r>
              <a:rPr lang="zh-CN" altLang="en-US" sz="2000" dirty="0">
                <a:latin typeface="微软雅黑" pitchFamily="34" charset="-122"/>
                <a:ea typeface="微软雅黑" pitchFamily="34" charset="-122"/>
              </a:rPr>
              <a:t>的基础上，调用</a:t>
            </a:r>
            <a:r>
              <a:rPr lang="en-US" altLang="zh-CN" sz="2000" dirty="0" err="1">
                <a:latin typeface="微软雅黑" pitchFamily="34" charset="-122"/>
                <a:ea typeface="微软雅黑" pitchFamily="34" charset="-122"/>
              </a:rPr>
              <a:t>skimage.feature.hog</a:t>
            </a:r>
            <a:r>
              <a:rPr lang="zh-CN" altLang="en-US" sz="2000" dirty="0">
                <a:latin typeface="微软雅黑" pitchFamily="34" charset="-122"/>
                <a:ea typeface="微软雅黑" pitchFamily="34" charset="-122"/>
              </a:rPr>
              <a:t>函数提取图像的</a:t>
            </a:r>
            <a:r>
              <a:rPr lang="en-US" altLang="zh-CN" sz="2000" dirty="0">
                <a:latin typeface="微软雅黑" pitchFamily="34" charset="-122"/>
                <a:ea typeface="微软雅黑" pitchFamily="34" charset="-122"/>
              </a:rPr>
              <a:t>hog</a:t>
            </a:r>
            <a:r>
              <a:rPr lang="zh-CN" altLang="en-US" sz="2000" dirty="0">
                <a:latin typeface="微软雅黑" pitchFamily="34" charset="-122"/>
                <a:ea typeface="微软雅黑" pitchFamily="34" charset="-122"/>
              </a:rPr>
              <a:t>特征，并可视化。</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改变</a:t>
            </a:r>
            <a:r>
              <a:rPr lang="en" altLang="zh-CN" sz="2000" dirty="0"/>
              <a:t>orientations</a:t>
            </a:r>
            <a:r>
              <a:rPr lang="zh-CN" altLang="en-US" sz="2000" dirty="0"/>
              <a:t>、</a:t>
            </a:r>
            <a:r>
              <a:rPr lang="en" altLang="zh-CN" sz="2000" dirty="0"/>
              <a:t> </a:t>
            </a:r>
            <a:r>
              <a:rPr lang="en" altLang="zh-CN" sz="2000" dirty="0" err="1"/>
              <a:t>pixels_per_cell</a:t>
            </a:r>
            <a:r>
              <a:rPr lang="zh-CN" altLang="en-US" sz="2000" dirty="0"/>
              <a:t>、</a:t>
            </a:r>
            <a:r>
              <a:rPr lang="en" altLang="zh-CN" sz="2000" dirty="0"/>
              <a:t> </a:t>
            </a:r>
            <a:r>
              <a:rPr lang="en" altLang="zh-CN" sz="2000" dirty="0" err="1"/>
              <a:t>cells_per_block</a:t>
            </a:r>
            <a:r>
              <a:rPr lang="zh-CN" altLang="en" sz="2000" dirty="0"/>
              <a:t>参数</a:t>
            </a:r>
            <a:r>
              <a:rPr lang="zh-CN" altLang="en-US" sz="2000" dirty="0"/>
              <a:t>，撰写实验报告分析这些参数对</a:t>
            </a:r>
            <a:r>
              <a:rPr lang="en-US" altLang="zh-CN" sz="2000" dirty="0"/>
              <a:t>hog</a:t>
            </a:r>
            <a:r>
              <a:rPr lang="zh-CN" altLang="en-US" sz="2000" dirty="0"/>
              <a:t>特征提取的影响。                 </a:t>
            </a:r>
            <a:r>
              <a:rPr lang="en-US" altLang="zh-CN" sz="2000" dirty="0">
                <a:solidFill>
                  <a:srgbClr val="FF0000"/>
                </a:solidFill>
              </a:rPr>
              <a:t>60</a:t>
            </a:r>
            <a:r>
              <a:rPr lang="zh-CN" altLang="en-US" sz="2000" dirty="0">
                <a:solidFill>
                  <a:srgbClr val="FF0000"/>
                </a:solidFill>
              </a:rPr>
              <a:t>分</a:t>
            </a:r>
            <a:endParaRPr lang="en-US" altLang="zh-CN" sz="2000" dirty="0">
              <a:solidFill>
                <a:srgbClr val="FF0000"/>
              </a:solidFill>
              <a:latin typeface="微软雅黑" pitchFamily="34" charset="-122"/>
              <a:ea typeface="微软雅黑" pitchFamily="34" charset="-122"/>
            </a:endParaRPr>
          </a:p>
          <a:p>
            <a:pPr>
              <a:lnSpc>
                <a:spcPct val="150000"/>
              </a:lnSpc>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 解释</a:t>
            </a:r>
            <a:r>
              <a:rPr lang="en-US" altLang="zh-CN" sz="2000" dirty="0">
                <a:latin typeface="微软雅黑" pitchFamily="34" charset="-122"/>
                <a:ea typeface="微软雅黑" pitchFamily="34" charset="-122"/>
              </a:rPr>
              <a:t>hog</a:t>
            </a:r>
            <a:r>
              <a:rPr lang="zh-CN" altLang="en-US" sz="2000" dirty="0">
                <a:latin typeface="微软雅黑" pitchFamily="34" charset="-122"/>
                <a:ea typeface="微软雅黑" pitchFamily="34" charset="-122"/>
              </a:rPr>
              <a:t>特征提取算法的算法流程。同时给出分析，当三个参数如下时，</a:t>
            </a:r>
            <a:r>
              <a:rPr lang="en-US" altLang="zh-CN" sz="2000" dirty="0">
                <a:latin typeface="微软雅黑" pitchFamily="34" charset="-122"/>
                <a:ea typeface="微软雅黑" pitchFamily="34" charset="-122"/>
              </a:rPr>
              <a:t>hog</a:t>
            </a:r>
            <a:r>
              <a:rPr lang="zh-CN" altLang="en-US" sz="2000" dirty="0">
                <a:latin typeface="微软雅黑" pitchFamily="34" charset="-122"/>
                <a:ea typeface="微软雅黑" pitchFamily="34" charset="-122"/>
              </a:rPr>
              <a:t>特征的维度是多大，请给出详细的分析计算过程并结合代码验证结果。（图像大小为：</a:t>
            </a:r>
            <a:r>
              <a:rPr lang="en-US" altLang="zh-CN" sz="2000" dirty="0">
                <a:latin typeface="微软雅黑" pitchFamily="34" charset="-122"/>
                <a:ea typeface="微软雅黑" pitchFamily="34" charset="-122"/>
              </a:rPr>
              <a:t>432</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768</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ct val="150000"/>
              </a:lnSpc>
            </a:pPr>
            <a:r>
              <a:rPr lang="en" altLang="zh-CN" sz="2000" dirty="0"/>
              <a:t>orientations=9, </a:t>
            </a:r>
            <a:r>
              <a:rPr lang="en" altLang="zh-CN" sz="2000" dirty="0" err="1"/>
              <a:t>pixels_per_cell</a:t>
            </a:r>
            <a:r>
              <a:rPr lang="en" altLang="zh-CN" sz="2000" dirty="0"/>
              <a:t>=(8, 8), </a:t>
            </a:r>
            <a:r>
              <a:rPr lang="en" altLang="zh-CN" sz="2000" dirty="0" err="1"/>
              <a:t>cells_per_block</a:t>
            </a:r>
            <a:r>
              <a:rPr lang="en" altLang="zh-CN" sz="2000" dirty="0"/>
              <a:t>=(</a:t>
            </a:r>
            <a:r>
              <a:rPr lang="en-US" altLang="zh-CN" sz="2000" dirty="0"/>
              <a:t>16</a:t>
            </a:r>
            <a:r>
              <a:rPr lang="en" altLang="zh-CN" sz="2000" dirty="0"/>
              <a:t>, </a:t>
            </a:r>
            <a:r>
              <a:rPr lang="en-US" altLang="zh-CN" sz="2000" dirty="0"/>
              <a:t>16</a:t>
            </a:r>
            <a:r>
              <a:rPr lang="en" altLang="zh-CN" sz="2000" dirty="0"/>
              <a:t>)</a:t>
            </a:r>
            <a:r>
              <a:rPr lang="zh-CN" altLang="en-US" sz="2000" dirty="0"/>
              <a:t>          </a:t>
            </a:r>
            <a:r>
              <a:rPr lang="en-US" altLang="zh-CN" sz="2000" dirty="0">
                <a:solidFill>
                  <a:srgbClr val="FF0000"/>
                </a:solidFill>
              </a:rPr>
              <a:t>70</a:t>
            </a:r>
            <a:r>
              <a:rPr lang="zh-CN" altLang="en-US" sz="2000" dirty="0">
                <a:solidFill>
                  <a:srgbClr val="FF0000"/>
                </a:solidFill>
              </a:rPr>
              <a:t>分</a:t>
            </a:r>
            <a:endParaRPr lang="en" altLang="zh-CN" sz="2000" dirty="0">
              <a:solidFill>
                <a:srgbClr val="FF0000"/>
              </a:solidFill>
            </a:endParaRPr>
          </a:p>
        </p:txBody>
      </p:sp>
      <p:sp>
        <p:nvSpPr>
          <p:cNvPr id="3" name="矩形 2">
            <a:extLst>
              <a:ext uri="{FF2B5EF4-FFF2-40B4-BE49-F238E27FC236}">
                <a16:creationId xmlns:a16="http://schemas.microsoft.com/office/drawing/2014/main" id="{BE2B2455-C4E0-B34D-9E33-D68BF01B0A7E}"/>
              </a:ext>
            </a:extLst>
          </p:cNvPr>
          <p:cNvSpPr/>
          <p:nvPr/>
        </p:nvSpPr>
        <p:spPr>
          <a:xfrm>
            <a:off x="515380" y="1347535"/>
            <a:ext cx="4108817" cy="369332"/>
          </a:xfrm>
          <a:prstGeom prst="rect">
            <a:avLst/>
          </a:prstGeom>
        </p:spPr>
        <p:txBody>
          <a:bodyPr wrap="none">
            <a:spAutoFit/>
          </a:bodyPr>
          <a:lstStyle/>
          <a:p>
            <a:r>
              <a:rPr lang="zh-CN" altLang="en-US" b="1" dirty="0">
                <a:solidFill>
                  <a:srgbClr val="FF0000"/>
                </a:solidFill>
                <a:latin typeface="微软雅黑" pitchFamily="34" charset="-122"/>
                <a:ea typeface="微软雅黑" pitchFamily="34" charset="-122"/>
              </a:rPr>
              <a:t>每一步都请在实验报告上写明完成过程</a:t>
            </a:r>
            <a:endParaRPr lang="zh-CN" altLang="en-US" b="1" dirty="0">
              <a:solidFill>
                <a:srgbClr val="FF0000"/>
              </a:solidFill>
            </a:endParaRPr>
          </a:p>
        </p:txBody>
      </p:sp>
    </p:spTree>
    <p:extLst>
      <p:ext uri="{BB962C8B-B14F-4D97-AF65-F5344CB8AC3E}">
        <p14:creationId xmlns:p14="http://schemas.microsoft.com/office/powerpoint/2010/main" val="4248734793"/>
      </p:ext>
    </p:extLst>
  </p:cSld>
  <p:clrMapOvr>
    <a:masterClrMapping/>
  </p:clrMapOvr>
  <p:transition spd="slow" advTm="11027"/>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实验要求</a:t>
            </a:r>
          </a:p>
        </p:txBody>
      </p:sp>
      <p:sp>
        <p:nvSpPr>
          <p:cNvPr id="15" name="文本框 14">
            <a:extLst>
              <a:ext uri="{FF2B5EF4-FFF2-40B4-BE49-F238E27FC236}">
                <a16:creationId xmlns:a16="http://schemas.microsoft.com/office/drawing/2014/main" id="{E62FED51-AD0F-894D-AFE8-33898EAD87F0}"/>
              </a:ext>
            </a:extLst>
          </p:cNvPr>
          <p:cNvSpPr txBox="1"/>
          <p:nvPr/>
        </p:nvSpPr>
        <p:spPr>
          <a:xfrm>
            <a:off x="418692" y="1592711"/>
            <a:ext cx="11773308" cy="5116209"/>
          </a:xfrm>
          <a:prstGeom prst="rect">
            <a:avLst/>
          </a:prstGeom>
          <a:noFill/>
        </p:spPr>
        <p:txBody>
          <a:bodyPr wrap="square" rtlCol="0">
            <a:spAutoFit/>
          </a:bodyPr>
          <a:lstStyle/>
          <a:p>
            <a:pPr>
              <a:lnSpc>
                <a:spcPct val="150000"/>
              </a:lnSpc>
            </a:pP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先后运行</a:t>
            </a:r>
            <a:r>
              <a:rPr lang="en-US" altLang="zh-CN" sz="2000" dirty="0" err="1">
                <a:latin typeface="微软雅黑" pitchFamily="34" charset="-122"/>
                <a:ea typeface="微软雅黑" pitchFamily="34" charset="-122"/>
              </a:rPr>
              <a:t>exteactFeat.py</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classifier.py</a:t>
            </a:r>
            <a:r>
              <a:rPr lang="zh-CN" altLang="en-US" sz="2000" dirty="0">
                <a:latin typeface="微软雅黑" pitchFamily="34" charset="-122"/>
                <a:ea typeface="微软雅黑" pitchFamily="34" charset="-122"/>
              </a:rPr>
              <a:t>，完成</a:t>
            </a:r>
            <a:r>
              <a:rPr lang="en-US" altLang="zh-CN" sz="2000" dirty="0">
                <a:latin typeface="微软雅黑" pitchFamily="34" charset="-122"/>
                <a:ea typeface="微软雅黑" pitchFamily="34" charset="-122"/>
              </a:rPr>
              <a:t>cifar10</a:t>
            </a:r>
            <a:r>
              <a:rPr lang="zh-CN" altLang="en-US" sz="2000" dirty="0">
                <a:latin typeface="微软雅黑" pitchFamily="34" charset="-122"/>
                <a:ea typeface="微软雅黑" pitchFamily="34" charset="-122"/>
              </a:rPr>
              <a:t>数据集的分类任务，并给出精度。  </a:t>
            </a:r>
            <a:endParaRPr lang="en-US" altLang="zh-CN" sz="2000" dirty="0">
              <a:solidFill>
                <a:srgbClr val="FF0000"/>
              </a:solidFill>
              <a:latin typeface="微软雅黑" pitchFamily="34" charset="-122"/>
              <a:ea typeface="微软雅黑" pitchFamily="34" charset="-122"/>
            </a:endParaRPr>
          </a:p>
          <a:p>
            <a:pPr>
              <a:lnSpc>
                <a:spcPct val="150000"/>
              </a:lnSpc>
            </a:pPr>
            <a:endParaRPr lang="en-US" altLang="zh-CN" sz="2000" dirty="0">
              <a:latin typeface="微软雅黑" pitchFamily="34" charset="-122"/>
              <a:ea typeface="微软雅黑" pitchFamily="34" charset="-122"/>
            </a:endParaRPr>
          </a:p>
          <a:p>
            <a:pPr>
              <a:lnSpc>
                <a:spcPct val="150000"/>
              </a:lnSpc>
            </a:pP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  阅读理解代码，结合进行优化任务</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，将分类精度提升到</a:t>
            </a:r>
            <a:r>
              <a:rPr lang="en-US" altLang="zh-CN" sz="2000" dirty="0">
                <a:latin typeface="微软雅黑" pitchFamily="34" charset="-122"/>
                <a:ea typeface="微软雅黑" pitchFamily="34" charset="-122"/>
              </a:rPr>
              <a:t>50%</a:t>
            </a:r>
            <a:r>
              <a:rPr lang="zh-CN" altLang="en-US" sz="2000" dirty="0">
                <a:latin typeface="微软雅黑" pitchFamily="34" charset="-122"/>
                <a:ea typeface="微软雅黑" pitchFamily="34" charset="-122"/>
              </a:rPr>
              <a:t>以上。            </a:t>
            </a:r>
            <a:r>
              <a:rPr lang="en-US" altLang="zh-CN" sz="2000" dirty="0">
                <a:solidFill>
                  <a:srgbClr val="FF0000"/>
                </a:solidFill>
                <a:latin typeface="微软雅黑" pitchFamily="34" charset="-122"/>
                <a:ea typeface="微软雅黑" pitchFamily="34" charset="-122"/>
              </a:rPr>
              <a:t>90</a:t>
            </a:r>
            <a:r>
              <a:rPr lang="zh-CN" altLang="en-US" sz="2000" dirty="0">
                <a:solidFill>
                  <a:srgbClr val="FF0000"/>
                </a:solidFill>
                <a:latin typeface="微软雅黑" pitchFamily="34" charset="-122"/>
                <a:ea typeface="微软雅黑" pitchFamily="34" charset="-122"/>
              </a:rPr>
              <a:t>分</a:t>
            </a:r>
            <a:endParaRPr lang="en-US" altLang="zh-CN" sz="2000" dirty="0">
              <a:latin typeface="微软雅黑" pitchFamily="34" charset="-122"/>
              <a:ea typeface="微软雅黑" pitchFamily="34" charset="-122"/>
            </a:endParaRPr>
          </a:p>
          <a:p>
            <a:pPr>
              <a:lnSpc>
                <a:spcPct val="150000"/>
              </a:lnSpc>
            </a:pPr>
            <a:endParaRPr lang="en-US" altLang="zh-CN" sz="2000" dirty="0">
              <a:latin typeface="微软雅黑" pitchFamily="34" charset="-122"/>
              <a:ea typeface="微软雅黑" pitchFamily="34" charset="-122"/>
            </a:endParaRPr>
          </a:p>
          <a:p>
            <a:pPr>
              <a:lnSpc>
                <a:spcPct val="150000"/>
              </a:lnSpc>
            </a:pPr>
            <a:r>
              <a:rPr lang="en-US" altLang="zh-CN" sz="2000" dirty="0">
                <a:latin typeface="微软雅黑" pitchFamily="34" charset="-122"/>
                <a:ea typeface="微软雅黑" pitchFamily="34" charset="-122"/>
              </a:rPr>
              <a:t>5.</a:t>
            </a:r>
            <a:r>
              <a:rPr lang="zh-CN" altLang="en-US" sz="2000" dirty="0">
                <a:latin typeface="微软雅黑" pitchFamily="34" charset="-122"/>
                <a:ea typeface="微软雅黑" pitchFamily="34" charset="-122"/>
              </a:rPr>
              <a:t>  使用卷积神经网络进行分类：                                                                          </a:t>
            </a:r>
            <a:r>
              <a:rPr lang="en-US" altLang="zh-CN" sz="2000" dirty="0">
                <a:solidFill>
                  <a:srgbClr val="FF0000"/>
                </a:solidFill>
                <a:latin typeface="微软雅黑" pitchFamily="34" charset="-122"/>
                <a:ea typeface="微软雅黑" pitchFamily="34" charset="-122"/>
              </a:rPr>
              <a:t>100</a:t>
            </a:r>
            <a:r>
              <a:rPr lang="zh-CN" altLang="en-US" sz="2000" dirty="0">
                <a:solidFill>
                  <a:srgbClr val="FF0000"/>
                </a:solidFill>
                <a:latin typeface="微软雅黑" pitchFamily="34" charset="-122"/>
                <a:ea typeface="微软雅黑" pitchFamily="34" charset="-122"/>
              </a:rPr>
              <a:t>分</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 自己使用代码搭建</a:t>
            </a:r>
            <a:r>
              <a:rPr lang="en-US" altLang="zh-CN" sz="2000" dirty="0">
                <a:latin typeface="微软雅黑" pitchFamily="34" charset="-122"/>
                <a:ea typeface="微软雅黑" pitchFamily="34" charset="-122"/>
              </a:rPr>
              <a:t>resnet10</a:t>
            </a:r>
            <a:r>
              <a:rPr lang="zh-CN" altLang="en-US" sz="2000" dirty="0">
                <a:latin typeface="微软雅黑" pitchFamily="34" charset="-122"/>
                <a:ea typeface="微软雅黑" pitchFamily="34" charset="-122"/>
              </a:rPr>
              <a:t>神经网络，完成</a:t>
            </a:r>
            <a:r>
              <a:rPr lang="en-US" altLang="zh-CN" sz="2000" dirty="0">
                <a:latin typeface="微软雅黑" pitchFamily="34" charset="-122"/>
                <a:ea typeface="微软雅黑" pitchFamily="34" charset="-122"/>
              </a:rPr>
              <a:t>cifar10</a:t>
            </a:r>
            <a:r>
              <a:rPr lang="zh-CN" altLang="en-US" sz="2000" dirty="0">
                <a:latin typeface="微软雅黑" pitchFamily="34" charset="-122"/>
                <a:ea typeface="微软雅黑" pitchFamily="34" charset="-122"/>
              </a:rPr>
              <a:t>数据集的训练测试过程，并给出精度、可视化。</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 从前到后分析</a:t>
            </a:r>
            <a:r>
              <a:rPr lang="en-US" altLang="zh-CN" sz="2000" dirty="0">
                <a:latin typeface="微软雅黑" pitchFamily="34" charset="-122"/>
                <a:ea typeface="微软雅黑" pitchFamily="34" charset="-122"/>
              </a:rPr>
              <a:t>resnet10</a:t>
            </a:r>
            <a:r>
              <a:rPr lang="zh-CN" altLang="en-US" sz="2000" dirty="0">
                <a:latin typeface="微软雅黑" pitchFamily="34" charset="-122"/>
                <a:ea typeface="微软雅黑" pitchFamily="34" charset="-122"/>
              </a:rPr>
              <a:t>的输入输出大小和维度（</a:t>
            </a:r>
            <a:r>
              <a:rPr lang="en-US" altLang="zh-CN" sz="2000" dirty="0" err="1">
                <a:latin typeface="微软雅黑" pitchFamily="34" charset="-122"/>
                <a:ea typeface="微软雅黑" pitchFamily="34" charset="-122"/>
              </a:rPr>
              <a:t>input_size</a:t>
            </a:r>
            <a:r>
              <a:rPr lang="zh-CN" altLang="en-US" sz="2000" dirty="0">
                <a:latin typeface="微软雅黑" pitchFamily="34" charset="-122"/>
                <a:ea typeface="微软雅黑" pitchFamily="34" charset="-122"/>
              </a:rPr>
              <a:t>为</a:t>
            </a:r>
            <a:r>
              <a:rPr lang="en-US" altLang="zh-CN" sz="2000" dirty="0">
                <a:latin typeface="微软雅黑" pitchFamily="34" charset="-122"/>
                <a:ea typeface="微软雅黑" pitchFamily="34" charset="-122"/>
              </a:rPr>
              <a:t>32x32</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ct val="150000"/>
              </a:lnSpc>
            </a:pPr>
            <a:r>
              <a:rPr lang="zh-CN" altLang="en-US" sz="2000" dirty="0">
                <a:solidFill>
                  <a:srgbClr val="FF0000"/>
                </a:solidFill>
                <a:latin typeface="微软雅黑" pitchFamily="34" charset="-122"/>
                <a:ea typeface="微软雅黑" pitchFamily="34" charset="-122"/>
              </a:rPr>
              <a:t>     提示：（</a:t>
            </a:r>
            <a:r>
              <a:rPr lang="en-US" altLang="zh-CN" sz="2000" dirty="0">
                <a:solidFill>
                  <a:srgbClr val="FF0000"/>
                </a:solidFill>
                <a:latin typeface="微软雅黑" pitchFamily="34" charset="-122"/>
                <a:ea typeface="微软雅黑" pitchFamily="34" charset="-122"/>
              </a:rPr>
              <a:t>1</a:t>
            </a:r>
            <a:r>
              <a:rPr lang="zh-CN" altLang="en-US" sz="2000" dirty="0">
                <a:solidFill>
                  <a:srgbClr val="FF0000"/>
                </a:solidFill>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resnet10</a:t>
            </a:r>
            <a:r>
              <a:rPr lang="zh-CN" altLang="en-US" sz="2000" dirty="0">
                <a:solidFill>
                  <a:srgbClr val="FF0000"/>
                </a:solidFill>
                <a:latin typeface="微软雅黑" pitchFamily="34" charset="-122"/>
                <a:ea typeface="微软雅黑" pitchFamily="34" charset="-122"/>
              </a:rPr>
              <a:t>中</a:t>
            </a:r>
            <a:r>
              <a:rPr lang="en-US" altLang="zh-CN" sz="2000" dirty="0">
                <a:solidFill>
                  <a:srgbClr val="FF0000"/>
                </a:solidFill>
                <a:latin typeface="微软雅黑" pitchFamily="34" charset="-122"/>
                <a:ea typeface="微软雅黑" pitchFamily="34" charset="-122"/>
              </a:rPr>
              <a:t>conv2_x---conv5_x</a:t>
            </a:r>
            <a:r>
              <a:rPr lang="zh-CN" altLang="en-US" sz="2000" dirty="0">
                <a:solidFill>
                  <a:srgbClr val="FF0000"/>
                </a:solidFill>
                <a:latin typeface="微软雅黑" pitchFamily="34" charset="-122"/>
                <a:ea typeface="微软雅黑" pitchFamily="34" charset="-122"/>
              </a:rPr>
              <a:t>，每一个</a:t>
            </a:r>
            <a:r>
              <a:rPr lang="en-US" altLang="zh-CN" sz="2000" dirty="0">
                <a:solidFill>
                  <a:srgbClr val="FF0000"/>
                </a:solidFill>
                <a:latin typeface="微软雅黑" pitchFamily="34" charset="-122"/>
                <a:ea typeface="微软雅黑" pitchFamily="34" charset="-122"/>
              </a:rPr>
              <a:t>stage</a:t>
            </a:r>
            <a:r>
              <a:rPr lang="zh-CN" altLang="en-US" sz="2000" dirty="0">
                <a:solidFill>
                  <a:srgbClr val="FF0000"/>
                </a:solidFill>
                <a:latin typeface="微软雅黑" pitchFamily="34" charset="-122"/>
                <a:ea typeface="微软雅黑" pitchFamily="34" charset="-122"/>
              </a:rPr>
              <a:t>由一个</a:t>
            </a:r>
            <a:r>
              <a:rPr lang="en-US" altLang="zh-CN" sz="2000" dirty="0">
                <a:solidFill>
                  <a:srgbClr val="FF0000"/>
                </a:solidFill>
                <a:latin typeface="微软雅黑" pitchFamily="34" charset="-122"/>
                <a:ea typeface="微软雅黑" pitchFamily="34" charset="-122"/>
              </a:rPr>
              <a:t>basic</a:t>
            </a:r>
            <a:r>
              <a:rPr lang="zh-CN" altLang="en-US" sz="2000" dirty="0">
                <a:solidFill>
                  <a:srgbClr val="FF0000"/>
                </a:solidFill>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block</a:t>
            </a:r>
            <a:r>
              <a:rPr lang="zh-CN" altLang="en-US" sz="2000" dirty="0">
                <a:solidFill>
                  <a:srgbClr val="FF0000"/>
                </a:solidFill>
                <a:latin typeface="微软雅黑" pitchFamily="34" charset="-122"/>
                <a:ea typeface="微软雅黑" pitchFamily="34" charset="-122"/>
              </a:rPr>
              <a:t>组成</a:t>
            </a:r>
            <a:r>
              <a:rPr lang="en-US" altLang="zh-CN" sz="2000" dirty="0">
                <a:solidFill>
                  <a:srgbClr val="FF0000"/>
                </a:solidFill>
                <a:latin typeface="微软雅黑" pitchFamily="34" charset="-122"/>
                <a:ea typeface="微软雅黑" pitchFamily="34" charset="-122"/>
              </a:rPr>
              <a:t>.</a:t>
            </a:r>
          </a:p>
          <a:p>
            <a:pPr>
              <a:lnSpc>
                <a:spcPct val="150000"/>
              </a:lnSpc>
            </a:pPr>
            <a:r>
              <a:rPr lang="en-US" altLang="zh-CN" sz="2000" dirty="0">
                <a:solidFill>
                  <a:srgbClr val="FF0000"/>
                </a:solidFill>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2</a:t>
            </a:r>
            <a:r>
              <a:rPr lang="zh-CN" altLang="en-US" sz="2000" dirty="0">
                <a:solidFill>
                  <a:srgbClr val="FF0000"/>
                </a:solidFill>
                <a:latin typeface="微软雅黑" pitchFamily="34" charset="-122"/>
                <a:ea typeface="微软雅黑" pitchFamily="34" charset="-122"/>
              </a:rPr>
              <a:t>）对于</a:t>
            </a:r>
            <a:r>
              <a:rPr lang="en-US" altLang="zh-CN" sz="2000" dirty="0">
                <a:solidFill>
                  <a:srgbClr val="FF0000"/>
                </a:solidFill>
                <a:latin typeface="微软雅黑" pitchFamily="34" charset="-122"/>
                <a:ea typeface="微软雅黑" pitchFamily="34" charset="-122"/>
              </a:rPr>
              <a:t>cifar10</a:t>
            </a:r>
            <a:r>
              <a:rPr lang="zh-CN" altLang="en-US" sz="2000" dirty="0">
                <a:solidFill>
                  <a:srgbClr val="FF0000"/>
                </a:solidFill>
                <a:latin typeface="微软雅黑" pitchFamily="34" charset="-122"/>
                <a:ea typeface="微软雅黑" pitchFamily="34" charset="-122"/>
              </a:rPr>
              <a:t>数据集，</a:t>
            </a:r>
            <a:r>
              <a:rPr lang="en-US" altLang="zh-CN" sz="2000" dirty="0">
                <a:solidFill>
                  <a:srgbClr val="FF0000"/>
                </a:solidFill>
                <a:latin typeface="微软雅黑" pitchFamily="34" charset="-122"/>
                <a:ea typeface="微软雅黑" pitchFamily="34" charset="-122"/>
              </a:rPr>
              <a:t>conv1</a:t>
            </a:r>
            <a:r>
              <a:rPr lang="zh-CN" altLang="en-US" sz="2000" dirty="0">
                <a:solidFill>
                  <a:srgbClr val="FF0000"/>
                </a:solidFill>
                <a:latin typeface="微软雅黑" pitchFamily="34" charset="-122"/>
                <a:ea typeface="微软雅黑" pitchFamily="34" charset="-122"/>
              </a:rPr>
              <a:t>的第一个卷积层使用</a:t>
            </a:r>
            <a:r>
              <a:rPr lang="en-US" altLang="zh-CN" sz="2000" dirty="0">
                <a:solidFill>
                  <a:srgbClr val="FF0000"/>
                </a:solidFill>
                <a:latin typeface="微软雅黑" pitchFamily="34" charset="-122"/>
                <a:ea typeface="微软雅黑" pitchFamily="34" charset="-122"/>
              </a:rPr>
              <a:t>7x7</a:t>
            </a:r>
            <a:r>
              <a:rPr lang="zh-CN" altLang="en-US" sz="2000" dirty="0">
                <a:solidFill>
                  <a:srgbClr val="FF0000"/>
                </a:solidFill>
                <a:latin typeface="微软雅黑" pitchFamily="34" charset="-122"/>
                <a:ea typeface="微软雅黑" pitchFamily="34" charset="-122"/>
              </a:rPr>
              <a:t>的卷积核太大。 </a:t>
            </a:r>
            <a:endParaRPr lang="en-US" altLang="zh-CN" sz="2000" dirty="0">
              <a:solidFill>
                <a:srgbClr val="FF0000"/>
              </a:solidFill>
              <a:latin typeface="微软雅黑" pitchFamily="34" charset="-122"/>
              <a:ea typeface="微软雅黑" pitchFamily="34" charset="-122"/>
            </a:endParaRPr>
          </a:p>
          <a:p>
            <a:pPr>
              <a:lnSpc>
                <a:spcPct val="150000"/>
              </a:lnSpc>
            </a:pPr>
            <a:r>
              <a:rPr lang="zh-CN" altLang="en-US" sz="2000" dirty="0">
                <a:solidFill>
                  <a:srgbClr val="FF0000"/>
                </a:solidFill>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3</a:t>
            </a:r>
            <a:r>
              <a:rPr lang="zh-CN" altLang="en-US" sz="2000" dirty="0">
                <a:solidFill>
                  <a:srgbClr val="FF0000"/>
                </a:solidFill>
                <a:latin typeface="微软雅黑" pitchFamily="34" charset="-122"/>
                <a:ea typeface="微软雅黑" pitchFamily="34" charset="-122"/>
              </a:rPr>
              <a:t>）网络比较小，不需要一定在</a:t>
            </a:r>
            <a:r>
              <a:rPr lang="en-US" altLang="zh-CN" sz="2000" dirty="0" err="1">
                <a:solidFill>
                  <a:srgbClr val="FF0000"/>
                </a:solidFill>
                <a:latin typeface="微软雅黑" pitchFamily="34" charset="-122"/>
                <a:ea typeface="微软雅黑" pitchFamily="34" charset="-122"/>
              </a:rPr>
              <a:t>gpu</a:t>
            </a:r>
            <a:r>
              <a:rPr lang="zh-CN" altLang="en-US" sz="2000" dirty="0">
                <a:solidFill>
                  <a:srgbClr val="FF0000"/>
                </a:solidFill>
                <a:latin typeface="微软雅黑" pitchFamily="34" charset="-122"/>
                <a:ea typeface="微软雅黑" pitchFamily="34" charset="-122"/>
              </a:rPr>
              <a:t>上训练</a:t>
            </a:r>
            <a:endParaRPr lang="en-US" altLang="zh-CN" sz="2000" dirty="0">
              <a:solidFill>
                <a:srgbClr val="FF0000"/>
              </a:solidFill>
              <a:latin typeface="微软雅黑" pitchFamily="34" charset="-122"/>
              <a:ea typeface="微软雅黑" pitchFamily="34" charset="-122"/>
            </a:endParaRPr>
          </a:p>
          <a:p>
            <a:pPr>
              <a:lnSpc>
                <a:spcPct val="150000"/>
              </a:lnSpc>
            </a:pPr>
            <a:r>
              <a:rPr lang="zh-CN" altLang="en-US" sz="2000" dirty="0">
                <a:solidFill>
                  <a:srgbClr val="FF0000"/>
                </a:solidFill>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4</a:t>
            </a:r>
            <a:r>
              <a:rPr lang="zh-CN" altLang="en-US" sz="2000" dirty="0">
                <a:solidFill>
                  <a:srgbClr val="FF0000"/>
                </a:solidFill>
                <a:latin typeface="微软雅黑" pitchFamily="34" charset="-122"/>
                <a:ea typeface="微软雅黑" pitchFamily="34" charset="-122"/>
              </a:rPr>
              <a:t>）不限语言和工具，提交时请打包所有代码和实验报告</a:t>
            </a:r>
            <a:endParaRPr lang="en-US" altLang="zh-CN" sz="2000" dirty="0">
              <a:solidFill>
                <a:srgbClr val="FF0000"/>
              </a:solidFill>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413354AF-FED8-3B4C-B9B3-82A90DA9CEA2}"/>
              </a:ext>
            </a:extLst>
          </p:cNvPr>
          <p:cNvSpPr/>
          <p:nvPr/>
        </p:nvSpPr>
        <p:spPr>
          <a:xfrm>
            <a:off x="515380" y="1223379"/>
            <a:ext cx="4108817" cy="369332"/>
          </a:xfrm>
          <a:prstGeom prst="rect">
            <a:avLst/>
          </a:prstGeom>
        </p:spPr>
        <p:txBody>
          <a:bodyPr wrap="none">
            <a:spAutoFit/>
          </a:bodyPr>
          <a:lstStyle/>
          <a:p>
            <a:r>
              <a:rPr lang="zh-CN" altLang="en-US" b="1" dirty="0">
                <a:solidFill>
                  <a:srgbClr val="FF0000"/>
                </a:solidFill>
                <a:latin typeface="微软雅黑" pitchFamily="34" charset="-122"/>
                <a:ea typeface="微软雅黑" pitchFamily="34" charset="-122"/>
              </a:rPr>
              <a:t>每一步都请在实验报告上写明完成过程</a:t>
            </a:r>
            <a:endParaRPr lang="zh-CN" altLang="en-US" b="1" dirty="0">
              <a:solidFill>
                <a:srgbClr val="FF0000"/>
              </a:solidFill>
            </a:endParaRPr>
          </a:p>
        </p:txBody>
      </p:sp>
    </p:spTree>
    <p:extLst>
      <p:ext uri="{BB962C8B-B14F-4D97-AF65-F5344CB8AC3E}">
        <p14:creationId xmlns:p14="http://schemas.microsoft.com/office/powerpoint/2010/main" val="1751791130"/>
      </p:ext>
    </p:extLst>
  </p:cSld>
  <p:clrMapOvr>
    <a:masterClrMapping/>
  </p:clrMapOvr>
  <p:transition spd="slow" advTm="1102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735960" y="3140968"/>
            <a:ext cx="1826141" cy="743986"/>
          </a:xfrm>
          <a:prstGeom prst="rect">
            <a:avLst/>
          </a:prstGeom>
        </p:spPr>
        <p:txBody>
          <a:bodyPr wrap="none">
            <a:spAutoFit/>
          </a:bodyPr>
          <a:lstStyle/>
          <a:p>
            <a:pPr algn="l">
              <a:lnSpc>
                <a:spcPct val="150000"/>
              </a:lnSpc>
            </a:pPr>
            <a:r>
              <a:rPr lang="en-US" altLang="en-US" sz="3200" b="1" dirty="0" err="1">
                <a:solidFill>
                  <a:schemeClr val="bg1">
                    <a:lumMod val="50000"/>
                  </a:schemeClr>
                </a:solidFill>
                <a:latin typeface="微软雅黑" panose="020B0503020204020204" charset="-122"/>
                <a:ea typeface="微软雅黑" panose="020B0503020204020204" charset="-122"/>
                <a:sym typeface="+mn-ea"/>
              </a:rPr>
              <a:t>代码详解</a:t>
            </a:r>
            <a:endParaRPr lang="x-none" altLang="en-US" sz="3200" b="1" dirty="0">
              <a:solidFill>
                <a:schemeClr val="bg1">
                  <a:lumMod val="50000"/>
                </a:schemeClr>
              </a:solidFill>
              <a:latin typeface="微软雅黑" panose="020B0503020204020204" charset="-122"/>
              <a:ea typeface="微软雅黑" panose="020B0503020204020204" charset="-122"/>
            </a:endParaRPr>
          </a:p>
        </p:txBody>
      </p:sp>
      <p:sp>
        <p:nvSpPr>
          <p:cNvPr id="19" name="矩形 18"/>
          <p:cNvSpPr/>
          <p:nvPr/>
        </p:nvSpPr>
        <p:spPr>
          <a:xfrm>
            <a:off x="5735960" y="4485214"/>
            <a:ext cx="3479884" cy="743986"/>
          </a:xfrm>
          <a:prstGeom prst="rect">
            <a:avLst/>
          </a:prstGeom>
        </p:spPr>
        <p:txBody>
          <a:bodyPr wrap="square">
            <a:spAutoFit/>
          </a:bodyPr>
          <a:lstStyle/>
          <a:p>
            <a:pPr algn="l">
              <a:lnSpc>
                <a:spcPct val="150000"/>
              </a:lnSpc>
            </a:pPr>
            <a:r>
              <a:rPr lang="zh-CN" altLang="en-US" sz="3200" b="1" dirty="0">
                <a:solidFill>
                  <a:schemeClr val="bg1">
                    <a:lumMod val="50000"/>
                  </a:schemeClr>
                </a:solidFill>
                <a:latin typeface="微软雅黑" panose="020B0503020204020204" charset="-122"/>
                <a:ea typeface="微软雅黑" panose="020B0503020204020204" charset="-122"/>
              </a:rPr>
              <a:t>实验要求</a:t>
            </a:r>
            <a:endParaRPr lang="x-none" altLang="en-US" sz="3200" b="1" dirty="0">
              <a:solidFill>
                <a:schemeClr val="bg1">
                  <a:lumMod val="50000"/>
                </a:schemeClr>
              </a:solidFill>
              <a:latin typeface="微软雅黑" panose="020B0503020204020204" charset="-122"/>
              <a:ea typeface="微软雅黑" panose="020B0503020204020204" charset="-122"/>
            </a:endParaRPr>
          </a:p>
        </p:txBody>
      </p:sp>
      <p:sp>
        <p:nvSpPr>
          <p:cNvPr id="27" name="矩形 26">
            <a:extLst>
              <a:ext uri="{FF2B5EF4-FFF2-40B4-BE49-F238E27FC236}">
                <a16:creationId xmlns:a16="http://schemas.microsoft.com/office/drawing/2014/main" id="{6D799F75-02CA-6A4D-9AE5-C339F33457E8}"/>
              </a:ext>
            </a:extLst>
          </p:cNvPr>
          <p:cNvSpPr/>
          <p:nvPr/>
        </p:nvSpPr>
        <p:spPr>
          <a:xfrm>
            <a:off x="5708662" y="1844824"/>
            <a:ext cx="1826141" cy="743986"/>
          </a:xfrm>
          <a:prstGeom prst="rect">
            <a:avLst/>
          </a:prstGeom>
        </p:spPr>
        <p:txBody>
          <a:bodyPr wrap="none">
            <a:spAutoFit/>
          </a:bodyPr>
          <a:lstStyle/>
          <a:p>
            <a:pPr algn="l">
              <a:lnSpc>
                <a:spcPct val="150000"/>
              </a:lnSpc>
            </a:pPr>
            <a:r>
              <a:rPr lang="en-US" altLang="en-US" sz="3200" b="1" dirty="0" err="1">
                <a:latin typeface="微软雅黑" panose="020B0503020204020204" charset="-122"/>
                <a:ea typeface="微软雅黑" panose="020B0503020204020204" charset="-122"/>
                <a:sym typeface="+mn-ea"/>
              </a:rPr>
              <a:t>任务简介</a:t>
            </a:r>
            <a:endParaRPr lang="x-none" altLang="en-US" sz="3200" b="1" dirty="0">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14B745D9-BF18-524C-81FE-8CE174879CF5}"/>
              </a:ext>
            </a:extLst>
          </p:cNvPr>
          <p:cNvSpPr/>
          <p:nvPr/>
        </p:nvSpPr>
        <p:spPr>
          <a:xfrm>
            <a:off x="4871864" y="2045045"/>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01</a:t>
            </a:r>
            <a:endParaRPr lang="zh-CN" altLang="en-US" sz="2400" b="1" dirty="0">
              <a:solidFill>
                <a:srgbClr val="FFFFFF"/>
              </a:solidFill>
            </a:endParaRPr>
          </a:p>
        </p:txBody>
      </p:sp>
      <p:sp>
        <p:nvSpPr>
          <p:cNvPr id="21" name="矩形 20">
            <a:extLst>
              <a:ext uri="{FF2B5EF4-FFF2-40B4-BE49-F238E27FC236}">
                <a16:creationId xmlns:a16="http://schemas.microsoft.com/office/drawing/2014/main" id="{3E962A56-511B-6F41-8DCB-13E55F8160B8}"/>
              </a:ext>
            </a:extLst>
          </p:cNvPr>
          <p:cNvSpPr/>
          <p:nvPr/>
        </p:nvSpPr>
        <p:spPr>
          <a:xfrm>
            <a:off x="4871864" y="3380649"/>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02</a:t>
            </a:r>
            <a:endParaRPr lang="zh-CN" altLang="en-US" sz="2400" b="1" dirty="0">
              <a:solidFill>
                <a:srgbClr val="FFFFFF"/>
              </a:solidFill>
            </a:endParaRPr>
          </a:p>
        </p:txBody>
      </p:sp>
      <p:sp>
        <p:nvSpPr>
          <p:cNvPr id="22" name="矩形 21">
            <a:extLst>
              <a:ext uri="{FF2B5EF4-FFF2-40B4-BE49-F238E27FC236}">
                <a16:creationId xmlns:a16="http://schemas.microsoft.com/office/drawing/2014/main" id="{B427E37C-1889-7541-B198-FE99A59562F9}"/>
              </a:ext>
            </a:extLst>
          </p:cNvPr>
          <p:cNvSpPr/>
          <p:nvPr/>
        </p:nvSpPr>
        <p:spPr>
          <a:xfrm>
            <a:off x="4871864" y="4717678"/>
            <a:ext cx="539276" cy="504305"/>
          </a:xfrm>
          <a:prstGeom prst="rect">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rgbClr val="FFFFFF"/>
                </a:solidFill>
              </a:rPr>
              <a:t>03</a:t>
            </a:r>
            <a:endParaRPr lang="zh-CN" altLang="en-US" sz="2400" b="1" dirty="0">
              <a:solidFill>
                <a:srgbClr val="FFFFFF"/>
              </a:solidFill>
            </a:endParaRPr>
          </a:p>
        </p:txBody>
      </p:sp>
    </p:spTree>
  </p:cSld>
  <p:clrMapOvr>
    <a:masterClrMapping/>
  </p:clrMapOvr>
  <p:transition advTm="360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ja-JP" altLang="en-US" sz="2400" b="1">
                <a:ea typeface="微软雅黑" panose="020B0503020204020204" charset="-122"/>
              </a:rPr>
              <a:t>基本任务</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pic>
        <p:nvPicPr>
          <p:cNvPr id="1030" name="Picture 6" descr="CIFAR-10">
            <a:extLst>
              <a:ext uri="{FF2B5EF4-FFF2-40B4-BE49-F238E27FC236}">
                <a16:creationId xmlns:a16="http://schemas.microsoft.com/office/drawing/2014/main" id="{D5046A7D-4583-8946-A0CE-56F6C8527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850" y="1800645"/>
            <a:ext cx="4610100"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5A641E2-8607-4142-AFE7-2A27BFA988AF}"/>
              </a:ext>
            </a:extLst>
          </p:cNvPr>
          <p:cNvSpPr/>
          <p:nvPr/>
        </p:nvSpPr>
        <p:spPr>
          <a:xfrm>
            <a:off x="7248128" y="2204864"/>
            <a:ext cx="3384376" cy="646331"/>
          </a:xfrm>
          <a:prstGeom prst="rect">
            <a:avLst/>
          </a:prstGeom>
        </p:spPr>
        <p:txBody>
          <a:bodyPr wrap="square">
            <a:spAutoFit/>
          </a:bodyPr>
          <a:lstStyle/>
          <a:p>
            <a:r>
              <a:rPr lang="zh-CN" altLang="en-US" dirty="0"/>
              <a:t>使用支持向量机或者卷积神经网络对图像进行分类，并计算精度</a:t>
            </a:r>
          </a:p>
        </p:txBody>
      </p:sp>
      <p:sp>
        <p:nvSpPr>
          <p:cNvPr id="4" name="矩形 3">
            <a:extLst>
              <a:ext uri="{FF2B5EF4-FFF2-40B4-BE49-F238E27FC236}">
                <a16:creationId xmlns:a16="http://schemas.microsoft.com/office/drawing/2014/main" id="{BA5E4F96-E07F-2A4E-AE28-A6A8DA4E934F}"/>
              </a:ext>
            </a:extLst>
          </p:cNvPr>
          <p:cNvSpPr/>
          <p:nvPr/>
        </p:nvSpPr>
        <p:spPr>
          <a:xfrm>
            <a:off x="6758757" y="4037231"/>
            <a:ext cx="4363118" cy="1477328"/>
          </a:xfrm>
          <a:prstGeom prst="rect">
            <a:avLst/>
          </a:prstGeom>
        </p:spPr>
        <p:txBody>
          <a:bodyPr wrap="square">
            <a:spAutoFit/>
          </a:bodyPr>
          <a:lstStyle/>
          <a:p>
            <a:r>
              <a:rPr lang="en" altLang="zh-CN" dirty="0">
                <a:solidFill>
                  <a:srgbClr val="000000"/>
                </a:solidFill>
                <a:latin typeface="Arial" panose="020B0604020202020204" pitchFamily="34" charset="0"/>
              </a:rPr>
              <a:t>The CIFAR-10 dataset consists of 60000 32x32 </a:t>
            </a:r>
            <a:r>
              <a:rPr lang="en" altLang="zh-CN" dirty="0" err="1">
                <a:solidFill>
                  <a:srgbClr val="000000"/>
                </a:solidFill>
                <a:latin typeface="Arial" panose="020B0604020202020204" pitchFamily="34" charset="0"/>
              </a:rPr>
              <a:t>colour</a:t>
            </a:r>
            <a:r>
              <a:rPr lang="en" altLang="zh-CN" dirty="0">
                <a:solidFill>
                  <a:srgbClr val="000000"/>
                </a:solidFill>
                <a:latin typeface="Arial" panose="020B0604020202020204" pitchFamily="34" charset="0"/>
              </a:rPr>
              <a:t> images in 10 classes, with 6000 images per class. There are 50000 training images and 10000 test images.</a:t>
            </a:r>
            <a:br>
              <a:rPr lang="en" altLang="zh-CN" dirty="0"/>
            </a:br>
            <a:endParaRPr lang="zh-CN" altLang="en-US" dirty="0"/>
          </a:p>
        </p:txBody>
      </p:sp>
    </p:spTree>
  </p:cSld>
  <p:clrMapOvr>
    <a:masterClrMapping/>
  </p:clrMapOvr>
  <p:transition spd="slow" advTm="1102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en-US" altLang="ja-JP" sz="2400" b="1" dirty="0">
                <a:ea typeface="微软雅黑" panose="020B0503020204020204" charset="-122"/>
              </a:rPr>
              <a:t>HOG</a:t>
            </a:r>
            <a:r>
              <a:rPr lang="ja-JP" altLang="en-US" sz="2400" b="1">
                <a:ea typeface="微软雅黑" panose="020B0503020204020204" charset="-122"/>
              </a:rPr>
              <a:t>图像特征提取</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sp>
        <p:nvSpPr>
          <p:cNvPr id="5" name="AutoShape 2" descr="[公式]">
            <a:extLst>
              <a:ext uri="{FF2B5EF4-FFF2-40B4-BE49-F238E27FC236}">
                <a16:creationId xmlns:a16="http://schemas.microsoft.com/office/drawing/2014/main" id="{D6594FED-FE62-0044-A00A-1839B11FF83C}"/>
              </a:ext>
            </a:extLst>
          </p:cNvPr>
          <p:cNvSpPr>
            <a:spLocks noChangeAspect="1" noChangeArrowheads="1"/>
          </p:cNvSpPr>
          <p:nvPr/>
        </p:nvSpPr>
        <p:spPr bwMode="auto">
          <a:xfrm>
            <a:off x="20764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a:extLst>
              <a:ext uri="{FF2B5EF4-FFF2-40B4-BE49-F238E27FC236}">
                <a16:creationId xmlns:a16="http://schemas.microsoft.com/office/drawing/2014/main" id="{1804E5AC-E947-DE42-AA65-7654F4300C96}"/>
              </a:ext>
            </a:extLst>
          </p:cNvPr>
          <p:cNvSpPr/>
          <p:nvPr/>
        </p:nvSpPr>
        <p:spPr>
          <a:xfrm>
            <a:off x="1366058" y="1997362"/>
            <a:ext cx="9459882" cy="646331"/>
          </a:xfrm>
          <a:prstGeom prst="rect">
            <a:avLst/>
          </a:prstGeom>
        </p:spPr>
        <p:txBody>
          <a:bodyPr wrap="square">
            <a:spAutoFit/>
          </a:bodyPr>
          <a:lstStyle/>
          <a:p>
            <a:r>
              <a:rPr lang="zh-CN" altLang="en-US" dirty="0"/>
              <a:t>方向梯度直方图（</a:t>
            </a:r>
            <a:r>
              <a:rPr lang="en" altLang="zh-CN" dirty="0"/>
              <a:t>Histogram of Oriented Gradient, HOG</a:t>
            </a:r>
            <a:r>
              <a:rPr lang="zh-CN" altLang="en" dirty="0"/>
              <a:t>）</a:t>
            </a:r>
            <a:r>
              <a:rPr lang="zh-CN" altLang="en-US" dirty="0"/>
              <a:t>特征是一种在计算机视觉和图像处理中用来进行物体检测的特征描述子。</a:t>
            </a:r>
          </a:p>
        </p:txBody>
      </p:sp>
      <p:pic>
        <p:nvPicPr>
          <p:cNvPr id="7" name="图片 6">
            <a:extLst>
              <a:ext uri="{FF2B5EF4-FFF2-40B4-BE49-F238E27FC236}">
                <a16:creationId xmlns:a16="http://schemas.microsoft.com/office/drawing/2014/main" id="{539931EA-C1F0-1D4D-A27C-12D6201F7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983" y="3630831"/>
            <a:ext cx="9756033" cy="1140104"/>
          </a:xfrm>
          <a:prstGeom prst="rect">
            <a:avLst/>
          </a:prstGeom>
        </p:spPr>
      </p:pic>
    </p:spTree>
    <p:extLst>
      <p:ext uri="{BB962C8B-B14F-4D97-AF65-F5344CB8AC3E}">
        <p14:creationId xmlns:p14="http://schemas.microsoft.com/office/powerpoint/2010/main" val="2480189289"/>
      </p:ext>
    </p:extLst>
  </p:cSld>
  <p:clrMapOvr>
    <a:masterClrMapping/>
  </p:clrMapOvr>
  <p:transition spd="slow" advTm="11027"/>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en-US" altLang="ja-JP" sz="2400" b="1" dirty="0">
                <a:ea typeface="微软雅黑" panose="020B0503020204020204" charset="-122"/>
              </a:rPr>
              <a:t>HOG</a:t>
            </a:r>
            <a:r>
              <a:rPr lang="ja-JP" altLang="en-US" sz="2400" b="1">
                <a:ea typeface="微软雅黑" panose="020B0503020204020204" charset="-122"/>
              </a:rPr>
              <a:t>图像特征提取</a:t>
            </a:r>
            <a:endParaRPr lang="en-US" altLang="zh-CN"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pic>
        <p:nvPicPr>
          <p:cNvPr id="2050" name="Picture 2">
            <a:extLst>
              <a:ext uri="{FF2B5EF4-FFF2-40B4-BE49-F238E27FC236}">
                <a16:creationId xmlns:a16="http://schemas.microsoft.com/office/drawing/2014/main" id="{72F72DEB-4FF1-AB45-A321-ED8233810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095" y="1611288"/>
            <a:ext cx="4128059" cy="45492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put image, Histogram of Oriented Gradients">
            <a:extLst>
              <a:ext uri="{FF2B5EF4-FFF2-40B4-BE49-F238E27FC236}">
                <a16:creationId xmlns:a16="http://schemas.microsoft.com/office/drawing/2014/main" id="{2691ADFB-FB72-CB47-A11E-3FF18A14B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60" y="2280399"/>
            <a:ext cx="6808192" cy="340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057049"/>
      </p:ext>
    </p:extLst>
  </p:cSld>
  <p:clrMapOvr>
    <a:masterClrMapping/>
  </p:clrMapOvr>
  <p:transition spd="slow" advTm="1102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ja-JP" altLang="en-US" sz="2400" b="1">
                <a:ea typeface="微软雅黑" panose="020B0503020204020204" charset="-122"/>
              </a:rPr>
              <a:t>支持向量机</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sp>
        <p:nvSpPr>
          <p:cNvPr id="2" name="Rectangle 1">
            <a:extLst>
              <a:ext uri="{FF2B5EF4-FFF2-40B4-BE49-F238E27FC236}">
                <a16:creationId xmlns:a16="http://schemas.microsoft.com/office/drawing/2014/main" id="{F0890895-9916-D249-B744-DB4FAA040D0F}"/>
              </a:ext>
            </a:extLst>
          </p:cNvPr>
          <p:cNvSpPr>
            <a:spLocks noChangeArrowheads="1"/>
          </p:cNvSpPr>
          <p:nvPr/>
        </p:nvSpPr>
        <p:spPr bwMode="auto">
          <a:xfrm>
            <a:off x="1051655" y="2132856"/>
            <a:ext cx="9527704"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mn-lt"/>
              </a:rPr>
              <a:t>SVM学习的基本想法是求解能够正确划分训练数据集并且几何间隔最大的分离</a:t>
            </a:r>
            <a:r>
              <a:rPr lang="zh-CN" altLang="zh-CN" dirty="0">
                <a:latin typeface="+mn-lt"/>
                <a:hlinkClick r:id="rId3">
                  <a:extLst>
                    <a:ext uri="{A12FA001-AC4F-418D-AE19-62706E023703}">
                      <ahyp:hlinkClr xmlns:ahyp="http://schemas.microsoft.com/office/drawing/2018/hyperlinkcolor" val="tx"/>
                    </a:ext>
                  </a:extLst>
                </a:hlinkClick>
              </a:rPr>
              <a:t>超平面</a:t>
            </a:r>
            <a:r>
              <a:rPr lang="zh-CN" altLang="zh-CN" dirty="0">
                <a:latin typeface="+mn-lt"/>
              </a:rPr>
              <a:t>。如下图所示，  即为分离超平面，对于线性可分的数据集来说，这样的超平面有无穷多个（即感知机），但是几何间隔最大的分离超平面却是唯一的。</a:t>
            </a:r>
          </a:p>
        </p:txBody>
      </p:sp>
      <p:sp>
        <p:nvSpPr>
          <p:cNvPr id="4" name="AutoShape 2" descr="[公式]">
            <a:extLst>
              <a:ext uri="{FF2B5EF4-FFF2-40B4-BE49-F238E27FC236}">
                <a16:creationId xmlns:a16="http://schemas.microsoft.com/office/drawing/2014/main" id="{D1D9EE0D-E92B-874A-8829-B999F586A4A5}"/>
              </a:ext>
            </a:extLst>
          </p:cNvPr>
          <p:cNvSpPr>
            <a:spLocks noChangeAspect="1" noChangeArrowheads="1"/>
          </p:cNvSpPr>
          <p:nvPr/>
        </p:nvSpPr>
        <p:spPr bwMode="auto">
          <a:xfrm>
            <a:off x="1028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a:extLst>
              <a:ext uri="{FF2B5EF4-FFF2-40B4-BE49-F238E27FC236}">
                <a16:creationId xmlns:a16="http://schemas.microsoft.com/office/drawing/2014/main" id="{6586BA7D-87A0-1A40-A8F3-23490874D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963" y="3104165"/>
            <a:ext cx="4067194" cy="3582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4595"/>
      </p:ext>
    </p:extLst>
  </p:cSld>
  <p:clrMapOvr>
    <a:masterClrMapping/>
  </p:clrMapOvr>
  <p:transition spd="slow" advTm="1102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ja-JP" altLang="en-US" sz="2400" b="1">
                <a:ea typeface="微软雅黑" panose="020B0503020204020204" charset="-122"/>
              </a:rPr>
              <a:t>卷积神经网络</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sp>
        <p:nvSpPr>
          <p:cNvPr id="4" name="AutoShape 2" descr="[公式]">
            <a:extLst>
              <a:ext uri="{FF2B5EF4-FFF2-40B4-BE49-F238E27FC236}">
                <a16:creationId xmlns:a16="http://schemas.microsoft.com/office/drawing/2014/main" id="{D1D9EE0D-E92B-874A-8829-B999F586A4A5}"/>
              </a:ext>
            </a:extLst>
          </p:cNvPr>
          <p:cNvSpPr>
            <a:spLocks noChangeAspect="1" noChangeArrowheads="1"/>
          </p:cNvSpPr>
          <p:nvPr/>
        </p:nvSpPr>
        <p:spPr bwMode="auto">
          <a:xfrm>
            <a:off x="1028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a:extLst>
              <a:ext uri="{FF2B5EF4-FFF2-40B4-BE49-F238E27FC236}">
                <a16:creationId xmlns:a16="http://schemas.microsoft.com/office/drawing/2014/main" id="{7FEEC756-846E-934F-9C70-9F91DC96C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49" y="2348880"/>
            <a:ext cx="5212308" cy="38051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C260EFF-2C2C-974A-B167-14147FCCB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371" y="2895530"/>
            <a:ext cx="5324328" cy="271188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1023B5C-6134-1A4A-8EA7-37A71B35D70D}"/>
              </a:ext>
            </a:extLst>
          </p:cNvPr>
          <p:cNvSpPr/>
          <p:nvPr/>
        </p:nvSpPr>
        <p:spPr>
          <a:xfrm>
            <a:off x="2527471" y="1985498"/>
            <a:ext cx="646331" cy="369332"/>
          </a:xfrm>
          <a:prstGeom prst="rect">
            <a:avLst/>
          </a:prstGeom>
        </p:spPr>
        <p:txBody>
          <a:bodyPr wrap="none">
            <a:spAutoFit/>
          </a:bodyPr>
          <a:lstStyle/>
          <a:p>
            <a:r>
              <a:rPr lang="zh-CN" altLang="en-US" dirty="0"/>
              <a:t>卷积</a:t>
            </a:r>
          </a:p>
        </p:txBody>
      </p:sp>
      <p:sp>
        <p:nvSpPr>
          <p:cNvPr id="12" name="矩形 11">
            <a:extLst>
              <a:ext uri="{FF2B5EF4-FFF2-40B4-BE49-F238E27FC236}">
                <a16:creationId xmlns:a16="http://schemas.microsoft.com/office/drawing/2014/main" id="{D0E5E005-E202-4A48-95C4-17CCE1419A17}"/>
              </a:ext>
            </a:extLst>
          </p:cNvPr>
          <p:cNvSpPr/>
          <p:nvPr/>
        </p:nvSpPr>
        <p:spPr>
          <a:xfrm>
            <a:off x="8371869" y="1985498"/>
            <a:ext cx="646331" cy="369332"/>
          </a:xfrm>
          <a:prstGeom prst="rect">
            <a:avLst/>
          </a:prstGeom>
        </p:spPr>
        <p:txBody>
          <a:bodyPr wrap="none">
            <a:spAutoFit/>
          </a:bodyPr>
          <a:lstStyle/>
          <a:p>
            <a:r>
              <a:rPr lang="zh-CN" altLang="en-US" dirty="0"/>
              <a:t>池化</a:t>
            </a:r>
          </a:p>
        </p:txBody>
      </p:sp>
    </p:spTree>
    <p:extLst>
      <p:ext uri="{BB962C8B-B14F-4D97-AF65-F5344CB8AC3E}">
        <p14:creationId xmlns:p14="http://schemas.microsoft.com/office/powerpoint/2010/main" val="2137915"/>
      </p:ext>
    </p:extLst>
  </p:cSld>
  <p:clrMapOvr>
    <a:masterClrMapping/>
  </p:clrMapOvr>
  <p:transition spd="slow" advTm="1102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ja-JP" altLang="en-US" sz="2400" b="1">
                <a:ea typeface="微软雅黑" panose="020B0503020204020204" charset="-122"/>
              </a:rPr>
              <a:t>残差神经网络</a:t>
            </a:r>
            <a:r>
              <a:rPr lang="zh-CN" altLang="en-US" sz="2400" b="1" dirty="0">
                <a:ea typeface="微软雅黑" panose="020B0503020204020204" charset="-122"/>
              </a:rPr>
              <a:t>：</a:t>
            </a:r>
            <a:r>
              <a:rPr lang="en-US" altLang="zh-CN" sz="2400" b="1" dirty="0" err="1">
                <a:ea typeface="微软雅黑" panose="020B0503020204020204" charset="-122"/>
              </a:rPr>
              <a:t>ResNet</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sp>
        <p:nvSpPr>
          <p:cNvPr id="4" name="AutoShape 2" descr="[公式]">
            <a:extLst>
              <a:ext uri="{FF2B5EF4-FFF2-40B4-BE49-F238E27FC236}">
                <a16:creationId xmlns:a16="http://schemas.microsoft.com/office/drawing/2014/main" id="{D1D9EE0D-E92B-874A-8829-B999F586A4A5}"/>
              </a:ext>
            </a:extLst>
          </p:cNvPr>
          <p:cNvSpPr>
            <a:spLocks noChangeAspect="1" noChangeArrowheads="1"/>
          </p:cNvSpPr>
          <p:nvPr/>
        </p:nvSpPr>
        <p:spPr bwMode="auto">
          <a:xfrm>
            <a:off x="1028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2F691E86-5AF8-CB4D-B388-C2B8C47E0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1644013"/>
            <a:ext cx="4596041" cy="1800200"/>
          </a:xfrm>
          <a:prstGeom prst="rect">
            <a:avLst/>
          </a:prstGeom>
        </p:spPr>
      </p:pic>
      <p:pic>
        <p:nvPicPr>
          <p:cNvPr id="7" name="图片 6">
            <a:extLst>
              <a:ext uri="{FF2B5EF4-FFF2-40B4-BE49-F238E27FC236}">
                <a16:creationId xmlns:a16="http://schemas.microsoft.com/office/drawing/2014/main" id="{5517570C-C437-5545-BECF-BCECDB05E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6668" y="3212977"/>
            <a:ext cx="8265332" cy="3643098"/>
          </a:xfrm>
          <a:prstGeom prst="rect">
            <a:avLst/>
          </a:prstGeom>
        </p:spPr>
      </p:pic>
      <p:sp>
        <p:nvSpPr>
          <p:cNvPr id="8" name="矩形 7">
            <a:extLst>
              <a:ext uri="{FF2B5EF4-FFF2-40B4-BE49-F238E27FC236}">
                <a16:creationId xmlns:a16="http://schemas.microsoft.com/office/drawing/2014/main" id="{9609E3C8-68E8-3143-BDF5-F43D41418731}"/>
              </a:ext>
            </a:extLst>
          </p:cNvPr>
          <p:cNvSpPr/>
          <p:nvPr/>
        </p:nvSpPr>
        <p:spPr>
          <a:xfrm>
            <a:off x="4510539" y="2843645"/>
            <a:ext cx="2249334" cy="369332"/>
          </a:xfrm>
          <a:prstGeom prst="rect">
            <a:avLst/>
          </a:prstGeom>
        </p:spPr>
        <p:txBody>
          <a:bodyPr wrap="none">
            <a:spAutoFit/>
          </a:bodyPr>
          <a:lstStyle/>
          <a:p>
            <a:r>
              <a:rPr lang="en-US" altLang="zh-CN" dirty="0" err="1"/>
              <a:t>Input_size</a:t>
            </a:r>
            <a:r>
              <a:rPr lang="en-US" altLang="zh-CN" dirty="0"/>
              <a:t>: 224x224</a:t>
            </a:r>
            <a:endParaRPr lang="zh-CN" altLang="en-US" dirty="0"/>
          </a:p>
        </p:txBody>
      </p:sp>
    </p:spTree>
    <p:extLst>
      <p:ext uri="{BB962C8B-B14F-4D97-AF65-F5344CB8AC3E}">
        <p14:creationId xmlns:p14="http://schemas.microsoft.com/office/powerpoint/2010/main" val="2035051679"/>
      </p:ext>
    </p:extLst>
  </p:cSld>
  <p:clrMapOvr>
    <a:masterClrMapping/>
  </p:clrMapOvr>
  <p:transition spd="slow" advTm="1102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455420" y="946150"/>
            <a:ext cx="8844280" cy="0"/>
          </a:xfrm>
          <a:prstGeom prst="line">
            <a:avLst/>
          </a:prstGeom>
          <a:ln w="15240">
            <a:solidFill>
              <a:srgbClr val="0070C0"/>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0" name="CustomShape 6"/>
          <p:cNvSpPr/>
          <p:nvPr/>
        </p:nvSpPr>
        <p:spPr>
          <a:xfrm>
            <a:off x="335360" y="1173505"/>
            <a:ext cx="4176464" cy="4552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buFont typeface="Wingdings" pitchFamily="2" charset="2"/>
              <a:buChar char="l"/>
            </a:pPr>
            <a:r>
              <a:rPr lang="zh-CN" altLang="en-US" sz="2400" b="1" dirty="0">
                <a:ea typeface="微软雅黑" panose="020B0503020204020204" charset="-122"/>
              </a:rPr>
              <a:t>相关教程</a:t>
            </a:r>
            <a:endParaRPr lang="en-US" sz="2400" b="1" dirty="0">
              <a:ea typeface="微软雅黑" panose="020B0503020204020204" charset="-122"/>
            </a:endParaRPr>
          </a:p>
        </p:txBody>
      </p:sp>
      <p:sp>
        <p:nvSpPr>
          <p:cNvPr id="11" name="文本框 18">
            <a:extLst>
              <a:ext uri="{FF2B5EF4-FFF2-40B4-BE49-F238E27FC236}">
                <a16:creationId xmlns:a16="http://schemas.microsoft.com/office/drawing/2014/main" id="{BAD417C8-A595-A84D-8604-32C576E0E0CD}"/>
              </a:ext>
            </a:extLst>
          </p:cNvPr>
          <p:cNvSpPr txBox="1"/>
          <p:nvPr/>
        </p:nvSpPr>
        <p:spPr>
          <a:xfrm>
            <a:off x="3100705" y="425450"/>
            <a:ext cx="5497830"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ja-JP" altLang="en-US" sz="3200" b="1">
                <a:latin typeface="微软雅黑" panose="020B0503020204020204" charset="-122"/>
                <a:ea typeface="微软雅黑" panose="020B0503020204020204" charset="-122"/>
              </a:rPr>
              <a:t>任务简介</a:t>
            </a:r>
          </a:p>
        </p:txBody>
      </p:sp>
      <p:sp>
        <p:nvSpPr>
          <p:cNvPr id="4" name="AutoShape 2" descr="[公式]">
            <a:extLst>
              <a:ext uri="{FF2B5EF4-FFF2-40B4-BE49-F238E27FC236}">
                <a16:creationId xmlns:a16="http://schemas.microsoft.com/office/drawing/2014/main" id="{D1D9EE0D-E92B-874A-8829-B999F586A4A5}"/>
              </a:ext>
            </a:extLst>
          </p:cNvPr>
          <p:cNvSpPr>
            <a:spLocks noChangeAspect="1" noChangeArrowheads="1"/>
          </p:cNvSpPr>
          <p:nvPr/>
        </p:nvSpPr>
        <p:spPr bwMode="auto">
          <a:xfrm>
            <a:off x="1028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a:extLst>
              <a:ext uri="{FF2B5EF4-FFF2-40B4-BE49-F238E27FC236}">
                <a16:creationId xmlns:a16="http://schemas.microsoft.com/office/drawing/2014/main" id="{9762DBC4-4A89-CC45-A6EE-F6159F90B90B}"/>
              </a:ext>
            </a:extLst>
          </p:cNvPr>
          <p:cNvSpPr/>
          <p:nvPr/>
        </p:nvSpPr>
        <p:spPr>
          <a:xfrm>
            <a:off x="2829560" y="3540180"/>
            <a:ext cx="6096000" cy="646331"/>
          </a:xfrm>
          <a:prstGeom prst="rect">
            <a:avLst/>
          </a:prstGeom>
        </p:spPr>
        <p:txBody>
          <a:bodyPr>
            <a:spAutoFit/>
          </a:bodyPr>
          <a:lstStyle/>
          <a:p>
            <a:r>
              <a:rPr lang="zh-CN" altLang="en-US" dirty="0"/>
              <a:t>https://github.com/zergtant/pytorch-handbook/blob/master/chapter2/2.4-cnn.ipynb</a:t>
            </a:r>
          </a:p>
        </p:txBody>
      </p:sp>
      <p:sp>
        <p:nvSpPr>
          <p:cNvPr id="2" name="矩形 1">
            <a:extLst>
              <a:ext uri="{FF2B5EF4-FFF2-40B4-BE49-F238E27FC236}">
                <a16:creationId xmlns:a16="http://schemas.microsoft.com/office/drawing/2014/main" id="{41005B78-32F4-1D44-B872-FD0E5D5EB442}"/>
              </a:ext>
            </a:extLst>
          </p:cNvPr>
          <p:cNvSpPr/>
          <p:nvPr/>
        </p:nvSpPr>
        <p:spPr>
          <a:xfrm>
            <a:off x="2829560" y="4869160"/>
            <a:ext cx="6096000" cy="646331"/>
          </a:xfrm>
          <a:prstGeom prst="rect">
            <a:avLst/>
          </a:prstGeom>
        </p:spPr>
        <p:txBody>
          <a:bodyPr>
            <a:spAutoFit/>
          </a:bodyPr>
          <a:lstStyle/>
          <a:p>
            <a:r>
              <a:rPr lang="zh-CN" altLang="en-US" dirty="0"/>
              <a:t>https://github.com/zergtant/pytorch-handbook/blob/master/chapter1/4_cifar10_tutorial.ipynb</a:t>
            </a:r>
          </a:p>
        </p:txBody>
      </p:sp>
      <p:sp>
        <p:nvSpPr>
          <p:cNvPr id="3" name="矩形 2">
            <a:extLst>
              <a:ext uri="{FF2B5EF4-FFF2-40B4-BE49-F238E27FC236}">
                <a16:creationId xmlns:a16="http://schemas.microsoft.com/office/drawing/2014/main" id="{2AE0A96D-C384-7A49-86F8-7F3100D1DB90}"/>
              </a:ext>
            </a:extLst>
          </p:cNvPr>
          <p:cNvSpPr/>
          <p:nvPr/>
        </p:nvSpPr>
        <p:spPr>
          <a:xfrm>
            <a:off x="695400" y="3678679"/>
            <a:ext cx="1569660" cy="369332"/>
          </a:xfrm>
          <a:prstGeom prst="rect">
            <a:avLst/>
          </a:prstGeom>
        </p:spPr>
        <p:txBody>
          <a:bodyPr wrap="none">
            <a:spAutoFit/>
          </a:bodyPr>
          <a:lstStyle/>
          <a:p>
            <a:r>
              <a:rPr lang="zh-CN" altLang="en-US" dirty="0"/>
              <a:t>卷积神经网络</a:t>
            </a:r>
          </a:p>
        </p:txBody>
      </p:sp>
      <p:sp>
        <p:nvSpPr>
          <p:cNvPr id="12" name="矩形 11">
            <a:extLst>
              <a:ext uri="{FF2B5EF4-FFF2-40B4-BE49-F238E27FC236}">
                <a16:creationId xmlns:a16="http://schemas.microsoft.com/office/drawing/2014/main" id="{DE44E6C7-575B-9743-894E-17EB005EC993}"/>
              </a:ext>
            </a:extLst>
          </p:cNvPr>
          <p:cNvSpPr/>
          <p:nvPr/>
        </p:nvSpPr>
        <p:spPr>
          <a:xfrm>
            <a:off x="672949" y="4888785"/>
            <a:ext cx="1390124" cy="369332"/>
          </a:xfrm>
          <a:prstGeom prst="rect">
            <a:avLst/>
          </a:prstGeom>
        </p:spPr>
        <p:txBody>
          <a:bodyPr wrap="none">
            <a:spAutoFit/>
          </a:bodyPr>
          <a:lstStyle/>
          <a:p>
            <a:r>
              <a:rPr lang="en-US" altLang="zh-CN" dirty="0"/>
              <a:t>Cifar10</a:t>
            </a:r>
            <a:r>
              <a:rPr lang="zh-CN" altLang="en-US" dirty="0"/>
              <a:t>分类</a:t>
            </a:r>
          </a:p>
        </p:txBody>
      </p:sp>
    </p:spTree>
    <p:extLst>
      <p:ext uri="{BB962C8B-B14F-4D97-AF65-F5344CB8AC3E}">
        <p14:creationId xmlns:p14="http://schemas.microsoft.com/office/powerpoint/2010/main" val="764912526"/>
      </p:ext>
    </p:extLst>
  </p:cSld>
  <p:clrMapOvr>
    <a:masterClrMapping/>
  </p:clrMapOvr>
  <p:transition spd="slow" advTm="11027"/>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19609</TotalTime>
  <Words>961</Words>
  <Application>Microsoft Macintosh PowerPoint</Application>
  <PresentationFormat>宽屏</PresentationFormat>
  <Paragraphs>118</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Microsoft YaHei</vt:lpstr>
      <vt:lpstr>Microsoft YaHei</vt:lpstr>
      <vt:lpstr>Arial</vt:lpstr>
      <vt:lpstr>Calibri</vt:lpstr>
      <vt:lpstr>Menlo</vt:lpstr>
      <vt:lpstr>Symbol</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张 鸿</cp:lastModifiedBy>
  <cp:revision>4210</cp:revision>
  <dcterms:created xsi:type="dcterms:W3CDTF">2019-05-08T05:32:00Z</dcterms:created>
  <dcterms:modified xsi:type="dcterms:W3CDTF">2021-12-08T08:21:23Z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2052-11.1.0.9998</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