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05" r:id="rId3"/>
    <p:sldId id="333" r:id="rId4"/>
    <p:sldId id="377" r:id="rId5"/>
    <p:sldId id="334" r:id="rId6"/>
    <p:sldId id="332" r:id="rId7"/>
    <p:sldId id="335" r:id="rId8"/>
    <p:sldId id="353" r:id="rId9"/>
    <p:sldId id="338" r:id="rId10"/>
    <p:sldId id="336" r:id="rId11"/>
    <p:sldId id="339" r:id="rId12"/>
    <p:sldId id="337" r:id="rId13"/>
    <p:sldId id="345" r:id="rId14"/>
    <p:sldId id="340" r:id="rId15"/>
    <p:sldId id="341" r:id="rId16"/>
    <p:sldId id="342" r:id="rId17"/>
    <p:sldId id="343" r:id="rId18"/>
    <p:sldId id="344" r:id="rId19"/>
    <p:sldId id="378" r:id="rId20"/>
    <p:sldId id="379" r:id="rId21"/>
    <p:sldId id="380" r:id="rId22"/>
    <p:sldId id="382" r:id="rId23"/>
    <p:sldId id="346" r:id="rId24"/>
    <p:sldId id="347" r:id="rId25"/>
    <p:sldId id="384" r:id="rId26"/>
    <p:sldId id="349" r:id="rId27"/>
    <p:sldId id="350" r:id="rId28"/>
    <p:sldId id="351" r:id="rId29"/>
    <p:sldId id="352" r:id="rId30"/>
    <p:sldId id="306" r:id="rId31"/>
    <p:sldId id="307" r:id="rId32"/>
    <p:sldId id="308" r:id="rId33"/>
    <p:sldId id="303" r:id="rId34"/>
    <p:sldId id="315" r:id="rId35"/>
    <p:sldId id="316" r:id="rId36"/>
    <p:sldId id="318" r:id="rId37"/>
    <p:sldId id="309" r:id="rId38"/>
    <p:sldId id="319" r:id="rId39"/>
    <p:sldId id="331" r:id="rId40"/>
    <p:sldId id="310" r:id="rId41"/>
    <p:sldId id="324" r:id="rId42"/>
    <p:sldId id="298" r:id="rId43"/>
    <p:sldId id="325" r:id="rId44"/>
    <p:sldId id="312" r:id="rId45"/>
    <p:sldId id="313" r:id="rId46"/>
    <p:sldId id="330" r:id="rId47"/>
    <p:sldId id="322" r:id="rId48"/>
    <p:sldId id="323" r:id="rId49"/>
    <p:sldId id="297"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绪论" id="{E39E7972-0EC1-48F5-BB09-28DEE90E30BE}">
          <p14:sldIdLst>
            <p14:sldId id="256"/>
            <p14:sldId id="305"/>
            <p14:sldId id="333"/>
            <p14:sldId id="377"/>
            <p14:sldId id="334"/>
            <p14:sldId id="332"/>
            <p14:sldId id="335"/>
            <p14:sldId id="353"/>
            <p14:sldId id="338"/>
            <p14:sldId id="336"/>
            <p14:sldId id="339"/>
            <p14:sldId id="337"/>
            <p14:sldId id="345"/>
            <p14:sldId id="340"/>
            <p14:sldId id="341"/>
            <p14:sldId id="342"/>
            <p14:sldId id="343"/>
            <p14:sldId id="344"/>
            <p14:sldId id="378"/>
            <p14:sldId id="379"/>
            <p14:sldId id="380"/>
            <p14:sldId id="382"/>
            <p14:sldId id="346"/>
            <p14:sldId id="347"/>
            <p14:sldId id="384"/>
            <p14:sldId id="349"/>
            <p14:sldId id="350"/>
            <p14:sldId id="351"/>
            <p14:sldId id="352"/>
            <p14:sldId id="306"/>
            <p14:sldId id="307"/>
            <p14:sldId id="308"/>
            <p14:sldId id="303"/>
            <p14:sldId id="315"/>
            <p14:sldId id="316"/>
            <p14:sldId id="318"/>
            <p14:sldId id="309"/>
            <p14:sldId id="319"/>
            <p14:sldId id="331"/>
            <p14:sldId id="310"/>
            <p14:sldId id="324"/>
            <p14:sldId id="298"/>
            <p14:sldId id="325"/>
            <p14:sldId id="312"/>
            <p14:sldId id="313"/>
            <p14:sldId id="330"/>
            <p14:sldId id="322"/>
            <p14:sldId id="323"/>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53D3A"/>
    <a:srgbClr val="785F2C"/>
    <a:srgbClr val="655A3F"/>
    <a:srgbClr val="55564E"/>
    <a:srgbClr val="404040"/>
    <a:srgbClr val="0053A3"/>
    <a:srgbClr val="ECECEC"/>
    <a:srgbClr val="FFFFFF"/>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8" autoAdjust="0"/>
    <p:restoredTop sz="87299" autoAdjust="0"/>
  </p:normalViewPr>
  <p:slideViewPr>
    <p:cSldViewPr snapToGrid="0" showGuides="1">
      <p:cViewPr varScale="1">
        <p:scale>
          <a:sx n="89" d="100"/>
          <a:sy n="89" d="100"/>
        </p:scale>
        <p:origin x="180"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pPr/>
              <a:t>2021-03-16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pPr/>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灯片编号占位符 15"/>
          <p:cNvSpPr>
            <a:spLocks noGrp="1"/>
          </p:cNvSpPr>
          <p:nvPr>
            <p:ph type="sldNum" sz="quarter" idx="12"/>
          </p:nvPr>
        </p:nvSpPr>
        <p:spPr>
          <a:xfrm>
            <a:off x="10801349" y="6405440"/>
            <a:ext cx="1390651"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9" userDrawn="1">
          <p15:clr>
            <a:srgbClr val="FBAE40"/>
          </p15:clr>
        </p15:guide>
        <p15:guide id="4" pos="7243"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pPr/>
              <a:t>2021-03-16</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pPr/>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lib.csdn.net/base/oracle"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540884"/>
            <a:ext cx="12192000" cy="518887"/>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568428"/>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279431" y="738459"/>
            <a:ext cx="8280399" cy="769441"/>
          </a:xfrm>
          <a:prstGeom prst="rect">
            <a:avLst/>
          </a:prstGeom>
          <a:noFill/>
        </p:spPr>
        <p:txBody>
          <a:bodyPr wrap="square" rtlCol="0">
            <a:spAutoFit/>
          </a:bodyPr>
          <a:lstStyle/>
          <a:p>
            <a:pPr algn="ctr"/>
            <a:r>
              <a:rPr lang="zh-CN" altLang="en-US" sz="4400" b="1" dirty="0">
                <a:solidFill>
                  <a:schemeClr val="bg1"/>
                </a:solidFill>
              </a:rPr>
              <a:t>第四章 数据库设计</a:t>
            </a:r>
          </a:p>
        </p:txBody>
      </p:sp>
      <p:sp>
        <p:nvSpPr>
          <p:cNvPr id="15" name="矩形 14"/>
          <p:cNvSpPr/>
          <p:nvPr/>
        </p:nvSpPr>
        <p:spPr>
          <a:xfrm>
            <a:off x="11172675" y="186078"/>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5" y="10044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2102177" y="878441"/>
            <a:ext cx="555624" cy="48947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文本框 9"/>
          <p:cNvSpPr txBox="1"/>
          <p:nvPr/>
        </p:nvSpPr>
        <p:spPr>
          <a:xfrm>
            <a:off x="4708253" y="1507939"/>
            <a:ext cx="2320188" cy="584775"/>
          </a:xfrm>
          <a:prstGeom prst="rect">
            <a:avLst/>
          </a:prstGeom>
          <a:noFill/>
        </p:spPr>
        <p:txBody>
          <a:bodyPr wrap="square" rtlCol="0">
            <a:spAutoFit/>
          </a:bodyPr>
          <a:lstStyle/>
          <a:p>
            <a:pPr algn="ctr"/>
            <a:r>
              <a:rPr lang="zh-CN" altLang="en-US" sz="3200" b="1" dirty="0">
                <a:solidFill>
                  <a:schemeClr val="bg1"/>
                </a:solidFill>
                <a:effectLst/>
                <a:latin typeface="微软雅黑" panose="020B0503020204020204" pitchFamily="34" charset="-122"/>
                <a:ea typeface="微软雅黑" panose="020B0503020204020204" pitchFamily="34" charset="-122"/>
              </a:rPr>
              <a:t>目录</a:t>
            </a:r>
          </a:p>
        </p:txBody>
      </p:sp>
      <p:grpSp>
        <p:nvGrpSpPr>
          <p:cNvPr id="13" name="组合 12"/>
          <p:cNvGrpSpPr/>
          <p:nvPr/>
        </p:nvGrpSpPr>
        <p:grpSpPr>
          <a:xfrm>
            <a:off x="2173027" y="2209532"/>
            <a:ext cx="3398314" cy="846592"/>
            <a:chOff x="3909356" y="1666934"/>
            <a:chExt cx="3398314" cy="846592"/>
          </a:xfrm>
        </p:grpSpPr>
        <p:sp>
          <p:nvSpPr>
            <p:cNvPr id="20" name="文本框 19"/>
            <p:cNvSpPr txBox="1"/>
            <p:nvPr/>
          </p:nvSpPr>
          <p:spPr>
            <a:xfrm>
              <a:off x="4912812" y="1666934"/>
              <a:ext cx="2394858" cy="830997"/>
            </a:xfrm>
            <a:prstGeom prst="rect">
              <a:avLst/>
            </a:prstGeom>
            <a:noFill/>
          </p:spPr>
          <p:txBody>
            <a:bodyPr wrap="square" rtlCol="0">
              <a:spAutoFit/>
            </a:bodyPr>
            <a:lstStyle/>
            <a:p>
              <a:r>
                <a:rPr lang="zh-CN" altLang="en-US" sz="2400" b="1" dirty="0">
                  <a:latin typeface="微软雅黑" panose="020B0503020204020204" pitchFamily="34" charset="-122"/>
                </a:rPr>
                <a:t>从逻辑模型到物理数据库</a:t>
              </a:r>
            </a:p>
          </p:txBody>
        </p:sp>
        <p:grpSp>
          <p:nvGrpSpPr>
            <p:cNvPr id="17" name="组合 16"/>
            <p:cNvGrpSpPr/>
            <p:nvPr/>
          </p:nvGrpSpPr>
          <p:grpSpPr>
            <a:xfrm>
              <a:off x="3909356" y="1685526"/>
              <a:ext cx="828000" cy="828000"/>
              <a:chOff x="3909356" y="1685526"/>
              <a:chExt cx="828000" cy="828000"/>
            </a:xfrm>
          </p:grpSpPr>
          <p:sp>
            <p:nvSpPr>
              <p:cNvPr id="18" name="文本框 17"/>
              <p:cNvSpPr txBox="1"/>
              <p:nvPr/>
            </p:nvSpPr>
            <p:spPr>
              <a:xfrm>
                <a:off x="3909356" y="1817501"/>
                <a:ext cx="828000" cy="584775"/>
              </a:xfrm>
              <a:prstGeom prst="rect">
                <a:avLst/>
              </a:prstGeom>
              <a:noFill/>
              <a:ln>
                <a:noFill/>
              </a:ln>
            </p:spPr>
            <p:txBody>
              <a:bodyPr wrap="square" rtlCol="0">
                <a:spAutoFit/>
              </a:bodyPr>
              <a:lstStyle/>
              <a:p>
                <a:pPr algn="ctr"/>
                <a:r>
                  <a:rPr lang="en-US" altLang="zh-CN" sz="3200" b="1" dirty="0">
                    <a:solidFill>
                      <a:schemeClr val="accent1"/>
                    </a:solidFill>
                    <a:latin typeface="微软雅黑" panose="020B0503020204020204" pitchFamily="34" charset="-122"/>
                    <a:ea typeface="微软雅黑" panose="020B0503020204020204" pitchFamily="34" charset="-122"/>
                  </a:rPr>
                  <a:t>4.1</a:t>
                </a:r>
              </a:p>
            </p:txBody>
          </p:sp>
          <p:sp>
            <p:nvSpPr>
              <p:cNvPr id="19" name="矩形 18"/>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102" name="组合 101"/>
          <p:cNvGrpSpPr/>
          <p:nvPr/>
        </p:nvGrpSpPr>
        <p:grpSpPr>
          <a:xfrm>
            <a:off x="6815233" y="2228124"/>
            <a:ext cx="3388040" cy="828000"/>
            <a:chOff x="3909356" y="1685526"/>
            <a:chExt cx="3388040" cy="828000"/>
          </a:xfrm>
        </p:grpSpPr>
        <p:sp>
          <p:nvSpPr>
            <p:cNvPr id="103" name="文本框 102"/>
            <p:cNvSpPr txBox="1"/>
            <p:nvPr/>
          </p:nvSpPr>
          <p:spPr>
            <a:xfrm>
              <a:off x="4902538" y="1694389"/>
              <a:ext cx="2394858" cy="461665"/>
            </a:xfrm>
            <a:prstGeom prst="rect">
              <a:avLst/>
            </a:prstGeom>
            <a:noFill/>
          </p:spPr>
          <p:txBody>
            <a:bodyPr wrap="square" rtlCol="0">
              <a:spAutoFit/>
            </a:bodyPr>
            <a:lstStyle/>
            <a:p>
              <a:r>
                <a:rPr lang="zh-CN" altLang="en-US" sz="2400" b="1" dirty="0">
                  <a:latin typeface="微软雅黑" panose="020B0503020204020204" pitchFamily="34" charset="-122"/>
                </a:rPr>
                <a:t>数据库性能设计</a:t>
              </a:r>
            </a:p>
          </p:txBody>
        </p:sp>
        <p:grpSp>
          <p:nvGrpSpPr>
            <p:cNvPr id="104" name="组合 103"/>
            <p:cNvGrpSpPr/>
            <p:nvPr/>
          </p:nvGrpSpPr>
          <p:grpSpPr>
            <a:xfrm>
              <a:off x="3909356" y="1685526"/>
              <a:ext cx="828000" cy="828000"/>
              <a:chOff x="3909356" y="1685526"/>
              <a:chExt cx="828000" cy="828000"/>
            </a:xfrm>
          </p:grpSpPr>
          <p:sp>
            <p:nvSpPr>
              <p:cNvPr id="105" name="文本框 104"/>
              <p:cNvSpPr txBox="1"/>
              <p:nvPr/>
            </p:nvSpPr>
            <p:spPr>
              <a:xfrm>
                <a:off x="3909356" y="1817501"/>
                <a:ext cx="828000" cy="584775"/>
              </a:xfrm>
              <a:prstGeom prst="rect">
                <a:avLst/>
              </a:prstGeom>
              <a:noFill/>
              <a:ln>
                <a:noFill/>
              </a:ln>
            </p:spPr>
            <p:txBody>
              <a:bodyPr wrap="square" rtlCol="0">
                <a:spAutoFit/>
              </a:bodyPr>
              <a:lstStyle/>
              <a:p>
                <a:pPr algn="ctr"/>
                <a:r>
                  <a:rPr lang="en-US" altLang="zh-CN" sz="3200" b="1" dirty="0">
                    <a:solidFill>
                      <a:schemeClr val="accent1"/>
                    </a:solidFill>
                    <a:latin typeface="微软雅黑" panose="020B0503020204020204" pitchFamily="34" charset="-122"/>
                    <a:ea typeface="微软雅黑" panose="020B0503020204020204" pitchFamily="34" charset="-122"/>
                  </a:rPr>
                  <a:t>4.2</a:t>
                </a:r>
              </a:p>
            </p:txBody>
          </p:sp>
          <p:sp>
            <p:nvSpPr>
              <p:cNvPr id="106" name="矩形 105"/>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grpSp>
        <p:nvGrpSpPr>
          <p:cNvPr id="107" name="组合 106"/>
          <p:cNvGrpSpPr/>
          <p:nvPr/>
        </p:nvGrpSpPr>
        <p:grpSpPr>
          <a:xfrm>
            <a:off x="2173026" y="3323671"/>
            <a:ext cx="3695321" cy="826805"/>
            <a:chOff x="3909356" y="1685526"/>
            <a:chExt cx="3281134" cy="1200329"/>
          </a:xfrm>
        </p:grpSpPr>
        <p:sp>
          <p:nvSpPr>
            <p:cNvPr id="108" name="文本框 107"/>
            <p:cNvSpPr txBox="1"/>
            <p:nvPr/>
          </p:nvSpPr>
          <p:spPr>
            <a:xfrm>
              <a:off x="4795632" y="1685526"/>
              <a:ext cx="2394858" cy="670231"/>
            </a:xfrm>
            <a:prstGeom prst="rect">
              <a:avLst/>
            </a:prstGeom>
            <a:noFill/>
          </p:spPr>
          <p:txBody>
            <a:bodyPr wrap="square" rtlCol="0">
              <a:spAutoFit/>
            </a:bodyPr>
            <a:lstStyle/>
            <a:p>
              <a:r>
                <a:rPr lang="zh-CN" altLang="en-US" sz="2400" b="1" dirty="0">
                  <a:latin typeface="微软雅黑" panose="020B0503020204020204" pitchFamily="34" charset="-122"/>
                </a:rPr>
                <a:t>非规范化</a:t>
              </a:r>
            </a:p>
          </p:txBody>
        </p:sp>
        <p:grpSp>
          <p:nvGrpSpPr>
            <p:cNvPr id="109" name="组合 108"/>
            <p:cNvGrpSpPr/>
            <p:nvPr/>
          </p:nvGrpSpPr>
          <p:grpSpPr>
            <a:xfrm>
              <a:off x="3909356" y="1685526"/>
              <a:ext cx="731309" cy="1200329"/>
              <a:chOff x="3909356" y="1685526"/>
              <a:chExt cx="731309" cy="1200329"/>
            </a:xfrm>
          </p:grpSpPr>
          <p:sp>
            <p:nvSpPr>
              <p:cNvPr id="110" name="文本框 109"/>
              <p:cNvSpPr txBox="1"/>
              <p:nvPr/>
            </p:nvSpPr>
            <p:spPr>
              <a:xfrm>
                <a:off x="3909356" y="1817500"/>
                <a:ext cx="731309" cy="848958"/>
              </a:xfrm>
              <a:prstGeom prst="rect">
                <a:avLst/>
              </a:prstGeom>
              <a:noFill/>
              <a:ln>
                <a:noFill/>
              </a:ln>
            </p:spPr>
            <p:txBody>
              <a:bodyPr wrap="square" rtlCol="0">
                <a:spAutoFit/>
              </a:bodyPr>
              <a:lstStyle/>
              <a:p>
                <a:pPr algn="ctr"/>
                <a:r>
                  <a:rPr lang="en-US" altLang="zh-CN" sz="3200" b="1" dirty="0">
                    <a:solidFill>
                      <a:schemeClr val="accent1"/>
                    </a:solidFill>
                    <a:latin typeface="微软雅黑" panose="020B0503020204020204" pitchFamily="34" charset="-122"/>
                    <a:ea typeface="微软雅黑" panose="020B0503020204020204" pitchFamily="34" charset="-122"/>
                  </a:rPr>
                  <a:t>4.3</a:t>
                </a:r>
              </a:p>
            </p:txBody>
          </p:sp>
          <p:sp>
            <p:nvSpPr>
              <p:cNvPr id="111" name="矩形 110"/>
              <p:cNvSpPr/>
              <p:nvPr/>
            </p:nvSpPr>
            <p:spPr>
              <a:xfrm>
                <a:off x="3909356" y="1685526"/>
                <a:ext cx="731309" cy="120032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112" name="组合 111"/>
          <p:cNvGrpSpPr/>
          <p:nvPr/>
        </p:nvGrpSpPr>
        <p:grpSpPr>
          <a:xfrm>
            <a:off x="6815233" y="3323671"/>
            <a:ext cx="3388040" cy="828000"/>
            <a:chOff x="3909356" y="1685526"/>
            <a:chExt cx="3388040" cy="828000"/>
          </a:xfrm>
        </p:grpSpPr>
        <p:sp>
          <p:nvSpPr>
            <p:cNvPr id="113" name="文本框 112"/>
            <p:cNvSpPr txBox="1"/>
            <p:nvPr/>
          </p:nvSpPr>
          <p:spPr>
            <a:xfrm>
              <a:off x="4902538" y="1694389"/>
              <a:ext cx="2394858" cy="461665"/>
            </a:xfrm>
            <a:prstGeom prst="rect">
              <a:avLst/>
            </a:prstGeom>
            <a:noFill/>
          </p:spPr>
          <p:txBody>
            <a:bodyPr wrap="square" rtlCol="0">
              <a:spAutoFit/>
            </a:bodyPr>
            <a:lstStyle/>
            <a:p>
              <a:r>
                <a:rPr lang="zh-CN" altLang="en-US" sz="2400" b="1" dirty="0">
                  <a:latin typeface="微软雅黑" panose="020B0503020204020204" pitchFamily="34" charset="-122"/>
                </a:rPr>
                <a:t>视图</a:t>
              </a:r>
              <a:endParaRPr lang="zh-CN" altLang="en-US" sz="2400" b="1" dirty="0">
                <a:solidFill>
                  <a:srgbClr val="FF0000"/>
                </a:solidFill>
                <a:latin typeface="微软雅黑" panose="020B0503020204020204" pitchFamily="34" charset="-122"/>
              </a:endParaRPr>
            </a:p>
          </p:txBody>
        </p:sp>
        <p:grpSp>
          <p:nvGrpSpPr>
            <p:cNvPr id="114" name="组合 113"/>
            <p:cNvGrpSpPr/>
            <p:nvPr/>
          </p:nvGrpSpPr>
          <p:grpSpPr>
            <a:xfrm>
              <a:off x="3909356" y="1685526"/>
              <a:ext cx="828000" cy="828000"/>
              <a:chOff x="3909356" y="1685526"/>
              <a:chExt cx="828000" cy="828000"/>
            </a:xfrm>
          </p:grpSpPr>
          <p:sp>
            <p:nvSpPr>
              <p:cNvPr id="115" name="文本框 114"/>
              <p:cNvSpPr txBox="1"/>
              <p:nvPr/>
            </p:nvSpPr>
            <p:spPr>
              <a:xfrm>
                <a:off x="3909356" y="1817501"/>
                <a:ext cx="828000" cy="584775"/>
              </a:xfrm>
              <a:prstGeom prst="rect">
                <a:avLst/>
              </a:prstGeom>
              <a:noFill/>
              <a:ln>
                <a:noFill/>
              </a:ln>
            </p:spPr>
            <p:txBody>
              <a:bodyPr wrap="square" rtlCol="0">
                <a:spAutoFit/>
              </a:bodyPr>
              <a:lstStyle/>
              <a:p>
                <a:pPr algn="ctr"/>
                <a:r>
                  <a:rPr lang="en-US" altLang="zh-CN" sz="3200" b="1" dirty="0">
                    <a:solidFill>
                      <a:schemeClr val="accent1"/>
                    </a:solidFill>
                    <a:latin typeface="微软雅黑" panose="020B0503020204020204" pitchFamily="34" charset="-122"/>
                    <a:ea typeface="微软雅黑" panose="020B0503020204020204" pitchFamily="34" charset="-122"/>
                  </a:rPr>
                  <a:t>4.4</a:t>
                </a:r>
              </a:p>
            </p:txBody>
          </p:sp>
          <p:sp>
            <p:nvSpPr>
              <p:cNvPr id="116" name="矩形 115"/>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spTree>
    <p:extLst>
      <p:ext uri="{BB962C8B-B14F-4D97-AF65-F5344CB8AC3E}">
        <p14:creationId xmlns:p14="http://schemas.microsoft.com/office/powerpoint/2010/main" val="319451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874101E-FECE-4EE7-AC01-6AAA8E9C21AC}"/>
              </a:ext>
            </a:extLst>
          </p:cNvPr>
          <p:cNvSpPr/>
          <p:nvPr/>
        </p:nvSpPr>
        <p:spPr>
          <a:xfrm>
            <a:off x="393058" y="163677"/>
            <a:ext cx="4698722" cy="584775"/>
          </a:xfrm>
          <a:prstGeom prst="rect">
            <a:avLst/>
          </a:prstGeom>
        </p:spPr>
        <p:txBody>
          <a:bodyPr wrap="none">
            <a:spAutoFit/>
          </a:bodyPr>
          <a:lstStyle/>
          <a:p>
            <a:r>
              <a:rPr lang="zh-CN" altLang="en-US" sz="3200" b="1" dirty="0"/>
              <a:t>如何选择合适的存储引擎</a:t>
            </a:r>
          </a:p>
        </p:txBody>
      </p:sp>
      <p:pic>
        <p:nvPicPr>
          <p:cNvPr id="4" name="图片 3">
            <a:extLst>
              <a:ext uri="{FF2B5EF4-FFF2-40B4-BE49-F238E27FC236}">
                <a16:creationId xmlns:a16="http://schemas.microsoft.com/office/drawing/2014/main" id="{C6766FA1-3B07-4BFF-AB48-6AAE485DA226}"/>
              </a:ext>
            </a:extLst>
          </p:cNvPr>
          <p:cNvPicPr>
            <a:picLocks noChangeAspect="1"/>
          </p:cNvPicPr>
          <p:nvPr/>
        </p:nvPicPr>
        <p:blipFill>
          <a:blip r:embed="rId2"/>
          <a:stretch>
            <a:fillRect/>
          </a:stretch>
        </p:blipFill>
        <p:spPr>
          <a:xfrm>
            <a:off x="393058" y="748452"/>
            <a:ext cx="10624457" cy="5889518"/>
          </a:xfrm>
          <a:prstGeom prst="rect">
            <a:avLst/>
          </a:prstGeom>
        </p:spPr>
      </p:pic>
    </p:spTree>
    <p:extLst>
      <p:ext uri="{BB962C8B-B14F-4D97-AF65-F5344CB8AC3E}">
        <p14:creationId xmlns:p14="http://schemas.microsoft.com/office/powerpoint/2010/main" val="357502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4.1.2 </a:t>
            </a:r>
            <a:r>
              <a:rPr lang="zh-CN" altLang="en-US" sz="2800" b="1" dirty="0"/>
              <a:t>数据类型</a:t>
            </a:r>
            <a:endParaRPr lang="zh-CN" altLang="en-US" sz="2800"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
        <p:nvSpPr>
          <p:cNvPr id="7" name="矩形 6">
            <a:extLst>
              <a:ext uri="{FF2B5EF4-FFF2-40B4-BE49-F238E27FC236}">
                <a16:creationId xmlns:a16="http://schemas.microsoft.com/office/drawing/2014/main" id="{B80E9768-4FAF-4CC5-A3FA-71C5142956C7}"/>
              </a:ext>
            </a:extLst>
          </p:cNvPr>
          <p:cNvSpPr/>
          <p:nvPr/>
        </p:nvSpPr>
        <p:spPr>
          <a:xfrm>
            <a:off x="359174" y="1374243"/>
            <a:ext cx="33759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000" b="1"/>
              <a:t>选择数据类型的基本原则</a:t>
            </a:r>
            <a:endParaRPr lang="en-US" altLang="zh-CN" sz="2000" b="1" dirty="0"/>
          </a:p>
        </p:txBody>
      </p:sp>
      <p:sp>
        <p:nvSpPr>
          <p:cNvPr id="2" name="矩形 1">
            <a:extLst>
              <a:ext uri="{FF2B5EF4-FFF2-40B4-BE49-F238E27FC236}">
                <a16:creationId xmlns:a16="http://schemas.microsoft.com/office/drawing/2014/main" id="{94A1C091-7465-4264-85BC-2F46D421FEB6}"/>
              </a:ext>
            </a:extLst>
          </p:cNvPr>
          <p:cNvSpPr/>
          <p:nvPr/>
        </p:nvSpPr>
        <p:spPr>
          <a:xfrm>
            <a:off x="342174" y="2094380"/>
            <a:ext cx="8464369" cy="369332"/>
          </a:xfrm>
          <a:prstGeom prst="rect">
            <a:avLst/>
          </a:prstGeom>
        </p:spPr>
        <p:txBody>
          <a:bodyPr wrap="square">
            <a:spAutoFit/>
          </a:bodyPr>
          <a:lstStyle/>
          <a:p>
            <a:r>
              <a:rPr lang="zh-CN" altLang="en-US" dirty="0"/>
              <a:t>根据选定的存储引擎</a:t>
            </a:r>
            <a:r>
              <a:rPr lang="en-US" altLang="zh-CN" dirty="0"/>
              <a:t>,</a:t>
            </a:r>
            <a:r>
              <a:rPr lang="zh-CN" altLang="en-US" dirty="0"/>
              <a:t>确定如何选择合适的数据类型</a:t>
            </a:r>
          </a:p>
        </p:txBody>
      </p:sp>
      <p:pic>
        <p:nvPicPr>
          <p:cNvPr id="10" name="图片 9">
            <a:extLst>
              <a:ext uri="{FF2B5EF4-FFF2-40B4-BE49-F238E27FC236}">
                <a16:creationId xmlns:a16="http://schemas.microsoft.com/office/drawing/2014/main" id="{17A45063-FA7F-4375-978D-C4FE35D161E6}"/>
              </a:ext>
            </a:extLst>
          </p:cNvPr>
          <p:cNvPicPr>
            <a:picLocks noChangeAspect="1"/>
          </p:cNvPicPr>
          <p:nvPr/>
        </p:nvPicPr>
        <p:blipFill>
          <a:blip r:embed="rId2"/>
          <a:stretch>
            <a:fillRect/>
          </a:stretch>
        </p:blipFill>
        <p:spPr>
          <a:xfrm>
            <a:off x="359174" y="2640045"/>
            <a:ext cx="11473652" cy="2514600"/>
          </a:xfrm>
          <a:prstGeom prst="rect">
            <a:avLst/>
          </a:prstGeom>
        </p:spPr>
      </p:pic>
    </p:spTree>
    <p:extLst>
      <p:ext uri="{BB962C8B-B14F-4D97-AF65-F5344CB8AC3E}">
        <p14:creationId xmlns:p14="http://schemas.microsoft.com/office/powerpoint/2010/main" val="101059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4.1.2 </a:t>
            </a:r>
            <a:r>
              <a:rPr lang="zh-CN" altLang="en-US" sz="2800" b="1" dirty="0"/>
              <a:t>数据类型</a:t>
            </a:r>
            <a:endParaRPr lang="zh-CN" altLang="en-US" sz="2800"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sp>
        <p:nvSpPr>
          <p:cNvPr id="7" name="矩形 6">
            <a:extLst>
              <a:ext uri="{FF2B5EF4-FFF2-40B4-BE49-F238E27FC236}">
                <a16:creationId xmlns:a16="http://schemas.microsoft.com/office/drawing/2014/main" id="{B80E9768-4FAF-4CC5-A3FA-71C5142956C7}"/>
              </a:ext>
            </a:extLst>
          </p:cNvPr>
          <p:cNvSpPr/>
          <p:nvPr/>
        </p:nvSpPr>
        <p:spPr>
          <a:xfrm>
            <a:off x="695322" y="1155450"/>
            <a:ext cx="3375935"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dirty="0"/>
              <a:t>1.CHAR</a:t>
            </a:r>
            <a:r>
              <a:rPr lang="zh-CN" altLang="en-US" b="1" dirty="0"/>
              <a:t>和</a:t>
            </a:r>
            <a:r>
              <a:rPr lang="en-US" altLang="zh-CN" sz="2000" b="1" dirty="0"/>
              <a:t>VARCHAR</a:t>
            </a:r>
            <a:endParaRPr lang="en-US" altLang="zh-CN" b="1" dirty="0"/>
          </a:p>
        </p:txBody>
      </p:sp>
      <p:sp>
        <p:nvSpPr>
          <p:cNvPr id="9" name="矩形 8">
            <a:extLst>
              <a:ext uri="{FF2B5EF4-FFF2-40B4-BE49-F238E27FC236}">
                <a16:creationId xmlns:a16="http://schemas.microsoft.com/office/drawing/2014/main" id="{B2A276F5-6048-409E-A9F2-66EA6ECC149B}"/>
              </a:ext>
            </a:extLst>
          </p:cNvPr>
          <p:cNvSpPr/>
          <p:nvPr/>
        </p:nvSpPr>
        <p:spPr>
          <a:xfrm>
            <a:off x="1023257" y="1884293"/>
            <a:ext cx="10613572" cy="646331"/>
          </a:xfrm>
          <a:prstGeom prst="rect">
            <a:avLst/>
          </a:prstGeom>
        </p:spPr>
        <p:txBody>
          <a:bodyPr wrap="square">
            <a:spAutoFit/>
          </a:bodyPr>
          <a:lstStyle/>
          <a:p>
            <a:r>
              <a:rPr lang="en-US" altLang="zh-CN" dirty="0"/>
              <a:t>CHAR </a:t>
            </a:r>
            <a:r>
              <a:rPr lang="zh-CN" altLang="en-US" dirty="0"/>
              <a:t>和</a:t>
            </a:r>
            <a:r>
              <a:rPr lang="en-US" altLang="zh-CN" dirty="0"/>
              <a:t>VARCHAR </a:t>
            </a:r>
            <a:r>
              <a:rPr lang="zh-CN" altLang="en-US" dirty="0"/>
              <a:t>类型类似，但它们保存和检索的方式不同。它们的最大长度和是否尾</a:t>
            </a:r>
          </a:p>
          <a:p>
            <a:r>
              <a:rPr lang="zh-CN" altLang="en-US" dirty="0"/>
              <a:t>部空格被保留等方面也不同。在存储或检索过程中不进行大小写转换。</a:t>
            </a:r>
          </a:p>
        </p:txBody>
      </p:sp>
      <p:pic>
        <p:nvPicPr>
          <p:cNvPr id="10" name="图片 9">
            <a:extLst>
              <a:ext uri="{FF2B5EF4-FFF2-40B4-BE49-F238E27FC236}">
                <a16:creationId xmlns:a16="http://schemas.microsoft.com/office/drawing/2014/main" id="{8C751C94-1054-4591-9920-69888BAFFCA2}"/>
              </a:ext>
            </a:extLst>
          </p:cNvPr>
          <p:cNvPicPr>
            <a:picLocks noChangeAspect="1"/>
          </p:cNvPicPr>
          <p:nvPr/>
        </p:nvPicPr>
        <p:blipFill>
          <a:blip r:embed="rId2"/>
          <a:stretch>
            <a:fillRect/>
          </a:stretch>
        </p:blipFill>
        <p:spPr>
          <a:xfrm>
            <a:off x="1023257" y="2563528"/>
            <a:ext cx="6981825" cy="3990975"/>
          </a:xfrm>
          <a:prstGeom prst="rect">
            <a:avLst/>
          </a:prstGeom>
        </p:spPr>
      </p:pic>
    </p:spTree>
    <p:extLst>
      <p:ext uri="{BB962C8B-B14F-4D97-AF65-F5344CB8AC3E}">
        <p14:creationId xmlns:p14="http://schemas.microsoft.com/office/powerpoint/2010/main" val="34769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58FD2AA-1018-4B8A-8008-E3B154C3B378}"/>
              </a:ext>
            </a:extLst>
          </p:cNvPr>
          <p:cNvPicPr>
            <a:picLocks noChangeAspect="1"/>
          </p:cNvPicPr>
          <p:nvPr/>
        </p:nvPicPr>
        <p:blipFill>
          <a:blip r:embed="rId2"/>
          <a:stretch>
            <a:fillRect/>
          </a:stretch>
        </p:blipFill>
        <p:spPr>
          <a:xfrm>
            <a:off x="163965" y="205468"/>
            <a:ext cx="7705725" cy="1047750"/>
          </a:xfrm>
          <a:prstGeom prst="rect">
            <a:avLst/>
          </a:prstGeom>
        </p:spPr>
      </p:pic>
      <p:pic>
        <p:nvPicPr>
          <p:cNvPr id="3" name="图片 2">
            <a:extLst>
              <a:ext uri="{FF2B5EF4-FFF2-40B4-BE49-F238E27FC236}">
                <a16:creationId xmlns:a16="http://schemas.microsoft.com/office/drawing/2014/main" id="{E82D91B0-4030-4A68-A05E-72DFADDB4E6C}"/>
              </a:ext>
            </a:extLst>
          </p:cNvPr>
          <p:cNvPicPr>
            <a:picLocks noChangeAspect="1"/>
          </p:cNvPicPr>
          <p:nvPr/>
        </p:nvPicPr>
        <p:blipFill>
          <a:blip r:embed="rId3"/>
          <a:stretch>
            <a:fillRect/>
          </a:stretch>
        </p:blipFill>
        <p:spPr>
          <a:xfrm>
            <a:off x="0" y="1344376"/>
            <a:ext cx="7277100" cy="1076325"/>
          </a:xfrm>
          <a:prstGeom prst="rect">
            <a:avLst/>
          </a:prstGeom>
        </p:spPr>
      </p:pic>
      <p:pic>
        <p:nvPicPr>
          <p:cNvPr id="4" name="图片 3">
            <a:extLst>
              <a:ext uri="{FF2B5EF4-FFF2-40B4-BE49-F238E27FC236}">
                <a16:creationId xmlns:a16="http://schemas.microsoft.com/office/drawing/2014/main" id="{3A62E9E4-E30C-4EC0-A175-FF386A4F1D17}"/>
              </a:ext>
            </a:extLst>
          </p:cNvPr>
          <p:cNvPicPr>
            <a:picLocks noChangeAspect="1"/>
          </p:cNvPicPr>
          <p:nvPr/>
        </p:nvPicPr>
        <p:blipFill>
          <a:blip r:embed="rId4"/>
          <a:stretch>
            <a:fillRect/>
          </a:stretch>
        </p:blipFill>
        <p:spPr>
          <a:xfrm>
            <a:off x="0" y="2525487"/>
            <a:ext cx="8763000" cy="4210979"/>
          </a:xfrm>
          <a:prstGeom prst="rect">
            <a:avLst/>
          </a:prstGeom>
        </p:spPr>
      </p:pic>
    </p:spTree>
    <p:extLst>
      <p:ext uri="{BB962C8B-B14F-4D97-AF65-F5344CB8AC3E}">
        <p14:creationId xmlns:p14="http://schemas.microsoft.com/office/powerpoint/2010/main" val="1227848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4.1.2 </a:t>
            </a:r>
            <a:r>
              <a:rPr lang="zh-CN" altLang="en-US" sz="2800" b="1" dirty="0"/>
              <a:t>数据类型</a:t>
            </a:r>
            <a:endParaRPr lang="zh-CN" altLang="en-US" sz="2800"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sp>
        <p:nvSpPr>
          <p:cNvPr id="7" name="矩形 6">
            <a:extLst>
              <a:ext uri="{FF2B5EF4-FFF2-40B4-BE49-F238E27FC236}">
                <a16:creationId xmlns:a16="http://schemas.microsoft.com/office/drawing/2014/main" id="{B80E9768-4FAF-4CC5-A3FA-71C5142956C7}"/>
              </a:ext>
            </a:extLst>
          </p:cNvPr>
          <p:cNvSpPr/>
          <p:nvPr/>
        </p:nvSpPr>
        <p:spPr>
          <a:xfrm>
            <a:off x="695322" y="1155450"/>
            <a:ext cx="337593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dirty="0"/>
              <a:t>2.TEXT</a:t>
            </a:r>
            <a:r>
              <a:rPr lang="zh-CN" altLang="en-US" b="1" dirty="0"/>
              <a:t>和</a:t>
            </a:r>
            <a:r>
              <a:rPr lang="en-US" altLang="zh-CN" b="1" dirty="0"/>
              <a:t>BLOB</a:t>
            </a:r>
          </a:p>
        </p:txBody>
      </p:sp>
      <p:sp>
        <p:nvSpPr>
          <p:cNvPr id="9" name="矩形 8">
            <a:extLst>
              <a:ext uri="{FF2B5EF4-FFF2-40B4-BE49-F238E27FC236}">
                <a16:creationId xmlns:a16="http://schemas.microsoft.com/office/drawing/2014/main" id="{B2A276F5-6048-409E-A9F2-66EA6ECC149B}"/>
              </a:ext>
            </a:extLst>
          </p:cNvPr>
          <p:cNvSpPr/>
          <p:nvPr/>
        </p:nvSpPr>
        <p:spPr>
          <a:xfrm>
            <a:off x="1023257" y="1884293"/>
            <a:ext cx="10613572" cy="646331"/>
          </a:xfrm>
          <a:prstGeom prst="rect">
            <a:avLst/>
          </a:prstGeom>
        </p:spPr>
        <p:txBody>
          <a:bodyPr wrap="square">
            <a:spAutoFit/>
          </a:bodyPr>
          <a:lstStyle/>
          <a:p>
            <a:r>
              <a:rPr lang="zh-CN" altLang="en-US" dirty="0"/>
              <a:t>在保存较大的文本的时候，通常会选择使用</a:t>
            </a:r>
            <a:r>
              <a:rPr lang="en-US" altLang="zh-CN" dirty="0"/>
              <a:t>TEXT</a:t>
            </a:r>
            <a:r>
              <a:rPr lang="zh-CN" altLang="en-US" dirty="0"/>
              <a:t>或者是</a:t>
            </a:r>
            <a:r>
              <a:rPr lang="en-US" altLang="zh-CN" dirty="0"/>
              <a:t>BLOB</a:t>
            </a:r>
            <a:r>
              <a:rPr lang="zh-CN" altLang="en-US" dirty="0"/>
              <a:t>。二者之间的主要差别是</a:t>
            </a:r>
            <a:r>
              <a:rPr lang="en-US" altLang="zh-CN" dirty="0"/>
              <a:t>BLOB</a:t>
            </a:r>
            <a:r>
              <a:rPr lang="zh-CN" altLang="en-US" dirty="0"/>
              <a:t>能用来保存二进制数据，比如照片；而</a:t>
            </a:r>
            <a:r>
              <a:rPr lang="en-US" altLang="zh-CN" dirty="0"/>
              <a:t>TEXT</a:t>
            </a:r>
            <a:r>
              <a:rPr lang="zh-CN" altLang="en-US" dirty="0"/>
              <a:t>只能保存字符串数据，比如一篇文章或者日记；</a:t>
            </a:r>
          </a:p>
        </p:txBody>
      </p:sp>
      <p:sp>
        <p:nvSpPr>
          <p:cNvPr id="2" name="矩形 1">
            <a:extLst>
              <a:ext uri="{FF2B5EF4-FFF2-40B4-BE49-F238E27FC236}">
                <a16:creationId xmlns:a16="http://schemas.microsoft.com/office/drawing/2014/main" id="{887C05A0-5372-4656-B5A1-AF5C29B475C0}"/>
              </a:ext>
            </a:extLst>
          </p:cNvPr>
          <p:cNvSpPr/>
          <p:nvPr/>
        </p:nvSpPr>
        <p:spPr>
          <a:xfrm>
            <a:off x="695322" y="2705469"/>
            <a:ext cx="1569660" cy="369332"/>
          </a:xfrm>
          <a:prstGeom prst="rect">
            <a:avLst/>
          </a:prstGeom>
        </p:spPr>
        <p:txBody>
          <a:bodyPr wrap="none">
            <a:spAutoFit/>
          </a:bodyPr>
          <a:lstStyle/>
          <a:p>
            <a:r>
              <a:rPr lang="zh-CN" altLang="en-US" b="1">
                <a:solidFill>
                  <a:srgbClr val="4F4F4F"/>
                </a:solidFill>
                <a:latin typeface="Microsoft YaHei" panose="020B0503020204020204" pitchFamily="34" charset="-122"/>
                <a:ea typeface="Microsoft YaHei" panose="020B0503020204020204" pitchFamily="34" charset="-122"/>
              </a:rPr>
              <a:t>常见问题总结</a:t>
            </a:r>
            <a:endParaRPr lang="zh-CN" altLang="en-US" dirty="0"/>
          </a:p>
        </p:txBody>
      </p:sp>
      <p:sp>
        <p:nvSpPr>
          <p:cNvPr id="3" name="矩形 2">
            <a:extLst>
              <a:ext uri="{FF2B5EF4-FFF2-40B4-BE49-F238E27FC236}">
                <a16:creationId xmlns:a16="http://schemas.microsoft.com/office/drawing/2014/main" id="{B34337EC-3E1A-4E61-B038-0CFFCE6E0868}"/>
              </a:ext>
            </a:extLst>
          </p:cNvPr>
          <p:cNvSpPr/>
          <p:nvPr/>
        </p:nvSpPr>
        <p:spPr>
          <a:xfrm>
            <a:off x="925285" y="3105835"/>
            <a:ext cx="9535885" cy="369332"/>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a:t>
            </a:r>
            <a:r>
              <a:rPr lang="en-US" altLang="zh-CN" dirty="0">
                <a:solidFill>
                  <a:srgbClr val="4F4F4F"/>
                </a:solidFill>
                <a:latin typeface="Microsoft YaHei" panose="020B0503020204020204" pitchFamily="34" charset="-122"/>
                <a:ea typeface="Microsoft YaHei" panose="020B0503020204020204" pitchFamily="34" charset="-122"/>
              </a:rPr>
              <a:t>1</a:t>
            </a:r>
            <a:r>
              <a:rPr lang="zh-CN" altLang="en-US" dirty="0">
                <a:solidFill>
                  <a:srgbClr val="4F4F4F"/>
                </a:solidFill>
                <a:latin typeface="Microsoft YaHei" panose="020B0503020204020204" pitchFamily="34" charset="-122"/>
                <a:ea typeface="Microsoft YaHei" panose="020B0503020204020204" pitchFamily="34" charset="-122"/>
              </a:rPr>
              <a:t>）</a:t>
            </a:r>
            <a:r>
              <a:rPr lang="en-US" altLang="zh-CN" dirty="0">
                <a:solidFill>
                  <a:srgbClr val="4F4F4F"/>
                </a:solidFill>
                <a:latin typeface="Microsoft YaHei" panose="020B0503020204020204" pitchFamily="34" charset="-122"/>
                <a:ea typeface="Microsoft YaHei" panose="020B0503020204020204" pitchFamily="34" charset="-122"/>
              </a:rPr>
              <a:t>BLOB</a:t>
            </a:r>
            <a:r>
              <a:rPr lang="zh-CN" altLang="en-US" dirty="0">
                <a:solidFill>
                  <a:srgbClr val="4F4F4F"/>
                </a:solidFill>
                <a:latin typeface="Microsoft YaHei" panose="020B0503020204020204" pitchFamily="34" charset="-122"/>
                <a:ea typeface="Microsoft YaHei" panose="020B0503020204020204" pitchFamily="34" charset="-122"/>
              </a:rPr>
              <a:t>和</a:t>
            </a:r>
            <a:r>
              <a:rPr lang="en-US" altLang="zh-CN" dirty="0">
                <a:solidFill>
                  <a:srgbClr val="4F4F4F"/>
                </a:solidFill>
                <a:latin typeface="Microsoft YaHei" panose="020B0503020204020204" pitchFamily="34" charset="-122"/>
                <a:ea typeface="Microsoft YaHei" panose="020B0503020204020204" pitchFamily="34" charset="-122"/>
              </a:rPr>
              <a:t>TEXT</a:t>
            </a:r>
            <a:r>
              <a:rPr lang="zh-CN" altLang="en-US" dirty="0">
                <a:solidFill>
                  <a:srgbClr val="4F4F4F"/>
                </a:solidFill>
                <a:latin typeface="Microsoft YaHei" panose="020B0503020204020204" pitchFamily="34" charset="-122"/>
                <a:ea typeface="Microsoft YaHei" panose="020B0503020204020204" pitchFamily="34" charset="-122"/>
              </a:rPr>
              <a:t>值会引起一些性能问题，特别是在执行了大量的删除操作的时候；</a:t>
            </a:r>
            <a:endParaRPr lang="zh-CN" altLang="en-US" dirty="0"/>
          </a:p>
        </p:txBody>
      </p:sp>
      <p:sp>
        <p:nvSpPr>
          <p:cNvPr id="5" name="矩形 4">
            <a:extLst>
              <a:ext uri="{FF2B5EF4-FFF2-40B4-BE49-F238E27FC236}">
                <a16:creationId xmlns:a16="http://schemas.microsoft.com/office/drawing/2014/main" id="{68E96627-49EA-4AF2-8C3D-677052855043}"/>
              </a:ext>
            </a:extLst>
          </p:cNvPr>
          <p:cNvSpPr/>
          <p:nvPr/>
        </p:nvSpPr>
        <p:spPr>
          <a:xfrm>
            <a:off x="925284" y="3758246"/>
            <a:ext cx="9677401" cy="369332"/>
          </a:xfrm>
          <a:prstGeom prst="rect">
            <a:avLst/>
          </a:prstGeom>
        </p:spPr>
        <p:txBody>
          <a:bodyPr wrap="square">
            <a:spAutoFit/>
          </a:bodyPr>
          <a:lstStyle/>
          <a:p>
            <a:r>
              <a:rPr lang="zh-CN" altLang="en-US" dirty="0"/>
              <a:t>（</a:t>
            </a:r>
            <a:r>
              <a:rPr lang="en-US" altLang="zh-CN" dirty="0"/>
              <a:t>2</a:t>
            </a:r>
            <a:r>
              <a:rPr lang="zh-CN" altLang="en-US" dirty="0"/>
              <a:t>）可以使用合成（</a:t>
            </a:r>
            <a:r>
              <a:rPr lang="en-US" altLang="zh-CN" dirty="0"/>
              <a:t>Synthetic</a:t>
            </a:r>
            <a:r>
              <a:rPr lang="zh-CN" altLang="en-US" dirty="0"/>
              <a:t>）索引来提高大文本字段（</a:t>
            </a:r>
            <a:r>
              <a:rPr lang="en-US" altLang="zh-CN" dirty="0"/>
              <a:t>BLOB</a:t>
            </a:r>
            <a:r>
              <a:rPr lang="zh-CN" altLang="en-US" dirty="0"/>
              <a:t>或者</a:t>
            </a:r>
            <a:r>
              <a:rPr lang="en-US" altLang="zh-CN" dirty="0"/>
              <a:t>TEXT</a:t>
            </a:r>
            <a:r>
              <a:rPr lang="zh-CN" altLang="en-US" dirty="0"/>
              <a:t>）的查询性能。</a:t>
            </a:r>
          </a:p>
        </p:txBody>
      </p:sp>
      <p:sp>
        <p:nvSpPr>
          <p:cNvPr id="6" name="矩形 5">
            <a:extLst>
              <a:ext uri="{FF2B5EF4-FFF2-40B4-BE49-F238E27FC236}">
                <a16:creationId xmlns:a16="http://schemas.microsoft.com/office/drawing/2014/main" id="{8D260E02-7CA4-40D1-84D5-9AE0BBA84B79}"/>
              </a:ext>
            </a:extLst>
          </p:cNvPr>
          <p:cNvSpPr/>
          <p:nvPr/>
        </p:nvSpPr>
        <p:spPr>
          <a:xfrm>
            <a:off x="925284" y="4487089"/>
            <a:ext cx="6394058" cy="369332"/>
          </a:xfrm>
          <a:prstGeom prst="rect">
            <a:avLst/>
          </a:prstGeom>
        </p:spPr>
        <p:txBody>
          <a:bodyPr wrap="none">
            <a:spAutoFit/>
          </a:bodyPr>
          <a:lstStyle/>
          <a:p>
            <a:r>
              <a:rPr lang="zh-CN" altLang="en-US" dirty="0"/>
              <a:t>（</a:t>
            </a:r>
            <a:r>
              <a:rPr lang="en-US" altLang="zh-CN" dirty="0"/>
              <a:t>3</a:t>
            </a:r>
            <a:r>
              <a:rPr lang="zh-CN" altLang="en-US" dirty="0"/>
              <a:t>）在不必要的时候避免检索大型的</a:t>
            </a:r>
            <a:r>
              <a:rPr lang="en-US" altLang="zh-CN" dirty="0"/>
              <a:t>BLOB</a:t>
            </a:r>
            <a:r>
              <a:rPr lang="zh-CN" altLang="en-US" dirty="0"/>
              <a:t>或者</a:t>
            </a:r>
            <a:r>
              <a:rPr lang="en-US" altLang="zh-CN" dirty="0"/>
              <a:t>TEXT</a:t>
            </a:r>
            <a:r>
              <a:rPr lang="zh-CN" altLang="en-US" dirty="0"/>
              <a:t>的值；</a:t>
            </a:r>
          </a:p>
        </p:txBody>
      </p:sp>
      <p:sp>
        <p:nvSpPr>
          <p:cNvPr id="8" name="矩形 7">
            <a:extLst>
              <a:ext uri="{FF2B5EF4-FFF2-40B4-BE49-F238E27FC236}">
                <a16:creationId xmlns:a16="http://schemas.microsoft.com/office/drawing/2014/main" id="{A08E4A04-7603-4FEC-AF7B-1273B0E38A54}"/>
              </a:ext>
            </a:extLst>
          </p:cNvPr>
          <p:cNvSpPr/>
          <p:nvPr/>
        </p:nvSpPr>
        <p:spPr>
          <a:xfrm>
            <a:off x="925284" y="5231995"/>
            <a:ext cx="5009064" cy="369332"/>
          </a:xfrm>
          <a:prstGeom prst="rect">
            <a:avLst/>
          </a:prstGeom>
        </p:spPr>
        <p:txBody>
          <a:bodyPr wrap="none">
            <a:spAutoFit/>
          </a:bodyPr>
          <a:lstStyle/>
          <a:p>
            <a:r>
              <a:rPr lang="zh-CN" altLang="en-US" dirty="0"/>
              <a:t>（</a:t>
            </a:r>
            <a:r>
              <a:rPr lang="en-US" altLang="zh-CN" dirty="0"/>
              <a:t>4</a:t>
            </a:r>
            <a:r>
              <a:rPr lang="zh-CN" altLang="en-US" dirty="0"/>
              <a:t>）把</a:t>
            </a:r>
            <a:r>
              <a:rPr lang="en-US" altLang="zh-CN" dirty="0"/>
              <a:t>BLOB</a:t>
            </a:r>
            <a:r>
              <a:rPr lang="zh-CN" altLang="en-US" dirty="0"/>
              <a:t>或者</a:t>
            </a:r>
            <a:r>
              <a:rPr lang="en-US" altLang="zh-CN" dirty="0"/>
              <a:t>TEXT</a:t>
            </a:r>
            <a:r>
              <a:rPr lang="zh-CN" altLang="en-US" dirty="0"/>
              <a:t>列分离到单独的表中；</a:t>
            </a:r>
          </a:p>
        </p:txBody>
      </p:sp>
    </p:spTree>
    <p:extLst>
      <p:ext uri="{BB962C8B-B14F-4D97-AF65-F5344CB8AC3E}">
        <p14:creationId xmlns:p14="http://schemas.microsoft.com/office/powerpoint/2010/main" val="392118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4.1.2 </a:t>
            </a:r>
            <a:r>
              <a:rPr lang="zh-CN" altLang="en-US" sz="2800" b="1" dirty="0"/>
              <a:t>数据类型</a:t>
            </a:r>
            <a:endParaRPr lang="zh-CN" altLang="en-US" sz="2800"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sp>
        <p:nvSpPr>
          <p:cNvPr id="7" name="矩形 6">
            <a:extLst>
              <a:ext uri="{FF2B5EF4-FFF2-40B4-BE49-F238E27FC236}">
                <a16:creationId xmlns:a16="http://schemas.microsoft.com/office/drawing/2014/main" id="{B80E9768-4FAF-4CC5-A3FA-71C5142956C7}"/>
              </a:ext>
            </a:extLst>
          </p:cNvPr>
          <p:cNvSpPr/>
          <p:nvPr/>
        </p:nvSpPr>
        <p:spPr>
          <a:xfrm>
            <a:off x="695322" y="1155450"/>
            <a:ext cx="337593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dirty="0"/>
              <a:t>3.</a:t>
            </a:r>
            <a:r>
              <a:rPr lang="zh-CN" altLang="en-US" b="1" dirty="0"/>
              <a:t>浮点数和定点数</a:t>
            </a:r>
          </a:p>
        </p:txBody>
      </p:sp>
      <p:sp>
        <p:nvSpPr>
          <p:cNvPr id="9" name="矩形 8">
            <a:extLst>
              <a:ext uri="{FF2B5EF4-FFF2-40B4-BE49-F238E27FC236}">
                <a16:creationId xmlns:a16="http://schemas.microsoft.com/office/drawing/2014/main" id="{B2A276F5-6048-409E-A9F2-66EA6ECC149B}"/>
              </a:ext>
            </a:extLst>
          </p:cNvPr>
          <p:cNvSpPr/>
          <p:nvPr/>
        </p:nvSpPr>
        <p:spPr>
          <a:xfrm>
            <a:off x="695322" y="1524782"/>
            <a:ext cx="10613572" cy="2308324"/>
          </a:xfrm>
          <a:prstGeom prst="rect">
            <a:avLst/>
          </a:prstGeom>
        </p:spPr>
        <p:txBody>
          <a:bodyPr wrap="square">
            <a:spAutoFit/>
          </a:bodyPr>
          <a:lstStyle/>
          <a:p>
            <a:r>
              <a:rPr lang="zh-CN" altLang="en-US" dirty="0"/>
              <a:t>浮点数一般用于表示含有小数部分的数值。</a:t>
            </a:r>
            <a:endParaRPr lang="en-US" altLang="zh-CN" dirty="0"/>
          </a:p>
          <a:p>
            <a:endParaRPr lang="en-US" altLang="zh-CN" dirty="0"/>
          </a:p>
          <a:p>
            <a:r>
              <a:rPr lang="zh-CN" altLang="en-US" dirty="0"/>
              <a:t>定点数不同于浮点数，定点数实际上是以字符串的形式存放的，所以定点数可以更加精确地保存数据。如果实际插入的数值精度大于实际定义的精度，则</a:t>
            </a:r>
            <a:r>
              <a:rPr lang="en-US" altLang="zh-CN" dirty="0"/>
              <a:t>MySQL</a:t>
            </a:r>
            <a:r>
              <a:rPr lang="zh-CN" altLang="en-US" dirty="0"/>
              <a:t>会进行警告（默认的</a:t>
            </a:r>
            <a:r>
              <a:rPr lang="en-US" altLang="zh-CN" dirty="0" err="1"/>
              <a:t>SqlMode</a:t>
            </a:r>
            <a:r>
              <a:rPr lang="zh-CN" altLang="en-US" dirty="0"/>
              <a:t>下），但是数据按照实际精度四舍五入之后插入；如果</a:t>
            </a:r>
            <a:r>
              <a:rPr lang="en-US" altLang="zh-CN" dirty="0" err="1"/>
              <a:t>SQLMode</a:t>
            </a:r>
            <a:r>
              <a:rPr lang="zh-CN" altLang="en-US" dirty="0"/>
              <a:t>是在</a:t>
            </a:r>
            <a:r>
              <a:rPr lang="en-US" altLang="zh-CN" dirty="0"/>
              <a:t>TRADITIONAL</a:t>
            </a:r>
            <a:r>
              <a:rPr lang="zh-CN" altLang="en-US" dirty="0"/>
              <a:t>（传统模式）下，则系统会直接报错，导致数据无法插入；</a:t>
            </a:r>
            <a:endParaRPr lang="en-US" altLang="zh-CN" dirty="0"/>
          </a:p>
          <a:p>
            <a:endParaRPr lang="en-US" altLang="zh-CN" dirty="0"/>
          </a:p>
          <a:p>
            <a:r>
              <a:rPr lang="zh-CN" altLang="en-US" dirty="0"/>
              <a:t>在</a:t>
            </a:r>
            <a:r>
              <a:rPr lang="en-US" altLang="zh-CN" dirty="0"/>
              <a:t>MySQL</a:t>
            </a:r>
            <a:r>
              <a:rPr lang="zh-CN" altLang="en-US" dirty="0"/>
              <a:t>中，</a:t>
            </a:r>
            <a:r>
              <a:rPr lang="en-US" altLang="zh-CN" dirty="0"/>
              <a:t>decimal</a:t>
            </a:r>
            <a:r>
              <a:rPr lang="zh-CN" altLang="en-US" dirty="0"/>
              <a:t>或者（</a:t>
            </a:r>
            <a:r>
              <a:rPr lang="en-US" altLang="zh-CN" dirty="0" err="1"/>
              <a:t>numberic</a:t>
            </a:r>
            <a:r>
              <a:rPr lang="zh-CN" altLang="en-US" dirty="0"/>
              <a:t>）用来表示定点数；</a:t>
            </a:r>
          </a:p>
        </p:txBody>
      </p:sp>
      <p:sp>
        <p:nvSpPr>
          <p:cNvPr id="10" name="矩形 9">
            <a:extLst>
              <a:ext uri="{FF2B5EF4-FFF2-40B4-BE49-F238E27FC236}">
                <a16:creationId xmlns:a16="http://schemas.microsoft.com/office/drawing/2014/main" id="{EE2F4871-CE60-4428-BE08-503AEBD7DABF}"/>
              </a:ext>
            </a:extLst>
          </p:cNvPr>
          <p:cNvSpPr/>
          <p:nvPr/>
        </p:nvSpPr>
        <p:spPr>
          <a:xfrm>
            <a:off x="695322" y="4027410"/>
            <a:ext cx="6096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r>
              <a:rPr lang="zh-CN" altLang="en-US" dirty="0"/>
              <a:t>注意：</a:t>
            </a:r>
          </a:p>
        </p:txBody>
      </p:sp>
      <p:sp>
        <p:nvSpPr>
          <p:cNvPr id="12" name="矩形 11">
            <a:extLst>
              <a:ext uri="{FF2B5EF4-FFF2-40B4-BE49-F238E27FC236}">
                <a16:creationId xmlns:a16="http://schemas.microsoft.com/office/drawing/2014/main" id="{C3B34D9D-3A8A-4EF3-8C33-5B731D60277B}"/>
              </a:ext>
            </a:extLst>
          </p:cNvPr>
          <p:cNvSpPr/>
          <p:nvPr/>
        </p:nvSpPr>
        <p:spPr>
          <a:xfrm>
            <a:off x="695322" y="4591046"/>
            <a:ext cx="6184449" cy="1477328"/>
          </a:xfrm>
          <a:prstGeom prst="rect">
            <a:avLst/>
          </a:prstGeom>
        </p:spPr>
        <p:txBody>
          <a:bodyPr wrap="square">
            <a:spAutoFit/>
          </a:bodyPr>
          <a:lstStyle/>
          <a:p>
            <a:r>
              <a:rPr lang="en-US" altLang="zh-CN" dirty="0"/>
              <a:t>1.</a:t>
            </a:r>
            <a:r>
              <a:rPr lang="zh-CN" altLang="en-US" dirty="0"/>
              <a:t>浮点数存在误差问题；</a:t>
            </a:r>
          </a:p>
          <a:p>
            <a:r>
              <a:rPr lang="en-US" altLang="zh-CN" dirty="0"/>
              <a:t>2.</a:t>
            </a:r>
            <a:r>
              <a:rPr lang="zh-CN" altLang="en-US" dirty="0"/>
              <a:t>对货币等精度敏感的数据，应该使用定点数表示或者存储；</a:t>
            </a:r>
          </a:p>
          <a:p>
            <a:r>
              <a:rPr lang="en-US" altLang="zh-CN" dirty="0"/>
              <a:t>3.</a:t>
            </a:r>
            <a:r>
              <a:rPr lang="zh-CN" altLang="en-US" dirty="0"/>
              <a:t>在编程中，如果用到浮点数，要特别注意误差问题，</a:t>
            </a:r>
            <a:endParaRPr lang="en-US" altLang="zh-CN" dirty="0"/>
          </a:p>
          <a:p>
            <a:r>
              <a:rPr lang="en-US" altLang="zh-CN" dirty="0"/>
              <a:t>   </a:t>
            </a:r>
            <a:r>
              <a:rPr lang="zh-CN" altLang="en-US" dirty="0"/>
              <a:t>并尽量避免做浮点数的比较；</a:t>
            </a:r>
          </a:p>
          <a:p>
            <a:r>
              <a:rPr lang="en-US" altLang="zh-CN" dirty="0"/>
              <a:t>4.</a:t>
            </a:r>
            <a:r>
              <a:rPr lang="zh-CN" altLang="en-US" dirty="0"/>
              <a:t>要注意浮点数中一些特殊值的处理；</a:t>
            </a:r>
          </a:p>
        </p:txBody>
      </p:sp>
    </p:spTree>
    <p:extLst>
      <p:ext uri="{BB962C8B-B14F-4D97-AF65-F5344CB8AC3E}">
        <p14:creationId xmlns:p14="http://schemas.microsoft.com/office/powerpoint/2010/main" val="845370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5DE96DB-F230-4E73-B4E3-C04ECD1DC79A}"/>
              </a:ext>
            </a:extLst>
          </p:cNvPr>
          <p:cNvPicPr>
            <a:picLocks noChangeAspect="1"/>
          </p:cNvPicPr>
          <p:nvPr/>
        </p:nvPicPr>
        <p:blipFill>
          <a:blip r:embed="rId2"/>
          <a:stretch>
            <a:fillRect/>
          </a:stretch>
        </p:blipFill>
        <p:spPr>
          <a:xfrm>
            <a:off x="339498" y="1265877"/>
            <a:ext cx="8181975" cy="5486400"/>
          </a:xfrm>
          <a:prstGeom prst="rect">
            <a:avLst/>
          </a:prstGeom>
        </p:spPr>
      </p:pic>
      <p:pic>
        <p:nvPicPr>
          <p:cNvPr id="5" name="图片 4">
            <a:extLst>
              <a:ext uri="{FF2B5EF4-FFF2-40B4-BE49-F238E27FC236}">
                <a16:creationId xmlns:a16="http://schemas.microsoft.com/office/drawing/2014/main" id="{FBE4F3D4-CE32-4892-8FF5-0CC776067F20}"/>
              </a:ext>
            </a:extLst>
          </p:cNvPr>
          <p:cNvPicPr>
            <a:picLocks noChangeAspect="1"/>
          </p:cNvPicPr>
          <p:nvPr/>
        </p:nvPicPr>
        <p:blipFill>
          <a:blip r:embed="rId3"/>
          <a:stretch>
            <a:fillRect/>
          </a:stretch>
        </p:blipFill>
        <p:spPr>
          <a:xfrm>
            <a:off x="339498" y="0"/>
            <a:ext cx="8658225" cy="1152525"/>
          </a:xfrm>
          <a:prstGeom prst="rect">
            <a:avLst/>
          </a:prstGeom>
        </p:spPr>
      </p:pic>
    </p:spTree>
    <p:extLst>
      <p:ext uri="{BB962C8B-B14F-4D97-AF65-F5344CB8AC3E}">
        <p14:creationId xmlns:p14="http://schemas.microsoft.com/office/powerpoint/2010/main" val="3923301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4.1.2 </a:t>
            </a:r>
            <a:r>
              <a:rPr lang="zh-CN" altLang="en-US" sz="2800" b="1" dirty="0"/>
              <a:t>数据类型</a:t>
            </a:r>
            <a:endParaRPr lang="zh-CN" altLang="en-US" sz="2800"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p:sp>
        <p:nvSpPr>
          <p:cNvPr id="7" name="矩形 6">
            <a:extLst>
              <a:ext uri="{FF2B5EF4-FFF2-40B4-BE49-F238E27FC236}">
                <a16:creationId xmlns:a16="http://schemas.microsoft.com/office/drawing/2014/main" id="{B80E9768-4FAF-4CC5-A3FA-71C5142956C7}"/>
              </a:ext>
            </a:extLst>
          </p:cNvPr>
          <p:cNvSpPr/>
          <p:nvPr/>
        </p:nvSpPr>
        <p:spPr>
          <a:xfrm>
            <a:off x="695322" y="1155450"/>
            <a:ext cx="337593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dirty="0"/>
              <a:t>4.</a:t>
            </a:r>
            <a:r>
              <a:rPr lang="zh-CN" altLang="en-US" b="1" dirty="0"/>
              <a:t>日期类型选择</a:t>
            </a:r>
          </a:p>
        </p:txBody>
      </p:sp>
      <p:sp>
        <p:nvSpPr>
          <p:cNvPr id="9" name="矩形 8">
            <a:extLst>
              <a:ext uri="{FF2B5EF4-FFF2-40B4-BE49-F238E27FC236}">
                <a16:creationId xmlns:a16="http://schemas.microsoft.com/office/drawing/2014/main" id="{B2A276F5-6048-409E-A9F2-66EA6ECC149B}"/>
              </a:ext>
            </a:extLst>
          </p:cNvPr>
          <p:cNvSpPr/>
          <p:nvPr/>
        </p:nvSpPr>
        <p:spPr>
          <a:xfrm>
            <a:off x="695322" y="1524782"/>
            <a:ext cx="10613572" cy="369332"/>
          </a:xfrm>
          <a:prstGeom prst="rect">
            <a:avLst/>
          </a:prstGeom>
        </p:spPr>
        <p:txBody>
          <a:bodyPr wrap="square">
            <a:spAutoFit/>
          </a:bodyPr>
          <a:lstStyle/>
          <a:p>
            <a:r>
              <a:rPr lang="en-US" altLang="zh-CN" dirty="0"/>
              <a:t>DATE</a:t>
            </a:r>
            <a:r>
              <a:rPr lang="zh-CN" altLang="en-US" dirty="0"/>
              <a:t>、</a:t>
            </a:r>
            <a:r>
              <a:rPr lang="en-US" altLang="zh-CN" dirty="0"/>
              <a:t>TIME</a:t>
            </a:r>
            <a:r>
              <a:rPr lang="zh-CN" altLang="en-US" dirty="0"/>
              <a:t>、</a:t>
            </a:r>
            <a:r>
              <a:rPr lang="en-US" altLang="zh-CN" dirty="0"/>
              <a:t>DATETIME</a:t>
            </a:r>
            <a:r>
              <a:rPr lang="zh-CN" altLang="en-US" dirty="0"/>
              <a:t>、</a:t>
            </a:r>
            <a:r>
              <a:rPr lang="en-US" altLang="zh-CN" dirty="0"/>
              <a:t>TIMESTAMP</a:t>
            </a:r>
            <a:endParaRPr lang="zh-CN" altLang="en-US" dirty="0"/>
          </a:p>
        </p:txBody>
      </p:sp>
      <p:sp>
        <p:nvSpPr>
          <p:cNvPr id="10" name="矩形 9">
            <a:extLst>
              <a:ext uri="{FF2B5EF4-FFF2-40B4-BE49-F238E27FC236}">
                <a16:creationId xmlns:a16="http://schemas.microsoft.com/office/drawing/2014/main" id="{EE2F4871-CE60-4428-BE08-503AEBD7DABF}"/>
              </a:ext>
            </a:extLst>
          </p:cNvPr>
          <p:cNvSpPr/>
          <p:nvPr/>
        </p:nvSpPr>
        <p:spPr>
          <a:xfrm>
            <a:off x="695322" y="2263446"/>
            <a:ext cx="60960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r>
              <a:rPr lang="zh-CN" altLang="en-US" dirty="0"/>
              <a:t>原则：</a:t>
            </a:r>
          </a:p>
        </p:txBody>
      </p:sp>
      <p:sp>
        <p:nvSpPr>
          <p:cNvPr id="12" name="矩形 11">
            <a:extLst>
              <a:ext uri="{FF2B5EF4-FFF2-40B4-BE49-F238E27FC236}">
                <a16:creationId xmlns:a16="http://schemas.microsoft.com/office/drawing/2014/main" id="{C3B34D9D-3A8A-4EF3-8C33-5B731D60277B}"/>
              </a:ext>
            </a:extLst>
          </p:cNvPr>
          <p:cNvSpPr/>
          <p:nvPr/>
        </p:nvSpPr>
        <p:spPr>
          <a:xfrm>
            <a:off x="695322" y="2827082"/>
            <a:ext cx="9036507" cy="1754326"/>
          </a:xfrm>
          <a:prstGeom prst="rect">
            <a:avLst/>
          </a:prstGeom>
        </p:spPr>
        <p:txBody>
          <a:bodyPr wrap="square">
            <a:spAutoFit/>
          </a:bodyPr>
          <a:lstStyle/>
          <a:p>
            <a:r>
              <a:rPr lang="en-US" altLang="zh-CN" dirty="0"/>
              <a:t>1.</a:t>
            </a:r>
            <a:r>
              <a:rPr lang="zh-CN" altLang="en-US" dirty="0"/>
              <a:t>根据需要选择能够满足应用的最小存储的日期类型；</a:t>
            </a:r>
          </a:p>
          <a:p>
            <a:endParaRPr lang="zh-CN" altLang="en-US" dirty="0"/>
          </a:p>
          <a:p>
            <a:r>
              <a:rPr lang="en-US" altLang="zh-CN" dirty="0"/>
              <a:t>2.TIMESTAMP</a:t>
            </a:r>
            <a:r>
              <a:rPr lang="zh-CN" altLang="en-US" dirty="0"/>
              <a:t>表示的日期范围比</a:t>
            </a:r>
            <a:r>
              <a:rPr lang="en-US" altLang="zh-CN" dirty="0"/>
              <a:t>DATETIME</a:t>
            </a:r>
            <a:r>
              <a:rPr lang="zh-CN" altLang="en-US" dirty="0"/>
              <a:t>要短的多；</a:t>
            </a:r>
          </a:p>
          <a:p>
            <a:endParaRPr lang="zh-CN" altLang="en-US" dirty="0"/>
          </a:p>
          <a:p>
            <a:r>
              <a:rPr lang="en-US" altLang="zh-CN" dirty="0"/>
              <a:t>3.</a:t>
            </a:r>
            <a:r>
              <a:rPr lang="zh-CN" altLang="en-US" dirty="0"/>
              <a:t>如果记录的日期需要让不同的时区的用户使用，那么最好使用</a:t>
            </a:r>
            <a:r>
              <a:rPr lang="en-US" altLang="zh-CN" dirty="0"/>
              <a:t>TIMESTAMP</a:t>
            </a:r>
            <a:r>
              <a:rPr lang="zh-CN" altLang="en-US" dirty="0"/>
              <a:t>，因为日期类型中只有它能够和实际的时区对应；</a:t>
            </a:r>
          </a:p>
        </p:txBody>
      </p:sp>
    </p:spTree>
    <p:extLst>
      <p:ext uri="{BB962C8B-B14F-4D97-AF65-F5344CB8AC3E}">
        <p14:creationId xmlns:p14="http://schemas.microsoft.com/office/powerpoint/2010/main" val="311613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4.1.3 </a:t>
            </a:r>
            <a:r>
              <a:rPr lang="zh-CN" altLang="en-US" sz="2800" b="1" dirty="0">
                <a:latin typeface="微软雅黑" panose="020B0503020204020204" pitchFamily="34" charset="-122"/>
              </a:rPr>
              <a:t>字符集</a:t>
            </a:r>
            <a:endParaRPr lang="zh-CN" altLang="en-US" sz="2800"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p:sp>
        <p:nvSpPr>
          <p:cNvPr id="2" name="矩形 1">
            <a:extLst>
              <a:ext uri="{FF2B5EF4-FFF2-40B4-BE49-F238E27FC236}">
                <a16:creationId xmlns:a16="http://schemas.microsoft.com/office/drawing/2014/main" id="{94A1C091-7465-4264-85BC-2F46D421FEB6}"/>
              </a:ext>
            </a:extLst>
          </p:cNvPr>
          <p:cNvSpPr/>
          <p:nvPr/>
        </p:nvSpPr>
        <p:spPr>
          <a:xfrm>
            <a:off x="695323" y="1190864"/>
            <a:ext cx="10106025" cy="1200329"/>
          </a:xfrm>
          <a:prstGeom prst="rect">
            <a:avLst/>
          </a:prstGeom>
        </p:spPr>
        <p:txBody>
          <a:bodyPr wrap="square">
            <a:spAutoFit/>
          </a:bodyPr>
          <a:lstStyle/>
          <a:p>
            <a:r>
              <a:rPr lang="zh-CN" altLang="en-US" dirty="0"/>
              <a:t>字符集是一套符号和编码的规则，不论是在</a:t>
            </a:r>
            <a:r>
              <a:rPr lang="en-US" altLang="zh-CN" dirty="0"/>
              <a:t>oracle </a:t>
            </a:r>
            <a:r>
              <a:rPr lang="zh-CN" altLang="en-US" dirty="0"/>
              <a:t>数据库还是在</a:t>
            </a:r>
            <a:r>
              <a:rPr lang="en-US" altLang="zh-CN" dirty="0" err="1"/>
              <a:t>mysql</a:t>
            </a:r>
            <a:r>
              <a:rPr lang="en-US" altLang="zh-CN" dirty="0"/>
              <a:t> </a:t>
            </a:r>
            <a:r>
              <a:rPr lang="zh-CN" altLang="en-US" dirty="0"/>
              <a:t>数据库，都存在字符集的选择问题，而且如果在数据库创建阶段没有正确选择字符集，那么可能在后期需要更换字符集，而字符集的更换是代价比较高的操作，也存在一定的风险，所以，我们推荐在应用开始阶段，就按照需求正确的选择合适的字符集，避免后期不必要的调整。</a:t>
            </a:r>
          </a:p>
        </p:txBody>
      </p:sp>
      <p:sp>
        <p:nvSpPr>
          <p:cNvPr id="3" name="矩形 2">
            <a:extLst>
              <a:ext uri="{FF2B5EF4-FFF2-40B4-BE49-F238E27FC236}">
                <a16:creationId xmlns:a16="http://schemas.microsoft.com/office/drawing/2014/main" id="{81596EA7-2F63-4AEC-924E-C6A398C7FF57}"/>
              </a:ext>
            </a:extLst>
          </p:cNvPr>
          <p:cNvSpPr/>
          <p:nvPr/>
        </p:nvSpPr>
        <p:spPr>
          <a:xfrm>
            <a:off x="695324" y="2514303"/>
            <a:ext cx="10106024" cy="923330"/>
          </a:xfrm>
          <a:prstGeom prst="rect">
            <a:avLst/>
          </a:prstGeom>
        </p:spPr>
        <p:txBody>
          <a:bodyPr wrap="square">
            <a:spAutoFit/>
          </a:bodyPr>
          <a:lstStyle/>
          <a:p>
            <a:r>
              <a:rPr lang="en-US" altLang="zh-CN" dirty="0" err="1"/>
              <a:t>mysql</a:t>
            </a:r>
            <a:r>
              <a:rPr lang="zh-CN" altLang="en-US" dirty="0"/>
              <a:t>的字符集包括字符集（</a:t>
            </a:r>
            <a:r>
              <a:rPr lang="en-US" altLang="zh-CN" dirty="0"/>
              <a:t>CHARACTER</a:t>
            </a:r>
            <a:r>
              <a:rPr lang="zh-CN" altLang="en-US" dirty="0"/>
              <a:t>）和校对规则（</a:t>
            </a:r>
            <a:r>
              <a:rPr lang="en-US" altLang="zh-CN" dirty="0"/>
              <a:t>COLLATION</a:t>
            </a:r>
            <a:r>
              <a:rPr lang="zh-CN" altLang="en-US" dirty="0"/>
              <a:t>）两个概念。字符集</a:t>
            </a:r>
          </a:p>
          <a:p>
            <a:r>
              <a:rPr lang="zh-CN" altLang="en-US" dirty="0"/>
              <a:t>是用来定义</a:t>
            </a:r>
            <a:r>
              <a:rPr lang="en-US" altLang="zh-CN" dirty="0" err="1"/>
              <a:t>mysql</a:t>
            </a:r>
            <a:r>
              <a:rPr lang="zh-CN" altLang="en-US" dirty="0"/>
              <a:t>存储字符串的方式，校对规则则是定义了比较字符串的方式。字符集和校</a:t>
            </a:r>
          </a:p>
          <a:p>
            <a:r>
              <a:rPr lang="zh-CN" altLang="en-US" dirty="0"/>
              <a:t>对规则是一对多的关系</a:t>
            </a:r>
            <a:r>
              <a:rPr lang="en-US" altLang="zh-CN" dirty="0"/>
              <a:t>, MySQL</a:t>
            </a:r>
            <a:r>
              <a:rPr lang="zh-CN" altLang="en-US" dirty="0"/>
              <a:t>支持</a:t>
            </a:r>
            <a:r>
              <a:rPr lang="en-US" altLang="zh-CN" dirty="0"/>
              <a:t>30</a:t>
            </a:r>
            <a:r>
              <a:rPr lang="zh-CN" altLang="en-US" dirty="0"/>
              <a:t>多种字符集的</a:t>
            </a:r>
            <a:r>
              <a:rPr lang="en-US" altLang="zh-CN" dirty="0"/>
              <a:t>70</a:t>
            </a:r>
            <a:r>
              <a:rPr lang="zh-CN" altLang="en-US" dirty="0"/>
              <a:t>多种校对规则。</a:t>
            </a:r>
          </a:p>
        </p:txBody>
      </p:sp>
      <p:sp>
        <p:nvSpPr>
          <p:cNvPr id="5" name="矩形 4">
            <a:extLst>
              <a:ext uri="{FF2B5EF4-FFF2-40B4-BE49-F238E27FC236}">
                <a16:creationId xmlns:a16="http://schemas.microsoft.com/office/drawing/2014/main" id="{FC3FC8C2-181B-44F0-93E1-6007398DA426}"/>
              </a:ext>
            </a:extLst>
          </p:cNvPr>
          <p:cNvSpPr/>
          <p:nvPr/>
        </p:nvSpPr>
        <p:spPr>
          <a:xfrm>
            <a:off x="7111207" y="749772"/>
            <a:ext cx="3518912"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2000">
                <a:latin typeface="SimSun-Identity-H"/>
              </a:rPr>
              <a:t>Unicode</a:t>
            </a:r>
            <a:r>
              <a:rPr lang="zh-CN" altLang="en-US" sz="2000">
                <a:latin typeface="SimSun-Identity-H"/>
              </a:rPr>
              <a:t>、</a:t>
            </a:r>
            <a:r>
              <a:rPr lang="en-US" altLang="zh-CN" sz="2000">
                <a:latin typeface="SimSun-Identity-H"/>
              </a:rPr>
              <a:t>utf8</a:t>
            </a:r>
            <a:r>
              <a:rPr lang="zh-CN" altLang="en-US" sz="2000" dirty="0">
                <a:latin typeface="SimSun-Identity-H"/>
              </a:rPr>
              <a:t>、</a:t>
            </a:r>
            <a:r>
              <a:rPr lang="en-US" altLang="zh-CN" sz="2000" dirty="0">
                <a:latin typeface="SimSun-Identity-H"/>
              </a:rPr>
              <a:t>gb2312</a:t>
            </a:r>
            <a:r>
              <a:rPr lang="zh-CN" altLang="en-US" sz="2000" dirty="0">
                <a:latin typeface="SimSun-Identity-H"/>
              </a:rPr>
              <a:t>、</a:t>
            </a:r>
            <a:r>
              <a:rPr lang="en-US" altLang="zh-CN" sz="2000" dirty="0" err="1">
                <a:latin typeface="SimSun-Identity-H"/>
              </a:rPr>
              <a:t>gbk</a:t>
            </a:r>
            <a:endParaRPr lang="zh-CN" altLang="en-US" sz="2000" dirty="0"/>
          </a:p>
        </p:txBody>
      </p:sp>
      <p:sp>
        <p:nvSpPr>
          <p:cNvPr id="6" name="矩形 5">
            <a:extLst>
              <a:ext uri="{FF2B5EF4-FFF2-40B4-BE49-F238E27FC236}">
                <a16:creationId xmlns:a16="http://schemas.microsoft.com/office/drawing/2014/main" id="{ED5BD6B7-96E8-4402-9FD1-4D8D49DDD588}"/>
              </a:ext>
            </a:extLst>
          </p:cNvPr>
          <p:cNvSpPr/>
          <p:nvPr/>
        </p:nvSpPr>
        <p:spPr>
          <a:xfrm>
            <a:off x="695322" y="3952040"/>
            <a:ext cx="10106025"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latin typeface="SimSun-Identity-H"/>
              </a:rPr>
              <a:t>我们建议在能够完全满足应用的前提下，尽量使用小的字符集。因为更小的字符集意</a:t>
            </a:r>
            <a:r>
              <a:rPr lang="zh-CN" altLang="en-US" dirty="0"/>
              <a:t>味着能够节省空间、减少网络传输字节数，同时由于存储空间的较小间接的提高了系统的性能。</a:t>
            </a:r>
          </a:p>
        </p:txBody>
      </p:sp>
    </p:spTree>
    <p:extLst>
      <p:ext uri="{BB962C8B-B14F-4D97-AF65-F5344CB8AC3E}">
        <p14:creationId xmlns:p14="http://schemas.microsoft.com/office/powerpoint/2010/main" val="157987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 </a:t>
            </a:r>
            <a:r>
              <a:rPr lang="zh-CN" altLang="en-US" sz="2800" b="1" dirty="0">
                <a:latin typeface="微软雅黑" panose="020B0503020204020204" pitchFamily="34" charset="-122"/>
              </a:rPr>
              <a:t> 中文乱码</a:t>
            </a:r>
            <a:endParaRPr lang="zh-CN" altLang="en-US" sz="2800"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sp>
        <p:nvSpPr>
          <p:cNvPr id="7" name="矩形 6">
            <a:extLst>
              <a:ext uri="{FF2B5EF4-FFF2-40B4-BE49-F238E27FC236}">
                <a16:creationId xmlns:a16="http://schemas.microsoft.com/office/drawing/2014/main" id="{A38F5F31-FCCF-41AD-9D6D-BDEBA03F8E70}"/>
              </a:ext>
            </a:extLst>
          </p:cNvPr>
          <p:cNvSpPr/>
          <p:nvPr/>
        </p:nvSpPr>
        <p:spPr>
          <a:xfrm>
            <a:off x="925073" y="1126167"/>
            <a:ext cx="3140603" cy="461665"/>
          </a:xfrm>
          <a:prstGeom prst="rect">
            <a:avLst/>
          </a:prstGeom>
        </p:spPr>
        <p:txBody>
          <a:bodyPr wrap="none">
            <a:spAutoFit/>
          </a:bodyPr>
          <a:lstStyle/>
          <a:p>
            <a:r>
              <a:rPr lang="zh-CN" altLang="en-US" sz="2400" dirty="0">
                <a:solidFill>
                  <a:srgbClr val="FF0000"/>
                </a:solidFill>
              </a:rPr>
              <a:t>强烈建议使用</a:t>
            </a:r>
            <a:r>
              <a:rPr lang="en-US" altLang="zh-CN" sz="2400" dirty="0">
                <a:solidFill>
                  <a:srgbClr val="FF0000"/>
                </a:solidFill>
              </a:rPr>
              <a:t>utf8!!!!</a:t>
            </a:r>
            <a:endParaRPr lang="zh-CN" altLang="en-US" sz="2400" dirty="0">
              <a:solidFill>
                <a:srgbClr val="FF0000"/>
              </a:solidFill>
            </a:endParaRPr>
          </a:p>
        </p:txBody>
      </p:sp>
      <p:pic>
        <p:nvPicPr>
          <p:cNvPr id="8" name="图片 7">
            <a:extLst>
              <a:ext uri="{FF2B5EF4-FFF2-40B4-BE49-F238E27FC236}">
                <a16:creationId xmlns:a16="http://schemas.microsoft.com/office/drawing/2014/main" id="{F8F44055-F2E9-47E3-9C2C-DDF7E62F9553}"/>
              </a:ext>
            </a:extLst>
          </p:cNvPr>
          <p:cNvPicPr>
            <a:picLocks noChangeAspect="1"/>
          </p:cNvPicPr>
          <p:nvPr/>
        </p:nvPicPr>
        <p:blipFill>
          <a:blip r:embed="rId2"/>
          <a:stretch>
            <a:fillRect/>
          </a:stretch>
        </p:blipFill>
        <p:spPr>
          <a:xfrm>
            <a:off x="695324" y="1997972"/>
            <a:ext cx="7322826" cy="3733861"/>
          </a:xfrm>
          <a:prstGeom prst="rect">
            <a:avLst/>
          </a:prstGeom>
        </p:spPr>
      </p:pic>
      <p:sp>
        <p:nvSpPr>
          <p:cNvPr id="9" name="矩形 8">
            <a:extLst>
              <a:ext uri="{FF2B5EF4-FFF2-40B4-BE49-F238E27FC236}">
                <a16:creationId xmlns:a16="http://schemas.microsoft.com/office/drawing/2014/main" id="{1B31622A-4D57-499A-80A2-C4976AC1661F}"/>
              </a:ext>
            </a:extLst>
          </p:cNvPr>
          <p:cNvSpPr/>
          <p:nvPr/>
        </p:nvSpPr>
        <p:spPr>
          <a:xfrm>
            <a:off x="7273123" y="3630458"/>
            <a:ext cx="4763291"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t> show variables like "%char%";</a:t>
            </a:r>
            <a:endParaRPr lang="zh-CN" altLang="en-US" sz="2000" dirty="0"/>
          </a:p>
        </p:txBody>
      </p:sp>
      <p:sp>
        <p:nvSpPr>
          <p:cNvPr id="10" name="矩形 9">
            <a:extLst>
              <a:ext uri="{FF2B5EF4-FFF2-40B4-BE49-F238E27FC236}">
                <a16:creationId xmlns:a16="http://schemas.microsoft.com/office/drawing/2014/main" id="{41D4E73B-A03E-4FC7-A958-4EF301153F3E}"/>
              </a:ext>
            </a:extLst>
          </p:cNvPr>
          <p:cNvSpPr/>
          <p:nvPr/>
        </p:nvSpPr>
        <p:spPr>
          <a:xfrm>
            <a:off x="7273124" y="4473077"/>
            <a:ext cx="4763292" cy="40011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altLang="zh-CN" sz="2000" dirty="0"/>
              <a:t>SHOW CREATE TABLE </a:t>
            </a:r>
            <a:r>
              <a:rPr lang="en-US" altLang="zh-CN" sz="2000" dirty="0" err="1"/>
              <a:t>testcharset</a:t>
            </a:r>
            <a:r>
              <a:rPr lang="zh-CN" altLang="en-US" sz="2000" dirty="0"/>
              <a:t>；</a:t>
            </a:r>
          </a:p>
        </p:txBody>
      </p:sp>
      <p:sp>
        <p:nvSpPr>
          <p:cNvPr id="12" name="矩形 11">
            <a:extLst>
              <a:ext uri="{FF2B5EF4-FFF2-40B4-BE49-F238E27FC236}">
                <a16:creationId xmlns:a16="http://schemas.microsoft.com/office/drawing/2014/main" id="{4446777E-F20A-482D-8F65-35009818F160}"/>
              </a:ext>
            </a:extLst>
          </p:cNvPr>
          <p:cNvSpPr/>
          <p:nvPr/>
        </p:nvSpPr>
        <p:spPr>
          <a:xfrm>
            <a:off x="7161778" y="3187949"/>
            <a:ext cx="2492990" cy="369332"/>
          </a:xfrm>
          <a:prstGeom prst="rect">
            <a:avLst/>
          </a:prstGeom>
        </p:spPr>
        <p:txBody>
          <a:bodyPr wrap="none">
            <a:spAutoFit/>
          </a:bodyPr>
          <a:lstStyle/>
          <a:p>
            <a:r>
              <a:rPr lang="zh-CN" altLang="en-US" dirty="0"/>
              <a:t>查看所有的字符配置。</a:t>
            </a:r>
          </a:p>
        </p:txBody>
      </p:sp>
    </p:spTree>
    <p:extLst>
      <p:ext uri="{BB962C8B-B14F-4D97-AF65-F5344CB8AC3E}">
        <p14:creationId xmlns:p14="http://schemas.microsoft.com/office/powerpoint/2010/main" val="138373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4.1</a:t>
            </a:r>
            <a:r>
              <a:rPr lang="zh-CN" altLang="en-US" sz="2800" b="1" dirty="0">
                <a:latin typeface="微软雅黑" panose="020B0503020204020204" pitchFamily="34" charset="-122"/>
              </a:rPr>
              <a:t>物理数据库设计的范围</a:t>
            </a:r>
            <a:endParaRPr lang="zh-CN" altLang="en-US" sz="2800" b="1" dirty="0">
              <a:solidFill>
                <a:srgbClr val="FF0000"/>
              </a:solidFill>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sp>
        <p:nvSpPr>
          <p:cNvPr id="3" name="矩形 2"/>
          <p:cNvSpPr/>
          <p:nvPr/>
        </p:nvSpPr>
        <p:spPr>
          <a:xfrm>
            <a:off x="472330" y="1104442"/>
            <a:ext cx="43396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zh-CN" altLang="en-US" dirty="0"/>
              <a:t>物理数据库设计包括以下几方面的工作：</a:t>
            </a:r>
          </a:p>
        </p:txBody>
      </p:sp>
      <p:sp>
        <p:nvSpPr>
          <p:cNvPr id="6" name="矩形 5"/>
          <p:cNvSpPr/>
          <p:nvPr/>
        </p:nvSpPr>
        <p:spPr>
          <a:xfrm>
            <a:off x="472330" y="1910732"/>
            <a:ext cx="4510636"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t>创建适用于应用的索引。</a:t>
            </a:r>
          </a:p>
          <a:p>
            <a:endParaRPr lang="zh-CN" altLang="en-US" dirty="0"/>
          </a:p>
          <a:p>
            <a:r>
              <a:rPr lang="zh-CN" altLang="en-US" dirty="0"/>
              <a:t>采用集群（聚簇）方式的存储。</a:t>
            </a:r>
          </a:p>
          <a:p>
            <a:endParaRPr lang="zh-CN" altLang="en-US" dirty="0"/>
          </a:p>
          <a:p>
            <a:r>
              <a:rPr lang="zh-CN" altLang="en-US" dirty="0"/>
              <a:t>采用分区方式的存储。</a:t>
            </a:r>
          </a:p>
          <a:p>
            <a:endParaRPr lang="zh-CN" altLang="en-US" dirty="0"/>
          </a:p>
          <a:p>
            <a:r>
              <a:rPr lang="zh-CN" altLang="en-US" dirty="0"/>
              <a:t>采用</a:t>
            </a:r>
            <a:r>
              <a:rPr lang="en-US" altLang="zh-CN" dirty="0"/>
              <a:t>B</a:t>
            </a:r>
            <a:r>
              <a:rPr lang="zh-CN" altLang="en-US" dirty="0"/>
              <a:t>树格式的存储。</a:t>
            </a:r>
          </a:p>
          <a:p>
            <a:endParaRPr lang="zh-CN" altLang="en-US" dirty="0"/>
          </a:p>
          <a:p>
            <a:r>
              <a:rPr lang="zh-CN" altLang="en-US" dirty="0"/>
              <a:t>数据的存储压缩。</a:t>
            </a:r>
          </a:p>
          <a:p>
            <a:endParaRPr lang="zh-CN" altLang="en-US" dirty="0"/>
          </a:p>
          <a:p>
            <a:r>
              <a:rPr lang="zh-CN" altLang="en-US" dirty="0"/>
              <a:t>设计视图。</a:t>
            </a:r>
          </a:p>
          <a:p>
            <a:endParaRPr lang="zh-CN" altLang="en-US" dirty="0"/>
          </a:p>
        </p:txBody>
      </p:sp>
      <p:sp>
        <p:nvSpPr>
          <p:cNvPr id="7" name="矩形 6"/>
          <p:cNvSpPr/>
          <p:nvPr/>
        </p:nvSpPr>
        <p:spPr>
          <a:xfrm>
            <a:off x="5595883" y="1910732"/>
            <a:ext cx="6096000" cy="313932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dirty="0"/>
              <a:t>将潜在的</a:t>
            </a:r>
            <a:r>
              <a:rPr lang="en-US" altLang="zh-CN" dirty="0"/>
              <a:t>CPU</a:t>
            </a:r>
            <a:r>
              <a:rPr lang="zh-CN" altLang="en-US" dirty="0"/>
              <a:t>计算减到最小。</a:t>
            </a:r>
          </a:p>
          <a:p>
            <a:endParaRPr lang="zh-CN" altLang="en-US" dirty="0"/>
          </a:p>
          <a:p>
            <a:r>
              <a:rPr lang="zh-CN" altLang="en-US" dirty="0"/>
              <a:t>将潜在的</a:t>
            </a:r>
            <a:r>
              <a:rPr lang="en-US" altLang="zh-CN" dirty="0"/>
              <a:t>I/O</a:t>
            </a:r>
            <a:r>
              <a:rPr lang="zh-CN" altLang="en-US" dirty="0"/>
              <a:t>访问减到最小。</a:t>
            </a:r>
          </a:p>
          <a:p>
            <a:endParaRPr lang="zh-CN" altLang="en-US" dirty="0"/>
          </a:p>
          <a:p>
            <a:r>
              <a:rPr lang="zh-CN" altLang="en-US" dirty="0"/>
              <a:t>最常用的查询操作具有最流畅的性能。</a:t>
            </a:r>
          </a:p>
          <a:p>
            <a:endParaRPr lang="zh-CN" altLang="en-US" dirty="0"/>
          </a:p>
          <a:p>
            <a:r>
              <a:rPr lang="zh-CN" altLang="en-US" dirty="0"/>
              <a:t>在效率上，对数据的并发更新和数据一致性冲突最小。</a:t>
            </a:r>
          </a:p>
          <a:p>
            <a:endParaRPr lang="zh-CN" altLang="en-US" dirty="0"/>
          </a:p>
          <a:p>
            <a:r>
              <a:rPr lang="zh-CN" altLang="en-US" dirty="0"/>
              <a:t>对数据库的数据迁移操作有利。</a:t>
            </a:r>
          </a:p>
          <a:p>
            <a:endParaRPr lang="zh-CN" altLang="en-US" dirty="0"/>
          </a:p>
          <a:p>
            <a:r>
              <a:rPr lang="zh-CN" altLang="en-US" dirty="0"/>
              <a:t>对数据库的备份恢复操作有利。</a:t>
            </a:r>
          </a:p>
        </p:txBody>
      </p:sp>
      <p:sp>
        <p:nvSpPr>
          <p:cNvPr id="8" name="矩形 7"/>
          <p:cNvSpPr/>
          <p:nvPr/>
        </p:nvSpPr>
        <p:spPr>
          <a:xfrm>
            <a:off x="5585717" y="965943"/>
            <a:ext cx="6096000" cy="646331"/>
          </a:xfrm>
          <a:prstGeom prst="rect">
            <a:avLst/>
          </a:prstGeom>
          <a:solidFill>
            <a:schemeClr val="accent2"/>
          </a:solidFill>
        </p:spPr>
        <p:txBody>
          <a:bodyPr>
            <a:spAutoFit/>
          </a:bodyPr>
          <a:lstStyle/>
          <a:p>
            <a:r>
              <a:rPr lang="zh-CN" altLang="en-US" dirty="0"/>
              <a:t>设计原则就是使数据库达到高性能、高可用目标的原则和方法，如下所示：</a:t>
            </a:r>
          </a:p>
        </p:txBody>
      </p:sp>
    </p:spTree>
    <p:extLst>
      <p:ext uri="{BB962C8B-B14F-4D97-AF65-F5344CB8AC3E}">
        <p14:creationId xmlns:p14="http://schemas.microsoft.com/office/powerpoint/2010/main" val="1553447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7C0879A-DE21-486B-87BA-0E2E3A740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571" y="1113835"/>
            <a:ext cx="8001029" cy="3203521"/>
          </a:xfrm>
          <a:prstGeom prst="rect">
            <a:avLst/>
          </a:prstGeom>
        </p:spPr>
      </p:pic>
      <p:sp>
        <p:nvSpPr>
          <p:cNvPr id="4" name="文本框 3">
            <a:extLst>
              <a:ext uri="{FF2B5EF4-FFF2-40B4-BE49-F238E27FC236}">
                <a16:creationId xmlns:a16="http://schemas.microsoft.com/office/drawing/2014/main" id="{B876B90E-17E6-43BB-A10E-3FE28B5222DE}"/>
              </a:ext>
            </a:extLst>
          </p:cNvPr>
          <p:cNvSpPr txBox="1"/>
          <p:nvPr/>
        </p:nvSpPr>
        <p:spPr>
          <a:xfrm>
            <a:off x="718474" y="465542"/>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 </a:t>
            </a:r>
            <a:r>
              <a:rPr lang="zh-CN" altLang="en-US" sz="2800" b="1" dirty="0">
                <a:latin typeface="微软雅黑" panose="020B0503020204020204" pitchFamily="34" charset="-122"/>
              </a:rPr>
              <a:t> 中文乱码</a:t>
            </a:r>
            <a:endParaRPr lang="zh-CN" altLang="en-US" sz="2800" dirty="0"/>
          </a:p>
        </p:txBody>
      </p:sp>
      <p:sp>
        <p:nvSpPr>
          <p:cNvPr id="5" name="矩形 4">
            <a:extLst>
              <a:ext uri="{FF2B5EF4-FFF2-40B4-BE49-F238E27FC236}">
                <a16:creationId xmlns:a16="http://schemas.microsoft.com/office/drawing/2014/main" id="{2C0A0F5D-C893-47F6-A464-7719ABEB1752}"/>
              </a:ext>
            </a:extLst>
          </p:cNvPr>
          <p:cNvSpPr/>
          <p:nvPr/>
        </p:nvSpPr>
        <p:spPr>
          <a:xfrm>
            <a:off x="1248589" y="4672903"/>
            <a:ext cx="720742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zh-CN" altLang="en-US" sz="2400" dirty="0"/>
              <a:t>连接</a:t>
            </a:r>
            <a:r>
              <a:rPr lang="en-US" altLang="zh-CN" sz="2400" dirty="0"/>
              <a:t>MySQL </a:t>
            </a:r>
            <a:r>
              <a:rPr lang="zh-CN" altLang="en-US" sz="2400" dirty="0"/>
              <a:t>时，应指定编码类型与数据库编码一致</a:t>
            </a:r>
          </a:p>
        </p:txBody>
      </p:sp>
      <p:pic>
        <p:nvPicPr>
          <p:cNvPr id="6" name="图片 5">
            <a:extLst>
              <a:ext uri="{FF2B5EF4-FFF2-40B4-BE49-F238E27FC236}">
                <a16:creationId xmlns:a16="http://schemas.microsoft.com/office/drawing/2014/main" id="{C36D2A64-E65D-4C4D-85AF-2BB81B9EDAC2}"/>
              </a:ext>
            </a:extLst>
          </p:cNvPr>
          <p:cNvPicPr>
            <a:picLocks noChangeAspect="1"/>
          </p:cNvPicPr>
          <p:nvPr/>
        </p:nvPicPr>
        <p:blipFill>
          <a:blip r:embed="rId3"/>
          <a:stretch>
            <a:fillRect/>
          </a:stretch>
        </p:blipFill>
        <p:spPr>
          <a:xfrm>
            <a:off x="1064730" y="5291730"/>
            <a:ext cx="9401175" cy="1371600"/>
          </a:xfrm>
          <a:prstGeom prst="rect">
            <a:avLst/>
          </a:prstGeom>
        </p:spPr>
      </p:pic>
    </p:spTree>
    <p:extLst>
      <p:ext uri="{BB962C8B-B14F-4D97-AF65-F5344CB8AC3E}">
        <p14:creationId xmlns:p14="http://schemas.microsoft.com/office/powerpoint/2010/main" val="3706749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876B90E-17E6-43BB-A10E-3FE28B5222DE}"/>
              </a:ext>
            </a:extLst>
          </p:cNvPr>
          <p:cNvSpPr txBox="1"/>
          <p:nvPr/>
        </p:nvSpPr>
        <p:spPr>
          <a:xfrm>
            <a:off x="646672" y="334261"/>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 </a:t>
            </a:r>
            <a:r>
              <a:rPr lang="zh-CN" altLang="en-US" sz="2800" b="1" dirty="0">
                <a:latin typeface="微软雅黑" panose="020B0503020204020204" pitchFamily="34" charset="-122"/>
              </a:rPr>
              <a:t> </a:t>
            </a:r>
            <a:r>
              <a:rPr lang="en-US" altLang="zh-CN" sz="2800" b="1" dirty="0" err="1"/>
              <a:t>mysql</a:t>
            </a:r>
            <a:r>
              <a:rPr lang="zh-CN" altLang="en-US" sz="2800" b="1" dirty="0"/>
              <a:t>插入中文乱码问题？</a:t>
            </a:r>
          </a:p>
        </p:txBody>
      </p:sp>
      <p:pic>
        <p:nvPicPr>
          <p:cNvPr id="2" name="图片 1">
            <a:extLst>
              <a:ext uri="{FF2B5EF4-FFF2-40B4-BE49-F238E27FC236}">
                <a16:creationId xmlns:a16="http://schemas.microsoft.com/office/drawing/2014/main" id="{59741889-C120-4A60-A201-3407DE06526E}"/>
              </a:ext>
            </a:extLst>
          </p:cNvPr>
          <p:cNvPicPr>
            <a:picLocks noChangeAspect="1"/>
          </p:cNvPicPr>
          <p:nvPr/>
        </p:nvPicPr>
        <p:blipFill>
          <a:blip r:embed="rId2"/>
          <a:stretch>
            <a:fillRect/>
          </a:stretch>
        </p:blipFill>
        <p:spPr>
          <a:xfrm>
            <a:off x="867137" y="1059204"/>
            <a:ext cx="4114800" cy="781050"/>
          </a:xfrm>
          <a:prstGeom prst="rect">
            <a:avLst/>
          </a:prstGeom>
        </p:spPr>
      </p:pic>
      <p:pic>
        <p:nvPicPr>
          <p:cNvPr id="7" name="图片 6">
            <a:extLst>
              <a:ext uri="{FF2B5EF4-FFF2-40B4-BE49-F238E27FC236}">
                <a16:creationId xmlns:a16="http://schemas.microsoft.com/office/drawing/2014/main" id="{A9B86800-C5DB-46BC-BB50-D7732F04200A}"/>
              </a:ext>
            </a:extLst>
          </p:cNvPr>
          <p:cNvPicPr>
            <a:picLocks noChangeAspect="1"/>
          </p:cNvPicPr>
          <p:nvPr/>
        </p:nvPicPr>
        <p:blipFill>
          <a:blip r:embed="rId3"/>
          <a:stretch>
            <a:fillRect/>
          </a:stretch>
        </p:blipFill>
        <p:spPr>
          <a:xfrm>
            <a:off x="959795" y="2041977"/>
            <a:ext cx="6105525" cy="2952750"/>
          </a:xfrm>
          <a:prstGeom prst="rect">
            <a:avLst/>
          </a:prstGeom>
        </p:spPr>
      </p:pic>
    </p:spTree>
    <p:extLst>
      <p:ext uri="{BB962C8B-B14F-4D97-AF65-F5344CB8AC3E}">
        <p14:creationId xmlns:p14="http://schemas.microsoft.com/office/powerpoint/2010/main" val="371903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876B90E-17E6-43BB-A10E-3FE28B5222DE}"/>
              </a:ext>
            </a:extLst>
          </p:cNvPr>
          <p:cNvSpPr txBox="1"/>
          <p:nvPr/>
        </p:nvSpPr>
        <p:spPr>
          <a:xfrm>
            <a:off x="646672" y="334261"/>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 </a:t>
            </a:r>
            <a:r>
              <a:rPr lang="zh-CN" altLang="en-US" sz="2800" b="1" dirty="0">
                <a:latin typeface="微软雅黑" panose="020B0503020204020204" pitchFamily="34" charset="-122"/>
              </a:rPr>
              <a:t> 思考题？</a:t>
            </a:r>
            <a:endParaRPr lang="zh-CN" altLang="en-US" sz="2800" b="1" dirty="0"/>
          </a:p>
        </p:txBody>
      </p:sp>
      <p:sp>
        <p:nvSpPr>
          <p:cNvPr id="5" name="矩形 4">
            <a:extLst>
              <a:ext uri="{FF2B5EF4-FFF2-40B4-BE49-F238E27FC236}">
                <a16:creationId xmlns:a16="http://schemas.microsoft.com/office/drawing/2014/main" id="{C7564D4A-31B5-40D0-B651-F0635FF79AB4}"/>
              </a:ext>
            </a:extLst>
          </p:cNvPr>
          <p:cNvSpPr/>
          <p:nvPr/>
        </p:nvSpPr>
        <p:spPr>
          <a:xfrm>
            <a:off x="1282260" y="1415560"/>
            <a:ext cx="2924198" cy="461665"/>
          </a:xfrm>
          <a:prstGeom prst="rect">
            <a:avLst/>
          </a:prstGeom>
        </p:spPr>
        <p:txBody>
          <a:bodyPr wrap="none">
            <a:spAutoFit/>
          </a:bodyPr>
          <a:lstStyle/>
          <a:p>
            <a:r>
              <a:rPr lang="zh-CN" altLang="en-US" sz="2400" dirty="0">
                <a:solidFill>
                  <a:srgbClr val="FF0000"/>
                </a:solidFill>
              </a:rPr>
              <a:t>订单</a:t>
            </a:r>
            <a:r>
              <a:rPr lang="en-US" altLang="zh-CN" sz="2400" dirty="0">
                <a:solidFill>
                  <a:srgbClr val="FF0000"/>
                </a:solidFill>
              </a:rPr>
              <a:t>id</a:t>
            </a:r>
            <a:r>
              <a:rPr lang="zh-CN" altLang="en-US" sz="2400" dirty="0">
                <a:solidFill>
                  <a:srgbClr val="FF0000"/>
                </a:solidFill>
              </a:rPr>
              <a:t>用什么类型？</a:t>
            </a:r>
          </a:p>
        </p:txBody>
      </p:sp>
      <p:sp>
        <p:nvSpPr>
          <p:cNvPr id="8" name="文本框 7">
            <a:extLst>
              <a:ext uri="{FF2B5EF4-FFF2-40B4-BE49-F238E27FC236}">
                <a16:creationId xmlns:a16="http://schemas.microsoft.com/office/drawing/2014/main" id="{3DFC6715-8FAA-47A5-AEC9-1BFAA0E44505}"/>
              </a:ext>
            </a:extLst>
          </p:cNvPr>
          <p:cNvSpPr txBox="1"/>
          <p:nvPr/>
        </p:nvSpPr>
        <p:spPr>
          <a:xfrm>
            <a:off x="1654876" y="2015608"/>
            <a:ext cx="3047405" cy="369332"/>
          </a:xfrm>
          <a:prstGeom prst="rect">
            <a:avLst/>
          </a:prstGeom>
          <a:noFill/>
        </p:spPr>
        <p:txBody>
          <a:bodyPr wrap="square">
            <a:spAutoFit/>
          </a:bodyPr>
          <a:lstStyle/>
          <a:p>
            <a:r>
              <a:rPr lang="zh-CN" altLang="en-US" dirty="0"/>
              <a:t>4708210391914689001</a:t>
            </a:r>
          </a:p>
        </p:txBody>
      </p:sp>
    </p:spTree>
    <p:extLst>
      <p:ext uri="{BB962C8B-B14F-4D97-AF65-F5344CB8AC3E}">
        <p14:creationId xmlns:p14="http://schemas.microsoft.com/office/powerpoint/2010/main" val="131044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zh-CN" altLang="en-US" sz="2800" b="1" dirty="0">
                <a:latin typeface="微软雅黑" panose="020B0503020204020204" pitchFamily="34" charset="-122"/>
              </a:rPr>
              <a:t>创建测试数据</a:t>
            </a:r>
            <a:endParaRPr lang="zh-CN" altLang="en-US"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pic>
        <p:nvPicPr>
          <p:cNvPr id="2" name="图片 1">
            <a:extLst>
              <a:ext uri="{FF2B5EF4-FFF2-40B4-BE49-F238E27FC236}">
                <a16:creationId xmlns:a16="http://schemas.microsoft.com/office/drawing/2014/main" id="{B6861CA8-B2D4-4A11-8E47-942CEF814DD5}"/>
              </a:ext>
            </a:extLst>
          </p:cNvPr>
          <p:cNvPicPr>
            <a:picLocks noChangeAspect="1"/>
          </p:cNvPicPr>
          <p:nvPr/>
        </p:nvPicPr>
        <p:blipFill rotWithShape="1">
          <a:blip r:embed="rId2"/>
          <a:srcRect t="11405"/>
          <a:stretch/>
        </p:blipFill>
        <p:spPr>
          <a:xfrm>
            <a:off x="674135" y="717098"/>
            <a:ext cx="8581571" cy="6075836"/>
          </a:xfrm>
          <a:prstGeom prst="rect">
            <a:avLst/>
          </a:prstGeom>
        </p:spPr>
      </p:pic>
      <p:sp>
        <p:nvSpPr>
          <p:cNvPr id="3" name="矩形 2">
            <a:extLst>
              <a:ext uri="{FF2B5EF4-FFF2-40B4-BE49-F238E27FC236}">
                <a16:creationId xmlns:a16="http://schemas.microsoft.com/office/drawing/2014/main" id="{72555124-F514-4235-B312-00152C687DA4}"/>
              </a:ext>
            </a:extLst>
          </p:cNvPr>
          <p:cNvSpPr/>
          <p:nvPr/>
        </p:nvSpPr>
        <p:spPr>
          <a:xfrm>
            <a:off x="9467473" y="3059668"/>
            <a:ext cx="226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zh-CN" altLang="en-US" dirty="0"/>
              <a:t>测试数据生成器汇总</a:t>
            </a:r>
          </a:p>
        </p:txBody>
      </p:sp>
    </p:spTree>
    <p:extLst>
      <p:ext uri="{BB962C8B-B14F-4D97-AF65-F5344CB8AC3E}">
        <p14:creationId xmlns:p14="http://schemas.microsoft.com/office/powerpoint/2010/main" val="577647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pic>
        <p:nvPicPr>
          <p:cNvPr id="5" name="图片 4">
            <a:extLst>
              <a:ext uri="{FF2B5EF4-FFF2-40B4-BE49-F238E27FC236}">
                <a16:creationId xmlns:a16="http://schemas.microsoft.com/office/drawing/2014/main" id="{45F28E6B-73F1-4C26-9ACC-70D49727DE2D}"/>
              </a:ext>
            </a:extLst>
          </p:cNvPr>
          <p:cNvPicPr>
            <a:picLocks noChangeAspect="1"/>
          </p:cNvPicPr>
          <p:nvPr/>
        </p:nvPicPr>
        <p:blipFill>
          <a:blip r:embed="rId2"/>
          <a:stretch>
            <a:fillRect/>
          </a:stretch>
        </p:blipFill>
        <p:spPr>
          <a:xfrm>
            <a:off x="1" y="0"/>
            <a:ext cx="4641448" cy="2571265"/>
          </a:xfrm>
          <a:prstGeom prst="rect">
            <a:avLst/>
          </a:prstGeom>
        </p:spPr>
      </p:pic>
      <p:pic>
        <p:nvPicPr>
          <p:cNvPr id="6" name="图片 5">
            <a:extLst>
              <a:ext uri="{FF2B5EF4-FFF2-40B4-BE49-F238E27FC236}">
                <a16:creationId xmlns:a16="http://schemas.microsoft.com/office/drawing/2014/main" id="{1A8068C9-1C51-4C35-B625-19A745C638F2}"/>
              </a:ext>
            </a:extLst>
          </p:cNvPr>
          <p:cNvPicPr>
            <a:picLocks noChangeAspect="1"/>
          </p:cNvPicPr>
          <p:nvPr/>
        </p:nvPicPr>
        <p:blipFill>
          <a:blip r:embed="rId3"/>
          <a:stretch>
            <a:fillRect/>
          </a:stretch>
        </p:blipFill>
        <p:spPr>
          <a:xfrm>
            <a:off x="2842436" y="1457325"/>
            <a:ext cx="9048750" cy="5400675"/>
          </a:xfrm>
          <a:prstGeom prst="rect">
            <a:avLst/>
          </a:prstGeom>
        </p:spPr>
      </p:pic>
    </p:spTree>
    <p:extLst>
      <p:ext uri="{BB962C8B-B14F-4D97-AF65-F5344CB8AC3E}">
        <p14:creationId xmlns:p14="http://schemas.microsoft.com/office/powerpoint/2010/main" val="3660971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876B90E-17E6-43BB-A10E-3FE28B5222DE}"/>
              </a:ext>
            </a:extLst>
          </p:cNvPr>
          <p:cNvSpPr txBox="1"/>
          <p:nvPr/>
        </p:nvSpPr>
        <p:spPr>
          <a:xfrm>
            <a:off x="646672" y="334261"/>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 </a:t>
            </a:r>
            <a:r>
              <a:rPr lang="zh-CN" altLang="en-US" sz="2800" b="1" dirty="0">
                <a:latin typeface="微软雅黑" panose="020B0503020204020204" pitchFamily="34" charset="-122"/>
              </a:rPr>
              <a:t> 思考题？</a:t>
            </a:r>
            <a:endParaRPr lang="zh-CN" altLang="en-US" sz="2800" b="1" dirty="0"/>
          </a:p>
        </p:txBody>
      </p:sp>
      <p:pic>
        <p:nvPicPr>
          <p:cNvPr id="6" name="图片 5">
            <a:extLst>
              <a:ext uri="{FF2B5EF4-FFF2-40B4-BE49-F238E27FC236}">
                <a16:creationId xmlns:a16="http://schemas.microsoft.com/office/drawing/2014/main" id="{FE3B5CAE-5D0D-4228-9A8F-9024DF301672}"/>
              </a:ext>
            </a:extLst>
          </p:cNvPr>
          <p:cNvPicPr>
            <a:picLocks noChangeAspect="1"/>
          </p:cNvPicPr>
          <p:nvPr/>
        </p:nvPicPr>
        <p:blipFill>
          <a:blip r:embed="rId2"/>
          <a:stretch>
            <a:fillRect/>
          </a:stretch>
        </p:blipFill>
        <p:spPr>
          <a:xfrm>
            <a:off x="1259681" y="1081446"/>
            <a:ext cx="6419850" cy="3171712"/>
          </a:xfrm>
          <a:prstGeom prst="rect">
            <a:avLst/>
          </a:prstGeom>
        </p:spPr>
      </p:pic>
      <p:sp>
        <p:nvSpPr>
          <p:cNvPr id="7" name="矩形 6">
            <a:extLst>
              <a:ext uri="{FF2B5EF4-FFF2-40B4-BE49-F238E27FC236}">
                <a16:creationId xmlns:a16="http://schemas.microsoft.com/office/drawing/2014/main" id="{42DB3494-535F-4665-9339-4BA031F1EABA}"/>
              </a:ext>
            </a:extLst>
          </p:cNvPr>
          <p:cNvSpPr/>
          <p:nvPr/>
        </p:nvSpPr>
        <p:spPr>
          <a:xfrm>
            <a:off x="1259681" y="4551666"/>
            <a:ext cx="2954655" cy="461665"/>
          </a:xfrm>
          <a:prstGeom prst="rect">
            <a:avLst/>
          </a:prstGeom>
        </p:spPr>
        <p:txBody>
          <a:bodyPr wrap="none">
            <a:spAutoFit/>
          </a:bodyPr>
          <a:lstStyle/>
          <a:p>
            <a:r>
              <a:rPr lang="zh-CN" altLang="en-US" sz="2400" dirty="0">
                <a:solidFill>
                  <a:srgbClr val="FF0000"/>
                </a:solidFill>
              </a:rPr>
              <a:t>如何生成测试数据？</a:t>
            </a:r>
          </a:p>
        </p:txBody>
      </p:sp>
    </p:spTree>
    <p:extLst>
      <p:ext uri="{BB962C8B-B14F-4D97-AF65-F5344CB8AC3E}">
        <p14:creationId xmlns:p14="http://schemas.microsoft.com/office/powerpoint/2010/main" val="2235589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zh-CN" altLang="en-US" sz="2800" b="1" dirty="0">
                <a:latin typeface="微软雅黑" panose="020B0503020204020204" pitchFamily="34" charset="-122"/>
              </a:rPr>
              <a:t>创建测试数据</a:t>
            </a:r>
            <a:endParaRPr lang="zh-CN" altLang="en-US"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26</a:t>
            </a:fld>
            <a:endParaRPr lang="zh-CN" altLang="en-US" dirty="0"/>
          </a:p>
        </p:txBody>
      </p:sp>
      <p:sp>
        <p:nvSpPr>
          <p:cNvPr id="5" name="矩形 4">
            <a:extLst>
              <a:ext uri="{FF2B5EF4-FFF2-40B4-BE49-F238E27FC236}">
                <a16:creationId xmlns:a16="http://schemas.microsoft.com/office/drawing/2014/main" id="{93B1FCF4-CABE-4367-B4E8-883CFC560630}"/>
              </a:ext>
            </a:extLst>
          </p:cNvPr>
          <p:cNvSpPr/>
          <p:nvPr/>
        </p:nvSpPr>
        <p:spPr>
          <a:xfrm>
            <a:off x="695324" y="1217216"/>
            <a:ext cx="1096038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利用数据的存储过程生成测试数据：我们可以通过数据库的的 INSERT 语句直接在存储过程中向普通数据表中添加数据，但是当我们添加到百万数据后，往普通表插入测试数据的性能就会明显降低。所以在这里建议使用内存表做一个中间铺垫，在内存表中生成完百万条数据后，在一次性的插入普通数据表即可完成百万条测试数据生成。</a:t>
            </a:r>
          </a:p>
        </p:txBody>
      </p:sp>
      <p:sp>
        <p:nvSpPr>
          <p:cNvPr id="8" name="矩形 7">
            <a:extLst>
              <a:ext uri="{FF2B5EF4-FFF2-40B4-BE49-F238E27FC236}">
                <a16:creationId xmlns:a16="http://schemas.microsoft.com/office/drawing/2014/main" id="{FA6FA79D-B7D1-48EC-8122-B54AD2CD9721}"/>
              </a:ext>
            </a:extLst>
          </p:cNvPr>
          <p:cNvSpPr/>
          <p:nvPr/>
        </p:nvSpPr>
        <p:spPr>
          <a:xfrm>
            <a:off x="778276" y="2932199"/>
            <a:ext cx="16524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存储过程</a:t>
            </a:r>
          </a:p>
        </p:txBody>
      </p:sp>
      <p:sp>
        <p:nvSpPr>
          <p:cNvPr id="9" name="矩形 8">
            <a:extLst>
              <a:ext uri="{FF2B5EF4-FFF2-40B4-BE49-F238E27FC236}">
                <a16:creationId xmlns:a16="http://schemas.microsoft.com/office/drawing/2014/main" id="{00157297-FD51-4F68-9703-1401F3737E0F}"/>
              </a:ext>
            </a:extLst>
          </p:cNvPr>
          <p:cNvSpPr/>
          <p:nvPr/>
        </p:nvSpPr>
        <p:spPr>
          <a:xfrm>
            <a:off x="778276" y="3631519"/>
            <a:ext cx="16524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函数</a:t>
            </a:r>
          </a:p>
        </p:txBody>
      </p:sp>
      <p:sp>
        <p:nvSpPr>
          <p:cNvPr id="10" name="矩形 9">
            <a:extLst>
              <a:ext uri="{FF2B5EF4-FFF2-40B4-BE49-F238E27FC236}">
                <a16:creationId xmlns:a16="http://schemas.microsoft.com/office/drawing/2014/main" id="{EE1938D5-E710-4F3E-AE1A-4192AAC0420A}"/>
              </a:ext>
            </a:extLst>
          </p:cNvPr>
          <p:cNvSpPr/>
          <p:nvPr/>
        </p:nvSpPr>
        <p:spPr>
          <a:xfrm>
            <a:off x="778276" y="4478074"/>
            <a:ext cx="16524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触发器</a:t>
            </a:r>
          </a:p>
        </p:txBody>
      </p:sp>
    </p:spTree>
    <p:extLst>
      <p:ext uri="{BB962C8B-B14F-4D97-AF65-F5344CB8AC3E}">
        <p14:creationId xmlns:p14="http://schemas.microsoft.com/office/powerpoint/2010/main" val="4205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0047" y="372945"/>
            <a:ext cx="2730783" cy="379410"/>
          </a:xfrm>
          <a:prstGeom prst="rect">
            <a:avLst/>
          </a:prstGeom>
          <a:noFill/>
        </p:spPr>
        <p:txBody>
          <a:bodyPr wrap="square" rtlCol="0">
            <a:spAutoFit/>
          </a:bodyPr>
          <a:lstStyle/>
          <a:p>
            <a:r>
              <a:rPr lang="zh-CN" altLang="en-US" b="1" dirty="0"/>
              <a:t>第一步创建内存表：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27</a:t>
            </a:fld>
            <a:endParaRPr lang="zh-CN" altLang="en-US" dirty="0"/>
          </a:p>
        </p:txBody>
      </p:sp>
      <p:pic>
        <p:nvPicPr>
          <p:cNvPr id="3" name="图片 2">
            <a:extLst>
              <a:ext uri="{FF2B5EF4-FFF2-40B4-BE49-F238E27FC236}">
                <a16:creationId xmlns:a16="http://schemas.microsoft.com/office/drawing/2014/main" id="{3B1C2511-B404-4C7F-8021-F64F6BD6F5A9}"/>
              </a:ext>
            </a:extLst>
          </p:cNvPr>
          <p:cNvPicPr>
            <a:picLocks noChangeAspect="1"/>
          </p:cNvPicPr>
          <p:nvPr/>
        </p:nvPicPr>
        <p:blipFill>
          <a:blip r:embed="rId2"/>
          <a:stretch>
            <a:fillRect/>
          </a:stretch>
        </p:blipFill>
        <p:spPr>
          <a:xfrm>
            <a:off x="1308781" y="752355"/>
            <a:ext cx="5029200" cy="2343150"/>
          </a:xfrm>
          <a:prstGeom prst="rect">
            <a:avLst/>
          </a:prstGeom>
        </p:spPr>
      </p:pic>
      <p:sp>
        <p:nvSpPr>
          <p:cNvPr id="6" name="矩形 5">
            <a:extLst>
              <a:ext uri="{FF2B5EF4-FFF2-40B4-BE49-F238E27FC236}">
                <a16:creationId xmlns:a16="http://schemas.microsoft.com/office/drawing/2014/main" id="{AE8B4979-AC28-4349-B80D-494FED0E5781}"/>
              </a:ext>
            </a:extLst>
          </p:cNvPr>
          <p:cNvSpPr/>
          <p:nvPr/>
        </p:nvSpPr>
        <p:spPr>
          <a:xfrm>
            <a:off x="730047" y="3429000"/>
            <a:ext cx="2262158"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第二步创建普通表：</a:t>
            </a:r>
            <a:endParaRPr lang="zh-CN" altLang="en-US" b="1" dirty="0"/>
          </a:p>
        </p:txBody>
      </p:sp>
      <p:pic>
        <p:nvPicPr>
          <p:cNvPr id="7" name="图片 6">
            <a:extLst>
              <a:ext uri="{FF2B5EF4-FFF2-40B4-BE49-F238E27FC236}">
                <a16:creationId xmlns:a16="http://schemas.microsoft.com/office/drawing/2014/main" id="{E1639677-1B8B-4C9B-B16E-74917886B28C}"/>
              </a:ext>
            </a:extLst>
          </p:cNvPr>
          <p:cNvPicPr>
            <a:picLocks noChangeAspect="1"/>
          </p:cNvPicPr>
          <p:nvPr/>
        </p:nvPicPr>
        <p:blipFill>
          <a:blip r:embed="rId3"/>
          <a:stretch>
            <a:fillRect/>
          </a:stretch>
        </p:blipFill>
        <p:spPr>
          <a:xfrm>
            <a:off x="1295400" y="4131827"/>
            <a:ext cx="4800600" cy="2371725"/>
          </a:xfrm>
          <a:prstGeom prst="rect">
            <a:avLst/>
          </a:prstGeom>
        </p:spPr>
      </p:pic>
    </p:spTree>
    <p:extLst>
      <p:ext uri="{BB962C8B-B14F-4D97-AF65-F5344CB8AC3E}">
        <p14:creationId xmlns:p14="http://schemas.microsoft.com/office/powerpoint/2010/main" val="695649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0047" y="250469"/>
            <a:ext cx="2730783" cy="379410"/>
          </a:xfrm>
          <a:prstGeom prst="rect">
            <a:avLst/>
          </a:prstGeom>
          <a:noFill/>
        </p:spPr>
        <p:txBody>
          <a:bodyPr wrap="square" rtlCol="0">
            <a:spAutoFit/>
          </a:bodyPr>
          <a:lstStyle/>
          <a:p>
            <a:r>
              <a:rPr lang="zh-CN" altLang="en-US" b="1" dirty="0"/>
              <a:t>第三步创建随机生成函数</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28</a:t>
            </a:fld>
            <a:endParaRPr lang="zh-CN" altLang="en-US" dirty="0"/>
          </a:p>
        </p:txBody>
      </p:sp>
      <p:sp>
        <p:nvSpPr>
          <p:cNvPr id="6" name="矩形 5">
            <a:extLst>
              <a:ext uri="{FF2B5EF4-FFF2-40B4-BE49-F238E27FC236}">
                <a16:creationId xmlns:a16="http://schemas.microsoft.com/office/drawing/2014/main" id="{AE8B4979-AC28-4349-B80D-494FED0E5781}"/>
              </a:ext>
            </a:extLst>
          </p:cNvPr>
          <p:cNvSpPr/>
          <p:nvPr/>
        </p:nvSpPr>
        <p:spPr>
          <a:xfrm>
            <a:off x="730047" y="3695579"/>
            <a:ext cx="2262158"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第四步创建存储过程</a:t>
            </a:r>
            <a:endParaRPr lang="zh-CN" altLang="en-US" b="1" dirty="0"/>
          </a:p>
        </p:txBody>
      </p:sp>
      <p:pic>
        <p:nvPicPr>
          <p:cNvPr id="2" name="图片 1">
            <a:extLst>
              <a:ext uri="{FF2B5EF4-FFF2-40B4-BE49-F238E27FC236}">
                <a16:creationId xmlns:a16="http://schemas.microsoft.com/office/drawing/2014/main" id="{AF02EE3B-DF5B-49D6-92B7-F16289146BF2}"/>
              </a:ext>
            </a:extLst>
          </p:cNvPr>
          <p:cNvPicPr>
            <a:picLocks noChangeAspect="1"/>
          </p:cNvPicPr>
          <p:nvPr/>
        </p:nvPicPr>
        <p:blipFill>
          <a:blip r:embed="rId2"/>
          <a:stretch>
            <a:fillRect/>
          </a:stretch>
        </p:blipFill>
        <p:spPr>
          <a:xfrm>
            <a:off x="1447980" y="752355"/>
            <a:ext cx="7953375" cy="3000375"/>
          </a:xfrm>
          <a:prstGeom prst="rect">
            <a:avLst/>
          </a:prstGeom>
        </p:spPr>
      </p:pic>
      <p:pic>
        <p:nvPicPr>
          <p:cNvPr id="5" name="图片 4">
            <a:extLst>
              <a:ext uri="{FF2B5EF4-FFF2-40B4-BE49-F238E27FC236}">
                <a16:creationId xmlns:a16="http://schemas.microsoft.com/office/drawing/2014/main" id="{98526B89-B01D-42AD-8F09-26B58BA6C89B}"/>
              </a:ext>
            </a:extLst>
          </p:cNvPr>
          <p:cNvPicPr>
            <a:picLocks noChangeAspect="1"/>
          </p:cNvPicPr>
          <p:nvPr/>
        </p:nvPicPr>
        <p:blipFill>
          <a:blip r:embed="rId3"/>
          <a:stretch>
            <a:fillRect/>
          </a:stretch>
        </p:blipFill>
        <p:spPr>
          <a:xfrm>
            <a:off x="1413256" y="4016731"/>
            <a:ext cx="8677275" cy="2590800"/>
          </a:xfrm>
          <a:prstGeom prst="rect">
            <a:avLst/>
          </a:prstGeom>
        </p:spPr>
      </p:pic>
    </p:spTree>
    <p:extLst>
      <p:ext uri="{BB962C8B-B14F-4D97-AF65-F5344CB8AC3E}">
        <p14:creationId xmlns:p14="http://schemas.microsoft.com/office/powerpoint/2010/main" val="101100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0047" y="250469"/>
            <a:ext cx="2730783" cy="379410"/>
          </a:xfrm>
          <a:prstGeom prst="rect">
            <a:avLst/>
          </a:prstGeom>
          <a:noFill/>
        </p:spPr>
        <p:txBody>
          <a:bodyPr wrap="square" rtlCol="0">
            <a:spAutoFit/>
          </a:bodyPr>
          <a:lstStyle/>
          <a:p>
            <a:r>
              <a:rPr lang="zh-CN" altLang="en-US" b="1" dirty="0"/>
              <a:t>第五步执行存储过程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29</a:t>
            </a:fld>
            <a:endParaRPr lang="zh-CN" altLang="en-US" dirty="0"/>
          </a:p>
        </p:txBody>
      </p:sp>
      <p:sp>
        <p:nvSpPr>
          <p:cNvPr id="6" name="矩形 5">
            <a:extLst>
              <a:ext uri="{FF2B5EF4-FFF2-40B4-BE49-F238E27FC236}">
                <a16:creationId xmlns:a16="http://schemas.microsoft.com/office/drawing/2014/main" id="{AE8B4979-AC28-4349-B80D-494FED0E5781}"/>
              </a:ext>
            </a:extLst>
          </p:cNvPr>
          <p:cNvSpPr/>
          <p:nvPr/>
        </p:nvSpPr>
        <p:spPr>
          <a:xfrm>
            <a:off x="730047" y="1666514"/>
            <a:ext cx="3934090"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第六步将内存表的数据插入到普通表</a:t>
            </a:r>
            <a:endParaRPr lang="zh-CN" altLang="en-US" b="1" dirty="0"/>
          </a:p>
        </p:txBody>
      </p:sp>
      <p:pic>
        <p:nvPicPr>
          <p:cNvPr id="7" name="图片 6">
            <a:extLst>
              <a:ext uri="{FF2B5EF4-FFF2-40B4-BE49-F238E27FC236}">
                <a16:creationId xmlns:a16="http://schemas.microsoft.com/office/drawing/2014/main" id="{AE6B44CA-CCDD-4EF6-81A4-C3582CC8F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55" y="629879"/>
            <a:ext cx="3162300" cy="657225"/>
          </a:xfrm>
          <a:prstGeom prst="rect">
            <a:avLst/>
          </a:prstGeom>
        </p:spPr>
      </p:pic>
      <p:sp>
        <p:nvSpPr>
          <p:cNvPr id="8" name="矩形 7">
            <a:extLst>
              <a:ext uri="{FF2B5EF4-FFF2-40B4-BE49-F238E27FC236}">
                <a16:creationId xmlns:a16="http://schemas.microsoft.com/office/drawing/2014/main" id="{4580E265-7E16-4D2A-B532-CFCFD4CD61E1}"/>
              </a:ext>
            </a:extLst>
          </p:cNvPr>
          <p:cNvSpPr/>
          <p:nvPr/>
        </p:nvSpPr>
        <p:spPr>
          <a:xfrm>
            <a:off x="5400674" y="640773"/>
            <a:ext cx="6096000" cy="64633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zh-CN" altLang="en-US" dirty="0"/>
              <a:t>在生成的过程共可能会出现内存不足或者溢出提示，需要设置 </a:t>
            </a:r>
            <a:r>
              <a:rPr lang="en-US" altLang="zh-CN" dirty="0" err="1"/>
              <a:t>my.cnf</a:t>
            </a:r>
            <a:r>
              <a:rPr lang="en-US" altLang="zh-CN" dirty="0"/>
              <a:t> </a:t>
            </a:r>
            <a:r>
              <a:rPr lang="zh-CN" altLang="en-US" dirty="0"/>
              <a:t>参数 </a:t>
            </a:r>
            <a:r>
              <a:rPr lang="en-US" altLang="zh-CN" dirty="0" err="1"/>
              <a:t>max_heap_table_size</a:t>
            </a:r>
            <a:endParaRPr lang="zh-CN" altLang="en-US" dirty="0"/>
          </a:p>
        </p:txBody>
      </p:sp>
      <p:pic>
        <p:nvPicPr>
          <p:cNvPr id="9" name="图片 8">
            <a:extLst>
              <a:ext uri="{FF2B5EF4-FFF2-40B4-BE49-F238E27FC236}">
                <a16:creationId xmlns:a16="http://schemas.microsoft.com/office/drawing/2014/main" id="{2FD007E5-0165-44FC-9844-969DCC232722}"/>
              </a:ext>
            </a:extLst>
          </p:cNvPr>
          <p:cNvPicPr>
            <a:picLocks noChangeAspect="1"/>
          </p:cNvPicPr>
          <p:nvPr/>
        </p:nvPicPr>
        <p:blipFill>
          <a:blip r:embed="rId3"/>
          <a:stretch>
            <a:fillRect/>
          </a:stretch>
        </p:blipFill>
        <p:spPr>
          <a:xfrm>
            <a:off x="1411055" y="2029493"/>
            <a:ext cx="4667250" cy="771525"/>
          </a:xfrm>
          <a:prstGeom prst="rect">
            <a:avLst/>
          </a:prstGeom>
        </p:spPr>
      </p:pic>
      <p:sp>
        <p:nvSpPr>
          <p:cNvPr id="13" name="矩形 12">
            <a:extLst>
              <a:ext uri="{FF2B5EF4-FFF2-40B4-BE49-F238E27FC236}">
                <a16:creationId xmlns:a16="http://schemas.microsoft.com/office/drawing/2014/main" id="{73F52401-FC03-4509-A854-CEDA060FA774}"/>
              </a:ext>
            </a:extLst>
          </p:cNvPr>
          <p:cNvSpPr/>
          <p:nvPr/>
        </p:nvSpPr>
        <p:spPr>
          <a:xfrm>
            <a:off x="730047" y="3072481"/>
            <a:ext cx="2715808"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第七步查看普通表的数据</a:t>
            </a:r>
            <a:endParaRPr lang="zh-CN" altLang="en-US" b="1" dirty="0"/>
          </a:p>
        </p:txBody>
      </p:sp>
      <p:sp>
        <p:nvSpPr>
          <p:cNvPr id="14" name="矩形 13">
            <a:extLst>
              <a:ext uri="{FF2B5EF4-FFF2-40B4-BE49-F238E27FC236}">
                <a16:creationId xmlns:a16="http://schemas.microsoft.com/office/drawing/2014/main" id="{D0CD0F0D-9AFF-411C-84F5-4C4582EE8C88}"/>
              </a:ext>
            </a:extLst>
          </p:cNvPr>
          <p:cNvSpPr/>
          <p:nvPr/>
        </p:nvSpPr>
        <p:spPr>
          <a:xfrm>
            <a:off x="730047" y="4822154"/>
            <a:ext cx="2777235" cy="369332"/>
          </a:xfrm>
          <a:prstGeom prst="rect">
            <a:avLst/>
          </a:prstGeom>
        </p:spPr>
        <p:txBody>
          <a:bodyPr wrap="none">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第八步删除内存表的数据</a:t>
            </a:r>
            <a:endParaRPr lang="zh-CN" altLang="en-US" b="1" dirty="0"/>
          </a:p>
        </p:txBody>
      </p:sp>
      <p:pic>
        <p:nvPicPr>
          <p:cNvPr id="16" name="图片 15">
            <a:extLst>
              <a:ext uri="{FF2B5EF4-FFF2-40B4-BE49-F238E27FC236}">
                <a16:creationId xmlns:a16="http://schemas.microsoft.com/office/drawing/2014/main" id="{D0C18A45-9E24-40E8-975C-8688185DF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8680" y="3713276"/>
            <a:ext cx="3114675" cy="885825"/>
          </a:xfrm>
          <a:prstGeom prst="rect">
            <a:avLst/>
          </a:prstGeom>
        </p:spPr>
      </p:pic>
      <p:pic>
        <p:nvPicPr>
          <p:cNvPr id="18" name="图片 17">
            <a:extLst>
              <a:ext uri="{FF2B5EF4-FFF2-40B4-BE49-F238E27FC236}">
                <a16:creationId xmlns:a16="http://schemas.microsoft.com/office/drawing/2014/main" id="{D3C6C2DC-144B-4F91-8F85-72D8A6F96D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8680" y="5400251"/>
            <a:ext cx="3371850" cy="857250"/>
          </a:xfrm>
          <a:prstGeom prst="rect">
            <a:avLst/>
          </a:prstGeom>
        </p:spPr>
      </p:pic>
    </p:spTree>
    <p:extLst>
      <p:ext uri="{BB962C8B-B14F-4D97-AF65-F5344CB8AC3E}">
        <p14:creationId xmlns:p14="http://schemas.microsoft.com/office/powerpoint/2010/main" val="79078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4.1.1</a:t>
            </a:r>
            <a:r>
              <a:rPr lang="zh-CN" altLang="en-US" sz="2800" b="1" dirty="0"/>
              <a:t>类型（存储引擎的选择）</a:t>
            </a:r>
            <a:endParaRPr lang="zh-CN" altLang="en-US" sz="2800"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sp>
        <p:nvSpPr>
          <p:cNvPr id="2" name="矩形 1">
            <a:extLst>
              <a:ext uri="{FF2B5EF4-FFF2-40B4-BE49-F238E27FC236}">
                <a16:creationId xmlns:a16="http://schemas.microsoft.com/office/drawing/2014/main" id="{9AB5B585-3347-4891-A75B-9824C63615E5}"/>
              </a:ext>
            </a:extLst>
          </p:cNvPr>
          <p:cNvSpPr/>
          <p:nvPr/>
        </p:nvSpPr>
        <p:spPr>
          <a:xfrm>
            <a:off x="695323" y="3152391"/>
            <a:ext cx="10580913"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zh-CN" altLang="en-US" sz="2000" dirty="0"/>
              <a:t>插件式存储引擎是</a:t>
            </a:r>
            <a:r>
              <a:rPr lang="en-US" altLang="zh-CN" sz="2000" dirty="0"/>
              <a:t>MySQL</a:t>
            </a:r>
            <a:r>
              <a:rPr lang="zh-CN" altLang="en-US" sz="2000" dirty="0"/>
              <a:t>数据库最重要的特性之一，用户可以根据应用的需要选择如何存储和索引数据、是否使用事务等。</a:t>
            </a:r>
          </a:p>
        </p:txBody>
      </p:sp>
      <p:sp>
        <p:nvSpPr>
          <p:cNvPr id="5" name="矩形 4">
            <a:extLst>
              <a:ext uri="{FF2B5EF4-FFF2-40B4-BE49-F238E27FC236}">
                <a16:creationId xmlns:a16="http://schemas.microsoft.com/office/drawing/2014/main" id="{13F2548B-397B-4AF5-8849-D0FCC00C3CFF}"/>
              </a:ext>
            </a:extLst>
          </p:cNvPr>
          <p:cNvSpPr/>
          <p:nvPr/>
        </p:nvSpPr>
        <p:spPr>
          <a:xfrm>
            <a:off x="695324" y="4287521"/>
            <a:ext cx="10580914"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zh-CN" altLang="en-US" dirty="0"/>
              <a:t>创建新表的时候，如果不指定存储引擎，那么系统就会使用默认的存储引擎，</a:t>
            </a:r>
            <a:r>
              <a:rPr lang="en-US" altLang="zh-CN" dirty="0"/>
              <a:t>MySQL5.5</a:t>
            </a:r>
            <a:r>
              <a:rPr lang="zh-CN" altLang="en-US" dirty="0"/>
              <a:t>之前的默认存储引擎是</a:t>
            </a:r>
            <a:r>
              <a:rPr lang="en-US" altLang="zh-CN" dirty="0" err="1"/>
              <a:t>MyISAM</a:t>
            </a:r>
            <a:r>
              <a:rPr lang="zh-CN" altLang="en-US" dirty="0"/>
              <a:t>，</a:t>
            </a:r>
            <a:r>
              <a:rPr lang="en-US" altLang="zh-CN" dirty="0"/>
              <a:t>5.5</a:t>
            </a:r>
            <a:r>
              <a:rPr lang="zh-CN" altLang="en-US" dirty="0"/>
              <a:t>之后改为了</a:t>
            </a:r>
            <a:r>
              <a:rPr lang="en-US" altLang="zh-CN" dirty="0" err="1"/>
              <a:t>InnoDB</a:t>
            </a:r>
            <a:r>
              <a:rPr lang="zh-CN" altLang="en-US" dirty="0"/>
              <a:t>。如果需要修改默认的存储引擎，可以在参数文件中设置</a:t>
            </a:r>
            <a:r>
              <a:rPr lang="en-US" altLang="zh-CN" dirty="0"/>
              <a:t>default-table-type</a:t>
            </a:r>
            <a:r>
              <a:rPr lang="zh-CN" altLang="en-US" dirty="0"/>
              <a:t>。</a:t>
            </a:r>
          </a:p>
        </p:txBody>
      </p:sp>
      <p:sp>
        <p:nvSpPr>
          <p:cNvPr id="6" name="矩形 5">
            <a:extLst>
              <a:ext uri="{FF2B5EF4-FFF2-40B4-BE49-F238E27FC236}">
                <a16:creationId xmlns:a16="http://schemas.microsoft.com/office/drawing/2014/main" id="{ACCDF3AB-4AE4-420B-BAA1-8903279B63A4}"/>
              </a:ext>
            </a:extLst>
          </p:cNvPr>
          <p:cNvSpPr/>
          <p:nvPr/>
        </p:nvSpPr>
        <p:spPr>
          <a:xfrm>
            <a:off x="695324" y="5653090"/>
            <a:ext cx="10580914"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zh-CN" altLang="en-US" dirty="0"/>
              <a:t>查看当前的默认存储引擎，可以使用如下的命令：</a:t>
            </a:r>
            <a:endParaRPr lang="en-US" altLang="zh-CN" dirty="0"/>
          </a:p>
          <a:p>
            <a:r>
              <a:rPr lang="en-US" altLang="zh-CN" dirty="0"/>
              <a:t>    </a:t>
            </a:r>
            <a:r>
              <a:rPr lang="en-US" altLang="zh-CN" dirty="0" err="1"/>
              <a:t>mysql</a:t>
            </a:r>
            <a:r>
              <a:rPr lang="en-US" altLang="zh-CN" dirty="0"/>
              <a:t> &gt; show variables like ‘</a:t>
            </a:r>
            <a:r>
              <a:rPr lang="en-US" altLang="zh-CN" dirty="0" err="1"/>
              <a:t>table_type</a:t>
            </a:r>
            <a:r>
              <a:rPr lang="en-US" altLang="zh-CN" dirty="0"/>
              <a:t>’;(MySQL5.5.3</a:t>
            </a:r>
            <a:r>
              <a:rPr lang="zh-CN" altLang="en-US" dirty="0"/>
              <a:t>后这个参数取消</a:t>
            </a:r>
            <a:r>
              <a:rPr lang="en-US" altLang="zh-CN" dirty="0"/>
              <a:t>)</a:t>
            </a:r>
            <a:endParaRPr lang="zh-CN" altLang="en-US" dirty="0"/>
          </a:p>
        </p:txBody>
      </p:sp>
      <p:sp>
        <p:nvSpPr>
          <p:cNvPr id="7" name="矩形 6">
            <a:extLst>
              <a:ext uri="{FF2B5EF4-FFF2-40B4-BE49-F238E27FC236}">
                <a16:creationId xmlns:a16="http://schemas.microsoft.com/office/drawing/2014/main" id="{B80E9768-4FAF-4CC5-A3FA-71C5142956C7}"/>
              </a:ext>
            </a:extLst>
          </p:cNvPr>
          <p:cNvSpPr/>
          <p:nvPr/>
        </p:nvSpPr>
        <p:spPr>
          <a:xfrm>
            <a:off x="695322" y="1155450"/>
            <a:ext cx="10580913"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a:t>MySQL</a:t>
            </a:r>
            <a:r>
              <a:rPr lang="zh-CN" altLang="en-US" sz="2400" dirty="0"/>
              <a:t>中的数据用各种不同的技术存储在文件（或者内存）中。这些技术中的每一种技术都使用不同的存储机制、索引技巧、锁定水平并且最终提供广泛的不同的功能和能力。通过选择不同的技术，你能够获得额外的速度或者功能，从而改善你的应用的整体功能。</a:t>
            </a:r>
          </a:p>
        </p:txBody>
      </p:sp>
    </p:spTree>
    <p:extLst>
      <p:ext uri="{BB962C8B-B14F-4D97-AF65-F5344CB8AC3E}">
        <p14:creationId xmlns:p14="http://schemas.microsoft.com/office/powerpoint/2010/main" val="1016010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 </a:t>
            </a:r>
            <a:r>
              <a:rPr lang="zh-CN" altLang="en-US" sz="2800" b="1" dirty="0">
                <a:latin typeface="微软雅黑" panose="020B0503020204020204" pitchFamily="34" charset="-122"/>
              </a:rPr>
              <a:t>数据库性能设计</a:t>
            </a:r>
            <a:endParaRPr lang="zh-CN" altLang="en-US" sz="2800" b="1" dirty="0">
              <a:solidFill>
                <a:srgbClr val="FF0000"/>
              </a:solidFill>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30</a:t>
            </a:fld>
            <a:endParaRPr lang="zh-CN" altLang="en-US" dirty="0"/>
          </a:p>
        </p:txBody>
      </p:sp>
      <p:sp>
        <p:nvSpPr>
          <p:cNvPr id="69" name="矩形 68"/>
          <p:cNvSpPr/>
          <p:nvPr/>
        </p:nvSpPr>
        <p:spPr>
          <a:xfrm>
            <a:off x="623299" y="823915"/>
            <a:ext cx="800219" cy="461665"/>
          </a:xfrm>
          <a:prstGeom prst="rect">
            <a:avLst/>
          </a:prstGeom>
          <a:solidFill>
            <a:schemeClr val="accent1"/>
          </a:solidFill>
        </p:spPr>
        <p:txBody>
          <a:bodyPr wrap="none">
            <a:spAutoFit/>
          </a:bodyPr>
          <a:lstStyle/>
          <a:p>
            <a:r>
              <a:rPr lang="zh-CN" altLang="en-US" sz="2400" b="1" dirty="0">
                <a:solidFill>
                  <a:schemeClr val="bg1"/>
                </a:solidFill>
              </a:rPr>
              <a:t>索引</a:t>
            </a:r>
          </a:p>
        </p:txBody>
      </p:sp>
      <p:cxnSp>
        <p:nvCxnSpPr>
          <p:cNvPr id="70" name="直接连接符 69"/>
          <p:cNvCxnSpPr/>
          <p:nvPr/>
        </p:nvCxnSpPr>
        <p:spPr>
          <a:xfrm>
            <a:off x="623299" y="1285580"/>
            <a:ext cx="10814504"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695326" y="1562310"/>
            <a:ext cx="4021476" cy="4452348"/>
          </a:xfrm>
          <a:prstGeom prst="rect">
            <a:avLst/>
          </a:prstGeom>
        </p:spPr>
      </p:pic>
      <p:sp>
        <p:nvSpPr>
          <p:cNvPr id="5" name="矩形 4"/>
          <p:cNvSpPr/>
          <p:nvPr/>
        </p:nvSpPr>
        <p:spPr>
          <a:xfrm>
            <a:off x="4845978" y="1629517"/>
            <a:ext cx="6774094"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dirty="0"/>
              <a:t>全表扫描和索引扫描这两种方式执行路径上的不同，将直接影响</a:t>
            </a:r>
            <a:r>
              <a:rPr lang="en-US" altLang="zh-CN" dirty="0"/>
              <a:t>SQL</a:t>
            </a:r>
            <a:r>
              <a:rPr lang="zh-CN" altLang="en-US" dirty="0"/>
              <a:t>操作中</a:t>
            </a:r>
            <a:r>
              <a:rPr lang="en-US" altLang="zh-CN" dirty="0">
                <a:solidFill>
                  <a:srgbClr val="FF0000"/>
                </a:solidFill>
              </a:rPr>
              <a:t>I/O</a:t>
            </a:r>
            <a:r>
              <a:rPr lang="zh-CN" altLang="en-US" dirty="0">
                <a:solidFill>
                  <a:srgbClr val="FF0000"/>
                </a:solidFill>
              </a:rPr>
              <a:t>的多少和数据算法</a:t>
            </a:r>
            <a:r>
              <a:rPr lang="zh-CN" altLang="en-US" dirty="0"/>
              <a:t>的好坏。当我们访问大型数据表中少许行的数据时，通过索引先行定位可能是最短路径；如果是访问一个小表，那么不进行定位，直接选取全表数据（全表扫描）可能是最快的。</a:t>
            </a:r>
          </a:p>
        </p:txBody>
      </p:sp>
      <p:sp>
        <p:nvSpPr>
          <p:cNvPr id="6" name="矩形 5"/>
          <p:cNvSpPr/>
          <p:nvPr/>
        </p:nvSpPr>
        <p:spPr>
          <a:xfrm>
            <a:off x="4975206" y="3945842"/>
            <a:ext cx="4452135" cy="923330"/>
          </a:xfrm>
          <a:prstGeom prst="rect">
            <a:avLst/>
          </a:prstGeom>
        </p:spPr>
        <p:txBody>
          <a:bodyPr wrap="square">
            <a:spAutoFit/>
          </a:bodyPr>
          <a:lstStyle/>
          <a:p>
            <a:r>
              <a:rPr lang="en-US" altLang="zh-CN" dirty="0"/>
              <a:t>1.</a:t>
            </a:r>
            <a:r>
              <a:rPr lang="zh-CN" altLang="en-US" dirty="0"/>
              <a:t> 创建还是不创建索引</a:t>
            </a:r>
            <a:r>
              <a:rPr lang="en-US" altLang="zh-CN" dirty="0"/>
              <a:t>?</a:t>
            </a:r>
            <a:endParaRPr lang="zh-CN" altLang="en-US" dirty="0"/>
          </a:p>
          <a:p>
            <a:endParaRPr lang="zh-CN" altLang="en-US" dirty="0"/>
          </a:p>
          <a:p>
            <a:r>
              <a:rPr lang="en-US" altLang="zh-CN" dirty="0"/>
              <a:t>2. </a:t>
            </a:r>
            <a:r>
              <a:rPr lang="zh-CN" altLang="en-US" dirty="0"/>
              <a:t>如果创建，最好创建哪种格式的索引。</a:t>
            </a:r>
          </a:p>
        </p:txBody>
      </p:sp>
      <p:sp>
        <p:nvSpPr>
          <p:cNvPr id="7" name="矩形 6"/>
          <p:cNvSpPr/>
          <p:nvPr/>
        </p:nvSpPr>
        <p:spPr>
          <a:xfrm>
            <a:off x="4975206" y="3362331"/>
            <a:ext cx="272382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zh-CN" altLang="en-US" dirty="0"/>
              <a:t>需要我们确定以下问题：</a:t>
            </a:r>
          </a:p>
        </p:txBody>
      </p:sp>
      <p:pic>
        <p:nvPicPr>
          <p:cNvPr id="9" name="图片 8"/>
          <p:cNvPicPr>
            <a:picLocks noChangeAspect="1"/>
          </p:cNvPicPr>
          <p:nvPr/>
        </p:nvPicPr>
        <p:blipFill>
          <a:blip r:embed="rId3"/>
          <a:stretch>
            <a:fillRect/>
          </a:stretch>
        </p:blipFill>
        <p:spPr>
          <a:xfrm>
            <a:off x="695326" y="1402474"/>
            <a:ext cx="8371578" cy="5368091"/>
          </a:xfrm>
          <a:prstGeom prst="rect">
            <a:avLst/>
          </a:prstGeom>
        </p:spPr>
      </p:pic>
    </p:spTree>
    <p:extLst>
      <p:ext uri="{BB962C8B-B14F-4D97-AF65-F5344CB8AC3E}">
        <p14:creationId xmlns:p14="http://schemas.microsoft.com/office/powerpoint/2010/main" val="76200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4.2.1 </a:t>
            </a:r>
            <a:r>
              <a:rPr lang="zh-CN" altLang="en-US" sz="2800" b="1" dirty="0">
                <a:latin typeface="微软雅黑" panose="020B0503020204020204" pitchFamily="34" charset="-122"/>
              </a:rPr>
              <a:t>索引的可选择性指标</a:t>
            </a:r>
            <a:endParaRPr lang="zh-CN" altLang="en-US" sz="2800" b="1" dirty="0">
              <a:solidFill>
                <a:srgbClr val="FF0000"/>
              </a:solidFill>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31</a:t>
            </a:fld>
            <a:endParaRPr lang="zh-CN" altLang="en-US" dirty="0"/>
          </a:p>
        </p:txBody>
      </p:sp>
      <p:sp>
        <p:nvSpPr>
          <p:cNvPr id="3" name="矩形 2"/>
          <p:cNvSpPr/>
          <p:nvPr/>
        </p:nvSpPr>
        <p:spPr>
          <a:xfrm>
            <a:off x="695326" y="1154769"/>
            <a:ext cx="949663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数据是否具有选择性取决于表中某</a:t>
            </a:r>
            <a:r>
              <a:rPr lang="zh-CN" altLang="en-US" dirty="0">
                <a:solidFill>
                  <a:srgbClr val="FFC000"/>
                </a:solidFill>
              </a:rPr>
              <a:t>列数据的离散情况。</a:t>
            </a:r>
            <a:r>
              <a:rPr lang="zh-CN" altLang="en-US" dirty="0"/>
              <a:t>假设一个列的数据“具有高的可选择性”，那也就表明这个列的值很具有代表性。</a:t>
            </a:r>
          </a:p>
        </p:txBody>
      </p:sp>
      <p:sp>
        <p:nvSpPr>
          <p:cNvPr id="5" name="矩形 4"/>
          <p:cNvSpPr/>
          <p:nvPr/>
        </p:nvSpPr>
        <p:spPr>
          <a:xfrm>
            <a:off x="1219198" y="2144984"/>
            <a:ext cx="8839199"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一个存放人员信息的表，其“身份证号”列的可选择性就很高，因为每个身份证的数据可以非常精确地定位一个人。</a:t>
            </a:r>
          </a:p>
        </p:txBody>
      </p:sp>
      <p:sp>
        <p:nvSpPr>
          <p:cNvPr id="6" name="矩形 5"/>
          <p:cNvSpPr/>
          <p:nvPr/>
        </p:nvSpPr>
        <p:spPr>
          <a:xfrm>
            <a:off x="1219199" y="3284997"/>
            <a:ext cx="8839199"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人员“性别”列可选择性就很低，因为如果我们指定“男”，则这个表中可能有一半的数据都符合此要求。</a:t>
            </a:r>
          </a:p>
        </p:txBody>
      </p:sp>
    </p:spTree>
    <p:extLst>
      <p:ext uri="{BB962C8B-B14F-4D97-AF65-F5344CB8AC3E}">
        <p14:creationId xmlns:p14="http://schemas.microsoft.com/office/powerpoint/2010/main" val="3236393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4.2.2 </a:t>
            </a:r>
            <a:r>
              <a:rPr lang="zh-CN" altLang="en-US" sz="2800" b="1" dirty="0">
                <a:latin typeface="微软雅黑" panose="020B0503020204020204" pitchFamily="34" charset="-122"/>
              </a:rPr>
              <a:t>索引的双面性特征 </a:t>
            </a:r>
            <a:endParaRPr lang="zh-CN" altLang="en-US" sz="2800" b="1" dirty="0">
              <a:solidFill>
                <a:srgbClr val="FF0000"/>
              </a:solidFill>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32</a:t>
            </a:fld>
            <a:endParaRPr lang="zh-CN" altLang="en-US" dirty="0"/>
          </a:p>
        </p:txBody>
      </p:sp>
      <p:sp>
        <p:nvSpPr>
          <p:cNvPr id="2" name="矩形 1"/>
          <p:cNvSpPr/>
          <p:nvPr/>
        </p:nvSpPr>
        <p:spPr>
          <a:xfrm>
            <a:off x="839057" y="1174294"/>
            <a:ext cx="767822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索引可以有效提升查询效率，但维护一个索引结构的代价也是昂贵的。</a:t>
            </a:r>
          </a:p>
        </p:txBody>
      </p:sp>
      <p:sp>
        <p:nvSpPr>
          <p:cNvPr id="5" name="矩形 4"/>
          <p:cNvSpPr/>
          <p:nvPr/>
        </p:nvSpPr>
        <p:spPr>
          <a:xfrm>
            <a:off x="1184703" y="1722369"/>
            <a:ext cx="3498073"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altLang="zh-CN" dirty="0"/>
              <a:t>1. </a:t>
            </a:r>
            <a:r>
              <a:rPr lang="zh-CN" altLang="en-US" dirty="0"/>
              <a:t>需要提供磁盘空间来存储索引</a:t>
            </a:r>
          </a:p>
        </p:txBody>
      </p:sp>
      <p:sp>
        <p:nvSpPr>
          <p:cNvPr id="6" name="矩形 5"/>
          <p:cNvSpPr/>
          <p:nvPr/>
        </p:nvSpPr>
        <p:spPr>
          <a:xfrm>
            <a:off x="1184703" y="2270444"/>
            <a:ext cx="5274201"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altLang="zh-CN" dirty="0"/>
              <a:t>2. </a:t>
            </a:r>
            <a:r>
              <a:rPr lang="zh-CN" altLang="en-US" dirty="0"/>
              <a:t>数据库要使用</a:t>
            </a:r>
            <a:r>
              <a:rPr lang="en-US" altLang="zh-CN" dirty="0"/>
              <a:t>CPU</a:t>
            </a:r>
            <a:r>
              <a:rPr lang="zh-CN" altLang="en-US" dirty="0"/>
              <a:t>、</a:t>
            </a:r>
            <a:r>
              <a:rPr lang="en-US" altLang="zh-CN" dirty="0"/>
              <a:t>I/O</a:t>
            </a:r>
            <a:r>
              <a:rPr lang="zh-CN" altLang="en-US" dirty="0"/>
              <a:t>设备来访问和维护索引</a:t>
            </a:r>
          </a:p>
        </p:txBody>
      </p:sp>
      <p:sp>
        <p:nvSpPr>
          <p:cNvPr id="7" name="矩形 6"/>
          <p:cNvSpPr/>
          <p:nvPr/>
        </p:nvSpPr>
        <p:spPr>
          <a:xfrm>
            <a:off x="1480139" y="2818519"/>
            <a:ext cx="943510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dirty="0"/>
              <a:t>在</a:t>
            </a:r>
            <a:r>
              <a:rPr lang="en-US" altLang="zh-CN" dirty="0"/>
              <a:t>DML</a:t>
            </a:r>
            <a:r>
              <a:rPr lang="zh-CN" altLang="en-US" dirty="0"/>
              <a:t>操作（</a:t>
            </a:r>
            <a:r>
              <a:rPr lang="en-US" altLang="zh-CN" dirty="0"/>
              <a:t>INSERT</a:t>
            </a:r>
            <a:r>
              <a:rPr lang="zh-CN" altLang="en-US" dirty="0"/>
              <a:t>、</a:t>
            </a:r>
            <a:r>
              <a:rPr lang="en-US" altLang="zh-CN" dirty="0"/>
              <a:t>DELETE</a:t>
            </a:r>
            <a:r>
              <a:rPr lang="zh-CN" altLang="en-US" dirty="0"/>
              <a:t>、</a:t>
            </a:r>
            <a:r>
              <a:rPr lang="en-US" altLang="zh-CN" dirty="0"/>
              <a:t>UPDATE</a:t>
            </a:r>
            <a:r>
              <a:rPr lang="zh-CN" altLang="en-US" dirty="0"/>
              <a:t>）中，用户索引键维护所需的资源大致上应是针对表的</a:t>
            </a:r>
            <a:r>
              <a:rPr lang="en-US" altLang="zh-CN" dirty="0"/>
              <a:t>DML</a:t>
            </a:r>
            <a:r>
              <a:rPr lang="zh-CN" altLang="en-US" dirty="0"/>
              <a:t>操作的</a:t>
            </a:r>
            <a:r>
              <a:rPr lang="en-US" altLang="zh-CN" dirty="0"/>
              <a:t>3</a:t>
            </a:r>
            <a:r>
              <a:rPr lang="zh-CN" altLang="en-US" dirty="0"/>
              <a:t>倍。这意味着，如果你对一个带有</a:t>
            </a:r>
            <a:r>
              <a:rPr lang="en-US" altLang="zh-CN" dirty="0"/>
              <a:t>3</a:t>
            </a:r>
            <a:r>
              <a:rPr lang="zh-CN" altLang="en-US" dirty="0"/>
              <a:t>个索引的表进行插入（</a:t>
            </a:r>
            <a:r>
              <a:rPr lang="en-US" altLang="zh-CN" dirty="0"/>
              <a:t>INSERT </a:t>
            </a:r>
            <a:r>
              <a:rPr lang="zh-CN" altLang="en-US" dirty="0"/>
              <a:t>）操作，它的速度将是直接操作表的</a:t>
            </a:r>
            <a:r>
              <a:rPr lang="en-US" altLang="zh-CN" dirty="0"/>
              <a:t>1/10</a:t>
            </a:r>
            <a:r>
              <a:rPr lang="zh-CN" altLang="en-US" dirty="0"/>
              <a:t>左右。</a:t>
            </a:r>
          </a:p>
        </p:txBody>
      </p:sp>
      <p:sp>
        <p:nvSpPr>
          <p:cNvPr id="8" name="矩形 7"/>
          <p:cNvSpPr/>
          <p:nvPr/>
        </p:nvSpPr>
        <p:spPr>
          <a:xfrm>
            <a:off x="959481" y="4099335"/>
            <a:ext cx="572464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zh-CN" altLang="en-US" dirty="0"/>
              <a:t>索引的使用所带来的维护代价要小于因它而产生的益处</a:t>
            </a:r>
          </a:p>
        </p:txBody>
      </p:sp>
    </p:spTree>
    <p:extLst>
      <p:ext uri="{BB962C8B-B14F-4D97-AF65-F5344CB8AC3E}">
        <p14:creationId xmlns:p14="http://schemas.microsoft.com/office/powerpoint/2010/main" val="3890277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4.2.3 </a:t>
            </a:r>
            <a:r>
              <a:rPr lang="zh-CN" altLang="en-US" sz="2800" b="1" dirty="0">
                <a:latin typeface="微软雅黑" panose="020B0503020204020204" pitchFamily="34" charset="-122"/>
              </a:rPr>
              <a:t>索引类型</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33</a:t>
            </a:fld>
            <a:endParaRPr lang="zh-CN" altLang="en-US" dirty="0"/>
          </a:p>
        </p:txBody>
      </p:sp>
      <p:sp>
        <p:nvSpPr>
          <p:cNvPr id="8" name="矩形 7"/>
          <p:cNvSpPr/>
          <p:nvPr/>
        </p:nvSpPr>
        <p:spPr>
          <a:xfrm>
            <a:off x="8131385" y="4994208"/>
            <a:ext cx="3178031" cy="369332"/>
          </a:xfrm>
          <a:prstGeom prst="rect">
            <a:avLst/>
          </a:prstGeom>
        </p:spPr>
        <p:txBody>
          <a:bodyPr wrap="square">
            <a:spAutoFit/>
          </a:bodyPr>
          <a:lstStyle/>
          <a:p>
            <a:r>
              <a:rPr lang="zh-CN" altLang="en-US" dirty="0"/>
              <a:t>位图索引</a:t>
            </a:r>
          </a:p>
        </p:txBody>
      </p:sp>
      <p:pic>
        <p:nvPicPr>
          <p:cNvPr id="9" name="图片 8"/>
          <p:cNvPicPr>
            <a:picLocks noChangeAspect="1"/>
          </p:cNvPicPr>
          <p:nvPr/>
        </p:nvPicPr>
        <p:blipFill>
          <a:blip r:embed="rId2"/>
          <a:stretch>
            <a:fillRect/>
          </a:stretch>
        </p:blipFill>
        <p:spPr>
          <a:xfrm>
            <a:off x="297950" y="1007069"/>
            <a:ext cx="5126804" cy="3652381"/>
          </a:xfrm>
          <a:prstGeom prst="rect">
            <a:avLst/>
          </a:prstGeom>
        </p:spPr>
      </p:pic>
      <p:pic>
        <p:nvPicPr>
          <p:cNvPr id="12" name="图片 11"/>
          <p:cNvPicPr>
            <a:picLocks noChangeAspect="1"/>
          </p:cNvPicPr>
          <p:nvPr/>
        </p:nvPicPr>
        <p:blipFill rotWithShape="1">
          <a:blip r:embed="rId3"/>
          <a:srcRect b="10818"/>
          <a:stretch/>
        </p:blipFill>
        <p:spPr>
          <a:xfrm>
            <a:off x="5882892" y="847981"/>
            <a:ext cx="5426524" cy="3970555"/>
          </a:xfrm>
          <a:prstGeom prst="rect">
            <a:avLst/>
          </a:prstGeom>
        </p:spPr>
      </p:pic>
      <p:sp>
        <p:nvSpPr>
          <p:cNvPr id="16" name="矩形 15"/>
          <p:cNvSpPr/>
          <p:nvPr/>
        </p:nvSpPr>
        <p:spPr>
          <a:xfrm>
            <a:off x="2511663" y="4994208"/>
            <a:ext cx="1035861" cy="369332"/>
          </a:xfrm>
          <a:prstGeom prst="rect">
            <a:avLst/>
          </a:prstGeom>
        </p:spPr>
        <p:txBody>
          <a:bodyPr wrap="none">
            <a:spAutoFit/>
          </a:bodyPr>
          <a:lstStyle/>
          <a:p>
            <a:r>
              <a:rPr lang="en-US" altLang="zh-CN" dirty="0"/>
              <a:t>B</a:t>
            </a:r>
            <a:r>
              <a:rPr lang="zh-CN" altLang="en-US" dirty="0"/>
              <a:t>树索引</a:t>
            </a:r>
          </a:p>
        </p:txBody>
      </p:sp>
    </p:spTree>
    <p:extLst>
      <p:ext uri="{BB962C8B-B14F-4D97-AF65-F5344CB8AC3E}">
        <p14:creationId xmlns:p14="http://schemas.microsoft.com/office/powerpoint/2010/main" val="933010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4.2.3 </a:t>
            </a:r>
            <a:r>
              <a:rPr lang="zh-CN" altLang="en-US" sz="2800" b="1" dirty="0">
                <a:latin typeface="微软雅黑" panose="020B0503020204020204" pitchFamily="34" charset="-122"/>
              </a:rPr>
              <a:t>索引类型</a:t>
            </a:r>
            <a:r>
              <a:rPr lang="en-US" altLang="zh-CN" sz="2800" b="1" dirty="0">
                <a:latin typeface="微软雅黑" panose="020B0503020204020204" pitchFamily="34" charset="-122"/>
              </a:rPr>
              <a:t>---</a:t>
            </a:r>
            <a:r>
              <a:rPr lang="zh-CN" altLang="en-US" sz="2800" dirty="0"/>
              <a:t>反向键索引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34</a:t>
            </a:fld>
            <a:endParaRPr lang="zh-CN" altLang="en-US" dirty="0"/>
          </a:p>
        </p:txBody>
      </p:sp>
      <p:sp>
        <p:nvSpPr>
          <p:cNvPr id="16" name="矩形 15"/>
          <p:cNvSpPr/>
          <p:nvPr/>
        </p:nvSpPr>
        <p:spPr>
          <a:xfrm>
            <a:off x="5641426" y="5415744"/>
            <a:ext cx="1338828" cy="369332"/>
          </a:xfrm>
          <a:prstGeom prst="rect">
            <a:avLst/>
          </a:prstGeom>
        </p:spPr>
        <p:txBody>
          <a:bodyPr wrap="none">
            <a:spAutoFit/>
          </a:bodyPr>
          <a:lstStyle/>
          <a:p>
            <a:r>
              <a:rPr lang="zh-CN" altLang="en-US" dirty="0"/>
              <a:t>反向键索引</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684" y="1288116"/>
            <a:ext cx="3124200" cy="3009900"/>
          </a:xfrm>
          <a:prstGeom prst="rect">
            <a:avLst/>
          </a:prstGeom>
        </p:spPr>
      </p:pic>
      <p:pic>
        <p:nvPicPr>
          <p:cNvPr id="5" name="图片 4"/>
          <p:cNvPicPr>
            <a:picLocks noChangeAspect="1"/>
          </p:cNvPicPr>
          <p:nvPr/>
        </p:nvPicPr>
        <p:blipFill>
          <a:blip r:embed="rId3"/>
          <a:stretch>
            <a:fillRect/>
          </a:stretch>
        </p:blipFill>
        <p:spPr>
          <a:xfrm>
            <a:off x="7082996" y="1892953"/>
            <a:ext cx="2943225" cy="1800225"/>
          </a:xfrm>
          <a:prstGeom prst="rect">
            <a:avLst/>
          </a:prstGeom>
        </p:spPr>
      </p:pic>
      <p:sp>
        <p:nvSpPr>
          <p:cNvPr id="6" name="矩形 5"/>
          <p:cNvSpPr/>
          <p:nvPr/>
        </p:nvSpPr>
        <p:spPr>
          <a:xfrm>
            <a:off x="2914437" y="4590580"/>
            <a:ext cx="6096000" cy="83099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2400" dirty="0"/>
              <a:t>1000,10001</a:t>
            </a:r>
            <a:r>
              <a:rPr lang="zh-CN" altLang="en-US" sz="2400" dirty="0"/>
              <a:t>经过反向后的值将是</a:t>
            </a:r>
            <a:r>
              <a:rPr lang="en-US" altLang="zh-CN" sz="2400" dirty="0"/>
              <a:t>0001,10001</a:t>
            </a:r>
            <a:endParaRPr lang="zh-CN" altLang="en-US" sz="2400" dirty="0"/>
          </a:p>
        </p:txBody>
      </p:sp>
      <p:sp>
        <p:nvSpPr>
          <p:cNvPr id="13" name="矩形 12"/>
          <p:cNvSpPr/>
          <p:nvPr/>
        </p:nvSpPr>
        <p:spPr>
          <a:xfrm>
            <a:off x="8346717" y="1044149"/>
            <a:ext cx="2031325"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z="2400" dirty="0">
                <a:solidFill>
                  <a:srgbClr val="FF0000"/>
                </a:solidFill>
              </a:rPr>
              <a:t>消除热点数据</a:t>
            </a:r>
          </a:p>
        </p:txBody>
      </p:sp>
    </p:spTree>
    <p:extLst>
      <p:ext uri="{BB962C8B-B14F-4D97-AF65-F5344CB8AC3E}">
        <p14:creationId xmlns:p14="http://schemas.microsoft.com/office/powerpoint/2010/main" val="3421692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4.2.3 </a:t>
            </a:r>
            <a:r>
              <a:rPr lang="zh-CN" altLang="en-US" sz="2800" b="1" dirty="0">
                <a:latin typeface="微软雅黑" panose="020B0503020204020204" pitchFamily="34" charset="-122"/>
              </a:rPr>
              <a:t>索引类型</a:t>
            </a:r>
            <a:r>
              <a:rPr lang="en-US" altLang="zh-CN" sz="2800" b="1" dirty="0">
                <a:latin typeface="微软雅黑" panose="020B0503020204020204" pitchFamily="34" charset="-122"/>
              </a:rPr>
              <a:t>---</a:t>
            </a:r>
            <a:r>
              <a:rPr lang="zh-CN" altLang="en-US" sz="2800" b="1" dirty="0">
                <a:latin typeface="微软雅黑" panose="020B0503020204020204" pitchFamily="34" charset="-122"/>
              </a:rPr>
              <a:t>分区索引</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35</a:t>
            </a:fld>
            <a:endParaRPr lang="zh-CN" altLang="en-US" dirty="0"/>
          </a:p>
        </p:txBody>
      </p:sp>
      <p:sp>
        <p:nvSpPr>
          <p:cNvPr id="16" name="矩形 15"/>
          <p:cNvSpPr/>
          <p:nvPr/>
        </p:nvSpPr>
        <p:spPr>
          <a:xfrm>
            <a:off x="5163569" y="6036108"/>
            <a:ext cx="1107996" cy="369332"/>
          </a:xfrm>
          <a:prstGeom prst="rect">
            <a:avLst/>
          </a:prstGeom>
        </p:spPr>
        <p:txBody>
          <a:bodyPr wrap="none">
            <a:spAutoFit/>
          </a:bodyPr>
          <a:lstStyle/>
          <a:p>
            <a:r>
              <a:rPr lang="zh-CN" altLang="en-US" dirty="0"/>
              <a:t>分区索引</a:t>
            </a:r>
          </a:p>
        </p:txBody>
      </p:sp>
      <p:sp>
        <p:nvSpPr>
          <p:cNvPr id="6" name="矩形 5"/>
          <p:cNvSpPr/>
          <p:nvPr/>
        </p:nvSpPr>
        <p:spPr>
          <a:xfrm>
            <a:off x="695327" y="4470133"/>
            <a:ext cx="10339118"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400" dirty="0"/>
              <a:t>分区索引基本上是指定了如何将索引</a:t>
            </a:r>
            <a:r>
              <a:rPr lang="en-US" altLang="zh-CN" sz="2400" dirty="0"/>
              <a:t>(</a:t>
            </a:r>
            <a:r>
              <a:rPr lang="zh-CN" altLang="en-US" sz="2400" dirty="0"/>
              <a:t>或底层表</a:t>
            </a:r>
            <a:r>
              <a:rPr lang="en-US" altLang="zh-CN" sz="2400" dirty="0"/>
              <a:t>) </a:t>
            </a:r>
            <a:r>
              <a:rPr lang="zh-CN" altLang="en-US" sz="2400" dirty="0"/>
              <a:t>分解成单独的块或分区的</a:t>
            </a:r>
            <a:r>
              <a:rPr lang="en-US" altLang="zh-CN" sz="2400" dirty="0"/>
              <a:t>B-tree </a:t>
            </a:r>
            <a:r>
              <a:rPr lang="zh-CN" altLang="en-US" sz="2400" dirty="0"/>
              <a:t>索引。</a:t>
            </a:r>
            <a:endParaRPr lang="en-US" altLang="zh-CN" sz="2400" dirty="0"/>
          </a:p>
          <a:p>
            <a:r>
              <a:rPr lang="zh-CN" altLang="en-US" sz="2400" dirty="0"/>
              <a:t>分区通常是为了提高性能和可用性。</a:t>
            </a:r>
            <a:r>
              <a:rPr lang="en-US" altLang="zh-CN" sz="2400" dirty="0"/>
              <a:t> </a:t>
            </a:r>
            <a:r>
              <a:rPr lang="zh-CN" altLang="en-US" sz="2400" dirty="0"/>
              <a:t>数据分布在多个分区</a:t>
            </a:r>
            <a:r>
              <a:rPr lang="en-US" altLang="zh-CN" sz="2400" dirty="0"/>
              <a:t>, </a:t>
            </a:r>
            <a:r>
              <a:rPr lang="zh-CN" altLang="en-US" sz="2400" dirty="0"/>
              <a:t>你也许能够在操作一个分区的同时不影响其他分区。</a:t>
            </a:r>
          </a:p>
        </p:txBody>
      </p:sp>
      <p:sp>
        <p:nvSpPr>
          <p:cNvPr id="13" name="矩形 12"/>
          <p:cNvSpPr/>
          <p:nvPr/>
        </p:nvSpPr>
        <p:spPr>
          <a:xfrm>
            <a:off x="9231689" y="902032"/>
            <a:ext cx="1415772"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z="2400" dirty="0">
                <a:solidFill>
                  <a:srgbClr val="FF0000"/>
                </a:solidFill>
              </a:rPr>
              <a:t>提高性能</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630" y="1148157"/>
            <a:ext cx="6619875" cy="3105150"/>
          </a:xfrm>
          <a:prstGeom prst="rect">
            <a:avLst/>
          </a:prstGeom>
        </p:spPr>
      </p:pic>
    </p:spTree>
    <p:extLst>
      <p:ext uri="{BB962C8B-B14F-4D97-AF65-F5344CB8AC3E}">
        <p14:creationId xmlns:p14="http://schemas.microsoft.com/office/powerpoint/2010/main" val="4008814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4.2.4 </a:t>
            </a:r>
            <a:r>
              <a:rPr lang="zh-CN" altLang="en-US" sz="2800" b="1" dirty="0">
                <a:latin typeface="微软雅黑" panose="020B0503020204020204" pitchFamily="34" charset="-122"/>
              </a:rPr>
              <a:t>散列</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36</a:t>
            </a:fld>
            <a:endParaRPr lang="zh-CN" altLang="en-US" dirty="0"/>
          </a:p>
        </p:txBody>
      </p:sp>
      <p:sp>
        <p:nvSpPr>
          <p:cNvPr id="2" name="矩形 1"/>
          <p:cNvSpPr/>
          <p:nvPr/>
        </p:nvSpPr>
        <p:spPr>
          <a:xfrm>
            <a:off x="3298508" y="2129066"/>
            <a:ext cx="436626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dirty="0"/>
              <a:t>存储地址</a:t>
            </a:r>
            <a:r>
              <a:rPr lang="en-US" altLang="zh-CN" dirty="0"/>
              <a:t>=Hash(key</a:t>
            </a:r>
            <a:r>
              <a:rPr lang="zh-CN" altLang="en-US" dirty="0"/>
              <a:t>） </a:t>
            </a:r>
            <a:r>
              <a:rPr lang="en-US" altLang="zh-CN" dirty="0"/>
              <a:t>Hash-</a:t>
            </a:r>
            <a:r>
              <a:rPr lang="zh-CN" altLang="en-US" dirty="0"/>
              <a:t>散列函数</a:t>
            </a:r>
          </a:p>
        </p:txBody>
      </p:sp>
      <p:sp>
        <p:nvSpPr>
          <p:cNvPr id="3" name="矩形 2"/>
          <p:cNvSpPr/>
          <p:nvPr/>
        </p:nvSpPr>
        <p:spPr>
          <a:xfrm>
            <a:off x="797959" y="1086698"/>
            <a:ext cx="10503613"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2400" dirty="0"/>
              <a:t>散列是一种使用键值开启数据的快速直接访问的技术。</a:t>
            </a:r>
            <a:r>
              <a:rPr lang="en-US" altLang="zh-CN" sz="2400" dirty="0"/>
              <a:t> </a:t>
            </a:r>
            <a:r>
              <a:rPr lang="zh-CN" altLang="en-US" sz="2400" dirty="0"/>
              <a:t>使用一种算法将键值转换成一个指针</a:t>
            </a:r>
            <a:r>
              <a:rPr lang="en-US" altLang="zh-CN" sz="2400" dirty="0"/>
              <a:t>, </a:t>
            </a:r>
            <a:r>
              <a:rPr lang="zh-CN" altLang="en-US" sz="2400" dirty="0"/>
              <a:t>该指针指向包含这些键值的行的物理位置。</a:t>
            </a:r>
          </a:p>
        </p:txBody>
      </p:sp>
      <p:sp>
        <p:nvSpPr>
          <p:cNvPr id="5" name="矩形 4"/>
          <p:cNvSpPr/>
          <p:nvPr/>
        </p:nvSpPr>
        <p:spPr>
          <a:xfrm>
            <a:off x="797959" y="2967335"/>
            <a:ext cx="10503613"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一般情况下</a:t>
            </a:r>
            <a:r>
              <a:rPr lang="en-US" altLang="zh-CN" sz="2000" dirty="0"/>
              <a:t>, </a:t>
            </a:r>
            <a:r>
              <a:rPr lang="zh-CN" altLang="en-US" sz="2000" dirty="0"/>
              <a:t>随机化算法越好</a:t>
            </a:r>
            <a:r>
              <a:rPr lang="en-US" altLang="zh-CN" sz="2000" dirty="0"/>
              <a:t>, </a:t>
            </a:r>
            <a:r>
              <a:rPr lang="zh-CN" altLang="en-US" sz="2000" dirty="0"/>
              <a:t>散列的结果就越好。当随机数发生器为两个不同的键值生成同一个指针时</a:t>
            </a:r>
            <a:r>
              <a:rPr lang="en-US" altLang="zh-CN" sz="2000" dirty="0"/>
              <a:t>, </a:t>
            </a:r>
            <a:r>
              <a:rPr lang="zh-CN" altLang="en-US" sz="2000" dirty="0"/>
              <a:t>冲突就会发生。</a:t>
            </a:r>
          </a:p>
        </p:txBody>
      </p:sp>
      <p:sp>
        <p:nvSpPr>
          <p:cNvPr id="8" name="矩形 7"/>
          <p:cNvSpPr/>
          <p:nvPr/>
        </p:nvSpPr>
        <p:spPr>
          <a:xfrm>
            <a:off x="797958" y="4340140"/>
            <a:ext cx="10503613"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只有当绝大多数表的查询都基于使用键查找并返回小结果集时</a:t>
            </a:r>
            <a:r>
              <a:rPr lang="en-US" altLang="zh-CN" sz="2000" dirty="0"/>
              <a:t>, </a:t>
            </a:r>
            <a:r>
              <a:rPr lang="zh-CN" altLang="en-US" sz="2000" dirty="0"/>
              <a:t>才考虑散列。</a:t>
            </a:r>
          </a:p>
        </p:txBody>
      </p:sp>
    </p:spTree>
    <p:extLst>
      <p:ext uri="{BB962C8B-B14F-4D97-AF65-F5344CB8AC3E}">
        <p14:creationId xmlns:p14="http://schemas.microsoft.com/office/powerpoint/2010/main" val="1984231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4.2.5 </a:t>
            </a:r>
            <a:r>
              <a:rPr lang="zh-CN" altLang="en-US" sz="2800" b="1" dirty="0">
                <a:latin typeface="微软雅黑" panose="020B0503020204020204" pitchFamily="34" charset="-122"/>
              </a:rPr>
              <a:t>索引的初始确定</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37</a:t>
            </a:fld>
            <a:endParaRPr lang="zh-CN" altLang="en-US" dirty="0"/>
          </a:p>
        </p:txBody>
      </p:sp>
      <p:sp>
        <p:nvSpPr>
          <p:cNvPr id="2" name="矩形 1"/>
          <p:cNvSpPr/>
          <p:nvPr/>
        </p:nvSpPr>
        <p:spPr>
          <a:xfrm>
            <a:off x="695326" y="1531687"/>
            <a:ext cx="9462499" cy="4401205"/>
          </a:xfrm>
          <a:prstGeom prst="rect">
            <a:avLst/>
          </a:prstGeom>
        </p:spPr>
        <p:txBody>
          <a:bodyPr wrap="square">
            <a:spAutoFit/>
          </a:bodyPr>
          <a:lstStyle/>
          <a:p>
            <a:r>
              <a:rPr lang="en-US" altLang="zh-CN" sz="2000" dirty="0">
                <a:solidFill>
                  <a:srgbClr val="333333"/>
                </a:solidFill>
                <a:latin typeface="宋体" panose="02010600030101010101" pitchFamily="2" charset="-122"/>
                <a:ea typeface="宋体" panose="02010600030101010101" pitchFamily="2" charset="-122"/>
              </a:rPr>
              <a:t>1</a:t>
            </a:r>
            <a:r>
              <a:rPr lang="zh-CN" altLang="en-US" sz="2000" dirty="0">
                <a:solidFill>
                  <a:srgbClr val="333333"/>
                </a:solidFill>
                <a:latin typeface="宋体" panose="02010600030101010101" pitchFamily="2" charset="-122"/>
                <a:ea typeface="宋体" panose="02010600030101010101" pitchFamily="2" charset="-122"/>
              </a:rPr>
              <a:t>）对预计会频繁运行的</a:t>
            </a:r>
            <a:r>
              <a:rPr lang="en-US" altLang="zh-CN" sz="2000" dirty="0">
                <a:solidFill>
                  <a:srgbClr val="333333"/>
                </a:solidFill>
                <a:latin typeface="宋体" panose="02010600030101010101" pitchFamily="2" charset="-122"/>
                <a:ea typeface="宋体" panose="02010600030101010101" pitchFamily="2" charset="-122"/>
              </a:rPr>
              <a:t>SQL</a:t>
            </a:r>
            <a:r>
              <a:rPr lang="zh-CN" altLang="en-US" sz="2000" dirty="0">
                <a:solidFill>
                  <a:srgbClr val="333333"/>
                </a:solidFill>
                <a:latin typeface="宋体" panose="02010600030101010101" pitchFamily="2" charset="-122"/>
                <a:ea typeface="宋体" panose="02010600030101010101" pitchFamily="2" charset="-122"/>
              </a:rPr>
              <a:t>中</a:t>
            </a:r>
            <a:r>
              <a:rPr lang="en-US" altLang="zh-CN" sz="2000" dirty="0">
                <a:solidFill>
                  <a:srgbClr val="333333"/>
                </a:solidFill>
                <a:latin typeface="宋体" panose="02010600030101010101" pitchFamily="2" charset="-122"/>
                <a:ea typeface="宋体" panose="02010600030101010101" pitchFamily="2" charset="-122"/>
              </a:rPr>
              <a:t>WHERE </a:t>
            </a:r>
            <a:r>
              <a:rPr lang="zh-CN" altLang="en-US" sz="2000" dirty="0">
                <a:solidFill>
                  <a:srgbClr val="333333"/>
                </a:solidFill>
                <a:latin typeface="宋体" panose="02010600030101010101" pitchFamily="2" charset="-122"/>
                <a:ea typeface="宋体" panose="02010600030101010101" pitchFamily="2" charset="-122"/>
              </a:rPr>
              <a:t>子句引用的列创建索引：</a:t>
            </a:r>
          </a:p>
          <a:p>
            <a:r>
              <a:rPr lang="zh-CN" altLang="en-US" sz="2000" dirty="0">
                <a:solidFill>
                  <a:srgbClr val="333333"/>
                </a:solidFill>
                <a:latin typeface="宋体" panose="02010600030101010101" pitchFamily="2" charset="-122"/>
                <a:ea typeface="宋体" panose="02010600030101010101" pitchFamily="2" charset="-122"/>
              </a:rPr>
              <a:t>   列值的可选择性高，则设计</a:t>
            </a:r>
            <a:r>
              <a:rPr lang="en-US" altLang="zh-CN" sz="2000" dirty="0">
                <a:solidFill>
                  <a:srgbClr val="333333"/>
                </a:solidFill>
                <a:latin typeface="宋体" panose="02010600030101010101" pitchFamily="2" charset="-122"/>
                <a:ea typeface="宋体" panose="02010600030101010101" pitchFamily="2" charset="-122"/>
              </a:rPr>
              <a:t>B</a:t>
            </a:r>
            <a:r>
              <a:rPr lang="zh-CN" altLang="en-US" sz="2000" dirty="0">
                <a:solidFill>
                  <a:srgbClr val="333333"/>
                </a:solidFill>
                <a:latin typeface="宋体" panose="02010600030101010101" pitchFamily="2" charset="-122"/>
                <a:ea typeface="宋体" panose="02010600030101010101" pitchFamily="2" charset="-122"/>
              </a:rPr>
              <a:t>树索引。</a:t>
            </a:r>
          </a:p>
          <a:p>
            <a:r>
              <a:rPr lang="zh-CN" altLang="en-US" sz="2000" dirty="0">
                <a:solidFill>
                  <a:srgbClr val="333333"/>
                </a:solidFill>
                <a:latin typeface="宋体" panose="02010600030101010101" pitchFamily="2" charset="-122"/>
                <a:ea typeface="宋体" panose="02010600030101010101" pitchFamily="2" charset="-122"/>
              </a:rPr>
              <a:t>   列的取值个数低于</a:t>
            </a:r>
            <a:r>
              <a:rPr lang="en-US" altLang="zh-CN" sz="2000" dirty="0">
                <a:solidFill>
                  <a:srgbClr val="333333"/>
                </a:solidFill>
                <a:latin typeface="宋体" panose="02010600030101010101" pitchFamily="2" charset="-122"/>
                <a:ea typeface="宋体" panose="02010600030101010101" pitchFamily="2" charset="-122"/>
              </a:rPr>
              <a:t>50</a:t>
            </a:r>
            <a:r>
              <a:rPr lang="zh-CN" altLang="en-US" sz="2000" dirty="0">
                <a:solidFill>
                  <a:srgbClr val="333333"/>
                </a:solidFill>
                <a:latin typeface="宋体" panose="02010600030101010101" pitchFamily="2" charset="-122"/>
                <a:ea typeface="宋体" panose="02010600030101010101" pitchFamily="2" charset="-122"/>
              </a:rPr>
              <a:t>个，则考虑使用位图索引。</a:t>
            </a:r>
          </a:p>
          <a:p>
            <a:r>
              <a:rPr lang="zh-CN" altLang="en-US" sz="2000" dirty="0">
                <a:solidFill>
                  <a:srgbClr val="333333"/>
                </a:solidFill>
                <a:latin typeface="宋体" panose="02010600030101010101" pitchFamily="2" charset="-122"/>
                <a:ea typeface="宋体" panose="02010600030101010101" pitchFamily="2" charset="-122"/>
              </a:rPr>
              <a:t>   若该表更新频繁，则禁用位图索引。</a:t>
            </a:r>
            <a:endParaRPr lang="en-US" altLang="zh-CN" sz="2000" dirty="0">
              <a:solidFill>
                <a:srgbClr val="333333"/>
              </a:solidFill>
              <a:latin typeface="宋体" panose="02010600030101010101" pitchFamily="2" charset="-122"/>
              <a:ea typeface="宋体" panose="02010600030101010101" pitchFamily="2" charset="-122"/>
            </a:endParaRPr>
          </a:p>
          <a:p>
            <a:endParaRPr lang="zh-CN" altLang="en-US" sz="2000" dirty="0">
              <a:solidFill>
                <a:srgbClr val="333333"/>
              </a:solidFill>
              <a:latin typeface="宋体" panose="02010600030101010101" pitchFamily="2" charset="-122"/>
              <a:ea typeface="宋体" panose="02010600030101010101" pitchFamily="2" charset="-122"/>
            </a:endParaRPr>
          </a:p>
          <a:p>
            <a:r>
              <a:rPr lang="en-US" altLang="zh-CN" sz="2000" dirty="0">
                <a:solidFill>
                  <a:srgbClr val="333333"/>
                </a:solidFill>
                <a:latin typeface="宋体" panose="02010600030101010101" pitchFamily="2" charset="-122"/>
                <a:ea typeface="宋体" panose="02010600030101010101" pitchFamily="2" charset="-122"/>
              </a:rPr>
              <a:t>2</a:t>
            </a:r>
            <a:r>
              <a:rPr lang="zh-CN" altLang="en-US" sz="2000" dirty="0">
                <a:solidFill>
                  <a:srgbClr val="333333"/>
                </a:solidFill>
                <a:latin typeface="宋体" panose="02010600030101010101" pitchFamily="2" charset="-122"/>
                <a:ea typeface="宋体" panose="02010600030101010101" pitchFamily="2" charset="-122"/>
              </a:rPr>
              <a:t>）对任何将要用于连接表的列创建索引：</a:t>
            </a:r>
          </a:p>
          <a:p>
            <a:r>
              <a:rPr lang="zh-CN" altLang="en-US" sz="2000" dirty="0">
                <a:solidFill>
                  <a:srgbClr val="333333"/>
                </a:solidFill>
                <a:latin typeface="宋体" panose="02010600030101010101" pitchFamily="2" charset="-122"/>
                <a:ea typeface="宋体" panose="02010600030101010101" pitchFamily="2" charset="-122"/>
              </a:rPr>
              <a:t>   考虑对主外键约束中的外键列创建索引。</a:t>
            </a:r>
          </a:p>
          <a:p>
            <a:r>
              <a:rPr lang="zh-CN" altLang="en-US" sz="2000" dirty="0">
                <a:solidFill>
                  <a:srgbClr val="333333"/>
                </a:solidFill>
                <a:latin typeface="宋体" panose="02010600030101010101" pitchFamily="2" charset="-122"/>
                <a:ea typeface="宋体" panose="02010600030101010101" pitchFamily="2" charset="-122"/>
              </a:rPr>
              <a:t>   在非主外键关系中，考虑为表连接列创建索引。</a:t>
            </a:r>
            <a:endParaRPr lang="en-US" altLang="zh-CN" sz="2000" dirty="0">
              <a:solidFill>
                <a:srgbClr val="333333"/>
              </a:solidFill>
              <a:latin typeface="宋体" panose="02010600030101010101" pitchFamily="2" charset="-122"/>
              <a:ea typeface="宋体" panose="02010600030101010101" pitchFamily="2" charset="-122"/>
            </a:endParaRPr>
          </a:p>
          <a:p>
            <a:endParaRPr lang="zh-CN" altLang="en-US" sz="2000" dirty="0">
              <a:solidFill>
                <a:srgbClr val="333333"/>
              </a:solidFill>
              <a:latin typeface="宋体" panose="02010600030101010101" pitchFamily="2" charset="-122"/>
              <a:ea typeface="宋体" panose="02010600030101010101" pitchFamily="2" charset="-122"/>
            </a:endParaRPr>
          </a:p>
          <a:p>
            <a:r>
              <a:rPr lang="en-US" altLang="zh-CN" sz="2000" dirty="0">
                <a:solidFill>
                  <a:srgbClr val="333333"/>
                </a:solidFill>
                <a:latin typeface="宋体" panose="02010600030101010101" pitchFamily="2" charset="-122"/>
                <a:ea typeface="宋体" panose="02010600030101010101" pitchFamily="2" charset="-122"/>
              </a:rPr>
              <a:t>3</a:t>
            </a:r>
            <a:r>
              <a:rPr lang="zh-CN" altLang="en-US" sz="2000" dirty="0">
                <a:solidFill>
                  <a:srgbClr val="333333"/>
                </a:solidFill>
                <a:latin typeface="宋体" panose="02010600030101010101" pitchFamily="2" charset="-122"/>
                <a:ea typeface="宋体" panose="02010600030101010101" pitchFamily="2" charset="-122"/>
              </a:rPr>
              <a:t>）对那些会用于排序等操作（进行</a:t>
            </a:r>
            <a:r>
              <a:rPr lang="en-US" altLang="zh-CN" sz="2000" dirty="0">
                <a:solidFill>
                  <a:srgbClr val="333333"/>
                </a:solidFill>
                <a:latin typeface="宋体" panose="02010600030101010101" pitchFamily="2" charset="-122"/>
                <a:ea typeface="宋体" panose="02010600030101010101" pitchFamily="2" charset="-122"/>
              </a:rPr>
              <a:t>group by</a:t>
            </a:r>
            <a:r>
              <a:rPr lang="zh-CN" altLang="en-US" sz="2000" dirty="0">
                <a:solidFill>
                  <a:srgbClr val="333333"/>
                </a:solidFill>
                <a:latin typeface="宋体" panose="02010600030101010101" pitchFamily="2" charset="-122"/>
                <a:ea typeface="宋体" panose="02010600030101010101" pitchFamily="2" charset="-122"/>
              </a:rPr>
              <a:t>或</a:t>
            </a:r>
            <a:r>
              <a:rPr lang="en-US" altLang="zh-CN" sz="2000" dirty="0">
                <a:solidFill>
                  <a:srgbClr val="333333"/>
                </a:solidFill>
                <a:latin typeface="宋体" panose="02010600030101010101" pitchFamily="2" charset="-122"/>
                <a:ea typeface="宋体" panose="02010600030101010101" pitchFamily="2" charset="-122"/>
              </a:rPr>
              <a:t>order by</a:t>
            </a:r>
            <a:r>
              <a:rPr lang="zh-CN" altLang="en-US" sz="2000" dirty="0">
                <a:solidFill>
                  <a:srgbClr val="333333"/>
                </a:solidFill>
                <a:latin typeface="宋体" panose="02010600030101010101" pitchFamily="2" charset="-122"/>
                <a:ea typeface="宋体" panose="02010600030101010101" pitchFamily="2" charset="-122"/>
              </a:rPr>
              <a:t>操作）的</a:t>
            </a:r>
            <a:r>
              <a:rPr lang="en-US" altLang="zh-CN" sz="2000" dirty="0">
                <a:solidFill>
                  <a:srgbClr val="333333"/>
                </a:solidFill>
                <a:latin typeface="宋体" panose="02010600030101010101" pitchFamily="2" charset="-122"/>
                <a:ea typeface="宋体" panose="02010600030101010101" pitchFamily="2" charset="-122"/>
              </a:rPr>
              <a:t>   </a:t>
            </a:r>
            <a:r>
              <a:rPr lang="zh-CN" altLang="en-US" sz="2000" dirty="0">
                <a:solidFill>
                  <a:srgbClr val="333333"/>
                </a:solidFill>
                <a:latin typeface="宋体" panose="02010600030101010101" pitchFamily="2" charset="-122"/>
                <a:ea typeface="宋体" panose="02010600030101010101" pitchFamily="2" charset="-122"/>
              </a:rPr>
              <a:t>     </a:t>
            </a:r>
            <a:endParaRPr lang="en-US" altLang="zh-CN" sz="2000" dirty="0">
              <a:solidFill>
                <a:srgbClr val="333333"/>
              </a:solidFill>
              <a:latin typeface="宋体" panose="02010600030101010101" pitchFamily="2" charset="-122"/>
              <a:ea typeface="宋体" panose="02010600030101010101" pitchFamily="2" charset="-122"/>
            </a:endParaRPr>
          </a:p>
          <a:p>
            <a:r>
              <a:rPr lang="zh-CN" altLang="en-US" sz="2000" dirty="0">
                <a:solidFill>
                  <a:srgbClr val="333333"/>
                </a:solidFill>
                <a:latin typeface="宋体" panose="02010600030101010101" pitchFamily="2" charset="-122"/>
                <a:ea typeface="宋体" panose="02010600030101010101" pitchFamily="2" charset="-122"/>
              </a:rPr>
              <a:t>   列创建索引，可根据情况来确定，要是待排序的列有多个，可以</a:t>
            </a:r>
            <a:endParaRPr lang="en-US" altLang="zh-CN" sz="2000" dirty="0">
              <a:solidFill>
                <a:srgbClr val="333333"/>
              </a:solidFill>
              <a:latin typeface="宋体" panose="02010600030101010101" pitchFamily="2" charset="-122"/>
              <a:ea typeface="宋体" panose="02010600030101010101" pitchFamily="2" charset="-122"/>
            </a:endParaRPr>
          </a:p>
          <a:p>
            <a:r>
              <a:rPr lang="zh-CN" altLang="en-US" sz="2000" dirty="0">
                <a:solidFill>
                  <a:srgbClr val="333333"/>
                </a:solidFill>
                <a:latin typeface="宋体" panose="02010600030101010101" pitchFamily="2" charset="-122"/>
                <a:ea typeface="宋体" panose="02010600030101010101" pitchFamily="2" charset="-122"/>
              </a:rPr>
              <a:t>   采用复合形式的索引（多列上的索引）。</a:t>
            </a:r>
            <a:endParaRPr lang="en-US" altLang="zh-CN" sz="2000" dirty="0">
              <a:solidFill>
                <a:srgbClr val="333333"/>
              </a:solidFill>
              <a:latin typeface="宋体" panose="02010600030101010101" pitchFamily="2" charset="-122"/>
              <a:ea typeface="宋体" panose="02010600030101010101" pitchFamily="2" charset="-122"/>
            </a:endParaRPr>
          </a:p>
          <a:p>
            <a:endParaRPr lang="zh-CN" altLang="en-US" sz="2000" dirty="0">
              <a:solidFill>
                <a:srgbClr val="333333"/>
              </a:solidFill>
              <a:latin typeface="宋体" panose="02010600030101010101" pitchFamily="2" charset="-122"/>
              <a:ea typeface="宋体" panose="02010600030101010101" pitchFamily="2" charset="-122"/>
            </a:endParaRPr>
          </a:p>
          <a:p>
            <a:r>
              <a:rPr lang="en-US" altLang="zh-CN" sz="2000" dirty="0">
                <a:solidFill>
                  <a:srgbClr val="333333"/>
                </a:solidFill>
                <a:latin typeface="宋体" panose="02010600030101010101" pitchFamily="2" charset="-122"/>
                <a:ea typeface="宋体" panose="02010600030101010101" pitchFamily="2" charset="-122"/>
              </a:rPr>
              <a:t>4</a:t>
            </a:r>
            <a:r>
              <a:rPr lang="zh-CN" altLang="en-US" sz="2000" dirty="0">
                <a:solidFill>
                  <a:srgbClr val="333333"/>
                </a:solidFill>
                <a:latin typeface="宋体" panose="02010600030101010101" pitchFamily="2" charset="-122"/>
                <a:ea typeface="宋体" panose="02010600030101010101" pitchFamily="2" charset="-122"/>
              </a:rPr>
              <a:t>）如果数据具有唯一性，则要创建为唯一性索引。</a:t>
            </a:r>
            <a:endParaRPr lang="zh-CN" altLang="en-US" sz="2000" b="0" i="0" dirty="0">
              <a:solidFill>
                <a:srgbClr val="333333"/>
              </a:solidFill>
              <a:effectLst/>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7552481" y="1498582"/>
            <a:ext cx="4376998" cy="1854660"/>
          </a:xfrm>
          <a:prstGeom prst="rect">
            <a:avLst/>
          </a:prstGeom>
        </p:spPr>
      </p:pic>
      <p:sp>
        <p:nvSpPr>
          <p:cNvPr id="5" name="矩形 4"/>
          <p:cNvSpPr/>
          <p:nvPr/>
        </p:nvSpPr>
        <p:spPr>
          <a:xfrm>
            <a:off x="695326" y="939843"/>
            <a:ext cx="5827236"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zh-CN" altLang="en-US" sz="2000" dirty="0"/>
              <a:t>在进行索引设计时，请参考如下的索引创建原则。</a:t>
            </a:r>
          </a:p>
        </p:txBody>
      </p:sp>
    </p:spTree>
    <p:extLst>
      <p:ext uri="{BB962C8B-B14F-4D97-AF65-F5344CB8AC3E}">
        <p14:creationId xmlns:p14="http://schemas.microsoft.com/office/powerpoint/2010/main" val="4149067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4.2.6 </a:t>
            </a:r>
            <a:r>
              <a:rPr lang="zh-CN" altLang="en-US" sz="2800" b="1" dirty="0">
                <a:latin typeface="微软雅黑" panose="020B0503020204020204" pitchFamily="34" charset="-122"/>
              </a:rPr>
              <a:t>集群</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38</a:t>
            </a:fld>
            <a:endParaRPr lang="zh-CN" altLang="en-US" dirty="0"/>
          </a:p>
        </p:txBody>
      </p:sp>
      <p:sp>
        <p:nvSpPr>
          <p:cNvPr id="3" name="矩形 2"/>
          <p:cNvSpPr/>
          <p:nvPr/>
        </p:nvSpPr>
        <p:spPr>
          <a:xfrm>
            <a:off x="797959" y="1086698"/>
            <a:ext cx="10503613"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Wingdings" panose="05000000000000000000" pitchFamily="2" charset="2"/>
              <a:buChar char="Ø"/>
            </a:pPr>
            <a:r>
              <a:rPr lang="zh-CN" altLang="en-US" sz="2400" dirty="0"/>
              <a:t>集群描述了一种物理存储表数据的方式。该术语是指数据行在磁盘上保持一种特定的顺序。</a:t>
            </a:r>
            <a:endParaRPr lang="en-US" altLang="zh-CN" sz="2400" dirty="0"/>
          </a:p>
          <a:p>
            <a:endParaRPr lang="en-US" altLang="zh-CN" sz="2400" dirty="0"/>
          </a:p>
          <a:p>
            <a:pPr marL="342900" indent="-342900">
              <a:buFont typeface="Wingdings" panose="05000000000000000000" pitchFamily="2" charset="2"/>
              <a:buChar char="Ø"/>
            </a:pPr>
            <a:r>
              <a:rPr lang="en-US" altLang="zh-CN" sz="2400" dirty="0"/>
              <a:t> </a:t>
            </a:r>
            <a:r>
              <a:rPr lang="zh-CN" altLang="en-US" sz="2400" dirty="0"/>
              <a:t>通过集群</a:t>
            </a:r>
            <a:r>
              <a:rPr lang="en-US" altLang="zh-CN" sz="2400" dirty="0"/>
              <a:t>, </a:t>
            </a:r>
            <a:r>
              <a:rPr lang="zh-CN" altLang="en-US" sz="2400" dirty="0"/>
              <a:t>通常一起访问的数据可以存储在相同或相邻的数据库页面。</a:t>
            </a:r>
            <a:r>
              <a:rPr lang="en-US" altLang="zh-CN" sz="2400" dirty="0"/>
              <a:t> </a:t>
            </a:r>
            <a:r>
              <a:rPr lang="zh-CN" altLang="en-US" sz="2400" dirty="0"/>
              <a:t>集群可以优化性能</a:t>
            </a:r>
            <a:r>
              <a:rPr lang="en-US" altLang="zh-CN" sz="2400" dirty="0"/>
              <a:t>, </a:t>
            </a:r>
            <a:r>
              <a:rPr lang="zh-CN" altLang="en-US" sz="2400" dirty="0"/>
              <a:t>因为检索数据需要较少的</a:t>
            </a:r>
            <a:r>
              <a:rPr lang="en-US" altLang="zh-CN" sz="2400" dirty="0"/>
              <a:t>1/0</a:t>
            </a:r>
            <a:r>
              <a:rPr lang="zh-CN" altLang="en-US" sz="2400" dirty="0"/>
              <a:t>请求。</a:t>
            </a:r>
          </a:p>
        </p:txBody>
      </p:sp>
    </p:spTree>
    <p:extLst>
      <p:ext uri="{BB962C8B-B14F-4D97-AF65-F5344CB8AC3E}">
        <p14:creationId xmlns:p14="http://schemas.microsoft.com/office/powerpoint/2010/main" val="2531341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4.2.7 </a:t>
            </a:r>
            <a:r>
              <a:rPr lang="zh-CN" altLang="en-US" sz="2800" b="1" dirty="0">
                <a:latin typeface="微软雅黑" panose="020B0503020204020204" pitchFamily="34" charset="-122"/>
              </a:rPr>
              <a:t>交叉数据</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39</a:t>
            </a:fld>
            <a:endParaRPr lang="zh-CN" altLang="en-US" dirty="0"/>
          </a:p>
        </p:txBody>
      </p:sp>
      <p:sp>
        <p:nvSpPr>
          <p:cNvPr id="3" name="矩形 2"/>
          <p:cNvSpPr/>
          <p:nvPr/>
        </p:nvSpPr>
        <p:spPr>
          <a:xfrm>
            <a:off x="797959" y="1086698"/>
            <a:ext cx="10503613"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400" dirty="0">
                <a:solidFill>
                  <a:srgbClr val="7030A0"/>
                </a:solidFill>
              </a:rPr>
              <a:t>如果两个表中的数据需要频繁连接</a:t>
            </a:r>
            <a:r>
              <a:rPr lang="en-US" altLang="zh-CN" sz="2400" dirty="0">
                <a:solidFill>
                  <a:srgbClr val="7030A0"/>
                </a:solidFill>
              </a:rPr>
              <a:t>, </a:t>
            </a:r>
            <a:r>
              <a:rPr lang="zh-CN" altLang="en-US" sz="2400" dirty="0">
                <a:solidFill>
                  <a:srgbClr val="7030A0"/>
                </a:solidFill>
              </a:rPr>
              <a:t>可以使用连接标准将数据物理交叉到相同的物理存储结构。</a:t>
            </a:r>
            <a:r>
              <a:rPr lang="en-US" altLang="zh-CN" sz="2400" dirty="0">
                <a:solidFill>
                  <a:srgbClr val="7030A0"/>
                </a:solidFill>
              </a:rPr>
              <a:t> </a:t>
            </a:r>
            <a:r>
              <a:rPr lang="zh-CN" altLang="en-US" sz="2400" dirty="0">
                <a:solidFill>
                  <a:srgbClr val="7030A0"/>
                </a:solidFill>
              </a:rPr>
              <a:t>交叉可以看作一种特殊形式的集群。</a:t>
            </a:r>
          </a:p>
        </p:txBody>
      </p:sp>
      <p:pic>
        <p:nvPicPr>
          <p:cNvPr id="2" name="图片 1"/>
          <p:cNvPicPr>
            <a:picLocks noChangeAspect="1"/>
          </p:cNvPicPr>
          <p:nvPr/>
        </p:nvPicPr>
        <p:blipFill>
          <a:blip r:embed="rId2"/>
          <a:stretch>
            <a:fillRect/>
          </a:stretch>
        </p:blipFill>
        <p:spPr>
          <a:xfrm>
            <a:off x="922907" y="2270107"/>
            <a:ext cx="3402513" cy="3319777"/>
          </a:xfrm>
          <a:prstGeom prst="rect">
            <a:avLst/>
          </a:prstGeom>
        </p:spPr>
      </p:pic>
      <p:sp>
        <p:nvSpPr>
          <p:cNvPr id="5" name="矩形 4"/>
          <p:cNvSpPr/>
          <p:nvPr/>
        </p:nvSpPr>
        <p:spPr>
          <a:xfrm>
            <a:off x="4599398" y="3311721"/>
            <a:ext cx="6096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zh-CN" altLang="en-US" dirty="0"/>
              <a:t>光点</a:t>
            </a:r>
            <a:r>
              <a:rPr lang="en-US" altLang="zh-CN" dirty="0"/>
              <a:t>(</a:t>
            </a:r>
            <a:r>
              <a:rPr lang="zh-CN" altLang="en-US" dirty="0"/>
              <a:t>表</a:t>
            </a:r>
            <a:r>
              <a:rPr lang="en-US" altLang="zh-CN" dirty="0"/>
              <a:t>1)</a:t>
            </a:r>
            <a:r>
              <a:rPr lang="zh-CN" altLang="en-US" dirty="0"/>
              <a:t>与暗点</a:t>
            </a:r>
            <a:r>
              <a:rPr lang="en-US" altLang="zh-CN" dirty="0"/>
              <a:t>(</a:t>
            </a:r>
            <a:r>
              <a:rPr lang="zh-CN" altLang="en-US" dirty="0"/>
              <a:t>表</a:t>
            </a:r>
            <a:r>
              <a:rPr lang="en-US" altLang="zh-CN" dirty="0"/>
              <a:t>2) </a:t>
            </a:r>
            <a:r>
              <a:rPr lang="zh-CN" altLang="en-US" dirty="0"/>
              <a:t>在同一文件中混合。</a:t>
            </a:r>
            <a:r>
              <a:rPr lang="en-US" altLang="zh-CN" dirty="0"/>
              <a:t> </a:t>
            </a:r>
            <a:r>
              <a:rPr lang="zh-CN" altLang="en-US" dirty="0"/>
              <a:t>数据以这种方</a:t>
            </a:r>
          </a:p>
          <a:p>
            <a:r>
              <a:rPr lang="zh-CN" altLang="en-US" dirty="0"/>
              <a:t>式交叉，可以提高连接性能但仅适用于特定连接的数据交叉优化。</a:t>
            </a:r>
          </a:p>
        </p:txBody>
      </p:sp>
    </p:spTree>
    <p:extLst>
      <p:ext uri="{BB962C8B-B14F-4D97-AF65-F5344CB8AC3E}">
        <p14:creationId xmlns:p14="http://schemas.microsoft.com/office/powerpoint/2010/main" val="223092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303497"/>
            <a:ext cx="8111219" cy="523220"/>
          </a:xfrm>
          <a:prstGeom prst="rect">
            <a:avLst/>
          </a:prstGeom>
          <a:noFill/>
        </p:spPr>
        <p:txBody>
          <a:bodyPr wrap="square" rtlCol="0">
            <a:spAutoFit/>
          </a:bodyPr>
          <a:lstStyle/>
          <a:p>
            <a:r>
              <a:rPr lang="en-US" altLang="zh-CN" sz="2800" b="1" dirty="0">
                <a:latin typeface="微软雅黑" panose="020B0503020204020204" pitchFamily="34" charset="-122"/>
              </a:rPr>
              <a:t>4.1.1</a:t>
            </a:r>
            <a:r>
              <a:rPr lang="zh-CN" altLang="en-US" sz="2800" b="1" dirty="0"/>
              <a:t>类型（存储引擎的选择）</a:t>
            </a:r>
            <a:endParaRPr lang="zh-CN" altLang="en-US" sz="2800"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pic>
        <p:nvPicPr>
          <p:cNvPr id="3" name="图片 2">
            <a:extLst>
              <a:ext uri="{FF2B5EF4-FFF2-40B4-BE49-F238E27FC236}">
                <a16:creationId xmlns:a16="http://schemas.microsoft.com/office/drawing/2014/main" id="{26C791F7-365F-45B1-A7E0-B1644E8E747D}"/>
              </a:ext>
            </a:extLst>
          </p:cNvPr>
          <p:cNvPicPr>
            <a:picLocks noChangeAspect="1"/>
          </p:cNvPicPr>
          <p:nvPr/>
        </p:nvPicPr>
        <p:blipFill>
          <a:blip r:embed="rId2"/>
          <a:stretch>
            <a:fillRect/>
          </a:stretch>
        </p:blipFill>
        <p:spPr>
          <a:xfrm>
            <a:off x="236679" y="1113641"/>
            <a:ext cx="11487150" cy="4352925"/>
          </a:xfrm>
          <a:prstGeom prst="rect">
            <a:avLst/>
          </a:prstGeom>
        </p:spPr>
      </p:pic>
    </p:spTree>
    <p:extLst>
      <p:ext uri="{BB962C8B-B14F-4D97-AF65-F5344CB8AC3E}">
        <p14:creationId xmlns:p14="http://schemas.microsoft.com/office/powerpoint/2010/main" val="2205408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87793" y="318487"/>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4.3 </a:t>
            </a:r>
            <a:r>
              <a:rPr lang="zh-CN" altLang="en-US" sz="2800" b="1" dirty="0">
                <a:latin typeface="微软雅黑" panose="020B0503020204020204" pitchFamily="34" charset="-122"/>
              </a:rPr>
              <a:t>非规范化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40</a:t>
            </a:fld>
            <a:endParaRPr lang="zh-CN" altLang="en-US" dirty="0"/>
          </a:p>
        </p:txBody>
      </p:sp>
      <p:sp>
        <p:nvSpPr>
          <p:cNvPr id="2" name="矩形 1"/>
          <p:cNvSpPr/>
          <p:nvPr/>
        </p:nvSpPr>
        <p:spPr>
          <a:xfrm>
            <a:off x="787792" y="1159083"/>
            <a:ext cx="982541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非规范化：就是适当降低甚至抛弃范式约束，不再要求一个实体只表述其实体自身，而是适当冗余性添加带有某种依赖关系的数据</a:t>
            </a:r>
          </a:p>
        </p:txBody>
      </p:sp>
      <p:sp>
        <p:nvSpPr>
          <p:cNvPr id="3" name="矩形 2"/>
          <p:cNvSpPr/>
          <p:nvPr/>
        </p:nvSpPr>
        <p:spPr>
          <a:xfrm>
            <a:off x="787792" y="2237467"/>
            <a:ext cx="1651414"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altLang="zh-CN" dirty="0"/>
              <a:t>1. </a:t>
            </a:r>
            <a:r>
              <a:rPr lang="zh-CN" altLang="en-US" dirty="0"/>
              <a:t>增加冗余列</a:t>
            </a:r>
          </a:p>
        </p:txBody>
      </p:sp>
      <p:pic>
        <p:nvPicPr>
          <p:cNvPr id="6" name="图片 5"/>
          <p:cNvPicPr>
            <a:picLocks noChangeAspect="1"/>
          </p:cNvPicPr>
          <p:nvPr/>
        </p:nvPicPr>
        <p:blipFill>
          <a:blip r:embed="rId2"/>
          <a:stretch>
            <a:fillRect/>
          </a:stretch>
        </p:blipFill>
        <p:spPr>
          <a:xfrm>
            <a:off x="613133" y="2709540"/>
            <a:ext cx="5273960" cy="3349269"/>
          </a:xfrm>
          <a:prstGeom prst="rect">
            <a:avLst/>
          </a:prstGeom>
        </p:spPr>
      </p:pic>
      <p:pic>
        <p:nvPicPr>
          <p:cNvPr id="7" name="图片 6"/>
          <p:cNvPicPr>
            <a:picLocks noChangeAspect="1"/>
          </p:cNvPicPr>
          <p:nvPr/>
        </p:nvPicPr>
        <p:blipFill>
          <a:blip r:embed="rId3"/>
          <a:stretch>
            <a:fillRect/>
          </a:stretch>
        </p:blipFill>
        <p:spPr>
          <a:xfrm>
            <a:off x="5974298" y="1874400"/>
            <a:ext cx="5522376" cy="4731313"/>
          </a:xfrm>
          <a:prstGeom prst="rect">
            <a:avLst/>
          </a:prstGeom>
        </p:spPr>
      </p:pic>
    </p:spTree>
    <p:extLst>
      <p:ext uri="{BB962C8B-B14F-4D97-AF65-F5344CB8AC3E}">
        <p14:creationId xmlns:p14="http://schemas.microsoft.com/office/powerpoint/2010/main" val="3811445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4.3 </a:t>
            </a:r>
            <a:r>
              <a:rPr lang="zh-CN" altLang="en-US" sz="2800" b="1" dirty="0">
                <a:latin typeface="微软雅黑" panose="020B0503020204020204" pitchFamily="34" charset="-122"/>
              </a:rPr>
              <a:t>非规范化的形式</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41</a:t>
            </a:fld>
            <a:endParaRPr lang="zh-CN" altLang="en-US" dirty="0"/>
          </a:p>
        </p:txBody>
      </p:sp>
      <p:pic>
        <p:nvPicPr>
          <p:cNvPr id="3" name="图片 2"/>
          <p:cNvPicPr>
            <a:picLocks noChangeAspect="1"/>
          </p:cNvPicPr>
          <p:nvPr/>
        </p:nvPicPr>
        <p:blipFill>
          <a:blip r:embed="rId2"/>
          <a:stretch>
            <a:fillRect/>
          </a:stretch>
        </p:blipFill>
        <p:spPr>
          <a:xfrm>
            <a:off x="291861" y="1027415"/>
            <a:ext cx="11604209" cy="4500081"/>
          </a:xfrm>
          <a:prstGeom prst="rect">
            <a:avLst/>
          </a:prstGeom>
        </p:spPr>
      </p:pic>
    </p:spTree>
    <p:extLst>
      <p:ext uri="{BB962C8B-B14F-4D97-AF65-F5344CB8AC3E}">
        <p14:creationId xmlns:p14="http://schemas.microsoft.com/office/powerpoint/2010/main" val="4127035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72201"/>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4.3 </a:t>
            </a:r>
            <a:r>
              <a:rPr lang="zh-CN" altLang="en-US" sz="2800" b="1" dirty="0">
                <a:latin typeface="微软雅黑" panose="020B0503020204020204" pitchFamily="34" charset="-122"/>
              </a:rPr>
              <a:t>非规范化</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42</a:t>
            </a:fld>
            <a:endParaRPr lang="zh-CN" altLang="en-US" dirty="0"/>
          </a:p>
        </p:txBody>
      </p:sp>
      <p:sp>
        <p:nvSpPr>
          <p:cNvPr id="91" name="Text Box 2"/>
          <p:cNvSpPr txBox="1">
            <a:spLocks noChangeArrowheads="1"/>
          </p:cNvSpPr>
          <p:nvPr/>
        </p:nvSpPr>
        <p:spPr bwMode="auto">
          <a:xfrm>
            <a:off x="1203434" y="1634131"/>
            <a:ext cx="9916511" cy="39523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wrap="square">
            <a:spAutoFit/>
          </a:bodyPr>
          <a:lstStyle/>
          <a:p>
            <a:pPr>
              <a:lnSpc>
                <a:spcPct val="120000"/>
              </a:lnSpc>
            </a:pPr>
            <a:r>
              <a:rPr lang="en-US" altLang="zh-CN" dirty="0"/>
              <a:t>1</a:t>
            </a:r>
            <a:r>
              <a:rPr lang="zh-CN" altLang="en-US" dirty="0"/>
              <a:t>、数据冗余的存在</a:t>
            </a:r>
            <a:r>
              <a:rPr lang="zh-CN" altLang="en-US" dirty="0">
                <a:solidFill>
                  <a:schemeClr val="tx1"/>
                </a:solidFill>
              </a:rPr>
              <a:t>    </a:t>
            </a:r>
            <a:endParaRPr lang="en-US" altLang="zh-CN" dirty="0">
              <a:solidFill>
                <a:schemeClr val="tx1"/>
              </a:solidFill>
            </a:endParaRPr>
          </a:p>
        </p:txBody>
      </p:sp>
      <p:sp>
        <p:nvSpPr>
          <p:cNvPr id="139" name="矩形 138"/>
          <p:cNvSpPr/>
          <p:nvPr/>
        </p:nvSpPr>
        <p:spPr>
          <a:xfrm>
            <a:off x="930230" y="962509"/>
            <a:ext cx="5460296" cy="461665"/>
          </a:xfrm>
          <a:prstGeom prst="rect">
            <a:avLst/>
          </a:prstGeom>
          <a:solidFill>
            <a:schemeClr val="accent1"/>
          </a:solidFill>
        </p:spPr>
        <p:txBody>
          <a:bodyPr wrap="square">
            <a:spAutoFit/>
          </a:bodyPr>
          <a:lstStyle/>
          <a:p>
            <a:r>
              <a:rPr lang="zh-CN" altLang="en-US" sz="2400" b="1" dirty="0">
                <a:solidFill>
                  <a:schemeClr val="bg1"/>
                </a:solidFill>
              </a:rPr>
              <a:t>非规范化的使用也会带来一些问题</a:t>
            </a:r>
          </a:p>
        </p:txBody>
      </p:sp>
      <p:cxnSp>
        <p:nvCxnSpPr>
          <p:cNvPr id="140" name="直接连接符 139"/>
          <p:cNvCxnSpPr/>
          <p:nvPr/>
        </p:nvCxnSpPr>
        <p:spPr>
          <a:xfrm>
            <a:off x="930230" y="1429447"/>
            <a:ext cx="10814504"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 Box 2"/>
          <p:cNvSpPr txBox="1">
            <a:spLocks noChangeArrowheads="1"/>
          </p:cNvSpPr>
          <p:nvPr/>
        </p:nvSpPr>
        <p:spPr bwMode="auto">
          <a:xfrm>
            <a:off x="1203433" y="2215720"/>
            <a:ext cx="9916511" cy="39523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wrap="square">
            <a:spAutoFit/>
          </a:bodyPr>
          <a:lstStyle/>
          <a:p>
            <a:pPr>
              <a:lnSpc>
                <a:spcPct val="120000"/>
              </a:lnSpc>
            </a:pPr>
            <a:r>
              <a:rPr lang="en-US" altLang="zh-CN" dirty="0"/>
              <a:t>2</a:t>
            </a:r>
            <a:r>
              <a:rPr lang="zh-CN" altLang="en-US" dirty="0"/>
              <a:t>、降低了数据库的完整性</a:t>
            </a:r>
            <a:endParaRPr lang="en-US" altLang="zh-CN" dirty="0">
              <a:solidFill>
                <a:schemeClr val="tx1"/>
              </a:solidFill>
            </a:endParaRPr>
          </a:p>
        </p:txBody>
      </p:sp>
      <p:sp>
        <p:nvSpPr>
          <p:cNvPr id="56" name="矩形 55"/>
          <p:cNvSpPr/>
          <p:nvPr/>
        </p:nvSpPr>
        <p:spPr>
          <a:xfrm>
            <a:off x="930230" y="2752625"/>
            <a:ext cx="5460296" cy="461665"/>
          </a:xfrm>
          <a:prstGeom prst="rect">
            <a:avLst/>
          </a:prstGeom>
          <a:solidFill>
            <a:schemeClr val="accent1"/>
          </a:solidFill>
        </p:spPr>
        <p:txBody>
          <a:bodyPr wrap="square">
            <a:spAutoFit/>
          </a:bodyPr>
          <a:lstStyle/>
          <a:p>
            <a:r>
              <a:rPr lang="zh-CN" altLang="en-US" sz="2400" b="1" dirty="0">
                <a:solidFill>
                  <a:schemeClr val="bg1"/>
                </a:solidFill>
              </a:rPr>
              <a:t>非规范化之前，应该考虑的问题</a:t>
            </a:r>
          </a:p>
        </p:txBody>
      </p:sp>
      <p:sp>
        <p:nvSpPr>
          <p:cNvPr id="57" name="Text Box 2"/>
          <p:cNvSpPr txBox="1">
            <a:spLocks noChangeArrowheads="1"/>
          </p:cNvSpPr>
          <p:nvPr/>
        </p:nvSpPr>
        <p:spPr bwMode="auto">
          <a:xfrm>
            <a:off x="1203432" y="3400177"/>
            <a:ext cx="9916511" cy="395236"/>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wrap="square">
            <a:spAutoFit/>
          </a:bodyPr>
          <a:lstStyle/>
          <a:p>
            <a:pPr>
              <a:lnSpc>
                <a:spcPct val="120000"/>
              </a:lnSpc>
            </a:pPr>
            <a:r>
              <a:rPr lang="en-US" altLang="zh-CN" dirty="0"/>
              <a:t>1</a:t>
            </a:r>
            <a:r>
              <a:rPr lang="zh-CN" altLang="en-US" dirty="0"/>
              <a:t>、不进行非规范化，系统能否达到可接受的性能</a:t>
            </a:r>
            <a:r>
              <a:rPr lang="en-US" altLang="zh-CN" dirty="0"/>
              <a:t>?</a:t>
            </a:r>
          </a:p>
        </p:txBody>
      </p:sp>
      <p:sp>
        <p:nvSpPr>
          <p:cNvPr id="58" name="Text Box 2"/>
          <p:cNvSpPr txBox="1">
            <a:spLocks noChangeArrowheads="1"/>
          </p:cNvSpPr>
          <p:nvPr/>
        </p:nvSpPr>
        <p:spPr bwMode="auto">
          <a:xfrm>
            <a:off x="1203432" y="4029128"/>
            <a:ext cx="9916511" cy="42473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wrap="square">
            <a:spAutoFit/>
          </a:bodyPr>
          <a:lstStyle/>
          <a:p>
            <a:pPr>
              <a:lnSpc>
                <a:spcPct val="120000"/>
              </a:lnSpc>
            </a:pPr>
            <a:r>
              <a:rPr lang="en-US" altLang="zh-CN" dirty="0"/>
              <a:t>2</a:t>
            </a:r>
            <a:r>
              <a:rPr lang="zh-CN" altLang="en-US" dirty="0"/>
              <a:t>、非规范化后</a:t>
            </a:r>
            <a:r>
              <a:rPr lang="en-US" altLang="zh-CN" dirty="0"/>
              <a:t>. </a:t>
            </a:r>
            <a:r>
              <a:rPr lang="zh-CN" altLang="en-US" dirty="0"/>
              <a:t>系统性能是否仍然不可接受</a:t>
            </a:r>
            <a:r>
              <a:rPr lang="en-US" altLang="zh-CN" dirty="0"/>
              <a:t>?</a:t>
            </a:r>
          </a:p>
        </p:txBody>
      </p:sp>
      <p:sp>
        <p:nvSpPr>
          <p:cNvPr id="59" name="Text Box 2"/>
          <p:cNvSpPr txBox="1">
            <a:spLocks noChangeArrowheads="1"/>
          </p:cNvSpPr>
          <p:nvPr/>
        </p:nvSpPr>
        <p:spPr bwMode="auto">
          <a:xfrm>
            <a:off x="1203432" y="4592670"/>
            <a:ext cx="9916511" cy="424732"/>
          </a:xfrm>
          <a:prstGeom prst="rect">
            <a:avLst/>
          </a:prstGeom>
          <a:solidFill>
            <a:schemeClr val="bg1">
              <a:lumMod val="95000"/>
            </a:schemeClr>
          </a:solidFill>
          <a:ln/>
        </p:spPr>
        <p:style>
          <a:lnRef idx="1">
            <a:schemeClr val="dk1"/>
          </a:lnRef>
          <a:fillRef idx="2">
            <a:schemeClr val="dk1"/>
          </a:fillRef>
          <a:effectRef idx="1">
            <a:schemeClr val="dk1"/>
          </a:effectRef>
          <a:fontRef idx="minor">
            <a:schemeClr val="dk1"/>
          </a:fontRef>
        </p:style>
        <p:txBody>
          <a:bodyPr wrap="square">
            <a:spAutoFit/>
          </a:bodyPr>
          <a:lstStyle/>
          <a:p>
            <a:pPr>
              <a:lnSpc>
                <a:spcPct val="120000"/>
              </a:lnSpc>
            </a:pPr>
            <a:r>
              <a:rPr lang="en-US" altLang="zh-CN" dirty="0"/>
              <a:t>3</a:t>
            </a:r>
            <a:r>
              <a:rPr lang="zh-CN" altLang="en-US" dirty="0"/>
              <a:t>、由于非规范化</a:t>
            </a:r>
            <a:r>
              <a:rPr lang="en-US" altLang="zh-CN" dirty="0"/>
              <a:t>, </a:t>
            </a:r>
            <a:r>
              <a:rPr lang="zh-CN" altLang="en-US" dirty="0"/>
              <a:t>系统会不会变得不可靠</a:t>
            </a:r>
            <a:r>
              <a:rPr lang="en-US" altLang="zh-CN" dirty="0"/>
              <a:t>?</a:t>
            </a:r>
          </a:p>
        </p:txBody>
      </p:sp>
    </p:spTree>
    <p:extLst>
      <p:ext uri="{BB962C8B-B14F-4D97-AF65-F5344CB8AC3E}">
        <p14:creationId xmlns:p14="http://schemas.microsoft.com/office/powerpoint/2010/main" val="1662705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72201"/>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4.3 </a:t>
            </a:r>
            <a:r>
              <a:rPr lang="zh-CN" altLang="en-US" sz="2800" b="1" dirty="0">
                <a:latin typeface="微软雅黑" panose="020B0503020204020204" pitchFamily="34" charset="-122"/>
              </a:rPr>
              <a:t>非规范化指导</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43</a:t>
            </a:fld>
            <a:endParaRPr lang="zh-CN" altLang="en-US" dirty="0"/>
          </a:p>
        </p:txBody>
      </p:sp>
      <p:sp>
        <p:nvSpPr>
          <p:cNvPr id="2" name="矩形 1"/>
          <p:cNvSpPr/>
          <p:nvPr/>
        </p:nvSpPr>
        <p:spPr>
          <a:xfrm>
            <a:off x="859604" y="922774"/>
            <a:ext cx="7709043" cy="2308324"/>
          </a:xfrm>
          <a:prstGeom prst="rect">
            <a:avLst/>
          </a:prstGeom>
        </p:spPr>
        <p:txBody>
          <a:bodyPr wrap="square">
            <a:spAutoFit/>
          </a:bodyPr>
          <a:lstStyle/>
          <a:p>
            <a:r>
              <a:rPr lang="zh-CN" altLang="en-US" sz="2400" dirty="0">
                <a:solidFill>
                  <a:srgbClr val="FF0000"/>
                </a:solidFill>
              </a:rPr>
              <a:t>做法：</a:t>
            </a:r>
            <a:endParaRPr lang="en-US" altLang="zh-CN" sz="2400" dirty="0">
              <a:solidFill>
                <a:srgbClr val="FF0000"/>
              </a:solidFill>
            </a:endParaRPr>
          </a:p>
          <a:p>
            <a:pPr marL="342900" indent="-342900">
              <a:buFont typeface="+mj-lt"/>
              <a:buAutoNum type="arabicPeriod"/>
            </a:pPr>
            <a:r>
              <a:rPr lang="zh-CN" altLang="en-US" sz="2400" dirty="0"/>
              <a:t>记录每一个非规范化决策</a:t>
            </a:r>
            <a:endParaRPr lang="en-US" altLang="zh-CN" sz="2400" dirty="0"/>
          </a:p>
          <a:p>
            <a:pPr marL="342900" indent="-342900">
              <a:buFont typeface="+mj-lt"/>
              <a:buAutoNum type="arabicPeriod"/>
            </a:pPr>
            <a:r>
              <a:rPr lang="zh-CN" altLang="en-US" sz="2400" dirty="0"/>
              <a:t>确保所有的数据仍然有效、准确</a:t>
            </a:r>
            <a:endParaRPr lang="en-US" altLang="zh-CN" sz="2400" dirty="0"/>
          </a:p>
          <a:p>
            <a:pPr marL="342900" indent="-342900">
              <a:buFont typeface="+mj-lt"/>
              <a:buAutoNum type="arabicPeriod"/>
            </a:pPr>
            <a:r>
              <a:rPr lang="zh-CN" altLang="en-US" sz="2400" dirty="0"/>
              <a:t>安排数据迁移和传播工作</a:t>
            </a:r>
            <a:endParaRPr lang="en-US" altLang="zh-CN" sz="2400" dirty="0"/>
          </a:p>
          <a:p>
            <a:pPr marL="342900" indent="-342900">
              <a:buFont typeface="+mj-lt"/>
              <a:buAutoNum type="arabicPeriod"/>
            </a:pPr>
            <a:r>
              <a:rPr lang="zh-CN" altLang="en-US" sz="2400" dirty="0"/>
              <a:t>使终踹用户了解表的状态</a:t>
            </a:r>
            <a:endParaRPr lang="en-US" altLang="zh-CN" sz="2400" dirty="0"/>
          </a:p>
          <a:p>
            <a:pPr marL="342900" indent="-342900">
              <a:buFont typeface="+mj-lt"/>
              <a:buAutoNum type="arabicPeriod"/>
            </a:pPr>
            <a:r>
              <a:rPr lang="zh-CN" altLang="en-US" sz="2400" dirty="0"/>
              <a:t>定期分析数据库</a:t>
            </a:r>
            <a:r>
              <a:rPr lang="en-US" altLang="zh-CN" sz="2400" dirty="0"/>
              <a:t>, </a:t>
            </a:r>
            <a:r>
              <a:rPr lang="zh-CN" altLang="en-US" sz="2400" dirty="0"/>
              <a:t>以决定是否仍需要非规范化</a:t>
            </a:r>
            <a:endParaRPr lang="en-US" altLang="zh-CN" sz="2400" dirty="0"/>
          </a:p>
        </p:txBody>
      </p:sp>
      <p:sp>
        <p:nvSpPr>
          <p:cNvPr id="13" name="矩形 12"/>
          <p:cNvSpPr/>
          <p:nvPr/>
        </p:nvSpPr>
        <p:spPr>
          <a:xfrm>
            <a:off x="859603" y="3489601"/>
            <a:ext cx="7709043" cy="1938992"/>
          </a:xfrm>
          <a:prstGeom prst="rect">
            <a:avLst/>
          </a:prstGeom>
        </p:spPr>
        <p:txBody>
          <a:bodyPr wrap="square">
            <a:spAutoFit/>
          </a:bodyPr>
          <a:lstStyle/>
          <a:p>
            <a:r>
              <a:rPr lang="zh-CN" altLang="en-US" sz="2400" dirty="0">
                <a:solidFill>
                  <a:srgbClr val="FF0000"/>
                </a:solidFill>
              </a:rPr>
              <a:t>该评估下列标准</a:t>
            </a:r>
            <a:r>
              <a:rPr lang="en-US" altLang="zh-CN" sz="2400" dirty="0">
                <a:solidFill>
                  <a:srgbClr val="FF0000"/>
                </a:solidFill>
              </a:rPr>
              <a:t>:</a:t>
            </a:r>
          </a:p>
          <a:p>
            <a:pPr marL="342900" indent="-342900">
              <a:buFont typeface="+mj-lt"/>
              <a:buAutoNum type="arabicPeriod"/>
            </a:pPr>
            <a:r>
              <a:rPr lang="zh-CN" altLang="en-US" sz="2400" dirty="0"/>
              <a:t>节省的</a:t>
            </a:r>
            <a:r>
              <a:rPr lang="en-US" altLang="zh-CN" sz="2400" dirty="0"/>
              <a:t>I/O</a:t>
            </a:r>
          </a:p>
          <a:p>
            <a:pPr marL="342900" indent="-342900">
              <a:buFont typeface="+mj-lt"/>
              <a:buAutoNum type="arabicPeriod"/>
            </a:pPr>
            <a:r>
              <a:rPr lang="zh-CN" altLang="en-US" sz="2400" dirty="0"/>
              <a:t>节省酌</a:t>
            </a:r>
            <a:r>
              <a:rPr lang="en-US" altLang="zh-CN" sz="2400" dirty="0"/>
              <a:t>CPU</a:t>
            </a:r>
          </a:p>
          <a:p>
            <a:pPr marL="342900" indent="-342900">
              <a:buFont typeface="+mj-lt"/>
              <a:buAutoNum type="arabicPeriod"/>
            </a:pPr>
            <a:r>
              <a:rPr lang="zh-CN" altLang="en-US" sz="2400" dirty="0"/>
              <a:t>数据修改的复杂度。</a:t>
            </a:r>
          </a:p>
          <a:p>
            <a:pPr marL="342900" indent="-342900">
              <a:buFont typeface="+mj-lt"/>
              <a:buAutoNum type="arabicPeriod"/>
            </a:pPr>
            <a:r>
              <a:rPr lang="zh-CN" altLang="en-US" sz="2400" dirty="0"/>
              <a:t>返回到规范化设计的成本</a:t>
            </a:r>
            <a:endParaRPr lang="en-US" altLang="zh-CN" sz="2400" dirty="0"/>
          </a:p>
        </p:txBody>
      </p:sp>
      <p:sp>
        <p:nvSpPr>
          <p:cNvPr id="3" name="矩形 2"/>
          <p:cNvSpPr/>
          <p:nvPr/>
        </p:nvSpPr>
        <p:spPr>
          <a:xfrm>
            <a:off x="6475765" y="3628603"/>
            <a:ext cx="4185761"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z="2400" dirty="0">
                <a:solidFill>
                  <a:srgbClr val="FF0000"/>
                </a:solidFill>
              </a:rPr>
              <a:t>实施非规范化是为了提高性能</a:t>
            </a:r>
          </a:p>
        </p:txBody>
      </p:sp>
    </p:spTree>
    <p:extLst>
      <p:ext uri="{BB962C8B-B14F-4D97-AF65-F5344CB8AC3E}">
        <p14:creationId xmlns:p14="http://schemas.microsoft.com/office/powerpoint/2010/main" val="926869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72201"/>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4.4 </a:t>
            </a:r>
            <a:r>
              <a:rPr lang="zh-CN" altLang="en-US" sz="2800" b="1" dirty="0">
                <a:latin typeface="微软雅黑" panose="020B0503020204020204" pitchFamily="34" charset="-122"/>
              </a:rPr>
              <a:t>视图</a:t>
            </a:r>
            <a:r>
              <a:rPr lang="en-US" altLang="zh-CN" sz="2800" b="1" dirty="0">
                <a:latin typeface="微软雅黑" panose="020B0503020204020204" pitchFamily="34" charset="-122"/>
              </a:rPr>
              <a:t>/</a:t>
            </a:r>
            <a:r>
              <a:rPr lang="zh-CN" altLang="en-US" sz="2800" b="1" dirty="0">
                <a:latin typeface="微软雅黑" panose="020B0503020204020204" pitchFamily="34" charset="-122"/>
              </a:rPr>
              <a:t>临时表</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44</a:t>
            </a:fld>
            <a:endParaRPr lang="zh-CN" altLang="en-US" dirty="0"/>
          </a:p>
        </p:txBody>
      </p:sp>
      <p:sp>
        <p:nvSpPr>
          <p:cNvPr id="2" name="矩形 1"/>
          <p:cNvSpPr/>
          <p:nvPr/>
        </p:nvSpPr>
        <p:spPr>
          <a:xfrm>
            <a:off x="695322" y="1084650"/>
            <a:ext cx="9948705" cy="3693319"/>
          </a:xfrm>
          <a:prstGeom prst="rect">
            <a:avLst/>
          </a:prstGeom>
        </p:spPr>
        <p:txBody>
          <a:bodyPr wrap="square">
            <a:spAutoFit/>
          </a:bodyPr>
          <a:lstStyle/>
          <a:p>
            <a:r>
              <a:rPr lang="zh-CN" altLang="en-US" dirty="0">
                <a:solidFill>
                  <a:srgbClr val="FF0000"/>
                </a:solidFill>
              </a:rPr>
              <a:t>应用开发中常常会出现</a:t>
            </a:r>
            <a:r>
              <a:rPr lang="en-US" altLang="zh-CN" dirty="0">
                <a:solidFill>
                  <a:srgbClr val="FF0000"/>
                </a:solidFill>
              </a:rPr>
              <a:t>SQL</a:t>
            </a:r>
            <a:r>
              <a:rPr lang="zh-CN" altLang="en-US" dirty="0">
                <a:solidFill>
                  <a:srgbClr val="FF0000"/>
                </a:solidFill>
              </a:rPr>
              <a:t>运算中的中间数据处理问题，常见处理方法有以下两种：</a:t>
            </a:r>
          </a:p>
          <a:p>
            <a:endParaRPr lang="zh-CN" altLang="en-US" dirty="0"/>
          </a:p>
          <a:p>
            <a:r>
              <a:rPr lang="zh-CN" altLang="en-US" dirty="0"/>
              <a:t>     </a:t>
            </a:r>
            <a:r>
              <a:rPr lang="en-US" altLang="zh-CN" dirty="0"/>
              <a:t>1. </a:t>
            </a:r>
            <a:r>
              <a:rPr lang="zh-CN" altLang="en-US" dirty="0"/>
              <a:t>在数据库中放置永久表，用来临时存储中间数据。</a:t>
            </a:r>
          </a:p>
          <a:p>
            <a:endParaRPr lang="zh-CN" altLang="en-US" dirty="0"/>
          </a:p>
          <a:p>
            <a:r>
              <a:rPr lang="zh-CN" altLang="en-US" dirty="0"/>
              <a:t>     </a:t>
            </a:r>
            <a:r>
              <a:rPr lang="en-US" altLang="zh-CN" dirty="0"/>
              <a:t>2.</a:t>
            </a:r>
            <a:r>
              <a:rPr lang="zh-CN" altLang="en-US" dirty="0"/>
              <a:t> 在数据库中临时创建永久表，用来临时存储数据。</a:t>
            </a:r>
          </a:p>
          <a:p>
            <a:endParaRPr lang="zh-CN" altLang="en-US" dirty="0"/>
          </a:p>
          <a:p>
            <a:r>
              <a:rPr lang="zh-CN" altLang="en-US" dirty="0">
                <a:solidFill>
                  <a:srgbClr val="FF0000"/>
                </a:solidFill>
              </a:rPr>
              <a:t>这两种方法都有问题，具体表现在以下方面：</a:t>
            </a:r>
          </a:p>
          <a:p>
            <a:endParaRPr lang="zh-CN" altLang="en-US" dirty="0"/>
          </a:p>
          <a:p>
            <a:r>
              <a:rPr lang="zh-CN" altLang="en-US" dirty="0"/>
              <a:t>     </a:t>
            </a:r>
            <a:r>
              <a:rPr lang="en-US" altLang="zh-CN" dirty="0"/>
              <a:t>1. </a:t>
            </a:r>
            <a:r>
              <a:rPr lang="zh-CN" altLang="en-US" dirty="0"/>
              <a:t>使用永久表存储临时数据，一则需要通过编程来维护数据和数据库会话之间的关系，二则会导致大量的事务日志产生。</a:t>
            </a:r>
          </a:p>
          <a:p>
            <a:endParaRPr lang="zh-CN" altLang="en-US" dirty="0"/>
          </a:p>
          <a:p>
            <a:r>
              <a:rPr lang="zh-CN" altLang="en-US" dirty="0"/>
              <a:t>     </a:t>
            </a:r>
            <a:r>
              <a:rPr lang="en-US" altLang="zh-CN" dirty="0"/>
              <a:t>2. </a:t>
            </a:r>
            <a:r>
              <a:rPr lang="zh-CN" altLang="en-US" dirty="0"/>
              <a:t>如果临时创建表来存储数据，可能会造成系统表的争用、栓资源申请的等待，以及共享池的调用等问题，严重时会导致系统崩溃。</a:t>
            </a:r>
          </a:p>
        </p:txBody>
      </p:sp>
    </p:spTree>
    <p:extLst>
      <p:ext uri="{BB962C8B-B14F-4D97-AF65-F5344CB8AC3E}">
        <p14:creationId xmlns:p14="http://schemas.microsoft.com/office/powerpoint/2010/main" val="823511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72201"/>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4.4 </a:t>
            </a:r>
            <a:r>
              <a:rPr lang="zh-CN" altLang="en-US" sz="2800" b="1" dirty="0">
                <a:latin typeface="微软雅黑" panose="020B0503020204020204" pitchFamily="34" charset="-122"/>
              </a:rPr>
              <a:t>视图</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45</a:t>
            </a:fld>
            <a:endParaRPr lang="zh-CN" altLang="en-US" dirty="0"/>
          </a:p>
        </p:txBody>
      </p:sp>
      <p:pic>
        <p:nvPicPr>
          <p:cNvPr id="3" name="图片 2"/>
          <p:cNvPicPr>
            <a:picLocks noChangeAspect="1"/>
          </p:cNvPicPr>
          <p:nvPr/>
        </p:nvPicPr>
        <p:blipFill>
          <a:blip r:embed="rId2"/>
          <a:stretch>
            <a:fillRect/>
          </a:stretch>
        </p:blipFill>
        <p:spPr>
          <a:xfrm>
            <a:off x="695323" y="992259"/>
            <a:ext cx="3851043" cy="4866431"/>
          </a:xfrm>
          <a:prstGeom prst="rect">
            <a:avLst/>
          </a:prstGeom>
        </p:spPr>
      </p:pic>
      <p:sp>
        <p:nvSpPr>
          <p:cNvPr id="5" name="矩形 4"/>
          <p:cNvSpPr/>
          <p:nvPr/>
        </p:nvSpPr>
        <p:spPr>
          <a:xfrm>
            <a:off x="4828639" y="1189906"/>
            <a:ext cx="60960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r>
              <a:rPr lang="zh-CN" altLang="en-US" dirty="0"/>
              <a:t>视图是一种逻辑表，“视图中” 的数据没有存储在任何地方’ 它只存在基本</a:t>
            </a:r>
            <a:r>
              <a:rPr lang="zh-CN" altLang="en-US"/>
              <a:t>表中，视图也</a:t>
            </a:r>
            <a:r>
              <a:rPr lang="zh-CN" altLang="en-US" dirty="0"/>
              <a:t>可以基于其他视图。</a:t>
            </a:r>
          </a:p>
        </p:txBody>
      </p:sp>
      <p:sp>
        <p:nvSpPr>
          <p:cNvPr id="6" name="矩形 5"/>
          <p:cNvSpPr/>
          <p:nvPr/>
        </p:nvSpPr>
        <p:spPr>
          <a:xfrm>
            <a:off x="4941547" y="2230722"/>
            <a:ext cx="6555127" cy="2308324"/>
          </a:xfrm>
          <a:prstGeom prst="rect">
            <a:avLst/>
          </a:prstGeom>
        </p:spPr>
        <p:txBody>
          <a:bodyPr wrap="square">
            <a:spAutoFit/>
          </a:bodyPr>
          <a:lstStyle/>
          <a:p>
            <a:r>
              <a:rPr lang="zh-CN" altLang="en-US" dirty="0"/>
              <a:t>创建视图应基于其对应用程序开发和临时查询用户的</a:t>
            </a:r>
          </a:p>
          <a:p>
            <a:r>
              <a:rPr lang="zh-CN" altLang="en-US" dirty="0"/>
              <a:t>有用性。</a:t>
            </a:r>
            <a:r>
              <a:rPr lang="en-US" altLang="zh-CN" dirty="0"/>
              <a:t> </a:t>
            </a:r>
            <a:r>
              <a:rPr lang="zh-CN" altLang="en-US" dirty="0"/>
              <a:t>视图一般有六种基本用途。</a:t>
            </a:r>
            <a:r>
              <a:rPr lang="en-US" altLang="zh-CN" dirty="0"/>
              <a:t> </a:t>
            </a:r>
            <a:r>
              <a:rPr lang="zh-CN" altLang="en-US" dirty="0"/>
              <a:t>视图可以</a:t>
            </a:r>
          </a:p>
          <a:p>
            <a:pPr lvl="1"/>
            <a:r>
              <a:rPr lang="en-US" altLang="zh-CN" dirty="0"/>
              <a:t>- </a:t>
            </a:r>
            <a:r>
              <a:rPr lang="zh-CN" altLang="en-US" dirty="0"/>
              <a:t>提供行级和列级安全性</a:t>
            </a:r>
            <a:r>
              <a:rPr lang="en-US" altLang="zh-CN" dirty="0"/>
              <a:t>:</a:t>
            </a:r>
          </a:p>
          <a:p>
            <a:pPr lvl="1"/>
            <a:r>
              <a:rPr lang="en-US" altLang="zh-CN" dirty="0"/>
              <a:t>- </a:t>
            </a:r>
            <a:r>
              <a:rPr lang="zh-CN" altLang="en-US" dirty="0"/>
              <a:t>确保高效的访问路径</a:t>
            </a:r>
            <a:r>
              <a:rPr lang="en-US" altLang="zh-CN" dirty="0"/>
              <a:t>; </a:t>
            </a:r>
            <a:endParaRPr lang="zh-CN" altLang="en-US" dirty="0"/>
          </a:p>
          <a:p>
            <a:pPr lvl="1"/>
            <a:r>
              <a:rPr lang="en-US" altLang="zh-CN" dirty="0"/>
              <a:t>- </a:t>
            </a:r>
            <a:r>
              <a:rPr lang="zh-CN" altLang="en-US" dirty="0"/>
              <a:t>屏蔽用户的复杂性</a:t>
            </a:r>
            <a:r>
              <a:rPr lang="en-US" altLang="zh-CN" dirty="0"/>
              <a:t>;</a:t>
            </a:r>
          </a:p>
          <a:p>
            <a:pPr lvl="1"/>
            <a:r>
              <a:rPr lang="en-US" altLang="zh-CN" dirty="0"/>
              <a:t>- </a:t>
            </a:r>
            <a:r>
              <a:rPr lang="zh-CN" altLang="en-US" dirty="0"/>
              <a:t>确保数据导出正确</a:t>
            </a:r>
            <a:r>
              <a:rPr lang="en-US" altLang="zh-CN" dirty="0"/>
              <a:t>;</a:t>
            </a:r>
          </a:p>
          <a:p>
            <a:pPr lvl="1"/>
            <a:r>
              <a:rPr lang="en-US" altLang="zh-CN" dirty="0"/>
              <a:t>- </a:t>
            </a:r>
            <a:r>
              <a:rPr lang="zh-CN" altLang="en-US" dirty="0"/>
              <a:t>重命名表</a:t>
            </a:r>
            <a:r>
              <a:rPr lang="en-US" altLang="zh-CN" dirty="0"/>
              <a:t>;</a:t>
            </a:r>
          </a:p>
          <a:p>
            <a:pPr lvl="1"/>
            <a:r>
              <a:rPr lang="en-US" altLang="zh-CN" dirty="0"/>
              <a:t>- </a:t>
            </a:r>
            <a:r>
              <a:rPr lang="zh-CN" altLang="en-US" dirty="0"/>
              <a:t>重命名列</a:t>
            </a:r>
          </a:p>
        </p:txBody>
      </p:sp>
    </p:spTree>
    <p:extLst>
      <p:ext uri="{BB962C8B-B14F-4D97-AF65-F5344CB8AC3E}">
        <p14:creationId xmlns:p14="http://schemas.microsoft.com/office/powerpoint/2010/main" val="2793290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72201"/>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4.5 </a:t>
            </a:r>
            <a:r>
              <a:rPr lang="zh-CN" altLang="en-US" sz="2800" b="1" dirty="0">
                <a:latin typeface="微软雅黑" panose="020B0503020204020204" pitchFamily="34" charset="-122"/>
              </a:rPr>
              <a:t>时态数掘支持</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46</a:t>
            </a:fld>
            <a:endParaRPr lang="zh-CN" altLang="en-US" dirty="0"/>
          </a:p>
        </p:txBody>
      </p:sp>
      <p:sp>
        <p:nvSpPr>
          <p:cNvPr id="3" name="矩形 2"/>
          <p:cNvSpPr/>
          <p:nvPr/>
        </p:nvSpPr>
        <p:spPr>
          <a:xfrm>
            <a:off x="832206" y="1277842"/>
            <a:ext cx="9380306" cy="1631216"/>
          </a:xfrm>
          <a:prstGeom prst="rect">
            <a:avLst/>
          </a:prstGeom>
        </p:spPr>
        <p:txBody>
          <a:bodyPr wrap="square">
            <a:spAutoFit/>
          </a:bodyPr>
          <a:lstStyle/>
          <a:p>
            <a:r>
              <a:rPr lang="zh-CN" altLang="en-US" sz="2000" dirty="0">
                <a:latin typeface="+mn-ea"/>
              </a:rPr>
              <a:t>存储和访问非流动数据是某些类型的应用程序的共同需求，</a:t>
            </a:r>
            <a:r>
              <a:rPr lang="en-US" altLang="zh-CN" sz="2000" dirty="0">
                <a:latin typeface="+mn-ea"/>
              </a:rPr>
              <a:t> </a:t>
            </a:r>
            <a:r>
              <a:rPr lang="zh-CN" altLang="en-US" sz="2000" dirty="0">
                <a:latin typeface="+mn-ea"/>
              </a:rPr>
              <a:t>许多类型的数据都随时间变化</a:t>
            </a:r>
            <a:r>
              <a:rPr lang="en-US" altLang="zh-CN" sz="2000" dirty="0">
                <a:latin typeface="+mn-ea"/>
              </a:rPr>
              <a:t>. </a:t>
            </a:r>
            <a:r>
              <a:rPr lang="zh-CN" altLang="en-US" sz="2000" dirty="0">
                <a:latin typeface="+mn-ea"/>
              </a:rPr>
              <a:t>并且不同的用户和应用程序访问该数据需求的时间也不同。</a:t>
            </a:r>
            <a:r>
              <a:rPr lang="en-US" altLang="zh-CN" sz="2000" dirty="0">
                <a:latin typeface="+mn-ea"/>
              </a:rPr>
              <a:t> </a:t>
            </a:r>
          </a:p>
          <a:p>
            <a:endParaRPr lang="en-US" altLang="zh-CN" sz="2000" dirty="0">
              <a:latin typeface="+mn-ea"/>
            </a:endParaRPr>
          </a:p>
          <a:p>
            <a:r>
              <a:rPr lang="zh-CN" altLang="en-US" sz="2000" dirty="0">
                <a:latin typeface="+mn-ea"/>
              </a:rPr>
              <a:t>一些人认为</a:t>
            </a:r>
            <a:r>
              <a:rPr lang="en-US" altLang="zh-CN" sz="2000" dirty="0">
                <a:latin typeface="+mn-ea"/>
              </a:rPr>
              <a:t>, </a:t>
            </a:r>
            <a:r>
              <a:rPr lang="zh-CN" altLang="en-US" sz="2000" dirty="0">
                <a:latin typeface="+mn-ea"/>
              </a:rPr>
              <a:t>最新的数据就 足够了。但对于另一些人来说</a:t>
            </a:r>
            <a:r>
              <a:rPr lang="en-US" altLang="zh-CN" sz="2000" dirty="0">
                <a:latin typeface="+mn-ea"/>
              </a:rPr>
              <a:t>, </a:t>
            </a:r>
            <a:r>
              <a:rPr lang="zh-CN" altLang="en-US" sz="2000" dirty="0">
                <a:latin typeface="+mn-ea"/>
              </a:rPr>
              <a:t>必须能够访问数据的早期版本。</a:t>
            </a:r>
          </a:p>
        </p:txBody>
      </p:sp>
      <p:sp>
        <p:nvSpPr>
          <p:cNvPr id="5" name="矩形 4"/>
          <p:cNvSpPr/>
          <p:nvPr/>
        </p:nvSpPr>
        <p:spPr>
          <a:xfrm>
            <a:off x="965771" y="3105834"/>
            <a:ext cx="2044557"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a:t>独立的历史记录表</a:t>
            </a:r>
            <a:endParaRPr lang="zh-CN" altLang="en-US" dirty="0"/>
          </a:p>
        </p:txBody>
      </p:sp>
      <p:sp>
        <p:nvSpPr>
          <p:cNvPr id="6" name="矩形 5"/>
          <p:cNvSpPr/>
          <p:nvPr/>
        </p:nvSpPr>
        <p:spPr>
          <a:xfrm>
            <a:off x="965771" y="3671942"/>
            <a:ext cx="10152579"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latin typeface="ArialUnicodeMS"/>
              </a:rPr>
              <a:t>快照表：</a:t>
            </a:r>
            <a:r>
              <a:rPr lang="en-US" altLang="zh-CN" b="1" dirty="0">
                <a:hlinkClick r:id="rId2" tooltip="Oracle知识库"/>
              </a:rPr>
              <a:t>Oracle</a:t>
            </a:r>
            <a:r>
              <a:rPr lang="zh-CN" altLang="en-US" dirty="0"/>
              <a:t>数据库的快照是一个表，它包含有对一个本地或远程数据库上一个或多个表或视图的查询的结果。也就是说快照根本的原理就是将本地或远程数据库上的一个查询结果保存在一个表中。</a:t>
            </a:r>
          </a:p>
        </p:txBody>
      </p:sp>
      <p:sp>
        <p:nvSpPr>
          <p:cNvPr id="7" name="矩形 6"/>
          <p:cNvSpPr/>
          <p:nvPr/>
        </p:nvSpPr>
        <p:spPr>
          <a:xfrm>
            <a:off x="3520613" y="3059745"/>
            <a:ext cx="1380161"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量身定制表</a:t>
            </a:r>
          </a:p>
        </p:txBody>
      </p:sp>
      <p:sp>
        <p:nvSpPr>
          <p:cNvPr id="9" name="矩形 8"/>
          <p:cNvSpPr/>
          <p:nvPr/>
        </p:nvSpPr>
        <p:spPr>
          <a:xfrm>
            <a:off x="965771" y="5054570"/>
            <a:ext cx="963715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通过给数据附加一个时间段，来实现指出它在数据库中何时有效或何时发生变更</a:t>
            </a:r>
          </a:p>
        </p:txBody>
      </p:sp>
      <p:sp>
        <p:nvSpPr>
          <p:cNvPr id="10" name="矩形 9"/>
          <p:cNvSpPr/>
          <p:nvPr/>
        </p:nvSpPr>
        <p:spPr>
          <a:xfrm>
            <a:off x="965771" y="6036108"/>
            <a:ext cx="226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zh-CN" altLang="en-US" dirty="0"/>
              <a:t>业务时间和系统时间</a:t>
            </a:r>
          </a:p>
        </p:txBody>
      </p:sp>
    </p:spTree>
    <p:extLst>
      <p:ext uri="{BB962C8B-B14F-4D97-AF65-F5344CB8AC3E}">
        <p14:creationId xmlns:p14="http://schemas.microsoft.com/office/powerpoint/2010/main" val="1766753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801349" y="5922552"/>
            <a:ext cx="1390651" cy="365125"/>
          </a:xfrm>
        </p:spPr>
        <p:txBody>
          <a:bodyPr/>
          <a:lstStyle/>
          <a:p>
            <a:fld id="{51D91E7F-84B6-4064-9D4E-CC7D244BCA04}" type="slidenum">
              <a:rPr lang="zh-CN" altLang="en-US" smtClean="0"/>
              <a:pPr/>
              <a:t>47</a:t>
            </a:fld>
            <a:endParaRPr lang="zh-CN" altLang="en-US" dirty="0"/>
          </a:p>
        </p:txBody>
      </p:sp>
      <p:grpSp>
        <p:nvGrpSpPr>
          <p:cNvPr id="10" name="组合 9"/>
          <p:cNvGrpSpPr/>
          <p:nvPr/>
        </p:nvGrpSpPr>
        <p:grpSpPr>
          <a:xfrm>
            <a:off x="623299" y="823915"/>
            <a:ext cx="10814504" cy="461665"/>
            <a:chOff x="695325" y="1013859"/>
            <a:chExt cx="10814504" cy="461665"/>
          </a:xfrm>
        </p:grpSpPr>
        <p:sp>
          <p:nvSpPr>
            <p:cNvPr id="11" name="矩形 10"/>
            <p:cNvSpPr/>
            <p:nvPr/>
          </p:nvSpPr>
          <p:spPr>
            <a:xfrm>
              <a:off x="695325" y="1013859"/>
              <a:ext cx="1415772" cy="461665"/>
            </a:xfrm>
            <a:prstGeom prst="rect">
              <a:avLst/>
            </a:prstGeom>
            <a:solidFill>
              <a:schemeClr val="accent1"/>
            </a:solidFill>
          </p:spPr>
          <p:txBody>
            <a:bodyPr wrap="none">
              <a:spAutoFit/>
            </a:bodyPr>
            <a:lstStyle/>
            <a:p>
              <a:r>
                <a:rPr lang="zh-CN" altLang="en-US" sz="2400" b="1" dirty="0">
                  <a:solidFill>
                    <a:schemeClr val="bg1"/>
                  </a:solidFill>
                </a:rPr>
                <a:t>特定平台</a:t>
              </a:r>
            </a:p>
          </p:txBody>
        </p:sp>
        <p:cxnSp>
          <p:nvCxnSpPr>
            <p:cNvPr id="12" name="直接连接符 11"/>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695325"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数据库的特定运行平台</a:t>
            </a:r>
          </a:p>
        </p:txBody>
      </p:sp>
      <p:sp>
        <p:nvSpPr>
          <p:cNvPr id="3" name="矩形 2"/>
          <p:cNvSpPr/>
          <p:nvPr/>
        </p:nvSpPr>
        <p:spPr>
          <a:xfrm>
            <a:off x="695325" y="1799795"/>
            <a:ext cx="9792453" cy="646331"/>
          </a:xfrm>
          <a:prstGeom prst="rect">
            <a:avLst/>
          </a:prstGeom>
        </p:spPr>
        <p:txBody>
          <a:bodyPr wrap="square">
            <a:spAutoFit/>
          </a:bodyPr>
          <a:lstStyle/>
          <a:p>
            <a:r>
              <a:rPr lang="zh-CN" altLang="en-US" dirty="0"/>
              <a:t>在应用系统技术需求一定的情况下，数据库的逻辑结构基本已确定。也就是说，应用系统后台部分的数据流、实体对象、实体关系都已经确定，剩下的事情就是如何去物理部署数据库系统了。</a:t>
            </a:r>
          </a:p>
        </p:txBody>
      </p:sp>
      <p:sp>
        <p:nvSpPr>
          <p:cNvPr id="4" name="矩形 3"/>
          <p:cNvSpPr/>
          <p:nvPr/>
        </p:nvSpPr>
        <p:spPr>
          <a:xfrm>
            <a:off x="695325" y="1377913"/>
            <a:ext cx="9972675"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zh-CN" altLang="en-US" dirty="0"/>
              <a:t>特定平台就是指面向应用需求实现的数据库逻辑结构部署到支撑其运行的数据库平台。</a:t>
            </a:r>
          </a:p>
        </p:txBody>
      </p:sp>
      <p:sp>
        <p:nvSpPr>
          <p:cNvPr id="6" name="矩形 5"/>
          <p:cNvSpPr/>
          <p:nvPr/>
        </p:nvSpPr>
        <p:spPr>
          <a:xfrm>
            <a:off x="779407" y="2533927"/>
            <a:ext cx="572464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dirty="0"/>
              <a:t>当前在数据库领域有如下几类主要的关系数据库平台：</a:t>
            </a:r>
          </a:p>
        </p:txBody>
      </p:sp>
      <p:sp>
        <p:nvSpPr>
          <p:cNvPr id="38" name="灯片编号占位符 3"/>
          <p:cNvSpPr txBox="1">
            <a:spLocks/>
          </p:cNvSpPr>
          <p:nvPr/>
        </p:nvSpPr>
        <p:spPr>
          <a:xfrm>
            <a:off x="10801349" y="6405440"/>
            <a:ext cx="1390651"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pPr/>
              <a:t>47</a:t>
            </a:fld>
            <a:endParaRPr lang="zh-CN" altLang="en-US" dirty="0"/>
          </a:p>
        </p:txBody>
      </p:sp>
      <p:sp>
        <p:nvSpPr>
          <p:cNvPr id="8" name="矩形 7"/>
          <p:cNvSpPr/>
          <p:nvPr/>
        </p:nvSpPr>
        <p:spPr>
          <a:xfrm>
            <a:off x="779407" y="3027144"/>
            <a:ext cx="10235434" cy="3416320"/>
          </a:xfrm>
          <a:prstGeom prst="rect">
            <a:avLst/>
          </a:prstGeom>
        </p:spPr>
        <p:txBody>
          <a:bodyPr wrap="square">
            <a:spAutoFit/>
          </a:bodyPr>
          <a:lstStyle/>
          <a:p>
            <a:r>
              <a:rPr lang="en-US" altLang="zh-CN" dirty="0"/>
              <a:t>Oracle</a:t>
            </a:r>
            <a:r>
              <a:rPr lang="zh-CN" altLang="en-US" dirty="0"/>
              <a:t>：来自</a:t>
            </a:r>
            <a:r>
              <a:rPr lang="en-US" altLang="zh-CN" dirty="0"/>
              <a:t>Oracle</a:t>
            </a:r>
            <a:r>
              <a:rPr lang="zh-CN" altLang="en-US" dirty="0"/>
              <a:t>公司的著名数据库产品，当前主流版本为</a:t>
            </a:r>
            <a:r>
              <a:rPr lang="en-US" altLang="zh-CN" dirty="0"/>
              <a:t>11g R2</a:t>
            </a:r>
            <a:r>
              <a:rPr lang="zh-CN" altLang="en-US" dirty="0"/>
              <a:t>、</a:t>
            </a:r>
            <a:r>
              <a:rPr lang="en-US" altLang="zh-CN" dirty="0"/>
              <a:t>10g R2</a:t>
            </a:r>
            <a:r>
              <a:rPr lang="zh-CN" altLang="en-US" dirty="0"/>
              <a:t>。</a:t>
            </a:r>
          </a:p>
          <a:p>
            <a:endParaRPr lang="zh-CN" altLang="en-US" dirty="0"/>
          </a:p>
          <a:p>
            <a:r>
              <a:rPr lang="en-US" altLang="zh-CN" dirty="0"/>
              <a:t>DB2 for Z / DB2 UDB</a:t>
            </a:r>
            <a:r>
              <a:rPr lang="zh-CN" altLang="en-US" dirty="0"/>
              <a:t>：来自</a:t>
            </a:r>
            <a:r>
              <a:rPr lang="en-US" altLang="zh-CN" dirty="0"/>
              <a:t>IBM</a:t>
            </a:r>
            <a:r>
              <a:rPr lang="zh-CN" altLang="en-US" dirty="0"/>
              <a:t>的著名数据库产品，当前主流版本为</a:t>
            </a:r>
            <a:r>
              <a:rPr lang="en-US" altLang="zh-CN" dirty="0"/>
              <a:t>V9.5</a:t>
            </a:r>
            <a:r>
              <a:rPr lang="zh-CN" altLang="en-US" dirty="0"/>
              <a:t>、</a:t>
            </a:r>
            <a:r>
              <a:rPr lang="en-US" altLang="zh-CN" dirty="0"/>
              <a:t>V9.7</a:t>
            </a:r>
            <a:r>
              <a:rPr lang="zh-CN" altLang="en-US" dirty="0"/>
              <a:t>。</a:t>
            </a:r>
          </a:p>
          <a:p>
            <a:endParaRPr lang="zh-CN" altLang="en-US" dirty="0"/>
          </a:p>
          <a:p>
            <a:r>
              <a:rPr lang="en-US" altLang="zh-CN" dirty="0"/>
              <a:t>Sybase ASE/ Sybase IQ</a:t>
            </a:r>
            <a:r>
              <a:rPr lang="zh-CN" altLang="en-US" dirty="0"/>
              <a:t>：来自</a:t>
            </a:r>
            <a:r>
              <a:rPr lang="en-US" altLang="zh-CN" dirty="0"/>
              <a:t>SAP Sybase</a:t>
            </a:r>
            <a:r>
              <a:rPr lang="zh-CN" altLang="en-US" dirty="0"/>
              <a:t>的著名数据库产品。当前主流版本是 </a:t>
            </a:r>
            <a:r>
              <a:rPr lang="en-US" altLang="zh-CN" dirty="0"/>
              <a:t>ASE 15.5</a:t>
            </a:r>
            <a:r>
              <a:rPr lang="zh-CN" altLang="en-US" dirty="0"/>
              <a:t>、</a:t>
            </a:r>
            <a:r>
              <a:rPr lang="en-US" altLang="zh-CN" dirty="0"/>
              <a:t>ASE 15.7</a:t>
            </a:r>
            <a:r>
              <a:rPr lang="zh-CN" altLang="en-US" dirty="0"/>
              <a:t>，以及</a:t>
            </a:r>
            <a:r>
              <a:rPr lang="en-US" altLang="zh-CN" dirty="0"/>
              <a:t>Sybase IQ 15.4</a:t>
            </a:r>
            <a:r>
              <a:rPr lang="zh-CN" altLang="en-US" dirty="0"/>
              <a:t>。</a:t>
            </a:r>
          </a:p>
          <a:p>
            <a:endParaRPr lang="zh-CN" altLang="en-US" dirty="0"/>
          </a:p>
          <a:p>
            <a:r>
              <a:rPr lang="en-US" altLang="zh-CN" dirty="0"/>
              <a:t>Microsoft SQL Server</a:t>
            </a:r>
            <a:r>
              <a:rPr lang="zh-CN" altLang="en-US" dirty="0"/>
              <a:t>：微软的数据库产品，曾与</a:t>
            </a:r>
            <a:r>
              <a:rPr lang="en-US" altLang="zh-CN" dirty="0"/>
              <a:t>Sybase ASE</a:t>
            </a:r>
            <a:r>
              <a:rPr lang="zh-CN" altLang="en-US" dirty="0"/>
              <a:t>共享代码，但仅可以运行在</a:t>
            </a:r>
            <a:r>
              <a:rPr lang="en-US" altLang="zh-CN" dirty="0"/>
              <a:t>Windows</a:t>
            </a:r>
            <a:r>
              <a:rPr lang="zh-CN" altLang="en-US" dirty="0"/>
              <a:t>平台环境上。</a:t>
            </a:r>
          </a:p>
          <a:p>
            <a:endParaRPr lang="zh-CN" altLang="en-US" dirty="0"/>
          </a:p>
          <a:p>
            <a:r>
              <a:rPr lang="zh-CN" altLang="en-US" dirty="0"/>
              <a:t>开源数据库平台，如</a:t>
            </a:r>
            <a:r>
              <a:rPr lang="en-US" altLang="zh-CN" dirty="0"/>
              <a:t>MySQL</a:t>
            </a:r>
            <a:r>
              <a:rPr lang="zh-CN" altLang="en-US" dirty="0"/>
              <a:t>、</a:t>
            </a:r>
            <a:r>
              <a:rPr lang="en-US" altLang="zh-CN" dirty="0"/>
              <a:t>PostgreSQL</a:t>
            </a:r>
            <a:r>
              <a:rPr lang="zh-CN" altLang="en-US" dirty="0"/>
              <a:t>等数据库平台，目前主要版本为</a:t>
            </a:r>
            <a:r>
              <a:rPr lang="en-US" altLang="zh-CN" dirty="0"/>
              <a:t>MySQL 5.4</a:t>
            </a:r>
            <a:r>
              <a:rPr lang="zh-CN" altLang="en-US" dirty="0"/>
              <a:t>、</a:t>
            </a:r>
            <a:r>
              <a:rPr lang="en-US" altLang="zh-CN" dirty="0"/>
              <a:t>PostgreSQL 8.4/9.1</a:t>
            </a:r>
            <a:r>
              <a:rPr lang="zh-CN" altLang="en-US" dirty="0"/>
              <a:t>。</a:t>
            </a:r>
          </a:p>
        </p:txBody>
      </p:sp>
    </p:spTree>
    <p:extLst>
      <p:ext uri="{BB962C8B-B14F-4D97-AF65-F5344CB8AC3E}">
        <p14:creationId xmlns:p14="http://schemas.microsoft.com/office/powerpoint/2010/main" val="618227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p:cNvSpPr>
          <p:nvPr/>
        </p:nvSpPr>
        <p:spPr>
          <a:xfrm>
            <a:off x="10801349" y="6405440"/>
            <a:ext cx="1390651" cy="365125"/>
          </a:xfrm>
          <a:prstGeom prst="rect">
            <a:avLst/>
          </a:prstGeom>
        </p:spPr>
        <p:txBody>
          <a:bodyPr vert="horz" lIns="91440" tIns="45720" rIns="91440" bIns="45720" rtlCol="0" anchor="ct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pPr/>
              <a:t>48</a:t>
            </a:fld>
            <a:endParaRPr lang="zh-CN" altLang="en-US" dirty="0"/>
          </a:p>
        </p:txBody>
      </p:sp>
      <p:sp>
        <p:nvSpPr>
          <p:cNvPr id="7" name="文本框 6"/>
          <p:cNvSpPr txBox="1"/>
          <p:nvPr/>
        </p:nvSpPr>
        <p:spPr>
          <a:xfrm>
            <a:off x="695325"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数据库的特定运行平台</a:t>
            </a:r>
          </a:p>
        </p:txBody>
      </p:sp>
      <p:sp>
        <p:nvSpPr>
          <p:cNvPr id="2" name="矩形 1"/>
          <p:cNvSpPr/>
          <p:nvPr/>
        </p:nvSpPr>
        <p:spPr>
          <a:xfrm>
            <a:off x="549727" y="1098122"/>
            <a:ext cx="10622770" cy="3970318"/>
          </a:xfrm>
          <a:prstGeom prst="rect">
            <a:avLst/>
          </a:prstGeom>
        </p:spPr>
        <p:txBody>
          <a:bodyPr wrap="square">
            <a:spAutoFit/>
          </a:bodyPr>
          <a:lstStyle/>
          <a:p>
            <a:r>
              <a:rPr lang="zh-CN" altLang="en-US" dirty="0"/>
              <a:t>这几种数据库产品各有特色，即使是同样的数据库逻辑设计，若部署在不同的产品中，其部署特征也会有很大的不同。</a:t>
            </a:r>
            <a:endParaRPr lang="en-US" altLang="zh-CN" dirty="0"/>
          </a:p>
          <a:p>
            <a:r>
              <a:rPr lang="en-US" altLang="zh-CN" dirty="0"/>
              <a:t>   </a:t>
            </a:r>
            <a:r>
              <a:rPr lang="zh-CN" altLang="en-US" dirty="0"/>
              <a:t>比如部署到</a:t>
            </a:r>
            <a:r>
              <a:rPr lang="en-US" altLang="zh-CN" dirty="0"/>
              <a:t>Oracle</a:t>
            </a:r>
            <a:r>
              <a:rPr lang="zh-CN" altLang="en-US" dirty="0"/>
              <a:t>中，我们可以选择</a:t>
            </a:r>
            <a:r>
              <a:rPr lang="en-US" altLang="zh-CN" dirty="0"/>
              <a:t>UNIX</a:t>
            </a:r>
            <a:r>
              <a:rPr lang="zh-CN" altLang="en-US" dirty="0"/>
              <a:t>小型机平台，并在库中使用索引组织表，且无须顾及锁的级别提升问题。</a:t>
            </a:r>
            <a:endParaRPr lang="en-US" altLang="zh-CN" dirty="0"/>
          </a:p>
          <a:p>
            <a:r>
              <a:rPr lang="zh-CN" altLang="en-US" dirty="0"/>
              <a:t>   但要是部署在</a:t>
            </a:r>
            <a:r>
              <a:rPr lang="en-US" altLang="zh-CN" dirty="0"/>
              <a:t>Sybase</a:t>
            </a:r>
            <a:r>
              <a:rPr lang="zh-CN" altLang="en-US" dirty="0"/>
              <a:t>或</a:t>
            </a:r>
            <a:r>
              <a:rPr lang="en-US" altLang="zh-CN" dirty="0"/>
              <a:t>Microsoft SQL Server</a:t>
            </a:r>
            <a:r>
              <a:rPr lang="zh-CN" altLang="en-US" dirty="0"/>
              <a:t>上，则创建具有聚簇索引的表作为替换方案，同时还可以设置数据库表为“块锁模式”、“表锁模式”等来优化资源使用。区别之大，不一而足。</a:t>
            </a:r>
          </a:p>
          <a:p>
            <a:endParaRPr lang="zh-CN" altLang="en-US" dirty="0"/>
          </a:p>
          <a:p>
            <a:r>
              <a:rPr lang="zh-CN" altLang="en-US" dirty="0"/>
              <a:t>从上面的例子可以看出，每个数据库都各有特点，因此进行针对性的部署是必需的。即便是同一种数据库系统（如</a:t>
            </a:r>
            <a:r>
              <a:rPr lang="en-US" altLang="zh-CN" dirty="0"/>
              <a:t>Oracle</a:t>
            </a:r>
            <a:r>
              <a:rPr lang="zh-CN" altLang="en-US" dirty="0"/>
              <a:t>），在对其进行部署时，仍然存在使用版本（</a:t>
            </a:r>
            <a:r>
              <a:rPr lang="en-US" altLang="zh-CN" dirty="0"/>
              <a:t>Oracle 9i</a:t>
            </a:r>
            <a:r>
              <a:rPr lang="zh-CN" altLang="en-US" dirty="0"/>
              <a:t>、</a:t>
            </a:r>
            <a:r>
              <a:rPr lang="en-US" altLang="zh-CN" dirty="0"/>
              <a:t>Oracle 10g</a:t>
            </a:r>
            <a:r>
              <a:rPr lang="zh-CN" altLang="en-US" dirty="0"/>
              <a:t>、</a:t>
            </a:r>
            <a:r>
              <a:rPr lang="en-US" altLang="zh-CN" dirty="0"/>
              <a:t>Oracle 11g</a:t>
            </a:r>
            <a:r>
              <a:rPr lang="zh-CN" altLang="en-US" dirty="0"/>
              <a:t>）的不同、宿主平台（</a:t>
            </a:r>
            <a:r>
              <a:rPr lang="en-US" altLang="zh-CN" dirty="0"/>
              <a:t>AIX</a:t>
            </a:r>
            <a:r>
              <a:rPr lang="zh-CN" altLang="en-US" dirty="0"/>
              <a:t>、</a:t>
            </a:r>
            <a:r>
              <a:rPr lang="en-US" altLang="zh-CN" dirty="0"/>
              <a:t>HP-UX</a:t>
            </a:r>
            <a:r>
              <a:rPr lang="zh-CN" altLang="en-US" dirty="0"/>
              <a:t>、</a:t>
            </a:r>
            <a:r>
              <a:rPr lang="en-US" altLang="zh-CN" dirty="0"/>
              <a:t>Solaris</a:t>
            </a:r>
            <a:r>
              <a:rPr lang="zh-CN" altLang="en-US" dirty="0"/>
              <a:t>、</a:t>
            </a:r>
            <a:r>
              <a:rPr lang="en-US" altLang="zh-CN" dirty="0"/>
              <a:t>Linux</a:t>
            </a:r>
            <a:r>
              <a:rPr lang="zh-CN" altLang="en-US" dirty="0"/>
              <a:t>、</a:t>
            </a:r>
            <a:r>
              <a:rPr lang="en-US" altLang="zh-CN" dirty="0"/>
              <a:t>Windows</a:t>
            </a:r>
            <a:r>
              <a:rPr lang="zh-CN" altLang="en-US" dirty="0"/>
              <a:t>）的不同、位数（</a:t>
            </a:r>
            <a:r>
              <a:rPr lang="en-US" altLang="zh-CN" dirty="0"/>
              <a:t>32</a:t>
            </a:r>
            <a:r>
              <a:rPr lang="zh-CN" altLang="en-US" dirty="0"/>
              <a:t>位、</a:t>
            </a:r>
            <a:r>
              <a:rPr lang="en-US" altLang="zh-CN" dirty="0"/>
              <a:t>64</a:t>
            </a:r>
            <a:r>
              <a:rPr lang="zh-CN" altLang="en-US" dirty="0"/>
              <a:t>位）的不同等问题。</a:t>
            </a:r>
            <a:endParaRPr lang="en-US" altLang="zh-CN" dirty="0"/>
          </a:p>
          <a:p>
            <a:endParaRPr lang="zh-CN" altLang="en-US" dirty="0"/>
          </a:p>
          <a:p>
            <a:r>
              <a:rPr lang="zh-CN" altLang="en-US" dirty="0">
                <a:solidFill>
                  <a:srgbClr val="FF0000"/>
                </a:solidFill>
              </a:rPr>
              <a:t>在不同的系统上运行数据库，应该有针对性地进行环境设定，使操作系统、数据库系统、存储系统可以有效融合、高效工作。这个过程称为数据库的物理部署过程。</a:t>
            </a:r>
          </a:p>
        </p:txBody>
      </p:sp>
    </p:spTree>
    <p:extLst>
      <p:ext uri="{BB962C8B-B14F-4D97-AF65-F5344CB8AC3E}">
        <p14:creationId xmlns:p14="http://schemas.microsoft.com/office/powerpoint/2010/main" val="3688048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Q&amp;A</a:t>
            </a:r>
            <a:r>
              <a:rPr lang="zh-CN" altLang="en-US" sz="8800" b="1" dirty="0">
                <a:solidFill>
                  <a:schemeClr val="bg1"/>
                </a:solidFill>
              </a:rPr>
              <a:t>？</a:t>
            </a:r>
          </a:p>
        </p:txBody>
      </p:sp>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56388C8-8E74-4E72-869A-9BBDBBA57137}"/>
              </a:ext>
            </a:extLst>
          </p:cNvPr>
          <p:cNvPicPr>
            <a:picLocks noChangeAspect="1"/>
          </p:cNvPicPr>
          <p:nvPr/>
        </p:nvPicPr>
        <p:blipFill>
          <a:blip r:embed="rId2"/>
          <a:stretch>
            <a:fillRect/>
          </a:stretch>
        </p:blipFill>
        <p:spPr>
          <a:xfrm>
            <a:off x="393057" y="748452"/>
            <a:ext cx="10231399" cy="5986932"/>
          </a:xfrm>
          <a:prstGeom prst="rect">
            <a:avLst/>
          </a:prstGeom>
        </p:spPr>
      </p:pic>
      <p:sp>
        <p:nvSpPr>
          <p:cNvPr id="3" name="矩形 2">
            <a:extLst>
              <a:ext uri="{FF2B5EF4-FFF2-40B4-BE49-F238E27FC236}">
                <a16:creationId xmlns:a16="http://schemas.microsoft.com/office/drawing/2014/main" id="{B874101E-FECE-4EE7-AC01-6AAA8E9C21AC}"/>
              </a:ext>
            </a:extLst>
          </p:cNvPr>
          <p:cNvSpPr/>
          <p:nvPr/>
        </p:nvSpPr>
        <p:spPr>
          <a:xfrm>
            <a:off x="393058" y="163677"/>
            <a:ext cx="2646878" cy="584775"/>
          </a:xfrm>
          <a:prstGeom prst="rect">
            <a:avLst/>
          </a:prstGeom>
        </p:spPr>
        <p:txBody>
          <a:bodyPr wrap="none">
            <a:spAutoFit/>
          </a:bodyPr>
          <a:lstStyle/>
          <a:p>
            <a:r>
              <a:rPr lang="zh-CN" altLang="en-US" sz="3200" b="1" dirty="0"/>
              <a:t>存储引擎比较</a:t>
            </a:r>
          </a:p>
        </p:txBody>
      </p:sp>
    </p:spTree>
    <p:extLst>
      <p:ext uri="{BB962C8B-B14F-4D97-AF65-F5344CB8AC3E}">
        <p14:creationId xmlns:p14="http://schemas.microsoft.com/office/powerpoint/2010/main" val="189212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t>1.MyISAM</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sp>
        <p:nvSpPr>
          <p:cNvPr id="2" name="矩形 1">
            <a:extLst>
              <a:ext uri="{FF2B5EF4-FFF2-40B4-BE49-F238E27FC236}">
                <a16:creationId xmlns:a16="http://schemas.microsoft.com/office/drawing/2014/main" id="{EE93727F-BDD6-43F4-92B2-D5630DBCF74C}"/>
              </a:ext>
            </a:extLst>
          </p:cNvPr>
          <p:cNvSpPr/>
          <p:nvPr/>
        </p:nvSpPr>
        <p:spPr>
          <a:xfrm>
            <a:off x="564697" y="982176"/>
            <a:ext cx="10549617" cy="4893647"/>
          </a:xfrm>
          <a:prstGeom prst="rect">
            <a:avLst/>
          </a:prstGeom>
        </p:spPr>
        <p:txBody>
          <a:bodyPr wrap="square">
            <a:spAutoFit/>
          </a:bodyPr>
          <a:lstStyle/>
          <a:p>
            <a:r>
              <a:rPr lang="en-US" altLang="zh-CN" sz="2400" dirty="0" err="1"/>
              <a:t>MyISAM</a:t>
            </a:r>
            <a:r>
              <a:rPr lang="zh-CN" altLang="en-US" sz="2400" dirty="0"/>
              <a:t>不支持事务，也不支持外键，其优势是访问的速度快，对事务完整性没有要求或者以</a:t>
            </a:r>
            <a:r>
              <a:rPr lang="en-US" altLang="zh-CN" sz="2400" dirty="0"/>
              <a:t>SELECT</a:t>
            </a:r>
            <a:r>
              <a:rPr lang="zh-CN" altLang="en-US" sz="2400" dirty="0"/>
              <a:t>、</a:t>
            </a:r>
            <a:r>
              <a:rPr lang="en-US" altLang="zh-CN" sz="2400" dirty="0"/>
              <a:t>INSERT</a:t>
            </a:r>
            <a:r>
              <a:rPr lang="zh-CN" altLang="en-US" sz="2400" dirty="0"/>
              <a:t>为主的应用基本上都可以使用这个引擎来创建表；</a:t>
            </a:r>
            <a:endParaRPr lang="en-US" altLang="zh-CN" sz="2400" dirty="0"/>
          </a:p>
          <a:p>
            <a:endParaRPr lang="en-US" altLang="zh-CN" sz="2400" dirty="0"/>
          </a:p>
          <a:p>
            <a:r>
              <a:rPr lang="zh-CN" altLang="en-US" sz="2400" dirty="0"/>
              <a:t>数据文件和索引文件可以放置在不同的目录，需要在创建表的时候通过</a:t>
            </a:r>
            <a:r>
              <a:rPr lang="en-US" altLang="zh-CN" sz="2400" dirty="0"/>
              <a:t>DATA DIRECTORY</a:t>
            </a:r>
            <a:r>
              <a:rPr lang="zh-CN" altLang="en-US" sz="2400" dirty="0"/>
              <a:t>和</a:t>
            </a:r>
            <a:r>
              <a:rPr lang="en-US" altLang="zh-CN" sz="2400" dirty="0"/>
              <a:t>INDEX DIRECTORY</a:t>
            </a:r>
            <a:r>
              <a:rPr lang="zh-CN" altLang="en-US" sz="2400" dirty="0"/>
              <a:t>语句指定，也就是说不同的</a:t>
            </a:r>
            <a:r>
              <a:rPr lang="en-US" altLang="zh-CN" sz="2400" dirty="0" err="1"/>
              <a:t>MyISAM</a:t>
            </a:r>
            <a:r>
              <a:rPr lang="zh-CN" altLang="en-US" sz="2400" dirty="0"/>
              <a:t>表的索引文件和数据文件可以防止到不同的路径下。文件路径需要的是绝对路径，并且具有访问权限</a:t>
            </a:r>
            <a:endParaRPr lang="en-US" altLang="zh-CN" sz="2400" dirty="0"/>
          </a:p>
          <a:p>
            <a:endParaRPr lang="en-US" altLang="zh-CN" sz="2400" dirty="0"/>
          </a:p>
          <a:p>
            <a:r>
              <a:rPr lang="en-US" altLang="zh-CN" sz="2400" dirty="0" err="1"/>
              <a:t>MyISAM</a:t>
            </a:r>
            <a:r>
              <a:rPr lang="zh-CN" altLang="en-US" sz="2400" dirty="0"/>
              <a:t>的表还支持</a:t>
            </a:r>
            <a:r>
              <a:rPr lang="en-US" altLang="zh-CN" sz="2400" dirty="0"/>
              <a:t>3</a:t>
            </a:r>
            <a:r>
              <a:rPr lang="zh-CN" altLang="en-US" sz="2400" dirty="0"/>
              <a:t>中不同的存储格式，分别是：</a:t>
            </a:r>
            <a:endParaRPr lang="en-US" altLang="zh-CN" sz="2400" dirty="0"/>
          </a:p>
          <a:p>
            <a:r>
              <a:rPr lang="en-US" altLang="zh-CN" sz="2400" dirty="0"/>
              <a:t>1.</a:t>
            </a:r>
            <a:r>
              <a:rPr lang="zh-CN" altLang="en-US" sz="2400" dirty="0"/>
              <a:t>静态（字段都是固定长度）表；</a:t>
            </a:r>
            <a:endParaRPr lang="en-US" altLang="zh-CN" sz="2400" dirty="0"/>
          </a:p>
          <a:p>
            <a:r>
              <a:rPr lang="en-US" altLang="zh-CN" sz="2400" dirty="0"/>
              <a:t>2.</a:t>
            </a:r>
            <a:r>
              <a:rPr lang="zh-CN" altLang="en-US" sz="2400" dirty="0"/>
              <a:t>动态表；</a:t>
            </a:r>
            <a:endParaRPr lang="en-US" altLang="zh-CN" sz="2400" dirty="0"/>
          </a:p>
          <a:p>
            <a:r>
              <a:rPr lang="en-US" altLang="zh-CN" sz="2400" dirty="0"/>
              <a:t>3.</a:t>
            </a:r>
            <a:r>
              <a:rPr lang="zh-CN" altLang="en-US" sz="2400" dirty="0"/>
              <a:t>压缩表；</a:t>
            </a:r>
          </a:p>
        </p:txBody>
      </p:sp>
    </p:spTree>
    <p:extLst>
      <p:ext uri="{BB962C8B-B14F-4D97-AF65-F5344CB8AC3E}">
        <p14:creationId xmlns:p14="http://schemas.microsoft.com/office/powerpoint/2010/main" val="301916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t>2. </a:t>
            </a:r>
            <a:r>
              <a:rPr lang="en-US" altLang="zh-CN" sz="2800" b="1" dirty="0" err="1"/>
              <a:t>InnoDB</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
        <p:nvSpPr>
          <p:cNvPr id="2" name="矩形 1">
            <a:extLst>
              <a:ext uri="{FF2B5EF4-FFF2-40B4-BE49-F238E27FC236}">
                <a16:creationId xmlns:a16="http://schemas.microsoft.com/office/drawing/2014/main" id="{EE93727F-BDD6-43F4-92B2-D5630DBCF74C}"/>
              </a:ext>
            </a:extLst>
          </p:cNvPr>
          <p:cNvSpPr/>
          <p:nvPr/>
        </p:nvSpPr>
        <p:spPr>
          <a:xfrm>
            <a:off x="564697" y="982176"/>
            <a:ext cx="10549617" cy="4154984"/>
          </a:xfrm>
          <a:prstGeom prst="rect">
            <a:avLst/>
          </a:prstGeom>
        </p:spPr>
        <p:txBody>
          <a:bodyPr wrap="square">
            <a:spAutoFit/>
          </a:bodyPr>
          <a:lstStyle/>
          <a:p>
            <a:r>
              <a:rPr lang="en-US" altLang="zh-CN" sz="2400" dirty="0" err="1"/>
              <a:t>InnoDB</a:t>
            </a:r>
            <a:r>
              <a:rPr lang="zh-CN" altLang="en-US" sz="2400" dirty="0"/>
              <a:t>存储引擎提供了具有提交、回滚和崩溃恢复能力的事务安全。但是对比</a:t>
            </a:r>
            <a:r>
              <a:rPr lang="en-US" altLang="zh-CN" sz="2400" dirty="0" err="1"/>
              <a:t>MyISAM</a:t>
            </a:r>
            <a:r>
              <a:rPr lang="zh-CN" altLang="en-US" sz="2400" dirty="0"/>
              <a:t>的存储引擎，</a:t>
            </a:r>
            <a:r>
              <a:rPr lang="en-US" altLang="zh-CN" sz="2400" dirty="0" err="1"/>
              <a:t>InnoDB</a:t>
            </a:r>
            <a:r>
              <a:rPr lang="zh-CN" altLang="en-US" sz="2400" dirty="0"/>
              <a:t>写的处理效率差一些，并且会占用更多的磁盘空间以保留数据和索引；</a:t>
            </a:r>
            <a:endParaRPr lang="en-US" altLang="zh-CN" sz="2400" dirty="0"/>
          </a:p>
          <a:p>
            <a:endParaRPr lang="en-US" altLang="zh-CN" sz="2400" dirty="0"/>
          </a:p>
          <a:p>
            <a:r>
              <a:rPr lang="en-US" altLang="zh-CN" sz="2400" dirty="0"/>
              <a:t>【</a:t>
            </a:r>
            <a:r>
              <a:rPr lang="zh-CN" altLang="en-US" sz="2400" dirty="0"/>
              <a:t>自动增长列</a:t>
            </a:r>
            <a:r>
              <a:rPr lang="en-US" altLang="zh-CN" sz="2400" dirty="0"/>
              <a:t>】</a:t>
            </a:r>
          </a:p>
          <a:p>
            <a:endParaRPr lang="en-US" altLang="zh-CN" sz="2400" dirty="0"/>
          </a:p>
          <a:p>
            <a:r>
              <a:rPr lang="en-US" altLang="zh-CN" sz="2400" dirty="0"/>
              <a:t>【</a:t>
            </a:r>
            <a:r>
              <a:rPr lang="zh-CN" altLang="en-US" sz="2400" dirty="0"/>
              <a:t>外键约束</a:t>
            </a:r>
            <a:r>
              <a:rPr lang="en-US" altLang="zh-CN" sz="2400" dirty="0"/>
              <a:t>】</a:t>
            </a:r>
          </a:p>
          <a:p>
            <a:endParaRPr lang="en-US" altLang="zh-CN" sz="2400" dirty="0"/>
          </a:p>
          <a:p>
            <a:r>
              <a:rPr lang="en-US" altLang="zh-CN" sz="2400" dirty="0"/>
              <a:t>【</a:t>
            </a:r>
            <a:r>
              <a:rPr lang="zh-CN" altLang="en-US" sz="2400" dirty="0"/>
              <a:t>存储方式</a:t>
            </a:r>
            <a:r>
              <a:rPr lang="en-US" altLang="zh-CN" sz="2400" dirty="0"/>
              <a:t>】</a:t>
            </a:r>
          </a:p>
          <a:p>
            <a:r>
              <a:rPr lang="en-US" altLang="zh-CN" sz="2400" dirty="0"/>
              <a:t> 1.</a:t>
            </a:r>
            <a:r>
              <a:rPr lang="zh-CN" altLang="en-US" sz="2400" dirty="0"/>
              <a:t>使用共享表空间存储；</a:t>
            </a:r>
            <a:endParaRPr lang="en-US" altLang="zh-CN" sz="2400" dirty="0"/>
          </a:p>
          <a:p>
            <a:r>
              <a:rPr lang="en-US" altLang="zh-CN" sz="2400" dirty="0"/>
              <a:t> 2.</a:t>
            </a:r>
            <a:r>
              <a:rPr lang="zh-CN" altLang="en-US" sz="2400" dirty="0"/>
              <a:t>使用多表空间存储；</a:t>
            </a:r>
            <a:endParaRPr lang="en-US" altLang="zh-CN" sz="2400" dirty="0" err="1"/>
          </a:p>
        </p:txBody>
      </p:sp>
    </p:spTree>
    <p:extLst>
      <p:ext uri="{BB962C8B-B14F-4D97-AF65-F5344CB8AC3E}">
        <p14:creationId xmlns:p14="http://schemas.microsoft.com/office/powerpoint/2010/main" val="145619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t>2. </a:t>
            </a:r>
            <a:r>
              <a:rPr lang="en-US" altLang="zh-CN" sz="2800" b="1" dirty="0" err="1"/>
              <a:t>InnoDB</a:t>
            </a:r>
            <a:endParaRPr lang="en-US" altLang="zh-CN" sz="2800" b="1" dirty="0"/>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
        <p:nvSpPr>
          <p:cNvPr id="2" name="矩形 1">
            <a:extLst>
              <a:ext uri="{FF2B5EF4-FFF2-40B4-BE49-F238E27FC236}">
                <a16:creationId xmlns:a16="http://schemas.microsoft.com/office/drawing/2014/main" id="{EE93727F-BDD6-43F4-92B2-D5630DBCF74C}"/>
              </a:ext>
            </a:extLst>
          </p:cNvPr>
          <p:cNvSpPr/>
          <p:nvPr/>
        </p:nvSpPr>
        <p:spPr>
          <a:xfrm>
            <a:off x="564697" y="982176"/>
            <a:ext cx="10549617" cy="1292662"/>
          </a:xfrm>
          <a:prstGeom prst="rect">
            <a:avLst/>
          </a:prstGeom>
        </p:spPr>
        <p:txBody>
          <a:bodyPr wrap="square">
            <a:spAutoFit/>
          </a:bodyPr>
          <a:lstStyle/>
          <a:p>
            <a:r>
              <a:rPr lang="en-US" altLang="zh-CN" dirty="0"/>
              <a:t>MySQL</a:t>
            </a:r>
            <a:r>
              <a:rPr lang="zh-CN" altLang="en-US" dirty="0"/>
              <a:t>的</a:t>
            </a:r>
            <a:r>
              <a:rPr lang="en-US" altLang="zh-CN" dirty="0" err="1"/>
              <a:t>Innodb</a:t>
            </a:r>
            <a:r>
              <a:rPr lang="zh-CN" altLang="en-US" dirty="0"/>
              <a:t>包含两种表空间文件模式，默认的共享表空间和每个表分离的独立表空间。</a:t>
            </a:r>
          </a:p>
          <a:p>
            <a:r>
              <a:rPr lang="zh-CN" altLang="en-US" dirty="0"/>
              <a:t>一般来说，当数据量很小的时候建议使用共享表空间的管理方式。数据量很大的时候建议使用独立表空间的管理方式。</a:t>
            </a:r>
          </a:p>
          <a:p>
            <a:endParaRPr lang="en-US" altLang="zh-CN" sz="2400" dirty="0" err="1"/>
          </a:p>
        </p:txBody>
      </p:sp>
      <p:sp>
        <p:nvSpPr>
          <p:cNvPr id="3" name="矩形 2">
            <a:extLst>
              <a:ext uri="{FF2B5EF4-FFF2-40B4-BE49-F238E27FC236}">
                <a16:creationId xmlns:a16="http://schemas.microsoft.com/office/drawing/2014/main" id="{76FCAA84-B8C0-4009-9038-A1C6E27525EB}"/>
              </a:ext>
            </a:extLst>
          </p:cNvPr>
          <p:cNvSpPr/>
          <p:nvPr/>
        </p:nvSpPr>
        <p:spPr>
          <a:xfrm>
            <a:off x="547315" y="2402556"/>
            <a:ext cx="11079988" cy="1754326"/>
          </a:xfrm>
          <a:prstGeom prst="rect">
            <a:avLst/>
          </a:prstGeom>
        </p:spPr>
        <p:txBody>
          <a:bodyPr wrap="square">
            <a:spAutoFit/>
          </a:bodyPr>
          <a:lstStyle/>
          <a:p>
            <a:r>
              <a:rPr lang="zh-CN" altLang="en-US" b="1" dirty="0"/>
              <a:t>共享表空间： </a:t>
            </a:r>
          </a:p>
          <a:p>
            <a:endParaRPr lang="zh-CN" altLang="en-US" dirty="0"/>
          </a:p>
          <a:p>
            <a:r>
              <a:rPr lang="en-US" altLang="zh-CN" dirty="0" err="1"/>
              <a:t>Innodb</a:t>
            </a:r>
            <a:r>
              <a:rPr lang="zh-CN" altLang="en-US" dirty="0"/>
              <a:t>的所有数据保存在一个单独的表空间里面，而这个表空间可以由很多个文件组成，一个表可以跨多个文件存在，所以其大小限制不再是文件大小的限制，而是其自身的限制。从</a:t>
            </a:r>
            <a:r>
              <a:rPr lang="en-US" altLang="zh-CN" dirty="0" err="1"/>
              <a:t>Innodb</a:t>
            </a:r>
            <a:r>
              <a:rPr lang="zh-CN" altLang="en-US" dirty="0"/>
              <a:t>的官方文档中可以看到，其表空间的最大限制为</a:t>
            </a:r>
            <a:r>
              <a:rPr lang="en-US" altLang="zh-CN" dirty="0"/>
              <a:t>64TB</a:t>
            </a:r>
            <a:r>
              <a:rPr lang="zh-CN" altLang="en-US" dirty="0"/>
              <a:t>，也就是说，</a:t>
            </a:r>
            <a:r>
              <a:rPr lang="en-US" altLang="zh-CN" dirty="0" err="1"/>
              <a:t>Innodb</a:t>
            </a:r>
            <a:r>
              <a:rPr lang="zh-CN" altLang="en-US" dirty="0"/>
              <a:t>的单表限制基本上也在</a:t>
            </a:r>
            <a:r>
              <a:rPr lang="en-US" altLang="zh-CN" dirty="0"/>
              <a:t>64TB</a:t>
            </a:r>
            <a:r>
              <a:rPr lang="zh-CN" altLang="en-US" dirty="0"/>
              <a:t>左右了，当然这个大小是包括这个表的所有索引等其他相关数据。</a:t>
            </a:r>
          </a:p>
        </p:txBody>
      </p:sp>
      <p:sp>
        <p:nvSpPr>
          <p:cNvPr id="5" name="矩形 4">
            <a:extLst>
              <a:ext uri="{FF2B5EF4-FFF2-40B4-BE49-F238E27FC236}">
                <a16:creationId xmlns:a16="http://schemas.microsoft.com/office/drawing/2014/main" id="{6110E883-6EF4-48A9-9F38-538991559B4F}"/>
              </a:ext>
            </a:extLst>
          </p:cNvPr>
          <p:cNvSpPr/>
          <p:nvPr/>
        </p:nvSpPr>
        <p:spPr>
          <a:xfrm>
            <a:off x="695326" y="4889129"/>
            <a:ext cx="9363074" cy="923330"/>
          </a:xfrm>
          <a:prstGeom prst="rect">
            <a:avLst/>
          </a:prstGeom>
        </p:spPr>
        <p:txBody>
          <a:bodyPr wrap="square">
            <a:spAutoFit/>
          </a:bodyPr>
          <a:lstStyle/>
          <a:p>
            <a:r>
              <a:rPr lang="zh-CN" altLang="en-US" b="1" dirty="0"/>
              <a:t>独立表空间：</a:t>
            </a:r>
          </a:p>
          <a:p>
            <a:endParaRPr lang="zh-CN" altLang="en-US" dirty="0"/>
          </a:p>
          <a:p>
            <a:r>
              <a:rPr lang="zh-CN" altLang="en-US" dirty="0"/>
              <a:t>独立表空间是每个表都有独立的多个数据文件，而且做到了索引和数据的分离</a:t>
            </a:r>
          </a:p>
        </p:txBody>
      </p:sp>
    </p:spTree>
    <p:extLst>
      <p:ext uri="{BB962C8B-B14F-4D97-AF65-F5344CB8AC3E}">
        <p14:creationId xmlns:p14="http://schemas.microsoft.com/office/powerpoint/2010/main" val="233514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6" y="287665"/>
            <a:ext cx="10801351" cy="523220"/>
          </a:xfrm>
          <a:prstGeom prst="rect">
            <a:avLst/>
          </a:prstGeom>
          <a:noFill/>
        </p:spPr>
        <p:txBody>
          <a:bodyPr wrap="square" rtlCol="0">
            <a:spAutoFit/>
          </a:bodyPr>
          <a:lstStyle/>
          <a:p>
            <a:r>
              <a:rPr lang="en-US" altLang="zh-CN" sz="2800" b="1" dirty="0"/>
              <a:t>3. MEMORY</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2" name="矩形 1">
            <a:extLst>
              <a:ext uri="{FF2B5EF4-FFF2-40B4-BE49-F238E27FC236}">
                <a16:creationId xmlns:a16="http://schemas.microsoft.com/office/drawing/2014/main" id="{EE93727F-BDD6-43F4-92B2-D5630DBCF74C}"/>
              </a:ext>
            </a:extLst>
          </p:cNvPr>
          <p:cNvSpPr/>
          <p:nvPr/>
        </p:nvSpPr>
        <p:spPr>
          <a:xfrm>
            <a:off x="564697" y="982176"/>
            <a:ext cx="10549617" cy="3416320"/>
          </a:xfrm>
          <a:prstGeom prst="rect">
            <a:avLst/>
          </a:prstGeom>
        </p:spPr>
        <p:txBody>
          <a:bodyPr wrap="square">
            <a:spAutoFit/>
          </a:bodyPr>
          <a:lstStyle/>
          <a:p>
            <a:r>
              <a:rPr lang="en-US" altLang="zh-CN" sz="2400" dirty="0"/>
              <a:t>MEMORY</a:t>
            </a:r>
            <a:r>
              <a:rPr lang="zh-CN" altLang="en-US" sz="2400" dirty="0"/>
              <a:t>存储引擎使用存在于内存中的内容来创建表，每个</a:t>
            </a:r>
            <a:r>
              <a:rPr lang="en-US" altLang="zh-CN" sz="2400" dirty="0"/>
              <a:t>MEMORY</a:t>
            </a:r>
            <a:r>
              <a:rPr lang="zh-CN" altLang="en-US" sz="2400" dirty="0"/>
              <a:t>表只实际对应一个磁盘文件，格式为</a:t>
            </a:r>
            <a:r>
              <a:rPr lang="en-US" altLang="zh-CN" sz="2400" dirty="0"/>
              <a:t>.</a:t>
            </a:r>
            <a:r>
              <a:rPr lang="en-US" altLang="zh-CN" sz="2400" dirty="0" err="1"/>
              <a:t>frm</a:t>
            </a:r>
            <a:r>
              <a:rPr lang="zh-CN" altLang="en-US" sz="2400" dirty="0"/>
              <a:t>。</a:t>
            </a:r>
            <a:r>
              <a:rPr lang="en-US" altLang="zh-CN" sz="2400" dirty="0"/>
              <a:t>MEMORY</a:t>
            </a:r>
            <a:r>
              <a:rPr lang="zh-CN" altLang="en-US" sz="2400" dirty="0"/>
              <a:t>类型的表访问非常的快，因为它的数据值放在内存中的，并且默认使用</a:t>
            </a:r>
            <a:r>
              <a:rPr lang="en-US" altLang="zh-CN" sz="2400" dirty="0"/>
              <a:t>HASH</a:t>
            </a:r>
            <a:r>
              <a:rPr lang="zh-CN" altLang="en-US" sz="2400" dirty="0"/>
              <a:t>索引，但是一旦服务关闭，表中的数据就会丢失掉；</a:t>
            </a:r>
            <a:endParaRPr lang="en-US" altLang="zh-CN" sz="2400" dirty="0"/>
          </a:p>
          <a:p>
            <a:endParaRPr lang="en-US" altLang="zh-CN" sz="2400" dirty="0"/>
          </a:p>
          <a:p>
            <a:r>
              <a:rPr lang="en-US" altLang="zh-CN" sz="2400" dirty="0"/>
              <a:t>MEMORY</a:t>
            </a:r>
            <a:r>
              <a:rPr lang="zh-CN" altLang="en-US" sz="2400" dirty="0"/>
              <a:t>表主要是用于那些内容变化不频繁的代码表，或者作为统计操作的中间结果表，便于高效地对中间结果进行分析并得到最终的统计结果。对存储引擎为</a:t>
            </a:r>
            <a:r>
              <a:rPr lang="en-US" altLang="zh-CN" sz="2400" dirty="0"/>
              <a:t>MEMORY</a:t>
            </a:r>
            <a:r>
              <a:rPr lang="zh-CN" altLang="en-US" sz="2400" dirty="0"/>
              <a:t>的表进行更新操作需要谨慎，因为数据并没有实际写入到磁盘中，所以一定要对下次重新启动服务之后如何获取这些修改后的数据所考虑；</a:t>
            </a:r>
            <a:endParaRPr lang="en-US" altLang="zh-CN" sz="2400" dirty="0" err="1"/>
          </a:p>
        </p:txBody>
      </p:sp>
    </p:spTree>
    <p:extLst>
      <p:ext uri="{BB962C8B-B14F-4D97-AF65-F5344CB8AC3E}">
        <p14:creationId xmlns:p14="http://schemas.microsoft.com/office/powerpoint/2010/main" val="1409062750"/>
      </p:ext>
    </p:extLst>
  </p:cSld>
  <p:clrMapOvr>
    <a:masterClrMapping/>
  </p:clrMapOvr>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3235</TotalTime>
  <Words>3806</Words>
  <Application>Microsoft Office PowerPoint</Application>
  <PresentationFormat>宽屏</PresentationFormat>
  <Paragraphs>326</Paragraphs>
  <Slides>49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ArialUnicodeMS</vt:lpstr>
      <vt:lpstr>SimSun-Identity-H</vt:lpstr>
      <vt:lpstr>宋体</vt:lpstr>
      <vt:lpstr>微软雅黑</vt:lpstr>
      <vt:lpstr>微软雅黑</vt:lpstr>
      <vt:lpstr>Arial</vt:lpstr>
      <vt:lpstr>Calibri</vt:lpstr>
      <vt:lpstr>Consolas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490830134@qq.com</cp:lastModifiedBy>
  <cp:revision>593</cp:revision>
  <dcterms:created xsi:type="dcterms:W3CDTF">2015-10-24T01:57:14Z</dcterms:created>
  <dcterms:modified xsi:type="dcterms:W3CDTF">2021-03-16T11:02:39Z</dcterms:modified>
</cp:coreProperties>
</file>