
<file path=[Content_Types].xml><?xml version="1.0" encoding="utf-8"?>
<Types xmlns="http://schemas.openxmlformats.org/package/2006/content-types">
  <Default Extension="png" ContentType="image/png"/>
  <Default Extension="png&amp;ehk=LLdelt6eB" ContentType="image/png"/>
  <Default Extension="jpeg" ContentType="image/jpeg"/>
  <Default Extension="png&amp;ehk=xEWggMEQu" ContentType="image/png"/>
  <Default Extension="rels" ContentType="application/vnd.openxmlformats-package.relationships+xml"/>
  <Default Extension="xml" ContentType="application/xml"/>
  <Default Extension="png&amp;ehk=SmeowBP" ContentType="image/png"/>
  <Default Extension="png&amp;ehk=xStOhG10o4l01fii1RBKDg&amp;r=0&amp;pid=OfficeInsert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6"/>
  </p:notesMasterIdLst>
  <p:handoutMasterIdLst>
    <p:handoutMasterId r:id="rId77"/>
  </p:handoutMasterIdLst>
  <p:sldIdLst>
    <p:sldId id="256" r:id="rId5"/>
    <p:sldId id="257" r:id="rId6"/>
    <p:sldId id="386" r:id="rId7"/>
    <p:sldId id="387" r:id="rId8"/>
    <p:sldId id="388" r:id="rId9"/>
    <p:sldId id="389" r:id="rId10"/>
    <p:sldId id="337" r:id="rId11"/>
    <p:sldId id="338" r:id="rId12"/>
    <p:sldId id="380" r:id="rId13"/>
    <p:sldId id="381" r:id="rId14"/>
    <p:sldId id="382" r:id="rId15"/>
    <p:sldId id="383" r:id="rId16"/>
    <p:sldId id="384" r:id="rId17"/>
    <p:sldId id="385" r:id="rId18"/>
    <p:sldId id="320" r:id="rId19"/>
    <p:sldId id="321" r:id="rId20"/>
    <p:sldId id="322" r:id="rId21"/>
    <p:sldId id="323" r:id="rId22"/>
    <p:sldId id="332" r:id="rId23"/>
    <p:sldId id="324" r:id="rId24"/>
    <p:sldId id="351" r:id="rId25"/>
    <p:sldId id="325" r:id="rId26"/>
    <p:sldId id="326" r:id="rId27"/>
    <p:sldId id="327" r:id="rId28"/>
    <p:sldId id="352" r:id="rId29"/>
    <p:sldId id="353" r:id="rId30"/>
    <p:sldId id="328" r:id="rId31"/>
    <p:sldId id="354" r:id="rId32"/>
    <p:sldId id="329" r:id="rId33"/>
    <p:sldId id="330" r:id="rId34"/>
    <p:sldId id="331" r:id="rId35"/>
    <p:sldId id="355" r:id="rId36"/>
    <p:sldId id="356" r:id="rId37"/>
    <p:sldId id="357" r:id="rId38"/>
    <p:sldId id="358" r:id="rId39"/>
    <p:sldId id="360" r:id="rId40"/>
    <p:sldId id="35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379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1681C-B993-4287-9771-D9EC7CD97C26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34D2E-5FD3-442C-ADF8-9F400E8A9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67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B771D-3CCB-4D3C-BCD9-8FB175272E3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1410C-9C5B-426C-BD91-861C62047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1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9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25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4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6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88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35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3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40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7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3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74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9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4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7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02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37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03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8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72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1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8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9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831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997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57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542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74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85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625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035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8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25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0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56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85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29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39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102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08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1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56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91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49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18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038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70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176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93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35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5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557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45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22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147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083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16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60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11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19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3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26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1410C-9C5B-426C-BD91-861C62047A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6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2, page 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 userDrawn="1">
            <p:ph type="ctrTitle"/>
          </p:nvPr>
        </p:nvSpPr>
        <p:spPr>
          <a:xfrm>
            <a:off x="2679118" y="1395412"/>
            <a:ext cx="5779081" cy="1470025"/>
          </a:xfrm>
        </p:spPr>
        <p:txBody>
          <a:bodyPr>
            <a:normAutofit/>
          </a:bodyPr>
          <a:lstStyle/>
          <a:p>
            <a:pPr algn="l"/>
            <a:endParaRPr lang="en-US" sz="4000" dirty="0"/>
          </a:p>
        </p:txBody>
      </p:sp>
      <p:sp>
        <p:nvSpPr>
          <p:cNvPr id="9" name="Subtitle 8"/>
          <p:cNvSpPr>
            <a:spLocks noGrp="1"/>
          </p:cNvSpPr>
          <p:nvPr userDrawn="1">
            <p:ph type="subTitle" idx="4294967295"/>
          </p:nvPr>
        </p:nvSpPr>
        <p:spPr>
          <a:xfrm>
            <a:off x="2679118" y="3009900"/>
            <a:ext cx="5093282" cy="1752600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CDM CSC 455 – Databases for Large Scale Analytics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CDM CSC 455 – Databases for Large Scale Analytics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4294967295"/>
          </p:nvPr>
        </p:nvSpPr>
        <p:spPr>
          <a:xfrm>
            <a:off x="745065" y="1518699"/>
            <a:ext cx="8192201" cy="4556098"/>
          </a:xfrm>
        </p:spPr>
        <p:txBody>
          <a:bodyPr>
            <a:normAutofit/>
          </a:bodyPr>
          <a:lstStyle>
            <a:lvl1pPr>
              <a:buNone/>
              <a:defRPr>
                <a:latin typeface="Helvetica"/>
              </a:defRPr>
            </a:lvl1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Gotham-Book"/>
              </a:rPr>
              <a:t>• Click to add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45065" y="465667"/>
            <a:ext cx="6759188" cy="918597"/>
          </a:xfrm>
        </p:spPr>
        <p:txBody>
          <a:bodyPr>
            <a:normAutofit/>
          </a:bodyPr>
          <a:lstStyle>
            <a:lvl1pPr>
              <a:defRPr>
                <a:latin typeface="Helvetica"/>
              </a:defRPr>
            </a:lvl1pPr>
          </a:lstStyle>
          <a:p>
            <a:endParaRPr lang="en-US" sz="4000" dirty="0">
              <a:latin typeface="Gotham-Book"/>
            </a:endParaRP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CDM CSC 455 – Databases for Large Scale Analytics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CDM CSC 455 – Databases for Large Scale Analytics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CDM CSC 455 – Databases for Large Scale Analytics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CDM CSC 455 – Databases for Large Scale Analytics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sysClr val="window" lastClr="FFFFFF"/>
                </a:solidFill>
              </a:rPr>
              <a:t>CDM CSC 455 – Databases for Large Scale Analytics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CDM CSC 455 – Databases for Large Scale Analytics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CDM CSC 455 – Databases for Large Scale Analytics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ersion 2, page 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cs typeface="Helvetica"/>
              </a:rPr>
              <a:t>CDM CSC 455 – Databases for Large Scale Analytics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CDM CSC 455 – Databases for Large Scale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4383F-C838-8A47-81C5-51BC93366D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&amp;ehk=xEWggMEQu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38549/difference-between-inner-and-outer-joi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&amp;ehk=LLdelt6eB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tags/left-join/info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&amp;ehk=SmeowB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17946221/sql-join-and-different-types-of-joins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&amp;ehk=xStOhG10o4l01fii1RBKDg&amp;r=0&amp;pid=OfficeInsert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38549/difference-between-inner-and-outer-joins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2679118" y="1395412"/>
            <a:ext cx="5779081" cy="1470025"/>
          </a:xfrm>
        </p:spPr>
        <p:txBody>
          <a:bodyPr>
            <a:normAutofit/>
          </a:bodyPr>
          <a:lstStyle>
            <a:lvl1pPr>
              <a:defRPr>
                <a:latin typeface="Helvetica"/>
              </a:defRPr>
            </a:lvl1pPr>
          </a:lstStyle>
          <a:p>
            <a:pPr algn="l"/>
            <a:r>
              <a:rPr lang="en-US" altLang="en-US" sz="3600" dirty="0">
                <a:latin typeface="+mj-lt"/>
              </a:rPr>
              <a:t>CSC 455: Database Processing for Large-Scale Analytics</a:t>
            </a:r>
            <a:endParaRPr lang="en-US" sz="4000" dirty="0">
              <a:latin typeface="+mj-lt"/>
            </a:endParaRPr>
          </a:p>
        </p:txBody>
      </p:sp>
      <p:sp>
        <p:nvSpPr>
          <p:cNvPr id="8" name="Subtitle 8"/>
          <p:cNvSpPr>
            <a:spLocks noGrp="1"/>
          </p:cNvSpPr>
          <p:nvPr>
            <p:ph type="subTitle" idx="4294967295"/>
          </p:nvPr>
        </p:nvSpPr>
        <p:spPr>
          <a:xfrm>
            <a:off x="2679118" y="3009900"/>
            <a:ext cx="5093282" cy="1752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Helvetica"/>
              </a:defRPr>
            </a:lvl1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4000" dirty="0">
                <a:latin typeface="+mj-lt"/>
              </a:rPr>
              <a:t>Aastha Gupta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>
                <a:latin typeface="+mj-lt"/>
              </a:rPr>
              <a:t>Lecture 4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April 18, 2018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otham-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Binary operator (2 inputs)</a:t>
            </a:r>
          </a:p>
          <a:p>
            <a:r>
              <a:rPr lang="en-US" altLang="en-US" dirty="0"/>
              <a:t>Condition1 AND Condition2</a:t>
            </a:r>
          </a:p>
          <a:p>
            <a:pPr lvl="1"/>
            <a:r>
              <a:rPr lang="en-US" altLang="en-US" dirty="0"/>
              <a:t>True if </a:t>
            </a:r>
            <a:r>
              <a:rPr lang="en-US" altLang="en-US" u="sng" dirty="0"/>
              <a:t>both</a:t>
            </a:r>
            <a:r>
              <a:rPr lang="en-US" altLang="en-US" dirty="0"/>
              <a:t> Condition1 and Condition2 are true</a:t>
            </a:r>
          </a:p>
          <a:p>
            <a:r>
              <a:rPr lang="en-US" altLang="en-US" dirty="0"/>
              <a:t>( ( Condition3 AND Condition4 ) AND Condition5 )</a:t>
            </a:r>
          </a:p>
          <a:p>
            <a:pPr lvl="1"/>
            <a:r>
              <a:rPr lang="en-US" altLang="en-US" dirty="0"/>
              <a:t>Condition3_and_4 AND Condition5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AND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1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Binary operator </a:t>
            </a:r>
          </a:p>
          <a:p>
            <a:r>
              <a:rPr lang="en-US" altLang="en-US" dirty="0"/>
              <a:t>Condition1 OR Condition2</a:t>
            </a:r>
          </a:p>
          <a:p>
            <a:pPr lvl="1"/>
            <a:r>
              <a:rPr lang="en-US" altLang="en-US" dirty="0"/>
              <a:t>True if either Condition1 or Condition2 is true</a:t>
            </a:r>
          </a:p>
          <a:p>
            <a:r>
              <a:rPr lang="en-US" altLang="en-US" dirty="0"/>
              <a:t>( ( Condition3 OR Condition4 ) OR Condition5 )</a:t>
            </a:r>
          </a:p>
          <a:p>
            <a:pPr lvl="1"/>
            <a:r>
              <a:rPr lang="en-US" altLang="en-US" dirty="0"/>
              <a:t>Condition3_or_4 OR Condition5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OR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Unary operator</a:t>
            </a:r>
          </a:p>
          <a:p>
            <a:pPr lvl="1"/>
            <a:r>
              <a:rPr lang="en-US" altLang="en-US" dirty="0"/>
              <a:t>Applies to single condition only</a:t>
            </a:r>
          </a:p>
          <a:p>
            <a:r>
              <a:rPr lang="en-US" altLang="en-US" dirty="0"/>
              <a:t>NOT Condition1</a:t>
            </a:r>
          </a:p>
          <a:p>
            <a:pPr lvl="1"/>
            <a:r>
              <a:rPr lang="en-US" altLang="en-US" dirty="0"/>
              <a:t>True if either Condition1 is false</a:t>
            </a:r>
          </a:p>
          <a:p>
            <a:r>
              <a:rPr lang="en-US" altLang="en-US" dirty="0"/>
              <a:t>NOT (NOT Condition2)</a:t>
            </a:r>
          </a:p>
          <a:p>
            <a:pPr lvl="1"/>
            <a:r>
              <a:rPr lang="en-US" altLang="en-US" dirty="0"/>
              <a:t>Equivalent to Condition2</a:t>
            </a:r>
          </a:p>
          <a:p>
            <a:pPr lvl="1"/>
            <a:r>
              <a:rPr lang="en-US" altLang="en-US" dirty="0"/>
              <a:t>True if Condition2 is true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NOT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53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Condition grouping</a:t>
            </a:r>
          </a:p>
          <a:p>
            <a:pPr lvl="1"/>
            <a:r>
              <a:rPr lang="en-US" altLang="en-US" sz="2400" dirty="0"/>
              <a:t>(Cond1 OR Cond2) AND Cond3</a:t>
            </a:r>
          </a:p>
          <a:p>
            <a:pPr lvl="1"/>
            <a:r>
              <a:rPr lang="en-US" altLang="en-US" sz="2400" dirty="0"/>
              <a:t>Cond1 OR (Cond2 AND Cond3)</a:t>
            </a:r>
          </a:p>
          <a:p>
            <a:r>
              <a:rPr lang="en-US" altLang="en-US" sz="2800"/>
              <a:t>NOT </a:t>
            </a:r>
            <a:r>
              <a:rPr lang="en-US" altLang="en-US" sz="2800" dirty="0"/>
              <a:t>is unary</a:t>
            </a:r>
          </a:p>
          <a:p>
            <a:pPr lvl="1"/>
            <a:r>
              <a:rPr lang="en-US" altLang="en-US" sz="2400" dirty="0"/>
              <a:t>Cond1 AND NOT Cond2</a:t>
            </a:r>
          </a:p>
          <a:p>
            <a:pPr lvl="1"/>
            <a:r>
              <a:rPr lang="en-US" altLang="en-US" sz="2400" dirty="0"/>
              <a:t>Cond1 AND (NOT Cond2)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Combining AND/OR/NOT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54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ORDER BY </a:t>
            </a:r>
            <a:r>
              <a:rPr lang="en-US" altLang="en-US" i="1" dirty="0"/>
              <a:t>list of ordering attributes</a:t>
            </a:r>
          </a:p>
          <a:p>
            <a:r>
              <a:rPr lang="en-US" altLang="en-US" dirty="0"/>
              <a:t>Tuples returned by the query are sorted by the first attribute in the list</a:t>
            </a:r>
          </a:p>
          <a:p>
            <a:r>
              <a:rPr lang="en-US" altLang="en-US" dirty="0"/>
              <a:t>Ties are broken by the second attribute, then the third, et cetera</a:t>
            </a:r>
          </a:p>
          <a:p>
            <a:r>
              <a:rPr lang="en-US" altLang="en-US" dirty="0"/>
              <a:t>Tuples are sorted in ascending order unless we put DESC after an attribute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&lt;column*&gt;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ORDER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sz="2400" dirty="0"/>
              <a:t>Group functions operate on sets of rows to give one result per group.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4333" y="465668"/>
            <a:ext cx="542992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Group Functions</a:t>
            </a:r>
            <a:endParaRPr lang="en-US" dirty="0"/>
          </a:p>
        </p:txBody>
      </p:sp>
      <p:pic>
        <p:nvPicPr>
          <p:cNvPr id="5" name="Picture 20" descr="C:\salome_official\projects\11gR2\screenshots\les5_4s_a.gif">
            <a:extLst>
              <a:ext uri="{FF2B5EF4-FFF2-40B4-BE49-F238E27FC236}">
                <a16:creationId xmlns:a16="http://schemas.microsoft.com/office/drawing/2014/main" id="{44EC01A8-3218-4D57-89B6-33B29E8E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473325"/>
            <a:ext cx="2628900" cy="2525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637607-6B0C-41E6-A32E-1146B0F022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78550" y="3841750"/>
            <a:ext cx="1825625" cy="101282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0EF5E3-ED67-47E9-90BD-285F819D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569" y="2090737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1A0846B-7449-49A9-A9BB-B91CA405B77B}"/>
              </a:ext>
            </a:extLst>
          </p:cNvPr>
          <p:cNvSpPr>
            <a:spLocks/>
          </p:cNvSpPr>
          <p:nvPr/>
        </p:nvSpPr>
        <p:spPr bwMode="gray">
          <a:xfrm>
            <a:off x="4019550" y="2457450"/>
            <a:ext cx="2157413" cy="3589338"/>
          </a:xfrm>
          <a:custGeom>
            <a:avLst/>
            <a:gdLst>
              <a:gd name="T0" fmla="*/ 0 w 1359"/>
              <a:gd name="T1" fmla="*/ 2147483647 h 2543"/>
              <a:gd name="T2" fmla="*/ 0 w 1359"/>
              <a:gd name="T3" fmla="*/ 0 h 2543"/>
              <a:gd name="T4" fmla="*/ 2147483647 w 1359"/>
              <a:gd name="T5" fmla="*/ 2147483647 h 2543"/>
              <a:gd name="T6" fmla="*/ 2147483647 w 1359"/>
              <a:gd name="T7" fmla="*/ 2147483647 h 2543"/>
              <a:gd name="T8" fmla="*/ 0 w 1359"/>
              <a:gd name="T9" fmla="*/ 2147483647 h 2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9"/>
              <a:gd name="T16" fmla="*/ 0 h 2543"/>
              <a:gd name="T17" fmla="*/ 1359 w 1359"/>
              <a:gd name="T18" fmla="*/ 2543 h 2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510C0-DE15-4138-A0CC-111059C1C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962400"/>
            <a:ext cx="2278062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Maximum salary in </a:t>
            </a:r>
            <a:r>
              <a:rPr lang="en-US" altLang="en-US">
                <a:latin typeface="Courier New" panose="02070309020205020404" pitchFamily="49" charset="0"/>
              </a:rPr>
              <a:t>EMPLOYEES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/>
              <a:t>table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9D89DFEB-4B5C-442E-8F90-AA0A40C0D8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14450" y="488156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11" name="Picture 21" descr="C:\salome_official\projects\11gR2\screenshots\les5_4s_b.gif">
            <a:extLst>
              <a:ext uri="{FF2B5EF4-FFF2-40B4-BE49-F238E27FC236}">
                <a16:creationId xmlns:a16="http://schemas.microsoft.com/office/drawing/2014/main" id="{CBB8B55B-591F-456B-96B3-83B718554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530701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C:\salome_official\projects\11gR2\screenshots\les5_4s_c.gif">
            <a:extLst>
              <a:ext uri="{FF2B5EF4-FFF2-40B4-BE49-F238E27FC236}">
                <a16:creationId xmlns:a16="http://schemas.microsoft.com/office/drawing/2014/main" id="{543F888D-FBF3-4B2C-8D56-EFCAD66C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4110038"/>
            <a:ext cx="1165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226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AVG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COUNT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MAX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MIN</a:t>
            </a:r>
          </a:p>
          <a:p>
            <a:r>
              <a:rPr lang="en-US" altLang="en-US" dirty="0">
                <a:latin typeface="Courier New" panose="02070309020205020404" pitchFamily="49" charset="0"/>
              </a:rPr>
              <a:t>SUM</a:t>
            </a:r>
          </a:p>
          <a:p>
            <a:pPr marL="5715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424407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Types of Group Functions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BEE52C-DA2C-4507-B001-83A1D1CDAA3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59300" y="2401888"/>
            <a:ext cx="2263775" cy="950912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+mj-lt"/>
              </a:rPr>
              <a:t>Group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+mj-lt"/>
              </a:rPr>
              <a:t>functions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FFF978F1-984F-4330-B95D-F2D2901AD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28765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540DB693-F079-4F03-844E-9CBE8303F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4188" y="28765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D2DD5AD-1FB6-4670-ADFD-604F5D213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25717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E21B7E7-394A-4A2C-BA3D-917B0FFB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3124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39470" y="465668"/>
            <a:ext cx="7585545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Group Functions: Syntax</a:t>
            </a:r>
            <a:endParaRPr lang="en-US" dirty="0"/>
          </a:p>
        </p:txBody>
      </p:sp>
      <p:sp>
        <p:nvSpPr>
          <p:cNvPr id="6" name="Rectangle 2050">
            <a:extLst>
              <a:ext uri="{FF2B5EF4-FFF2-40B4-BE49-F238E27FC236}">
                <a16:creationId xmlns:a16="http://schemas.microsoft.com/office/drawing/2014/main" id="{6BA0BAB5-E444-4196-BF87-E442BE928F3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1838325"/>
            <a:ext cx="7200900" cy="12096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SELECT     </a:t>
            </a:r>
            <a:r>
              <a:rPr kumimoji="0" lang="en-US" altLang="en-US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group_function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(column), ...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FROM	 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table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00150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[WHERE	 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condition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2AAD0-D460-4765-8872-198F1377577B}"/>
              </a:ext>
            </a:extLst>
          </p:cNvPr>
          <p:cNvSpPr/>
          <p:nvPr/>
        </p:nvSpPr>
        <p:spPr>
          <a:xfrm>
            <a:off x="2258170" y="1908313"/>
            <a:ext cx="4309607" cy="4394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1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You can use </a:t>
            </a:r>
            <a:r>
              <a:rPr lang="en-US" altLang="en-US" dirty="0">
                <a:latin typeface="Courier New" panose="02070309020205020404" pitchFamily="49" charset="0"/>
              </a:rPr>
              <a:t>AVG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SUM</a:t>
            </a:r>
            <a:r>
              <a:rPr lang="en-US" altLang="en-US" dirty="0"/>
              <a:t> for numeric data.</a:t>
            </a:r>
          </a:p>
          <a:p>
            <a:pPr marL="514350" indent="-457200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17766" y="465668"/>
            <a:ext cx="7116417" cy="830891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AVG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SUM</a:t>
            </a:r>
            <a:r>
              <a:rPr lang="en-US" altLang="en-US" dirty="0"/>
              <a:t> Functions</a:t>
            </a:r>
            <a:endParaRPr lang="en-US" dirty="0"/>
          </a:p>
        </p:txBody>
      </p:sp>
      <p:sp>
        <p:nvSpPr>
          <p:cNvPr id="5" name="Rectangle 2050">
            <a:extLst>
              <a:ext uri="{FF2B5EF4-FFF2-40B4-BE49-F238E27FC236}">
                <a16:creationId xmlns:a16="http://schemas.microsoft.com/office/drawing/2014/main" id="{F74564EB-5D87-4E81-8F95-C9E15CA3430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17274" y="2275646"/>
            <a:ext cx="7200900" cy="12096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AVG(salary), MAX(salary),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MIN(salary), SUM(salary)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B5DAA-72D6-4A77-8E35-03DE5803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74" y="3764990"/>
            <a:ext cx="632548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6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You can use </a:t>
            </a:r>
            <a:r>
              <a:rPr lang="en-US" altLang="en-US" dirty="0">
                <a:latin typeface="Courier New" panose="02070309020205020404" pitchFamily="49" charset="0"/>
              </a:rPr>
              <a:t>MIN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MAX</a:t>
            </a:r>
            <a:r>
              <a:rPr lang="en-US" altLang="en-US" dirty="0"/>
              <a:t> for numeric, character, and date data types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17766" y="465668"/>
            <a:ext cx="7116417" cy="830891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MIN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MAX</a:t>
            </a:r>
            <a:r>
              <a:rPr lang="en-US" altLang="en-US" dirty="0"/>
              <a:t> Functions</a:t>
            </a:r>
            <a:endParaRPr lang="en-US" dirty="0"/>
          </a:p>
        </p:txBody>
      </p:sp>
      <p:sp>
        <p:nvSpPr>
          <p:cNvPr id="5" name="Rectangle 2050">
            <a:extLst>
              <a:ext uri="{FF2B5EF4-FFF2-40B4-BE49-F238E27FC236}">
                <a16:creationId xmlns:a16="http://schemas.microsoft.com/office/drawing/2014/main" id="{F74564EB-5D87-4E81-8F95-C9E15CA3430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17274" y="2865415"/>
            <a:ext cx="7200900" cy="12096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select MIN(</a:t>
            </a:r>
            <a:r>
              <a:rPr lang="en-US" alt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Mgr_start_date</a:t>
            </a: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), MAX(</a:t>
            </a:r>
            <a:r>
              <a:rPr lang="en-US" alt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Mgr_start_date</a:t>
            </a: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FROM department;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6FD5F-C812-4CEE-BD28-DE605DDF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69" y="4181335"/>
            <a:ext cx="399153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2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Midterm Review</a:t>
            </a:r>
          </a:p>
          <a:p>
            <a:r>
              <a:rPr lang="en-US" altLang="en-US" dirty="0"/>
              <a:t>Identify the available group functions</a:t>
            </a:r>
          </a:p>
          <a:p>
            <a:r>
              <a:rPr lang="en-US" altLang="en-US" dirty="0"/>
              <a:t>Describe the use of group functions</a:t>
            </a:r>
          </a:p>
          <a:p>
            <a:r>
              <a:rPr lang="en-US" altLang="en-US" dirty="0"/>
              <a:t>Group data by using 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</a:t>
            </a:r>
          </a:p>
          <a:p>
            <a:r>
              <a:rPr lang="en-US" altLang="en-US" dirty="0"/>
              <a:t>Include or exclude grouped rows by using the </a:t>
            </a:r>
            <a:r>
              <a:rPr lang="en-US" altLang="en-US" dirty="0">
                <a:latin typeface="Courier New" panose="02070309020205020404" pitchFamily="49" charset="0"/>
              </a:rPr>
              <a:t>HAVING</a:t>
            </a:r>
            <a:r>
              <a:rPr lang="en-US" altLang="en-US" dirty="0"/>
              <a:t> clause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514350" indent="-457200"/>
            <a:r>
              <a:rPr lang="en-US" altLang="en-US" dirty="0">
                <a:latin typeface="Courier New" panose="02070309020205020404" pitchFamily="49" charset="0"/>
              </a:rPr>
              <a:t>COUNT(*)</a:t>
            </a:r>
            <a:r>
              <a:rPr lang="en-US" altLang="en-US" dirty="0"/>
              <a:t> returns the number of rows in a table.</a:t>
            </a:r>
          </a:p>
          <a:p>
            <a:pPr marL="514350" indent="-457200"/>
            <a:endParaRPr lang="en-US" altLang="en-US" dirty="0"/>
          </a:p>
          <a:p>
            <a:pPr marL="514350" indent="-457200"/>
            <a:endParaRPr lang="en-US" altLang="en-US" dirty="0"/>
          </a:p>
          <a:p>
            <a:r>
              <a:rPr lang="en-US" altLang="en-US" dirty="0">
                <a:latin typeface="Courier New" panose="02070309020205020404" pitchFamily="49" charset="0"/>
              </a:rPr>
              <a:t>COUNT(</a:t>
            </a:r>
            <a:r>
              <a:rPr lang="en-US" altLang="en-US" i="1" dirty="0">
                <a:latin typeface="Courier New" panose="02070309020205020404" pitchFamily="49" charset="0"/>
              </a:rPr>
              <a:t>expr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returns the number of rows with non-null values for </a:t>
            </a:r>
            <a:r>
              <a:rPr lang="en-US" altLang="en-US" i="1" dirty="0">
                <a:latin typeface="Courier New" panose="02070309020205020404" pitchFamily="49" charset="0"/>
              </a:rPr>
              <a:t>expr</a:t>
            </a:r>
            <a:r>
              <a:rPr lang="en-US" alt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4333" y="465668"/>
            <a:ext cx="5429920" cy="830891"/>
          </a:xfrm>
        </p:spPr>
        <p:txBody>
          <a:bodyPr>
            <a:normAutofit/>
          </a:bodyPr>
          <a:lstStyle/>
          <a:p>
            <a:r>
              <a:rPr lang="en-US" dirty="0"/>
              <a:t>COUNT Function</a:t>
            </a:r>
          </a:p>
        </p:txBody>
      </p:sp>
      <p:sp>
        <p:nvSpPr>
          <p:cNvPr id="5" name="Rectangle 2050">
            <a:extLst>
              <a:ext uri="{FF2B5EF4-FFF2-40B4-BE49-F238E27FC236}">
                <a16:creationId xmlns:a16="http://schemas.microsoft.com/office/drawing/2014/main" id="{BAD907E6-CD27-421F-9FD2-4674505DEFC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71550" y="2653506"/>
            <a:ext cx="7200900" cy="12096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COUNT(*) from employee;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61510-B962-4081-B46B-B5857112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905" y="2634285"/>
            <a:ext cx="2457793" cy="1228896"/>
          </a:xfrm>
          <a:prstGeom prst="rect">
            <a:avLst/>
          </a:prstGeom>
        </p:spPr>
      </p:pic>
      <p:sp>
        <p:nvSpPr>
          <p:cNvPr id="7" name="Rectangle 2050">
            <a:extLst>
              <a:ext uri="{FF2B5EF4-FFF2-40B4-BE49-F238E27FC236}">
                <a16:creationId xmlns:a16="http://schemas.microsoft.com/office/drawing/2014/main" id="{90CF23F9-CF65-4DFC-B21D-7B0C29795AA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03355" y="4935709"/>
            <a:ext cx="7200900" cy="12096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</a:t>
            </a:r>
            <a:r>
              <a:rPr lang="en-US" alt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super_ssn</a:t>
            </a: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from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employee;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8A0DD6-F58F-4A69-84AC-2F50E1BFA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175" y="5037661"/>
            <a:ext cx="2383248" cy="7747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220E97-48F6-4E86-8FA8-3959FC15E2BA}"/>
              </a:ext>
            </a:extLst>
          </p:cNvPr>
          <p:cNvSpPr/>
          <p:nvPr/>
        </p:nvSpPr>
        <p:spPr>
          <a:xfrm>
            <a:off x="1963972" y="3053301"/>
            <a:ext cx="1184745" cy="43212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978B7F-213E-4AB7-8386-58683A514F67}"/>
              </a:ext>
            </a:extLst>
          </p:cNvPr>
          <p:cNvSpPr/>
          <p:nvPr/>
        </p:nvSpPr>
        <p:spPr>
          <a:xfrm>
            <a:off x="1967948" y="5121506"/>
            <a:ext cx="2361538" cy="432120"/>
          </a:xfrm>
          <a:prstGeom prst="rect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</a:rPr>
              <a:t>COUNT(DISTINCT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expr)</a:t>
            </a:r>
            <a:r>
              <a:rPr lang="en-US" altLang="en-US" dirty="0"/>
              <a:t> returns the number of distinct non-null values of </a:t>
            </a:r>
            <a:r>
              <a:rPr lang="en-US" altLang="en-US" i="1" dirty="0">
                <a:latin typeface="Courier New" panose="02070309020205020404" pitchFamily="49" charset="0"/>
              </a:rPr>
              <a:t>expr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To display the number of distinct department values in the </a:t>
            </a:r>
            <a:r>
              <a:rPr lang="en-US" altLang="en-US" dirty="0">
                <a:latin typeface="Courier New" panose="02070309020205020404" pitchFamily="49" charset="0"/>
              </a:rPr>
              <a:t>EMPLOYEES</a:t>
            </a:r>
            <a:r>
              <a:rPr lang="en-US" altLang="en-US" dirty="0"/>
              <a:t> table:</a:t>
            </a:r>
          </a:p>
          <a:p>
            <a:pPr marL="514350" indent="-457200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95130" y="465668"/>
            <a:ext cx="6709123" cy="830891"/>
          </a:xfrm>
        </p:spPr>
        <p:txBody>
          <a:bodyPr>
            <a:normAutofit/>
          </a:bodyPr>
          <a:lstStyle/>
          <a:p>
            <a:r>
              <a:rPr lang="en-US" dirty="0"/>
              <a:t>COUNT With DISTINCT</a:t>
            </a:r>
          </a:p>
        </p:txBody>
      </p:sp>
      <p:sp>
        <p:nvSpPr>
          <p:cNvPr id="7" name="Rectangle 2050">
            <a:extLst>
              <a:ext uri="{FF2B5EF4-FFF2-40B4-BE49-F238E27FC236}">
                <a16:creationId xmlns:a16="http://schemas.microsoft.com/office/drawing/2014/main" id="{90CF23F9-CF65-4DFC-B21D-7B0C29795AA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95130" y="3838073"/>
            <a:ext cx="7200900" cy="12096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COUNT(DISTINCT DNO) from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employee;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57B6B3-18FA-4219-ADCE-365D7BD7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89" y="4630292"/>
            <a:ext cx="317226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5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514350" indent="-457200"/>
            <a:r>
              <a:rPr lang="en-US" altLang="en-US" dirty="0"/>
              <a:t>Group functions ignore null values in the column</a:t>
            </a:r>
          </a:p>
          <a:p>
            <a:pPr marL="514350" indent="-457200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7424" y="465668"/>
            <a:ext cx="7728666" cy="83089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Group Functions and Null Values</a:t>
            </a:r>
            <a:endParaRPr lang="en-US" dirty="0"/>
          </a:p>
        </p:txBody>
      </p:sp>
      <p:sp>
        <p:nvSpPr>
          <p:cNvPr id="5" name="Rectangle 2050">
            <a:extLst>
              <a:ext uri="{FF2B5EF4-FFF2-40B4-BE49-F238E27FC236}">
                <a16:creationId xmlns:a16="http://schemas.microsoft.com/office/drawing/2014/main" id="{190DFD5C-C4F0-46FF-A506-F7B51791DA7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47424" y="2659050"/>
            <a:ext cx="7200900" cy="12096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</a:t>
            </a:r>
            <a:r>
              <a:rPr lang="en-US" altLang="en-US" kern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super_ssn</a:t>
            </a: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02DC2-E72F-4699-98A7-6DF0F0A9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58" y="2797097"/>
            <a:ext cx="2829320" cy="933580"/>
          </a:xfrm>
          <a:prstGeom prst="rect">
            <a:avLst/>
          </a:prstGeom>
        </p:spPr>
      </p:pic>
      <p:sp>
        <p:nvSpPr>
          <p:cNvPr id="7" name="Rectangle 2050">
            <a:extLst>
              <a:ext uri="{FF2B5EF4-FFF2-40B4-BE49-F238E27FC236}">
                <a16:creationId xmlns:a16="http://schemas.microsoft.com/office/drawing/2014/main" id="{75267E6D-C3D1-4898-9A6C-B15A5E6289B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47424" y="4034318"/>
            <a:ext cx="7200900" cy="12096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AVG(NVL(super_ssn,0))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kern="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employee;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DC793-F90E-4715-9CA1-B1BA3EBB8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38" y="4639155"/>
            <a:ext cx="333421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67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65949" y="465668"/>
            <a:ext cx="6638304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Creating Groups of Data </a:t>
            </a:r>
            <a:endParaRPr lang="en-US" dirty="0"/>
          </a:p>
        </p:txBody>
      </p:sp>
      <p:pic>
        <p:nvPicPr>
          <p:cNvPr id="5" name="Picture 27" descr="C:\salome_official\projects\11gR2\screenshots\les5_13s_a.gif">
            <a:extLst>
              <a:ext uri="{FF2B5EF4-FFF2-40B4-BE49-F238E27FC236}">
                <a16:creationId xmlns:a16="http://schemas.microsoft.com/office/drawing/2014/main" id="{C6B4D9CC-0B73-4E6B-A6BE-CB3A1B694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933575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0FADE91A-4F46-4BD4-9D98-79A267F215E8}"/>
              </a:ext>
            </a:extLst>
          </p:cNvPr>
          <p:cNvSpPr>
            <a:spLocks/>
          </p:cNvSpPr>
          <p:nvPr/>
        </p:nvSpPr>
        <p:spPr bwMode="gray">
          <a:xfrm>
            <a:off x="3581400" y="1912938"/>
            <a:ext cx="1571625" cy="4138612"/>
          </a:xfrm>
          <a:custGeom>
            <a:avLst/>
            <a:gdLst>
              <a:gd name="T0" fmla="*/ 0 w 1210"/>
              <a:gd name="T1" fmla="*/ 2147483647 h 2607"/>
              <a:gd name="T2" fmla="*/ 0 w 1210"/>
              <a:gd name="T3" fmla="*/ 0 h 2607"/>
              <a:gd name="T4" fmla="*/ 2147483647 w 1210"/>
              <a:gd name="T5" fmla="*/ 2147483647 h 2607"/>
              <a:gd name="T6" fmla="*/ 2147483647 w 1210"/>
              <a:gd name="T7" fmla="*/ 2147483647 h 2607"/>
              <a:gd name="T8" fmla="*/ 0 w 1210"/>
              <a:gd name="T9" fmla="*/ 2147483647 h 2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607"/>
              <a:gd name="T17" fmla="*/ 1210 w 1210"/>
              <a:gd name="T18" fmla="*/ 2607 h 2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F612B7-E6CE-4069-A906-112801F0E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52400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48B82BD-F1E7-45B7-AC9B-3E79E02BDE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5350" y="49784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63B1B5B3-C839-42D3-8870-CFCDFF2B3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89138"/>
            <a:ext cx="2590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Average salary in the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EMPLOYEES</a:t>
            </a:r>
            <a:r>
              <a:rPr lang="en-US" altLang="en-US"/>
              <a:t> table for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each department</a:t>
            </a:r>
          </a:p>
        </p:txBody>
      </p:sp>
      <p:pic>
        <p:nvPicPr>
          <p:cNvPr id="10" name="Picture 28" descr="C:\salome_official\projects\11gR2\screenshots\les5_13_b.gif">
            <a:extLst>
              <a:ext uri="{FF2B5EF4-FFF2-40B4-BE49-F238E27FC236}">
                <a16:creationId xmlns:a16="http://schemas.microsoft.com/office/drawing/2014/main" id="{5EF468B5-7D6A-4320-B524-7121E5911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535146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0" descr="C:\salome_official\projects\11gR2\screenshots\les5_13_c.gif">
            <a:extLst>
              <a:ext uri="{FF2B5EF4-FFF2-40B4-BE49-F238E27FC236}">
                <a16:creationId xmlns:a16="http://schemas.microsoft.com/office/drawing/2014/main" id="{87D4AF06-9F83-4763-9D9D-D45D9524D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2943225"/>
            <a:ext cx="3417887" cy="2068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3">
            <a:extLst>
              <a:ext uri="{FF2B5EF4-FFF2-40B4-BE49-F238E27FC236}">
                <a16:creationId xmlns:a16="http://schemas.microsoft.com/office/drawing/2014/main" id="{A4FB46E5-70E6-4EB7-9FE9-14F64B1D4271}"/>
              </a:ext>
            </a:extLst>
          </p:cNvPr>
          <p:cNvSpPr>
            <a:spLocks/>
          </p:cNvSpPr>
          <p:nvPr/>
        </p:nvSpPr>
        <p:spPr bwMode="gray">
          <a:xfrm>
            <a:off x="3581400" y="1912938"/>
            <a:ext cx="1571625" cy="4138612"/>
          </a:xfrm>
          <a:custGeom>
            <a:avLst/>
            <a:gdLst>
              <a:gd name="T0" fmla="*/ 0 w 1210"/>
              <a:gd name="T1" fmla="*/ 2147483647 h 2607"/>
              <a:gd name="T2" fmla="*/ 0 w 1210"/>
              <a:gd name="T3" fmla="*/ 0 h 2607"/>
              <a:gd name="T4" fmla="*/ 2147483647 w 1210"/>
              <a:gd name="T5" fmla="*/ 2147483647 h 2607"/>
              <a:gd name="T6" fmla="*/ 2147483647 w 1210"/>
              <a:gd name="T7" fmla="*/ 2147483647 h 2607"/>
              <a:gd name="T8" fmla="*/ 0 w 1210"/>
              <a:gd name="T9" fmla="*/ 2147483647 h 2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607"/>
              <a:gd name="T17" fmla="*/ 1210 w 1210"/>
              <a:gd name="T18" fmla="*/ 2607 h 2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" name="Group 15">
            <a:extLst>
              <a:ext uri="{FF2B5EF4-FFF2-40B4-BE49-F238E27FC236}">
                <a16:creationId xmlns:a16="http://schemas.microsoft.com/office/drawing/2014/main" id="{A4E7D060-B8A7-46A6-BA6D-BF2191EB3F8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141538"/>
            <a:ext cx="604838" cy="2886075"/>
            <a:chOff x="2518" y="1315"/>
            <a:chExt cx="381" cy="1818"/>
          </a:xfrm>
        </p:grpSpPr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9302F09B-0043-4B3F-9614-9A4188F1E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31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en-US" sz="1200" dirty="0"/>
                <a:t>4400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4D1F87A1-8B0A-4B60-836D-75286D2C1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40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en-US" sz="1200"/>
                <a:t>9500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32172BE0-50FC-4D57-88EA-E34873F6C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99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en-US" sz="1200"/>
                <a:t>3500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BB268CD-9A1F-41C8-8F86-DB0240060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503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en-US" sz="1200"/>
                <a:t>6400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9A40F879-A844-4C91-A540-74B032427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937"/>
              <a:ext cx="3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en-US" sz="1200"/>
                <a:t>10033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52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You can divide rows in a table into smaller groups by using 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6834" y="465668"/>
            <a:ext cx="7943353" cy="830891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 Syntax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CA8C5-95A3-4D78-AC6F-CADB8A5ABC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33450" y="3025775"/>
            <a:ext cx="7277100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(column)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8B55C5-1996-44C1-9A80-60DCA914D629}"/>
              </a:ext>
            </a:extLst>
          </p:cNvPr>
          <p:cNvSpPr/>
          <p:nvPr/>
        </p:nvSpPr>
        <p:spPr>
          <a:xfrm>
            <a:off x="1001864" y="3863181"/>
            <a:ext cx="4786686" cy="33510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All the columns in the </a:t>
            </a:r>
            <a:r>
              <a:rPr lang="en-US" altLang="en-US" dirty="0">
                <a:latin typeface="Courier New" panose="02070309020205020404" pitchFamily="49" charset="0"/>
              </a:rPr>
              <a:t>SELECT</a:t>
            </a:r>
            <a:r>
              <a:rPr lang="en-US" altLang="en-US" dirty="0"/>
              <a:t> list that are not in group functions must be in 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6834" y="465668"/>
            <a:ext cx="7943353" cy="830891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CA8C5-95A3-4D78-AC6F-CADB8A5ABC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16834" y="3327472"/>
            <a:ext cx="7277100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dno,AVG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(salary)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0F432-3F37-4FB2-8A5A-B29C982D9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23" y="3833759"/>
            <a:ext cx="303889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23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All the columns in the </a:t>
            </a:r>
            <a:r>
              <a:rPr lang="en-US" altLang="en-US" dirty="0">
                <a:latin typeface="Courier New" panose="02070309020205020404" pitchFamily="49" charset="0"/>
              </a:rPr>
              <a:t>SELECT</a:t>
            </a:r>
            <a:r>
              <a:rPr lang="en-US" altLang="en-US" dirty="0"/>
              <a:t> list that are not in group functions must be in 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16834" y="465668"/>
            <a:ext cx="7943353" cy="830891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CA8C5-95A3-4D78-AC6F-CADB8A5ABC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16834" y="3327472"/>
            <a:ext cx="7277100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AVG(salary)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B599B-5255-46EE-8B3E-55704F278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79" y="3697718"/>
            <a:ext cx="248637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5760" y="214686"/>
            <a:ext cx="8627165" cy="108187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Grouping by More Than One Column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14BA33-55D4-4E32-A892-5A964C60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66B5AC3-47D5-4F61-B71C-C7C1F586C0F0}"/>
              </a:ext>
            </a:extLst>
          </p:cNvPr>
          <p:cNvSpPr>
            <a:spLocks/>
          </p:cNvSpPr>
          <p:nvPr/>
        </p:nvSpPr>
        <p:spPr bwMode="gray">
          <a:xfrm>
            <a:off x="4267200" y="1905000"/>
            <a:ext cx="533400" cy="4191000"/>
          </a:xfrm>
          <a:custGeom>
            <a:avLst/>
            <a:gdLst>
              <a:gd name="T0" fmla="*/ 0 w 1090"/>
              <a:gd name="T1" fmla="*/ 2147483647 h 2752"/>
              <a:gd name="T2" fmla="*/ 0 w 1090"/>
              <a:gd name="T3" fmla="*/ 0 h 2752"/>
              <a:gd name="T4" fmla="*/ 2147483647 w 1090"/>
              <a:gd name="T5" fmla="*/ 2147483647 h 2752"/>
              <a:gd name="T6" fmla="*/ 2147483647 w 1090"/>
              <a:gd name="T7" fmla="*/ 2147483647 h 2752"/>
              <a:gd name="T8" fmla="*/ 0 w 1090"/>
              <a:gd name="T9" fmla="*/ 2147483647 h 2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52"/>
              <a:gd name="T17" fmla="*/ 1090 w 1090"/>
              <a:gd name="T18" fmla="*/ 2752 h 2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52">
                <a:moveTo>
                  <a:pt x="0" y="2751"/>
                </a:moveTo>
                <a:lnTo>
                  <a:pt x="0" y="0"/>
                </a:lnTo>
                <a:lnTo>
                  <a:pt x="1089" y="405"/>
                </a:lnTo>
                <a:lnTo>
                  <a:pt x="1089" y="2362"/>
                </a:lnTo>
                <a:lnTo>
                  <a:pt x="0" y="275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3879F0-8F8A-4BE5-957A-968D9D577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447800"/>
            <a:ext cx="3581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Add the salaries in the </a:t>
            </a:r>
            <a:r>
              <a:rPr lang="en-US" altLang="en-US" sz="1600">
                <a:latin typeface="Courier New" panose="02070309020205020404" pitchFamily="49" charset="0"/>
              </a:rPr>
              <a:t>EMPLOYEES</a:t>
            </a:r>
            <a:endParaRPr lang="en-US" altLang="en-US" sz="1600"/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table for each job, grouped by</a:t>
            </a:r>
            <a:br>
              <a:rPr lang="en-US" altLang="en-US" sz="1600"/>
            </a:br>
            <a:r>
              <a:rPr lang="en-US" altLang="en-US" sz="1600"/>
              <a:t>department.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3AD7A845-83BF-48E1-BF40-51706649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51816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9" name="Picture 22" descr="C:\salome_official\projects\11gR2\screenshots\les5_17s_a.gif">
            <a:extLst>
              <a:ext uri="{FF2B5EF4-FFF2-40B4-BE49-F238E27FC236}">
                <a16:creationId xmlns:a16="http://schemas.microsoft.com/office/drawing/2014/main" id="{1F000A5B-A611-47EB-AA05-D31CB4685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895475"/>
            <a:ext cx="3578225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3" descr="C:\salome_official\projects\11gR2\screenshots\les5_17s_b.gif">
            <a:extLst>
              <a:ext uri="{FF2B5EF4-FFF2-40B4-BE49-F238E27FC236}">
                <a16:creationId xmlns:a16="http://schemas.microsoft.com/office/drawing/2014/main" id="{9F3692DC-64F9-4461-B0C7-0F58EAC99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5603875"/>
            <a:ext cx="3578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F881A-F1C8-479A-B380-6ED3F141E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3833813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874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92132"/>
            <a:ext cx="8126232" cy="120114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 on Multiple Columns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CA8C5-95A3-4D78-AC6F-CADB8A5ABC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365759" y="1600200"/>
            <a:ext cx="7277100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dno,sex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,SUM(salary) from employee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&gt; 1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sex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54EE6-06E1-487A-B12D-70F76213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395" y="2642037"/>
            <a:ext cx="346758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92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Any column or expression in the </a:t>
            </a:r>
            <a:r>
              <a:rPr lang="en-US" altLang="en-US" dirty="0">
                <a:latin typeface="Courier New" panose="02070309020205020404" pitchFamily="49" charset="0"/>
              </a:rPr>
              <a:t>SELECT</a:t>
            </a:r>
            <a:r>
              <a:rPr lang="en-US" altLang="en-US" dirty="0"/>
              <a:t> list that is not an aggregate function must be in 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clause: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31520" y="214686"/>
            <a:ext cx="7680959" cy="108187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Illegal Queries Using Group Functions</a:t>
            </a:r>
            <a:endParaRPr lang="en-US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ACCF491C-3706-4F56-9DF6-496E531AEF1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9600" y="1752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F07BB-B405-4CE7-935E-531F61F2A04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09600" y="3312318"/>
            <a:ext cx="7277100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employee;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F5183-4D36-4A0C-8D4A-1A8FE058A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73" y="4207982"/>
            <a:ext cx="323895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6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Next week, in-class</a:t>
            </a:r>
          </a:p>
          <a:p>
            <a:pPr lvl="1"/>
            <a:r>
              <a:rPr lang="en-US" altLang="en-US" dirty="0"/>
              <a:t>Online students, </a:t>
            </a:r>
            <a:r>
              <a:rPr lang="en-US" altLang="en-US" u="sng" dirty="0"/>
              <a:t>please register if you have not</a:t>
            </a:r>
          </a:p>
          <a:p>
            <a:pPr lvl="1"/>
            <a:r>
              <a:rPr lang="en-US" altLang="en-US" dirty="0"/>
              <a:t>(Up to) 2.5 hours, no textbook/calculators</a:t>
            </a:r>
          </a:p>
          <a:p>
            <a:pPr lvl="1"/>
            <a:r>
              <a:rPr lang="en-US" altLang="en-US" dirty="0"/>
              <a:t>A page of original notes (two sides)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Some True/False questions</a:t>
            </a:r>
          </a:p>
          <a:p>
            <a:r>
              <a:rPr lang="en-US" altLang="en-US" dirty="0"/>
              <a:t>One or two short-answer questions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Midterm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08251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59959" y="182880"/>
            <a:ext cx="7529884" cy="11376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Illegal Queries Using Group Functions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78A4F-1E5E-4DE3-8D47-BA5576F35D3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59959" y="1714106"/>
            <a:ext cx="7277100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dno,sex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,SUM(salary) from employee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&gt; 1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2A74A-8E4D-43F4-80BB-8C0DA407B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49" y="2681640"/>
            <a:ext cx="311511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77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You cannot use 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 to restrict groups.</a:t>
            </a:r>
          </a:p>
          <a:p>
            <a:r>
              <a:rPr lang="en-US" altLang="en-US" dirty="0"/>
              <a:t>You use the </a:t>
            </a:r>
            <a:r>
              <a:rPr lang="en-US" altLang="en-US" dirty="0">
                <a:latin typeface="Courier New" panose="02070309020205020404" pitchFamily="49" charset="0"/>
              </a:rPr>
              <a:t>HAVING</a:t>
            </a:r>
            <a:r>
              <a:rPr lang="en-US" altLang="en-US" dirty="0"/>
              <a:t> clause to restrict groups.</a:t>
            </a:r>
          </a:p>
          <a:p>
            <a:r>
              <a:rPr lang="en-US" altLang="en-US" dirty="0"/>
              <a:t>You cannot use group functions in 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38254" y="206734"/>
            <a:ext cx="7513983" cy="123245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Illegal Queries Using Group Functions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AD7E5-7492-45DA-BEE4-F07927C11B9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38254" y="4489111"/>
            <a:ext cx="7277100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AVG(salary) &gt; 20000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0EF32-9670-4E14-AA1E-B079A952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59" y="4263556"/>
            <a:ext cx="306747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8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70990" y="465668"/>
            <a:ext cx="6416703" cy="83089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Restricting Group Results</a:t>
            </a:r>
            <a:endParaRPr lang="en-US" dirty="0"/>
          </a:p>
        </p:txBody>
      </p:sp>
      <p:pic>
        <p:nvPicPr>
          <p:cNvPr id="5" name="Picture 28" descr="C:\salome_official\projects\11gR2\screenshots\les5_13s_a.gif">
            <a:extLst>
              <a:ext uri="{FF2B5EF4-FFF2-40B4-BE49-F238E27FC236}">
                <a16:creationId xmlns:a16="http://schemas.microsoft.com/office/drawing/2014/main" id="{8CA9652A-A477-496A-BC3E-3497C6CE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855788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B8A691A-9E73-46F6-81EA-3F624D25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7F4F8329-25C1-4BED-ADD0-6529F2B0CC05}"/>
              </a:ext>
            </a:extLst>
          </p:cNvPr>
          <p:cNvSpPr>
            <a:spLocks/>
          </p:cNvSpPr>
          <p:nvPr/>
        </p:nvSpPr>
        <p:spPr bwMode="gray">
          <a:xfrm>
            <a:off x="3713163" y="1839913"/>
            <a:ext cx="990600" cy="4232275"/>
          </a:xfrm>
          <a:custGeom>
            <a:avLst/>
            <a:gdLst>
              <a:gd name="T0" fmla="*/ 0 w 1687"/>
              <a:gd name="T1" fmla="*/ 2147483647 h 2722"/>
              <a:gd name="T2" fmla="*/ 0 w 1687"/>
              <a:gd name="T3" fmla="*/ 0 h 2722"/>
              <a:gd name="T4" fmla="*/ 2147483647 w 1687"/>
              <a:gd name="T5" fmla="*/ 2147483647 h 2722"/>
              <a:gd name="T6" fmla="*/ 2147483647 w 1687"/>
              <a:gd name="T7" fmla="*/ 2147483647 h 2722"/>
              <a:gd name="T8" fmla="*/ 0 w 1687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7"/>
              <a:gd name="T16" fmla="*/ 0 h 2722"/>
              <a:gd name="T17" fmla="*/ 1687 w 1687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7" h="2722">
                <a:moveTo>
                  <a:pt x="0" y="2721"/>
                </a:moveTo>
                <a:lnTo>
                  <a:pt x="0" y="0"/>
                </a:lnTo>
                <a:lnTo>
                  <a:pt x="1686" y="1016"/>
                </a:lnTo>
                <a:lnTo>
                  <a:pt x="1686" y="1705"/>
                </a:lnTo>
                <a:lnTo>
                  <a:pt x="0" y="272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98246782-3ED5-4693-86EF-69D06E54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2227263"/>
            <a:ext cx="2971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The maximum salary per department when it is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greater than $20,000</a:t>
            </a:r>
          </a:p>
        </p:txBody>
      </p:sp>
      <p:pic>
        <p:nvPicPr>
          <p:cNvPr id="9" name="Picture 30" descr="C:\salome_official\projects\11gR2\screenshots\les5_21s_c.gif">
            <a:extLst>
              <a:ext uri="{FF2B5EF4-FFF2-40B4-BE49-F238E27FC236}">
                <a16:creationId xmlns:a16="http://schemas.microsoft.com/office/drawing/2014/main" id="{2ECAEAE3-BA3D-4B73-837A-66BD96B84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70263"/>
            <a:ext cx="2697163" cy="115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44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0" indent="0"/>
            <a:r>
              <a:rPr lang="en-US" altLang="en-US" sz="2800" dirty="0"/>
              <a:t>When you use the </a:t>
            </a:r>
            <a:r>
              <a:rPr lang="en-US" altLang="en-US" sz="2800" dirty="0">
                <a:latin typeface="Courier New" panose="02070309020205020404" pitchFamily="49" charset="0"/>
              </a:rPr>
              <a:t>HAVING</a:t>
            </a:r>
            <a:r>
              <a:rPr lang="en-US" altLang="en-US" sz="2800" dirty="0"/>
              <a:t> clause, the Oracle server restricts groups as follows: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Rows are grouped.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The group function is applied.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Groups matching the </a:t>
            </a:r>
            <a:r>
              <a:rPr lang="en-US" altLang="en-US" sz="2400" dirty="0">
                <a:latin typeface="Courier New" panose="02070309020205020404" pitchFamily="49" charset="0"/>
              </a:rPr>
              <a:t>HAVING</a:t>
            </a:r>
            <a:r>
              <a:rPr lang="en-US" altLang="en-US" sz="2400" dirty="0"/>
              <a:t> clause are displayed.</a:t>
            </a:r>
          </a:p>
          <a:p>
            <a:pPr marL="514350" indent="-457200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302150"/>
            <a:ext cx="8229599" cy="99440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Restricting Group Results with the </a:t>
            </a:r>
            <a:r>
              <a:rPr lang="en-US" altLang="en-US" dirty="0">
                <a:latin typeface="Courier New" panose="02070309020205020404" pitchFamily="49" charset="0"/>
              </a:rPr>
              <a:t>HAVING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101A1-62D5-466F-9C00-93479F32143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1001864" y="4206240"/>
            <a:ext cx="7563348" cy="18926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[HAVING   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group_condition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005122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4333" y="465668"/>
            <a:ext cx="5429920" cy="830891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HAVING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B40D7-5E02-4B66-9CD6-52B27ACBBBB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88396" y="1600200"/>
            <a:ext cx="7563348" cy="18926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HAVING AVG(salary) &gt; 20000;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BA97C-38C0-46A5-A384-8AB3B3065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108" y="2689621"/>
            <a:ext cx="2762636" cy="18862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F34BEC-38FF-4682-B633-64586805F073}"/>
              </a:ext>
            </a:extLst>
          </p:cNvPr>
          <p:cNvSpPr/>
          <p:nvPr/>
        </p:nvSpPr>
        <p:spPr>
          <a:xfrm>
            <a:off x="588396" y="2782957"/>
            <a:ext cx="3935896" cy="381662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0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4333" y="465668"/>
            <a:ext cx="5429920" cy="830891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HAVING</a:t>
            </a:r>
            <a:r>
              <a:rPr lang="en-US" altLang="en-US" dirty="0"/>
              <a:t> Clause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4F2377-B1F1-4D7E-B374-F8844D70C42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472145" y="1433222"/>
            <a:ext cx="7563348" cy="18926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sex, AVG(salary)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GROUP BY sex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HAVING SUM(salary) &gt; 20000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ORDER BY SUM(salary);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F96A0-5574-4D0F-9C9B-2F709B2B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293" y="3097037"/>
            <a:ext cx="2896004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7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In what order are these clauses applied?</a:t>
            </a:r>
          </a:p>
          <a:p>
            <a:pPr lvl="1"/>
            <a:r>
              <a:rPr lang="en-US" altLang="en-US" dirty="0"/>
              <a:t>FROM: Chooses a table</a:t>
            </a:r>
          </a:p>
          <a:p>
            <a:pPr lvl="1"/>
            <a:r>
              <a:rPr lang="en-US" altLang="en-US" dirty="0"/>
              <a:t>WHERE: Chooses a set of tuples</a:t>
            </a:r>
          </a:p>
          <a:p>
            <a:pPr lvl="1"/>
            <a:r>
              <a:rPr lang="en-US" altLang="en-US" dirty="0"/>
              <a:t>GROUP BY: Partitions them into groups</a:t>
            </a:r>
          </a:p>
          <a:p>
            <a:pPr lvl="1"/>
            <a:r>
              <a:rPr lang="en-US" altLang="en-US" dirty="0"/>
              <a:t>HAVING: Chooses some subset of the groups</a:t>
            </a:r>
          </a:p>
          <a:p>
            <a:pPr lvl="1"/>
            <a:r>
              <a:rPr lang="en-US" altLang="en-US" dirty="0"/>
              <a:t>SELECT: Chooses what columns to display</a:t>
            </a:r>
          </a:p>
          <a:p>
            <a:pPr lvl="1"/>
            <a:r>
              <a:rPr lang="en-US" altLang="en-US" dirty="0"/>
              <a:t>ORDER BY: Chooses the order to display them</a:t>
            </a:r>
          </a:p>
          <a:p>
            <a:pPr marL="514350" indent="-457200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4333" y="465668"/>
            <a:ext cx="542992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Order of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35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en-US"/>
              <a:t>  Identify </a:t>
            </a:r>
            <a:r>
              <a:rPr lang="en-US" altLang="en-US" dirty="0"/>
              <a:t>the two guidelines for group functions and 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en-US" altLang="en-US" dirty="0"/>
              <a:t>You cannot use a column alias in 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column must be in the </a:t>
            </a:r>
            <a:r>
              <a:rPr lang="en-US" altLang="en-US" dirty="0">
                <a:latin typeface="Courier New" panose="02070309020205020404" pitchFamily="49" charset="0"/>
              </a:rPr>
              <a:t>SELECT</a:t>
            </a:r>
            <a:r>
              <a:rPr lang="en-US" altLang="en-US" dirty="0"/>
              <a:t> clause.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en-US" altLang="en-US" dirty="0"/>
              <a:t>By using a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clause, you can exclude rows before dividing them into groups.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 groups rows and ensures order of the result set.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en-US" altLang="en-US" dirty="0"/>
              <a:t>If you include a group function in a </a:t>
            </a:r>
            <a:r>
              <a:rPr lang="en-US" altLang="en-US" dirty="0">
                <a:latin typeface="Courier New" panose="02070309020205020404" pitchFamily="49" charset="0"/>
              </a:rPr>
              <a:t>SELECT</a:t>
            </a:r>
            <a:r>
              <a:rPr lang="en-US" altLang="en-US" dirty="0"/>
              <a:t> clause, you must include a </a:t>
            </a:r>
            <a:r>
              <a:rPr lang="en-US" altLang="en-US" dirty="0">
                <a:latin typeface="Courier New" panose="02070309020205020404" pitchFamily="49" charset="0"/>
              </a:rPr>
              <a:t>GROUP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BY</a:t>
            </a:r>
            <a:r>
              <a:rPr lang="en-US" altLang="en-US" dirty="0"/>
              <a:t> clause.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4333" y="465668"/>
            <a:ext cx="542992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26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Obtaining Data from Multiple Tables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113903-37FC-4DDD-A4CE-F95851721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14773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EMPLOYEES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BD05D8E-78AC-4074-A8E6-A97245E7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371600"/>
            <a:ext cx="85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JOBS</a:t>
            </a:r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16CBDA84-6376-4631-8754-DD4E47B70FC2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962400"/>
            <a:ext cx="606425" cy="473075"/>
            <a:chOff x="2480" y="2024"/>
            <a:chExt cx="609" cy="298"/>
          </a:xfrm>
        </p:grpSpPr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1BD79CF6-563C-4F7B-8017-29051111CCC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E26D6F86-9ACF-4C95-B18D-0D80A0D009DE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" name="Text Box 17">
            <a:extLst>
              <a:ext uri="{FF2B5EF4-FFF2-40B4-BE49-F238E27FC236}">
                <a16:creationId xmlns:a16="http://schemas.microsoft.com/office/drawing/2014/main" id="{95C075FC-3F39-4977-B150-5B0E1920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9436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 dirty="0"/>
              <a:t>…</a:t>
            </a: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A09FA9CE-37EB-4B39-8DAE-BD4C13CE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4861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" name="Picture 19">
            <a:extLst>
              <a:ext uri="{FF2B5EF4-FFF2-40B4-BE49-F238E27FC236}">
                <a16:creationId xmlns:a16="http://schemas.microsoft.com/office/drawing/2014/main" id="{B38450A2-1FC2-4E90-888D-BC420B105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34020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2" name="Picture 21">
            <a:extLst>
              <a:ext uri="{FF2B5EF4-FFF2-40B4-BE49-F238E27FC236}">
                <a16:creationId xmlns:a16="http://schemas.microsoft.com/office/drawing/2014/main" id="{C2493FB2-AE19-4E0D-985F-37745F97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495800"/>
            <a:ext cx="3952875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72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 that is distributed among different tables can be combined into a single set of tuples using different types of </a:t>
            </a:r>
            <a:r>
              <a:rPr lang="en-US" altLang="en-US" i="1" dirty="0"/>
              <a:t>joins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Equi</a:t>
            </a:r>
            <a:r>
              <a:rPr lang="en-US" altLang="en-US" dirty="0"/>
              <a:t>-join</a:t>
            </a:r>
          </a:p>
          <a:p>
            <a:pPr lvl="1"/>
            <a:r>
              <a:rPr lang="en-US" altLang="en-US" dirty="0"/>
              <a:t>Natural join</a:t>
            </a:r>
          </a:p>
          <a:p>
            <a:pPr lvl="1"/>
            <a:r>
              <a:rPr lang="en-US" altLang="en-US" dirty="0"/>
              <a:t>Inner join</a:t>
            </a:r>
          </a:p>
          <a:p>
            <a:pPr lvl="1"/>
            <a:r>
              <a:rPr lang="en-US" altLang="en-US" dirty="0"/>
              <a:t>Outer join (left, right, full)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Obtaining Data from Multiple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Create a table</a:t>
            </a:r>
          </a:p>
          <a:p>
            <a:r>
              <a:rPr lang="en-US" altLang="en-US" dirty="0"/>
              <a:t>Insert/Delete/Update rows</a:t>
            </a:r>
          </a:p>
          <a:p>
            <a:r>
              <a:rPr lang="en-US" altLang="en-US" dirty="0"/>
              <a:t>Write a SELECT statement</a:t>
            </a:r>
          </a:p>
          <a:p>
            <a:pPr lvl="1"/>
            <a:r>
              <a:rPr lang="en-US" altLang="en-US" dirty="0"/>
              <a:t>Wild cards (i.e. LIKE)</a:t>
            </a:r>
          </a:p>
          <a:p>
            <a:pPr lvl="1"/>
            <a:r>
              <a:rPr lang="en-US" altLang="en-US" dirty="0"/>
              <a:t>Aggregates/Group By</a:t>
            </a:r>
          </a:p>
          <a:p>
            <a:pPr lvl="1"/>
            <a:r>
              <a:rPr lang="en-US" altLang="en-US" dirty="0"/>
              <a:t>Nested queries </a:t>
            </a:r>
          </a:p>
          <a:p>
            <a:r>
              <a:rPr lang="en-US" altLang="en-US" dirty="0"/>
              <a:t>JOINs (INNER and OUTER)</a:t>
            </a:r>
          </a:p>
          <a:p>
            <a:r>
              <a:rPr lang="en-US" altLang="en-US" dirty="0"/>
              <a:t>NULLs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SQL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38285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Rename a table or a column temporarily by giving another name.</a:t>
            </a:r>
          </a:p>
          <a:p>
            <a:r>
              <a:rPr lang="en-US" dirty="0"/>
              <a:t>Table Aliases are used during SQL joins.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Table/Column Alias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E328A8-E5A0-4E72-9472-FC704399526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33449" y="3631137"/>
            <a:ext cx="7354873" cy="11254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column1, column2....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table_name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alias_name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[condition];</a:t>
            </a:r>
          </a:p>
        </p:txBody>
      </p:sp>
    </p:spTree>
    <p:extLst>
      <p:ext uri="{BB962C8B-B14F-4D97-AF65-F5344CB8AC3E}">
        <p14:creationId xmlns:p14="http://schemas.microsoft.com/office/powerpoint/2010/main" val="1840691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Cartesian product is a join of every row of one table to every row of another table.  </a:t>
            </a:r>
          </a:p>
          <a:p>
            <a:r>
              <a:rPr lang="en-US" altLang="en-US" dirty="0"/>
              <a:t>A Cartesian product generates a large number of rows and the result is rarely useful.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Cartesian Products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61294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Generating a Cartesian Product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43A599FA-D6F3-4A29-9EF7-9AFE4AFA7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2018C-7E90-4550-B300-26884264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2230438" cy="70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+mj-lt"/>
              </a:rPr>
              <a:t>Cartesian product: </a:t>
            </a:r>
            <a:br>
              <a:rPr lang="en-US" altLang="en-US">
                <a:latin typeface="+mj-lt"/>
              </a:rPr>
            </a:br>
            <a:r>
              <a:rPr lang="en-US" altLang="en-US">
                <a:latin typeface="+mj-lt"/>
              </a:rPr>
              <a:t>20 x 8 = 160 rows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7A66120-00F8-4DC2-B989-9ABB99BDD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235558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EMPLOYEES </a:t>
            </a:r>
            <a:r>
              <a:rPr lang="en-US" altLang="en-US" dirty="0">
                <a:latin typeface="+mj-lt"/>
              </a:rPr>
              <a:t>(20 rows)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9571EB6-1F4E-4979-BFC8-1AB33804F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47800"/>
            <a:ext cx="25642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j-lt"/>
              </a:rPr>
              <a:t>DEPARTMENTS </a:t>
            </a:r>
            <a:r>
              <a:rPr lang="en-US" altLang="en-US">
                <a:latin typeface="+mj-lt"/>
              </a:rPr>
              <a:t>(8 rows)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80B21A6C-66B2-4D2D-84CB-0D5C71C42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608263"/>
            <a:ext cx="366712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>
                <a:latin typeface="+mj-lt"/>
              </a:rPr>
              <a:t>…</a:t>
            </a:r>
          </a:p>
        </p:txBody>
      </p:sp>
      <p:pic>
        <p:nvPicPr>
          <p:cNvPr id="10" name="Picture 25" descr="C:\salome_official\projects\11gR2\screenshots\les6_33s_a.gif">
            <a:extLst>
              <a:ext uri="{FF2B5EF4-FFF2-40B4-BE49-F238E27FC236}">
                <a16:creationId xmlns:a16="http://schemas.microsoft.com/office/drawing/2014/main" id="{2A9CF282-3285-4406-8BF8-1EDF3221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60550"/>
            <a:ext cx="32083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C:\salome_official\projects\11gR2\screenshots\les6_33s_b.gif">
            <a:extLst>
              <a:ext uri="{FF2B5EF4-FFF2-40B4-BE49-F238E27FC236}">
                <a16:creationId xmlns:a16="http://schemas.microsoft.com/office/drawing/2014/main" id="{4EB79A35-A084-46D0-9870-A086D12DC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3009900"/>
            <a:ext cx="3208337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7" descr="C:\salome_official\projects\11gR2\screenshots\les6_33_c.gif">
            <a:extLst>
              <a:ext uri="{FF2B5EF4-FFF2-40B4-BE49-F238E27FC236}">
                <a16:creationId xmlns:a16="http://schemas.microsoft.com/office/drawing/2014/main" id="{FE5332D1-FACC-4E77-8C37-CEE074677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8" y="1838325"/>
            <a:ext cx="3648075" cy="164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32">
            <a:extLst>
              <a:ext uri="{FF2B5EF4-FFF2-40B4-BE49-F238E27FC236}">
                <a16:creationId xmlns:a16="http://schemas.microsoft.com/office/drawing/2014/main" id="{EBF56669-62D6-4C96-9CD5-00A1DFC192DB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4343400"/>
            <a:ext cx="3327400" cy="1862138"/>
            <a:chOff x="1845" y="2775"/>
            <a:chExt cx="2096" cy="1173"/>
          </a:xfrm>
        </p:grpSpPr>
        <p:pic>
          <p:nvPicPr>
            <p:cNvPr id="14" name="Picture 28" descr="C:\salome_official\projects\11gR2\screenshots\les6_33_d.gif">
              <a:extLst>
                <a:ext uri="{FF2B5EF4-FFF2-40B4-BE49-F238E27FC236}">
                  <a16:creationId xmlns:a16="http://schemas.microsoft.com/office/drawing/2014/main" id="{BA9825EC-4B74-4A72-A0EE-C10589ACD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2775"/>
              <a:ext cx="2084" cy="3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9" descr="C:\salome_official\projects\11gR2\screenshots\les6_33s_e.gif">
              <a:extLst>
                <a:ext uri="{FF2B5EF4-FFF2-40B4-BE49-F238E27FC236}">
                  <a16:creationId xmlns:a16="http://schemas.microsoft.com/office/drawing/2014/main" id="{57DF0D81-BF0A-430E-9A7A-7F16C1CCC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3288"/>
              <a:ext cx="209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0" descr="C:\salome_official\projects\11gR2\screenshots\les6_33s_f.gif">
              <a:extLst>
                <a:ext uri="{FF2B5EF4-FFF2-40B4-BE49-F238E27FC236}">
                  <a16:creationId xmlns:a16="http://schemas.microsoft.com/office/drawing/2014/main" id="{24A029FA-A2B0-4AA6-A3E0-AFF4F92C9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" y="3718"/>
              <a:ext cx="2084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Line 4">
            <a:extLst>
              <a:ext uri="{FF2B5EF4-FFF2-40B4-BE49-F238E27FC236}">
                <a16:creationId xmlns:a16="http://schemas.microsoft.com/office/drawing/2014/main" id="{6F4C2EC7-9448-4083-8FEB-ED1D5D45E1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9669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sz="2000" dirty="0">
                <a:latin typeface="+mj-lt"/>
              </a:rPr>
              <a:t>A 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CROSS JOIN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+mj-lt"/>
              </a:rPr>
              <a:t>is a </a:t>
            </a: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JOIN</a:t>
            </a:r>
            <a:r>
              <a:rPr lang="en-US" altLang="en-US" sz="2000" dirty="0">
                <a:latin typeface="+mj-lt"/>
              </a:rPr>
              <a:t> operation that produces the Cartesian product of two tables.</a:t>
            </a:r>
          </a:p>
          <a:p>
            <a:r>
              <a:rPr lang="en-US" altLang="en-US" sz="2000" dirty="0">
                <a:latin typeface="+mj-lt"/>
              </a:rPr>
              <a:t>To create a Cartesian product, specify the CROSS JOIN in your SELECT</a:t>
            </a:r>
            <a:r>
              <a:rPr lang="en-US" altLang="en-US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+mj-lt"/>
              </a:rPr>
              <a:t>statement.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Creating Cross Joins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8F44FB-FFF2-450B-A0A7-CE550A3CDF2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3001963"/>
            <a:ext cx="7277100" cy="8540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department_name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CROSS JOIN departments ;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697245A-23B8-4EE6-BC9A-60730DBD9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521176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7" name="Picture 15" descr="C:\salome_official\projects\11gR2\screenshots\les6_34s_a.gif">
            <a:extLst>
              <a:ext uri="{FF2B5EF4-FFF2-40B4-BE49-F238E27FC236}">
                <a16:creationId xmlns:a16="http://schemas.microsoft.com/office/drawing/2014/main" id="{6C970D10-2468-4050-8C50-A09724D83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4016375"/>
            <a:ext cx="3108325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C:\salome_official\projects\11gR2\screenshots\les6_34s_b.gif">
            <a:extLst>
              <a:ext uri="{FF2B5EF4-FFF2-40B4-BE49-F238E27FC236}">
                <a16:creationId xmlns:a16="http://schemas.microsoft.com/office/drawing/2014/main" id="{E382B2E2-5474-4EC7-875A-97D9B95B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5605463"/>
            <a:ext cx="3108325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71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err="1"/>
              <a:t>equi</a:t>
            </a:r>
            <a:r>
              <a:rPr lang="en-US" altLang="en-US" dirty="0"/>
              <a:t>-join keeps only those rows where the two combined rows agree on the shared attribute(s):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 err="1"/>
              <a:t>Equi</a:t>
            </a:r>
            <a:r>
              <a:rPr lang="en-US" altLang="en-US" dirty="0"/>
              <a:t>-Join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AB24B-3E75-403C-AB4E-FD6729E4328F}"/>
              </a:ext>
            </a:extLst>
          </p:cNvPr>
          <p:cNvSpPr/>
          <p:nvPr/>
        </p:nvSpPr>
        <p:spPr>
          <a:xfrm>
            <a:off x="514847" y="3358273"/>
            <a:ext cx="8171953" cy="1460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TABLE1, TABLE2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TABLE1.Attribute = TABLE2.Attribute;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94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equi</a:t>
            </a:r>
            <a:r>
              <a:rPr lang="en-US" dirty="0"/>
              <a:t>-join uses the equal sign as the comparison operator. </a:t>
            </a:r>
            <a:endParaRPr lang="en-US" alt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 err="1"/>
              <a:t>Equi</a:t>
            </a:r>
            <a:r>
              <a:rPr lang="en-US" altLang="en-US" dirty="0"/>
              <a:t>-Join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AB24B-3E75-403C-AB4E-FD6729E4328F}"/>
              </a:ext>
            </a:extLst>
          </p:cNvPr>
          <p:cNvSpPr/>
          <p:nvPr/>
        </p:nvSpPr>
        <p:spPr>
          <a:xfrm>
            <a:off x="777240" y="2853366"/>
            <a:ext cx="7589520" cy="1009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Lname,Dname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employee,department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department.mgr_ssn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employee.SSn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520BBF-287E-482A-B8FD-EEEA8AFC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4077977"/>
            <a:ext cx="345805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62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NATURAL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JOIN</a:t>
            </a:r>
            <a:r>
              <a:rPr lang="en-US" altLang="en-US" sz="2400" dirty="0"/>
              <a:t> clause is based on all the columns that have the same name in two tables.</a:t>
            </a:r>
          </a:p>
          <a:p>
            <a:r>
              <a:rPr lang="en-US" altLang="en-US" sz="2400" dirty="0"/>
              <a:t>It selects rows from the two tables that have equal values in all matched columns.</a:t>
            </a:r>
          </a:p>
          <a:p>
            <a:r>
              <a:rPr lang="en-US" altLang="en-US" sz="2400" dirty="0"/>
              <a:t>The same names columns of the associated table are returned only once</a:t>
            </a:r>
          </a:p>
          <a:p>
            <a:r>
              <a:rPr lang="en-US" altLang="en-US" sz="2400" dirty="0"/>
              <a:t>If the columns having the same names have different data types, an error is returned.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Natural Joins</a:t>
            </a:r>
            <a:endParaRPr lang="en-US" b="1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4F00B8-8F25-4D14-99A1-3CF14EB2FC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5949" y="5059363"/>
            <a:ext cx="58674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table1 </a:t>
            </a:r>
            <a:r>
              <a:rPr lang="en-US" alt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table2;</a:t>
            </a:r>
          </a:p>
        </p:txBody>
      </p:sp>
    </p:spTree>
    <p:extLst>
      <p:ext uri="{BB962C8B-B14F-4D97-AF65-F5344CB8AC3E}">
        <p14:creationId xmlns:p14="http://schemas.microsoft.com/office/powerpoint/2010/main" val="706649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199" y="465668"/>
            <a:ext cx="8519823" cy="8308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Retrieving Records with Natural Joins</a:t>
            </a:r>
            <a:endParaRPr lang="en-US" sz="3600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B97EF-205D-4D4E-9A3D-F73C9FA3D51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560512"/>
            <a:ext cx="7286625" cy="13636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job_title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 NATURAL JOIN jobs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5311B-7262-4C22-BCEB-0876A61A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8114"/>
            <a:ext cx="6277851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39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199" y="465668"/>
            <a:ext cx="8519823" cy="8308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Retrieving Records with Natural Joins</a:t>
            </a:r>
            <a:endParaRPr lang="en-US" sz="3600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B97EF-205D-4D4E-9A3D-F73C9FA3D51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560512"/>
            <a:ext cx="7286625" cy="13636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first_name,department_id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job_title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employees NATURAL JOIN jobs 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D41337-2B5E-4893-BD11-2B0B053C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8128"/>
            <a:ext cx="538237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6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join of two tables returning only matched rows is called an </a:t>
            </a:r>
            <a:r>
              <a:rPr lang="en-US" altLang="en-US" dirty="0">
                <a:latin typeface="Courier New" panose="02070309020205020404" pitchFamily="49" charset="0"/>
              </a:rPr>
              <a:t>INNER</a:t>
            </a:r>
            <a:r>
              <a:rPr lang="en-US" altLang="en-US" dirty="0"/>
              <a:t> join.</a:t>
            </a:r>
          </a:p>
          <a:p>
            <a:r>
              <a:rPr lang="en-US" altLang="en-US" dirty="0"/>
              <a:t>The inner joins enables a maximum of 256 tables that can be joined at the same time.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INNER Joins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B880B-D758-417F-B48D-EE1B5BCA1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4483" y="3755838"/>
            <a:ext cx="3389065" cy="22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3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Database integrity</a:t>
            </a:r>
          </a:p>
          <a:p>
            <a:r>
              <a:rPr lang="en-US" altLang="en-US" dirty="0"/>
              <a:t>Referential integrity</a:t>
            </a:r>
          </a:p>
          <a:p>
            <a:pPr lvl="1"/>
            <a:r>
              <a:rPr lang="en-US" altLang="en-US" dirty="0"/>
              <a:t>Foreign keys</a:t>
            </a:r>
          </a:p>
          <a:p>
            <a:r>
              <a:rPr lang="en-US" altLang="en-US" dirty="0"/>
              <a:t>Entity integrity</a:t>
            </a:r>
          </a:p>
          <a:p>
            <a:pPr lvl="1"/>
            <a:r>
              <a:rPr lang="en-US" altLang="en-US" dirty="0"/>
              <a:t>Primary keys</a:t>
            </a:r>
          </a:p>
          <a:p>
            <a:r>
              <a:rPr lang="en-US" altLang="en-US" dirty="0"/>
              <a:t>Domain constraints</a:t>
            </a:r>
          </a:p>
          <a:p>
            <a:r>
              <a:rPr lang="en-US" altLang="en-US" dirty="0"/>
              <a:t>General constraints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SQL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26520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Inner Join Syntax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4D91DD-51DD-4F20-9A9B-5046E130368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499"/>
            <a:ext cx="7286625" cy="214327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table1.column1,table1.column2,table1.column3,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table2.column1,table2.column2,table2.column3…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table 1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INNER JOIN table2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table1.column_name = table2.column_name;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49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Inner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4D91DD-51DD-4F20-9A9B-5046E130368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500"/>
            <a:ext cx="7480271" cy="10443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* from employees e 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INNER JOIN departments d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51AF37-3B99-4314-A24F-C6DFBEF6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49" y="3452384"/>
            <a:ext cx="7380496" cy="15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61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 SQL:1999, the join of two tables returning only matched rows is called an </a:t>
            </a:r>
            <a:r>
              <a:rPr lang="en-US" altLang="en-US" dirty="0">
                <a:latin typeface="Courier New" panose="02070309020205020404" pitchFamily="49" charset="0"/>
              </a:rPr>
              <a:t>INNER</a:t>
            </a:r>
            <a:r>
              <a:rPr lang="en-US" altLang="en-US" dirty="0"/>
              <a:t> join.</a:t>
            </a:r>
          </a:p>
          <a:p>
            <a:r>
              <a:rPr lang="en-US" altLang="en-US" dirty="0"/>
              <a:t>A join between two tables that returns the results of the </a:t>
            </a:r>
            <a:r>
              <a:rPr lang="en-US" altLang="en-US" dirty="0">
                <a:latin typeface="Courier New" panose="02070309020205020404" pitchFamily="49" charset="0"/>
              </a:rPr>
              <a:t>INNER</a:t>
            </a:r>
            <a:r>
              <a:rPr lang="en-US" altLang="en-US" dirty="0"/>
              <a:t> join as well as the unmatched rows from the left (or right) table is called a left (or right) </a:t>
            </a:r>
            <a:r>
              <a:rPr lang="en-US" altLang="en-US" dirty="0">
                <a:latin typeface="Courier New" panose="02070309020205020404" pitchFamily="49" charset="0"/>
              </a:rPr>
              <a:t>OUTER</a:t>
            </a:r>
            <a:r>
              <a:rPr lang="en-US" altLang="en-US" dirty="0"/>
              <a:t> join.</a:t>
            </a:r>
          </a:p>
          <a:p>
            <a:r>
              <a:rPr lang="en-US" altLang="en-US" dirty="0"/>
              <a:t>A join between two tables that returns the results of an </a:t>
            </a:r>
            <a:r>
              <a:rPr lang="en-US" altLang="en-US" dirty="0">
                <a:latin typeface="Courier New" panose="02070309020205020404" pitchFamily="49" charset="0"/>
              </a:rPr>
              <a:t>INNER</a:t>
            </a:r>
            <a:r>
              <a:rPr lang="en-US" altLang="en-US" dirty="0"/>
              <a:t> join as well as the results of a left and right join is a full </a:t>
            </a:r>
            <a:r>
              <a:rPr lang="en-US" altLang="en-US" dirty="0">
                <a:latin typeface="Courier New" panose="02070309020205020404" pitchFamily="49" charset="0"/>
              </a:rPr>
              <a:t>OUTER</a:t>
            </a:r>
            <a:r>
              <a:rPr lang="en-US" altLang="en-US" dirty="0"/>
              <a:t> join.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INNER Versus OUTER Joins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95907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 join of two tables returning all matched rows and non matching rows from one or both tables.</a:t>
            </a:r>
          </a:p>
          <a:p>
            <a:r>
              <a:rPr lang="en-US" altLang="en-US" dirty="0"/>
              <a:t>The outer join can be performed on only 2 tables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Three types of outer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Left Outer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Full Outer Join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Right Outer Join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OUTER Joins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643493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Left joins include all rows from the first (left) table, even if there are no matching rows in the second (right) 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LEFT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138EF-4FEF-43FD-9CA6-0E74B1E33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44542" y="3420886"/>
            <a:ext cx="2894115" cy="18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15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LEFT OUTER JOIN SYNTAX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4D91DD-51DD-4F20-9A9B-5046E130368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6" y="1841499"/>
            <a:ext cx="7136322" cy="16650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* 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table1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LEFT [ OUTER ] JOIN table2 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table1.column_name=table2.column_name;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A0EED2-E62E-4AD1-8541-A6EB5B0A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7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LEFT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4D91DD-51DD-4F20-9A9B-5046E130368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4" y="1841499"/>
            <a:ext cx="7446715" cy="127407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d.department_name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 LEFT OUTER JOIN departments d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 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AA76F5F-3598-4D7C-84E0-443325776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86" y="455861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10" name="Picture 13" descr="C:\salome_official\projects\11gR2\screenshots\les6_28s_a.gif">
            <a:extLst>
              <a:ext uri="{FF2B5EF4-FFF2-40B4-BE49-F238E27FC236}">
                <a16:creationId xmlns:a16="http://schemas.microsoft.com/office/drawing/2014/main" id="{83A7B243-9960-4FA5-9CC3-23AD7FF6C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48" y="3356876"/>
            <a:ext cx="4435475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C:\salome_official\projects\11gR2\screenshots\les6_28s_b.gif">
            <a:extLst>
              <a:ext uri="{FF2B5EF4-FFF2-40B4-BE49-F238E27FC236}">
                <a16:creationId xmlns:a16="http://schemas.microsoft.com/office/drawing/2014/main" id="{9793411B-6DF6-477B-818A-562FB078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6" y="4955488"/>
            <a:ext cx="4435475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894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Right joins include all rows from the second (right) table, even if there are no matching rows in the first (left) 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RIGHT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94984C-E957-400D-A774-D06C722A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06292" y="3263360"/>
            <a:ext cx="2998715" cy="217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3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RIGHT OUTER JOIN SYNTAX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459EA03-58F1-4277-ADDB-A2EC71304C9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11542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*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table1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RIGHT [ OUTER ] JOIN table2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table1.column_name=table2.column_name;</a:t>
            </a:r>
          </a:p>
        </p:txBody>
      </p:sp>
    </p:spTree>
    <p:extLst>
      <p:ext uri="{BB962C8B-B14F-4D97-AF65-F5344CB8AC3E}">
        <p14:creationId xmlns:p14="http://schemas.microsoft.com/office/powerpoint/2010/main" val="2766840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RIGHT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459EA03-58F1-4277-ADDB-A2EC71304C9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115427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d.department_name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 RIGHT OUTER JOIN departments d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  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</a:p>
        </p:txBody>
      </p:sp>
      <p:pic>
        <p:nvPicPr>
          <p:cNvPr id="8" name="Picture 17" descr="C:\salome_official\projects\11gR2\screenshots\les6_29s_a.gif">
            <a:extLst>
              <a:ext uri="{FF2B5EF4-FFF2-40B4-BE49-F238E27FC236}">
                <a16:creationId xmlns:a16="http://schemas.microsoft.com/office/drawing/2014/main" id="{1D661B91-CEDF-40D5-9657-5104DCE9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9" y="3114676"/>
            <a:ext cx="4435475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71362EE3-2CFD-4D63-BCB5-4716981682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05624" y="5022851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11" name="Picture 18" descr="C:\salome_official\projects\11gR2\screenshots\les6_29s_b.gif">
            <a:extLst>
              <a:ext uri="{FF2B5EF4-FFF2-40B4-BE49-F238E27FC236}">
                <a16:creationId xmlns:a16="http://schemas.microsoft.com/office/drawing/2014/main" id="{96CDF5D2-6C65-4BDD-8F85-3E484B79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61" y="5440363"/>
            <a:ext cx="4435475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3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Update anomalies (modify/insert/delete)</a:t>
            </a:r>
          </a:p>
          <a:p>
            <a:r>
              <a:rPr lang="en-US" altLang="en-US" dirty="0"/>
              <a:t>Interpreting functional dependencies</a:t>
            </a:r>
          </a:p>
          <a:p>
            <a:r>
              <a:rPr lang="en-US" altLang="en-US" dirty="0"/>
              <a:t>First Normal Form</a:t>
            </a:r>
          </a:p>
          <a:p>
            <a:r>
              <a:rPr lang="en-US" altLang="en-US" dirty="0"/>
              <a:t>Second Normal Form</a:t>
            </a:r>
          </a:p>
          <a:p>
            <a:r>
              <a:rPr lang="en-US" altLang="en-US" dirty="0"/>
              <a:t>Third Normal Form</a:t>
            </a:r>
          </a:p>
          <a:p>
            <a:endParaRPr lang="en-US" altLang="en-US" dirty="0"/>
          </a:p>
          <a:p>
            <a:r>
              <a:rPr lang="en-US" altLang="en-US" dirty="0"/>
              <a:t>Decomposition/Testing normal forms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Relational Database Design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28816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all records from left (first) table and right (second) table, regardless of whether the join condition is met or not.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FULL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C7C17-AE49-4EF4-ABDA-FB2F6E388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73423" y="3330211"/>
            <a:ext cx="3582012" cy="23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4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FULL OUTER JOIN SYNTAX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FEE547-F1C7-47F2-A562-ACEDA6FE192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4674"/>
            <a:ext cx="7277100" cy="133475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* 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table1 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FULL OUTER JOIN table2 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table1.column_name=table2.column_name;</a:t>
            </a:r>
          </a:p>
        </p:txBody>
      </p:sp>
    </p:spTree>
    <p:extLst>
      <p:ext uri="{BB962C8B-B14F-4D97-AF65-F5344CB8AC3E}">
        <p14:creationId xmlns:p14="http://schemas.microsoft.com/office/powerpoint/2010/main" val="3544531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FULL OUTER JOIN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FEE547-F1C7-47F2-A562-ACEDA6FE192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4674"/>
            <a:ext cx="7277100" cy="10830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d.department_name</a:t>
            </a: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 FULL OUTER JOIN departments d</a:t>
            </a:r>
          </a:p>
          <a:p>
            <a:pPr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ON  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887F1F8C-E044-4DB5-925C-1388488824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9938" y="3964985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1D1D447C-1690-4814-A10D-C1599188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3041060"/>
            <a:ext cx="3930650" cy="1020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701F0B90-F5BE-4D9C-88B5-EA26F7EF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4641260"/>
            <a:ext cx="3724275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5383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Use table prefixes to qualify column names that are in multiple tables.</a:t>
            </a:r>
          </a:p>
          <a:p>
            <a:r>
              <a:rPr lang="en-US" altLang="en-US" dirty="0"/>
              <a:t>Instead of full table name prefixes, use table aliases.</a:t>
            </a:r>
          </a:p>
          <a:p>
            <a:r>
              <a:rPr lang="en-US" altLang="en-US" dirty="0"/>
              <a:t>Table alias gives a table a shorter name:</a:t>
            </a:r>
          </a:p>
          <a:p>
            <a:pPr lvl="1"/>
            <a:r>
              <a:rPr lang="en-US" altLang="en-US" dirty="0"/>
              <a:t>Keeps SQL code smaller, uses less memory</a:t>
            </a:r>
          </a:p>
          <a:p>
            <a:r>
              <a:rPr lang="en-US" altLang="en-US" dirty="0"/>
              <a:t>Use column aliases to distinguish columns that have identical names, but reside in different tables.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Qualifying Ambiguous Column Names</a:t>
            </a:r>
            <a:endParaRPr lang="en-US" sz="3600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32907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dirty="0"/>
              <a:t> clause or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 to apply additional conditions: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Applying Additional Conditions to a Join</a:t>
            </a:r>
            <a:endParaRPr lang="en-US" sz="3600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F698B27-753D-41EC-86D1-C23B074343E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28687" y="2664349"/>
            <a:ext cx="7286625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e.employee_id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d.location_id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 JOIN departments d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ON     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e.manager_id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149 ;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238E623-94E9-4515-B2DB-967E0DC6E2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4495800"/>
            <a:ext cx="7286625" cy="14065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e.employee_id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e.last_name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d.location_id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 JOIN departments d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ON     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e.manager_id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149 ;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BD60E38-FEC6-4F90-B191-19F504286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230" y="4007264"/>
            <a:ext cx="64405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0059729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An </a:t>
            </a:r>
            <a:r>
              <a:rPr lang="en-US" altLang="en-US" dirty="0" err="1"/>
              <a:t>sql</a:t>
            </a:r>
            <a:r>
              <a:rPr lang="en-US" altLang="en-US" dirty="0"/>
              <a:t> join condition that uses some other comparison operator other than the equal sign like &gt;, &lt;, &gt;=, &lt;=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Non-</a:t>
            </a:r>
            <a:r>
              <a:rPr lang="en-US" altLang="en-US" dirty="0" err="1"/>
              <a:t>Equi</a:t>
            </a:r>
            <a:r>
              <a:rPr lang="en-US" altLang="en-US" dirty="0"/>
              <a:t>-Join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16058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 err="1"/>
              <a:t>Nonequijoins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pic>
        <p:nvPicPr>
          <p:cNvPr id="5" name="Picture 20" descr="C:\salome_official\projects\11gR2\screenshots\les6_23s_b.gif">
            <a:extLst>
              <a:ext uri="{FF2B5EF4-FFF2-40B4-BE49-F238E27FC236}">
                <a16:creationId xmlns:a16="http://schemas.microsoft.com/office/drawing/2014/main" id="{34D5B5E8-40D6-42E9-ABA0-D0CD13CE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563813"/>
            <a:ext cx="234315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" descr="C:\salome_official\projects\11gR2\screenshots\les6_23s_a.gif">
            <a:extLst>
              <a:ext uri="{FF2B5EF4-FFF2-40B4-BE49-F238E27FC236}">
                <a16:creationId xmlns:a16="http://schemas.microsoft.com/office/drawing/2014/main" id="{3CA95683-0A29-457C-B1DC-5640CCDA1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571750"/>
            <a:ext cx="3578225" cy="1589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7306472-2205-4395-B605-191E9383B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830388"/>
            <a:ext cx="141968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EMPLOYEES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953118-7CC3-4F44-8C64-38357A9EA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155401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j-lt"/>
              </a:rPr>
              <a:t>JOB_GRADES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2B981BD-CB3F-4D3B-B09A-8DBB0754F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913313"/>
            <a:ext cx="366712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>
                <a:latin typeface="+mj-lt"/>
              </a:rPr>
              <a:t>…</a:t>
            </a: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907E7D03-946B-4EA1-A465-0A44770C6E32}"/>
              </a:ext>
            </a:extLst>
          </p:cNvPr>
          <p:cNvSpPr>
            <a:spLocks noChangeShapeType="1"/>
          </p:cNvSpPr>
          <p:nvPr/>
        </p:nvSpPr>
        <p:spPr bwMode="gray">
          <a:xfrm>
            <a:off x="3352800" y="3352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8126DF5B-6D44-4343-A712-D30B7FBAF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19600"/>
            <a:ext cx="4419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+mj-lt"/>
              </a:rPr>
              <a:t>The JOB_GRADES table defines the LOWEST_SAL and HIGHEST_SAL range of values for each GRADE_LEVEL. Therefore, the GRADE_LEVEL column can be used to assign grades to each employee.</a:t>
            </a:r>
          </a:p>
        </p:txBody>
      </p:sp>
      <p:pic>
        <p:nvPicPr>
          <p:cNvPr id="12" name="Picture 21" descr="C:\salome_official\projects\11gR2\screenshots\les6_23s_c.gif">
            <a:extLst>
              <a:ext uri="{FF2B5EF4-FFF2-40B4-BE49-F238E27FC236}">
                <a16:creationId xmlns:a16="http://schemas.microsoft.com/office/drawing/2014/main" id="{5A9F4D44-F86E-4063-BC5D-2E66D258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5322888"/>
            <a:ext cx="23431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178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199" y="333956"/>
            <a:ext cx="8495969" cy="962604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Retrieving Records with </a:t>
            </a:r>
            <a:r>
              <a:rPr lang="en-US" altLang="en-US" sz="3600" dirty="0" err="1"/>
              <a:t>Nonequijoins</a:t>
            </a:r>
            <a:endParaRPr lang="en-US" sz="3600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039044-73AE-4087-9A24-DA1BF56E1D1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9288"/>
            <a:ext cx="7286625" cy="124618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SELECT </a:t>
            </a:r>
            <a:r>
              <a:rPr lang="en-US" altLang="en-US" dirty="0" err="1">
                <a:latin typeface="Courier New" panose="02070309020205020404" pitchFamily="49" charset="0"/>
              </a:rPr>
              <a:t>e.last_name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e.salary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j.grade_level</a:t>
            </a:r>
            <a:endParaRPr lang="en-US" altLang="en-US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FROM   employees e JOIN </a:t>
            </a:r>
            <a:r>
              <a:rPr lang="en-US" altLang="en-US" dirty="0" err="1">
                <a:latin typeface="Courier New" panose="02070309020205020404" pitchFamily="49" charset="0"/>
              </a:rPr>
              <a:t>job_grades</a:t>
            </a:r>
            <a:r>
              <a:rPr lang="en-US" altLang="en-US" dirty="0">
                <a:latin typeface="Courier New" panose="02070309020205020404" pitchFamily="49" charset="0"/>
              </a:rPr>
              <a:t> j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ON     </a:t>
            </a:r>
            <a:r>
              <a:rPr lang="en-US" altLang="en-US" dirty="0" err="1">
                <a:latin typeface="Courier New" panose="02070309020205020404" pitchFamily="49" charset="0"/>
              </a:rPr>
              <a:t>e.salary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BETWEEN </a:t>
            </a:r>
            <a:r>
              <a:rPr lang="en-US" altLang="en-US" dirty="0" err="1">
                <a:latin typeface="Courier New" panose="02070309020205020404" pitchFamily="49" charset="0"/>
              </a:rPr>
              <a:t>j.lowest_sal</a:t>
            </a:r>
            <a:r>
              <a:rPr lang="en-US" altLang="en-US" dirty="0">
                <a:latin typeface="Courier New" panose="02070309020205020404" pitchFamily="49" charset="0"/>
              </a:rPr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j.highest_sal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B0DA531-FFE0-4491-BC55-D2B6B9F36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572452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/>
              <a:t>…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3C2FA18F-8D65-45C4-8DA6-3559813E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3365500" cy="240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981E343C-C216-43C8-BB9D-9AB955A5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29000"/>
            <a:ext cx="1905000" cy="24384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6485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Self-Joins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A5E5A7AE-9DE0-45C7-96F6-C7BB2DA89F07}"/>
              </a:ext>
            </a:extLst>
          </p:cNvPr>
          <p:cNvSpPr>
            <a:spLocks/>
          </p:cNvSpPr>
          <p:nvPr/>
        </p:nvSpPr>
        <p:spPr bwMode="auto">
          <a:xfrm>
            <a:off x="4133850" y="4756150"/>
            <a:ext cx="1560513" cy="377825"/>
          </a:xfrm>
          <a:custGeom>
            <a:avLst/>
            <a:gdLst>
              <a:gd name="T0" fmla="*/ 0 w 946"/>
              <a:gd name="T1" fmla="*/ 2147483647 h 378"/>
              <a:gd name="T2" fmla="*/ 0 w 946"/>
              <a:gd name="T3" fmla="*/ 2147483647 h 378"/>
              <a:gd name="T4" fmla="*/ 2147483647 w 946"/>
              <a:gd name="T5" fmla="*/ 2147483647 h 378"/>
              <a:gd name="T6" fmla="*/ 2147483647 w 946"/>
              <a:gd name="T7" fmla="*/ 0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946"/>
              <a:gd name="T13" fmla="*/ 0 h 378"/>
              <a:gd name="T14" fmla="*/ 946 w 946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6" h="378">
                <a:moveTo>
                  <a:pt x="0" y="9"/>
                </a:moveTo>
                <a:lnTo>
                  <a:pt x="0" y="377"/>
                </a:lnTo>
                <a:lnTo>
                  <a:pt x="945" y="377"/>
                </a:lnTo>
                <a:lnTo>
                  <a:pt x="945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04BF357-B186-4FCC-B882-8637A838D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824038"/>
            <a:ext cx="256628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+mj-lt"/>
              </a:rPr>
              <a:t>EMPLOYEES (WORKER)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CA334C9-E17D-42E9-8AF1-DCAEC001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824038"/>
            <a:ext cx="27419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+mj-lt"/>
              </a:rPr>
              <a:t>EMPLOYEES (MANAGER)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351C0C7A-DC37-4AE8-99A4-2A35FE83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648200"/>
            <a:ext cx="366712" cy="39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2400">
                <a:latin typeface="+mj-lt"/>
              </a:rPr>
              <a:t>…</a:t>
            </a:r>
          </a:p>
        </p:txBody>
      </p:sp>
      <p:pic>
        <p:nvPicPr>
          <p:cNvPr id="18" name="Picture 15" descr="C:\salome_official\projects\11gR2\screenshots\les6_20s_a.gif">
            <a:extLst>
              <a:ext uri="{FF2B5EF4-FFF2-40B4-BE49-F238E27FC236}">
                <a16:creationId xmlns:a16="http://schemas.microsoft.com/office/drawing/2014/main" id="{A6D91041-1AA7-4359-9E0E-244D2661A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255838"/>
            <a:ext cx="3292475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C:\salome_official\projects\11gR2\screenshots\les6_20s_b.gif">
            <a:extLst>
              <a:ext uri="{FF2B5EF4-FFF2-40B4-BE49-F238E27FC236}">
                <a16:creationId xmlns:a16="http://schemas.microsoft.com/office/drawing/2014/main" id="{8B87F781-2D2C-45DF-9332-2D594690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44725"/>
            <a:ext cx="2182813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4036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Joins the table to itself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Self-Joins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9E2032-E465-4E5B-A76B-B7DFD2847AE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56225" y="2906436"/>
            <a:ext cx="7286625" cy="10318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 </a:t>
            </a:r>
          </a:p>
          <a:p>
            <a:pPr>
              <a:buFontTx/>
              <a:buNone/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 as Alias1,  TABLE as Alias2</a:t>
            </a:r>
            <a:b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Alias1.AttributeA = Alias2.AttributeB;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9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UPDATE Store SET city= ’</a:t>
            </a:r>
            <a:r>
              <a:rPr lang="en-US" altLang="en-US" dirty="0" err="1"/>
              <a:t>Bohston</a:t>
            </a:r>
            <a:r>
              <a:rPr lang="en-US" altLang="en-US" dirty="0"/>
              <a:t>’ WHERE city = ‘Boston’;</a:t>
            </a:r>
          </a:p>
          <a:p>
            <a:pPr lvl="1"/>
            <a:r>
              <a:rPr lang="en-US" altLang="en-US" dirty="0"/>
              <a:t>Updates Boston tuples to new spelling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UPDATE Store SET city= 'Boston' WHERE city LIKE '</a:t>
            </a:r>
            <a:r>
              <a:rPr lang="en-US" altLang="en-US" dirty="0" err="1"/>
              <a:t>B%ton</a:t>
            </a:r>
            <a:r>
              <a:rPr lang="en-US" altLang="en-US" dirty="0"/>
              <a:t>';</a:t>
            </a:r>
          </a:p>
          <a:p>
            <a:pPr lvl="1"/>
            <a:r>
              <a:rPr lang="en-US" altLang="en-US" dirty="0"/>
              <a:t>Set “Boston” spelling</a:t>
            </a:r>
          </a:p>
          <a:p>
            <a:pPr lvl="1"/>
            <a:r>
              <a:rPr lang="en-US" altLang="en-US" dirty="0"/>
              <a:t>Includes “Boston”, “</a:t>
            </a:r>
            <a:r>
              <a:rPr lang="en-US" altLang="en-US" dirty="0" err="1"/>
              <a:t>Bohston</a:t>
            </a:r>
            <a:r>
              <a:rPr lang="en-US" altLang="en-US" dirty="0"/>
              <a:t>” and even “Brighton”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4333" y="465668"/>
            <a:ext cx="5429920" cy="830891"/>
          </a:xfrm>
        </p:spPr>
        <p:txBody>
          <a:bodyPr/>
          <a:lstStyle/>
          <a:p>
            <a:r>
              <a:rPr lang="en-US" altLang="en-US" dirty="0"/>
              <a:t>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470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Joins the table to itself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65668"/>
            <a:ext cx="8229600" cy="830891"/>
          </a:xfrm>
        </p:spPr>
        <p:txBody>
          <a:bodyPr/>
          <a:lstStyle/>
          <a:p>
            <a:r>
              <a:rPr lang="en-US" altLang="en-US" dirty="0"/>
              <a:t>Self-Joins</a:t>
            </a:r>
            <a:endParaRPr lang="en-US" dirty="0"/>
          </a:p>
        </p:txBody>
      </p:sp>
      <p:sp>
        <p:nvSpPr>
          <p:cNvPr id="4" name="Footer Placeholder 6"/>
          <p:cNvSpPr txBox="1">
            <a:spLocks/>
          </p:cNvSpPr>
          <p:nvPr/>
        </p:nvSpPr>
        <p:spPr>
          <a:xfrm>
            <a:off x="865949" y="6405832"/>
            <a:ext cx="5153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400">
              <a:defRPr b="0" i="0">
                <a:latin typeface="Helvetica"/>
                <a:cs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CDM CSC 455 – Databases for Large Scale Analytics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9E2032-E465-4E5B-A76B-B7DFD2847AE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43690" y="2461163"/>
            <a:ext cx="7286625" cy="10318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worker.last_name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manager.last_name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  employees worker JOIN employees manager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  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worker.manager_id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manager.employee_id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42B9435-1DF9-4DDF-A579-3BB629D8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90" y="3707958"/>
            <a:ext cx="2044700" cy="2079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853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Class</a:t>
            </a:r>
          </a:p>
          <a:p>
            <a:pPr lvl="1"/>
            <a:r>
              <a:rPr lang="en-US" dirty="0"/>
              <a:t>More SQL</a:t>
            </a:r>
          </a:p>
          <a:p>
            <a:pPr lvl="2"/>
            <a:r>
              <a:rPr lang="en-US" dirty="0"/>
              <a:t>Nested Queries</a:t>
            </a:r>
          </a:p>
          <a:p>
            <a:pPr lvl="2"/>
            <a:r>
              <a:rPr lang="en-US"/>
              <a:t>Date Conversion</a:t>
            </a:r>
            <a:endParaRPr lang="en-US" dirty="0"/>
          </a:p>
          <a:p>
            <a:pPr lvl="1"/>
            <a:r>
              <a:rPr lang="en-US" dirty="0"/>
              <a:t>Python SQLite</a:t>
            </a:r>
          </a:p>
          <a:p>
            <a:pPr lvl="1"/>
            <a:r>
              <a:rPr lang="en-US" dirty="0"/>
              <a:t>Python I/0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4333" y="465668"/>
            <a:ext cx="5429920" cy="830891"/>
          </a:xfrm>
        </p:spPr>
        <p:txBody>
          <a:bodyPr>
            <a:normAutofit/>
          </a:bodyPr>
          <a:lstStyle/>
          <a:p>
            <a:r>
              <a:rPr lang="en-US" altLang="en-US" dirty="0"/>
              <a:t>Next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UPDATE Savings</a:t>
            </a:r>
          </a:p>
          <a:p>
            <a:pPr>
              <a:buFontTx/>
              <a:buNone/>
            </a:pPr>
            <a:r>
              <a:rPr lang="en-US" altLang="en-US" dirty="0"/>
              <a:t>	SET Amount = Amount * 1.2</a:t>
            </a:r>
          </a:p>
          <a:p>
            <a:pPr>
              <a:buFontTx/>
              <a:buNone/>
            </a:pPr>
            <a:r>
              <a:rPr lang="en-US" altLang="en-US" dirty="0"/>
              <a:t>   WHERE </a:t>
            </a:r>
            <a:r>
              <a:rPr lang="en-US" altLang="en-US" dirty="0" err="1"/>
              <a:t>accountType</a:t>
            </a:r>
            <a:r>
              <a:rPr lang="en-US" altLang="en-US" dirty="0"/>
              <a:t> = ‘CD’;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UPDATE Checking</a:t>
            </a:r>
          </a:p>
          <a:p>
            <a:pPr>
              <a:buFontTx/>
              <a:buNone/>
            </a:pPr>
            <a:r>
              <a:rPr lang="en-US" altLang="en-US" dirty="0"/>
              <a:t>	SET Amount = Amount * 1.04</a:t>
            </a:r>
          </a:p>
          <a:p>
            <a:pPr>
              <a:buFontTx/>
              <a:buNone/>
            </a:pPr>
            <a:r>
              <a:rPr lang="en-US" altLang="en-US" dirty="0"/>
              <a:t>   WHERE Amount &gt; 50;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74333" y="465668"/>
            <a:ext cx="5429920" cy="830891"/>
          </a:xfrm>
        </p:spPr>
        <p:txBody>
          <a:bodyPr/>
          <a:lstStyle/>
          <a:p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16823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4294967295"/>
          </p:nvPr>
        </p:nvSpPr>
        <p:spPr/>
        <p:txBody>
          <a:bodyPr/>
          <a:lstStyle/>
          <a:p>
            <a:r>
              <a:rPr lang="en-US" altLang="en-US" dirty="0"/>
              <a:t>For single conditions use the immediate result</a:t>
            </a:r>
          </a:p>
          <a:p>
            <a:r>
              <a:rPr lang="en-US" altLang="en-US" dirty="0"/>
              <a:t>Can combine multiple conditions with </a:t>
            </a:r>
            <a:r>
              <a:rPr lang="en-US" altLang="en-US" dirty="0" err="1"/>
              <a:t>boolean</a:t>
            </a:r>
            <a:r>
              <a:rPr lang="en-US" altLang="en-US" dirty="0"/>
              <a:t> operators</a:t>
            </a:r>
          </a:p>
          <a:p>
            <a:pPr lvl="1"/>
            <a:r>
              <a:rPr lang="en-US" altLang="en-US" dirty="0"/>
              <a:t>AND</a:t>
            </a:r>
          </a:p>
          <a:p>
            <a:pPr lvl="1"/>
            <a:r>
              <a:rPr lang="en-US" altLang="en-US" dirty="0"/>
              <a:t>OR</a:t>
            </a:r>
          </a:p>
          <a:p>
            <a:pPr lvl="1"/>
            <a:r>
              <a:rPr lang="en-US" altLang="en-US" dirty="0"/>
              <a:t>NOT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5374" y="465668"/>
            <a:ext cx="7824083" cy="830891"/>
          </a:xfrm>
        </p:spPr>
        <p:txBody>
          <a:bodyPr/>
          <a:lstStyle/>
          <a:p>
            <a:r>
              <a:rPr lang="en-US" altLang="en-US" dirty="0"/>
              <a:t>Boolean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87665"/>
      </p:ext>
    </p:extLst>
  </p:cSld>
  <p:clrMapOvr>
    <a:masterClrMapping/>
  </p:clrMapOvr>
</p:sld>
</file>

<file path=ppt/theme/theme1.xml><?xml version="1.0" encoding="utf-8"?>
<a:theme xmlns:a="http://schemas.openxmlformats.org/drawingml/2006/main" name="Version 2_2011">
  <a:themeElements>
    <a:clrScheme name="Custom Depa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16A9C"/>
      </a:accent1>
      <a:accent2>
        <a:srgbClr val="C0962B"/>
      </a:accent2>
      <a:accent3>
        <a:srgbClr val="BB1F2E"/>
      </a:accent3>
      <a:accent4>
        <a:srgbClr val="3478A2"/>
      </a:accent4>
      <a:accent5>
        <a:srgbClr val="C6C225"/>
      </a:accent5>
      <a:accent6>
        <a:srgbClr val="F79646"/>
      </a:accent6>
      <a:hlink>
        <a:srgbClr val="85D2DD"/>
      </a:hlink>
      <a:folHlink>
        <a:srgbClr val="5C27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A64F4C2A5604FAC55642FE06F8B1A" ma:contentTypeVersion="2" ma:contentTypeDescription="Create a new document." ma:contentTypeScope="" ma:versionID="3ef1d1c020a4a8de6bd44f23be0df3c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061ade47648f28b916c2a0f4afdd21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B18CB7-9EEC-4FC3-A2D3-2B8364DC5BBA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1FF6BEF-9C56-44B8-9E7E-05496A654C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258D59-E23D-47DD-85BA-4F7CF9AE82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Version 2_2011.potx</Template>
  <TotalTime>7580</TotalTime>
  <Words>2935</Words>
  <Application>Microsoft Macintosh PowerPoint</Application>
  <PresentationFormat>On-screen Show (4:3)</PresentationFormat>
  <Paragraphs>663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Courier New</vt:lpstr>
      <vt:lpstr>Gotham-Book</vt:lpstr>
      <vt:lpstr>Helvetica</vt:lpstr>
      <vt:lpstr>Times New Roman</vt:lpstr>
      <vt:lpstr>Version 2_2011</vt:lpstr>
      <vt:lpstr>CSC 455: Database Processing for Large-Scale Analytics</vt:lpstr>
      <vt:lpstr>Objectives</vt:lpstr>
      <vt:lpstr>Midterm</vt:lpstr>
      <vt:lpstr>SQL</vt:lpstr>
      <vt:lpstr>SQL</vt:lpstr>
      <vt:lpstr>Relational Database Design</vt:lpstr>
      <vt:lpstr>UPDATE</vt:lpstr>
      <vt:lpstr>UPDATE</vt:lpstr>
      <vt:lpstr>Boolean Operations</vt:lpstr>
      <vt:lpstr>AND Operator</vt:lpstr>
      <vt:lpstr>OR Operator</vt:lpstr>
      <vt:lpstr>NOT Operator</vt:lpstr>
      <vt:lpstr>Combining AND/OR/NOT</vt:lpstr>
      <vt:lpstr>ORDER BY</vt:lpstr>
      <vt:lpstr>Group Functions</vt:lpstr>
      <vt:lpstr>Types of Group Functions</vt:lpstr>
      <vt:lpstr>Group Functions: Syntax</vt:lpstr>
      <vt:lpstr>AVG and SUM Functions</vt:lpstr>
      <vt:lpstr>MIN and MAX Functions</vt:lpstr>
      <vt:lpstr>COUNT Function</vt:lpstr>
      <vt:lpstr>COUNT With DISTINCT</vt:lpstr>
      <vt:lpstr>Group Functions and Null Values</vt:lpstr>
      <vt:lpstr>Creating Groups of Data </vt:lpstr>
      <vt:lpstr>GROUP BY Clause Syntax</vt:lpstr>
      <vt:lpstr>GROUP BY Clause</vt:lpstr>
      <vt:lpstr>GROUP BY Clause</vt:lpstr>
      <vt:lpstr>Grouping by More Than One Column</vt:lpstr>
      <vt:lpstr>GROUP BY Clause on Multiple Columns</vt:lpstr>
      <vt:lpstr>Illegal Queries Using Group Functions</vt:lpstr>
      <vt:lpstr>Illegal Queries Using Group Functions</vt:lpstr>
      <vt:lpstr>Illegal Queries Using Group Functions</vt:lpstr>
      <vt:lpstr>Restricting Group Results</vt:lpstr>
      <vt:lpstr>Restricting Group Results with the HAVING Clause</vt:lpstr>
      <vt:lpstr>HAVING Clause</vt:lpstr>
      <vt:lpstr>HAVING Clause</vt:lpstr>
      <vt:lpstr>Order of Operations</vt:lpstr>
      <vt:lpstr>Quiz</vt:lpstr>
      <vt:lpstr>Obtaining Data from Multiple Tables</vt:lpstr>
      <vt:lpstr>Obtaining Data from Multiple Tables</vt:lpstr>
      <vt:lpstr>Table/Column Alias</vt:lpstr>
      <vt:lpstr>Cartesian Products</vt:lpstr>
      <vt:lpstr>Generating a Cartesian Product</vt:lpstr>
      <vt:lpstr>Creating Cross Joins</vt:lpstr>
      <vt:lpstr>Equi-Join</vt:lpstr>
      <vt:lpstr>Equi-Join</vt:lpstr>
      <vt:lpstr>Natural Joins</vt:lpstr>
      <vt:lpstr>Retrieving Records with Natural Joins</vt:lpstr>
      <vt:lpstr>Retrieving Records with Natural Joins</vt:lpstr>
      <vt:lpstr>INNER Joins</vt:lpstr>
      <vt:lpstr>Inner Join Syntax</vt:lpstr>
      <vt:lpstr>Inner Join</vt:lpstr>
      <vt:lpstr>INNER Versus OUTER Joins</vt:lpstr>
      <vt:lpstr>OUTER Joins</vt:lpstr>
      <vt:lpstr>LEFT OUTER JOIN</vt:lpstr>
      <vt:lpstr>LEFT OUTER JOIN SYNTAX</vt:lpstr>
      <vt:lpstr>LEFT OUTER JOIN</vt:lpstr>
      <vt:lpstr>RIGHT OUTER JOIN</vt:lpstr>
      <vt:lpstr>RIGHT OUTER JOIN SYNTAX</vt:lpstr>
      <vt:lpstr>RIGHT OUTER JOIN</vt:lpstr>
      <vt:lpstr>FULL OUTER JOIN</vt:lpstr>
      <vt:lpstr>FULL OUTER JOIN SYNTAX</vt:lpstr>
      <vt:lpstr>FULL OUTER JOIN</vt:lpstr>
      <vt:lpstr>Qualifying Ambiguous Column Names</vt:lpstr>
      <vt:lpstr>Applying Additional Conditions to a Join</vt:lpstr>
      <vt:lpstr>Non-Equi-Join</vt:lpstr>
      <vt:lpstr>Nonequijoins</vt:lpstr>
      <vt:lpstr>Retrieving Records with Nonequijoins</vt:lpstr>
      <vt:lpstr>Self-Joins</vt:lpstr>
      <vt:lpstr>Self-Joins</vt:lpstr>
      <vt:lpstr>Self-Joins</vt:lpstr>
      <vt:lpstr>Next Class</vt:lpstr>
    </vt:vector>
  </TitlesOfParts>
  <Company>DePaul University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DePaul University</dc:creator>
  <cp:lastModifiedBy>oogun1</cp:lastModifiedBy>
  <cp:revision>123</cp:revision>
  <dcterms:created xsi:type="dcterms:W3CDTF">2012-02-28T22:25:26Z</dcterms:created>
  <dcterms:modified xsi:type="dcterms:W3CDTF">2018-04-17T21:22:09Z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0x010100323A64F4C2A5604FAC55642FE06F8B1A</vt:lpwstr>
  </property>
</Properties>
</file>