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70" r:id="rId10"/>
    <p:sldId id="269" r:id="rId11"/>
    <p:sldId id="271" r:id="rId12"/>
    <p:sldId id="284" r:id="rId13"/>
    <p:sldId id="285" r:id="rId14"/>
    <p:sldId id="286" r:id="rId15"/>
    <p:sldId id="287" r:id="rId16"/>
    <p:sldId id="288" r:id="rId17"/>
    <p:sldId id="289" r:id="rId18"/>
    <p:sldId id="272" r:id="rId19"/>
    <p:sldId id="264" r:id="rId20"/>
    <p:sldId id="277" r:id="rId21"/>
    <p:sldId id="273" r:id="rId22"/>
    <p:sldId id="278" r:id="rId23"/>
    <p:sldId id="274" r:id="rId24"/>
    <p:sldId id="279" r:id="rId25"/>
    <p:sldId id="275" r:id="rId26"/>
    <p:sldId id="280" r:id="rId27"/>
    <p:sldId id="276" r:id="rId28"/>
    <p:sldId id="281" r:id="rId29"/>
    <p:sldId id="265" r:id="rId30"/>
    <p:sldId id="282" r:id="rId31"/>
    <p:sldId id="283" r:id="rId32"/>
    <p:sldId id="290" r:id="rId33"/>
    <p:sldId id="266" r:id="rId34"/>
    <p:sldId id="267" r:id="rId35"/>
    <p:sldId id="268"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83" autoAdjust="0"/>
    <p:restoredTop sz="94660"/>
  </p:normalViewPr>
  <p:slideViewPr>
    <p:cSldViewPr snapToGrid="0">
      <p:cViewPr>
        <p:scale>
          <a:sx n="77" d="100"/>
          <a:sy n="77" d="100"/>
        </p:scale>
        <p:origin x="1968" y="8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793337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446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9e54eb57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9e54eb57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391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e9e54eb57c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9e54eb57c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836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e9e54eb57c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e54eb57c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526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9e54eb57c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9e54eb57c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39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e9e54eb57c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e9e54eb57c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981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e9e54eb57c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e9e54eb57c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774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9e54eb57c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9e54eb57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12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9e54eb57c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9e54eb57c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235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9e54eb57c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9e54eb57c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83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9e54eb57c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9e54eb57c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078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e9e54eb57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e9e54eb57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899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e9e54eb57c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e9e54eb57c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0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Questions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29" y="857002"/>
            <a:ext cx="3227625" cy="41479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959" y="270164"/>
            <a:ext cx="1649194" cy="1647905"/>
          </a:xfrm>
          <a:prstGeom prst="rect">
            <a:avLst/>
          </a:prstGeom>
        </p:spPr>
      </p:pic>
    </p:spTree>
    <p:extLst>
      <p:ext uri="{BB962C8B-B14F-4D97-AF65-F5344CB8AC3E}">
        <p14:creationId xmlns:p14="http://schemas.microsoft.com/office/powerpoint/2010/main" val="338839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smtClean="0"/>
              <a:t>Assignment</a:t>
            </a:r>
            <a:endParaRPr lang="en-US" sz="3600" b="1" dirty="0"/>
          </a:p>
        </p:txBody>
      </p:sp>
      <p:sp>
        <p:nvSpPr>
          <p:cNvPr id="3" name="Text Placeholder 2"/>
          <p:cNvSpPr>
            <a:spLocks noGrp="1"/>
          </p:cNvSpPr>
          <p:nvPr>
            <p:ph type="body" idx="1"/>
          </p:nvPr>
        </p:nvSpPr>
        <p:spPr/>
        <p:txBody>
          <a:bodyPr>
            <a:noAutofit/>
          </a:bodyPr>
          <a:lstStyle/>
          <a:p>
            <a:pPr lvl="0"/>
            <a:r>
              <a:rPr lang="en-GB" sz="4000" dirty="0" smtClean="0"/>
              <a:t>What is buffer </a:t>
            </a:r>
            <a:r>
              <a:rPr lang="en-GB" sz="4000" dirty="0"/>
              <a:t>overflow, insecure configuration and SQL </a:t>
            </a:r>
            <a:r>
              <a:rPr lang="en-GB" sz="4000" dirty="0" smtClean="0"/>
              <a:t>injection and how do we prevent them.</a:t>
            </a:r>
            <a:endParaRPr lang="en-US" sz="4000" dirty="0"/>
          </a:p>
          <a:p>
            <a:pPr lvl="0"/>
            <a:r>
              <a:rPr lang="en-GB" sz="4000" dirty="0"/>
              <a:t>What is a </a:t>
            </a:r>
            <a:r>
              <a:rPr lang="en-GB" sz="4000" dirty="0" err="1"/>
              <a:t>ransomware</a:t>
            </a:r>
            <a:r>
              <a:rPr lang="en-GB" sz="4000" dirty="0"/>
              <a:t>, botnet and spyware</a:t>
            </a:r>
            <a:r>
              <a:rPr lang="en-GB" sz="4000" dirty="0" smtClean="0"/>
              <a:t>?</a:t>
            </a:r>
            <a:endParaRPr lang="en-US" sz="4000" dirty="0"/>
          </a:p>
        </p:txBody>
      </p:sp>
    </p:spTree>
    <p:extLst>
      <p:ext uri="{BB962C8B-B14F-4D97-AF65-F5344CB8AC3E}">
        <p14:creationId xmlns:p14="http://schemas.microsoft.com/office/powerpoint/2010/main" val="16067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Buffer Overflow:</a:t>
            </a:r>
            <a:r>
              <a:rPr lang="en-US" dirty="0"/>
              <a:t/>
            </a:r>
            <a:br>
              <a:rPr lang="en-US" dirty="0"/>
            </a:br>
            <a:endParaRPr lang="en-US" dirty="0"/>
          </a:p>
        </p:txBody>
      </p:sp>
      <p:sp>
        <p:nvSpPr>
          <p:cNvPr id="3" name="Text Placeholder 2"/>
          <p:cNvSpPr>
            <a:spLocks noGrp="1"/>
          </p:cNvSpPr>
          <p:nvPr>
            <p:ph type="body" idx="1"/>
          </p:nvPr>
        </p:nvSpPr>
        <p:spPr/>
        <p:txBody>
          <a:bodyPr>
            <a:noAutofit/>
          </a:bodyPr>
          <a:lstStyle/>
          <a:p>
            <a:pPr marL="114300" indent="0" algn="just">
              <a:buNone/>
            </a:pPr>
            <a:r>
              <a:rPr lang="en-US" sz="2400" dirty="0" smtClean="0"/>
              <a:t>A buffer overflow (or buffer overrun) occurs when a program writes data beyond the allocated memory buffer, overwriting adjacent memory locations.</a:t>
            </a:r>
          </a:p>
          <a:p>
            <a:pPr marL="114300" indent="0" algn="just">
              <a:buNone/>
            </a:pPr>
            <a:r>
              <a:rPr lang="en-US" sz="2400" dirty="0" smtClean="0"/>
              <a:t>Buffers are temporary memory storage areas used during data transfer within a program or between programs.</a:t>
            </a:r>
          </a:p>
          <a:p>
            <a:pPr marL="114300" indent="0" algn="just">
              <a:buNone/>
            </a:pPr>
            <a:r>
              <a:rPr lang="en-US" sz="2400" dirty="0" smtClean="0"/>
              <a:t>Attackers exploit buffer overflows to manipulate program execution, potentially compromising data or even gaining unauthorized access to systems12.</a:t>
            </a:r>
          </a:p>
          <a:p>
            <a:pPr marL="114300" indent="0" algn="just">
              <a:buNone/>
            </a:pPr>
            <a:endParaRPr lang="en-US" sz="2400" dirty="0"/>
          </a:p>
        </p:txBody>
      </p:sp>
    </p:spTree>
    <p:extLst>
      <p:ext uri="{BB962C8B-B14F-4D97-AF65-F5344CB8AC3E}">
        <p14:creationId xmlns:p14="http://schemas.microsoft.com/office/powerpoint/2010/main" val="159793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SQL Injection (</a:t>
            </a:r>
            <a:r>
              <a:rPr lang="en-US" b="1" dirty="0" err="1"/>
              <a:t>SQLi</a:t>
            </a:r>
            <a:r>
              <a:rPr lang="en-US" b="1" dirty="0"/>
              <a:t>):</a:t>
            </a:r>
            <a:r>
              <a:rPr lang="en-US" dirty="0"/>
              <a:t/>
            </a:r>
            <a:br>
              <a:rPr lang="en-US" dirty="0"/>
            </a:br>
            <a:endParaRPr lang="en-US" dirty="0"/>
          </a:p>
        </p:txBody>
      </p:sp>
      <p:sp>
        <p:nvSpPr>
          <p:cNvPr id="3" name="Text Placeholder 2"/>
          <p:cNvSpPr>
            <a:spLocks noGrp="1"/>
          </p:cNvSpPr>
          <p:nvPr>
            <p:ph type="body" idx="1"/>
          </p:nvPr>
        </p:nvSpPr>
        <p:spPr/>
        <p:txBody>
          <a:bodyPr>
            <a:noAutofit/>
          </a:bodyPr>
          <a:lstStyle/>
          <a:p>
            <a:pPr marL="114300" indent="0" algn="just">
              <a:buNone/>
            </a:pPr>
            <a:r>
              <a:rPr lang="en-US" sz="2400" b="1" dirty="0" smtClean="0"/>
              <a:t>SQL </a:t>
            </a:r>
            <a:r>
              <a:rPr lang="en-US" sz="2400" b="1" dirty="0"/>
              <a:t>injection </a:t>
            </a:r>
            <a:r>
              <a:rPr lang="en-US" sz="2400" dirty="0"/>
              <a:t>is a web security vulnerability where an attacker interferes with an application’s database queries.</a:t>
            </a:r>
          </a:p>
          <a:p>
            <a:pPr marL="114300" indent="0" algn="just">
              <a:buNone/>
            </a:pPr>
            <a:r>
              <a:rPr lang="en-US" sz="2400" dirty="0"/>
              <a:t>By inserting specialized SQL statements into input fields, the attacker can retrieve data, modify content, or even compromise the underlying server.</a:t>
            </a:r>
          </a:p>
          <a:p>
            <a:pPr marL="114300" indent="0" algn="just">
              <a:buNone/>
            </a:pPr>
            <a:r>
              <a:rPr lang="en-US" sz="2400" dirty="0"/>
              <a:t>Successful SQL injection attacks can lead to unauthorized access to sensitive data (e.g., passwords, credit card details) and have caused high-profile data breaches34.</a:t>
            </a:r>
          </a:p>
          <a:p>
            <a:pPr marL="114300" indent="0" algn="just">
              <a:buNone/>
            </a:pPr>
            <a:endParaRPr lang="en-US" sz="2400" dirty="0"/>
          </a:p>
        </p:txBody>
      </p:sp>
    </p:spTree>
    <p:extLst>
      <p:ext uri="{BB962C8B-B14F-4D97-AF65-F5344CB8AC3E}">
        <p14:creationId xmlns:p14="http://schemas.microsoft.com/office/powerpoint/2010/main" val="44787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Insecure Configurations:</a:t>
            </a:r>
            <a:br>
              <a:rPr lang="en-GB" b="1" dirty="0"/>
            </a:br>
            <a:endParaRPr lang="en-US" b="1" dirty="0"/>
          </a:p>
        </p:txBody>
      </p:sp>
      <p:sp>
        <p:nvSpPr>
          <p:cNvPr id="3" name="Text Placeholder 2"/>
          <p:cNvSpPr>
            <a:spLocks noGrp="1"/>
          </p:cNvSpPr>
          <p:nvPr>
            <p:ph type="body" idx="1"/>
          </p:nvPr>
        </p:nvSpPr>
        <p:spPr>
          <a:xfrm>
            <a:off x="311700" y="986776"/>
            <a:ext cx="8520600" cy="3416400"/>
          </a:xfrm>
        </p:spPr>
        <p:txBody>
          <a:bodyPr>
            <a:noAutofit/>
          </a:bodyPr>
          <a:lstStyle/>
          <a:p>
            <a:pPr marL="114300" indent="0" algn="just">
              <a:buNone/>
            </a:pPr>
            <a:r>
              <a:rPr lang="en-GB" sz="2400" dirty="0" smtClean="0"/>
              <a:t>Insecure </a:t>
            </a:r>
            <a:r>
              <a:rPr lang="en-GB" sz="2400" dirty="0"/>
              <a:t>configurations arise when hardware, software, or network components are not properly set up or configured.</a:t>
            </a:r>
          </a:p>
          <a:p>
            <a:pPr marL="114300" indent="0" algn="just">
              <a:buNone/>
            </a:pPr>
            <a:r>
              <a:rPr lang="en-GB" sz="2400" dirty="0"/>
              <a:t>These vulnerabilities expose systems to potential cyber threats.</a:t>
            </a:r>
          </a:p>
          <a:p>
            <a:pPr marL="114300" indent="0" algn="just">
              <a:buNone/>
            </a:pPr>
            <a:r>
              <a:rPr lang="en-GB" sz="2400" dirty="0"/>
              <a:t>Regular security audits, robust configuration management, and adherence to security best practices are essential to address insecure configurations and reduce attack surfaces.</a:t>
            </a:r>
          </a:p>
          <a:p>
            <a:pPr marL="114300" indent="0" algn="just">
              <a:buNone/>
            </a:pPr>
            <a:r>
              <a:rPr lang="en-GB" sz="2400" dirty="0"/>
              <a:t>Once executed, an exploit gains unauthorized access, alters system </a:t>
            </a:r>
            <a:r>
              <a:rPr lang="en-GB" sz="2400" dirty="0" err="1"/>
              <a:t>behavior</a:t>
            </a:r>
            <a:r>
              <a:rPr lang="en-GB" sz="2400" dirty="0"/>
              <a:t>, or compromises data.</a:t>
            </a:r>
          </a:p>
          <a:p>
            <a:pPr marL="114300" indent="0" algn="just">
              <a:buNone/>
            </a:pPr>
            <a:endParaRPr lang="en-US" sz="2400" dirty="0"/>
          </a:p>
        </p:txBody>
      </p:sp>
    </p:spTree>
    <p:extLst>
      <p:ext uri="{BB962C8B-B14F-4D97-AF65-F5344CB8AC3E}">
        <p14:creationId xmlns:p14="http://schemas.microsoft.com/office/powerpoint/2010/main" val="137615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err="1"/>
              <a:t>Ransomware</a:t>
            </a:r>
            <a:r>
              <a:rPr lang="en-GB" sz="3200" b="1" dirty="0"/>
              <a:t>: </a:t>
            </a:r>
            <a:endParaRPr lang="en-US" sz="3200" b="1" dirty="0"/>
          </a:p>
        </p:txBody>
      </p:sp>
      <p:sp>
        <p:nvSpPr>
          <p:cNvPr id="3" name="Text Placeholder 2"/>
          <p:cNvSpPr>
            <a:spLocks noGrp="1"/>
          </p:cNvSpPr>
          <p:nvPr>
            <p:ph type="body" idx="1"/>
          </p:nvPr>
        </p:nvSpPr>
        <p:spPr/>
        <p:txBody>
          <a:bodyPr>
            <a:noAutofit/>
          </a:bodyPr>
          <a:lstStyle/>
          <a:p>
            <a:pPr marL="114300" indent="0" algn="just">
              <a:buNone/>
            </a:pPr>
            <a:r>
              <a:rPr lang="en-GB" sz="2800" dirty="0" err="1" smtClean="0"/>
              <a:t>Ransomware</a:t>
            </a:r>
            <a:r>
              <a:rPr lang="en-GB" sz="2800" dirty="0" smtClean="0"/>
              <a:t> </a:t>
            </a:r>
            <a:r>
              <a:rPr lang="en-GB" sz="2800" dirty="0"/>
              <a:t>is a type of malicious software that encrypts files or locks users out of their systems, demanding payment (usually in </a:t>
            </a:r>
            <a:r>
              <a:rPr lang="en-GB" sz="2800" dirty="0" err="1"/>
              <a:t>cryptocurrency</a:t>
            </a:r>
            <a:r>
              <a:rPr lang="en-GB" sz="2800" dirty="0"/>
              <a:t>) to restore access. It’s like digital extortion. Cybercriminals use it to hold data hostage, affecting individuals, businesses, and even government organizations1</a:t>
            </a:r>
            <a:r>
              <a:rPr lang="en-GB" sz="2800" dirty="0" smtClean="0"/>
              <a:t>.</a:t>
            </a:r>
            <a:endParaRPr lang="en-GB" sz="2800" dirty="0"/>
          </a:p>
        </p:txBody>
      </p:sp>
    </p:spTree>
    <p:extLst>
      <p:ext uri="{BB962C8B-B14F-4D97-AF65-F5344CB8AC3E}">
        <p14:creationId xmlns:p14="http://schemas.microsoft.com/office/powerpoint/2010/main" val="144941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Botnet: </a:t>
            </a:r>
            <a:endParaRPr lang="en-US" b="1" dirty="0"/>
          </a:p>
        </p:txBody>
      </p:sp>
      <p:sp>
        <p:nvSpPr>
          <p:cNvPr id="3" name="Text Placeholder 2"/>
          <p:cNvSpPr>
            <a:spLocks noGrp="1"/>
          </p:cNvSpPr>
          <p:nvPr>
            <p:ph type="body" idx="1"/>
          </p:nvPr>
        </p:nvSpPr>
        <p:spPr/>
        <p:txBody>
          <a:bodyPr>
            <a:noAutofit/>
          </a:bodyPr>
          <a:lstStyle/>
          <a:p>
            <a:pPr marL="114300" indent="0" algn="just">
              <a:buNone/>
            </a:pPr>
            <a:r>
              <a:rPr lang="en-GB" sz="2400" dirty="0" smtClean="0"/>
              <a:t>A </a:t>
            </a:r>
            <a:r>
              <a:rPr lang="en-GB" sz="2400" dirty="0"/>
              <a:t>botnet is a network of compromised computers (often called “bots” or “zombies”) that are controlled remotely by a single entity. These bots can be used for various purposes, such as launching distributed denial-of-service (</a:t>
            </a:r>
            <a:r>
              <a:rPr lang="en-GB" sz="2400" dirty="0" err="1"/>
              <a:t>DDoS</a:t>
            </a:r>
            <a:r>
              <a:rPr lang="en-GB" sz="2400" dirty="0"/>
              <a:t>) attacks, spreading malware, or sending spam emails. Botnets are powerful because they can coordinate large-scale attacks without the owners’ </a:t>
            </a:r>
            <a:r>
              <a:rPr lang="en-GB" sz="2400" dirty="0" smtClean="0"/>
              <a:t>knowledge.</a:t>
            </a:r>
            <a:endParaRPr lang="en-GB" sz="2400" dirty="0"/>
          </a:p>
        </p:txBody>
      </p:sp>
    </p:spTree>
    <p:extLst>
      <p:ext uri="{BB962C8B-B14F-4D97-AF65-F5344CB8AC3E}">
        <p14:creationId xmlns:p14="http://schemas.microsoft.com/office/powerpoint/2010/main" val="276847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Spyware: </a:t>
            </a:r>
            <a:endParaRPr lang="en-US" b="1" dirty="0"/>
          </a:p>
        </p:txBody>
      </p:sp>
      <p:sp>
        <p:nvSpPr>
          <p:cNvPr id="3" name="Text Placeholder 2"/>
          <p:cNvSpPr>
            <a:spLocks noGrp="1"/>
          </p:cNvSpPr>
          <p:nvPr>
            <p:ph type="body" idx="1"/>
          </p:nvPr>
        </p:nvSpPr>
        <p:spPr/>
        <p:txBody>
          <a:bodyPr>
            <a:noAutofit/>
          </a:bodyPr>
          <a:lstStyle/>
          <a:p>
            <a:pPr marL="114300" indent="0" algn="just">
              <a:buNone/>
            </a:pPr>
            <a:r>
              <a:rPr lang="en-GB" sz="2800" dirty="0" smtClean="0"/>
              <a:t>Spyware </a:t>
            </a:r>
            <a:r>
              <a:rPr lang="en-GB" sz="2800" dirty="0"/>
              <a:t>is covert software installed on a computer without the user’s consent. Its purpose is to gather information about the user’s activities, such as browsing habits, keystrokes, and personal data. Spyware can be used for surveillance, identity theft, or unauthorized data </a:t>
            </a:r>
            <a:r>
              <a:rPr lang="en-GB" sz="2800" dirty="0" smtClean="0"/>
              <a:t>collection.</a:t>
            </a:r>
            <a:endParaRPr lang="en-US" sz="2800" dirty="0"/>
          </a:p>
          <a:p>
            <a:pPr marL="114300" indent="0" algn="just">
              <a:buNone/>
            </a:pPr>
            <a:endParaRPr lang="en-US" sz="2800" dirty="0"/>
          </a:p>
          <a:p>
            <a:pPr marL="114300" indent="0" algn="just">
              <a:buNone/>
            </a:pPr>
            <a:endParaRPr lang="en-US" sz="2800" dirty="0"/>
          </a:p>
        </p:txBody>
      </p:sp>
    </p:spTree>
    <p:extLst>
      <p:ext uri="{BB962C8B-B14F-4D97-AF65-F5344CB8AC3E}">
        <p14:creationId xmlns:p14="http://schemas.microsoft.com/office/powerpoint/2010/main" val="215934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5" name="Rectangle 4"/>
          <p:cNvSpPr/>
          <p:nvPr/>
        </p:nvSpPr>
        <p:spPr>
          <a:xfrm>
            <a:off x="5558321" y="2103158"/>
            <a:ext cx="2031325" cy="1754326"/>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Next </a:t>
            </a:r>
          </a:p>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Class</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265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en" sz="2100" b="1" dirty="0"/>
              <a:t>Introduction to Security Concepts:</a:t>
            </a:r>
            <a:endParaRPr sz="3800" dirty="0"/>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1" indent="-361950" algn="l" rtl="0">
              <a:spcBef>
                <a:spcPts val="0"/>
              </a:spcBef>
              <a:spcAft>
                <a:spcPts val="0"/>
              </a:spcAft>
              <a:buClr>
                <a:schemeClr val="dk1"/>
              </a:buClr>
              <a:buSzPts val="2100"/>
              <a:buChar char="○"/>
            </a:pPr>
            <a:r>
              <a:rPr lang="en" sz="2100" b="1" dirty="0">
                <a:solidFill>
                  <a:schemeClr val="dk1"/>
                </a:solidFill>
              </a:rPr>
              <a:t>Confidentiality</a:t>
            </a:r>
            <a:r>
              <a:rPr lang="en" sz="2100" dirty="0">
                <a:solidFill>
                  <a:schemeClr val="dk1"/>
                </a:solidFill>
              </a:rPr>
              <a:t>: Ensuring that sensitive information is accessible only to authorized users.</a:t>
            </a:r>
            <a:endParaRPr sz="2100" dirty="0">
              <a:solidFill>
                <a:schemeClr val="dk1"/>
              </a:solidFill>
            </a:endParaRPr>
          </a:p>
          <a:p>
            <a:pPr marL="342900" lvl="0" indent="-228600" algn="l" rtl="0">
              <a:spcBef>
                <a:spcPts val="1200"/>
              </a:spcBef>
              <a:spcAft>
                <a:spcPts val="1200"/>
              </a:spcAft>
              <a:buNone/>
            </a:pP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728" y="2092688"/>
            <a:ext cx="4823613" cy="27132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9" name="Google Shape;59;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0" name="Google Shape;60;p14" title="The importance of cybersecurity &gt; Creech Air Force Base &gt; Article ..."/>
          <p:cNvPicPr preferRelativeResize="0"/>
          <p:nvPr/>
        </p:nvPicPr>
        <p:blipFill>
          <a:blip r:embed="rId3">
            <a:alphaModFix/>
          </a:blip>
          <a:stretch>
            <a:fillRect/>
          </a:stretch>
        </p:blipFill>
        <p:spPr>
          <a:xfrm>
            <a:off x="3" y="0"/>
            <a:ext cx="9144003" cy="5143499"/>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Practical Steps to Ensuring Confidentiality</a:t>
            </a:r>
            <a:endParaRPr lang="en-US" dirty="0"/>
          </a:p>
        </p:txBody>
      </p:sp>
      <p:sp>
        <p:nvSpPr>
          <p:cNvPr id="3" name="Text Placeholder 2"/>
          <p:cNvSpPr>
            <a:spLocks noGrp="1"/>
          </p:cNvSpPr>
          <p:nvPr>
            <p:ph type="body" idx="1"/>
          </p:nvPr>
        </p:nvSpPr>
        <p:spPr/>
        <p:txBody>
          <a:bodyPr>
            <a:normAutofit/>
          </a:bodyPr>
          <a:lstStyle/>
          <a:p>
            <a:pPr marL="114300" indent="0">
              <a:buNone/>
            </a:pPr>
            <a:r>
              <a:rPr lang="en-GB" sz="4000" dirty="0"/>
              <a:t>o	Implementing access </a:t>
            </a:r>
            <a:r>
              <a:rPr lang="en-GB" sz="4000" dirty="0" smtClean="0"/>
              <a:t>controls</a:t>
            </a:r>
            <a:endParaRPr lang="en-GB" sz="4000" dirty="0"/>
          </a:p>
          <a:p>
            <a:pPr marL="114300" indent="0">
              <a:buNone/>
            </a:pPr>
            <a:r>
              <a:rPr lang="en-GB" sz="4000" dirty="0"/>
              <a:t>o	Encrypting </a:t>
            </a:r>
            <a:r>
              <a:rPr lang="en-GB" sz="4000" dirty="0" smtClean="0"/>
              <a:t>data</a:t>
            </a:r>
            <a:endParaRPr lang="en-GB" sz="4000" dirty="0"/>
          </a:p>
          <a:p>
            <a:pPr marL="114300" indent="0">
              <a:buNone/>
            </a:pPr>
            <a:r>
              <a:rPr lang="en-GB" sz="4000" dirty="0"/>
              <a:t>o	Regularly auditing access </a:t>
            </a:r>
            <a:r>
              <a:rPr lang="en-GB" sz="4000" dirty="0" smtClean="0"/>
              <a:t>logs</a:t>
            </a:r>
            <a:endParaRPr lang="en-GB" sz="4000" dirty="0"/>
          </a:p>
          <a:p>
            <a:pPr marL="114300" indent="0">
              <a:buNone/>
            </a:pPr>
            <a:endParaRPr lang="en-US" sz="4000" dirty="0"/>
          </a:p>
        </p:txBody>
      </p:sp>
    </p:spTree>
    <p:extLst>
      <p:ext uri="{BB962C8B-B14F-4D97-AF65-F5344CB8AC3E}">
        <p14:creationId xmlns:p14="http://schemas.microsoft.com/office/powerpoint/2010/main" val="373650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pPr marL="342900" lvl="1" indent="-361950">
              <a:buClr>
                <a:schemeClr val="dk1"/>
              </a:buClr>
              <a:buSzPts val="2100"/>
            </a:pPr>
            <a:r>
              <a:rPr lang="en-GB" sz="2100" b="1" dirty="0">
                <a:solidFill>
                  <a:schemeClr val="dk1"/>
                </a:solidFill>
              </a:rPr>
              <a:t>Integrity</a:t>
            </a:r>
            <a:r>
              <a:rPr lang="en-GB" sz="2100" dirty="0">
                <a:solidFill>
                  <a:schemeClr val="dk1"/>
                </a:solidFill>
              </a:rPr>
              <a:t>: Maintaining data accuracy and preventing unauthorized modifications.</a:t>
            </a:r>
          </a:p>
          <a:p>
            <a:endParaRPr lang="en-US" dirty="0"/>
          </a:p>
        </p:txBody>
      </p:sp>
      <p:pic>
        <p:nvPicPr>
          <p:cNvPr id="4" name="Picture 3"/>
          <p:cNvPicPr>
            <a:picLocks noChangeAspect="1"/>
          </p:cNvPicPr>
          <p:nvPr/>
        </p:nvPicPr>
        <p:blipFill>
          <a:blip r:embed="rId2"/>
          <a:stretch>
            <a:fillRect/>
          </a:stretch>
        </p:blipFill>
        <p:spPr>
          <a:xfrm>
            <a:off x="1008993" y="2022756"/>
            <a:ext cx="7306791" cy="3028219"/>
          </a:xfrm>
          <a:prstGeom prst="rect">
            <a:avLst/>
          </a:prstGeom>
        </p:spPr>
      </p:pic>
    </p:spTree>
    <p:extLst>
      <p:ext uri="{BB962C8B-B14F-4D97-AF65-F5344CB8AC3E}">
        <p14:creationId xmlns:p14="http://schemas.microsoft.com/office/powerpoint/2010/main" val="225722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b="1" dirty="0"/>
              <a:t>Practical Steps</a:t>
            </a:r>
            <a:br>
              <a:rPr lang="en-GB" sz="4000" b="1" dirty="0"/>
            </a:br>
            <a:endParaRPr lang="en-US" sz="4000" b="1" dirty="0"/>
          </a:p>
        </p:txBody>
      </p:sp>
      <p:sp>
        <p:nvSpPr>
          <p:cNvPr id="3" name="Text Placeholder 2"/>
          <p:cNvSpPr>
            <a:spLocks noGrp="1"/>
          </p:cNvSpPr>
          <p:nvPr>
            <p:ph type="body" idx="1"/>
          </p:nvPr>
        </p:nvSpPr>
        <p:spPr/>
        <p:txBody>
          <a:bodyPr>
            <a:normAutofit/>
          </a:bodyPr>
          <a:lstStyle/>
          <a:p>
            <a:pPr marL="114300" indent="0">
              <a:buNone/>
            </a:pPr>
            <a:r>
              <a:rPr lang="en-GB" sz="4000" dirty="0" smtClean="0"/>
              <a:t>Consider </a:t>
            </a:r>
            <a:r>
              <a:rPr lang="en-GB" sz="4000" dirty="0"/>
              <a:t>these actions:</a:t>
            </a:r>
          </a:p>
          <a:p>
            <a:pPr marL="114300" indent="0">
              <a:buNone/>
            </a:pPr>
            <a:r>
              <a:rPr lang="en-GB" sz="4000" dirty="0"/>
              <a:t>	Version </a:t>
            </a:r>
            <a:r>
              <a:rPr lang="en-GB" sz="4000" dirty="0" smtClean="0"/>
              <a:t>control</a:t>
            </a:r>
            <a:endParaRPr lang="en-GB" sz="4000" dirty="0"/>
          </a:p>
          <a:p>
            <a:pPr marL="114300" indent="0">
              <a:buNone/>
            </a:pPr>
            <a:r>
              <a:rPr lang="en-GB" sz="4000" dirty="0"/>
              <a:t>	Backup </a:t>
            </a:r>
            <a:r>
              <a:rPr lang="en-GB" sz="4000" dirty="0" smtClean="0"/>
              <a:t>systems</a:t>
            </a:r>
            <a:endParaRPr lang="en-GB" sz="4000" dirty="0"/>
          </a:p>
        </p:txBody>
      </p:sp>
    </p:spTree>
    <p:extLst>
      <p:ext uri="{BB962C8B-B14F-4D97-AF65-F5344CB8AC3E}">
        <p14:creationId xmlns:p14="http://schemas.microsoft.com/office/powerpoint/2010/main" val="662135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pPr marL="342900" lvl="1" indent="-361950">
              <a:buClr>
                <a:schemeClr val="dk1"/>
              </a:buClr>
              <a:buSzPts val="2100"/>
            </a:pPr>
            <a:r>
              <a:rPr lang="en-GB" sz="2100" b="1" dirty="0">
                <a:solidFill>
                  <a:schemeClr val="dk1"/>
                </a:solidFill>
              </a:rPr>
              <a:t>Availability</a:t>
            </a:r>
            <a:r>
              <a:rPr lang="en-GB" sz="2100" dirty="0">
                <a:solidFill>
                  <a:schemeClr val="dk1"/>
                </a:solidFill>
              </a:rPr>
              <a:t>: Ensuring systems and data are available when needed.</a:t>
            </a:r>
          </a:p>
          <a:p>
            <a:endParaRPr lang="en-US" dirty="0"/>
          </a:p>
        </p:txBody>
      </p:sp>
      <p:pic>
        <p:nvPicPr>
          <p:cNvPr id="1026" name="Picture 2" descr="What Is Data Availability? | How to Ensure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490" y="1890670"/>
            <a:ext cx="3035620" cy="3035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970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Practical Steps:</a:t>
            </a:r>
            <a:br>
              <a:rPr lang="en-GB" b="1" dirty="0"/>
            </a:br>
            <a:endParaRPr lang="en-US" b="1" dirty="0"/>
          </a:p>
        </p:txBody>
      </p:sp>
      <p:sp>
        <p:nvSpPr>
          <p:cNvPr id="3" name="Text Placeholder 2"/>
          <p:cNvSpPr>
            <a:spLocks noGrp="1"/>
          </p:cNvSpPr>
          <p:nvPr>
            <p:ph type="body" idx="1"/>
          </p:nvPr>
        </p:nvSpPr>
        <p:spPr/>
        <p:txBody>
          <a:bodyPr>
            <a:normAutofit/>
          </a:bodyPr>
          <a:lstStyle/>
          <a:p>
            <a:pPr marL="114300" indent="0">
              <a:buNone/>
            </a:pPr>
            <a:r>
              <a:rPr lang="en-GB" sz="3600" dirty="0" smtClean="0"/>
              <a:t>Ensuring </a:t>
            </a:r>
            <a:r>
              <a:rPr lang="en-GB" sz="3600" dirty="0"/>
              <a:t>systems and data are available when needed involves:</a:t>
            </a:r>
          </a:p>
          <a:p>
            <a:pPr marL="114300" indent="0">
              <a:buNone/>
            </a:pPr>
            <a:r>
              <a:rPr lang="en-GB" sz="3600" dirty="0"/>
              <a:t>o	</a:t>
            </a:r>
            <a:r>
              <a:rPr lang="en-GB" sz="3600" dirty="0" smtClean="0"/>
              <a:t>Redundancy</a:t>
            </a:r>
            <a:endParaRPr lang="en-GB" sz="3600" dirty="0"/>
          </a:p>
          <a:p>
            <a:pPr marL="114300" indent="0">
              <a:buNone/>
            </a:pPr>
            <a:r>
              <a:rPr lang="en-GB" sz="3600" dirty="0"/>
              <a:t>o	Load </a:t>
            </a:r>
            <a:r>
              <a:rPr lang="en-GB" sz="3600" dirty="0" smtClean="0"/>
              <a:t>balancing</a:t>
            </a:r>
            <a:endParaRPr lang="en-GB" sz="3600" dirty="0"/>
          </a:p>
          <a:p>
            <a:pPr marL="114300" indent="0">
              <a:buNone/>
            </a:pPr>
            <a:r>
              <a:rPr lang="en-GB" sz="3600" dirty="0"/>
              <a:t>o	</a:t>
            </a:r>
            <a:r>
              <a:rPr lang="en-GB" sz="3600" dirty="0" smtClean="0"/>
              <a:t>Monitoring</a:t>
            </a:r>
            <a:endParaRPr lang="en-GB" sz="3600" dirty="0"/>
          </a:p>
          <a:p>
            <a:endParaRPr lang="en-US" sz="3600" dirty="0"/>
          </a:p>
        </p:txBody>
      </p:sp>
    </p:spTree>
    <p:extLst>
      <p:ext uri="{BB962C8B-B14F-4D97-AF65-F5344CB8AC3E}">
        <p14:creationId xmlns:p14="http://schemas.microsoft.com/office/powerpoint/2010/main" val="353681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pPr marL="342900" lvl="1" indent="-361950">
              <a:buClr>
                <a:schemeClr val="dk1"/>
              </a:buClr>
              <a:buSzPts val="2100"/>
            </a:pPr>
            <a:r>
              <a:rPr lang="en-GB" sz="2100" b="1" dirty="0">
                <a:solidFill>
                  <a:schemeClr val="dk1"/>
                </a:solidFill>
              </a:rPr>
              <a:t>Authentication</a:t>
            </a:r>
            <a:r>
              <a:rPr lang="en-GB" sz="2100" dirty="0">
                <a:solidFill>
                  <a:schemeClr val="dk1"/>
                </a:solidFill>
              </a:rPr>
              <a:t>: Verifying user identities.</a:t>
            </a:r>
          </a:p>
          <a:p>
            <a:endParaRPr lang="en-US" dirty="0"/>
          </a:p>
        </p:txBody>
      </p:sp>
      <p:pic>
        <p:nvPicPr>
          <p:cNvPr id="4" name="Picture 3"/>
          <p:cNvPicPr>
            <a:picLocks noChangeAspect="1"/>
          </p:cNvPicPr>
          <p:nvPr/>
        </p:nvPicPr>
        <p:blipFill>
          <a:blip r:embed="rId2"/>
          <a:stretch>
            <a:fillRect/>
          </a:stretch>
        </p:blipFill>
        <p:spPr>
          <a:xfrm>
            <a:off x="1816524" y="1785330"/>
            <a:ext cx="4737697" cy="2991905"/>
          </a:xfrm>
          <a:prstGeom prst="rect">
            <a:avLst/>
          </a:prstGeom>
        </p:spPr>
      </p:pic>
    </p:spTree>
    <p:extLst>
      <p:ext uri="{BB962C8B-B14F-4D97-AF65-F5344CB8AC3E}">
        <p14:creationId xmlns:p14="http://schemas.microsoft.com/office/powerpoint/2010/main" val="3028408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Practical Steps</a:t>
            </a:r>
            <a:br>
              <a:rPr lang="en-US" dirty="0"/>
            </a:br>
            <a:endParaRPr lang="en-US" dirty="0"/>
          </a:p>
        </p:txBody>
      </p:sp>
      <p:sp>
        <p:nvSpPr>
          <p:cNvPr id="3" name="Text Placeholder 2"/>
          <p:cNvSpPr>
            <a:spLocks noGrp="1"/>
          </p:cNvSpPr>
          <p:nvPr>
            <p:ph type="body" idx="1"/>
          </p:nvPr>
        </p:nvSpPr>
        <p:spPr/>
        <p:txBody>
          <a:bodyPr>
            <a:normAutofit/>
          </a:bodyPr>
          <a:lstStyle/>
          <a:p>
            <a:pPr marL="114300" indent="0">
              <a:buNone/>
            </a:pPr>
            <a:r>
              <a:rPr lang="en-US" sz="3600" dirty="0" smtClean="0"/>
              <a:t>Verifying </a:t>
            </a:r>
            <a:r>
              <a:rPr lang="en-US" sz="3600" dirty="0"/>
              <a:t>user identities is essential. Methods include:</a:t>
            </a:r>
          </a:p>
          <a:p>
            <a:r>
              <a:rPr lang="en-US" sz="3600" dirty="0" smtClean="0"/>
              <a:t>Passwords</a:t>
            </a:r>
            <a:endParaRPr lang="en-US" sz="3600" dirty="0"/>
          </a:p>
          <a:p>
            <a:r>
              <a:rPr lang="en-US" sz="3600" dirty="0" smtClean="0"/>
              <a:t>Multi-factor </a:t>
            </a:r>
            <a:r>
              <a:rPr lang="en-US" sz="3600" dirty="0"/>
              <a:t>authentication (MFA</a:t>
            </a:r>
            <a:r>
              <a:rPr lang="en-US" sz="3600" dirty="0" smtClean="0"/>
              <a:t>)</a:t>
            </a:r>
          </a:p>
          <a:p>
            <a:r>
              <a:rPr lang="en-US" sz="3600" dirty="0" smtClean="0"/>
              <a:t> </a:t>
            </a:r>
            <a:r>
              <a:rPr lang="en-US" sz="3600" dirty="0" err="1" smtClean="0"/>
              <a:t>OAuth</a:t>
            </a:r>
            <a:r>
              <a:rPr lang="en-US" sz="3600" dirty="0" smtClean="0"/>
              <a:t> </a:t>
            </a:r>
            <a:r>
              <a:rPr lang="en-US" sz="3600" dirty="0"/>
              <a:t>or </a:t>
            </a:r>
            <a:r>
              <a:rPr lang="en-US" sz="3600" dirty="0" err="1"/>
              <a:t>OpenID</a:t>
            </a:r>
            <a:r>
              <a:rPr lang="en-US" sz="3600" dirty="0"/>
              <a:t> </a:t>
            </a:r>
            <a:r>
              <a:rPr lang="en-US" sz="3600" dirty="0" smtClean="0"/>
              <a:t>Connect</a:t>
            </a:r>
            <a:endParaRPr lang="en-US" sz="3600" dirty="0"/>
          </a:p>
        </p:txBody>
      </p:sp>
    </p:spTree>
    <p:extLst>
      <p:ext uri="{BB962C8B-B14F-4D97-AF65-F5344CB8AC3E}">
        <p14:creationId xmlns:p14="http://schemas.microsoft.com/office/powerpoint/2010/main" val="189166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pPr marL="457200" lvl="1" indent="-342900">
              <a:buSzPts val="1800"/>
              <a:buFont typeface="Arial"/>
              <a:buChar char="●"/>
            </a:pPr>
            <a:r>
              <a:rPr lang="en-GB" sz="2100" b="1" dirty="0">
                <a:solidFill>
                  <a:schemeClr val="dk1"/>
                </a:solidFill>
              </a:rPr>
              <a:t>Authorization</a:t>
            </a:r>
            <a:r>
              <a:rPr lang="en-GB" sz="2100" dirty="0">
                <a:solidFill>
                  <a:schemeClr val="dk1"/>
                </a:solidFill>
              </a:rPr>
              <a:t>: Granting appropriate access rights.</a:t>
            </a:r>
          </a:p>
          <a:p>
            <a:endParaRPr lang="en-US" dirty="0"/>
          </a:p>
        </p:txBody>
      </p:sp>
      <p:pic>
        <p:nvPicPr>
          <p:cNvPr id="4" name="Picture 3"/>
          <p:cNvPicPr>
            <a:picLocks noChangeAspect="1"/>
          </p:cNvPicPr>
          <p:nvPr/>
        </p:nvPicPr>
        <p:blipFill>
          <a:blip r:embed="rId2"/>
          <a:stretch>
            <a:fillRect/>
          </a:stretch>
        </p:blipFill>
        <p:spPr>
          <a:xfrm>
            <a:off x="2519170" y="1997125"/>
            <a:ext cx="3933825" cy="2571750"/>
          </a:xfrm>
          <a:prstGeom prst="rect">
            <a:avLst/>
          </a:prstGeom>
        </p:spPr>
      </p:pic>
    </p:spTree>
    <p:extLst>
      <p:ext uri="{BB962C8B-B14F-4D97-AF65-F5344CB8AC3E}">
        <p14:creationId xmlns:p14="http://schemas.microsoft.com/office/powerpoint/2010/main" val="180596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Practical Steps:</a:t>
            </a:r>
            <a:r>
              <a:rPr lang="en-US" sz="1800" dirty="0"/>
              <a:t/>
            </a:r>
            <a:br>
              <a:rPr lang="en-US" sz="1800" dirty="0"/>
            </a:br>
            <a:endParaRPr lang="en-US" dirty="0"/>
          </a:p>
        </p:txBody>
      </p:sp>
      <p:sp>
        <p:nvSpPr>
          <p:cNvPr id="3" name="Text Placeholder 2"/>
          <p:cNvSpPr>
            <a:spLocks noGrp="1"/>
          </p:cNvSpPr>
          <p:nvPr>
            <p:ph type="body" idx="1"/>
          </p:nvPr>
        </p:nvSpPr>
        <p:spPr/>
        <p:txBody>
          <a:bodyPr>
            <a:normAutofit/>
          </a:bodyPr>
          <a:lstStyle/>
          <a:p>
            <a:pPr marL="114300" lvl="0" indent="0" algn="just">
              <a:buNone/>
            </a:pPr>
            <a:r>
              <a:rPr lang="en-US" sz="4000" dirty="0" smtClean="0"/>
              <a:t>Granting </a:t>
            </a:r>
            <a:r>
              <a:rPr lang="en-US" sz="4000" dirty="0"/>
              <a:t>appropriate access rights involves:</a:t>
            </a:r>
            <a:endParaRPr lang="en-US" sz="2800" dirty="0"/>
          </a:p>
          <a:p>
            <a:pPr lvl="1" algn="just"/>
            <a:r>
              <a:rPr lang="en-US" sz="3200" dirty="0"/>
              <a:t>Role-based access control (RBAC</a:t>
            </a:r>
            <a:r>
              <a:rPr lang="en-US" sz="3200" dirty="0" smtClean="0"/>
              <a:t>)</a:t>
            </a:r>
            <a:endParaRPr lang="en-US" sz="2000" dirty="0"/>
          </a:p>
          <a:p>
            <a:pPr lvl="1" algn="just"/>
            <a:r>
              <a:rPr lang="en-US" sz="3200" dirty="0"/>
              <a:t>Attribute-based access control (ABAC</a:t>
            </a:r>
            <a:r>
              <a:rPr lang="en-US" sz="3200" dirty="0" smtClean="0"/>
              <a:t>)</a:t>
            </a:r>
            <a:endParaRPr lang="en-US" sz="2000" dirty="0"/>
          </a:p>
          <a:p>
            <a:pPr lvl="1" algn="just"/>
            <a:r>
              <a:rPr lang="en-US" sz="3200" dirty="0"/>
              <a:t>Regularly reviewing access </a:t>
            </a:r>
            <a:r>
              <a:rPr lang="en-US" sz="3200" dirty="0" smtClean="0"/>
              <a:t>rights</a:t>
            </a:r>
            <a:endParaRPr lang="en-US" sz="2000" dirty="0"/>
          </a:p>
        </p:txBody>
      </p:sp>
    </p:spTree>
    <p:extLst>
      <p:ext uri="{BB962C8B-B14F-4D97-AF65-F5344CB8AC3E}">
        <p14:creationId xmlns:p14="http://schemas.microsoft.com/office/powerpoint/2010/main" val="990215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200"/>
              </a:spcAft>
              <a:buClr>
                <a:schemeClr val="dk1"/>
              </a:buClr>
              <a:buSzPts val="1100"/>
              <a:buFont typeface="Arial"/>
              <a:buNone/>
            </a:pPr>
            <a:r>
              <a:rPr lang="en" sz="6000" b="1" dirty="0"/>
              <a:t>Identifying Threat Actors and Vectors:</a:t>
            </a:r>
            <a:endParaRPr sz="8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7" name="Google Shape;67;p15" title="Free Images : contact us, shop, online, business, communication ..."/>
          <p:cNvPicPr preferRelativeResize="0"/>
          <p:nvPr/>
        </p:nvPicPr>
        <p:blipFill>
          <a:blip r:embed="rId3">
            <a:alphaModFix/>
          </a:blip>
          <a:stretch>
            <a:fillRect/>
          </a:stretch>
        </p:blipFill>
        <p:spPr>
          <a:xfrm>
            <a:off x="0" y="0"/>
            <a:ext cx="9144003" cy="5143499"/>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a:t>Threat Actors: Individuals, groups, or organizations that pose security risks (e.g., hackers, insiders, nation-states).</a:t>
            </a:r>
          </a:p>
          <a:p>
            <a:pPr marL="114300" indent="0">
              <a:buNone/>
            </a:pPr>
            <a:endParaRPr lang="en-US" dirty="0"/>
          </a:p>
        </p:txBody>
      </p:sp>
      <p:pic>
        <p:nvPicPr>
          <p:cNvPr id="2050" name="Picture 2" descr="Threat Actors - who are they and why should we car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714" y="2438133"/>
            <a:ext cx="387667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588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2004" y="408835"/>
            <a:ext cx="8520600" cy="3416400"/>
          </a:xfrm>
        </p:spPr>
        <p:txBody>
          <a:bodyPr/>
          <a:lstStyle/>
          <a:p>
            <a:r>
              <a:rPr lang="en-GB" dirty="0"/>
              <a:t>Attack Vectors: Paths or methods used by threats to exploit vulnerabilities (e.g., email attachments, software vulnerabilities).</a:t>
            </a:r>
          </a:p>
          <a:p>
            <a:endParaRPr lang="en-US" dirty="0"/>
          </a:p>
        </p:txBody>
      </p:sp>
      <p:pic>
        <p:nvPicPr>
          <p:cNvPr id="4" name="Picture 3"/>
          <p:cNvPicPr>
            <a:picLocks noChangeAspect="1"/>
          </p:cNvPicPr>
          <p:nvPr/>
        </p:nvPicPr>
        <p:blipFill rotWithShape="1">
          <a:blip r:embed="rId2"/>
          <a:srcRect b="9332"/>
          <a:stretch/>
        </p:blipFill>
        <p:spPr>
          <a:xfrm>
            <a:off x="1669774" y="1302027"/>
            <a:ext cx="5846416" cy="2981740"/>
          </a:xfrm>
          <a:prstGeom prst="rect">
            <a:avLst/>
          </a:prstGeom>
        </p:spPr>
      </p:pic>
    </p:spTree>
    <p:extLst>
      <p:ext uri="{BB962C8B-B14F-4D97-AF65-F5344CB8AC3E}">
        <p14:creationId xmlns:p14="http://schemas.microsoft.com/office/powerpoint/2010/main" val="1877239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2" descr="8 Common Types of Cyber Attack Vectors and How to Avoid Them | Balb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3" y="83601"/>
            <a:ext cx="8954448" cy="4905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618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500" b="1"/>
              <a:t>Understanding Vulnerabilities:</a:t>
            </a:r>
            <a:endParaRPr sz="4200"/>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solidFill>
                  <a:schemeClr val="dk1"/>
                </a:solidFill>
              </a:rPr>
              <a:t>Software Vulnerabilities</a:t>
            </a:r>
            <a:r>
              <a:rPr lang="en" sz="2400">
                <a:solidFill>
                  <a:schemeClr val="dk1"/>
                </a:solidFill>
              </a:rPr>
              <a:t>: Flaws in software code that can be exploited (e.g., buffer overflows, SQL injection).</a:t>
            </a:r>
            <a:endParaRPr sz="2400">
              <a:solidFill>
                <a:schemeClr val="dk1"/>
              </a:solidFill>
            </a:endParaRPr>
          </a:p>
          <a:p>
            <a:pPr marL="0" lvl="0" indent="0" algn="l" rtl="0">
              <a:spcBef>
                <a:spcPts val="1200"/>
              </a:spcBef>
              <a:spcAft>
                <a:spcPts val="1200"/>
              </a:spcAft>
              <a:buNone/>
            </a:pPr>
            <a:r>
              <a:rPr lang="en" sz="2700" b="1">
                <a:solidFill>
                  <a:schemeClr val="dk1"/>
                </a:solidFill>
                <a:latin typeface="Calibri"/>
                <a:ea typeface="Calibri"/>
                <a:cs typeface="Calibri"/>
                <a:sym typeface="Calibri"/>
              </a:rPr>
              <a:t>Human Vulnerabilities</a:t>
            </a:r>
            <a:r>
              <a:rPr lang="en" sz="2700">
                <a:solidFill>
                  <a:schemeClr val="dk1"/>
                </a:solidFill>
                <a:latin typeface="Calibri"/>
                <a:ea typeface="Calibri"/>
                <a:cs typeface="Calibri"/>
                <a:sym typeface="Calibri"/>
              </a:rPr>
              <a:t>: Mistakes made by users (e.g., weak passwords, social engineering).</a:t>
            </a:r>
            <a:endParaRPr sz="3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en" sz="2500" b="1"/>
              <a:t>Understanding Attack Types:</a:t>
            </a:r>
            <a:endParaRPr sz="4200"/>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lvl="1" indent="-374650" algn="l" rtl="0">
              <a:spcBef>
                <a:spcPts val="0"/>
              </a:spcBef>
              <a:spcAft>
                <a:spcPts val="0"/>
              </a:spcAft>
              <a:buClr>
                <a:schemeClr val="dk1"/>
              </a:buClr>
              <a:buSzPts val="2300"/>
              <a:buChar char="○"/>
            </a:pPr>
            <a:r>
              <a:rPr lang="en" sz="2300" b="1">
                <a:solidFill>
                  <a:schemeClr val="dk1"/>
                </a:solidFill>
              </a:rPr>
              <a:t>Malware</a:t>
            </a:r>
            <a:r>
              <a:rPr lang="en" sz="2300">
                <a:solidFill>
                  <a:schemeClr val="dk1"/>
                </a:solidFill>
              </a:rPr>
              <a:t>: Software designed to harm systems (e.g., viruses, worms, ransomware).</a:t>
            </a:r>
            <a:endParaRPr sz="2300">
              <a:solidFill>
                <a:schemeClr val="dk1"/>
              </a:solidFill>
            </a:endParaRPr>
          </a:p>
          <a:p>
            <a:pPr marL="342900" lvl="1" indent="-374650" algn="l" rtl="0">
              <a:spcBef>
                <a:spcPts val="0"/>
              </a:spcBef>
              <a:spcAft>
                <a:spcPts val="0"/>
              </a:spcAft>
              <a:buClr>
                <a:schemeClr val="dk1"/>
              </a:buClr>
              <a:buSzPts val="2300"/>
              <a:buChar char="○"/>
            </a:pPr>
            <a:r>
              <a:rPr lang="en" sz="2300" b="1">
                <a:solidFill>
                  <a:schemeClr val="dk1"/>
                </a:solidFill>
              </a:rPr>
              <a:t>Network Attacks</a:t>
            </a:r>
            <a:r>
              <a:rPr lang="en" sz="2300">
                <a:solidFill>
                  <a:schemeClr val="dk1"/>
                </a:solidFill>
              </a:rPr>
              <a:t>: Exploiting weaknesses in network protocols (e.g., man-in-the-middle attacks).</a:t>
            </a:r>
            <a:endParaRPr sz="2300">
              <a:solidFill>
                <a:schemeClr val="dk1"/>
              </a:solidFill>
            </a:endParaRPr>
          </a:p>
          <a:p>
            <a:pPr marL="342900" lvl="1" indent="-374650" algn="l" rtl="0">
              <a:spcBef>
                <a:spcPts val="0"/>
              </a:spcBef>
              <a:spcAft>
                <a:spcPts val="0"/>
              </a:spcAft>
              <a:buClr>
                <a:schemeClr val="dk1"/>
              </a:buClr>
              <a:buSzPts val="2300"/>
              <a:buChar char="○"/>
            </a:pPr>
            <a:r>
              <a:rPr lang="en" sz="2300" b="1">
                <a:solidFill>
                  <a:schemeClr val="dk1"/>
                </a:solidFill>
                <a:latin typeface="Calibri"/>
                <a:ea typeface="Calibri"/>
                <a:cs typeface="Calibri"/>
                <a:sym typeface="Calibri"/>
              </a:rPr>
              <a:t>Physical Attacks</a:t>
            </a:r>
            <a:r>
              <a:rPr lang="en" sz="2300">
                <a:solidFill>
                  <a:schemeClr val="dk1"/>
                </a:solidFill>
                <a:latin typeface="Calibri"/>
                <a:ea typeface="Calibri"/>
                <a:cs typeface="Calibri"/>
                <a:sym typeface="Calibri"/>
              </a:rPr>
              <a:t>: Unauthorized access to physical devices or locations.</a:t>
            </a:r>
            <a:endParaRPr sz="2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en" sz="1800" b="1"/>
              <a:t>Identifying Social Engineering Techniques:</a:t>
            </a:r>
            <a:endParaRPr sz="3500"/>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00050" lvl="1" indent="-361950" algn="l" rtl="0">
              <a:spcBef>
                <a:spcPts val="0"/>
              </a:spcBef>
              <a:spcAft>
                <a:spcPts val="0"/>
              </a:spcAft>
              <a:buClr>
                <a:schemeClr val="dk1"/>
              </a:buClr>
              <a:buSzPts val="2100"/>
              <a:buChar char="○"/>
            </a:pPr>
            <a:r>
              <a:rPr lang="en" sz="2100" b="1">
                <a:solidFill>
                  <a:schemeClr val="dk1"/>
                </a:solidFill>
              </a:rPr>
              <a:t>Phishing</a:t>
            </a:r>
            <a:r>
              <a:rPr lang="en" sz="2100">
                <a:solidFill>
                  <a:schemeClr val="dk1"/>
                </a:solidFill>
              </a:rPr>
              <a:t>: Deceptive emails or messages to trick users into revealing sensitive information.</a:t>
            </a:r>
            <a:endParaRPr sz="2100">
              <a:solidFill>
                <a:schemeClr val="dk1"/>
              </a:solidFill>
            </a:endParaRPr>
          </a:p>
          <a:p>
            <a:pPr marL="400050" lvl="1" indent="-361950" algn="l" rtl="0">
              <a:spcBef>
                <a:spcPts val="0"/>
              </a:spcBef>
              <a:spcAft>
                <a:spcPts val="0"/>
              </a:spcAft>
              <a:buClr>
                <a:schemeClr val="dk1"/>
              </a:buClr>
              <a:buSzPts val="2100"/>
              <a:buChar char="○"/>
            </a:pPr>
            <a:r>
              <a:rPr lang="en" sz="2100" b="1">
                <a:solidFill>
                  <a:schemeClr val="dk1"/>
                </a:solidFill>
              </a:rPr>
              <a:t>Pretexting</a:t>
            </a:r>
            <a:r>
              <a:rPr lang="en" sz="2100">
                <a:solidFill>
                  <a:schemeClr val="dk1"/>
                </a:solidFill>
              </a:rPr>
              <a:t>: Creating a false scenario to manipulate individuals into divulging information.</a:t>
            </a:r>
            <a:endParaRPr sz="2100">
              <a:solidFill>
                <a:schemeClr val="dk1"/>
              </a:solidFill>
            </a:endParaRPr>
          </a:p>
          <a:p>
            <a:pPr marL="400050" lvl="1" indent="-361950" algn="l" rtl="0">
              <a:spcBef>
                <a:spcPts val="0"/>
              </a:spcBef>
              <a:spcAft>
                <a:spcPts val="0"/>
              </a:spcAft>
              <a:buClr>
                <a:schemeClr val="dk1"/>
              </a:buClr>
              <a:buSzPts val="2100"/>
              <a:buChar char="○"/>
            </a:pPr>
            <a:r>
              <a:rPr lang="en" sz="2100" b="1">
                <a:solidFill>
                  <a:schemeClr val="dk1"/>
                </a:solidFill>
              </a:rPr>
              <a:t>Tailgating</a:t>
            </a:r>
            <a:r>
              <a:rPr lang="en" sz="2100">
                <a:solidFill>
                  <a:schemeClr val="dk1"/>
                </a:solidFill>
              </a:rPr>
              <a:t>: Unauthorized entry by following an authorized person into a secure area.</a:t>
            </a:r>
            <a:endParaRPr sz="2100">
              <a:solidFill>
                <a:schemeClr val="dk1"/>
              </a:solidFill>
            </a:endParaRPr>
          </a:p>
          <a:p>
            <a:pPr marL="400050" lvl="0" indent="-228600" algn="l" rtl="0">
              <a:spcBef>
                <a:spcPts val="1200"/>
              </a:spcBef>
              <a:spcAft>
                <a:spcPts val="1200"/>
              </a:spcAft>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6" title="HD wallpaper: Laughing While We Work Photo, Women, Business ..."/>
          <p:cNvPicPr preferRelativeResize="0"/>
          <p:nvPr/>
        </p:nvPicPr>
        <p:blipFill>
          <a:blip r:embed="rId3">
            <a:alphaModFix/>
          </a:blip>
          <a:stretch>
            <a:fillRect/>
          </a:stretch>
        </p:blipFill>
        <p:spPr>
          <a:xfrm>
            <a:off x="-93100" y="0"/>
            <a:ext cx="9237101" cy="514349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t>Week 1 - Course Module</a:t>
            </a:r>
            <a:endParaRPr sz="3020" b="1"/>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Understanding Threats, Attacks &amp; Vulnerabilities</a:t>
            </a:r>
            <a:endParaRPr sz="2800"/>
          </a:p>
          <a:p>
            <a:pPr marL="457200" lvl="0" indent="-406400" algn="l" rtl="0">
              <a:spcBef>
                <a:spcPts val="1200"/>
              </a:spcBef>
              <a:spcAft>
                <a:spcPts val="0"/>
              </a:spcAft>
              <a:buSzPts val="2800"/>
              <a:buChar char="-"/>
            </a:pPr>
            <a:r>
              <a:rPr lang="en" sz="2800"/>
              <a:t>Introduction to Security Concepts</a:t>
            </a:r>
            <a:endParaRPr sz="2800"/>
          </a:p>
          <a:p>
            <a:pPr marL="457200" lvl="0" indent="-406400" algn="l" rtl="0">
              <a:spcBef>
                <a:spcPts val="0"/>
              </a:spcBef>
              <a:spcAft>
                <a:spcPts val="0"/>
              </a:spcAft>
              <a:buSzPts val="2800"/>
              <a:buChar char="-"/>
            </a:pPr>
            <a:r>
              <a:rPr lang="en" sz="2800"/>
              <a:t>Identifying Threat Actors and Vectors</a:t>
            </a:r>
            <a:endParaRPr sz="2800"/>
          </a:p>
          <a:p>
            <a:pPr marL="457200" lvl="0" indent="-406400" algn="l" rtl="0">
              <a:spcBef>
                <a:spcPts val="0"/>
              </a:spcBef>
              <a:spcAft>
                <a:spcPts val="0"/>
              </a:spcAft>
              <a:buSzPts val="2800"/>
              <a:buChar char="-"/>
            </a:pPr>
            <a:r>
              <a:rPr lang="en" sz="2800"/>
              <a:t>Understanding Vulnerabilities</a:t>
            </a:r>
            <a:endParaRPr sz="2800"/>
          </a:p>
          <a:p>
            <a:pPr marL="457200" lvl="0" indent="-406400" algn="l" rtl="0">
              <a:spcBef>
                <a:spcPts val="0"/>
              </a:spcBef>
              <a:spcAft>
                <a:spcPts val="0"/>
              </a:spcAft>
              <a:buSzPts val="2800"/>
              <a:buChar char="-"/>
            </a:pPr>
            <a:r>
              <a:rPr lang="en" sz="2800"/>
              <a:t>Understanding Attack Types</a:t>
            </a:r>
            <a:endParaRPr sz="2800"/>
          </a:p>
          <a:p>
            <a:pPr marL="457200" lvl="0" indent="-406400" algn="l" rtl="0">
              <a:spcBef>
                <a:spcPts val="0"/>
              </a:spcBef>
              <a:spcAft>
                <a:spcPts val="0"/>
              </a:spcAft>
              <a:buSzPts val="2800"/>
              <a:buChar char="-"/>
            </a:pPr>
            <a:r>
              <a:rPr lang="en" sz="2800"/>
              <a:t>Identifying Social Engineering Techniques</a:t>
            </a:r>
            <a:endParaRPr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100" b="1"/>
              <a:t>Understanding Threats, Attacks &amp; Vulnerabilities</a:t>
            </a:r>
            <a:endParaRPr sz="380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00050" lvl="1" indent="-374650" algn="l" rtl="0">
              <a:spcBef>
                <a:spcPts val="0"/>
              </a:spcBef>
              <a:spcAft>
                <a:spcPts val="0"/>
              </a:spcAft>
              <a:buClr>
                <a:schemeClr val="dk1"/>
              </a:buClr>
              <a:buSzPts val="2300"/>
              <a:buChar char="○"/>
            </a:pPr>
            <a:r>
              <a:rPr lang="en" sz="2300" b="1">
                <a:solidFill>
                  <a:schemeClr val="dk1"/>
                </a:solidFill>
              </a:rPr>
              <a:t>Threats</a:t>
            </a:r>
            <a:r>
              <a:rPr lang="en" sz="2300">
                <a:solidFill>
                  <a:schemeClr val="dk1"/>
                </a:solidFill>
              </a:rPr>
              <a:t>: Potential dangers to information systems, including malware, unauthorized access, and data breaches.</a:t>
            </a:r>
            <a:endParaRPr sz="2300">
              <a:solidFill>
                <a:schemeClr val="dk1"/>
              </a:solidFill>
            </a:endParaRPr>
          </a:p>
          <a:p>
            <a:pPr marL="400050" lvl="0" indent="-228600" algn="l" rtl="0">
              <a:spcBef>
                <a:spcPts val="1200"/>
              </a:spcBef>
              <a:spcAft>
                <a:spcPts val="1200"/>
              </a:spcAft>
              <a:buNone/>
            </a:pPr>
            <a:endParaRPr sz="3000"/>
          </a:p>
        </p:txBody>
      </p:sp>
      <p:pic>
        <p:nvPicPr>
          <p:cNvPr id="87" name="Google Shape;87;p18"/>
          <p:cNvPicPr preferRelativeResize="0"/>
          <p:nvPr/>
        </p:nvPicPr>
        <p:blipFill>
          <a:blip r:embed="rId3">
            <a:alphaModFix/>
          </a:blip>
          <a:stretch>
            <a:fillRect/>
          </a:stretch>
        </p:blipFill>
        <p:spPr>
          <a:xfrm>
            <a:off x="0" y="2123175"/>
            <a:ext cx="9144000" cy="30203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311700" y="342950"/>
            <a:ext cx="8520600" cy="1246800"/>
          </a:xfrm>
          <a:prstGeom prst="rect">
            <a:avLst/>
          </a:prstGeom>
        </p:spPr>
        <p:txBody>
          <a:bodyPr spcFirstLastPara="1" wrap="square" lIns="91425" tIns="91425" rIns="91425" bIns="91425" anchor="t" anchorCtr="0">
            <a:normAutofit/>
          </a:bodyPr>
          <a:lstStyle/>
          <a:p>
            <a:pPr marL="400050" lvl="1" indent="-374650" algn="l" rtl="0">
              <a:spcBef>
                <a:spcPts val="0"/>
              </a:spcBef>
              <a:spcAft>
                <a:spcPts val="0"/>
              </a:spcAft>
              <a:buClr>
                <a:schemeClr val="dk1"/>
              </a:buClr>
              <a:buSzPts val="2300"/>
              <a:buChar char="○"/>
            </a:pPr>
            <a:r>
              <a:rPr lang="en" sz="2300" b="1">
                <a:solidFill>
                  <a:schemeClr val="dk1"/>
                </a:solidFill>
              </a:rPr>
              <a:t>Vulnerabilities</a:t>
            </a:r>
            <a:r>
              <a:rPr lang="en" sz="2300">
                <a:solidFill>
                  <a:schemeClr val="dk1"/>
                </a:solidFill>
              </a:rPr>
              <a:t>: Weaknesses in systems or processes that can be exploited by threats.</a:t>
            </a:r>
            <a:endParaRPr/>
          </a:p>
        </p:txBody>
      </p:sp>
      <p:pic>
        <p:nvPicPr>
          <p:cNvPr id="93" name="Google Shape;93;p19"/>
          <p:cNvPicPr preferRelativeResize="0"/>
          <p:nvPr/>
        </p:nvPicPr>
        <p:blipFill>
          <a:blip r:embed="rId3">
            <a:alphaModFix/>
          </a:blip>
          <a:stretch>
            <a:fillRect/>
          </a:stretch>
        </p:blipFill>
        <p:spPr>
          <a:xfrm>
            <a:off x="1086275" y="1240050"/>
            <a:ext cx="6971450" cy="373265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311700" y="416550"/>
            <a:ext cx="8520600" cy="3416400"/>
          </a:xfrm>
          <a:prstGeom prst="rect">
            <a:avLst/>
          </a:prstGeom>
        </p:spPr>
        <p:txBody>
          <a:bodyPr spcFirstLastPara="1" wrap="square" lIns="91425" tIns="91425" rIns="91425" bIns="91425" anchor="t" anchorCtr="0">
            <a:normAutofit/>
          </a:bodyPr>
          <a:lstStyle/>
          <a:p>
            <a:pPr marL="400050" lvl="1" indent="-374650" algn="l" rtl="0">
              <a:spcBef>
                <a:spcPts val="0"/>
              </a:spcBef>
              <a:spcAft>
                <a:spcPts val="0"/>
              </a:spcAft>
              <a:buClr>
                <a:schemeClr val="dk1"/>
              </a:buClr>
              <a:buSzPts val="2300"/>
              <a:buChar char="○"/>
            </a:pPr>
            <a:r>
              <a:rPr lang="en" sz="2300" b="1">
                <a:solidFill>
                  <a:schemeClr val="dk1"/>
                </a:solidFill>
              </a:rPr>
              <a:t>Attacks</a:t>
            </a:r>
            <a:r>
              <a:rPr lang="en" sz="2300">
                <a:solidFill>
                  <a:schemeClr val="dk1"/>
                </a:solidFill>
              </a:rPr>
              <a:t>: Deliberate actions that exploit vulnerabilities to compromise security (e.g., denial-of-service attacks, phishing).</a:t>
            </a:r>
            <a:endParaRPr sz="2300">
              <a:solidFill>
                <a:schemeClr val="dk1"/>
              </a:solidFill>
            </a:endParaRPr>
          </a:p>
          <a:p>
            <a:pPr marL="0" lvl="0" indent="0" algn="l" rtl="0">
              <a:spcBef>
                <a:spcPts val="1200"/>
              </a:spcBef>
              <a:spcAft>
                <a:spcPts val="0"/>
              </a:spcAft>
              <a:buNone/>
            </a:pPr>
            <a:endParaRPr sz="2300">
              <a:solidFill>
                <a:schemeClr val="dk1"/>
              </a:solidFill>
            </a:endParaRPr>
          </a:p>
          <a:p>
            <a:pPr marL="0" lvl="0" indent="0" algn="l" rtl="0">
              <a:spcBef>
                <a:spcPts val="1200"/>
              </a:spcBef>
              <a:spcAft>
                <a:spcPts val="1200"/>
              </a:spcAft>
              <a:buNone/>
            </a:pPr>
            <a:endParaRPr/>
          </a:p>
        </p:txBody>
      </p:sp>
      <p:pic>
        <p:nvPicPr>
          <p:cNvPr id="99" name="Google Shape;99;p20"/>
          <p:cNvPicPr preferRelativeResize="0"/>
          <p:nvPr/>
        </p:nvPicPr>
        <p:blipFill>
          <a:blip r:embed="rId3">
            <a:alphaModFix/>
          </a:blip>
          <a:stretch>
            <a:fillRect/>
          </a:stretch>
        </p:blipFill>
        <p:spPr>
          <a:xfrm>
            <a:off x="1751525" y="1727100"/>
            <a:ext cx="5372326" cy="3416399"/>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311700" y="126370"/>
            <a:ext cx="8520600" cy="572700"/>
          </a:xfrm>
        </p:spPr>
        <p:txBody>
          <a:bodyPr>
            <a:normAutofit fontScale="90000"/>
          </a:bodyPr>
          <a:lstStyle/>
          <a:p>
            <a:pPr algn="ctr"/>
            <a:r>
              <a:rPr lang="en-GB" dirty="0" smtClean="0"/>
              <a:t>Summary &amp; Evaluation</a:t>
            </a:r>
            <a:endParaRPr lang="en-US" dirty="0"/>
          </a:p>
        </p:txBody>
      </p:sp>
    </p:spTree>
    <p:extLst>
      <p:ext uri="{BB962C8B-B14F-4D97-AF65-F5344CB8AC3E}">
        <p14:creationId xmlns:p14="http://schemas.microsoft.com/office/powerpoint/2010/main" val="31998279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813</Words>
  <Application>Microsoft Office PowerPoint</Application>
  <PresentationFormat>On-screen Show (16:9)</PresentationFormat>
  <Paragraphs>80</Paragraphs>
  <Slides>35</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Simple Light</vt:lpstr>
      <vt:lpstr>PowerPoint Presentation</vt:lpstr>
      <vt:lpstr>PowerPoint Presentation</vt:lpstr>
      <vt:lpstr>PowerPoint Presentation</vt:lpstr>
      <vt:lpstr>PowerPoint Presentation</vt:lpstr>
      <vt:lpstr>Week 1 - Course Module</vt:lpstr>
      <vt:lpstr>Understanding Threats, Attacks &amp; Vulnerabilities</vt:lpstr>
      <vt:lpstr>PowerPoint Presentation</vt:lpstr>
      <vt:lpstr>PowerPoint Presentation</vt:lpstr>
      <vt:lpstr>Summary &amp; Evaluation</vt:lpstr>
      <vt:lpstr>Questions</vt:lpstr>
      <vt:lpstr>Assignment</vt:lpstr>
      <vt:lpstr>Buffer Overflow: </vt:lpstr>
      <vt:lpstr>SQL Injection (SQLi): </vt:lpstr>
      <vt:lpstr>Insecure Configurations: </vt:lpstr>
      <vt:lpstr>Ransomware: </vt:lpstr>
      <vt:lpstr>Botnet: </vt:lpstr>
      <vt:lpstr>Spyware: </vt:lpstr>
      <vt:lpstr>PowerPoint Presentation</vt:lpstr>
      <vt:lpstr>Introduction to Security Concepts:</vt:lpstr>
      <vt:lpstr>Practical Steps to Ensuring Confidentiality</vt:lpstr>
      <vt:lpstr>PowerPoint Presentation</vt:lpstr>
      <vt:lpstr>Practical Steps </vt:lpstr>
      <vt:lpstr>PowerPoint Presentation</vt:lpstr>
      <vt:lpstr>Practical Steps: </vt:lpstr>
      <vt:lpstr>PowerPoint Presentation</vt:lpstr>
      <vt:lpstr>Practical Steps </vt:lpstr>
      <vt:lpstr>PowerPoint Presentation</vt:lpstr>
      <vt:lpstr>Practical Steps: </vt:lpstr>
      <vt:lpstr>Identifying Threat Actors and Vectors:</vt:lpstr>
      <vt:lpstr>PowerPoint Presentation</vt:lpstr>
      <vt:lpstr>PowerPoint Presentation</vt:lpstr>
      <vt:lpstr>PowerPoint Presentation</vt:lpstr>
      <vt:lpstr>Understanding Vulnerabilities:</vt:lpstr>
      <vt:lpstr>Understanding Attack Types:</vt:lpstr>
      <vt:lpstr>Identifying Social Engineering Techniques: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11</cp:revision>
  <dcterms:modified xsi:type="dcterms:W3CDTF">2024-07-05T21:15:08Z</dcterms:modified>
</cp:coreProperties>
</file>