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notesMasterIdLst>
    <p:notesMasterId r:id="rId22"/>
  </p:notesMasterIdLst>
  <p:sldIdLst>
    <p:sldId id="257" r:id="rId2"/>
    <p:sldId id="256" r:id="rId3"/>
    <p:sldId id="258" r:id="rId4"/>
    <p:sldId id="261" r:id="rId5"/>
    <p:sldId id="262" r:id="rId6"/>
    <p:sldId id="263" r:id="rId7"/>
    <p:sldId id="260" r:id="rId8"/>
    <p:sldId id="265" r:id="rId9"/>
    <p:sldId id="266" r:id="rId10"/>
    <p:sldId id="267" r:id="rId11"/>
    <p:sldId id="259" r:id="rId12"/>
    <p:sldId id="268" r:id="rId13"/>
    <p:sldId id="269" r:id="rId14"/>
    <p:sldId id="276"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73995" autoAdjust="0"/>
  </p:normalViewPr>
  <p:slideViewPr>
    <p:cSldViewPr snapToGrid="0">
      <p:cViewPr varScale="1">
        <p:scale>
          <a:sx n="70" d="100"/>
          <a:sy n="70" d="100"/>
        </p:scale>
        <p:origin x="58" y="6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8.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8.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11F0A3-9047-4404-BDC3-AF947B711915}" type="doc">
      <dgm:prSet loTypeId="urn:microsoft.com/office/officeart/2018/5/layout/IconCircleLabel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FFBC4CAA-456C-4D8E-8045-35B18F981FBA}">
      <dgm:prSet/>
      <dgm:spPr/>
      <dgm:t>
        <a:bodyPr/>
        <a:lstStyle/>
        <a:p>
          <a:pPr algn="ctr">
            <a:defRPr cap="all"/>
          </a:pPr>
          <a:r>
            <a:rPr lang="en-US" dirty="0"/>
            <a:t>Storage for Internet</a:t>
          </a:r>
        </a:p>
      </dgm:t>
    </dgm:pt>
    <dgm:pt modelId="{6B877801-9E99-4BD2-B0B7-242171514C92}" type="parTrans" cxnId="{00850769-0813-47C4-86C2-72387C343D0A}">
      <dgm:prSet/>
      <dgm:spPr/>
      <dgm:t>
        <a:bodyPr/>
        <a:lstStyle/>
        <a:p>
          <a:endParaRPr lang="en-US"/>
        </a:p>
      </dgm:t>
    </dgm:pt>
    <dgm:pt modelId="{8AEF54E2-626C-40E8-ABFD-96B2EBABE9C3}" type="sibTrans" cxnId="{00850769-0813-47C4-86C2-72387C343D0A}">
      <dgm:prSet/>
      <dgm:spPr/>
      <dgm:t>
        <a:bodyPr/>
        <a:lstStyle/>
        <a:p>
          <a:endParaRPr lang="en-US"/>
        </a:p>
      </dgm:t>
    </dgm:pt>
    <dgm:pt modelId="{3237AB2F-0A1E-4D32-B096-660908CCBBFE}">
      <dgm:prSet/>
      <dgm:spPr/>
      <dgm:t>
        <a:bodyPr/>
        <a:lstStyle/>
        <a:p>
          <a:pPr algn="ctr">
            <a:defRPr cap="all"/>
          </a:pPr>
          <a:r>
            <a:rPr lang="en-US"/>
            <a:t>Designed to make web-scale computing easier for developers</a:t>
          </a:r>
        </a:p>
      </dgm:t>
    </dgm:pt>
    <dgm:pt modelId="{E276E9C6-33DC-40D9-8B17-628F4ADA2A02}" type="parTrans" cxnId="{A40E72CF-876B-496E-ADD2-E1736F773989}">
      <dgm:prSet/>
      <dgm:spPr/>
      <dgm:t>
        <a:bodyPr/>
        <a:lstStyle/>
        <a:p>
          <a:endParaRPr lang="en-US"/>
        </a:p>
      </dgm:t>
    </dgm:pt>
    <dgm:pt modelId="{64F17D0D-2A40-4DE0-BB0A-DD72448C170D}" type="sibTrans" cxnId="{A40E72CF-876B-496E-ADD2-E1736F773989}">
      <dgm:prSet/>
      <dgm:spPr/>
      <dgm:t>
        <a:bodyPr/>
        <a:lstStyle/>
        <a:p>
          <a:endParaRPr lang="en-US"/>
        </a:p>
      </dgm:t>
    </dgm:pt>
    <dgm:pt modelId="{F5804B4A-C11D-464E-AB43-343048EC9335}">
      <dgm:prSet/>
      <dgm:spPr/>
      <dgm:t>
        <a:bodyPr/>
        <a:lstStyle/>
        <a:p>
          <a:pPr algn="ctr">
            <a:defRPr cap="all"/>
          </a:pPr>
          <a:r>
            <a:rPr lang="en-US" dirty="0"/>
            <a:t>Store and retrieve any amount of data at reliable, fast pace</a:t>
          </a:r>
        </a:p>
      </dgm:t>
    </dgm:pt>
    <dgm:pt modelId="{4423913F-A713-4F2C-BF03-8EC593895684}" type="parTrans" cxnId="{A2A27F39-2411-45E8-8AE7-C3D073950BC8}">
      <dgm:prSet/>
      <dgm:spPr/>
      <dgm:t>
        <a:bodyPr/>
        <a:lstStyle/>
        <a:p>
          <a:endParaRPr lang="en-US"/>
        </a:p>
      </dgm:t>
    </dgm:pt>
    <dgm:pt modelId="{6BFAFCCB-9C95-4505-A314-A1D1456188A7}" type="sibTrans" cxnId="{A2A27F39-2411-45E8-8AE7-C3D073950BC8}">
      <dgm:prSet/>
      <dgm:spPr/>
      <dgm:t>
        <a:bodyPr/>
        <a:lstStyle/>
        <a:p>
          <a:endParaRPr lang="en-US"/>
        </a:p>
      </dgm:t>
    </dgm:pt>
    <dgm:pt modelId="{A60E51DA-3341-45B7-8228-6D0413C8C31C}" type="pres">
      <dgm:prSet presAssocID="{8B11F0A3-9047-4404-BDC3-AF947B711915}" presName="root" presStyleCnt="0">
        <dgm:presLayoutVars>
          <dgm:dir/>
          <dgm:resizeHandles val="exact"/>
        </dgm:presLayoutVars>
      </dgm:prSet>
      <dgm:spPr/>
    </dgm:pt>
    <dgm:pt modelId="{93BF88CB-3713-4FD9-8830-D86B051A52D5}" type="pres">
      <dgm:prSet presAssocID="{FFBC4CAA-456C-4D8E-8045-35B18F981FBA}" presName="compNode" presStyleCnt="0"/>
      <dgm:spPr/>
    </dgm:pt>
    <dgm:pt modelId="{E3E09F26-5E84-4E6C-A7A8-A989AC5FC3EC}" type="pres">
      <dgm:prSet presAssocID="{FFBC4CAA-456C-4D8E-8045-35B18F981FBA}" presName="iconBgRect" presStyleLbl="bgShp" presStyleIdx="0" presStyleCnt="3"/>
      <dgm:spPr/>
    </dgm:pt>
    <dgm:pt modelId="{04A7A25C-131C-4DD2-B948-572D99A791D7}" type="pres">
      <dgm:prSet presAssocID="{FFBC4CAA-456C-4D8E-8045-35B18F981F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FB7BA48A-6DCE-49B5-B960-33E7E413FB7B}" type="pres">
      <dgm:prSet presAssocID="{FFBC4CAA-456C-4D8E-8045-35B18F981FBA}" presName="spaceRect" presStyleCnt="0"/>
      <dgm:spPr/>
    </dgm:pt>
    <dgm:pt modelId="{38DDC665-B122-438C-9DC3-6A7739D88AAF}" type="pres">
      <dgm:prSet presAssocID="{FFBC4CAA-456C-4D8E-8045-35B18F981FBA}" presName="textRect" presStyleLbl="revTx" presStyleIdx="0" presStyleCnt="3">
        <dgm:presLayoutVars>
          <dgm:chMax val="1"/>
          <dgm:chPref val="1"/>
        </dgm:presLayoutVars>
      </dgm:prSet>
      <dgm:spPr/>
    </dgm:pt>
    <dgm:pt modelId="{18B2C36D-8571-470A-A23D-DC482E1E43B0}" type="pres">
      <dgm:prSet presAssocID="{8AEF54E2-626C-40E8-ABFD-96B2EBABE9C3}" presName="sibTrans" presStyleCnt="0"/>
      <dgm:spPr/>
    </dgm:pt>
    <dgm:pt modelId="{42B4FFAF-273D-4E6E-991B-A0C8B5846483}" type="pres">
      <dgm:prSet presAssocID="{3237AB2F-0A1E-4D32-B096-660908CCBBFE}" presName="compNode" presStyleCnt="0"/>
      <dgm:spPr/>
    </dgm:pt>
    <dgm:pt modelId="{91D5617D-8D2C-42C7-97E7-6B3AB6792296}" type="pres">
      <dgm:prSet presAssocID="{3237AB2F-0A1E-4D32-B096-660908CCBBFE}" presName="iconBgRect" presStyleLbl="bgShp" presStyleIdx="1" presStyleCnt="3"/>
      <dgm:spPr/>
    </dgm:pt>
    <dgm:pt modelId="{BD1FF3EB-6F58-4B62-A291-2BAA5173A03B}" type="pres">
      <dgm:prSet presAssocID="{3237AB2F-0A1E-4D32-B096-660908CCBB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DA6D6877-A9EC-4724-9E7F-4A9BD66D042E}" type="pres">
      <dgm:prSet presAssocID="{3237AB2F-0A1E-4D32-B096-660908CCBBFE}" presName="spaceRect" presStyleCnt="0"/>
      <dgm:spPr/>
    </dgm:pt>
    <dgm:pt modelId="{A30F4897-0448-4B89-B1BC-ECD308B5AA63}" type="pres">
      <dgm:prSet presAssocID="{3237AB2F-0A1E-4D32-B096-660908CCBBFE}" presName="textRect" presStyleLbl="revTx" presStyleIdx="1" presStyleCnt="3">
        <dgm:presLayoutVars>
          <dgm:chMax val="1"/>
          <dgm:chPref val="1"/>
        </dgm:presLayoutVars>
      </dgm:prSet>
      <dgm:spPr/>
    </dgm:pt>
    <dgm:pt modelId="{F5466274-BFCA-44FE-9D19-FFC48F7E791E}" type="pres">
      <dgm:prSet presAssocID="{64F17D0D-2A40-4DE0-BB0A-DD72448C170D}" presName="sibTrans" presStyleCnt="0"/>
      <dgm:spPr/>
    </dgm:pt>
    <dgm:pt modelId="{1AD29A40-8F27-49D6-A4B7-26079EBFA3D1}" type="pres">
      <dgm:prSet presAssocID="{F5804B4A-C11D-464E-AB43-343048EC9335}" presName="compNode" presStyleCnt="0"/>
      <dgm:spPr/>
    </dgm:pt>
    <dgm:pt modelId="{4D933BC0-D3A5-4CBB-A773-F3EEE6D931B6}" type="pres">
      <dgm:prSet presAssocID="{F5804B4A-C11D-464E-AB43-343048EC9335}" presName="iconBgRect" presStyleLbl="bgShp" presStyleIdx="2" presStyleCnt="3"/>
      <dgm:spPr/>
    </dgm:pt>
    <dgm:pt modelId="{4B762D6A-3DBE-44A3-888B-A3D9DF21CAE9}" type="pres">
      <dgm:prSet presAssocID="{F5804B4A-C11D-464E-AB43-343048EC93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8BA1B8C6-01E3-430A-9418-D37D35E563D7}" type="pres">
      <dgm:prSet presAssocID="{F5804B4A-C11D-464E-AB43-343048EC9335}" presName="spaceRect" presStyleCnt="0"/>
      <dgm:spPr/>
    </dgm:pt>
    <dgm:pt modelId="{8E74DDEA-7F88-4FC9-BC60-4A7E506E9056}" type="pres">
      <dgm:prSet presAssocID="{F5804B4A-C11D-464E-AB43-343048EC9335}" presName="textRect" presStyleLbl="revTx" presStyleIdx="2" presStyleCnt="3">
        <dgm:presLayoutVars>
          <dgm:chMax val="1"/>
          <dgm:chPref val="1"/>
        </dgm:presLayoutVars>
      </dgm:prSet>
      <dgm:spPr/>
    </dgm:pt>
  </dgm:ptLst>
  <dgm:cxnLst>
    <dgm:cxn modelId="{0329860E-6DFF-40E3-8F80-FF286FE60F2E}" type="presOf" srcId="{FFBC4CAA-456C-4D8E-8045-35B18F981FBA}" destId="{38DDC665-B122-438C-9DC3-6A7739D88AAF}" srcOrd="0" destOrd="0" presId="urn:microsoft.com/office/officeart/2018/5/layout/IconCircleLabelList"/>
    <dgm:cxn modelId="{A2A27F39-2411-45E8-8AE7-C3D073950BC8}" srcId="{8B11F0A3-9047-4404-BDC3-AF947B711915}" destId="{F5804B4A-C11D-464E-AB43-343048EC9335}" srcOrd="2" destOrd="0" parTransId="{4423913F-A713-4F2C-BF03-8EC593895684}" sibTransId="{6BFAFCCB-9C95-4505-A314-A1D1456188A7}"/>
    <dgm:cxn modelId="{00850769-0813-47C4-86C2-72387C343D0A}" srcId="{8B11F0A3-9047-4404-BDC3-AF947B711915}" destId="{FFBC4CAA-456C-4D8E-8045-35B18F981FBA}" srcOrd="0" destOrd="0" parTransId="{6B877801-9E99-4BD2-B0B7-242171514C92}" sibTransId="{8AEF54E2-626C-40E8-ABFD-96B2EBABE9C3}"/>
    <dgm:cxn modelId="{F3305A74-335F-4BA6-B3F1-80790972B131}" type="presOf" srcId="{3237AB2F-0A1E-4D32-B096-660908CCBBFE}" destId="{A30F4897-0448-4B89-B1BC-ECD308B5AA63}" srcOrd="0" destOrd="0" presId="urn:microsoft.com/office/officeart/2018/5/layout/IconCircleLabelList"/>
    <dgm:cxn modelId="{4CCF17BB-79A8-4808-9AEA-92B33A1380EC}" type="presOf" srcId="{F5804B4A-C11D-464E-AB43-343048EC9335}" destId="{8E74DDEA-7F88-4FC9-BC60-4A7E506E9056}" srcOrd="0" destOrd="0" presId="urn:microsoft.com/office/officeart/2018/5/layout/IconCircleLabelList"/>
    <dgm:cxn modelId="{0B4179BB-80C1-4E80-A221-8D037D3E1135}" type="presOf" srcId="{8B11F0A3-9047-4404-BDC3-AF947B711915}" destId="{A60E51DA-3341-45B7-8228-6D0413C8C31C}" srcOrd="0" destOrd="0" presId="urn:microsoft.com/office/officeart/2018/5/layout/IconCircleLabelList"/>
    <dgm:cxn modelId="{A40E72CF-876B-496E-ADD2-E1736F773989}" srcId="{8B11F0A3-9047-4404-BDC3-AF947B711915}" destId="{3237AB2F-0A1E-4D32-B096-660908CCBBFE}" srcOrd="1" destOrd="0" parTransId="{E276E9C6-33DC-40D9-8B17-628F4ADA2A02}" sibTransId="{64F17D0D-2A40-4DE0-BB0A-DD72448C170D}"/>
    <dgm:cxn modelId="{B4CD322F-0803-47C8-A6CE-D5A56CD1A09A}" type="presParOf" srcId="{A60E51DA-3341-45B7-8228-6D0413C8C31C}" destId="{93BF88CB-3713-4FD9-8830-D86B051A52D5}" srcOrd="0" destOrd="0" presId="urn:microsoft.com/office/officeart/2018/5/layout/IconCircleLabelList"/>
    <dgm:cxn modelId="{0433DCDC-B5B9-4F35-87BC-552C24264B30}" type="presParOf" srcId="{93BF88CB-3713-4FD9-8830-D86B051A52D5}" destId="{E3E09F26-5E84-4E6C-A7A8-A989AC5FC3EC}" srcOrd="0" destOrd="0" presId="urn:microsoft.com/office/officeart/2018/5/layout/IconCircleLabelList"/>
    <dgm:cxn modelId="{BED82347-1DD8-43E4-8146-B5613D43E5F0}" type="presParOf" srcId="{93BF88CB-3713-4FD9-8830-D86B051A52D5}" destId="{04A7A25C-131C-4DD2-B948-572D99A791D7}" srcOrd="1" destOrd="0" presId="urn:microsoft.com/office/officeart/2018/5/layout/IconCircleLabelList"/>
    <dgm:cxn modelId="{233DEDAB-FD42-446D-910F-0ADC92BBC3FE}" type="presParOf" srcId="{93BF88CB-3713-4FD9-8830-D86B051A52D5}" destId="{FB7BA48A-6DCE-49B5-B960-33E7E413FB7B}" srcOrd="2" destOrd="0" presId="urn:microsoft.com/office/officeart/2018/5/layout/IconCircleLabelList"/>
    <dgm:cxn modelId="{74FF8987-A8DC-47E4-A16B-663AF1A5A0B0}" type="presParOf" srcId="{93BF88CB-3713-4FD9-8830-D86B051A52D5}" destId="{38DDC665-B122-438C-9DC3-6A7739D88AAF}" srcOrd="3" destOrd="0" presId="urn:microsoft.com/office/officeart/2018/5/layout/IconCircleLabelList"/>
    <dgm:cxn modelId="{55106D1D-97FA-4BD2-82A2-AA6418D9DF01}" type="presParOf" srcId="{A60E51DA-3341-45B7-8228-6D0413C8C31C}" destId="{18B2C36D-8571-470A-A23D-DC482E1E43B0}" srcOrd="1" destOrd="0" presId="urn:microsoft.com/office/officeart/2018/5/layout/IconCircleLabelList"/>
    <dgm:cxn modelId="{2C6C3A54-C7C0-47DF-A3BC-ACD9352AC7B7}" type="presParOf" srcId="{A60E51DA-3341-45B7-8228-6D0413C8C31C}" destId="{42B4FFAF-273D-4E6E-991B-A0C8B5846483}" srcOrd="2" destOrd="0" presId="urn:microsoft.com/office/officeart/2018/5/layout/IconCircleLabelList"/>
    <dgm:cxn modelId="{C05DD1A6-EC75-4500-977B-AB989D1A6952}" type="presParOf" srcId="{42B4FFAF-273D-4E6E-991B-A0C8B5846483}" destId="{91D5617D-8D2C-42C7-97E7-6B3AB6792296}" srcOrd="0" destOrd="0" presId="urn:microsoft.com/office/officeart/2018/5/layout/IconCircleLabelList"/>
    <dgm:cxn modelId="{4B7CC0A6-4438-402A-BFA7-5ED3332DC1EB}" type="presParOf" srcId="{42B4FFAF-273D-4E6E-991B-A0C8B5846483}" destId="{BD1FF3EB-6F58-4B62-A291-2BAA5173A03B}" srcOrd="1" destOrd="0" presId="urn:microsoft.com/office/officeart/2018/5/layout/IconCircleLabelList"/>
    <dgm:cxn modelId="{1A7AAB66-4D77-4B87-A137-FCB2142CE220}" type="presParOf" srcId="{42B4FFAF-273D-4E6E-991B-A0C8B5846483}" destId="{DA6D6877-A9EC-4724-9E7F-4A9BD66D042E}" srcOrd="2" destOrd="0" presId="urn:microsoft.com/office/officeart/2018/5/layout/IconCircleLabelList"/>
    <dgm:cxn modelId="{1C330EEE-DE5E-46E5-8BA6-9EB6382EC702}" type="presParOf" srcId="{42B4FFAF-273D-4E6E-991B-A0C8B5846483}" destId="{A30F4897-0448-4B89-B1BC-ECD308B5AA63}" srcOrd="3" destOrd="0" presId="urn:microsoft.com/office/officeart/2018/5/layout/IconCircleLabelList"/>
    <dgm:cxn modelId="{3EDA36C3-1396-4F63-B6CA-81ED4A44CEFE}" type="presParOf" srcId="{A60E51DA-3341-45B7-8228-6D0413C8C31C}" destId="{F5466274-BFCA-44FE-9D19-FFC48F7E791E}" srcOrd="3" destOrd="0" presId="urn:microsoft.com/office/officeart/2018/5/layout/IconCircleLabelList"/>
    <dgm:cxn modelId="{EF144434-D156-4E5F-B74E-E7261ADD3811}" type="presParOf" srcId="{A60E51DA-3341-45B7-8228-6D0413C8C31C}" destId="{1AD29A40-8F27-49D6-A4B7-26079EBFA3D1}" srcOrd="4" destOrd="0" presId="urn:microsoft.com/office/officeart/2018/5/layout/IconCircleLabelList"/>
    <dgm:cxn modelId="{5D37C0D8-9938-4163-9901-8AC957A6EED7}" type="presParOf" srcId="{1AD29A40-8F27-49D6-A4B7-26079EBFA3D1}" destId="{4D933BC0-D3A5-4CBB-A773-F3EEE6D931B6}" srcOrd="0" destOrd="0" presId="urn:microsoft.com/office/officeart/2018/5/layout/IconCircleLabelList"/>
    <dgm:cxn modelId="{F250B2C7-32DF-4EDC-8958-FAEF708CF5D4}" type="presParOf" srcId="{1AD29A40-8F27-49D6-A4B7-26079EBFA3D1}" destId="{4B762D6A-3DBE-44A3-888B-A3D9DF21CAE9}" srcOrd="1" destOrd="0" presId="urn:microsoft.com/office/officeart/2018/5/layout/IconCircleLabelList"/>
    <dgm:cxn modelId="{5E1F7ACC-5996-40B3-B513-D47933FDAA07}" type="presParOf" srcId="{1AD29A40-8F27-49D6-A4B7-26079EBFA3D1}" destId="{8BA1B8C6-01E3-430A-9418-D37D35E563D7}" srcOrd="2" destOrd="0" presId="urn:microsoft.com/office/officeart/2018/5/layout/IconCircleLabelList"/>
    <dgm:cxn modelId="{81A667A3-C98A-430D-AC38-980854D356AB}" type="presParOf" srcId="{1AD29A40-8F27-49D6-A4B7-26079EBFA3D1}" destId="{8E74DDEA-7F88-4FC9-BC60-4A7E506E9056}"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CD42CB-7DE7-4757-97B4-828135D04F3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1DCBB2C-1C48-4AF2-BA78-1D95F64ABBC1}">
      <dgm:prSet/>
      <dgm:spPr/>
      <dgm:t>
        <a:bodyPr/>
        <a:lstStyle/>
        <a:p>
          <a:pPr algn="just"/>
          <a:r>
            <a:rPr lang="en-US" dirty="0"/>
            <a:t>S3 stores data as objects within buckets. An object consists of a file and optionally any metadata that describes that file.</a:t>
          </a:r>
        </a:p>
      </dgm:t>
    </dgm:pt>
    <dgm:pt modelId="{ED4C4F67-97F5-4261-89A4-D0BAC2D6597D}" type="parTrans" cxnId="{ACA16C69-668D-41C8-9CB8-A4DA86B7D715}">
      <dgm:prSet/>
      <dgm:spPr/>
      <dgm:t>
        <a:bodyPr/>
        <a:lstStyle/>
        <a:p>
          <a:endParaRPr lang="en-US"/>
        </a:p>
      </dgm:t>
    </dgm:pt>
    <dgm:pt modelId="{A0178322-4544-4C65-956B-75B1B9E2E788}" type="sibTrans" cxnId="{ACA16C69-668D-41C8-9CB8-A4DA86B7D715}">
      <dgm:prSet/>
      <dgm:spPr/>
      <dgm:t>
        <a:bodyPr/>
        <a:lstStyle/>
        <a:p>
          <a:endParaRPr lang="en-US"/>
        </a:p>
      </dgm:t>
    </dgm:pt>
    <dgm:pt modelId="{6EB5D135-1859-4970-ACED-616917F7DB98}">
      <dgm:prSet/>
      <dgm:spPr/>
      <dgm:t>
        <a:bodyPr/>
        <a:lstStyle/>
        <a:p>
          <a:pPr algn="just"/>
          <a:r>
            <a:rPr lang="en-US"/>
            <a:t>To store an object in Amazon S3, you upload the file you want to store to a bucket. When you upload a file, you can set permissions on the object as well as any metadata.</a:t>
          </a:r>
        </a:p>
      </dgm:t>
    </dgm:pt>
    <dgm:pt modelId="{CC7FA45F-5C05-47EE-BC61-3A1C4C95D718}" type="parTrans" cxnId="{8C5973CD-3497-4013-8444-26ED7FCE3D45}">
      <dgm:prSet/>
      <dgm:spPr/>
      <dgm:t>
        <a:bodyPr/>
        <a:lstStyle/>
        <a:p>
          <a:endParaRPr lang="en-US"/>
        </a:p>
      </dgm:t>
    </dgm:pt>
    <dgm:pt modelId="{52375A65-F0A6-44B2-9585-A9C7C00E55CF}" type="sibTrans" cxnId="{8C5973CD-3497-4013-8444-26ED7FCE3D45}">
      <dgm:prSet/>
      <dgm:spPr/>
      <dgm:t>
        <a:bodyPr/>
        <a:lstStyle/>
        <a:p>
          <a:endParaRPr lang="en-US"/>
        </a:p>
      </dgm:t>
    </dgm:pt>
    <dgm:pt modelId="{C944AE5F-707F-4C0F-9896-4E7213C5F6E2}">
      <dgm:prSet/>
      <dgm:spPr/>
      <dgm:t>
        <a:bodyPr/>
        <a:lstStyle/>
        <a:p>
          <a:pPr algn="just"/>
          <a:r>
            <a:rPr lang="en-US" dirty="0"/>
            <a:t>Buckets are the containers for objects. You can have one or more buckets. For each bucket, you can control access to it (who can create, delete, and list objects in the bucket), view access logs for it and its objects, and choose the geographical region where Amazon S3 will store the bucket and its contents.</a:t>
          </a:r>
        </a:p>
      </dgm:t>
    </dgm:pt>
    <dgm:pt modelId="{EDE15F94-9642-4754-B6A9-3C9D6A0D07BF}" type="parTrans" cxnId="{B082B0C3-7ACC-464E-B073-63B808BA1026}">
      <dgm:prSet/>
      <dgm:spPr/>
      <dgm:t>
        <a:bodyPr/>
        <a:lstStyle/>
        <a:p>
          <a:endParaRPr lang="en-US"/>
        </a:p>
      </dgm:t>
    </dgm:pt>
    <dgm:pt modelId="{4C2B999C-1F08-40BC-A7AA-682B9468D7D9}" type="sibTrans" cxnId="{B082B0C3-7ACC-464E-B073-63B808BA1026}">
      <dgm:prSet/>
      <dgm:spPr/>
      <dgm:t>
        <a:bodyPr/>
        <a:lstStyle/>
        <a:p>
          <a:endParaRPr lang="en-US"/>
        </a:p>
      </dgm:t>
    </dgm:pt>
    <dgm:pt modelId="{A32FFFAA-59FB-48AC-A37E-1C19F517560D}" type="pres">
      <dgm:prSet presAssocID="{87CD42CB-7DE7-4757-97B4-828135D04F33}" presName="root" presStyleCnt="0">
        <dgm:presLayoutVars>
          <dgm:dir/>
          <dgm:resizeHandles val="exact"/>
        </dgm:presLayoutVars>
      </dgm:prSet>
      <dgm:spPr/>
    </dgm:pt>
    <dgm:pt modelId="{3BA0D5CA-F9AF-4CBD-8B84-961B2F3FD35B}" type="pres">
      <dgm:prSet presAssocID="{A1DCBB2C-1C48-4AF2-BA78-1D95F64ABBC1}" presName="compNode" presStyleCnt="0"/>
      <dgm:spPr/>
    </dgm:pt>
    <dgm:pt modelId="{A75E5300-416C-4427-B5FE-3385CFAA1E93}" type="pres">
      <dgm:prSet presAssocID="{A1DCBB2C-1C48-4AF2-BA78-1D95F64ABBC1}" presName="bgRect" presStyleLbl="bgShp" presStyleIdx="0" presStyleCnt="3"/>
      <dgm:spPr/>
    </dgm:pt>
    <dgm:pt modelId="{7E2AC9E3-3F91-4FBE-96D1-376078904D8D}" type="pres">
      <dgm:prSet presAssocID="{A1DCBB2C-1C48-4AF2-BA78-1D95F64ABBC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A080495D-5ACC-437D-8401-E0D6936F59C8}" type="pres">
      <dgm:prSet presAssocID="{A1DCBB2C-1C48-4AF2-BA78-1D95F64ABBC1}" presName="spaceRect" presStyleCnt="0"/>
      <dgm:spPr/>
    </dgm:pt>
    <dgm:pt modelId="{098D75C6-0C50-4C76-8877-7F6C9A0FA05E}" type="pres">
      <dgm:prSet presAssocID="{A1DCBB2C-1C48-4AF2-BA78-1D95F64ABBC1}" presName="parTx" presStyleLbl="revTx" presStyleIdx="0" presStyleCnt="3">
        <dgm:presLayoutVars>
          <dgm:chMax val="0"/>
          <dgm:chPref val="0"/>
        </dgm:presLayoutVars>
      </dgm:prSet>
      <dgm:spPr/>
    </dgm:pt>
    <dgm:pt modelId="{CE2D15D5-496C-4E03-AEB5-A234A7D9469E}" type="pres">
      <dgm:prSet presAssocID="{A0178322-4544-4C65-956B-75B1B9E2E788}" presName="sibTrans" presStyleCnt="0"/>
      <dgm:spPr/>
    </dgm:pt>
    <dgm:pt modelId="{23619D40-69D0-4E65-83DB-AB94EFAD195D}" type="pres">
      <dgm:prSet presAssocID="{6EB5D135-1859-4970-ACED-616917F7DB98}" presName="compNode" presStyleCnt="0"/>
      <dgm:spPr/>
    </dgm:pt>
    <dgm:pt modelId="{74F67DAC-8ECB-4B53-8F23-149C5ABFE25F}" type="pres">
      <dgm:prSet presAssocID="{6EB5D135-1859-4970-ACED-616917F7DB98}" presName="bgRect" presStyleLbl="bgShp" presStyleIdx="1" presStyleCnt="3"/>
      <dgm:spPr/>
    </dgm:pt>
    <dgm:pt modelId="{39AE93A6-34B6-4820-B5E3-12C9EE4103EB}" type="pres">
      <dgm:prSet presAssocID="{6EB5D135-1859-4970-ACED-616917F7DB9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43338D0B-7BC9-44DF-ADB7-9C7892D1040C}" type="pres">
      <dgm:prSet presAssocID="{6EB5D135-1859-4970-ACED-616917F7DB98}" presName="spaceRect" presStyleCnt="0"/>
      <dgm:spPr/>
    </dgm:pt>
    <dgm:pt modelId="{2EB62B33-EAD0-4294-A59F-B6E1A5745654}" type="pres">
      <dgm:prSet presAssocID="{6EB5D135-1859-4970-ACED-616917F7DB98}" presName="parTx" presStyleLbl="revTx" presStyleIdx="1" presStyleCnt="3">
        <dgm:presLayoutVars>
          <dgm:chMax val="0"/>
          <dgm:chPref val="0"/>
        </dgm:presLayoutVars>
      </dgm:prSet>
      <dgm:spPr/>
    </dgm:pt>
    <dgm:pt modelId="{D8B07E99-37A9-4973-A770-E0015EFBFF30}" type="pres">
      <dgm:prSet presAssocID="{52375A65-F0A6-44B2-9585-A9C7C00E55CF}" presName="sibTrans" presStyleCnt="0"/>
      <dgm:spPr/>
    </dgm:pt>
    <dgm:pt modelId="{9BCC67B1-E6A1-43B1-A13E-3FCA11066CCB}" type="pres">
      <dgm:prSet presAssocID="{C944AE5F-707F-4C0F-9896-4E7213C5F6E2}" presName="compNode" presStyleCnt="0"/>
      <dgm:spPr/>
    </dgm:pt>
    <dgm:pt modelId="{335BFC2B-1884-49A0-B45E-26620CBB35C6}" type="pres">
      <dgm:prSet presAssocID="{C944AE5F-707F-4C0F-9896-4E7213C5F6E2}" presName="bgRect" presStyleLbl="bgShp" presStyleIdx="2" presStyleCnt="3"/>
      <dgm:spPr/>
    </dgm:pt>
    <dgm:pt modelId="{2A304DBB-80D1-43D1-9667-E0849BDA068E}" type="pres">
      <dgm:prSet presAssocID="{C944AE5F-707F-4C0F-9896-4E7213C5F6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terpillar"/>
        </a:ext>
      </dgm:extLst>
    </dgm:pt>
    <dgm:pt modelId="{56071FF6-6E1C-4BD8-B9A5-228704ADAEED}" type="pres">
      <dgm:prSet presAssocID="{C944AE5F-707F-4C0F-9896-4E7213C5F6E2}" presName="spaceRect" presStyleCnt="0"/>
      <dgm:spPr/>
    </dgm:pt>
    <dgm:pt modelId="{BD7D83A0-693E-4A4D-8199-E66182204DF9}" type="pres">
      <dgm:prSet presAssocID="{C944AE5F-707F-4C0F-9896-4E7213C5F6E2}" presName="parTx" presStyleLbl="revTx" presStyleIdx="2" presStyleCnt="3">
        <dgm:presLayoutVars>
          <dgm:chMax val="0"/>
          <dgm:chPref val="0"/>
        </dgm:presLayoutVars>
      </dgm:prSet>
      <dgm:spPr/>
    </dgm:pt>
  </dgm:ptLst>
  <dgm:cxnLst>
    <dgm:cxn modelId="{F08BEC0C-0C41-40BC-A253-9B8A8A39CDC6}" type="presOf" srcId="{6EB5D135-1859-4970-ACED-616917F7DB98}" destId="{2EB62B33-EAD0-4294-A59F-B6E1A5745654}" srcOrd="0" destOrd="0" presId="urn:microsoft.com/office/officeart/2018/2/layout/IconVerticalSolidList"/>
    <dgm:cxn modelId="{3935C126-2FF2-4B31-B55A-02021F3BB632}" type="presOf" srcId="{A1DCBB2C-1C48-4AF2-BA78-1D95F64ABBC1}" destId="{098D75C6-0C50-4C76-8877-7F6C9A0FA05E}" srcOrd="0" destOrd="0" presId="urn:microsoft.com/office/officeart/2018/2/layout/IconVerticalSolidList"/>
    <dgm:cxn modelId="{ACA16C69-668D-41C8-9CB8-A4DA86B7D715}" srcId="{87CD42CB-7DE7-4757-97B4-828135D04F33}" destId="{A1DCBB2C-1C48-4AF2-BA78-1D95F64ABBC1}" srcOrd="0" destOrd="0" parTransId="{ED4C4F67-97F5-4261-89A4-D0BAC2D6597D}" sibTransId="{A0178322-4544-4C65-956B-75B1B9E2E788}"/>
    <dgm:cxn modelId="{EC6A9BAA-6CDA-4AFC-B0AD-3554042C9393}" type="presOf" srcId="{87CD42CB-7DE7-4757-97B4-828135D04F33}" destId="{A32FFFAA-59FB-48AC-A37E-1C19F517560D}" srcOrd="0" destOrd="0" presId="urn:microsoft.com/office/officeart/2018/2/layout/IconVerticalSolidList"/>
    <dgm:cxn modelId="{B082B0C3-7ACC-464E-B073-63B808BA1026}" srcId="{87CD42CB-7DE7-4757-97B4-828135D04F33}" destId="{C944AE5F-707F-4C0F-9896-4E7213C5F6E2}" srcOrd="2" destOrd="0" parTransId="{EDE15F94-9642-4754-B6A9-3C9D6A0D07BF}" sibTransId="{4C2B999C-1F08-40BC-A7AA-682B9468D7D9}"/>
    <dgm:cxn modelId="{308603CA-9B58-4DCE-9A06-E3318CB88514}" type="presOf" srcId="{C944AE5F-707F-4C0F-9896-4E7213C5F6E2}" destId="{BD7D83A0-693E-4A4D-8199-E66182204DF9}" srcOrd="0" destOrd="0" presId="urn:microsoft.com/office/officeart/2018/2/layout/IconVerticalSolidList"/>
    <dgm:cxn modelId="{8C5973CD-3497-4013-8444-26ED7FCE3D45}" srcId="{87CD42CB-7DE7-4757-97B4-828135D04F33}" destId="{6EB5D135-1859-4970-ACED-616917F7DB98}" srcOrd="1" destOrd="0" parTransId="{CC7FA45F-5C05-47EE-BC61-3A1C4C95D718}" sibTransId="{52375A65-F0A6-44B2-9585-A9C7C00E55CF}"/>
    <dgm:cxn modelId="{BC2C751C-39C6-4F12-BBCF-5FC47FD2F6EF}" type="presParOf" srcId="{A32FFFAA-59FB-48AC-A37E-1C19F517560D}" destId="{3BA0D5CA-F9AF-4CBD-8B84-961B2F3FD35B}" srcOrd="0" destOrd="0" presId="urn:microsoft.com/office/officeart/2018/2/layout/IconVerticalSolidList"/>
    <dgm:cxn modelId="{9F6BBDF8-AC92-4E1D-B936-015FF9AD9B32}" type="presParOf" srcId="{3BA0D5CA-F9AF-4CBD-8B84-961B2F3FD35B}" destId="{A75E5300-416C-4427-B5FE-3385CFAA1E93}" srcOrd="0" destOrd="0" presId="urn:microsoft.com/office/officeart/2018/2/layout/IconVerticalSolidList"/>
    <dgm:cxn modelId="{84EFA3E5-5D33-4A4D-84FC-7B30C52D67A4}" type="presParOf" srcId="{3BA0D5CA-F9AF-4CBD-8B84-961B2F3FD35B}" destId="{7E2AC9E3-3F91-4FBE-96D1-376078904D8D}" srcOrd="1" destOrd="0" presId="urn:microsoft.com/office/officeart/2018/2/layout/IconVerticalSolidList"/>
    <dgm:cxn modelId="{C41A63A8-0D7E-45C4-9064-90E602DB4E95}" type="presParOf" srcId="{3BA0D5CA-F9AF-4CBD-8B84-961B2F3FD35B}" destId="{A080495D-5ACC-437D-8401-E0D6936F59C8}" srcOrd="2" destOrd="0" presId="urn:microsoft.com/office/officeart/2018/2/layout/IconVerticalSolidList"/>
    <dgm:cxn modelId="{91075CF9-06B1-459C-AD2D-4C0A0C5EDBD3}" type="presParOf" srcId="{3BA0D5CA-F9AF-4CBD-8B84-961B2F3FD35B}" destId="{098D75C6-0C50-4C76-8877-7F6C9A0FA05E}" srcOrd="3" destOrd="0" presId="urn:microsoft.com/office/officeart/2018/2/layout/IconVerticalSolidList"/>
    <dgm:cxn modelId="{165F43D4-3D24-4D19-AAFD-20ACE7D299AB}" type="presParOf" srcId="{A32FFFAA-59FB-48AC-A37E-1C19F517560D}" destId="{CE2D15D5-496C-4E03-AEB5-A234A7D9469E}" srcOrd="1" destOrd="0" presId="urn:microsoft.com/office/officeart/2018/2/layout/IconVerticalSolidList"/>
    <dgm:cxn modelId="{846A3778-DE6F-4465-BEAE-F7C6A302D4BF}" type="presParOf" srcId="{A32FFFAA-59FB-48AC-A37E-1C19F517560D}" destId="{23619D40-69D0-4E65-83DB-AB94EFAD195D}" srcOrd="2" destOrd="0" presId="urn:microsoft.com/office/officeart/2018/2/layout/IconVerticalSolidList"/>
    <dgm:cxn modelId="{025FC36F-759E-47D9-9435-9FE4EF73E7C2}" type="presParOf" srcId="{23619D40-69D0-4E65-83DB-AB94EFAD195D}" destId="{74F67DAC-8ECB-4B53-8F23-149C5ABFE25F}" srcOrd="0" destOrd="0" presId="urn:microsoft.com/office/officeart/2018/2/layout/IconVerticalSolidList"/>
    <dgm:cxn modelId="{587969EC-27C1-4158-83AD-DBAE8203332D}" type="presParOf" srcId="{23619D40-69D0-4E65-83DB-AB94EFAD195D}" destId="{39AE93A6-34B6-4820-B5E3-12C9EE4103EB}" srcOrd="1" destOrd="0" presId="urn:microsoft.com/office/officeart/2018/2/layout/IconVerticalSolidList"/>
    <dgm:cxn modelId="{875D834A-F827-4C8D-894F-97C43B357738}" type="presParOf" srcId="{23619D40-69D0-4E65-83DB-AB94EFAD195D}" destId="{43338D0B-7BC9-44DF-ADB7-9C7892D1040C}" srcOrd="2" destOrd="0" presId="urn:microsoft.com/office/officeart/2018/2/layout/IconVerticalSolidList"/>
    <dgm:cxn modelId="{46AEF7B1-780F-4A43-8D0A-FEF257E9575F}" type="presParOf" srcId="{23619D40-69D0-4E65-83DB-AB94EFAD195D}" destId="{2EB62B33-EAD0-4294-A59F-B6E1A5745654}" srcOrd="3" destOrd="0" presId="urn:microsoft.com/office/officeart/2018/2/layout/IconVerticalSolidList"/>
    <dgm:cxn modelId="{4C559569-A198-4F62-B471-32FE373709BB}" type="presParOf" srcId="{A32FFFAA-59FB-48AC-A37E-1C19F517560D}" destId="{D8B07E99-37A9-4973-A770-E0015EFBFF30}" srcOrd="3" destOrd="0" presId="urn:microsoft.com/office/officeart/2018/2/layout/IconVerticalSolidList"/>
    <dgm:cxn modelId="{64DA7940-32DC-4BAF-8EC9-E06C427BD0A0}" type="presParOf" srcId="{A32FFFAA-59FB-48AC-A37E-1C19F517560D}" destId="{9BCC67B1-E6A1-43B1-A13E-3FCA11066CCB}" srcOrd="4" destOrd="0" presId="urn:microsoft.com/office/officeart/2018/2/layout/IconVerticalSolidList"/>
    <dgm:cxn modelId="{D8E06305-540C-4840-A92D-AA3CF7F33D08}" type="presParOf" srcId="{9BCC67B1-E6A1-43B1-A13E-3FCA11066CCB}" destId="{335BFC2B-1884-49A0-B45E-26620CBB35C6}" srcOrd="0" destOrd="0" presId="urn:microsoft.com/office/officeart/2018/2/layout/IconVerticalSolidList"/>
    <dgm:cxn modelId="{56743341-E491-4146-90A6-07AD1523A47E}" type="presParOf" srcId="{9BCC67B1-E6A1-43B1-A13E-3FCA11066CCB}" destId="{2A304DBB-80D1-43D1-9667-E0849BDA068E}" srcOrd="1" destOrd="0" presId="urn:microsoft.com/office/officeart/2018/2/layout/IconVerticalSolidList"/>
    <dgm:cxn modelId="{CF39DA9B-69E8-4D9F-97BC-EA51B3D014F6}" type="presParOf" srcId="{9BCC67B1-E6A1-43B1-A13E-3FCA11066CCB}" destId="{56071FF6-6E1C-4BD8-B9A5-228704ADAEED}" srcOrd="2" destOrd="0" presId="urn:microsoft.com/office/officeart/2018/2/layout/IconVerticalSolidList"/>
    <dgm:cxn modelId="{9A508756-2583-428D-B96A-FB6905BA9AD6}" type="presParOf" srcId="{9BCC67B1-E6A1-43B1-A13E-3FCA11066CCB}" destId="{BD7D83A0-693E-4A4D-8199-E66182204D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7E808E-F797-456C-BE99-1C843E641DA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4731368-5ADC-4AA0-9FBA-7EAA30A5FE68}">
      <dgm:prSet/>
      <dgm:spPr/>
      <dgm:t>
        <a:bodyPr/>
        <a:lstStyle/>
        <a:p>
          <a:pPr>
            <a:defRPr cap="all"/>
          </a:pPr>
          <a:r>
            <a:rPr lang="en-US"/>
            <a:t>Buckets</a:t>
          </a:r>
        </a:p>
      </dgm:t>
    </dgm:pt>
    <dgm:pt modelId="{3EA7FC90-6C95-429B-9A66-1C19B95E7629}" type="parTrans" cxnId="{932D506C-7BBB-4289-960E-ED2659B5EA95}">
      <dgm:prSet/>
      <dgm:spPr/>
      <dgm:t>
        <a:bodyPr/>
        <a:lstStyle/>
        <a:p>
          <a:endParaRPr lang="en-US"/>
        </a:p>
      </dgm:t>
    </dgm:pt>
    <dgm:pt modelId="{A0FC5FCB-681F-49C2-8F22-EF0B92A32BC9}" type="sibTrans" cxnId="{932D506C-7BBB-4289-960E-ED2659B5EA95}">
      <dgm:prSet/>
      <dgm:spPr/>
      <dgm:t>
        <a:bodyPr/>
        <a:lstStyle/>
        <a:p>
          <a:endParaRPr lang="en-US"/>
        </a:p>
      </dgm:t>
    </dgm:pt>
    <dgm:pt modelId="{93D2D687-71A9-43A1-9581-237582ADAE7E}">
      <dgm:prSet/>
      <dgm:spPr/>
      <dgm:t>
        <a:bodyPr/>
        <a:lstStyle/>
        <a:p>
          <a:pPr>
            <a:defRPr cap="all"/>
          </a:pPr>
          <a:r>
            <a:rPr lang="en-US"/>
            <a:t>Objects</a:t>
          </a:r>
        </a:p>
      </dgm:t>
    </dgm:pt>
    <dgm:pt modelId="{78E2B222-B13C-4432-9456-B9E948365DE8}" type="parTrans" cxnId="{16711F10-6E72-45F1-8682-1EACB64D909B}">
      <dgm:prSet/>
      <dgm:spPr/>
      <dgm:t>
        <a:bodyPr/>
        <a:lstStyle/>
        <a:p>
          <a:endParaRPr lang="en-US"/>
        </a:p>
      </dgm:t>
    </dgm:pt>
    <dgm:pt modelId="{48472A52-A998-4E66-B83F-B4C378FF14C7}" type="sibTrans" cxnId="{16711F10-6E72-45F1-8682-1EACB64D909B}">
      <dgm:prSet/>
      <dgm:spPr/>
      <dgm:t>
        <a:bodyPr/>
        <a:lstStyle/>
        <a:p>
          <a:endParaRPr lang="en-US"/>
        </a:p>
      </dgm:t>
    </dgm:pt>
    <dgm:pt modelId="{05F1A0D5-87A3-4989-B6DE-AC78D0C42924}">
      <dgm:prSet/>
      <dgm:spPr/>
      <dgm:t>
        <a:bodyPr/>
        <a:lstStyle/>
        <a:p>
          <a:pPr>
            <a:defRPr cap="all"/>
          </a:pPr>
          <a:r>
            <a:rPr lang="en-US"/>
            <a:t>Keys</a:t>
          </a:r>
        </a:p>
      </dgm:t>
    </dgm:pt>
    <dgm:pt modelId="{45B0C272-0314-48EE-9909-16DCC81946DA}" type="parTrans" cxnId="{64083F5F-41CC-49F6-B69C-E52489319A1A}">
      <dgm:prSet/>
      <dgm:spPr/>
      <dgm:t>
        <a:bodyPr/>
        <a:lstStyle/>
        <a:p>
          <a:endParaRPr lang="en-US"/>
        </a:p>
      </dgm:t>
    </dgm:pt>
    <dgm:pt modelId="{703D5D32-3FE4-42CE-9D5A-6D9CFC927FDA}" type="sibTrans" cxnId="{64083F5F-41CC-49F6-B69C-E52489319A1A}">
      <dgm:prSet/>
      <dgm:spPr/>
      <dgm:t>
        <a:bodyPr/>
        <a:lstStyle/>
        <a:p>
          <a:endParaRPr lang="en-US"/>
        </a:p>
      </dgm:t>
    </dgm:pt>
    <dgm:pt modelId="{14A9C9E1-56EB-417B-9512-881D6D46DF92}">
      <dgm:prSet/>
      <dgm:spPr/>
      <dgm:t>
        <a:bodyPr/>
        <a:lstStyle/>
        <a:p>
          <a:pPr>
            <a:defRPr cap="all"/>
          </a:pPr>
          <a:r>
            <a:rPr lang="en-US"/>
            <a:t>Regions</a:t>
          </a:r>
        </a:p>
      </dgm:t>
    </dgm:pt>
    <dgm:pt modelId="{675DC5D7-DE73-4E5E-AE2A-07609E771B44}" type="parTrans" cxnId="{D1FBDB17-3764-4C56-99BA-FFDA34A24F42}">
      <dgm:prSet/>
      <dgm:spPr/>
      <dgm:t>
        <a:bodyPr/>
        <a:lstStyle/>
        <a:p>
          <a:endParaRPr lang="en-US"/>
        </a:p>
      </dgm:t>
    </dgm:pt>
    <dgm:pt modelId="{6978A544-81A2-40EA-AE7A-F7087CD44C76}" type="sibTrans" cxnId="{D1FBDB17-3764-4C56-99BA-FFDA34A24F42}">
      <dgm:prSet/>
      <dgm:spPr/>
      <dgm:t>
        <a:bodyPr/>
        <a:lstStyle/>
        <a:p>
          <a:endParaRPr lang="en-US"/>
        </a:p>
      </dgm:t>
    </dgm:pt>
    <dgm:pt modelId="{AEFBDA6D-7353-41AB-A503-775C203D3053}">
      <dgm:prSet/>
      <dgm:spPr/>
      <dgm:t>
        <a:bodyPr/>
        <a:lstStyle/>
        <a:p>
          <a:pPr>
            <a:defRPr cap="all"/>
          </a:pPr>
          <a:r>
            <a:rPr lang="en-US"/>
            <a:t>S3 data consistency model</a:t>
          </a:r>
        </a:p>
      </dgm:t>
    </dgm:pt>
    <dgm:pt modelId="{61C03814-08DB-4B57-AEFE-C137E714A48F}" type="parTrans" cxnId="{043CBAF5-9994-4165-9F1A-01149D76D79D}">
      <dgm:prSet/>
      <dgm:spPr/>
      <dgm:t>
        <a:bodyPr/>
        <a:lstStyle/>
        <a:p>
          <a:endParaRPr lang="en-US"/>
        </a:p>
      </dgm:t>
    </dgm:pt>
    <dgm:pt modelId="{B186AB5A-31ED-488F-81CC-BFAF0891BABA}" type="sibTrans" cxnId="{043CBAF5-9994-4165-9F1A-01149D76D79D}">
      <dgm:prSet/>
      <dgm:spPr/>
      <dgm:t>
        <a:bodyPr/>
        <a:lstStyle/>
        <a:p>
          <a:endParaRPr lang="en-US"/>
        </a:p>
      </dgm:t>
    </dgm:pt>
    <dgm:pt modelId="{6EDD0AC4-2594-4938-ACF3-2CFAAC6164B3}" type="pres">
      <dgm:prSet presAssocID="{797E808E-F797-456C-BE99-1C843E641DA9}" presName="root" presStyleCnt="0">
        <dgm:presLayoutVars>
          <dgm:dir/>
          <dgm:resizeHandles val="exact"/>
        </dgm:presLayoutVars>
      </dgm:prSet>
      <dgm:spPr/>
    </dgm:pt>
    <dgm:pt modelId="{295D15E7-E5A1-4CE0-ACF1-B12C1A94BDEA}" type="pres">
      <dgm:prSet presAssocID="{74731368-5ADC-4AA0-9FBA-7EAA30A5FE68}" presName="compNode" presStyleCnt="0"/>
      <dgm:spPr/>
    </dgm:pt>
    <dgm:pt modelId="{25EF91F5-028D-497A-937C-E21B50148EAC}" type="pres">
      <dgm:prSet presAssocID="{74731368-5ADC-4AA0-9FBA-7EAA30A5FE68}" presName="iconBgRect" presStyleLbl="bgShp" presStyleIdx="0" presStyleCnt="5"/>
      <dgm:spPr/>
    </dgm:pt>
    <dgm:pt modelId="{88855E78-1C62-499F-84FF-F38EA8D08307}" type="pres">
      <dgm:prSet presAssocID="{74731368-5ADC-4AA0-9FBA-7EAA30A5FE6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cket and shovel"/>
        </a:ext>
      </dgm:extLst>
    </dgm:pt>
    <dgm:pt modelId="{74CABB9B-1846-4471-8CE8-E3E29659AFD9}" type="pres">
      <dgm:prSet presAssocID="{74731368-5ADC-4AA0-9FBA-7EAA30A5FE68}" presName="spaceRect" presStyleCnt="0"/>
      <dgm:spPr/>
    </dgm:pt>
    <dgm:pt modelId="{5B08AAAC-912D-41A1-A51F-65F5F7ED1EFB}" type="pres">
      <dgm:prSet presAssocID="{74731368-5ADC-4AA0-9FBA-7EAA30A5FE68}" presName="textRect" presStyleLbl="revTx" presStyleIdx="0" presStyleCnt="5">
        <dgm:presLayoutVars>
          <dgm:chMax val="1"/>
          <dgm:chPref val="1"/>
        </dgm:presLayoutVars>
      </dgm:prSet>
      <dgm:spPr/>
    </dgm:pt>
    <dgm:pt modelId="{E2928D0B-F46C-4136-A95D-54744457C31D}" type="pres">
      <dgm:prSet presAssocID="{A0FC5FCB-681F-49C2-8F22-EF0B92A32BC9}" presName="sibTrans" presStyleCnt="0"/>
      <dgm:spPr/>
    </dgm:pt>
    <dgm:pt modelId="{B37E6FA3-CEF6-4C73-AD16-8C9CDD305883}" type="pres">
      <dgm:prSet presAssocID="{93D2D687-71A9-43A1-9581-237582ADAE7E}" presName="compNode" presStyleCnt="0"/>
      <dgm:spPr/>
    </dgm:pt>
    <dgm:pt modelId="{F9F3BE5A-70D8-4FCA-AB22-007E2786BBCE}" type="pres">
      <dgm:prSet presAssocID="{93D2D687-71A9-43A1-9581-237582ADAE7E}" presName="iconBgRect" presStyleLbl="bgShp" presStyleIdx="1" presStyleCnt="5"/>
      <dgm:spPr/>
    </dgm:pt>
    <dgm:pt modelId="{1EA54740-72C8-47A7-BE83-DDCBE26D43BC}" type="pres">
      <dgm:prSet presAssocID="{93D2D687-71A9-43A1-9581-237582ADAE7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76D57916-0DE1-423C-A851-4AD446011C2B}" type="pres">
      <dgm:prSet presAssocID="{93D2D687-71A9-43A1-9581-237582ADAE7E}" presName="spaceRect" presStyleCnt="0"/>
      <dgm:spPr/>
    </dgm:pt>
    <dgm:pt modelId="{D301C8F9-9022-4475-83BD-2B38A3F8A37B}" type="pres">
      <dgm:prSet presAssocID="{93D2D687-71A9-43A1-9581-237582ADAE7E}" presName="textRect" presStyleLbl="revTx" presStyleIdx="1" presStyleCnt="5">
        <dgm:presLayoutVars>
          <dgm:chMax val="1"/>
          <dgm:chPref val="1"/>
        </dgm:presLayoutVars>
      </dgm:prSet>
      <dgm:spPr/>
    </dgm:pt>
    <dgm:pt modelId="{B9ED9742-AE9E-49A7-A264-D0A212A76AFF}" type="pres">
      <dgm:prSet presAssocID="{48472A52-A998-4E66-B83F-B4C378FF14C7}" presName="sibTrans" presStyleCnt="0"/>
      <dgm:spPr/>
    </dgm:pt>
    <dgm:pt modelId="{3A5DB2FC-52A2-4929-B534-950584224512}" type="pres">
      <dgm:prSet presAssocID="{05F1A0D5-87A3-4989-B6DE-AC78D0C42924}" presName="compNode" presStyleCnt="0"/>
      <dgm:spPr/>
    </dgm:pt>
    <dgm:pt modelId="{80C232FF-79FD-4BE6-84F1-2A36CC1A9462}" type="pres">
      <dgm:prSet presAssocID="{05F1A0D5-87A3-4989-B6DE-AC78D0C42924}" presName="iconBgRect" presStyleLbl="bgShp" presStyleIdx="2" presStyleCnt="5"/>
      <dgm:spPr/>
    </dgm:pt>
    <dgm:pt modelId="{11131106-E70A-40F8-BE2D-0A16DDDE77C2}" type="pres">
      <dgm:prSet presAssocID="{05F1A0D5-87A3-4989-B6DE-AC78D0C4292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56EE4A4C-694F-4D4E-ABA4-DEDF28395F04}" type="pres">
      <dgm:prSet presAssocID="{05F1A0D5-87A3-4989-B6DE-AC78D0C42924}" presName="spaceRect" presStyleCnt="0"/>
      <dgm:spPr/>
    </dgm:pt>
    <dgm:pt modelId="{BC42A36D-7BC3-4D6B-BBF5-994A6ED78F5C}" type="pres">
      <dgm:prSet presAssocID="{05F1A0D5-87A3-4989-B6DE-AC78D0C42924}" presName="textRect" presStyleLbl="revTx" presStyleIdx="2" presStyleCnt="5">
        <dgm:presLayoutVars>
          <dgm:chMax val="1"/>
          <dgm:chPref val="1"/>
        </dgm:presLayoutVars>
      </dgm:prSet>
      <dgm:spPr/>
    </dgm:pt>
    <dgm:pt modelId="{FE81AE0A-CEB0-41E6-9594-97AE3DE74EEF}" type="pres">
      <dgm:prSet presAssocID="{703D5D32-3FE4-42CE-9D5A-6D9CFC927FDA}" presName="sibTrans" presStyleCnt="0"/>
      <dgm:spPr/>
    </dgm:pt>
    <dgm:pt modelId="{1802C674-CF34-4A90-A05D-7417564758D4}" type="pres">
      <dgm:prSet presAssocID="{14A9C9E1-56EB-417B-9512-881D6D46DF92}" presName="compNode" presStyleCnt="0"/>
      <dgm:spPr/>
    </dgm:pt>
    <dgm:pt modelId="{FE8EA915-E30A-4B97-A43F-E21A03C15390}" type="pres">
      <dgm:prSet presAssocID="{14A9C9E1-56EB-417B-9512-881D6D46DF92}" presName="iconBgRect" presStyleLbl="bgShp" presStyleIdx="3" presStyleCnt="5"/>
      <dgm:spPr/>
    </dgm:pt>
    <dgm:pt modelId="{FC6B40EE-16DC-4E3E-A41E-6462AE19555C}" type="pres">
      <dgm:prSet presAssocID="{14A9C9E1-56EB-417B-9512-881D6D46DF9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B295823E-5538-4F8C-9BED-8FC4605CB8FC}" type="pres">
      <dgm:prSet presAssocID="{14A9C9E1-56EB-417B-9512-881D6D46DF92}" presName="spaceRect" presStyleCnt="0"/>
      <dgm:spPr/>
    </dgm:pt>
    <dgm:pt modelId="{209D6083-9DFD-4528-AD85-BF293DFB1F2B}" type="pres">
      <dgm:prSet presAssocID="{14A9C9E1-56EB-417B-9512-881D6D46DF92}" presName="textRect" presStyleLbl="revTx" presStyleIdx="3" presStyleCnt="5">
        <dgm:presLayoutVars>
          <dgm:chMax val="1"/>
          <dgm:chPref val="1"/>
        </dgm:presLayoutVars>
      </dgm:prSet>
      <dgm:spPr/>
    </dgm:pt>
    <dgm:pt modelId="{A84D3715-9171-422C-BD88-3E0CE974FCFA}" type="pres">
      <dgm:prSet presAssocID="{6978A544-81A2-40EA-AE7A-F7087CD44C76}" presName="sibTrans" presStyleCnt="0"/>
      <dgm:spPr/>
    </dgm:pt>
    <dgm:pt modelId="{36E8DCB2-BA1F-4386-9FF2-C345F9C0C038}" type="pres">
      <dgm:prSet presAssocID="{AEFBDA6D-7353-41AB-A503-775C203D3053}" presName="compNode" presStyleCnt="0"/>
      <dgm:spPr/>
    </dgm:pt>
    <dgm:pt modelId="{B401B011-2EE4-453F-BC44-83E5E2CF36B7}" type="pres">
      <dgm:prSet presAssocID="{AEFBDA6D-7353-41AB-A503-775C203D3053}" presName="iconBgRect" presStyleLbl="bgShp" presStyleIdx="4" presStyleCnt="5"/>
      <dgm:spPr/>
    </dgm:pt>
    <dgm:pt modelId="{4080D5DD-EF4A-4FDB-A581-13FD10EA21AE}" type="pres">
      <dgm:prSet presAssocID="{AEFBDA6D-7353-41AB-A503-775C203D305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A86025CD-1771-4999-AA61-9452DAF59BB9}" type="pres">
      <dgm:prSet presAssocID="{AEFBDA6D-7353-41AB-A503-775C203D3053}" presName="spaceRect" presStyleCnt="0"/>
      <dgm:spPr/>
    </dgm:pt>
    <dgm:pt modelId="{A79FB28E-4FF5-4D38-B1FE-91E67D9F07DE}" type="pres">
      <dgm:prSet presAssocID="{AEFBDA6D-7353-41AB-A503-775C203D3053}" presName="textRect" presStyleLbl="revTx" presStyleIdx="4" presStyleCnt="5">
        <dgm:presLayoutVars>
          <dgm:chMax val="1"/>
          <dgm:chPref val="1"/>
        </dgm:presLayoutVars>
      </dgm:prSet>
      <dgm:spPr/>
    </dgm:pt>
  </dgm:ptLst>
  <dgm:cxnLst>
    <dgm:cxn modelId="{52E71310-F9F8-464E-A487-B3596138770C}" type="presOf" srcId="{AEFBDA6D-7353-41AB-A503-775C203D3053}" destId="{A79FB28E-4FF5-4D38-B1FE-91E67D9F07DE}" srcOrd="0" destOrd="0" presId="urn:microsoft.com/office/officeart/2018/5/layout/IconCircleLabelList"/>
    <dgm:cxn modelId="{16711F10-6E72-45F1-8682-1EACB64D909B}" srcId="{797E808E-F797-456C-BE99-1C843E641DA9}" destId="{93D2D687-71A9-43A1-9581-237582ADAE7E}" srcOrd="1" destOrd="0" parTransId="{78E2B222-B13C-4432-9456-B9E948365DE8}" sibTransId="{48472A52-A998-4E66-B83F-B4C378FF14C7}"/>
    <dgm:cxn modelId="{D1FBDB17-3764-4C56-99BA-FFDA34A24F42}" srcId="{797E808E-F797-456C-BE99-1C843E641DA9}" destId="{14A9C9E1-56EB-417B-9512-881D6D46DF92}" srcOrd="3" destOrd="0" parTransId="{675DC5D7-DE73-4E5E-AE2A-07609E771B44}" sibTransId="{6978A544-81A2-40EA-AE7A-F7087CD44C76}"/>
    <dgm:cxn modelId="{64083F5F-41CC-49F6-B69C-E52489319A1A}" srcId="{797E808E-F797-456C-BE99-1C843E641DA9}" destId="{05F1A0D5-87A3-4989-B6DE-AC78D0C42924}" srcOrd="2" destOrd="0" parTransId="{45B0C272-0314-48EE-9909-16DCC81946DA}" sibTransId="{703D5D32-3FE4-42CE-9D5A-6D9CFC927FDA}"/>
    <dgm:cxn modelId="{CA548F62-7525-4A31-A6D0-2A8DE2CF7758}" type="presOf" srcId="{14A9C9E1-56EB-417B-9512-881D6D46DF92}" destId="{209D6083-9DFD-4528-AD85-BF293DFB1F2B}" srcOrd="0" destOrd="0" presId="urn:microsoft.com/office/officeart/2018/5/layout/IconCircleLabelList"/>
    <dgm:cxn modelId="{932D506C-7BBB-4289-960E-ED2659B5EA95}" srcId="{797E808E-F797-456C-BE99-1C843E641DA9}" destId="{74731368-5ADC-4AA0-9FBA-7EAA30A5FE68}" srcOrd="0" destOrd="0" parTransId="{3EA7FC90-6C95-429B-9A66-1C19B95E7629}" sibTransId="{A0FC5FCB-681F-49C2-8F22-EF0B92A32BC9}"/>
    <dgm:cxn modelId="{2C62E94D-6405-421C-A080-1B1F242CAC86}" type="presOf" srcId="{05F1A0D5-87A3-4989-B6DE-AC78D0C42924}" destId="{BC42A36D-7BC3-4D6B-BBF5-994A6ED78F5C}" srcOrd="0" destOrd="0" presId="urn:microsoft.com/office/officeart/2018/5/layout/IconCircleLabelList"/>
    <dgm:cxn modelId="{6D19D67A-275F-4D1E-977B-C68F3A8FD4F4}" type="presOf" srcId="{797E808E-F797-456C-BE99-1C843E641DA9}" destId="{6EDD0AC4-2594-4938-ACF3-2CFAAC6164B3}" srcOrd="0" destOrd="0" presId="urn:microsoft.com/office/officeart/2018/5/layout/IconCircleLabelList"/>
    <dgm:cxn modelId="{D4C63D9E-5BC4-4AD7-85A6-999AA9182A8E}" type="presOf" srcId="{74731368-5ADC-4AA0-9FBA-7EAA30A5FE68}" destId="{5B08AAAC-912D-41A1-A51F-65F5F7ED1EFB}" srcOrd="0" destOrd="0" presId="urn:microsoft.com/office/officeart/2018/5/layout/IconCircleLabelList"/>
    <dgm:cxn modelId="{D2F89CE8-261E-48D0-94BA-3618528FF7C5}" type="presOf" srcId="{93D2D687-71A9-43A1-9581-237582ADAE7E}" destId="{D301C8F9-9022-4475-83BD-2B38A3F8A37B}" srcOrd="0" destOrd="0" presId="urn:microsoft.com/office/officeart/2018/5/layout/IconCircleLabelList"/>
    <dgm:cxn modelId="{043CBAF5-9994-4165-9F1A-01149D76D79D}" srcId="{797E808E-F797-456C-BE99-1C843E641DA9}" destId="{AEFBDA6D-7353-41AB-A503-775C203D3053}" srcOrd="4" destOrd="0" parTransId="{61C03814-08DB-4B57-AEFE-C137E714A48F}" sibTransId="{B186AB5A-31ED-488F-81CC-BFAF0891BABA}"/>
    <dgm:cxn modelId="{850EC19A-3ABC-46B0-AA95-CAA34E51F5D9}" type="presParOf" srcId="{6EDD0AC4-2594-4938-ACF3-2CFAAC6164B3}" destId="{295D15E7-E5A1-4CE0-ACF1-B12C1A94BDEA}" srcOrd="0" destOrd="0" presId="urn:microsoft.com/office/officeart/2018/5/layout/IconCircleLabelList"/>
    <dgm:cxn modelId="{B8B13DC6-C2F1-484D-BAB9-70D04C15F780}" type="presParOf" srcId="{295D15E7-E5A1-4CE0-ACF1-B12C1A94BDEA}" destId="{25EF91F5-028D-497A-937C-E21B50148EAC}" srcOrd="0" destOrd="0" presId="urn:microsoft.com/office/officeart/2018/5/layout/IconCircleLabelList"/>
    <dgm:cxn modelId="{55808604-D24D-49F8-8FD6-3D4659F2DCC6}" type="presParOf" srcId="{295D15E7-E5A1-4CE0-ACF1-B12C1A94BDEA}" destId="{88855E78-1C62-499F-84FF-F38EA8D08307}" srcOrd="1" destOrd="0" presId="urn:microsoft.com/office/officeart/2018/5/layout/IconCircleLabelList"/>
    <dgm:cxn modelId="{67B32419-540B-4047-A208-7269A263A5C3}" type="presParOf" srcId="{295D15E7-E5A1-4CE0-ACF1-B12C1A94BDEA}" destId="{74CABB9B-1846-4471-8CE8-E3E29659AFD9}" srcOrd="2" destOrd="0" presId="urn:microsoft.com/office/officeart/2018/5/layout/IconCircleLabelList"/>
    <dgm:cxn modelId="{222A1006-8432-4BB6-8978-AA2D3FDE8405}" type="presParOf" srcId="{295D15E7-E5A1-4CE0-ACF1-B12C1A94BDEA}" destId="{5B08AAAC-912D-41A1-A51F-65F5F7ED1EFB}" srcOrd="3" destOrd="0" presId="urn:microsoft.com/office/officeart/2018/5/layout/IconCircleLabelList"/>
    <dgm:cxn modelId="{A9AF6322-CC46-4F5B-B309-AB9457815AC3}" type="presParOf" srcId="{6EDD0AC4-2594-4938-ACF3-2CFAAC6164B3}" destId="{E2928D0B-F46C-4136-A95D-54744457C31D}" srcOrd="1" destOrd="0" presId="urn:microsoft.com/office/officeart/2018/5/layout/IconCircleLabelList"/>
    <dgm:cxn modelId="{EDEDA9D9-D5BE-4B57-B1AF-715E94A21670}" type="presParOf" srcId="{6EDD0AC4-2594-4938-ACF3-2CFAAC6164B3}" destId="{B37E6FA3-CEF6-4C73-AD16-8C9CDD305883}" srcOrd="2" destOrd="0" presId="urn:microsoft.com/office/officeart/2018/5/layout/IconCircleLabelList"/>
    <dgm:cxn modelId="{FBD2B052-0C44-4D4C-BB20-0D09F1B589BD}" type="presParOf" srcId="{B37E6FA3-CEF6-4C73-AD16-8C9CDD305883}" destId="{F9F3BE5A-70D8-4FCA-AB22-007E2786BBCE}" srcOrd="0" destOrd="0" presId="urn:microsoft.com/office/officeart/2018/5/layout/IconCircleLabelList"/>
    <dgm:cxn modelId="{1A0830A5-F8CE-45EB-8364-16BAFBEC5F96}" type="presParOf" srcId="{B37E6FA3-CEF6-4C73-AD16-8C9CDD305883}" destId="{1EA54740-72C8-47A7-BE83-DDCBE26D43BC}" srcOrd="1" destOrd="0" presId="urn:microsoft.com/office/officeart/2018/5/layout/IconCircleLabelList"/>
    <dgm:cxn modelId="{50D756EA-8850-4A9F-8D31-7A04DC2CF798}" type="presParOf" srcId="{B37E6FA3-CEF6-4C73-AD16-8C9CDD305883}" destId="{76D57916-0DE1-423C-A851-4AD446011C2B}" srcOrd="2" destOrd="0" presId="urn:microsoft.com/office/officeart/2018/5/layout/IconCircleLabelList"/>
    <dgm:cxn modelId="{950FF645-5537-49B2-AC4F-F12E5DB91794}" type="presParOf" srcId="{B37E6FA3-CEF6-4C73-AD16-8C9CDD305883}" destId="{D301C8F9-9022-4475-83BD-2B38A3F8A37B}" srcOrd="3" destOrd="0" presId="urn:microsoft.com/office/officeart/2018/5/layout/IconCircleLabelList"/>
    <dgm:cxn modelId="{0A4DED81-D0F1-4670-B4A0-529358BE09A9}" type="presParOf" srcId="{6EDD0AC4-2594-4938-ACF3-2CFAAC6164B3}" destId="{B9ED9742-AE9E-49A7-A264-D0A212A76AFF}" srcOrd="3" destOrd="0" presId="urn:microsoft.com/office/officeart/2018/5/layout/IconCircleLabelList"/>
    <dgm:cxn modelId="{7CCB4718-8C91-4517-B9A0-E90D271E9878}" type="presParOf" srcId="{6EDD0AC4-2594-4938-ACF3-2CFAAC6164B3}" destId="{3A5DB2FC-52A2-4929-B534-950584224512}" srcOrd="4" destOrd="0" presId="urn:microsoft.com/office/officeart/2018/5/layout/IconCircleLabelList"/>
    <dgm:cxn modelId="{B5EB5283-8499-4FE5-836E-6A053D1A8A98}" type="presParOf" srcId="{3A5DB2FC-52A2-4929-B534-950584224512}" destId="{80C232FF-79FD-4BE6-84F1-2A36CC1A9462}" srcOrd="0" destOrd="0" presId="urn:microsoft.com/office/officeart/2018/5/layout/IconCircleLabelList"/>
    <dgm:cxn modelId="{B24F59F0-43A7-4F17-9CCD-0FC0366C2D8A}" type="presParOf" srcId="{3A5DB2FC-52A2-4929-B534-950584224512}" destId="{11131106-E70A-40F8-BE2D-0A16DDDE77C2}" srcOrd="1" destOrd="0" presId="urn:microsoft.com/office/officeart/2018/5/layout/IconCircleLabelList"/>
    <dgm:cxn modelId="{40E8E2C3-71AE-481F-BDDC-8FEF7024DD15}" type="presParOf" srcId="{3A5DB2FC-52A2-4929-B534-950584224512}" destId="{56EE4A4C-694F-4D4E-ABA4-DEDF28395F04}" srcOrd="2" destOrd="0" presId="urn:microsoft.com/office/officeart/2018/5/layout/IconCircleLabelList"/>
    <dgm:cxn modelId="{373A8D27-A5A8-4B99-BFC6-D948B1DB642B}" type="presParOf" srcId="{3A5DB2FC-52A2-4929-B534-950584224512}" destId="{BC42A36D-7BC3-4D6B-BBF5-994A6ED78F5C}" srcOrd="3" destOrd="0" presId="urn:microsoft.com/office/officeart/2018/5/layout/IconCircleLabelList"/>
    <dgm:cxn modelId="{8C53A2CE-D51F-49BC-BA68-ED8C2CBC79E5}" type="presParOf" srcId="{6EDD0AC4-2594-4938-ACF3-2CFAAC6164B3}" destId="{FE81AE0A-CEB0-41E6-9594-97AE3DE74EEF}" srcOrd="5" destOrd="0" presId="urn:microsoft.com/office/officeart/2018/5/layout/IconCircleLabelList"/>
    <dgm:cxn modelId="{C780F605-131F-43AC-8A64-A30B9F89061B}" type="presParOf" srcId="{6EDD0AC4-2594-4938-ACF3-2CFAAC6164B3}" destId="{1802C674-CF34-4A90-A05D-7417564758D4}" srcOrd="6" destOrd="0" presId="urn:microsoft.com/office/officeart/2018/5/layout/IconCircleLabelList"/>
    <dgm:cxn modelId="{EAB3D904-4CAC-46EA-AADE-142888EA4EB3}" type="presParOf" srcId="{1802C674-CF34-4A90-A05D-7417564758D4}" destId="{FE8EA915-E30A-4B97-A43F-E21A03C15390}" srcOrd="0" destOrd="0" presId="urn:microsoft.com/office/officeart/2018/5/layout/IconCircleLabelList"/>
    <dgm:cxn modelId="{318994FC-0A95-43D8-A4D9-BE83B2D0046E}" type="presParOf" srcId="{1802C674-CF34-4A90-A05D-7417564758D4}" destId="{FC6B40EE-16DC-4E3E-A41E-6462AE19555C}" srcOrd="1" destOrd="0" presId="urn:microsoft.com/office/officeart/2018/5/layout/IconCircleLabelList"/>
    <dgm:cxn modelId="{7C9E356F-BCF9-40B1-893D-254F900A59B6}" type="presParOf" srcId="{1802C674-CF34-4A90-A05D-7417564758D4}" destId="{B295823E-5538-4F8C-9BED-8FC4605CB8FC}" srcOrd="2" destOrd="0" presId="urn:microsoft.com/office/officeart/2018/5/layout/IconCircleLabelList"/>
    <dgm:cxn modelId="{E6CAA30C-B49E-4C48-ADF7-F0572A9B9EE1}" type="presParOf" srcId="{1802C674-CF34-4A90-A05D-7417564758D4}" destId="{209D6083-9DFD-4528-AD85-BF293DFB1F2B}" srcOrd="3" destOrd="0" presId="urn:microsoft.com/office/officeart/2018/5/layout/IconCircleLabelList"/>
    <dgm:cxn modelId="{346D6575-C200-4105-A4F3-8509C542E3DF}" type="presParOf" srcId="{6EDD0AC4-2594-4938-ACF3-2CFAAC6164B3}" destId="{A84D3715-9171-422C-BD88-3E0CE974FCFA}" srcOrd="7" destOrd="0" presId="urn:microsoft.com/office/officeart/2018/5/layout/IconCircleLabelList"/>
    <dgm:cxn modelId="{F069CBCC-7AA5-4A58-AFDE-C667575238D8}" type="presParOf" srcId="{6EDD0AC4-2594-4938-ACF3-2CFAAC6164B3}" destId="{36E8DCB2-BA1F-4386-9FF2-C345F9C0C038}" srcOrd="8" destOrd="0" presId="urn:microsoft.com/office/officeart/2018/5/layout/IconCircleLabelList"/>
    <dgm:cxn modelId="{BAC0A7D7-932E-49C7-A4FB-293410B58D50}" type="presParOf" srcId="{36E8DCB2-BA1F-4386-9FF2-C345F9C0C038}" destId="{B401B011-2EE4-453F-BC44-83E5E2CF36B7}" srcOrd="0" destOrd="0" presId="urn:microsoft.com/office/officeart/2018/5/layout/IconCircleLabelList"/>
    <dgm:cxn modelId="{36F53C08-DD89-4446-9F24-28312834F6F8}" type="presParOf" srcId="{36E8DCB2-BA1F-4386-9FF2-C345F9C0C038}" destId="{4080D5DD-EF4A-4FDB-A581-13FD10EA21AE}" srcOrd="1" destOrd="0" presId="urn:microsoft.com/office/officeart/2018/5/layout/IconCircleLabelList"/>
    <dgm:cxn modelId="{88A7A796-EDA0-43A1-9BCB-9702F447E01D}" type="presParOf" srcId="{36E8DCB2-BA1F-4386-9FF2-C345F9C0C038}" destId="{A86025CD-1771-4999-AA61-9452DAF59BB9}" srcOrd="2" destOrd="0" presId="urn:microsoft.com/office/officeart/2018/5/layout/IconCircleLabelList"/>
    <dgm:cxn modelId="{097BBB93-3E65-45EB-A865-37AAB699CC8B}" type="presParOf" srcId="{36E8DCB2-BA1F-4386-9FF2-C345F9C0C038}" destId="{A79FB28E-4FF5-4D38-B1FE-91E67D9F07D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AB6027-732E-46B4-80D6-789450DAD6F2}" type="doc">
      <dgm:prSet loTypeId="urn:microsoft.com/office/officeart/2018/2/layout/IconCircleList" loCatId="icon" qsTypeId="urn:microsoft.com/office/officeart/2005/8/quickstyle/simple1" qsCatId="simple" csTypeId="urn:microsoft.com/office/officeart/2018/5/colors/Iconchunking_neutralicon_accent5_2" csCatId="accent5" phldr="1"/>
      <dgm:spPr/>
      <dgm:t>
        <a:bodyPr/>
        <a:lstStyle/>
        <a:p>
          <a:endParaRPr lang="en-US"/>
        </a:p>
      </dgm:t>
    </dgm:pt>
    <dgm:pt modelId="{E47022D1-322B-4823-B67B-76F820A5EFE2}">
      <dgm:prSet/>
      <dgm:spPr/>
      <dgm:t>
        <a:bodyPr/>
        <a:lstStyle/>
        <a:p>
          <a:pPr algn="just"/>
          <a:r>
            <a:rPr lang="en-US" b="1" dirty="0"/>
            <a:t>Creating buckets</a:t>
          </a:r>
          <a:r>
            <a:rPr lang="en-US" dirty="0"/>
            <a:t> – Create and name a bucket that stores data. Buckets are the fundamental container in Amazon S3 for data storage.</a:t>
          </a:r>
        </a:p>
      </dgm:t>
    </dgm:pt>
    <dgm:pt modelId="{8D5A133E-9A99-4952-903E-E87DF27145D0}" type="parTrans" cxnId="{EE705DAA-B520-4B6F-A5D8-6D4E6735FCE4}">
      <dgm:prSet/>
      <dgm:spPr/>
      <dgm:t>
        <a:bodyPr/>
        <a:lstStyle/>
        <a:p>
          <a:endParaRPr lang="en-US"/>
        </a:p>
      </dgm:t>
    </dgm:pt>
    <dgm:pt modelId="{D1837AB1-383F-49F5-AA13-A77D3173C7D1}" type="sibTrans" cxnId="{EE705DAA-B520-4B6F-A5D8-6D4E6735FCE4}">
      <dgm:prSet/>
      <dgm:spPr/>
      <dgm:t>
        <a:bodyPr/>
        <a:lstStyle/>
        <a:p>
          <a:endParaRPr lang="en-US"/>
        </a:p>
      </dgm:t>
    </dgm:pt>
    <dgm:pt modelId="{44B91C68-63C7-43BA-B838-E9100B2BF461}">
      <dgm:prSet/>
      <dgm:spPr/>
      <dgm:t>
        <a:bodyPr/>
        <a:lstStyle/>
        <a:p>
          <a:pPr algn="just"/>
          <a:endParaRPr lang="en-US" b="1" dirty="0"/>
        </a:p>
        <a:p>
          <a:pPr algn="just"/>
          <a:endParaRPr lang="en-US" b="1" dirty="0"/>
        </a:p>
        <a:p>
          <a:pPr algn="just"/>
          <a:endParaRPr lang="en-US" b="1" dirty="0"/>
        </a:p>
        <a:p>
          <a:pPr algn="just"/>
          <a:r>
            <a:rPr lang="en-US" b="1" dirty="0"/>
            <a:t>Storing data</a:t>
          </a:r>
          <a:r>
            <a:rPr lang="en-US" dirty="0"/>
            <a:t> – Store an infinite amount of data in a bucket. Upload as many objects as you like into an Amazon S3 bucket. Each object can contain up to 5 TB of data. Each object is stored and retrieved using a unique developer-assigned key</a:t>
          </a:r>
        </a:p>
        <a:p>
          <a:pPr algn="just"/>
          <a:r>
            <a:rPr lang="en-US" dirty="0"/>
            <a:t>.</a:t>
          </a:r>
        </a:p>
      </dgm:t>
    </dgm:pt>
    <dgm:pt modelId="{ED49D6B2-AED3-48B1-A02E-95C015FDCB87}" type="parTrans" cxnId="{7C876E35-AFCE-455A-A242-EB4946A717DF}">
      <dgm:prSet/>
      <dgm:spPr/>
      <dgm:t>
        <a:bodyPr/>
        <a:lstStyle/>
        <a:p>
          <a:endParaRPr lang="en-US"/>
        </a:p>
      </dgm:t>
    </dgm:pt>
    <dgm:pt modelId="{E7A6BD98-0970-417A-A8C9-5D9F8B77D060}" type="sibTrans" cxnId="{7C876E35-AFCE-455A-A242-EB4946A717DF}">
      <dgm:prSet/>
      <dgm:spPr/>
      <dgm:t>
        <a:bodyPr/>
        <a:lstStyle/>
        <a:p>
          <a:endParaRPr lang="en-US"/>
        </a:p>
      </dgm:t>
    </dgm:pt>
    <dgm:pt modelId="{07DF78D0-D993-40B4-847D-9F4A4E213B66}">
      <dgm:prSet/>
      <dgm:spPr/>
      <dgm:t>
        <a:bodyPr/>
        <a:lstStyle/>
        <a:p>
          <a:pPr algn="just"/>
          <a:r>
            <a:rPr lang="en-US" b="1"/>
            <a:t>Downloading data</a:t>
          </a:r>
          <a:r>
            <a:rPr lang="en-US"/>
            <a:t> – Download your data or enable others to do so. Download your data anytime you like or allow others to do the same.</a:t>
          </a:r>
        </a:p>
      </dgm:t>
    </dgm:pt>
    <dgm:pt modelId="{6788C913-88DA-43EF-9718-B1525B0A30A5}" type="parTrans" cxnId="{61595C59-862F-4680-A20F-802A98DD4F13}">
      <dgm:prSet/>
      <dgm:spPr/>
      <dgm:t>
        <a:bodyPr/>
        <a:lstStyle/>
        <a:p>
          <a:endParaRPr lang="en-US"/>
        </a:p>
      </dgm:t>
    </dgm:pt>
    <dgm:pt modelId="{44C5D618-1F2D-479A-876F-7EEEC63CD157}" type="sibTrans" cxnId="{61595C59-862F-4680-A20F-802A98DD4F13}">
      <dgm:prSet/>
      <dgm:spPr/>
      <dgm:t>
        <a:bodyPr/>
        <a:lstStyle/>
        <a:p>
          <a:endParaRPr lang="en-US"/>
        </a:p>
      </dgm:t>
    </dgm:pt>
    <dgm:pt modelId="{A80444CC-873E-4B90-8A10-98AA8279CFD1}">
      <dgm:prSet/>
      <dgm:spPr/>
      <dgm:t>
        <a:bodyPr/>
        <a:lstStyle/>
        <a:p>
          <a:pPr algn="just"/>
          <a:endParaRPr lang="en-US" b="1" dirty="0"/>
        </a:p>
        <a:p>
          <a:pPr algn="just"/>
          <a:r>
            <a:rPr lang="en-US" b="1" dirty="0"/>
            <a:t>Permissions</a:t>
          </a:r>
          <a:r>
            <a:rPr lang="en-US" dirty="0"/>
            <a:t> – Grant or deny access to others who want to upload or download data into your Amazon S3 bucket. Grant upload and download permissions to three types of users. Authentication mechanisms can help keep data secure from unauthorized access.</a:t>
          </a:r>
        </a:p>
      </dgm:t>
    </dgm:pt>
    <dgm:pt modelId="{AF51E3EA-984A-4A56-8D0E-F887BD0E8406}" type="parTrans" cxnId="{8F0E0269-5844-4D76-9C0C-ECFFDE2FE460}">
      <dgm:prSet/>
      <dgm:spPr/>
      <dgm:t>
        <a:bodyPr/>
        <a:lstStyle/>
        <a:p>
          <a:endParaRPr lang="en-US"/>
        </a:p>
      </dgm:t>
    </dgm:pt>
    <dgm:pt modelId="{50473EC2-162D-4E59-A214-AC3F6F2E3024}" type="sibTrans" cxnId="{8F0E0269-5844-4D76-9C0C-ECFFDE2FE460}">
      <dgm:prSet/>
      <dgm:spPr/>
      <dgm:t>
        <a:bodyPr/>
        <a:lstStyle/>
        <a:p>
          <a:endParaRPr lang="en-US"/>
        </a:p>
      </dgm:t>
    </dgm:pt>
    <dgm:pt modelId="{D5149A5E-827C-4333-9B86-10E271C49AA9}">
      <dgm:prSet/>
      <dgm:spPr/>
      <dgm:t>
        <a:bodyPr/>
        <a:lstStyle/>
        <a:p>
          <a:pPr algn="just"/>
          <a:r>
            <a:rPr lang="en-US" b="1" dirty="0"/>
            <a:t>Standard interfaces</a:t>
          </a:r>
          <a:r>
            <a:rPr lang="en-US" dirty="0"/>
            <a:t> – Use standards-based REST and SOAP interfaces designed to work with any internet-development toolkit.</a:t>
          </a:r>
        </a:p>
      </dgm:t>
    </dgm:pt>
    <dgm:pt modelId="{41F478EF-C96E-4B6E-9B2A-96D986B6A4DD}" type="parTrans" cxnId="{73BD890A-1E3D-49A6-B44B-B76E78E5265E}">
      <dgm:prSet/>
      <dgm:spPr/>
      <dgm:t>
        <a:bodyPr/>
        <a:lstStyle/>
        <a:p>
          <a:endParaRPr lang="en-US"/>
        </a:p>
      </dgm:t>
    </dgm:pt>
    <dgm:pt modelId="{A45A8A6B-9D89-47FC-B6A2-940C0B276E01}" type="sibTrans" cxnId="{73BD890A-1E3D-49A6-B44B-B76E78E5265E}">
      <dgm:prSet/>
      <dgm:spPr/>
      <dgm:t>
        <a:bodyPr/>
        <a:lstStyle/>
        <a:p>
          <a:endParaRPr lang="en-US"/>
        </a:p>
      </dgm:t>
    </dgm:pt>
    <dgm:pt modelId="{DBD00084-D0B7-4A7D-A937-A780F8FB544C}" type="pres">
      <dgm:prSet presAssocID="{94AB6027-732E-46B4-80D6-789450DAD6F2}" presName="root" presStyleCnt="0">
        <dgm:presLayoutVars>
          <dgm:dir/>
          <dgm:resizeHandles val="exact"/>
        </dgm:presLayoutVars>
      </dgm:prSet>
      <dgm:spPr/>
    </dgm:pt>
    <dgm:pt modelId="{A24E0BB2-4A32-4287-B4E1-C3E66A62935C}" type="pres">
      <dgm:prSet presAssocID="{94AB6027-732E-46B4-80D6-789450DAD6F2}" presName="container" presStyleCnt="0">
        <dgm:presLayoutVars>
          <dgm:dir/>
          <dgm:resizeHandles val="exact"/>
        </dgm:presLayoutVars>
      </dgm:prSet>
      <dgm:spPr/>
    </dgm:pt>
    <dgm:pt modelId="{F2E53FE1-6315-49B4-BA5E-CF310BBE449E}" type="pres">
      <dgm:prSet presAssocID="{E47022D1-322B-4823-B67B-76F820A5EFE2}" presName="compNode" presStyleCnt="0"/>
      <dgm:spPr/>
    </dgm:pt>
    <dgm:pt modelId="{A8E56778-5AD3-41D4-A57B-EE7D3588BF2B}" type="pres">
      <dgm:prSet presAssocID="{E47022D1-322B-4823-B67B-76F820A5EFE2}" presName="iconBgRect" presStyleLbl="bgShp" presStyleIdx="0" presStyleCnt="5"/>
      <dgm:spPr/>
    </dgm:pt>
    <dgm:pt modelId="{86134F65-7684-47AC-BA8B-C36DA3B151A9}" type="pres">
      <dgm:prSet presAssocID="{E47022D1-322B-4823-B67B-76F820A5EFE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434BC37-B7F8-4FCA-8860-19EF82D401DF}" type="pres">
      <dgm:prSet presAssocID="{E47022D1-322B-4823-B67B-76F820A5EFE2}" presName="spaceRect" presStyleCnt="0"/>
      <dgm:spPr/>
    </dgm:pt>
    <dgm:pt modelId="{E4675E11-E03A-4019-937E-14C1F9A11711}" type="pres">
      <dgm:prSet presAssocID="{E47022D1-322B-4823-B67B-76F820A5EFE2}" presName="textRect" presStyleLbl="revTx" presStyleIdx="0" presStyleCnt="5">
        <dgm:presLayoutVars>
          <dgm:chMax val="1"/>
          <dgm:chPref val="1"/>
        </dgm:presLayoutVars>
      </dgm:prSet>
      <dgm:spPr/>
    </dgm:pt>
    <dgm:pt modelId="{9196A082-2D7E-4B4D-90E9-47F77438CDD7}" type="pres">
      <dgm:prSet presAssocID="{D1837AB1-383F-49F5-AA13-A77D3173C7D1}" presName="sibTrans" presStyleLbl="sibTrans2D1" presStyleIdx="0" presStyleCnt="0"/>
      <dgm:spPr/>
    </dgm:pt>
    <dgm:pt modelId="{44A458F6-55B4-4823-99EF-2EF9F9602A34}" type="pres">
      <dgm:prSet presAssocID="{44B91C68-63C7-43BA-B838-E9100B2BF461}" presName="compNode" presStyleCnt="0"/>
      <dgm:spPr/>
    </dgm:pt>
    <dgm:pt modelId="{0A1875D5-ABAB-4EC7-9CD6-8CF4EA94D26E}" type="pres">
      <dgm:prSet presAssocID="{44B91C68-63C7-43BA-B838-E9100B2BF461}" presName="iconBgRect" presStyleLbl="bgShp" presStyleIdx="1" presStyleCnt="5"/>
      <dgm:spPr/>
    </dgm:pt>
    <dgm:pt modelId="{DB6E7920-FC8D-4437-9CF4-3929B9E30DD3}" type="pres">
      <dgm:prSet presAssocID="{44B91C68-63C7-43BA-B838-E9100B2BF4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k"/>
        </a:ext>
      </dgm:extLst>
    </dgm:pt>
    <dgm:pt modelId="{BE54C0E8-AC06-48D2-9B15-F062AE82E9B9}" type="pres">
      <dgm:prSet presAssocID="{44B91C68-63C7-43BA-B838-E9100B2BF461}" presName="spaceRect" presStyleCnt="0"/>
      <dgm:spPr/>
    </dgm:pt>
    <dgm:pt modelId="{899AA7C1-6AE2-4D4C-B666-09D4E6B51264}" type="pres">
      <dgm:prSet presAssocID="{44B91C68-63C7-43BA-B838-E9100B2BF461}" presName="textRect" presStyleLbl="revTx" presStyleIdx="1" presStyleCnt="5">
        <dgm:presLayoutVars>
          <dgm:chMax val="1"/>
          <dgm:chPref val="1"/>
        </dgm:presLayoutVars>
      </dgm:prSet>
      <dgm:spPr/>
    </dgm:pt>
    <dgm:pt modelId="{C0A009BD-C35E-4F6D-917F-145B227620A3}" type="pres">
      <dgm:prSet presAssocID="{E7A6BD98-0970-417A-A8C9-5D9F8B77D060}" presName="sibTrans" presStyleLbl="sibTrans2D1" presStyleIdx="0" presStyleCnt="0"/>
      <dgm:spPr/>
    </dgm:pt>
    <dgm:pt modelId="{BB2D4AF2-7BB5-44F4-96A1-D1E5012BFA7D}" type="pres">
      <dgm:prSet presAssocID="{07DF78D0-D993-40B4-847D-9F4A4E213B66}" presName="compNode" presStyleCnt="0"/>
      <dgm:spPr/>
    </dgm:pt>
    <dgm:pt modelId="{4AF0B71E-4462-49B5-8B94-DD726D960C0E}" type="pres">
      <dgm:prSet presAssocID="{07DF78D0-D993-40B4-847D-9F4A4E213B66}" presName="iconBgRect" presStyleLbl="bgShp" presStyleIdx="2" presStyleCnt="5"/>
      <dgm:spPr/>
    </dgm:pt>
    <dgm:pt modelId="{5D16B124-F164-4C6E-8079-C07A87ABD95A}" type="pres">
      <dgm:prSet presAssocID="{07DF78D0-D993-40B4-847D-9F4A4E213B6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BCE22B8F-264B-4E60-9229-7623E4CB5950}" type="pres">
      <dgm:prSet presAssocID="{07DF78D0-D993-40B4-847D-9F4A4E213B66}" presName="spaceRect" presStyleCnt="0"/>
      <dgm:spPr/>
    </dgm:pt>
    <dgm:pt modelId="{59371DB3-9916-4936-9452-19E4B91393EC}" type="pres">
      <dgm:prSet presAssocID="{07DF78D0-D993-40B4-847D-9F4A4E213B66}" presName="textRect" presStyleLbl="revTx" presStyleIdx="2" presStyleCnt="5">
        <dgm:presLayoutVars>
          <dgm:chMax val="1"/>
          <dgm:chPref val="1"/>
        </dgm:presLayoutVars>
      </dgm:prSet>
      <dgm:spPr/>
    </dgm:pt>
    <dgm:pt modelId="{A0C09FB0-58EB-4C8D-9A9C-4C435971FB11}" type="pres">
      <dgm:prSet presAssocID="{44C5D618-1F2D-479A-876F-7EEEC63CD157}" presName="sibTrans" presStyleLbl="sibTrans2D1" presStyleIdx="0" presStyleCnt="0"/>
      <dgm:spPr/>
    </dgm:pt>
    <dgm:pt modelId="{B1083437-7925-4867-A440-0BB094AECEA9}" type="pres">
      <dgm:prSet presAssocID="{A80444CC-873E-4B90-8A10-98AA8279CFD1}" presName="compNode" presStyleCnt="0"/>
      <dgm:spPr/>
    </dgm:pt>
    <dgm:pt modelId="{8F7F9D8D-A232-433D-830E-16E173AEA4A8}" type="pres">
      <dgm:prSet presAssocID="{A80444CC-873E-4B90-8A10-98AA8279CFD1}" presName="iconBgRect" presStyleLbl="bgShp" presStyleIdx="3" presStyleCnt="5"/>
      <dgm:spPr/>
    </dgm:pt>
    <dgm:pt modelId="{59684B6A-C947-447C-AEBC-91FC800B634C}" type="pres">
      <dgm:prSet presAssocID="{A80444CC-873E-4B90-8A10-98AA8279CFD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7BDB737B-6E9F-42B4-90F8-F344CE4EF42B}" type="pres">
      <dgm:prSet presAssocID="{A80444CC-873E-4B90-8A10-98AA8279CFD1}" presName="spaceRect" presStyleCnt="0"/>
      <dgm:spPr/>
    </dgm:pt>
    <dgm:pt modelId="{B18D961B-121B-44D1-AD71-3ECB96596338}" type="pres">
      <dgm:prSet presAssocID="{A80444CC-873E-4B90-8A10-98AA8279CFD1}" presName="textRect" presStyleLbl="revTx" presStyleIdx="3" presStyleCnt="5">
        <dgm:presLayoutVars>
          <dgm:chMax val="1"/>
          <dgm:chPref val="1"/>
        </dgm:presLayoutVars>
      </dgm:prSet>
      <dgm:spPr/>
    </dgm:pt>
    <dgm:pt modelId="{49760ACF-EBE1-427F-B66F-9B9EF566FD41}" type="pres">
      <dgm:prSet presAssocID="{50473EC2-162D-4E59-A214-AC3F6F2E3024}" presName="sibTrans" presStyleLbl="sibTrans2D1" presStyleIdx="0" presStyleCnt="0"/>
      <dgm:spPr/>
    </dgm:pt>
    <dgm:pt modelId="{15468DD2-DE5B-480A-90C0-39AAFD205B01}" type="pres">
      <dgm:prSet presAssocID="{D5149A5E-827C-4333-9B86-10E271C49AA9}" presName="compNode" presStyleCnt="0"/>
      <dgm:spPr/>
    </dgm:pt>
    <dgm:pt modelId="{92D7F186-7AE6-4F4D-AD45-1645574F74BE}" type="pres">
      <dgm:prSet presAssocID="{D5149A5E-827C-4333-9B86-10E271C49AA9}" presName="iconBgRect" presStyleLbl="bgShp" presStyleIdx="4" presStyleCnt="5"/>
      <dgm:spPr/>
    </dgm:pt>
    <dgm:pt modelId="{6CC320E5-8DF1-4137-95F4-949DA60B3BC3}" type="pres">
      <dgm:prSet presAssocID="{D5149A5E-827C-4333-9B86-10E271C49AA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C63DCDE3-C028-482B-AAAC-C120674ACE23}" type="pres">
      <dgm:prSet presAssocID="{D5149A5E-827C-4333-9B86-10E271C49AA9}" presName="spaceRect" presStyleCnt="0"/>
      <dgm:spPr/>
    </dgm:pt>
    <dgm:pt modelId="{4C749FE2-046F-438C-9D3E-ACB98912E28D}" type="pres">
      <dgm:prSet presAssocID="{D5149A5E-827C-4333-9B86-10E271C49AA9}" presName="textRect" presStyleLbl="revTx" presStyleIdx="4" presStyleCnt="5">
        <dgm:presLayoutVars>
          <dgm:chMax val="1"/>
          <dgm:chPref val="1"/>
        </dgm:presLayoutVars>
      </dgm:prSet>
      <dgm:spPr/>
    </dgm:pt>
  </dgm:ptLst>
  <dgm:cxnLst>
    <dgm:cxn modelId="{2713EF04-A95B-4496-9A2D-C361DF758FEA}" type="presOf" srcId="{D1837AB1-383F-49F5-AA13-A77D3173C7D1}" destId="{9196A082-2D7E-4B4D-90E9-47F77438CDD7}" srcOrd="0" destOrd="0" presId="urn:microsoft.com/office/officeart/2018/2/layout/IconCircleList"/>
    <dgm:cxn modelId="{73BD890A-1E3D-49A6-B44B-B76E78E5265E}" srcId="{94AB6027-732E-46B4-80D6-789450DAD6F2}" destId="{D5149A5E-827C-4333-9B86-10E271C49AA9}" srcOrd="4" destOrd="0" parTransId="{41F478EF-C96E-4B6E-9B2A-96D986B6A4DD}" sibTransId="{A45A8A6B-9D89-47FC-B6A2-940C0B276E01}"/>
    <dgm:cxn modelId="{FEEE4131-C5EE-4210-BB1A-1BEE185D7049}" type="presOf" srcId="{44C5D618-1F2D-479A-876F-7EEEC63CD157}" destId="{A0C09FB0-58EB-4C8D-9A9C-4C435971FB11}" srcOrd="0" destOrd="0" presId="urn:microsoft.com/office/officeart/2018/2/layout/IconCircleList"/>
    <dgm:cxn modelId="{C84FD933-20B1-4A03-9801-31C341BBF6BB}" type="presOf" srcId="{E7A6BD98-0970-417A-A8C9-5D9F8B77D060}" destId="{C0A009BD-C35E-4F6D-917F-145B227620A3}" srcOrd="0" destOrd="0" presId="urn:microsoft.com/office/officeart/2018/2/layout/IconCircleList"/>
    <dgm:cxn modelId="{7C876E35-AFCE-455A-A242-EB4946A717DF}" srcId="{94AB6027-732E-46B4-80D6-789450DAD6F2}" destId="{44B91C68-63C7-43BA-B838-E9100B2BF461}" srcOrd="1" destOrd="0" parTransId="{ED49D6B2-AED3-48B1-A02E-95C015FDCB87}" sibTransId="{E7A6BD98-0970-417A-A8C9-5D9F8B77D060}"/>
    <dgm:cxn modelId="{C73C2245-E67D-4775-833D-A0927909CFB8}" type="presOf" srcId="{44B91C68-63C7-43BA-B838-E9100B2BF461}" destId="{899AA7C1-6AE2-4D4C-B666-09D4E6B51264}" srcOrd="0" destOrd="0" presId="urn:microsoft.com/office/officeart/2018/2/layout/IconCircleList"/>
    <dgm:cxn modelId="{8F0E0269-5844-4D76-9C0C-ECFFDE2FE460}" srcId="{94AB6027-732E-46B4-80D6-789450DAD6F2}" destId="{A80444CC-873E-4B90-8A10-98AA8279CFD1}" srcOrd="3" destOrd="0" parTransId="{AF51E3EA-984A-4A56-8D0E-F887BD0E8406}" sibTransId="{50473EC2-162D-4E59-A214-AC3F6F2E3024}"/>
    <dgm:cxn modelId="{61595C59-862F-4680-A20F-802A98DD4F13}" srcId="{94AB6027-732E-46B4-80D6-789450DAD6F2}" destId="{07DF78D0-D993-40B4-847D-9F4A4E213B66}" srcOrd="2" destOrd="0" parTransId="{6788C913-88DA-43EF-9718-B1525B0A30A5}" sibTransId="{44C5D618-1F2D-479A-876F-7EEEC63CD157}"/>
    <dgm:cxn modelId="{EE705DAA-B520-4B6F-A5D8-6D4E6735FCE4}" srcId="{94AB6027-732E-46B4-80D6-789450DAD6F2}" destId="{E47022D1-322B-4823-B67B-76F820A5EFE2}" srcOrd="0" destOrd="0" parTransId="{8D5A133E-9A99-4952-903E-E87DF27145D0}" sibTransId="{D1837AB1-383F-49F5-AA13-A77D3173C7D1}"/>
    <dgm:cxn modelId="{19CFE6AC-7EEC-4A64-99E5-3E70FD2B081D}" type="presOf" srcId="{E47022D1-322B-4823-B67B-76F820A5EFE2}" destId="{E4675E11-E03A-4019-937E-14C1F9A11711}" srcOrd="0" destOrd="0" presId="urn:microsoft.com/office/officeart/2018/2/layout/IconCircleList"/>
    <dgm:cxn modelId="{FA675AB1-E2E9-45C2-A7F1-A1883A739E3E}" type="presOf" srcId="{94AB6027-732E-46B4-80D6-789450DAD6F2}" destId="{DBD00084-D0B7-4A7D-A937-A780F8FB544C}" srcOrd="0" destOrd="0" presId="urn:microsoft.com/office/officeart/2018/2/layout/IconCircleList"/>
    <dgm:cxn modelId="{F21508C5-123A-4E90-958F-DDF4657AEA9E}" type="presOf" srcId="{D5149A5E-827C-4333-9B86-10E271C49AA9}" destId="{4C749FE2-046F-438C-9D3E-ACB98912E28D}" srcOrd="0" destOrd="0" presId="urn:microsoft.com/office/officeart/2018/2/layout/IconCircleList"/>
    <dgm:cxn modelId="{5D83C2CA-FD9C-4176-8044-C91EC9AD0983}" type="presOf" srcId="{07DF78D0-D993-40B4-847D-9F4A4E213B66}" destId="{59371DB3-9916-4936-9452-19E4B91393EC}" srcOrd="0" destOrd="0" presId="urn:microsoft.com/office/officeart/2018/2/layout/IconCircleList"/>
    <dgm:cxn modelId="{026A4FD9-7D50-4538-898D-BD074A732BD2}" type="presOf" srcId="{A80444CC-873E-4B90-8A10-98AA8279CFD1}" destId="{B18D961B-121B-44D1-AD71-3ECB96596338}" srcOrd="0" destOrd="0" presId="urn:microsoft.com/office/officeart/2018/2/layout/IconCircleList"/>
    <dgm:cxn modelId="{A0D45FF5-130E-412A-8E9D-E7BEB72DFAE9}" type="presOf" srcId="{50473EC2-162D-4E59-A214-AC3F6F2E3024}" destId="{49760ACF-EBE1-427F-B66F-9B9EF566FD41}" srcOrd="0" destOrd="0" presId="urn:microsoft.com/office/officeart/2018/2/layout/IconCircleList"/>
    <dgm:cxn modelId="{FFA9D807-F1FC-4E63-8B7C-A4E4F9C28782}" type="presParOf" srcId="{DBD00084-D0B7-4A7D-A937-A780F8FB544C}" destId="{A24E0BB2-4A32-4287-B4E1-C3E66A62935C}" srcOrd="0" destOrd="0" presId="urn:microsoft.com/office/officeart/2018/2/layout/IconCircleList"/>
    <dgm:cxn modelId="{DC447B16-955B-495D-A0D8-CA15B6ED99CA}" type="presParOf" srcId="{A24E0BB2-4A32-4287-B4E1-C3E66A62935C}" destId="{F2E53FE1-6315-49B4-BA5E-CF310BBE449E}" srcOrd="0" destOrd="0" presId="urn:microsoft.com/office/officeart/2018/2/layout/IconCircleList"/>
    <dgm:cxn modelId="{9CCDF62B-4B57-437D-91E8-4124FD44F95D}" type="presParOf" srcId="{F2E53FE1-6315-49B4-BA5E-CF310BBE449E}" destId="{A8E56778-5AD3-41D4-A57B-EE7D3588BF2B}" srcOrd="0" destOrd="0" presId="urn:microsoft.com/office/officeart/2018/2/layout/IconCircleList"/>
    <dgm:cxn modelId="{8CC42CBF-A7EE-48CB-8D19-B9F0A8D55F59}" type="presParOf" srcId="{F2E53FE1-6315-49B4-BA5E-CF310BBE449E}" destId="{86134F65-7684-47AC-BA8B-C36DA3B151A9}" srcOrd="1" destOrd="0" presId="urn:microsoft.com/office/officeart/2018/2/layout/IconCircleList"/>
    <dgm:cxn modelId="{EA9DA9C7-FC08-4BB7-85C9-DD2D57D898C6}" type="presParOf" srcId="{F2E53FE1-6315-49B4-BA5E-CF310BBE449E}" destId="{4434BC37-B7F8-4FCA-8860-19EF82D401DF}" srcOrd="2" destOrd="0" presId="urn:microsoft.com/office/officeart/2018/2/layout/IconCircleList"/>
    <dgm:cxn modelId="{ABD3D35C-4314-49BE-86CA-2887A475AAF4}" type="presParOf" srcId="{F2E53FE1-6315-49B4-BA5E-CF310BBE449E}" destId="{E4675E11-E03A-4019-937E-14C1F9A11711}" srcOrd="3" destOrd="0" presId="urn:microsoft.com/office/officeart/2018/2/layout/IconCircleList"/>
    <dgm:cxn modelId="{BE28DFDD-23F9-4BF2-9817-53EB77D9109F}" type="presParOf" srcId="{A24E0BB2-4A32-4287-B4E1-C3E66A62935C}" destId="{9196A082-2D7E-4B4D-90E9-47F77438CDD7}" srcOrd="1" destOrd="0" presId="urn:microsoft.com/office/officeart/2018/2/layout/IconCircleList"/>
    <dgm:cxn modelId="{069D9980-3CC4-4A67-ABAE-AA16E6A005C4}" type="presParOf" srcId="{A24E0BB2-4A32-4287-B4E1-C3E66A62935C}" destId="{44A458F6-55B4-4823-99EF-2EF9F9602A34}" srcOrd="2" destOrd="0" presId="urn:microsoft.com/office/officeart/2018/2/layout/IconCircleList"/>
    <dgm:cxn modelId="{F80BE932-226D-44B1-96ED-61C77257E1ED}" type="presParOf" srcId="{44A458F6-55B4-4823-99EF-2EF9F9602A34}" destId="{0A1875D5-ABAB-4EC7-9CD6-8CF4EA94D26E}" srcOrd="0" destOrd="0" presId="urn:microsoft.com/office/officeart/2018/2/layout/IconCircleList"/>
    <dgm:cxn modelId="{CD8C9A70-39F4-44D8-B470-AC1060BEFB5C}" type="presParOf" srcId="{44A458F6-55B4-4823-99EF-2EF9F9602A34}" destId="{DB6E7920-FC8D-4437-9CF4-3929B9E30DD3}" srcOrd="1" destOrd="0" presId="urn:microsoft.com/office/officeart/2018/2/layout/IconCircleList"/>
    <dgm:cxn modelId="{74C452EF-2AA6-4DDA-ACD0-9739456F1274}" type="presParOf" srcId="{44A458F6-55B4-4823-99EF-2EF9F9602A34}" destId="{BE54C0E8-AC06-48D2-9B15-F062AE82E9B9}" srcOrd="2" destOrd="0" presId="urn:microsoft.com/office/officeart/2018/2/layout/IconCircleList"/>
    <dgm:cxn modelId="{DFC02CA5-A009-47BA-98CC-08950C12FBA8}" type="presParOf" srcId="{44A458F6-55B4-4823-99EF-2EF9F9602A34}" destId="{899AA7C1-6AE2-4D4C-B666-09D4E6B51264}" srcOrd="3" destOrd="0" presId="urn:microsoft.com/office/officeart/2018/2/layout/IconCircleList"/>
    <dgm:cxn modelId="{120574A1-4AA2-48CB-AC91-985B276AA6F5}" type="presParOf" srcId="{A24E0BB2-4A32-4287-B4E1-C3E66A62935C}" destId="{C0A009BD-C35E-4F6D-917F-145B227620A3}" srcOrd="3" destOrd="0" presId="urn:microsoft.com/office/officeart/2018/2/layout/IconCircleList"/>
    <dgm:cxn modelId="{0AA363E8-3300-4DF8-81AA-EA41654FC025}" type="presParOf" srcId="{A24E0BB2-4A32-4287-B4E1-C3E66A62935C}" destId="{BB2D4AF2-7BB5-44F4-96A1-D1E5012BFA7D}" srcOrd="4" destOrd="0" presId="urn:microsoft.com/office/officeart/2018/2/layout/IconCircleList"/>
    <dgm:cxn modelId="{BDCC1074-EACE-4538-8213-E39FD28CBC56}" type="presParOf" srcId="{BB2D4AF2-7BB5-44F4-96A1-D1E5012BFA7D}" destId="{4AF0B71E-4462-49B5-8B94-DD726D960C0E}" srcOrd="0" destOrd="0" presId="urn:microsoft.com/office/officeart/2018/2/layout/IconCircleList"/>
    <dgm:cxn modelId="{A82271AC-C007-4B9F-B4C9-4159769CFBF3}" type="presParOf" srcId="{BB2D4AF2-7BB5-44F4-96A1-D1E5012BFA7D}" destId="{5D16B124-F164-4C6E-8079-C07A87ABD95A}" srcOrd="1" destOrd="0" presId="urn:microsoft.com/office/officeart/2018/2/layout/IconCircleList"/>
    <dgm:cxn modelId="{5CC74804-22F8-4E9C-8D86-529E1BC945A8}" type="presParOf" srcId="{BB2D4AF2-7BB5-44F4-96A1-D1E5012BFA7D}" destId="{BCE22B8F-264B-4E60-9229-7623E4CB5950}" srcOrd="2" destOrd="0" presId="urn:microsoft.com/office/officeart/2018/2/layout/IconCircleList"/>
    <dgm:cxn modelId="{F89D1F29-F43A-470C-95BC-EB240FCB79FB}" type="presParOf" srcId="{BB2D4AF2-7BB5-44F4-96A1-D1E5012BFA7D}" destId="{59371DB3-9916-4936-9452-19E4B91393EC}" srcOrd="3" destOrd="0" presId="urn:microsoft.com/office/officeart/2018/2/layout/IconCircleList"/>
    <dgm:cxn modelId="{71176E65-C2C1-477B-A436-B42610903C42}" type="presParOf" srcId="{A24E0BB2-4A32-4287-B4E1-C3E66A62935C}" destId="{A0C09FB0-58EB-4C8D-9A9C-4C435971FB11}" srcOrd="5" destOrd="0" presId="urn:microsoft.com/office/officeart/2018/2/layout/IconCircleList"/>
    <dgm:cxn modelId="{2E2C95FC-54E7-4A08-BC48-91A28F13C99F}" type="presParOf" srcId="{A24E0BB2-4A32-4287-B4E1-C3E66A62935C}" destId="{B1083437-7925-4867-A440-0BB094AECEA9}" srcOrd="6" destOrd="0" presId="urn:microsoft.com/office/officeart/2018/2/layout/IconCircleList"/>
    <dgm:cxn modelId="{610E64AF-1845-4145-8612-50FE2EEE15F8}" type="presParOf" srcId="{B1083437-7925-4867-A440-0BB094AECEA9}" destId="{8F7F9D8D-A232-433D-830E-16E173AEA4A8}" srcOrd="0" destOrd="0" presId="urn:microsoft.com/office/officeart/2018/2/layout/IconCircleList"/>
    <dgm:cxn modelId="{B77D1C50-350C-4FC4-9B33-43BAF8D28336}" type="presParOf" srcId="{B1083437-7925-4867-A440-0BB094AECEA9}" destId="{59684B6A-C947-447C-AEBC-91FC800B634C}" srcOrd="1" destOrd="0" presId="urn:microsoft.com/office/officeart/2018/2/layout/IconCircleList"/>
    <dgm:cxn modelId="{857D5C24-E291-4B12-95A2-75249645508C}" type="presParOf" srcId="{B1083437-7925-4867-A440-0BB094AECEA9}" destId="{7BDB737B-6E9F-42B4-90F8-F344CE4EF42B}" srcOrd="2" destOrd="0" presId="urn:microsoft.com/office/officeart/2018/2/layout/IconCircleList"/>
    <dgm:cxn modelId="{AD5BD928-3F5C-404A-9140-40DE23C3E808}" type="presParOf" srcId="{B1083437-7925-4867-A440-0BB094AECEA9}" destId="{B18D961B-121B-44D1-AD71-3ECB96596338}" srcOrd="3" destOrd="0" presId="urn:microsoft.com/office/officeart/2018/2/layout/IconCircleList"/>
    <dgm:cxn modelId="{8B817C6F-BC1F-42D1-AC9D-04A42DB2DACD}" type="presParOf" srcId="{A24E0BB2-4A32-4287-B4E1-C3E66A62935C}" destId="{49760ACF-EBE1-427F-B66F-9B9EF566FD41}" srcOrd="7" destOrd="0" presId="urn:microsoft.com/office/officeart/2018/2/layout/IconCircleList"/>
    <dgm:cxn modelId="{28EFA24E-FF72-43A9-827A-1FFD1E8555B5}" type="presParOf" srcId="{A24E0BB2-4A32-4287-B4E1-C3E66A62935C}" destId="{15468DD2-DE5B-480A-90C0-39AAFD205B01}" srcOrd="8" destOrd="0" presId="urn:microsoft.com/office/officeart/2018/2/layout/IconCircleList"/>
    <dgm:cxn modelId="{F318635C-B9D0-4B10-B94C-4E1F23B5FBC1}" type="presParOf" srcId="{15468DD2-DE5B-480A-90C0-39AAFD205B01}" destId="{92D7F186-7AE6-4F4D-AD45-1645574F74BE}" srcOrd="0" destOrd="0" presId="urn:microsoft.com/office/officeart/2018/2/layout/IconCircleList"/>
    <dgm:cxn modelId="{96F1FC76-C3A4-4749-8528-2370FCF524A6}" type="presParOf" srcId="{15468DD2-DE5B-480A-90C0-39AAFD205B01}" destId="{6CC320E5-8DF1-4137-95F4-949DA60B3BC3}" srcOrd="1" destOrd="0" presId="urn:microsoft.com/office/officeart/2018/2/layout/IconCircleList"/>
    <dgm:cxn modelId="{C89AE6CE-19F8-4F54-9164-5FCC3E29D629}" type="presParOf" srcId="{15468DD2-DE5B-480A-90C0-39AAFD205B01}" destId="{C63DCDE3-C028-482B-AAAC-C120674ACE23}" srcOrd="2" destOrd="0" presId="urn:microsoft.com/office/officeart/2018/2/layout/IconCircleList"/>
    <dgm:cxn modelId="{9C809E4D-4D6B-439A-9FFC-CEAFD8DD7DB1}" type="presParOf" srcId="{15468DD2-DE5B-480A-90C0-39AAFD205B01}" destId="{4C749FE2-046F-438C-9D3E-ACB98912E28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09F26-5E84-4E6C-A7A8-A989AC5FC3EC}">
      <dsp:nvSpPr>
        <dsp:cNvPr id="0" name=""/>
        <dsp:cNvSpPr/>
      </dsp:nvSpPr>
      <dsp:spPr>
        <a:xfrm>
          <a:off x="482665" y="378417"/>
          <a:ext cx="1441125" cy="14411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A7A25C-131C-4DD2-B948-572D99A791D7}">
      <dsp:nvSpPr>
        <dsp:cNvPr id="0" name=""/>
        <dsp:cNvSpPr/>
      </dsp:nvSpPr>
      <dsp:spPr>
        <a:xfrm>
          <a:off x="789790" y="685542"/>
          <a:ext cx="826875" cy="826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DDC665-B122-438C-9DC3-6A7739D88AAF}">
      <dsp:nvSpPr>
        <dsp:cNvPr id="0" name=""/>
        <dsp:cNvSpPr/>
      </dsp:nvSpPr>
      <dsp:spPr>
        <a:xfrm>
          <a:off x="21977" y="2268417"/>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Storage for Internet</a:t>
          </a:r>
        </a:p>
      </dsp:txBody>
      <dsp:txXfrm>
        <a:off x="21977" y="2268417"/>
        <a:ext cx="2362500" cy="720000"/>
      </dsp:txXfrm>
    </dsp:sp>
    <dsp:sp modelId="{91D5617D-8D2C-42C7-97E7-6B3AB6792296}">
      <dsp:nvSpPr>
        <dsp:cNvPr id="0" name=""/>
        <dsp:cNvSpPr/>
      </dsp:nvSpPr>
      <dsp:spPr>
        <a:xfrm>
          <a:off x="3258602" y="378417"/>
          <a:ext cx="1441125" cy="1441125"/>
        </a:xfrm>
        <a:prstGeom prst="ellipse">
          <a:avLst/>
        </a:prstGeom>
        <a:solidFill>
          <a:schemeClr val="accent5">
            <a:hueOff val="-359901"/>
            <a:satOff val="-3448"/>
            <a:lumOff val="-2255"/>
            <a:alphaOff val="0"/>
          </a:schemeClr>
        </a:solidFill>
        <a:ln>
          <a:noFill/>
        </a:ln>
        <a:effectLst/>
      </dsp:spPr>
      <dsp:style>
        <a:lnRef idx="0">
          <a:scrgbClr r="0" g="0" b="0"/>
        </a:lnRef>
        <a:fillRef idx="1">
          <a:scrgbClr r="0" g="0" b="0"/>
        </a:fillRef>
        <a:effectRef idx="0">
          <a:scrgbClr r="0" g="0" b="0"/>
        </a:effectRef>
        <a:fontRef idx="minor"/>
      </dsp:style>
    </dsp:sp>
    <dsp:sp modelId="{BD1FF3EB-6F58-4B62-A291-2BAA5173A03B}">
      <dsp:nvSpPr>
        <dsp:cNvPr id="0" name=""/>
        <dsp:cNvSpPr/>
      </dsp:nvSpPr>
      <dsp:spPr>
        <a:xfrm>
          <a:off x="3565727" y="685542"/>
          <a:ext cx="826875" cy="826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0F4897-0448-4B89-B1BC-ECD308B5AA63}">
      <dsp:nvSpPr>
        <dsp:cNvPr id="0" name=""/>
        <dsp:cNvSpPr/>
      </dsp:nvSpPr>
      <dsp:spPr>
        <a:xfrm>
          <a:off x="2797915" y="2268417"/>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Designed to make web-scale computing easier for developers</a:t>
          </a:r>
        </a:p>
      </dsp:txBody>
      <dsp:txXfrm>
        <a:off x="2797915" y="2268417"/>
        <a:ext cx="2362500" cy="720000"/>
      </dsp:txXfrm>
    </dsp:sp>
    <dsp:sp modelId="{4D933BC0-D3A5-4CBB-A773-F3EEE6D931B6}">
      <dsp:nvSpPr>
        <dsp:cNvPr id="0" name=""/>
        <dsp:cNvSpPr/>
      </dsp:nvSpPr>
      <dsp:spPr>
        <a:xfrm>
          <a:off x="6034540" y="378417"/>
          <a:ext cx="1441125" cy="1441125"/>
        </a:xfrm>
        <a:prstGeom prst="ellipse">
          <a:avLst/>
        </a:prstGeom>
        <a:solidFill>
          <a:schemeClr val="accent5">
            <a:hueOff val="-719802"/>
            <a:satOff val="-6896"/>
            <a:lumOff val="-4509"/>
            <a:alphaOff val="0"/>
          </a:schemeClr>
        </a:solidFill>
        <a:ln>
          <a:noFill/>
        </a:ln>
        <a:effectLst/>
      </dsp:spPr>
      <dsp:style>
        <a:lnRef idx="0">
          <a:scrgbClr r="0" g="0" b="0"/>
        </a:lnRef>
        <a:fillRef idx="1">
          <a:scrgbClr r="0" g="0" b="0"/>
        </a:fillRef>
        <a:effectRef idx="0">
          <a:scrgbClr r="0" g="0" b="0"/>
        </a:effectRef>
        <a:fontRef idx="minor"/>
      </dsp:style>
    </dsp:sp>
    <dsp:sp modelId="{4B762D6A-3DBE-44A3-888B-A3D9DF21CAE9}">
      <dsp:nvSpPr>
        <dsp:cNvPr id="0" name=""/>
        <dsp:cNvSpPr/>
      </dsp:nvSpPr>
      <dsp:spPr>
        <a:xfrm>
          <a:off x="6341665" y="685542"/>
          <a:ext cx="826875" cy="826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74DDEA-7F88-4FC9-BC60-4A7E506E9056}">
      <dsp:nvSpPr>
        <dsp:cNvPr id="0" name=""/>
        <dsp:cNvSpPr/>
      </dsp:nvSpPr>
      <dsp:spPr>
        <a:xfrm>
          <a:off x="5573852" y="2268417"/>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Store and retrieve any amount of data at reliable, fast pace</a:t>
          </a:r>
        </a:p>
      </dsp:txBody>
      <dsp:txXfrm>
        <a:off x="5573852" y="2268417"/>
        <a:ext cx="23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5E5300-416C-4427-B5FE-3385CFAA1E93}">
      <dsp:nvSpPr>
        <dsp:cNvPr id="0" name=""/>
        <dsp:cNvSpPr/>
      </dsp:nvSpPr>
      <dsp:spPr>
        <a:xfrm>
          <a:off x="0" y="3245"/>
          <a:ext cx="5889686" cy="1551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AC9E3-3F91-4FBE-96D1-376078904D8D}">
      <dsp:nvSpPr>
        <dsp:cNvPr id="0" name=""/>
        <dsp:cNvSpPr/>
      </dsp:nvSpPr>
      <dsp:spPr>
        <a:xfrm>
          <a:off x="469310" y="352320"/>
          <a:ext cx="854126" cy="8532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8D75C6-0C50-4C76-8877-7F6C9A0FA05E}">
      <dsp:nvSpPr>
        <dsp:cNvPr id="0" name=""/>
        <dsp:cNvSpPr/>
      </dsp:nvSpPr>
      <dsp:spPr>
        <a:xfrm>
          <a:off x="1792748" y="3245"/>
          <a:ext cx="3906989" cy="1552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355" tIns="164355" rIns="164355" bIns="164355" numCol="1" spcCol="1270" anchor="ctr" anchorCtr="0">
          <a:noAutofit/>
        </a:bodyPr>
        <a:lstStyle/>
        <a:p>
          <a:pPr marL="0" lvl="0" indent="0" algn="just" defTabSz="622300">
            <a:lnSpc>
              <a:spcPct val="90000"/>
            </a:lnSpc>
            <a:spcBef>
              <a:spcPct val="0"/>
            </a:spcBef>
            <a:spcAft>
              <a:spcPct val="35000"/>
            </a:spcAft>
            <a:buNone/>
          </a:pPr>
          <a:r>
            <a:rPr lang="en-US" sz="1400" kern="1200" dirty="0"/>
            <a:t>S3 stores data as objects within buckets. An object consists of a file and optionally any metadata that describes that file.</a:t>
          </a:r>
        </a:p>
      </dsp:txBody>
      <dsp:txXfrm>
        <a:off x="1792748" y="3245"/>
        <a:ext cx="3906989" cy="1552957"/>
      </dsp:txXfrm>
    </dsp:sp>
    <dsp:sp modelId="{74F67DAC-8ECB-4B53-8F23-149C5ABFE25F}">
      <dsp:nvSpPr>
        <dsp:cNvPr id="0" name=""/>
        <dsp:cNvSpPr/>
      </dsp:nvSpPr>
      <dsp:spPr>
        <a:xfrm>
          <a:off x="0" y="1883141"/>
          <a:ext cx="5889686" cy="1551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AE93A6-34B6-4820-B5E3-12C9EE4103EB}">
      <dsp:nvSpPr>
        <dsp:cNvPr id="0" name=""/>
        <dsp:cNvSpPr/>
      </dsp:nvSpPr>
      <dsp:spPr>
        <a:xfrm>
          <a:off x="469310" y="2232215"/>
          <a:ext cx="854126" cy="8532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B62B33-EAD0-4294-A59F-B6E1A5745654}">
      <dsp:nvSpPr>
        <dsp:cNvPr id="0" name=""/>
        <dsp:cNvSpPr/>
      </dsp:nvSpPr>
      <dsp:spPr>
        <a:xfrm>
          <a:off x="1792748" y="1883141"/>
          <a:ext cx="3906989" cy="1552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355" tIns="164355" rIns="164355" bIns="164355" numCol="1" spcCol="1270" anchor="ctr" anchorCtr="0">
          <a:noAutofit/>
        </a:bodyPr>
        <a:lstStyle/>
        <a:p>
          <a:pPr marL="0" lvl="0" indent="0" algn="just" defTabSz="622300">
            <a:lnSpc>
              <a:spcPct val="90000"/>
            </a:lnSpc>
            <a:spcBef>
              <a:spcPct val="0"/>
            </a:spcBef>
            <a:spcAft>
              <a:spcPct val="35000"/>
            </a:spcAft>
            <a:buNone/>
          </a:pPr>
          <a:r>
            <a:rPr lang="en-US" sz="1400" kern="1200"/>
            <a:t>To store an object in Amazon S3, you upload the file you want to store to a bucket. When you upload a file, you can set permissions on the object as well as any metadata.</a:t>
          </a:r>
        </a:p>
      </dsp:txBody>
      <dsp:txXfrm>
        <a:off x="1792748" y="1883141"/>
        <a:ext cx="3906989" cy="1552957"/>
      </dsp:txXfrm>
    </dsp:sp>
    <dsp:sp modelId="{335BFC2B-1884-49A0-B45E-26620CBB35C6}">
      <dsp:nvSpPr>
        <dsp:cNvPr id="0" name=""/>
        <dsp:cNvSpPr/>
      </dsp:nvSpPr>
      <dsp:spPr>
        <a:xfrm>
          <a:off x="0" y="3763037"/>
          <a:ext cx="5889686" cy="15514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04DBB-80D1-43D1-9667-E0849BDA068E}">
      <dsp:nvSpPr>
        <dsp:cNvPr id="0" name=""/>
        <dsp:cNvSpPr/>
      </dsp:nvSpPr>
      <dsp:spPr>
        <a:xfrm>
          <a:off x="469769" y="4112111"/>
          <a:ext cx="854126" cy="8532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7D83A0-693E-4A4D-8199-E66182204DF9}">
      <dsp:nvSpPr>
        <dsp:cNvPr id="0" name=""/>
        <dsp:cNvSpPr/>
      </dsp:nvSpPr>
      <dsp:spPr>
        <a:xfrm>
          <a:off x="1793665" y="3763037"/>
          <a:ext cx="3906989" cy="1552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355" tIns="164355" rIns="164355" bIns="164355" numCol="1" spcCol="1270" anchor="ctr" anchorCtr="0">
          <a:noAutofit/>
        </a:bodyPr>
        <a:lstStyle/>
        <a:p>
          <a:pPr marL="0" lvl="0" indent="0" algn="just" defTabSz="622300">
            <a:lnSpc>
              <a:spcPct val="90000"/>
            </a:lnSpc>
            <a:spcBef>
              <a:spcPct val="0"/>
            </a:spcBef>
            <a:spcAft>
              <a:spcPct val="35000"/>
            </a:spcAft>
            <a:buNone/>
          </a:pPr>
          <a:r>
            <a:rPr lang="en-US" sz="1400" kern="1200" dirty="0"/>
            <a:t>Buckets are the containers for objects. You can have one or more buckets. For each bucket, you can control access to it (who can create, delete, and list objects in the bucket), view access logs for it and its objects, and choose the geographical region where Amazon S3 will store the bucket and its contents.</a:t>
          </a:r>
        </a:p>
      </dsp:txBody>
      <dsp:txXfrm>
        <a:off x="1793665" y="3763037"/>
        <a:ext cx="3906989" cy="15529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F91F5-028D-497A-937C-E21B50148EAC}">
      <dsp:nvSpPr>
        <dsp:cNvPr id="0" name=""/>
        <dsp:cNvSpPr/>
      </dsp:nvSpPr>
      <dsp:spPr>
        <a:xfrm>
          <a:off x="343280" y="330518"/>
          <a:ext cx="1072265" cy="107226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855E78-1C62-499F-84FF-F38EA8D08307}">
      <dsp:nvSpPr>
        <dsp:cNvPr id="0" name=""/>
        <dsp:cNvSpPr/>
      </dsp:nvSpPr>
      <dsp:spPr>
        <a:xfrm>
          <a:off x="571796" y="559034"/>
          <a:ext cx="615234" cy="6152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08AAAC-912D-41A1-A51F-65F5F7ED1EFB}">
      <dsp:nvSpPr>
        <dsp:cNvPr id="0" name=""/>
        <dsp:cNvSpPr/>
      </dsp:nvSpPr>
      <dsp:spPr>
        <a:xfrm>
          <a:off x="507" y="1736768"/>
          <a:ext cx="1757812" cy="70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Buckets</a:t>
          </a:r>
        </a:p>
      </dsp:txBody>
      <dsp:txXfrm>
        <a:off x="507" y="1736768"/>
        <a:ext cx="1757812" cy="703125"/>
      </dsp:txXfrm>
    </dsp:sp>
    <dsp:sp modelId="{F9F3BE5A-70D8-4FCA-AB22-007E2786BBCE}">
      <dsp:nvSpPr>
        <dsp:cNvPr id="0" name=""/>
        <dsp:cNvSpPr/>
      </dsp:nvSpPr>
      <dsp:spPr>
        <a:xfrm>
          <a:off x="2408710" y="330518"/>
          <a:ext cx="1072265" cy="107226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A54740-72C8-47A7-BE83-DDCBE26D43BC}">
      <dsp:nvSpPr>
        <dsp:cNvPr id="0" name=""/>
        <dsp:cNvSpPr/>
      </dsp:nvSpPr>
      <dsp:spPr>
        <a:xfrm>
          <a:off x="2637225" y="559034"/>
          <a:ext cx="615234" cy="6152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01C8F9-9022-4475-83BD-2B38A3F8A37B}">
      <dsp:nvSpPr>
        <dsp:cNvPr id="0" name=""/>
        <dsp:cNvSpPr/>
      </dsp:nvSpPr>
      <dsp:spPr>
        <a:xfrm>
          <a:off x="2065936" y="1736768"/>
          <a:ext cx="1757812" cy="70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Objects</a:t>
          </a:r>
        </a:p>
      </dsp:txBody>
      <dsp:txXfrm>
        <a:off x="2065936" y="1736768"/>
        <a:ext cx="1757812" cy="703125"/>
      </dsp:txXfrm>
    </dsp:sp>
    <dsp:sp modelId="{80C232FF-79FD-4BE6-84F1-2A36CC1A9462}">
      <dsp:nvSpPr>
        <dsp:cNvPr id="0" name=""/>
        <dsp:cNvSpPr/>
      </dsp:nvSpPr>
      <dsp:spPr>
        <a:xfrm>
          <a:off x="4474139" y="330518"/>
          <a:ext cx="1072265" cy="107226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31106-E70A-40F8-BE2D-0A16DDDE77C2}">
      <dsp:nvSpPr>
        <dsp:cNvPr id="0" name=""/>
        <dsp:cNvSpPr/>
      </dsp:nvSpPr>
      <dsp:spPr>
        <a:xfrm>
          <a:off x="4702655" y="559034"/>
          <a:ext cx="615234" cy="6152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42A36D-7BC3-4D6B-BBF5-994A6ED78F5C}">
      <dsp:nvSpPr>
        <dsp:cNvPr id="0" name=""/>
        <dsp:cNvSpPr/>
      </dsp:nvSpPr>
      <dsp:spPr>
        <a:xfrm>
          <a:off x="4131366" y="1736768"/>
          <a:ext cx="1757812" cy="70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Keys</a:t>
          </a:r>
        </a:p>
      </dsp:txBody>
      <dsp:txXfrm>
        <a:off x="4131366" y="1736768"/>
        <a:ext cx="1757812" cy="703125"/>
      </dsp:txXfrm>
    </dsp:sp>
    <dsp:sp modelId="{FE8EA915-E30A-4B97-A43F-E21A03C15390}">
      <dsp:nvSpPr>
        <dsp:cNvPr id="0" name=""/>
        <dsp:cNvSpPr/>
      </dsp:nvSpPr>
      <dsp:spPr>
        <a:xfrm>
          <a:off x="1375995" y="2879347"/>
          <a:ext cx="1072265" cy="107226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6B40EE-16DC-4E3E-A41E-6462AE19555C}">
      <dsp:nvSpPr>
        <dsp:cNvPr id="0" name=""/>
        <dsp:cNvSpPr/>
      </dsp:nvSpPr>
      <dsp:spPr>
        <a:xfrm>
          <a:off x="1604510" y="3107862"/>
          <a:ext cx="615234" cy="6152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9D6083-9DFD-4528-AD85-BF293DFB1F2B}">
      <dsp:nvSpPr>
        <dsp:cNvPr id="0" name=""/>
        <dsp:cNvSpPr/>
      </dsp:nvSpPr>
      <dsp:spPr>
        <a:xfrm>
          <a:off x="1033221" y="4285597"/>
          <a:ext cx="1757812" cy="70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Regions</a:t>
          </a:r>
        </a:p>
      </dsp:txBody>
      <dsp:txXfrm>
        <a:off x="1033221" y="4285597"/>
        <a:ext cx="1757812" cy="703125"/>
      </dsp:txXfrm>
    </dsp:sp>
    <dsp:sp modelId="{B401B011-2EE4-453F-BC44-83E5E2CF36B7}">
      <dsp:nvSpPr>
        <dsp:cNvPr id="0" name=""/>
        <dsp:cNvSpPr/>
      </dsp:nvSpPr>
      <dsp:spPr>
        <a:xfrm>
          <a:off x="3441425" y="2879347"/>
          <a:ext cx="1072265" cy="107226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80D5DD-EF4A-4FDB-A581-13FD10EA21AE}">
      <dsp:nvSpPr>
        <dsp:cNvPr id="0" name=""/>
        <dsp:cNvSpPr/>
      </dsp:nvSpPr>
      <dsp:spPr>
        <a:xfrm>
          <a:off x="3669940" y="3107862"/>
          <a:ext cx="615234" cy="61523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9FB28E-4FF5-4D38-B1FE-91E67D9F07DE}">
      <dsp:nvSpPr>
        <dsp:cNvPr id="0" name=""/>
        <dsp:cNvSpPr/>
      </dsp:nvSpPr>
      <dsp:spPr>
        <a:xfrm>
          <a:off x="3098651" y="4285597"/>
          <a:ext cx="1757812" cy="70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S3 data consistency model</a:t>
          </a:r>
        </a:p>
      </dsp:txBody>
      <dsp:txXfrm>
        <a:off x="3098651" y="4285597"/>
        <a:ext cx="1757812" cy="7031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56778-5AD3-41D4-A57B-EE7D3588BF2B}">
      <dsp:nvSpPr>
        <dsp:cNvPr id="0" name=""/>
        <dsp:cNvSpPr/>
      </dsp:nvSpPr>
      <dsp:spPr>
        <a:xfrm>
          <a:off x="1207880" y="26056"/>
          <a:ext cx="920031" cy="92003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134F65-7684-47AC-BA8B-C36DA3B151A9}">
      <dsp:nvSpPr>
        <dsp:cNvPr id="0" name=""/>
        <dsp:cNvSpPr/>
      </dsp:nvSpPr>
      <dsp:spPr>
        <a:xfrm>
          <a:off x="1401087" y="219263"/>
          <a:ext cx="533618" cy="5336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675E11-E03A-4019-937E-14C1F9A11711}">
      <dsp:nvSpPr>
        <dsp:cNvPr id="0" name=""/>
        <dsp:cNvSpPr/>
      </dsp:nvSpPr>
      <dsp:spPr>
        <a:xfrm>
          <a:off x="2325061" y="26056"/>
          <a:ext cx="2168644" cy="92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90000"/>
            </a:lnSpc>
            <a:spcBef>
              <a:spcPct val="0"/>
            </a:spcBef>
            <a:spcAft>
              <a:spcPct val="35000"/>
            </a:spcAft>
            <a:buNone/>
          </a:pPr>
          <a:r>
            <a:rPr lang="en-US" sz="1100" b="1" kern="1200" dirty="0"/>
            <a:t>Creating buckets</a:t>
          </a:r>
          <a:r>
            <a:rPr lang="en-US" sz="1100" kern="1200" dirty="0"/>
            <a:t> – Create and name a bucket that stores data. Buckets are the fundamental container in Amazon S3 for data storage.</a:t>
          </a:r>
        </a:p>
      </dsp:txBody>
      <dsp:txXfrm>
        <a:off x="2325061" y="26056"/>
        <a:ext cx="2168644" cy="920031"/>
      </dsp:txXfrm>
    </dsp:sp>
    <dsp:sp modelId="{0A1875D5-ABAB-4EC7-9CD6-8CF4EA94D26E}">
      <dsp:nvSpPr>
        <dsp:cNvPr id="0" name=""/>
        <dsp:cNvSpPr/>
      </dsp:nvSpPr>
      <dsp:spPr>
        <a:xfrm>
          <a:off x="4871575" y="26056"/>
          <a:ext cx="920031" cy="92003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6E7920-FC8D-4437-9CF4-3929B9E30DD3}">
      <dsp:nvSpPr>
        <dsp:cNvPr id="0" name=""/>
        <dsp:cNvSpPr/>
      </dsp:nvSpPr>
      <dsp:spPr>
        <a:xfrm>
          <a:off x="5064782" y="219263"/>
          <a:ext cx="533618" cy="5336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9AA7C1-6AE2-4D4C-B666-09D4E6B51264}">
      <dsp:nvSpPr>
        <dsp:cNvPr id="0" name=""/>
        <dsp:cNvSpPr/>
      </dsp:nvSpPr>
      <dsp:spPr>
        <a:xfrm>
          <a:off x="5988756" y="26056"/>
          <a:ext cx="2168644" cy="92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90000"/>
            </a:lnSpc>
            <a:spcBef>
              <a:spcPct val="0"/>
            </a:spcBef>
            <a:spcAft>
              <a:spcPct val="35000"/>
            </a:spcAft>
            <a:buNone/>
          </a:pPr>
          <a:endParaRPr lang="en-US" sz="1100" b="1" kern="1200" dirty="0"/>
        </a:p>
        <a:p>
          <a:pPr marL="0" lvl="0" indent="0" algn="just" defTabSz="488950">
            <a:lnSpc>
              <a:spcPct val="90000"/>
            </a:lnSpc>
            <a:spcBef>
              <a:spcPct val="0"/>
            </a:spcBef>
            <a:spcAft>
              <a:spcPct val="35000"/>
            </a:spcAft>
            <a:buNone/>
          </a:pPr>
          <a:endParaRPr lang="en-US" sz="1100" b="1" kern="1200" dirty="0"/>
        </a:p>
        <a:p>
          <a:pPr marL="0" lvl="0" indent="0" algn="just" defTabSz="488950">
            <a:lnSpc>
              <a:spcPct val="90000"/>
            </a:lnSpc>
            <a:spcBef>
              <a:spcPct val="0"/>
            </a:spcBef>
            <a:spcAft>
              <a:spcPct val="35000"/>
            </a:spcAft>
            <a:buNone/>
          </a:pPr>
          <a:endParaRPr lang="en-US" sz="1100" b="1" kern="1200" dirty="0"/>
        </a:p>
        <a:p>
          <a:pPr marL="0" lvl="0" indent="0" algn="just" defTabSz="488950">
            <a:lnSpc>
              <a:spcPct val="90000"/>
            </a:lnSpc>
            <a:spcBef>
              <a:spcPct val="0"/>
            </a:spcBef>
            <a:spcAft>
              <a:spcPct val="35000"/>
            </a:spcAft>
            <a:buNone/>
          </a:pPr>
          <a:r>
            <a:rPr lang="en-US" sz="1100" b="1" kern="1200" dirty="0"/>
            <a:t>Storing data</a:t>
          </a:r>
          <a:r>
            <a:rPr lang="en-US" sz="1100" kern="1200" dirty="0"/>
            <a:t> – Store an infinite amount of data in a bucket. Upload as many objects as you like into an Amazon S3 bucket. Each object can contain up to 5 TB of data. Each object is stored and retrieved using a unique developer-assigned key</a:t>
          </a:r>
        </a:p>
        <a:p>
          <a:pPr marL="0" lvl="0" indent="0" algn="just" defTabSz="488950">
            <a:lnSpc>
              <a:spcPct val="90000"/>
            </a:lnSpc>
            <a:spcBef>
              <a:spcPct val="0"/>
            </a:spcBef>
            <a:spcAft>
              <a:spcPct val="35000"/>
            </a:spcAft>
            <a:buNone/>
          </a:pPr>
          <a:r>
            <a:rPr lang="en-US" sz="1100" kern="1200" dirty="0"/>
            <a:t>.</a:t>
          </a:r>
        </a:p>
      </dsp:txBody>
      <dsp:txXfrm>
        <a:off x="5988756" y="26056"/>
        <a:ext cx="2168644" cy="920031"/>
      </dsp:txXfrm>
    </dsp:sp>
    <dsp:sp modelId="{4AF0B71E-4462-49B5-8B94-DD726D960C0E}">
      <dsp:nvSpPr>
        <dsp:cNvPr id="0" name=""/>
        <dsp:cNvSpPr/>
      </dsp:nvSpPr>
      <dsp:spPr>
        <a:xfrm>
          <a:off x="1207880" y="1670443"/>
          <a:ext cx="920031" cy="92003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6B124-F164-4C6E-8079-C07A87ABD95A}">
      <dsp:nvSpPr>
        <dsp:cNvPr id="0" name=""/>
        <dsp:cNvSpPr/>
      </dsp:nvSpPr>
      <dsp:spPr>
        <a:xfrm>
          <a:off x="1401087" y="1863650"/>
          <a:ext cx="533618" cy="5336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371DB3-9916-4936-9452-19E4B91393EC}">
      <dsp:nvSpPr>
        <dsp:cNvPr id="0" name=""/>
        <dsp:cNvSpPr/>
      </dsp:nvSpPr>
      <dsp:spPr>
        <a:xfrm>
          <a:off x="2325061" y="1670443"/>
          <a:ext cx="2168644" cy="92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90000"/>
            </a:lnSpc>
            <a:spcBef>
              <a:spcPct val="0"/>
            </a:spcBef>
            <a:spcAft>
              <a:spcPct val="35000"/>
            </a:spcAft>
            <a:buNone/>
          </a:pPr>
          <a:r>
            <a:rPr lang="en-US" sz="1100" b="1" kern="1200"/>
            <a:t>Downloading data</a:t>
          </a:r>
          <a:r>
            <a:rPr lang="en-US" sz="1100" kern="1200"/>
            <a:t> – Download your data or enable others to do so. Download your data anytime you like or allow others to do the same.</a:t>
          </a:r>
        </a:p>
      </dsp:txBody>
      <dsp:txXfrm>
        <a:off x="2325061" y="1670443"/>
        <a:ext cx="2168644" cy="920031"/>
      </dsp:txXfrm>
    </dsp:sp>
    <dsp:sp modelId="{8F7F9D8D-A232-433D-830E-16E173AEA4A8}">
      <dsp:nvSpPr>
        <dsp:cNvPr id="0" name=""/>
        <dsp:cNvSpPr/>
      </dsp:nvSpPr>
      <dsp:spPr>
        <a:xfrm>
          <a:off x="4871575" y="1670443"/>
          <a:ext cx="920031" cy="92003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684B6A-C947-447C-AEBC-91FC800B634C}">
      <dsp:nvSpPr>
        <dsp:cNvPr id="0" name=""/>
        <dsp:cNvSpPr/>
      </dsp:nvSpPr>
      <dsp:spPr>
        <a:xfrm>
          <a:off x="5064782" y="1863650"/>
          <a:ext cx="533618" cy="5336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8D961B-121B-44D1-AD71-3ECB96596338}">
      <dsp:nvSpPr>
        <dsp:cNvPr id="0" name=""/>
        <dsp:cNvSpPr/>
      </dsp:nvSpPr>
      <dsp:spPr>
        <a:xfrm>
          <a:off x="5988756" y="1670443"/>
          <a:ext cx="2168644" cy="92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90000"/>
            </a:lnSpc>
            <a:spcBef>
              <a:spcPct val="0"/>
            </a:spcBef>
            <a:spcAft>
              <a:spcPct val="35000"/>
            </a:spcAft>
            <a:buNone/>
          </a:pPr>
          <a:endParaRPr lang="en-US" sz="1100" b="1" kern="1200" dirty="0"/>
        </a:p>
        <a:p>
          <a:pPr marL="0" lvl="0" indent="0" algn="just" defTabSz="488950">
            <a:lnSpc>
              <a:spcPct val="90000"/>
            </a:lnSpc>
            <a:spcBef>
              <a:spcPct val="0"/>
            </a:spcBef>
            <a:spcAft>
              <a:spcPct val="35000"/>
            </a:spcAft>
            <a:buNone/>
          </a:pPr>
          <a:r>
            <a:rPr lang="en-US" sz="1100" b="1" kern="1200" dirty="0"/>
            <a:t>Permissions</a:t>
          </a:r>
          <a:r>
            <a:rPr lang="en-US" sz="1100" kern="1200" dirty="0"/>
            <a:t> – Grant or deny access to others who want to upload or download data into your Amazon S3 bucket. Grant upload and download permissions to three types of users. Authentication mechanisms can help keep data secure from unauthorized access.</a:t>
          </a:r>
        </a:p>
      </dsp:txBody>
      <dsp:txXfrm>
        <a:off x="5988756" y="1670443"/>
        <a:ext cx="2168644" cy="920031"/>
      </dsp:txXfrm>
    </dsp:sp>
    <dsp:sp modelId="{92D7F186-7AE6-4F4D-AD45-1645574F74BE}">
      <dsp:nvSpPr>
        <dsp:cNvPr id="0" name=""/>
        <dsp:cNvSpPr/>
      </dsp:nvSpPr>
      <dsp:spPr>
        <a:xfrm>
          <a:off x="1207880" y="3314831"/>
          <a:ext cx="920031" cy="92003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C320E5-8DF1-4137-95F4-949DA60B3BC3}">
      <dsp:nvSpPr>
        <dsp:cNvPr id="0" name=""/>
        <dsp:cNvSpPr/>
      </dsp:nvSpPr>
      <dsp:spPr>
        <a:xfrm>
          <a:off x="1401087" y="3508037"/>
          <a:ext cx="533618" cy="53361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749FE2-046F-438C-9D3E-ACB98912E28D}">
      <dsp:nvSpPr>
        <dsp:cNvPr id="0" name=""/>
        <dsp:cNvSpPr/>
      </dsp:nvSpPr>
      <dsp:spPr>
        <a:xfrm>
          <a:off x="2325061" y="3314831"/>
          <a:ext cx="2168644" cy="92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90000"/>
            </a:lnSpc>
            <a:spcBef>
              <a:spcPct val="0"/>
            </a:spcBef>
            <a:spcAft>
              <a:spcPct val="35000"/>
            </a:spcAft>
            <a:buNone/>
          </a:pPr>
          <a:r>
            <a:rPr lang="en-US" sz="1100" b="1" kern="1200" dirty="0"/>
            <a:t>Standard interfaces</a:t>
          </a:r>
          <a:r>
            <a:rPr lang="en-US" sz="1100" kern="1200" dirty="0"/>
            <a:t> – Use standards-based REST and SOAP interfaces designed to work with any internet-development toolkit.</a:t>
          </a:r>
        </a:p>
      </dsp:txBody>
      <dsp:txXfrm>
        <a:off x="2325061" y="3314831"/>
        <a:ext cx="2168644" cy="92003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75E871-EE74-4E4F-B376-89DFCD4139F0}" type="datetimeFigureOut">
              <a:rPr lang="en-US" smtClean="0"/>
              <a:t>10/15/2019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28D302-6C22-4474-8089-8EB8FC6BA5F7}" type="slidenum">
              <a:rPr lang="en-US" smtClean="0"/>
              <a:t>‹#›</a:t>
            </a:fld>
            <a:endParaRPr lang="en-US"/>
          </a:p>
        </p:txBody>
      </p:sp>
    </p:spTree>
    <p:extLst>
      <p:ext uri="{BB962C8B-B14F-4D97-AF65-F5344CB8AC3E}">
        <p14:creationId xmlns:p14="http://schemas.microsoft.com/office/powerpoint/2010/main" val="619940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aws.amazon.com/AmazonS3/latest/dev/UsingBucket.html#access-bucket-intro"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ocs.aws.amazon.com/AmazonS3/latest/dev/UsingMetadata.html#object-keys" TargetMode="External"/><Relationship Id="rId5" Type="http://schemas.openxmlformats.org/officeDocument/2006/relationships/hyperlink" Target="https://docs.aws.amazon.com/AmazonS3/latest/dev/Versioning.html" TargetMode="External"/><Relationship Id="rId4" Type="http://schemas.openxmlformats.org/officeDocument/2006/relationships/hyperlink" Target="https://docs.aws.amazon.com/AmazonS3/latest/dev/Introduction.html#BasicsKey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28D302-6C22-4474-8089-8EB8FC6BA5F7}" type="slidenum">
              <a:rPr lang="en-US" smtClean="0"/>
              <a:t>1</a:t>
            </a:fld>
            <a:endParaRPr lang="en-US"/>
          </a:p>
        </p:txBody>
      </p:sp>
    </p:spTree>
    <p:extLst>
      <p:ext uri="{BB962C8B-B14F-4D97-AF65-F5344CB8AC3E}">
        <p14:creationId xmlns:p14="http://schemas.microsoft.com/office/powerpoint/2010/main" val="2810521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Has a simple web services interface that you can use to store and retrieve any amount of data, at any time, from anywhere on the web. It gives any developer access to the same highly scalable, reliable, fast, inexpensive data storage infrastructure that amazon uses to run its own global network of web sites. The service aims to maximize benefits of scale and to pass those benefits on to the developer.</a:t>
            </a:r>
          </a:p>
          <a:p>
            <a:r>
              <a:rPr lang="en-US" sz="1200" b="0" i="0" kern="1200" dirty="0">
                <a:solidFill>
                  <a:schemeClr val="tx1"/>
                </a:solidFill>
                <a:effectLst/>
                <a:latin typeface="+mn-lt"/>
                <a:ea typeface="+mn-ea"/>
                <a:cs typeface="+mn-cs"/>
              </a:rPr>
              <a:t>Amazon Simple Storage Service (Amazon S3) is an object storage service that offers industry-leading scalability, data availability, security, and performance. This means customers of all sizes and industries can use it to store and protect any amount of data for a range of use cases, such as websites, mobile applications, backup and restore, archive, enterprise applications, IoT devices, and big data analytics. Amazon S3 provides easy-to-use management features so you can organize your data and configure finely-tuned access controls to meet your specific business, organizational, and compliance requirements. Amazon S3 is designed for 99.999999999% (11 9's) of durability, and stores data for millions of applications for companies all around the world.</a:t>
            </a:r>
            <a:endParaRPr lang="en-US" dirty="0"/>
          </a:p>
        </p:txBody>
      </p:sp>
      <p:sp>
        <p:nvSpPr>
          <p:cNvPr id="4" name="Slide Number Placeholder 3"/>
          <p:cNvSpPr>
            <a:spLocks noGrp="1"/>
          </p:cNvSpPr>
          <p:nvPr>
            <p:ph type="sldNum" sz="quarter" idx="5"/>
          </p:nvPr>
        </p:nvSpPr>
        <p:spPr/>
        <p:txBody>
          <a:bodyPr/>
          <a:lstStyle/>
          <a:p>
            <a:fld id="{4D28D302-6C22-4474-8089-8EB8FC6BA5F7}" type="slidenum">
              <a:rPr lang="en-US" smtClean="0"/>
              <a:t>2</a:t>
            </a:fld>
            <a:endParaRPr lang="en-US"/>
          </a:p>
        </p:txBody>
      </p:sp>
    </p:spTree>
    <p:extLst>
      <p:ext uri="{BB962C8B-B14F-4D97-AF65-F5344CB8AC3E}">
        <p14:creationId xmlns:p14="http://schemas.microsoft.com/office/powerpoint/2010/main" val="353884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Buckets</a:t>
            </a:r>
          </a:p>
          <a:p>
            <a:r>
              <a:rPr lang="en-US" sz="1200" b="0" i="0" kern="1200" dirty="0">
                <a:solidFill>
                  <a:schemeClr val="tx1"/>
                </a:solidFill>
                <a:effectLst/>
                <a:latin typeface="+mn-lt"/>
                <a:ea typeface="+mn-ea"/>
                <a:cs typeface="+mn-cs"/>
              </a:rPr>
              <a:t>A bucket is a container for objects stored in Amazon S3. Every object is contained in a bucket. For example, if the object named photos/puppy.jpg is stored in the </a:t>
            </a:r>
            <a:r>
              <a:rPr lang="en-US" sz="1200" b="0" i="0" kern="1200" dirty="0" err="1">
                <a:solidFill>
                  <a:schemeClr val="tx1"/>
                </a:solidFill>
                <a:effectLst/>
                <a:latin typeface="+mn-lt"/>
                <a:ea typeface="+mn-ea"/>
                <a:cs typeface="+mn-cs"/>
              </a:rPr>
              <a:t>johnsmith</a:t>
            </a:r>
            <a:r>
              <a:rPr lang="en-US" sz="1200" b="0" i="0" kern="1200" dirty="0">
                <a:solidFill>
                  <a:schemeClr val="tx1"/>
                </a:solidFill>
                <a:effectLst/>
                <a:latin typeface="+mn-lt"/>
                <a:ea typeface="+mn-ea"/>
                <a:cs typeface="+mn-cs"/>
              </a:rPr>
              <a:t> bucket, then it is addressable using the URL http://johnsmith.s3.amazonaws.com/photos/puppy.jpg.</a:t>
            </a:r>
          </a:p>
          <a:p>
            <a:r>
              <a:rPr lang="en-US" sz="1200" b="0" i="0" kern="1200" dirty="0">
                <a:solidFill>
                  <a:schemeClr val="tx1"/>
                </a:solidFill>
                <a:effectLst/>
                <a:latin typeface="+mn-lt"/>
                <a:ea typeface="+mn-ea"/>
                <a:cs typeface="+mn-cs"/>
              </a:rPr>
              <a:t>Buckets serve several purposes:</a:t>
            </a:r>
          </a:p>
          <a:p>
            <a:r>
              <a:rPr lang="en-US" sz="1200" b="0" i="0" kern="1200" dirty="0">
                <a:solidFill>
                  <a:schemeClr val="tx1"/>
                </a:solidFill>
                <a:effectLst/>
                <a:latin typeface="+mn-lt"/>
                <a:ea typeface="+mn-ea"/>
                <a:cs typeface="+mn-cs"/>
              </a:rPr>
              <a:t>They organize the Amazon S3 namespace at the highest level.</a:t>
            </a:r>
          </a:p>
          <a:p>
            <a:r>
              <a:rPr lang="en-US" sz="1200" b="0" i="0" kern="1200" dirty="0">
                <a:solidFill>
                  <a:schemeClr val="tx1"/>
                </a:solidFill>
                <a:effectLst/>
                <a:latin typeface="+mn-lt"/>
                <a:ea typeface="+mn-ea"/>
                <a:cs typeface="+mn-cs"/>
              </a:rPr>
              <a:t>They identify the account responsible for storage and data transfer charges.</a:t>
            </a:r>
          </a:p>
          <a:p>
            <a:r>
              <a:rPr lang="en-US" sz="1200" b="0" i="0" kern="1200" dirty="0">
                <a:solidFill>
                  <a:schemeClr val="tx1"/>
                </a:solidFill>
                <a:effectLst/>
                <a:latin typeface="+mn-lt"/>
                <a:ea typeface="+mn-ea"/>
                <a:cs typeface="+mn-cs"/>
              </a:rPr>
              <a:t>They play a role in access control.</a:t>
            </a:r>
          </a:p>
          <a:p>
            <a:r>
              <a:rPr lang="en-US" sz="1200" b="0" i="0" kern="1200" dirty="0">
                <a:solidFill>
                  <a:schemeClr val="tx1"/>
                </a:solidFill>
                <a:effectLst/>
                <a:latin typeface="+mn-lt"/>
                <a:ea typeface="+mn-ea"/>
                <a:cs typeface="+mn-cs"/>
              </a:rPr>
              <a:t>They serve as the unit of aggregation for usage reporting.</a:t>
            </a:r>
          </a:p>
          <a:p>
            <a:r>
              <a:rPr lang="en-US" sz="1200" b="0" i="0" kern="1200" dirty="0">
                <a:solidFill>
                  <a:schemeClr val="tx1"/>
                </a:solidFill>
                <a:effectLst/>
                <a:latin typeface="+mn-lt"/>
                <a:ea typeface="+mn-ea"/>
                <a:cs typeface="+mn-cs"/>
              </a:rPr>
              <a:t>You can configure buckets so that they are created in a specific AWS Region. For more information, see </a:t>
            </a:r>
            <a:r>
              <a:rPr lang="en-US" sz="1200" b="0" i="0" u="none" strike="noStrike" kern="1200" dirty="0">
                <a:solidFill>
                  <a:schemeClr val="tx1"/>
                </a:solidFill>
                <a:effectLst/>
                <a:latin typeface="+mn-lt"/>
                <a:ea typeface="+mn-ea"/>
                <a:cs typeface="+mn-cs"/>
                <a:hlinkClick r:id="rId3"/>
              </a:rPr>
              <a:t>Accessing a Bucket</a:t>
            </a:r>
            <a:r>
              <a:rPr lang="en-US" sz="1200" b="0" i="0" kern="1200" dirty="0">
                <a:solidFill>
                  <a:schemeClr val="tx1"/>
                </a:solidFill>
                <a:effectLst/>
                <a:latin typeface="+mn-lt"/>
                <a:ea typeface="+mn-ea"/>
                <a:cs typeface="+mn-cs"/>
              </a:rPr>
              <a:t>. You can also configure a bucket so that every time an object is added to it, Amazon S3 generates a unique version ID and assigns it to the object.</a:t>
            </a:r>
          </a:p>
          <a:p>
            <a:r>
              <a:rPr lang="en-US" sz="1200" b="1" i="0" kern="1200" dirty="0">
                <a:solidFill>
                  <a:schemeClr val="tx1"/>
                </a:solidFill>
                <a:effectLst/>
                <a:latin typeface="+mn-lt"/>
                <a:ea typeface="+mn-ea"/>
                <a:cs typeface="+mn-cs"/>
              </a:rPr>
              <a:t>Objects</a:t>
            </a:r>
          </a:p>
          <a:p>
            <a:r>
              <a:rPr lang="en-US" sz="1200" b="0" i="0" kern="1200" dirty="0">
                <a:solidFill>
                  <a:schemeClr val="tx1"/>
                </a:solidFill>
                <a:effectLst/>
                <a:latin typeface="+mn-lt"/>
                <a:ea typeface="+mn-ea"/>
                <a:cs typeface="+mn-cs"/>
              </a:rPr>
              <a:t>Objects are the fundamental entities stored in Amazon S3. Objects consist of object data and metadata. The data portion is opaque to Amazon S3. The metadata is a set of name-value pairs that describe the object. These include some default metadata, such as the date last modified, and standard HTTP metadata, such as Content-Type. You can also specify custom metadata at the time the object is stored.</a:t>
            </a:r>
          </a:p>
          <a:p>
            <a:r>
              <a:rPr lang="en-US" sz="1200" b="0" i="0" kern="1200" dirty="0">
                <a:solidFill>
                  <a:schemeClr val="tx1"/>
                </a:solidFill>
                <a:effectLst/>
                <a:latin typeface="+mn-lt"/>
                <a:ea typeface="+mn-ea"/>
                <a:cs typeface="+mn-cs"/>
              </a:rPr>
              <a:t>An object is uniquely identified within a bucket by a key (name) and a version ID. For more information, see </a:t>
            </a:r>
            <a:r>
              <a:rPr lang="en-US" sz="1200" b="0" i="0" u="none" strike="noStrike" kern="1200" dirty="0">
                <a:solidFill>
                  <a:schemeClr val="tx1"/>
                </a:solidFill>
                <a:effectLst/>
                <a:latin typeface="+mn-lt"/>
                <a:ea typeface="+mn-ea"/>
                <a:cs typeface="+mn-cs"/>
                <a:hlinkClick r:id="rId4"/>
              </a:rPr>
              <a:t>Keys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5"/>
              </a:rPr>
              <a:t>Using Versioning</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Keys</a:t>
            </a:r>
          </a:p>
          <a:p>
            <a:r>
              <a:rPr lang="en-US" sz="1200" b="0" i="0" kern="1200" dirty="0">
                <a:solidFill>
                  <a:schemeClr val="tx1"/>
                </a:solidFill>
                <a:effectLst/>
                <a:latin typeface="+mn-lt"/>
                <a:ea typeface="+mn-ea"/>
                <a:cs typeface="+mn-cs"/>
              </a:rPr>
              <a:t>A key is the unique identifier for an object within a bucket. Every object in a bucket has exactly one key. The combination of a bucket, key, and version ID uniquely identify each object. So you can think of Amazon S3 as a basic data map between "bucket + key + version" and the object itself. Every object in Amazon S3 can be uniquely addressed through the combination of the web service endpoint, bucket name, key, and optionally, a version. For example, in the URL http://doc.s3.amazonaws.com/2006-03-01/AmazonS3.wsdl, "doc" is the name of the bucket and "2006-03-01/AmazonS3.wsdl" is the key.</a:t>
            </a:r>
          </a:p>
          <a:p>
            <a:r>
              <a:rPr lang="en-US" sz="1200" b="0" i="0" kern="1200" dirty="0">
                <a:solidFill>
                  <a:schemeClr val="tx1"/>
                </a:solidFill>
                <a:effectLst/>
                <a:latin typeface="+mn-lt"/>
                <a:ea typeface="+mn-ea"/>
                <a:cs typeface="+mn-cs"/>
              </a:rPr>
              <a:t>For more information about object keys, see </a:t>
            </a:r>
            <a:r>
              <a:rPr lang="en-US" sz="1200" b="0" i="0" u="none" strike="noStrike" kern="1200" dirty="0">
                <a:solidFill>
                  <a:schemeClr val="tx1"/>
                </a:solidFill>
                <a:effectLst/>
                <a:latin typeface="+mn-lt"/>
                <a:ea typeface="+mn-ea"/>
                <a:cs typeface="+mn-cs"/>
                <a:hlinkClick r:id="rId6"/>
              </a:rPr>
              <a:t>Object Keys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Regions</a:t>
            </a:r>
          </a:p>
          <a:p>
            <a:r>
              <a:rPr lang="en-US" sz="1200" b="0" i="0" kern="1200" dirty="0">
                <a:solidFill>
                  <a:schemeClr val="tx1"/>
                </a:solidFill>
                <a:effectLst/>
                <a:latin typeface="+mn-lt"/>
                <a:ea typeface="+mn-ea"/>
                <a:cs typeface="+mn-cs"/>
              </a:rPr>
              <a:t>You can choose the geographical AWS Region where Amazon S3 will store the buckets that you create. You might choose a Region to optimize latency, minimize costs, or address regulatory requirements. Objects stored in a Region never leave the Region unless you explicitly transfer them to another Region. For example, objects stored in the EU (Ireland) Region never leave it.</a:t>
            </a:r>
          </a:p>
          <a:p>
            <a:r>
              <a:rPr lang="en-US" sz="1200" b="1" i="0" kern="1200" dirty="0">
                <a:solidFill>
                  <a:schemeClr val="tx1"/>
                </a:solidFill>
                <a:effectLst/>
                <a:latin typeface="+mn-lt"/>
                <a:ea typeface="+mn-ea"/>
                <a:cs typeface="+mn-cs"/>
              </a:rPr>
              <a:t>Amazon S3 Data Consistency Model</a:t>
            </a:r>
          </a:p>
          <a:p>
            <a:r>
              <a:rPr lang="en-US" sz="1200" b="0" i="0" kern="1200" dirty="0">
                <a:solidFill>
                  <a:schemeClr val="tx1"/>
                </a:solidFill>
                <a:effectLst/>
                <a:latin typeface="+mn-lt"/>
                <a:ea typeface="+mn-ea"/>
                <a:cs typeface="+mn-cs"/>
              </a:rPr>
              <a:t>Amazon S3 provides read-after-write consistency for PUTS of new objects in your S3 bucket in all Regions with one caveat. The caveat is that if you make a HEAD or GET request to the key name (to find if the object exists) before creating the object, Amazon S3 provides eventual consistency for read-after-write.</a:t>
            </a:r>
          </a:p>
          <a:p>
            <a:r>
              <a:rPr lang="en-US" sz="1200" b="0" i="0" kern="1200" dirty="0">
                <a:solidFill>
                  <a:schemeClr val="tx1"/>
                </a:solidFill>
                <a:effectLst/>
                <a:latin typeface="+mn-lt"/>
                <a:ea typeface="+mn-ea"/>
                <a:cs typeface="+mn-cs"/>
              </a:rPr>
              <a:t>Amazon S3 offers eventual consistency for overwrite PUTS and DELETES in all Regions.</a:t>
            </a:r>
          </a:p>
          <a:p>
            <a:r>
              <a:rPr lang="en-US" sz="1200" b="0" i="0" kern="1200" dirty="0">
                <a:solidFill>
                  <a:schemeClr val="tx1"/>
                </a:solidFill>
                <a:effectLst/>
                <a:latin typeface="+mn-lt"/>
                <a:ea typeface="+mn-ea"/>
                <a:cs typeface="+mn-cs"/>
              </a:rPr>
              <a:t>Updates to a single key are atomic. For example, if you PUT to an existing key, a subsequent read might return the old data or the updated data, but it never returns corrupted or partial data.</a:t>
            </a:r>
          </a:p>
          <a:p>
            <a:r>
              <a:rPr lang="en-US" sz="1200" b="0" i="0" kern="1200" dirty="0">
                <a:solidFill>
                  <a:schemeClr val="tx1"/>
                </a:solidFill>
                <a:effectLst/>
                <a:latin typeface="+mn-lt"/>
                <a:ea typeface="+mn-ea"/>
                <a:cs typeface="+mn-cs"/>
              </a:rPr>
              <a:t>Amazon S3 achieves high availability by replicating data across multiple servers within AWS data centers. If a PUT request is successful, your data is safely stored. However, information about the changes must replicate across Amazon S3, which can take some time, and so you might observe the following behaviors:</a:t>
            </a:r>
          </a:p>
          <a:p>
            <a:r>
              <a:rPr lang="en-US" sz="1200" b="0" i="0" kern="1200" dirty="0">
                <a:solidFill>
                  <a:schemeClr val="tx1"/>
                </a:solidFill>
                <a:effectLst/>
                <a:latin typeface="+mn-lt"/>
                <a:ea typeface="+mn-ea"/>
                <a:cs typeface="+mn-cs"/>
              </a:rPr>
              <a:t>A process writes a new object to Amazon S3 and immediately lists keys within its bucket. Until the change is fully propagated, the object might not appear in the list.</a:t>
            </a:r>
          </a:p>
          <a:p>
            <a:r>
              <a:rPr lang="en-US" sz="1200" b="0" i="0" kern="1200" dirty="0">
                <a:solidFill>
                  <a:schemeClr val="tx1"/>
                </a:solidFill>
                <a:effectLst/>
                <a:latin typeface="+mn-lt"/>
                <a:ea typeface="+mn-ea"/>
                <a:cs typeface="+mn-cs"/>
              </a:rPr>
              <a:t>A process replaces an existing object and immediately tries to read it. Until the change is fully propagated, Amazon S3 might return the previous data.</a:t>
            </a:r>
          </a:p>
          <a:p>
            <a:r>
              <a:rPr lang="en-US" sz="1200" b="0" i="0" kern="1200" dirty="0">
                <a:solidFill>
                  <a:schemeClr val="tx1"/>
                </a:solidFill>
                <a:effectLst/>
                <a:latin typeface="+mn-lt"/>
                <a:ea typeface="+mn-ea"/>
                <a:cs typeface="+mn-cs"/>
              </a:rPr>
              <a:t>A process deletes an existing object and immediately tries to read it. Until the deletion is fully propagated, Amazon S3 might return the deleted data.</a:t>
            </a:r>
          </a:p>
          <a:p>
            <a:r>
              <a:rPr lang="en-US" sz="1200" b="0" i="0" kern="1200" dirty="0">
                <a:solidFill>
                  <a:schemeClr val="tx1"/>
                </a:solidFill>
                <a:effectLst/>
                <a:latin typeface="+mn-lt"/>
                <a:ea typeface="+mn-ea"/>
                <a:cs typeface="+mn-cs"/>
              </a:rPr>
              <a:t>A process deletes an existing object and immediately lists keys within its bucket. Until the deletion is fully propagated, Amazon S3 might list the deleted object.</a:t>
            </a:r>
          </a:p>
        </p:txBody>
      </p:sp>
      <p:sp>
        <p:nvSpPr>
          <p:cNvPr id="4" name="Slide Number Placeholder 3"/>
          <p:cNvSpPr>
            <a:spLocks noGrp="1"/>
          </p:cNvSpPr>
          <p:nvPr>
            <p:ph type="sldNum" sz="quarter" idx="5"/>
          </p:nvPr>
        </p:nvSpPr>
        <p:spPr/>
        <p:txBody>
          <a:bodyPr/>
          <a:lstStyle/>
          <a:p>
            <a:fld id="{4D28D302-6C22-4474-8089-8EB8FC6BA5F7}" type="slidenum">
              <a:rPr lang="en-US" smtClean="0"/>
              <a:t>4</a:t>
            </a:fld>
            <a:endParaRPr lang="en-US"/>
          </a:p>
        </p:txBody>
      </p:sp>
    </p:spTree>
    <p:extLst>
      <p:ext uri="{BB962C8B-B14F-4D97-AF65-F5344CB8AC3E}">
        <p14:creationId xmlns:p14="http://schemas.microsoft.com/office/powerpoint/2010/main" val="1007240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Storage Classes</a:t>
            </a:r>
          </a:p>
          <a:p>
            <a:r>
              <a:rPr lang="en-US" sz="1200" b="0" i="0" kern="1200" dirty="0">
                <a:solidFill>
                  <a:schemeClr val="tx1"/>
                </a:solidFill>
                <a:effectLst/>
                <a:latin typeface="+mn-lt"/>
                <a:ea typeface="+mn-ea"/>
                <a:cs typeface="+mn-cs"/>
              </a:rPr>
              <a:t>Amazon S3 offers a range of storage classes designed for different use cases. These include Amazon S3 STANDARD for general-purpose storage of frequently accessed data, Amazon S3 STANDARD_IA for long-lived, but less frequently accessed data, and GLACIER for long-term archive.</a:t>
            </a:r>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Bucket Policies</a:t>
            </a:r>
          </a:p>
          <a:p>
            <a:r>
              <a:rPr lang="en-US" sz="1200" b="0" i="0" kern="1200" dirty="0">
                <a:solidFill>
                  <a:schemeClr val="tx1"/>
                </a:solidFill>
                <a:effectLst/>
                <a:latin typeface="+mn-lt"/>
                <a:ea typeface="+mn-ea"/>
                <a:cs typeface="+mn-cs"/>
              </a:rPr>
              <a:t>Bucket policies provide centralized access control to buckets and objects based on a variety of conditions, including Amazon S3 operations, requesters, resources, and aspects of the request (for example, IP address). The policies are expressed in the </a:t>
            </a:r>
            <a:r>
              <a:rPr lang="en-US" sz="1200" b="0" i="1" kern="1200" dirty="0">
                <a:solidFill>
                  <a:schemeClr val="tx1"/>
                </a:solidFill>
                <a:effectLst/>
                <a:latin typeface="+mn-lt"/>
                <a:ea typeface="+mn-ea"/>
                <a:cs typeface="+mn-cs"/>
              </a:rPr>
              <a:t>access policy language</a:t>
            </a:r>
            <a:r>
              <a:rPr lang="en-US" sz="1200" b="0" i="0" kern="1200" dirty="0">
                <a:solidFill>
                  <a:schemeClr val="tx1"/>
                </a:solidFill>
                <a:effectLst/>
                <a:latin typeface="+mn-lt"/>
                <a:ea typeface="+mn-ea"/>
                <a:cs typeface="+mn-cs"/>
              </a:rPr>
              <a:t> and enable centralized management of permissions. The permissions attached to a bucket apply to all of the objects in that bucket.</a:t>
            </a:r>
          </a:p>
          <a:p>
            <a:r>
              <a:rPr lang="en-US" sz="1200" b="0" i="0" kern="1200" dirty="0">
                <a:solidFill>
                  <a:schemeClr val="tx1"/>
                </a:solidFill>
                <a:effectLst/>
                <a:latin typeface="+mn-lt"/>
                <a:ea typeface="+mn-ea"/>
                <a:cs typeface="+mn-cs"/>
              </a:rPr>
              <a:t>Both individuals and companies can use bucket policies. When companies register with Amazon S3, they create an </a:t>
            </a:r>
            <a:r>
              <a:rPr lang="en-US" sz="1200" b="0" i="1" kern="1200" dirty="0">
                <a:solidFill>
                  <a:schemeClr val="tx1"/>
                </a:solidFill>
                <a:effectLst/>
                <a:latin typeface="+mn-lt"/>
                <a:ea typeface="+mn-ea"/>
                <a:cs typeface="+mn-cs"/>
              </a:rPr>
              <a:t>account</a:t>
            </a:r>
            <a:r>
              <a:rPr lang="en-US" sz="1200" b="0" i="0" kern="1200" dirty="0">
                <a:solidFill>
                  <a:schemeClr val="tx1"/>
                </a:solidFill>
                <a:effectLst/>
                <a:latin typeface="+mn-lt"/>
                <a:ea typeface="+mn-ea"/>
                <a:cs typeface="+mn-cs"/>
              </a:rPr>
              <a:t>. Thereafter, the company becomes synonymous with the account. Accounts are financially responsible for the AWS resources that they (and their employees) create. Accounts have the power to grant bucket policy permissions and assign employees permissions based on a variety of conditions. For example, an account could create a policy that gives a user write access:</a:t>
            </a:r>
          </a:p>
          <a:p>
            <a:r>
              <a:rPr lang="en-US" sz="1200" b="0" i="0" kern="1200" dirty="0">
                <a:solidFill>
                  <a:schemeClr val="tx1"/>
                </a:solidFill>
                <a:effectLst/>
                <a:latin typeface="+mn-lt"/>
                <a:ea typeface="+mn-ea"/>
                <a:cs typeface="+mn-cs"/>
              </a:rPr>
              <a:t>To a particular S3 bucket</a:t>
            </a:r>
          </a:p>
          <a:p>
            <a:r>
              <a:rPr lang="en-US" sz="1200" b="0" i="0" kern="1200" dirty="0">
                <a:solidFill>
                  <a:schemeClr val="tx1"/>
                </a:solidFill>
                <a:effectLst/>
                <a:latin typeface="+mn-lt"/>
                <a:ea typeface="+mn-ea"/>
                <a:cs typeface="+mn-cs"/>
              </a:rPr>
              <a:t>From an account's corporate network</a:t>
            </a:r>
          </a:p>
          <a:p>
            <a:r>
              <a:rPr lang="en-US" sz="1200" b="0" i="0" kern="1200" dirty="0">
                <a:solidFill>
                  <a:schemeClr val="tx1"/>
                </a:solidFill>
                <a:effectLst/>
                <a:latin typeface="+mn-lt"/>
                <a:ea typeface="+mn-ea"/>
                <a:cs typeface="+mn-cs"/>
              </a:rPr>
              <a:t>During business hours</a:t>
            </a:r>
          </a:p>
          <a:p>
            <a:r>
              <a:rPr lang="en-US" sz="1200" b="0" i="0" kern="1200" dirty="0">
                <a:solidFill>
                  <a:schemeClr val="tx1"/>
                </a:solidFill>
                <a:effectLst/>
                <a:latin typeface="+mn-lt"/>
                <a:ea typeface="+mn-ea"/>
                <a:cs typeface="+mn-cs"/>
              </a:rPr>
              <a:t>An account can grant one user limited read and write access, but allow another to create and delete buckets also. An account could allow several field offices to store their daily reports in a single bucket. It could allow each office to write only to a certain set of names (for example, "Nevada/*" or "Utah/*") and only from the office's IP address range.</a:t>
            </a:r>
          </a:p>
          <a:p>
            <a:r>
              <a:rPr lang="en-US" sz="1200" b="0" i="0" kern="1200" dirty="0">
                <a:solidFill>
                  <a:schemeClr val="tx1"/>
                </a:solidFill>
                <a:effectLst/>
                <a:latin typeface="+mn-lt"/>
                <a:ea typeface="+mn-ea"/>
                <a:cs typeface="+mn-cs"/>
              </a:rPr>
              <a:t>Unlike access control lists (described later), which can add (grant) permissions only on individual objects, policies can either add or deny permissions across all (or a subset) of objects within a bucket. With one request, an account can set the permissions of any number of objects in a bucket. An account can use wildcards (similar to regular expression operators) on Amazon Resource Names (ARNs) and other values. The account could then control access to groups of objects that begin with a common prefix or end with a given extension, such as </a:t>
            </a:r>
            <a:r>
              <a:rPr lang="en-US" sz="1200" b="0" i="1" kern="1200" dirty="0">
                <a:solidFill>
                  <a:schemeClr val="tx1"/>
                </a:solidFill>
                <a:effectLst/>
                <a:latin typeface="+mn-lt"/>
                <a:ea typeface="+mn-ea"/>
                <a:cs typeface="+mn-cs"/>
              </a:rPr>
              <a:t>.html</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Only the bucket owner is allowed to associate a policy with a bucket. Policies (written in the access policy language) </a:t>
            </a:r>
            <a:r>
              <a:rPr lang="en-US" sz="1200" b="0" i="1" kern="1200" dirty="0">
                <a:solidFill>
                  <a:schemeClr val="tx1"/>
                </a:solidFill>
                <a:effectLst/>
                <a:latin typeface="+mn-lt"/>
                <a:ea typeface="+mn-ea"/>
                <a:cs typeface="+mn-cs"/>
              </a:rPr>
              <a:t>allow</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deny</a:t>
            </a:r>
            <a:r>
              <a:rPr lang="en-US" sz="1200" b="0" i="0" kern="1200" dirty="0">
                <a:solidFill>
                  <a:schemeClr val="tx1"/>
                </a:solidFill>
                <a:effectLst/>
                <a:latin typeface="+mn-lt"/>
                <a:ea typeface="+mn-ea"/>
                <a:cs typeface="+mn-cs"/>
              </a:rPr>
              <a:t> requests based on the following:</a:t>
            </a:r>
          </a:p>
          <a:p>
            <a:r>
              <a:rPr lang="en-US" sz="1200" b="0" i="0" kern="1200" dirty="0">
                <a:solidFill>
                  <a:schemeClr val="tx1"/>
                </a:solidFill>
                <a:effectLst/>
                <a:latin typeface="+mn-lt"/>
                <a:ea typeface="+mn-ea"/>
                <a:cs typeface="+mn-cs"/>
              </a:rPr>
              <a:t>Amazon S3 bucket operations (such as PUT ?</a:t>
            </a:r>
            <a:r>
              <a:rPr lang="en-US" sz="1200" b="0" i="0" kern="1200" dirty="0" err="1">
                <a:solidFill>
                  <a:schemeClr val="tx1"/>
                </a:solidFill>
                <a:effectLst/>
                <a:latin typeface="+mn-lt"/>
                <a:ea typeface="+mn-ea"/>
                <a:cs typeface="+mn-cs"/>
              </a:rPr>
              <a:t>acl</a:t>
            </a:r>
            <a:r>
              <a:rPr lang="en-US" sz="1200" b="0" i="0" kern="1200" dirty="0">
                <a:solidFill>
                  <a:schemeClr val="tx1"/>
                </a:solidFill>
                <a:effectLst/>
                <a:latin typeface="+mn-lt"/>
                <a:ea typeface="+mn-ea"/>
                <a:cs typeface="+mn-cs"/>
              </a:rPr>
              <a:t>), and object operations (such as PUT Object, or GET Object)</a:t>
            </a:r>
          </a:p>
          <a:p>
            <a:r>
              <a:rPr lang="en-US" sz="1200" b="0" i="0" kern="1200" dirty="0">
                <a:solidFill>
                  <a:schemeClr val="tx1"/>
                </a:solidFill>
                <a:effectLst/>
                <a:latin typeface="+mn-lt"/>
                <a:ea typeface="+mn-ea"/>
                <a:cs typeface="+mn-cs"/>
              </a:rPr>
              <a:t>Requester</a:t>
            </a:r>
          </a:p>
          <a:p>
            <a:r>
              <a:rPr lang="en-US" sz="1200" b="0" i="0" kern="1200" dirty="0">
                <a:solidFill>
                  <a:schemeClr val="tx1"/>
                </a:solidFill>
                <a:effectLst/>
                <a:latin typeface="+mn-lt"/>
                <a:ea typeface="+mn-ea"/>
                <a:cs typeface="+mn-cs"/>
              </a:rPr>
              <a:t>Conditions specified in the policy</a:t>
            </a:r>
          </a:p>
          <a:p>
            <a:r>
              <a:rPr lang="en-US" sz="1200" b="0" i="0" kern="1200" dirty="0">
                <a:solidFill>
                  <a:schemeClr val="tx1"/>
                </a:solidFill>
                <a:effectLst/>
                <a:latin typeface="+mn-lt"/>
                <a:ea typeface="+mn-ea"/>
                <a:cs typeface="+mn-cs"/>
              </a:rPr>
              <a:t>An account can control access based on specific Amazon S3 operations, such as </a:t>
            </a:r>
            <a:r>
              <a:rPr lang="en-US" sz="1200" b="0" i="0" kern="1200" dirty="0" err="1">
                <a:solidFill>
                  <a:schemeClr val="tx1"/>
                </a:solidFill>
                <a:effectLst/>
                <a:latin typeface="+mn-lt"/>
                <a:ea typeface="+mn-ea"/>
                <a:cs typeface="+mn-cs"/>
              </a:rPr>
              <a:t>GetObject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GetObjectVersion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DeleteObject</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DeleteBucket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conditions can be such things as IP addresses, IP address ranges in CIDR notation, dates, user agents, HTTP referrer, and transports (HTTP and HTTPS).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Operations</a:t>
            </a:r>
          </a:p>
          <a:p>
            <a:r>
              <a:rPr lang="en-US" sz="1200" b="0" i="0" kern="1200" dirty="0">
                <a:solidFill>
                  <a:schemeClr val="tx1"/>
                </a:solidFill>
                <a:effectLst/>
                <a:latin typeface="+mn-lt"/>
                <a:ea typeface="+mn-ea"/>
                <a:cs typeface="+mn-cs"/>
              </a:rPr>
              <a:t>Following are the most common operations that you'll execute through the API.</a:t>
            </a:r>
          </a:p>
          <a:p>
            <a:r>
              <a:rPr lang="en-US" sz="1200" b="1" i="0" kern="1200" dirty="0">
                <a:solidFill>
                  <a:schemeClr val="tx1"/>
                </a:solidFill>
                <a:effectLst/>
                <a:latin typeface="+mn-lt"/>
                <a:ea typeface="+mn-ea"/>
                <a:cs typeface="+mn-cs"/>
              </a:rPr>
              <a:t>Common Operations</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Create a bucket</a:t>
            </a:r>
            <a:r>
              <a:rPr lang="en-US" sz="1200" b="0" i="0" kern="1200" dirty="0">
                <a:solidFill>
                  <a:schemeClr val="tx1"/>
                </a:solidFill>
                <a:effectLst/>
                <a:latin typeface="+mn-lt"/>
                <a:ea typeface="+mn-ea"/>
                <a:cs typeface="+mn-cs"/>
              </a:rPr>
              <a:t> – Create and name your own bucket in which to store your objects.</a:t>
            </a:r>
          </a:p>
          <a:p>
            <a:r>
              <a:rPr lang="en-US" sz="1200" b="1" i="0" kern="1200" dirty="0">
                <a:solidFill>
                  <a:schemeClr val="tx1"/>
                </a:solidFill>
                <a:effectLst/>
                <a:latin typeface="+mn-lt"/>
                <a:ea typeface="+mn-ea"/>
                <a:cs typeface="+mn-cs"/>
              </a:rPr>
              <a:t>Write an object</a:t>
            </a:r>
            <a:r>
              <a:rPr lang="en-US" sz="1200" b="0" i="0" kern="1200" dirty="0">
                <a:solidFill>
                  <a:schemeClr val="tx1"/>
                </a:solidFill>
                <a:effectLst/>
                <a:latin typeface="+mn-lt"/>
                <a:ea typeface="+mn-ea"/>
                <a:cs typeface="+mn-cs"/>
              </a:rPr>
              <a:t> – Store data by creating or overwriting an object. When you write an object, you specify a unique key in the namespace of your bucket. This is also a good time to specify any access control you want on the object.</a:t>
            </a:r>
          </a:p>
          <a:p>
            <a:r>
              <a:rPr lang="en-US" sz="1200" b="1" i="0" kern="1200" dirty="0">
                <a:solidFill>
                  <a:schemeClr val="tx1"/>
                </a:solidFill>
                <a:effectLst/>
                <a:latin typeface="+mn-lt"/>
                <a:ea typeface="+mn-ea"/>
                <a:cs typeface="+mn-cs"/>
              </a:rPr>
              <a:t>Read an object</a:t>
            </a:r>
            <a:r>
              <a:rPr lang="en-US" sz="1200" b="0" i="0" kern="1200" dirty="0">
                <a:solidFill>
                  <a:schemeClr val="tx1"/>
                </a:solidFill>
                <a:effectLst/>
                <a:latin typeface="+mn-lt"/>
                <a:ea typeface="+mn-ea"/>
                <a:cs typeface="+mn-cs"/>
              </a:rPr>
              <a:t> – Read data back. You can download the data via HTTP or BitTorrent.</a:t>
            </a:r>
          </a:p>
          <a:p>
            <a:r>
              <a:rPr lang="en-US" sz="1200" b="1" i="0" kern="1200" dirty="0">
                <a:solidFill>
                  <a:schemeClr val="tx1"/>
                </a:solidFill>
                <a:effectLst/>
                <a:latin typeface="+mn-lt"/>
                <a:ea typeface="+mn-ea"/>
                <a:cs typeface="+mn-cs"/>
              </a:rPr>
              <a:t>Delete an object</a:t>
            </a:r>
            <a:r>
              <a:rPr lang="en-US" sz="1200" b="0" i="0" kern="1200" dirty="0">
                <a:solidFill>
                  <a:schemeClr val="tx1"/>
                </a:solidFill>
                <a:effectLst/>
                <a:latin typeface="+mn-lt"/>
                <a:ea typeface="+mn-ea"/>
                <a:cs typeface="+mn-cs"/>
              </a:rPr>
              <a:t> – Delete some of your data.</a:t>
            </a:r>
          </a:p>
          <a:p>
            <a:r>
              <a:rPr lang="en-US" sz="1200" b="1" i="0" kern="1200" dirty="0">
                <a:solidFill>
                  <a:schemeClr val="tx1"/>
                </a:solidFill>
                <a:effectLst/>
                <a:latin typeface="+mn-lt"/>
                <a:ea typeface="+mn-ea"/>
                <a:cs typeface="+mn-cs"/>
              </a:rPr>
              <a:t>List keys</a:t>
            </a:r>
            <a:r>
              <a:rPr lang="en-US" sz="1200" b="0" i="0" kern="1200" dirty="0">
                <a:solidFill>
                  <a:schemeClr val="tx1"/>
                </a:solidFill>
                <a:effectLst/>
                <a:latin typeface="+mn-lt"/>
                <a:ea typeface="+mn-ea"/>
                <a:cs typeface="+mn-cs"/>
              </a:rPr>
              <a:t> – List the keys contained in one of your buckets. You can filter the key list based on a prefix.</a:t>
            </a:r>
          </a:p>
        </p:txBody>
      </p:sp>
      <p:sp>
        <p:nvSpPr>
          <p:cNvPr id="4" name="Slide Number Placeholder 3"/>
          <p:cNvSpPr>
            <a:spLocks noGrp="1"/>
          </p:cNvSpPr>
          <p:nvPr>
            <p:ph type="sldNum" sz="quarter" idx="5"/>
          </p:nvPr>
        </p:nvSpPr>
        <p:spPr/>
        <p:txBody>
          <a:bodyPr/>
          <a:lstStyle/>
          <a:p>
            <a:fld id="{4D28D302-6C22-4474-8089-8EB8FC6BA5F7}" type="slidenum">
              <a:rPr lang="en-US" smtClean="0"/>
              <a:t>5</a:t>
            </a:fld>
            <a:endParaRPr lang="en-US"/>
          </a:p>
        </p:txBody>
      </p:sp>
    </p:spTree>
    <p:extLst>
      <p:ext uri="{BB962C8B-B14F-4D97-AF65-F5344CB8AC3E}">
        <p14:creationId xmlns:p14="http://schemas.microsoft.com/office/powerpoint/2010/main" val="2864351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30000" dirty="0"/>
              <a:t>st</a:t>
            </a:r>
            <a:r>
              <a:rPr lang="en-US" dirty="0"/>
              <a:t> point hence comes Amazon EBS</a:t>
            </a:r>
          </a:p>
          <a:p>
            <a:r>
              <a:rPr lang="en-US" dirty="0"/>
              <a:t>2</a:t>
            </a:r>
            <a:r>
              <a:rPr lang="en-US" baseline="30000" dirty="0"/>
              <a:t>nd</a:t>
            </a:r>
            <a:r>
              <a:rPr lang="en-US" dirty="0"/>
              <a:t> Point Casandra, MongoDB, CouchDB for NoSQL and rest of them for relational. MS SQL and PostgreSQL and MySQL also in relational</a:t>
            </a:r>
          </a:p>
          <a:p>
            <a:r>
              <a:rPr lang="en-US" dirty="0"/>
              <a:t>3</a:t>
            </a:r>
            <a:r>
              <a:rPr lang="en-US" baseline="30000" dirty="0"/>
              <a:t>rd</a:t>
            </a:r>
            <a:r>
              <a:rPr lang="en-US" dirty="0"/>
              <a:t> point </a:t>
            </a:r>
            <a:r>
              <a:rPr lang="en-US" sz="1200" b="0" i="0" kern="1200" dirty="0">
                <a:solidFill>
                  <a:schemeClr val="tx1"/>
                </a:solidFill>
                <a:effectLst/>
                <a:latin typeface="+mn-lt"/>
                <a:ea typeface="+mn-ea"/>
                <a:cs typeface="+mn-cs"/>
              </a:rPr>
              <a:t>Amazon EBS offers data persistence, dynamic performance adjustments, and the ability to detach and reattach volumes, allowing you to resize clusters </a:t>
            </a:r>
          </a:p>
          <a:p>
            <a:r>
              <a:rPr lang="en-US" sz="1200" b="0" i="0" kern="1200" dirty="0">
                <a:solidFill>
                  <a:schemeClr val="tx1"/>
                </a:solidFill>
                <a:effectLst/>
                <a:latin typeface="+mn-lt"/>
                <a:ea typeface="+mn-ea"/>
                <a:cs typeface="+mn-cs"/>
              </a:rPr>
              <a:t>4</a:t>
            </a:r>
            <a:r>
              <a:rPr lang="en-US" sz="1200" b="0" i="0" kern="1200" baseline="30000" dirty="0">
                <a:solidFill>
                  <a:schemeClr val="tx1"/>
                </a:solidFill>
                <a:effectLst/>
                <a:latin typeface="+mn-lt"/>
                <a:ea typeface="+mn-ea"/>
                <a:cs typeface="+mn-cs"/>
              </a:rPr>
              <a:t>th</a:t>
            </a:r>
            <a:r>
              <a:rPr lang="en-US" sz="1200" b="0" i="0" kern="1200" dirty="0">
                <a:solidFill>
                  <a:schemeClr val="tx1"/>
                </a:solidFill>
                <a:effectLst/>
                <a:latin typeface="+mn-lt"/>
                <a:ea typeface="+mn-ea"/>
                <a:cs typeface="+mn-cs"/>
              </a:rPr>
              <a:t> Amazon EBS lets you scale easily with additional volumes to support growing file systems, and the choice of four different volumes to optimize price and performance.</a:t>
            </a:r>
          </a:p>
          <a:p>
            <a:r>
              <a:rPr lang="en-US" sz="1200" b="0" i="0" kern="1200" dirty="0">
                <a:solidFill>
                  <a:schemeClr val="tx1"/>
                </a:solidFill>
                <a:effectLst/>
                <a:latin typeface="+mn-lt"/>
                <a:ea typeface="+mn-ea"/>
                <a:cs typeface="+mn-cs"/>
              </a:rPr>
              <a:t>5</a:t>
            </a:r>
            <a:r>
              <a:rPr lang="en-US" sz="1200" b="0" i="0" kern="1200" baseline="30000" dirty="0">
                <a:solidFill>
                  <a:schemeClr val="tx1"/>
                </a:solidFill>
                <a:effectLst/>
                <a:latin typeface="+mn-lt"/>
                <a:ea typeface="+mn-ea"/>
                <a:cs typeface="+mn-cs"/>
              </a:rPr>
              <a:t>th</a:t>
            </a:r>
            <a:r>
              <a:rPr lang="en-US" sz="1200" b="0" i="0" kern="1200" dirty="0">
                <a:solidFill>
                  <a:schemeClr val="tx1"/>
                </a:solidFill>
                <a:effectLst/>
                <a:latin typeface="+mn-lt"/>
                <a:ea typeface="+mn-ea"/>
                <a:cs typeface="+mn-cs"/>
              </a:rPr>
              <a:t> Minimize data loss and recovery time with the ability to regularly back up your data and log files across different geographic regions. Quickly restore new volumes to launch applications in new regions.</a:t>
            </a:r>
            <a:endParaRPr lang="en-US" dirty="0"/>
          </a:p>
          <a:p>
            <a:endParaRPr lang="en-US" dirty="0"/>
          </a:p>
        </p:txBody>
      </p:sp>
      <p:sp>
        <p:nvSpPr>
          <p:cNvPr id="4" name="Slide Number Placeholder 3"/>
          <p:cNvSpPr>
            <a:spLocks noGrp="1"/>
          </p:cNvSpPr>
          <p:nvPr>
            <p:ph type="sldNum" sz="quarter" idx="5"/>
          </p:nvPr>
        </p:nvSpPr>
        <p:spPr/>
        <p:txBody>
          <a:bodyPr/>
          <a:lstStyle/>
          <a:p>
            <a:fld id="{4D28D302-6C22-4474-8089-8EB8FC6BA5F7}" type="slidenum">
              <a:rPr lang="en-US" smtClean="0"/>
              <a:t>12</a:t>
            </a:fld>
            <a:endParaRPr lang="en-US"/>
          </a:p>
        </p:txBody>
      </p:sp>
    </p:spTree>
    <p:extLst>
      <p:ext uri="{BB962C8B-B14F-4D97-AF65-F5344CB8AC3E}">
        <p14:creationId xmlns:p14="http://schemas.microsoft.com/office/powerpoint/2010/main" val="1117231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50000"/>
              </a:lnSpc>
              <a:buFont typeface="Arial" panose="020B0604020202020204" pitchFamily="34" charset="0"/>
              <a:buChar char="•"/>
            </a:pPr>
            <a:r>
              <a:rPr lang="en-US" sz="1800" dirty="0">
                <a:latin typeface="Nunito Sans"/>
              </a:rPr>
              <a:t>As of Feb 2017, you can resize the EBS volumes </a:t>
            </a:r>
          </a:p>
          <a:p>
            <a:pPr marL="285750" indent="-285750">
              <a:buFont typeface="Arial" panose="020B0604020202020204" pitchFamily="34" charset="0"/>
              <a:buChar char="•"/>
            </a:pPr>
            <a:r>
              <a:rPr lang="en-US" sz="1800" dirty="0">
                <a:latin typeface="Nunito Sans"/>
              </a:rPr>
              <a:t>You can only increase the EBS volumes:</a:t>
            </a:r>
          </a:p>
          <a:p>
            <a:pPr marL="285750" indent="-285750">
              <a:buFont typeface="Arial" panose="020B0604020202020204" pitchFamily="34" charset="0"/>
              <a:buChar char="•"/>
            </a:pPr>
            <a:r>
              <a:rPr lang="en-US" sz="1800" dirty="0">
                <a:latin typeface="Nunito Sans"/>
              </a:rPr>
              <a:t>Size (any volume type) </a:t>
            </a:r>
          </a:p>
          <a:p>
            <a:pPr marL="285750" indent="-285750">
              <a:buFont typeface="Arial" panose="020B0604020202020204" pitchFamily="34" charset="0"/>
              <a:buChar char="•"/>
            </a:pPr>
            <a:r>
              <a:rPr lang="en-US" sz="1800" dirty="0">
                <a:latin typeface="Nunito Sans"/>
              </a:rPr>
              <a:t>IOPS (only in IO1) </a:t>
            </a:r>
          </a:p>
          <a:p>
            <a:pPr marL="285750" indent="-285750">
              <a:buFont typeface="Arial" panose="020B0604020202020204" pitchFamily="34" charset="0"/>
              <a:buChar char="•"/>
            </a:pPr>
            <a:r>
              <a:rPr lang="en-US" sz="1800" dirty="0">
                <a:latin typeface="Nunito Sans"/>
              </a:rPr>
              <a:t>After resizing an EBS volume, you need to repartition your drive</a:t>
            </a:r>
          </a:p>
          <a:p>
            <a:pPr marL="285750" indent="-285750">
              <a:buFont typeface="Arial" panose="020B0604020202020204" pitchFamily="34" charset="0"/>
              <a:buChar char="•"/>
            </a:pPr>
            <a:r>
              <a:rPr lang="en-US" sz="1800" dirty="0">
                <a:latin typeface="Nunito Sans"/>
              </a:rPr>
              <a:t>To size down, you need to use EBS Snapshots</a:t>
            </a:r>
          </a:p>
        </p:txBody>
      </p:sp>
      <p:sp>
        <p:nvSpPr>
          <p:cNvPr id="4" name="Slide Number Placeholder 3"/>
          <p:cNvSpPr>
            <a:spLocks noGrp="1"/>
          </p:cNvSpPr>
          <p:nvPr>
            <p:ph type="sldNum" sz="quarter" idx="5"/>
          </p:nvPr>
        </p:nvSpPr>
        <p:spPr/>
        <p:txBody>
          <a:bodyPr/>
          <a:lstStyle/>
          <a:p>
            <a:fld id="{4D28D302-6C22-4474-8089-8EB8FC6BA5F7}" type="slidenum">
              <a:rPr lang="en-US" smtClean="0"/>
              <a:t>15</a:t>
            </a:fld>
            <a:endParaRPr lang="en-US"/>
          </a:p>
        </p:txBody>
      </p:sp>
    </p:spTree>
    <p:extLst>
      <p:ext uri="{BB962C8B-B14F-4D97-AF65-F5344CB8AC3E}">
        <p14:creationId xmlns:p14="http://schemas.microsoft.com/office/powerpoint/2010/main" val="2980838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Some instance do not come with Root EBS volumes Instead, they come with “Instance Store”. Instance store is physically attached to the machine </a:t>
            </a:r>
          </a:p>
          <a:p>
            <a:endParaRPr lang="en-US" dirty="0"/>
          </a:p>
        </p:txBody>
      </p:sp>
      <p:sp>
        <p:nvSpPr>
          <p:cNvPr id="4" name="Slide Number Placeholder 3"/>
          <p:cNvSpPr>
            <a:spLocks noGrp="1"/>
          </p:cNvSpPr>
          <p:nvPr>
            <p:ph type="sldNum" sz="quarter" idx="5"/>
          </p:nvPr>
        </p:nvSpPr>
        <p:spPr/>
        <p:txBody>
          <a:bodyPr/>
          <a:lstStyle/>
          <a:p>
            <a:fld id="{4D28D302-6C22-4474-8089-8EB8FC6BA5F7}" type="slidenum">
              <a:rPr lang="en-US" smtClean="0"/>
              <a:t>17</a:t>
            </a:fld>
            <a:endParaRPr lang="en-US"/>
          </a:p>
        </p:txBody>
      </p:sp>
    </p:spTree>
    <p:extLst>
      <p:ext uri="{BB962C8B-B14F-4D97-AF65-F5344CB8AC3E}">
        <p14:creationId xmlns:p14="http://schemas.microsoft.com/office/powerpoint/2010/main" val="2949684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latin typeface="Nunito Sans"/>
              </a:rPr>
              <a:t>EBS can be attached to only one instance at a time </a:t>
            </a:r>
          </a:p>
          <a:p>
            <a:pPr marL="285750" indent="-285750">
              <a:buFont typeface="Arial" panose="020B0604020202020204" pitchFamily="34" charset="0"/>
              <a:buChar char="•"/>
            </a:pPr>
            <a:r>
              <a:rPr lang="en-US" dirty="0">
                <a:latin typeface="Nunito Sans"/>
              </a:rPr>
              <a:t>EBS are locked at the AZ level </a:t>
            </a:r>
          </a:p>
          <a:p>
            <a:pPr marL="285750" indent="-285750">
              <a:buFont typeface="Arial" panose="020B0604020202020204" pitchFamily="34" charset="0"/>
              <a:buChar char="•"/>
            </a:pPr>
            <a:r>
              <a:rPr lang="en-US" dirty="0">
                <a:latin typeface="Nunito Sans"/>
              </a:rPr>
              <a:t>Migrating an EBS volume across AZ means first backing it up (snapshot), then recreating it in the other AZ </a:t>
            </a:r>
          </a:p>
          <a:p>
            <a:pPr marL="285750" indent="-285750">
              <a:buFont typeface="Arial" panose="020B0604020202020204" pitchFamily="34" charset="0"/>
              <a:buChar char="•"/>
            </a:pPr>
            <a:r>
              <a:rPr lang="en-US" dirty="0">
                <a:latin typeface="Nunito Sans"/>
              </a:rPr>
              <a:t>EBS backups use IO and you shouldn’t run them while your application is handling a lot of traffic </a:t>
            </a:r>
          </a:p>
          <a:p>
            <a:pPr marL="285750" indent="-285750">
              <a:buFont typeface="Arial" panose="020B0604020202020204" pitchFamily="34" charset="0"/>
              <a:buChar char="•"/>
            </a:pPr>
            <a:r>
              <a:rPr lang="en-US" dirty="0">
                <a:latin typeface="Nunito Sans"/>
              </a:rPr>
              <a:t>Root EBS Volumes of instances get terminated by default if the EC2 instance gets terminated. (you can disable this)</a:t>
            </a:r>
          </a:p>
          <a:p>
            <a:endParaRPr lang="en-US" dirty="0"/>
          </a:p>
          <a:p>
            <a:endParaRPr lang="en-US" dirty="0"/>
          </a:p>
        </p:txBody>
      </p:sp>
      <p:sp>
        <p:nvSpPr>
          <p:cNvPr id="4" name="Slide Number Placeholder 3"/>
          <p:cNvSpPr>
            <a:spLocks noGrp="1"/>
          </p:cNvSpPr>
          <p:nvPr>
            <p:ph type="sldNum" sz="quarter" idx="5"/>
          </p:nvPr>
        </p:nvSpPr>
        <p:spPr/>
        <p:txBody>
          <a:bodyPr/>
          <a:lstStyle/>
          <a:p>
            <a:fld id="{4D28D302-6C22-4474-8089-8EB8FC6BA5F7}" type="slidenum">
              <a:rPr lang="en-US" smtClean="0"/>
              <a:t>18</a:t>
            </a:fld>
            <a:endParaRPr lang="en-US"/>
          </a:p>
        </p:txBody>
      </p:sp>
    </p:spTree>
    <p:extLst>
      <p:ext uri="{BB962C8B-B14F-4D97-AF65-F5344CB8AC3E}">
        <p14:creationId xmlns:p14="http://schemas.microsoft.com/office/powerpoint/2010/main" val="336604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D57F1E4F-1CFF-5643-939E-02111984F56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41299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69667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61038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7501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8209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9160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8539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5279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09A250-FF31-4206-8172-F9D3106AACB1}" type="datetimeFigureOut">
              <a:rPr lang="en-US" smtClean="0"/>
              <a:t>10/15/2019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4737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51552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5284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AAD347D-5ACD-4C99-B74B-A9C85AD731AF}" type="datetimeFigureOut">
              <a:rPr lang="en-US" smtClean="0"/>
              <a:t>10/15/2019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D57F1E4F-1CFF-5643-939E-02111984F565}" type="slidenum">
              <a:rPr lang="en-US" smtClean="0"/>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8538646"/>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3C38C329-05C1-44E0-942C-D7A60A7F2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9">
            <a:extLst>
              <a:ext uri="{FF2B5EF4-FFF2-40B4-BE49-F238E27FC236}">
                <a16:creationId xmlns:a16="http://schemas.microsoft.com/office/drawing/2014/main" id="{A40E99DB-69B1-42D9-9A2E-A196302E0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4" name="Rectangle 11">
            <a:extLst>
              <a:ext uri="{FF2B5EF4-FFF2-40B4-BE49-F238E27FC236}">
                <a16:creationId xmlns:a16="http://schemas.microsoft.com/office/drawing/2014/main" id="{60DFF115-119D-479E-9D15-475C47026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DA98F3A3-687B-4002-93F2-58E8590DC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15">
            <a:extLst>
              <a:ext uri="{FF2B5EF4-FFF2-40B4-BE49-F238E27FC236}">
                <a16:creationId xmlns:a16="http://schemas.microsoft.com/office/drawing/2014/main" id="{27A1367E-049C-45E5-9C32-CC32DCEAE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174" y="0"/>
            <a:ext cx="959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2ADEF00-DE26-43FA-BF0C-7908E275C82D}"/>
              </a:ext>
            </a:extLst>
          </p:cNvPr>
          <p:cNvSpPr>
            <a:spLocks noGrp="1"/>
          </p:cNvSpPr>
          <p:nvPr>
            <p:ph type="ctrTitle"/>
          </p:nvPr>
        </p:nvSpPr>
        <p:spPr>
          <a:xfrm>
            <a:off x="1330284" y="487443"/>
            <a:ext cx="8513100" cy="5117852"/>
          </a:xfrm>
        </p:spPr>
        <p:txBody>
          <a:bodyPr anchor="ctr">
            <a:normAutofit/>
          </a:bodyPr>
          <a:lstStyle/>
          <a:p>
            <a:pPr algn="l"/>
            <a:r>
              <a:rPr lang="en-US" sz="8800"/>
              <a:t>S3 and EBS</a:t>
            </a:r>
          </a:p>
        </p:txBody>
      </p:sp>
      <p:sp>
        <p:nvSpPr>
          <p:cNvPr id="3" name="Subtitle 2">
            <a:extLst>
              <a:ext uri="{FF2B5EF4-FFF2-40B4-BE49-F238E27FC236}">
                <a16:creationId xmlns:a16="http://schemas.microsoft.com/office/drawing/2014/main" id="{F980F27A-2EF1-458C-B2B7-32C9EA252781}"/>
              </a:ext>
            </a:extLst>
          </p:cNvPr>
          <p:cNvSpPr>
            <a:spLocks noGrp="1"/>
          </p:cNvSpPr>
          <p:nvPr>
            <p:ph type="subTitle" idx="1"/>
          </p:nvPr>
        </p:nvSpPr>
        <p:spPr>
          <a:xfrm>
            <a:off x="2829661" y="5657222"/>
            <a:ext cx="7400781" cy="923030"/>
          </a:xfrm>
        </p:spPr>
        <p:txBody>
          <a:bodyPr anchor="b">
            <a:normAutofit/>
          </a:bodyPr>
          <a:lstStyle/>
          <a:p>
            <a:endParaRPr lang="en-US" sz="2400"/>
          </a:p>
        </p:txBody>
      </p:sp>
      <p:sp>
        <p:nvSpPr>
          <p:cNvPr id="27" name="Rectangle 17">
            <a:extLst>
              <a:ext uri="{FF2B5EF4-FFF2-40B4-BE49-F238E27FC236}">
                <a16:creationId xmlns:a16="http://schemas.microsoft.com/office/drawing/2014/main" id="{7E1CAA8C-D8F1-4D3B-87B4-4B17F3E28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45674" y="0"/>
            <a:ext cx="27432"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3590919"/>
      </p:ext>
    </p:extLst>
  </p:cSld>
  <p:clrMapOvr>
    <a:masterClrMapping/>
  </p:clrMapOvr>
  <mc:AlternateContent xmlns:mc="http://schemas.openxmlformats.org/markup-compatibility/2006" xmlns:p14="http://schemas.microsoft.com/office/powerpoint/2010/main">
    <mc:Choice Requires="p14">
      <p:transition spd="slow" p14:dur="2000" advTm="2675"/>
    </mc:Choice>
    <mc:Fallback xmlns="">
      <p:transition spd="slow" advTm="267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926BDB-98EF-43B0-A66B-1A6EF8FB2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722A754-56A5-43DA-ADE3-C2704FABA2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67" y="0"/>
            <a:ext cx="12189867" cy="6858000"/>
          </a:xfrm>
          <a:prstGeom prst="rect">
            <a:avLst/>
          </a:prstGeom>
          <a:solidFill>
            <a:srgbClr val="8A7E66"/>
          </a:solidFill>
        </p:spPr>
      </p:pic>
      <p:sp>
        <p:nvSpPr>
          <p:cNvPr id="11" name="Rectangle 10">
            <a:extLst>
              <a:ext uri="{FF2B5EF4-FFF2-40B4-BE49-F238E27FC236}">
                <a16:creationId xmlns:a16="http://schemas.microsoft.com/office/drawing/2014/main" id="{90FADDEF-2C10-4B0B-868E-6A655B67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6D38D"/>
            </a:solidFill>
            <a:miter lim="800000"/>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a:extLst>
              <a:ext uri="{FF2B5EF4-FFF2-40B4-BE49-F238E27FC236}">
                <a16:creationId xmlns:a16="http://schemas.microsoft.com/office/drawing/2014/main" id="{8DF94CE0-7A8F-4F79-B741-C4DE9C8D8393}"/>
              </a:ext>
            </a:extLst>
          </p:cNvPr>
          <p:cNvPicPr>
            <a:picLocks noChangeAspect="1"/>
          </p:cNvPicPr>
          <p:nvPr/>
        </p:nvPicPr>
        <p:blipFill>
          <a:blip r:embed="rId3"/>
          <a:stretch>
            <a:fillRect/>
          </a:stretch>
        </p:blipFill>
        <p:spPr>
          <a:xfrm>
            <a:off x="1691994" y="643467"/>
            <a:ext cx="8808011" cy="5571066"/>
          </a:xfrm>
          <a:prstGeom prst="rect">
            <a:avLst/>
          </a:prstGeom>
        </p:spPr>
      </p:pic>
    </p:spTree>
    <p:extLst>
      <p:ext uri="{BB962C8B-B14F-4D97-AF65-F5344CB8AC3E}">
        <p14:creationId xmlns:p14="http://schemas.microsoft.com/office/powerpoint/2010/main" val="1600380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E659D6-F2D7-4631-904B-5219EDEEE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CE472FB-5259-48F7-B10C-DE074EEA29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2D8CF195-D394-4D6C-9286-875AA1E615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BF4AE0C0-6324-4801-BA00-25D693DA8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EECC475-8B3B-41EE-906D-7EFA12B48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4360626-F3B0-40AC-A439-F31C91ACB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42D05D-F5CB-4D20-9924-C46BACF7FF09}"/>
              </a:ext>
            </a:extLst>
          </p:cNvPr>
          <p:cNvSpPr>
            <a:spLocks noGrp="1"/>
          </p:cNvSpPr>
          <p:nvPr>
            <p:ph type="title"/>
          </p:nvPr>
        </p:nvSpPr>
        <p:spPr>
          <a:xfrm>
            <a:off x="1969803" y="808056"/>
            <a:ext cx="8608037" cy="1077229"/>
          </a:xfrm>
        </p:spPr>
        <p:txBody>
          <a:bodyPr>
            <a:normAutofit/>
          </a:bodyPr>
          <a:lstStyle/>
          <a:p>
            <a:pPr algn="l"/>
            <a:r>
              <a:rPr lang="en-US" sz="3400"/>
              <a:t>Simple Storage Service</a:t>
            </a:r>
          </a:p>
        </p:txBody>
      </p:sp>
      <p:sp>
        <p:nvSpPr>
          <p:cNvPr id="3" name="Content Placeholder 2">
            <a:extLst>
              <a:ext uri="{FF2B5EF4-FFF2-40B4-BE49-F238E27FC236}">
                <a16:creationId xmlns:a16="http://schemas.microsoft.com/office/drawing/2014/main" id="{DF632354-DB7A-48DD-9ADE-80E94EF02F4B}"/>
              </a:ext>
            </a:extLst>
          </p:cNvPr>
          <p:cNvSpPr>
            <a:spLocks noGrp="1"/>
          </p:cNvSpPr>
          <p:nvPr>
            <p:ph idx="1"/>
          </p:nvPr>
        </p:nvSpPr>
        <p:spPr>
          <a:xfrm>
            <a:off x="1975805" y="2052116"/>
            <a:ext cx="3306619" cy="3457730"/>
          </a:xfrm>
        </p:spPr>
        <p:txBody>
          <a:bodyPr>
            <a:normAutofit/>
          </a:bodyPr>
          <a:lstStyle/>
          <a:p>
            <a:pPr marL="6160" indent="0" algn="just">
              <a:lnSpc>
                <a:spcPct val="110000"/>
              </a:lnSpc>
              <a:buNone/>
            </a:pPr>
            <a:r>
              <a:rPr lang="en-US" sz="1400" dirty="0"/>
              <a:t>Amazon Simple Storage Service (Amazon S3) is storage for the Internet. You can use Amazon S3 to store and retrieve any amount of data at any time, from anywhere on the web. You can accomplish these tasks using the AWS Management Console, which is a simple and intuitive web interface. This guide introduces you to Amazon S3 and how to use the AWS Management Console to complete the tasks shown in the following figure.</a:t>
            </a:r>
          </a:p>
          <a:p>
            <a:pPr algn="just">
              <a:lnSpc>
                <a:spcPct val="110000"/>
              </a:lnSpc>
            </a:pPr>
            <a:endParaRPr lang="en-US" sz="1400" dirty="0"/>
          </a:p>
        </p:txBody>
      </p:sp>
      <p:pic>
        <p:nvPicPr>
          <p:cNvPr id="4" name="Picture 3">
            <a:extLst>
              <a:ext uri="{FF2B5EF4-FFF2-40B4-BE49-F238E27FC236}">
                <a16:creationId xmlns:a16="http://schemas.microsoft.com/office/drawing/2014/main" id="{101B9CCA-F4CA-423D-8B9E-9A5590E5B0B1}"/>
              </a:ext>
            </a:extLst>
          </p:cNvPr>
          <p:cNvPicPr>
            <a:picLocks noChangeAspect="1"/>
          </p:cNvPicPr>
          <p:nvPr/>
        </p:nvPicPr>
        <p:blipFill>
          <a:blip r:embed="rId5"/>
          <a:stretch>
            <a:fillRect/>
          </a:stretch>
        </p:blipFill>
        <p:spPr>
          <a:xfrm>
            <a:off x="5432992" y="3752398"/>
            <a:ext cx="4818974" cy="56622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1" name="Rectangle 20">
            <a:extLst>
              <a:ext uri="{FF2B5EF4-FFF2-40B4-BE49-F238E27FC236}">
                <a16:creationId xmlns:a16="http://schemas.microsoft.com/office/drawing/2014/main" id="{748ACDD1-8E35-47F8-BD67-59FD2D1AF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8438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F37D9-9DD8-46BD-A43B-3A1F09E88CBF}"/>
              </a:ext>
            </a:extLst>
          </p:cNvPr>
          <p:cNvSpPr>
            <a:spLocks noGrp="1"/>
          </p:cNvSpPr>
          <p:nvPr>
            <p:ph type="title"/>
          </p:nvPr>
        </p:nvSpPr>
        <p:spPr/>
        <p:txBody>
          <a:bodyPr/>
          <a:lstStyle/>
          <a:p>
            <a:pPr algn="l"/>
            <a:r>
              <a:rPr lang="en-US" dirty="0"/>
              <a:t>When do we need EBS?</a:t>
            </a:r>
          </a:p>
        </p:txBody>
      </p:sp>
      <p:sp>
        <p:nvSpPr>
          <p:cNvPr id="3" name="Content Placeholder 2">
            <a:extLst>
              <a:ext uri="{FF2B5EF4-FFF2-40B4-BE49-F238E27FC236}">
                <a16:creationId xmlns:a16="http://schemas.microsoft.com/office/drawing/2014/main" id="{301CDC03-8119-4EFC-A80D-0E741FC2E005}"/>
              </a:ext>
            </a:extLst>
          </p:cNvPr>
          <p:cNvSpPr>
            <a:spLocks noGrp="1"/>
          </p:cNvSpPr>
          <p:nvPr>
            <p:ph idx="1"/>
          </p:nvPr>
        </p:nvSpPr>
        <p:spPr/>
        <p:txBody>
          <a:bodyPr/>
          <a:lstStyle/>
          <a:p>
            <a:pPr algn="just"/>
            <a:r>
              <a:rPr lang="en-US" dirty="0"/>
              <a:t>In an event that EC2 machine looses its root volume (main drive) when it is manually terminated or sometimes unexpected terminations might happen then you need a way to store your Instance data somewhere.</a:t>
            </a:r>
          </a:p>
          <a:p>
            <a:pPr algn="just"/>
            <a:r>
              <a:rPr lang="en-US" dirty="0"/>
              <a:t>When using Relational and NoSQL Databases. Databases such as SAP Hana, Oracle, Cassandra, MongoDB are widely deployed on EBS</a:t>
            </a:r>
          </a:p>
          <a:p>
            <a:pPr algn="just"/>
            <a:r>
              <a:rPr lang="en-US" dirty="0"/>
              <a:t>For big data analytics engines such as Hadoop and Spark</a:t>
            </a:r>
          </a:p>
          <a:p>
            <a:pPr marL="6160" indent="0" algn="just">
              <a:buNone/>
            </a:pPr>
            <a:endParaRPr lang="en-US" dirty="0"/>
          </a:p>
        </p:txBody>
      </p:sp>
    </p:spTree>
    <p:extLst>
      <p:ext uri="{BB962C8B-B14F-4D97-AF65-F5344CB8AC3E}">
        <p14:creationId xmlns:p14="http://schemas.microsoft.com/office/powerpoint/2010/main" val="296507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FA5F-D791-4CA5-9F5C-93402C508DB8}"/>
              </a:ext>
            </a:extLst>
          </p:cNvPr>
          <p:cNvSpPr>
            <a:spLocks noGrp="1"/>
          </p:cNvSpPr>
          <p:nvPr>
            <p:ph type="title"/>
          </p:nvPr>
        </p:nvSpPr>
        <p:spPr/>
        <p:txBody>
          <a:bodyPr/>
          <a:lstStyle/>
          <a:p>
            <a:pPr algn="l"/>
            <a:r>
              <a:rPr lang="en-US" dirty="0"/>
              <a:t>What is EBS?</a:t>
            </a:r>
          </a:p>
        </p:txBody>
      </p:sp>
      <p:sp>
        <p:nvSpPr>
          <p:cNvPr id="3" name="Content Placeholder 2">
            <a:extLst>
              <a:ext uri="{FF2B5EF4-FFF2-40B4-BE49-F238E27FC236}">
                <a16:creationId xmlns:a16="http://schemas.microsoft.com/office/drawing/2014/main" id="{947911EE-C15E-45E1-BCA6-4CE9781DEB69}"/>
              </a:ext>
            </a:extLst>
          </p:cNvPr>
          <p:cNvSpPr>
            <a:spLocks noGrp="1"/>
          </p:cNvSpPr>
          <p:nvPr>
            <p:ph idx="1"/>
          </p:nvPr>
        </p:nvSpPr>
        <p:spPr>
          <a:xfrm>
            <a:off x="1180122" y="1516185"/>
            <a:ext cx="10222523" cy="4932344"/>
          </a:xfrm>
        </p:spPr>
        <p:txBody>
          <a:bodyPr>
            <a:normAutofit/>
          </a:bodyPr>
          <a:lstStyle/>
          <a:p>
            <a:pPr marL="285750" indent="-285750">
              <a:buFont typeface="Arial" panose="020B0604020202020204" pitchFamily="34" charset="0"/>
              <a:buChar char="•"/>
            </a:pPr>
            <a:r>
              <a:rPr lang="en-US" dirty="0">
                <a:latin typeface="Nunito Sans"/>
              </a:rPr>
              <a:t>An EBS (Elastic Block Store) Volume is a network drive you can attach to your instances while they run </a:t>
            </a:r>
          </a:p>
          <a:p>
            <a:pPr marL="285750" indent="-285750">
              <a:buFont typeface="Arial" panose="020B0604020202020204" pitchFamily="34" charset="0"/>
              <a:buChar char="•"/>
            </a:pPr>
            <a:r>
              <a:rPr lang="en-US" dirty="0">
                <a:latin typeface="Nunito Sans"/>
              </a:rPr>
              <a:t>Allows your instances to persist data </a:t>
            </a:r>
          </a:p>
          <a:p>
            <a:pPr marL="285750" indent="-285750">
              <a:buFont typeface="Arial" panose="020B0604020202020204" pitchFamily="34" charset="0"/>
              <a:buChar char="•"/>
            </a:pPr>
            <a:r>
              <a:rPr lang="en-US" dirty="0">
                <a:latin typeface="Nunito Sans"/>
              </a:rPr>
              <a:t>Not a physical drive, which means there might be a bit of latency </a:t>
            </a:r>
          </a:p>
          <a:p>
            <a:pPr marL="285750" indent="-285750">
              <a:buFont typeface="Arial" panose="020B0604020202020204" pitchFamily="34" charset="0"/>
              <a:buChar char="•"/>
            </a:pPr>
            <a:r>
              <a:rPr lang="en-US" dirty="0">
                <a:latin typeface="Nunito Sans"/>
              </a:rPr>
              <a:t>Can be detached from an EC2 instance and attached to another one quickly</a:t>
            </a:r>
          </a:p>
          <a:p>
            <a:pPr marL="285750" lvl="1" indent="-285750">
              <a:buFont typeface="Arial" panose="020B0604020202020204" pitchFamily="34" charset="0"/>
              <a:buChar char="•"/>
            </a:pPr>
            <a:r>
              <a:rPr lang="en-US" sz="2000" dirty="0">
                <a:latin typeface="Nunito Sans"/>
              </a:rPr>
              <a:t>Locked to an Availability Zone (AZ) </a:t>
            </a:r>
          </a:p>
          <a:p>
            <a:pPr marL="285750" lvl="7" indent="-285750">
              <a:buFont typeface="Arial" panose="020B0604020202020204" pitchFamily="34" charset="0"/>
              <a:buChar char="•"/>
            </a:pPr>
            <a:r>
              <a:rPr lang="en-US" sz="2000" dirty="0">
                <a:latin typeface="Nunito Sans"/>
              </a:rPr>
              <a:t>An EBS Volume in us-east-1a cannot be attached to us-east-1b </a:t>
            </a:r>
          </a:p>
          <a:p>
            <a:pPr marL="285750" indent="-285750">
              <a:buFont typeface="Arial" panose="020B0604020202020204" pitchFamily="34" charset="0"/>
              <a:buChar char="•"/>
            </a:pPr>
            <a:r>
              <a:rPr lang="en-US" dirty="0">
                <a:latin typeface="Nunito Sans"/>
              </a:rPr>
              <a:t>Have provisioned capacity (size in GBs, and IOPS) </a:t>
            </a:r>
          </a:p>
          <a:p>
            <a:pPr marL="285750" indent="-285750">
              <a:buFont typeface="Arial" panose="020B0604020202020204" pitchFamily="34" charset="0"/>
              <a:buChar char="•"/>
            </a:pPr>
            <a:r>
              <a:rPr lang="en-US" dirty="0">
                <a:latin typeface="Nunito Sans"/>
              </a:rPr>
              <a:t>You get billed for all the provisioned capacity </a:t>
            </a:r>
          </a:p>
          <a:p>
            <a:pPr marL="285750" indent="-285750">
              <a:buFont typeface="Arial" panose="020B0604020202020204" pitchFamily="34" charset="0"/>
              <a:buChar char="•"/>
            </a:pPr>
            <a:r>
              <a:rPr lang="en-US" dirty="0">
                <a:latin typeface="Nunito Sans"/>
              </a:rPr>
              <a:t>You can increase the capacity of the drive over time</a:t>
            </a:r>
          </a:p>
        </p:txBody>
      </p:sp>
    </p:spTree>
    <p:extLst>
      <p:ext uri="{BB962C8B-B14F-4D97-AF65-F5344CB8AC3E}">
        <p14:creationId xmlns:p14="http://schemas.microsoft.com/office/powerpoint/2010/main" val="180013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B937-8338-4713-A000-FD42FF91C7A8}"/>
              </a:ext>
            </a:extLst>
          </p:cNvPr>
          <p:cNvSpPr>
            <a:spLocks noGrp="1"/>
          </p:cNvSpPr>
          <p:nvPr>
            <p:ph type="title"/>
          </p:nvPr>
        </p:nvSpPr>
        <p:spPr/>
        <p:txBody>
          <a:bodyPr/>
          <a:lstStyle/>
          <a:p>
            <a:pPr algn="l"/>
            <a:r>
              <a:rPr lang="en-US" dirty="0"/>
              <a:t>Advantages of EBS</a:t>
            </a:r>
          </a:p>
        </p:txBody>
      </p:sp>
      <p:sp>
        <p:nvSpPr>
          <p:cNvPr id="3" name="Content Placeholder 2">
            <a:extLst>
              <a:ext uri="{FF2B5EF4-FFF2-40B4-BE49-F238E27FC236}">
                <a16:creationId xmlns:a16="http://schemas.microsoft.com/office/drawing/2014/main" id="{46BC0610-8AAC-4977-B7F0-0BAD69AEBD76}"/>
              </a:ext>
            </a:extLst>
          </p:cNvPr>
          <p:cNvSpPr>
            <a:spLocks noGrp="1"/>
          </p:cNvSpPr>
          <p:nvPr>
            <p:ph idx="1"/>
          </p:nvPr>
        </p:nvSpPr>
        <p:spPr>
          <a:xfrm>
            <a:off x="1547446" y="1469292"/>
            <a:ext cx="9480062" cy="4580652"/>
          </a:xfrm>
        </p:spPr>
        <p:txBody>
          <a:bodyPr>
            <a:normAutofit/>
          </a:bodyPr>
          <a:lstStyle/>
          <a:p>
            <a:r>
              <a:rPr lang="en-US" sz="2400" dirty="0"/>
              <a:t>Easy to use</a:t>
            </a:r>
          </a:p>
          <a:p>
            <a:r>
              <a:rPr lang="en-US" sz="2400" dirty="0"/>
              <a:t>Highly available and durable</a:t>
            </a:r>
          </a:p>
          <a:p>
            <a:r>
              <a:rPr lang="en-US" sz="2400" dirty="0"/>
              <a:t>Performance for any workload</a:t>
            </a:r>
          </a:p>
          <a:p>
            <a:r>
              <a:rPr lang="en-US" sz="2400" dirty="0"/>
              <a:t>Virtually unlimited scale</a:t>
            </a:r>
          </a:p>
          <a:p>
            <a:r>
              <a:rPr lang="en-US" sz="2400" dirty="0"/>
              <a:t>Secure</a:t>
            </a:r>
          </a:p>
          <a:p>
            <a:r>
              <a:rPr lang="en-US" sz="2400" dirty="0"/>
              <a:t>Cost-effective</a:t>
            </a:r>
          </a:p>
        </p:txBody>
      </p:sp>
    </p:spTree>
    <p:extLst>
      <p:ext uri="{BB962C8B-B14F-4D97-AF65-F5344CB8AC3E}">
        <p14:creationId xmlns:p14="http://schemas.microsoft.com/office/powerpoint/2010/main" val="4198494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11D0-BC10-4B85-9016-16A5DFBFD24B}"/>
              </a:ext>
            </a:extLst>
          </p:cNvPr>
          <p:cNvSpPr>
            <a:spLocks noGrp="1"/>
          </p:cNvSpPr>
          <p:nvPr>
            <p:ph type="title"/>
          </p:nvPr>
        </p:nvSpPr>
        <p:spPr/>
        <p:txBody>
          <a:bodyPr/>
          <a:lstStyle/>
          <a:p>
            <a:pPr algn="l"/>
            <a:r>
              <a:rPr lang="en-US" dirty="0"/>
              <a:t>EBS Volume Types</a:t>
            </a:r>
          </a:p>
        </p:txBody>
      </p:sp>
      <p:sp>
        <p:nvSpPr>
          <p:cNvPr id="3" name="Content Placeholder 2">
            <a:extLst>
              <a:ext uri="{FF2B5EF4-FFF2-40B4-BE49-F238E27FC236}">
                <a16:creationId xmlns:a16="http://schemas.microsoft.com/office/drawing/2014/main" id="{65C5B678-DABF-4A2C-9B53-6C08A46C5214}"/>
              </a:ext>
            </a:extLst>
          </p:cNvPr>
          <p:cNvSpPr>
            <a:spLocks noGrp="1"/>
          </p:cNvSpPr>
          <p:nvPr>
            <p:ph idx="1"/>
          </p:nvPr>
        </p:nvSpPr>
        <p:spPr>
          <a:xfrm>
            <a:off x="976923" y="1023815"/>
            <a:ext cx="10441354" cy="6002216"/>
          </a:xfrm>
        </p:spPr>
        <p:txBody>
          <a:bodyPr>
            <a:normAutofit/>
          </a:bodyPr>
          <a:lstStyle/>
          <a:p>
            <a:pPr marL="158750" indent="0">
              <a:buNone/>
            </a:pPr>
            <a:r>
              <a:rPr lang="en-US" dirty="0"/>
              <a:t>EBS Volumes come in 4 types: </a:t>
            </a:r>
          </a:p>
          <a:p>
            <a:r>
              <a:rPr lang="en-US" dirty="0"/>
              <a:t>GP2 (SSD): General purpose SSD volume that balances price and performance for a wide variety of workloads </a:t>
            </a:r>
          </a:p>
          <a:p>
            <a:r>
              <a:rPr lang="en-US" dirty="0"/>
              <a:t>IO1 (SSD): Highest-performance SSD volume for mission-critical low-latency or high- throughput workloads </a:t>
            </a:r>
          </a:p>
          <a:p>
            <a:r>
              <a:rPr lang="en-US" dirty="0"/>
              <a:t>ST1 (HDD): Low cost HDD volume designed for frequently accessed, throughput- intensive workloads </a:t>
            </a:r>
          </a:p>
          <a:p>
            <a:r>
              <a:rPr lang="en-US" dirty="0"/>
              <a:t>SC1 (HDD): Lowest cost HDD volume designed for less frequently accessed workloads </a:t>
            </a:r>
          </a:p>
          <a:p>
            <a:r>
              <a:rPr lang="en-US" dirty="0"/>
              <a:t>EBS Volumes are characterized in Size | Throughput | IOPS</a:t>
            </a:r>
          </a:p>
        </p:txBody>
      </p:sp>
    </p:spTree>
    <p:extLst>
      <p:ext uri="{BB962C8B-B14F-4D97-AF65-F5344CB8AC3E}">
        <p14:creationId xmlns:p14="http://schemas.microsoft.com/office/powerpoint/2010/main" val="187819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F2D6-43F1-414D-BDDA-32F731537A5B}"/>
              </a:ext>
            </a:extLst>
          </p:cNvPr>
          <p:cNvSpPr>
            <a:spLocks noGrp="1"/>
          </p:cNvSpPr>
          <p:nvPr>
            <p:ph type="title"/>
          </p:nvPr>
        </p:nvSpPr>
        <p:spPr/>
        <p:txBody>
          <a:bodyPr/>
          <a:lstStyle/>
          <a:p>
            <a:pPr algn="l"/>
            <a:r>
              <a:rPr lang="en-US" dirty="0"/>
              <a:t>EBS Snapshots</a:t>
            </a:r>
          </a:p>
        </p:txBody>
      </p:sp>
      <p:sp>
        <p:nvSpPr>
          <p:cNvPr id="3" name="Content Placeholder 2">
            <a:extLst>
              <a:ext uri="{FF2B5EF4-FFF2-40B4-BE49-F238E27FC236}">
                <a16:creationId xmlns:a16="http://schemas.microsoft.com/office/drawing/2014/main" id="{056AE4E3-43B9-42F4-8B35-4F923A927D50}"/>
              </a:ext>
            </a:extLst>
          </p:cNvPr>
          <p:cNvSpPr>
            <a:spLocks noGrp="1"/>
          </p:cNvSpPr>
          <p:nvPr>
            <p:ph idx="1"/>
          </p:nvPr>
        </p:nvSpPr>
        <p:spPr>
          <a:xfrm>
            <a:off x="1031630" y="1164493"/>
            <a:ext cx="10371015" cy="5783384"/>
          </a:xfrm>
        </p:spPr>
        <p:txBody>
          <a:bodyPr>
            <a:normAutofit/>
          </a:bodyPr>
          <a:lstStyle/>
          <a:p>
            <a:r>
              <a:rPr lang="en-US" sz="1800" dirty="0"/>
              <a:t>EBS Volumes can be backed up using “snapshots” </a:t>
            </a:r>
          </a:p>
          <a:p>
            <a:r>
              <a:rPr lang="en-US" sz="1800" dirty="0"/>
              <a:t>Snapshots only take the actual space of the blocks on the volume </a:t>
            </a:r>
          </a:p>
          <a:p>
            <a:r>
              <a:rPr lang="en-US" sz="1800" dirty="0"/>
              <a:t>If you snapshot a 100GB drive that only has 5 GB of data, then your EBS snapshot will only be 5GB </a:t>
            </a:r>
          </a:p>
          <a:p>
            <a:r>
              <a:rPr lang="en-US" sz="1800" dirty="0"/>
              <a:t>Snapshots are used for: </a:t>
            </a:r>
          </a:p>
          <a:p>
            <a:pPr lvl="1"/>
            <a:r>
              <a:rPr lang="en-US" dirty="0"/>
              <a:t>Backups: ensuring you can save your data in case of a catastrophe </a:t>
            </a:r>
          </a:p>
          <a:p>
            <a:pPr lvl="1"/>
            <a:r>
              <a:rPr lang="en-US" dirty="0"/>
              <a:t>Volume migration: </a:t>
            </a:r>
          </a:p>
          <a:p>
            <a:pPr lvl="2"/>
            <a:r>
              <a:rPr lang="en-US" sz="1800" dirty="0"/>
              <a:t>Resizing a volume down </a:t>
            </a:r>
          </a:p>
          <a:p>
            <a:pPr lvl="2"/>
            <a:r>
              <a:rPr lang="en-US" sz="1800" dirty="0"/>
              <a:t>Changing the volume type </a:t>
            </a:r>
          </a:p>
          <a:p>
            <a:pPr lvl="2"/>
            <a:r>
              <a:rPr lang="en-US" sz="1800" dirty="0"/>
              <a:t>Encrypt a volume</a:t>
            </a:r>
          </a:p>
          <a:p>
            <a:endParaRPr lang="en-US" dirty="0"/>
          </a:p>
        </p:txBody>
      </p:sp>
    </p:spTree>
    <p:extLst>
      <p:ext uri="{BB962C8B-B14F-4D97-AF65-F5344CB8AC3E}">
        <p14:creationId xmlns:p14="http://schemas.microsoft.com/office/powerpoint/2010/main" val="930156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99C2-B3FA-4515-A055-D02F25CDDA5E}"/>
              </a:ext>
            </a:extLst>
          </p:cNvPr>
          <p:cNvSpPr>
            <a:spLocks noGrp="1"/>
          </p:cNvSpPr>
          <p:nvPr>
            <p:ph type="title"/>
          </p:nvPr>
        </p:nvSpPr>
        <p:spPr/>
        <p:txBody>
          <a:bodyPr/>
          <a:lstStyle/>
          <a:p>
            <a:pPr algn="l"/>
            <a:r>
              <a:rPr lang="en-US" dirty="0"/>
              <a:t>EBS vs Instance Store</a:t>
            </a:r>
          </a:p>
        </p:txBody>
      </p:sp>
      <p:sp>
        <p:nvSpPr>
          <p:cNvPr id="4" name="Content Placeholder 3">
            <a:extLst>
              <a:ext uri="{FF2B5EF4-FFF2-40B4-BE49-F238E27FC236}">
                <a16:creationId xmlns:a16="http://schemas.microsoft.com/office/drawing/2014/main" id="{1588ECB4-D2E4-486F-9911-DDF1E3F24481}"/>
              </a:ext>
            </a:extLst>
          </p:cNvPr>
          <p:cNvSpPr>
            <a:spLocks noGrp="1"/>
          </p:cNvSpPr>
          <p:nvPr>
            <p:ph sz="half" idx="2"/>
          </p:nvPr>
        </p:nvSpPr>
        <p:spPr>
          <a:xfrm>
            <a:off x="2609285" y="1884166"/>
            <a:ext cx="3893623" cy="4038599"/>
          </a:xfrm>
        </p:spPr>
        <p:txBody>
          <a:bodyPr>
            <a:normAutofit/>
          </a:bodyPr>
          <a:lstStyle/>
          <a:p>
            <a:r>
              <a:rPr lang="en-US" sz="1800" dirty="0"/>
              <a:t>Pros: </a:t>
            </a:r>
          </a:p>
          <a:p>
            <a:pPr lvl="1"/>
            <a:r>
              <a:rPr lang="en-US" dirty="0"/>
              <a:t>Better I/O performance </a:t>
            </a:r>
          </a:p>
          <a:p>
            <a:endParaRPr lang="en-US" dirty="0"/>
          </a:p>
        </p:txBody>
      </p:sp>
      <p:sp>
        <p:nvSpPr>
          <p:cNvPr id="6" name="Content Placeholder 5">
            <a:extLst>
              <a:ext uri="{FF2B5EF4-FFF2-40B4-BE49-F238E27FC236}">
                <a16:creationId xmlns:a16="http://schemas.microsoft.com/office/drawing/2014/main" id="{68560A4A-D9DC-4260-93D6-2559F82F3BA8}"/>
              </a:ext>
            </a:extLst>
          </p:cNvPr>
          <p:cNvSpPr>
            <a:spLocks noGrp="1"/>
          </p:cNvSpPr>
          <p:nvPr>
            <p:ph sz="quarter" idx="4"/>
          </p:nvPr>
        </p:nvSpPr>
        <p:spPr>
          <a:xfrm>
            <a:off x="6666635" y="1884166"/>
            <a:ext cx="3899798" cy="4038599"/>
          </a:xfrm>
        </p:spPr>
        <p:txBody>
          <a:bodyPr>
            <a:normAutofit/>
          </a:bodyPr>
          <a:lstStyle/>
          <a:p>
            <a:r>
              <a:rPr lang="en-US" sz="1800" dirty="0"/>
              <a:t>Cons: </a:t>
            </a:r>
          </a:p>
          <a:p>
            <a:pPr lvl="1"/>
            <a:r>
              <a:rPr lang="en-US" dirty="0"/>
              <a:t>On termination, the instance store is lost </a:t>
            </a:r>
          </a:p>
          <a:p>
            <a:pPr lvl="1"/>
            <a:r>
              <a:rPr lang="en-US" dirty="0"/>
              <a:t>You can’t resize the instance store </a:t>
            </a:r>
          </a:p>
          <a:p>
            <a:pPr lvl="1"/>
            <a:r>
              <a:rPr lang="en-US" dirty="0"/>
              <a:t>Backups must be operated by the user </a:t>
            </a:r>
          </a:p>
          <a:p>
            <a:pPr lvl="1"/>
            <a:r>
              <a:rPr lang="en-US" dirty="0"/>
              <a:t>Overall, EBS-backed instances should fit most applications workloads</a:t>
            </a:r>
          </a:p>
          <a:p>
            <a:endParaRPr lang="en-US" dirty="0"/>
          </a:p>
        </p:txBody>
      </p:sp>
    </p:spTree>
    <p:extLst>
      <p:ext uri="{BB962C8B-B14F-4D97-AF65-F5344CB8AC3E}">
        <p14:creationId xmlns:p14="http://schemas.microsoft.com/office/powerpoint/2010/main" val="2325596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254C-3B33-4E06-B544-B5A8C206F001}"/>
              </a:ext>
            </a:extLst>
          </p:cNvPr>
          <p:cNvSpPr>
            <a:spLocks noGrp="1"/>
          </p:cNvSpPr>
          <p:nvPr>
            <p:ph type="title"/>
          </p:nvPr>
        </p:nvSpPr>
        <p:spPr>
          <a:xfrm>
            <a:off x="2116834" y="2890385"/>
            <a:ext cx="7958331" cy="1077229"/>
          </a:xfrm>
        </p:spPr>
        <p:txBody>
          <a:bodyPr/>
          <a:lstStyle/>
          <a:p>
            <a:pPr algn="l"/>
            <a:r>
              <a:rPr lang="en-US" dirty="0"/>
              <a:t>Recap of S3 and EBS</a:t>
            </a:r>
          </a:p>
        </p:txBody>
      </p:sp>
    </p:spTree>
    <p:extLst>
      <p:ext uri="{BB962C8B-B14F-4D97-AF65-F5344CB8AC3E}">
        <p14:creationId xmlns:p14="http://schemas.microsoft.com/office/powerpoint/2010/main" val="1192924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E09D-EB7E-437F-BD80-DCAF97E0BF33}"/>
              </a:ext>
            </a:extLst>
          </p:cNvPr>
          <p:cNvSpPr>
            <a:spLocks noGrp="1"/>
          </p:cNvSpPr>
          <p:nvPr>
            <p:ph type="title"/>
          </p:nvPr>
        </p:nvSpPr>
        <p:spPr>
          <a:xfrm>
            <a:off x="2116834" y="2777533"/>
            <a:ext cx="7958331" cy="1077229"/>
          </a:xfrm>
        </p:spPr>
        <p:txBody>
          <a:bodyPr/>
          <a:lstStyle/>
          <a:p>
            <a:pPr algn="ctr"/>
            <a:r>
              <a:rPr lang="en-US" dirty="0"/>
              <a:t>Demo</a:t>
            </a:r>
          </a:p>
        </p:txBody>
      </p:sp>
    </p:spTree>
    <p:extLst>
      <p:ext uri="{BB962C8B-B14F-4D97-AF65-F5344CB8AC3E}">
        <p14:creationId xmlns:p14="http://schemas.microsoft.com/office/powerpoint/2010/main" val="3605740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67C83-AC37-4710-BA55-862D2F8C541D}"/>
              </a:ext>
            </a:extLst>
          </p:cNvPr>
          <p:cNvSpPr>
            <a:spLocks noGrp="1"/>
          </p:cNvSpPr>
          <p:nvPr>
            <p:ph type="title"/>
          </p:nvPr>
        </p:nvSpPr>
        <p:spPr>
          <a:xfrm>
            <a:off x="2611808" y="808056"/>
            <a:ext cx="7958331" cy="1077229"/>
          </a:xfrm>
        </p:spPr>
        <p:txBody>
          <a:bodyPr>
            <a:normAutofit/>
          </a:bodyPr>
          <a:lstStyle/>
          <a:p>
            <a:pPr algn="l"/>
            <a:r>
              <a:rPr lang="en-US" sz="3400"/>
              <a:t>Simple Storage Service</a:t>
            </a:r>
          </a:p>
        </p:txBody>
      </p:sp>
      <p:graphicFrame>
        <p:nvGraphicFramePr>
          <p:cNvPr id="19" name="Content Placeholder 3">
            <a:extLst>
              <a:ext uri="{FF2B5EF4-FFF2-40B4-BE49-F238E27FC236}">
                <a16:creationId xmlns:a16="http://schemas.microsoft.com/office/drawing/2014/main" id="{B73B3A67-BCE1-43B6-8D42-54F04316A082}"/>
              </a:ext>
            </a:extLst>
          </p:cNvPr>
          <p:cNvGraphicFramePr>
            <a:graphicFrameLocks noGrp="1"/>
          </p:cNvGraphicFramePr>
          <p:nvPr>
            <p:ph idx="1"/>
            <p:extLst>
              <p:ext uri="{D42A27DB-BD31-4B8C-83A1-F6EECF244321}">
                <p14:modId xmlns:p14="http://schemas.microsoft.com/office/powerpoint/2010/main" val="3402886281"/>
              </p:ext>
            </p:extLst>
          </p:nvPr>
        </p:nvGraphicFramePr>
        <p:xfrm>
          <a:off x="2611808" y="2367883"/>
          <a:ext cx="7958330" cy="33668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35934877"/>
      </p:ext>
    </p:extLst>
  </p:cSld>
  <p:clrMapOvr>
    <a:masterClrMapping/>
  </p:clrMapOvr>
  <mc:AlternateContent xmlns:mc="http://schemas.openxmlformats.org/markup-compatibility/2006" xmlns:p14="http://schemas.microsoft.com/office/powerpoint/2010/main">
    <mc:Choice Requires="p14">
      <p:transition spd="slow" p14:dur="2000" advTm="3487"/>
    </mc:Choice>
    <mc:Fallback xmlns="">
      <p:transition spd="slow" advTm="348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0F87-3C03-486B-97D1-7D05E205BE16}"/>
              </a:ext>
            </a:extLst>
          </p:cNvPr>
          <p:cNvSpPr>
            <a:spLocks noGrp="1"/>
          </p:cNvSpPr>
          <p:nvPr>
            <p:ph type="title"/>
          </p:nvPr>
        </p:nvSpPr>
        <p:spPr>
          <a:xfrm>
            <a:off x="2116834" y="3429000"/>
            <a:ext cx="7958331" cy="1077229"/>
          </a:xfrm>
        </p:spPr>
        <p:txBody>
          <a:bodyPr/>
          <a:lstStyle/>
          <a:p>
            <a:pPr algn="ctr"/>
            <a:r>
              <a:rPr lang="en-US" dirty="0"/>
              <a:t>Questions??</a:t>
            </a:r>
          </a:p>
        </p:txBody>
      </p:sp>
    </p:spTree>
    <p:extLst>
      <p:ext uri="{BB962C8B-B14F-4D97-AF65-F5344CB8AC3E}">
        <p14:creationId xmlns:p14="http://schemas.microsoft.com/office/powerpoint/2010/main" val="2626571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FB8C15-B50F-4FC2-8A50-01841FC1D964}"/>
              </a:ext>
            </a:extLst>
          </p:cNvPr>
          <p:cNvSpPr>
            <a:spLocks noGrp="1"/>
          </p:cNvSpPr>
          <p:nvPr>
            <p:ph type="title"/>
          </p:nvPr>
        </p:nvSpPr>
        <p:spPr>
          <a:xfrm>
            <a:off x="1337191" y="1064365"/>
            <a:ext cx="2856582" cy="3313671"/>
          </a:xfrm>
        </p:spPr>
        <p:txBody>
          <a:bodyPr>
            <a:normAutofit/>
          </a:bodyPr>
          <a:lstStyle/>
          <a:p>
            <a:pPr algn="l"/>
            <a:r>
              <a:rPr lang="en-US" sz="3400">
                <a:solidFill>
                  <a:schemeClr val="bg1"/>
                </a:solidFill>
              </a:rPr>
              <a:t>S3 Basics</a:t>
            </a:r>
          </a:p>
        </p:txBody>
      </p:sp>
      <p:sp>
        <p:nvSpPr>
          <p:cNvPr id="14" name="Rectangle 13">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71DA0E02-A0A4-49C7-B66E-A77CF900029B}"/>
              </a:ext>
            </a:extLst>
          </p:cNvPr>
          <p:cNvGraphicFramePr>
            <a:graphicFrameLocks noGrp="1"/>
          </p:cNvGraphicFramePr>
          <p:nvPr>
            <p:ph idx="1"/>
            <p:extLst>
              <p:ext uri="{D42A27DB-BD31-4B8C-83A1-F6EECF244321}">
                <p14:modId xmlns:p14="http://schemas.microsoft.com/office/powerpoint/2010/main" val="4070904258"/>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874187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B5D891-68B3-40C0-A343-A2E3A193DA19}"/>
              </a:ext>
            </a:extLst>
          </p:cNvPr>
          <p:cNvSpPr>
            <a:spLocks noGrp="1"/>
          </p:cNvSpPr>
          <p:nvPr>
            <p:ph type="title"/>
          </p:nvPr>
        </p:nvSpPr>
        <p:spPr>
          <a:xfrm>
            <a:off x="1337191" y="1064365"/>
            <a:ext cx="2856582" cy="3313671"/>
          </a:xfrm>
        </p:spPr>
        <p:txBody>
          <a:bodyPr>
            <a:normAutofit/>
          </a:bodyPr>
          <a:lstStyle/>
          <a:p>
            <a:pPr algn="l"/>
            <a:r>
              <a:rPr lang="en-US" sz="3400">
                <a:solidFill>
                  <a:schemeClr val="bg1"/>
                </a:solidFill>
              </a:rPr>
              <a:t>S3 Concepts</a:t>
            </a:r>
          </a:p>
        </p:txBody>
      </p:sp>
      <p:sp>
        <p:nvSpPr>
          <p:cNvPr id="14" name="Rectangle 13">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D3E087EC-5F79-4975-BE00-4A8AF1617D72}"/>
              </a:ext>
            </a:extLst>
          </p:cNvPr>
          <p:cNvGraphicFramePr>
            <a:graphicFrameLocks noGrp="1"/>
          </p:cNvGraphicFramePr>
          <p:nvPr>
            <p:ph idx="1"/>
            <p:extLst>
              <p:ext uri="{D42A27DB-BD31-4B8C-83A1-F6EECF244321}">
                <p14:modId xmlns:p14="http://schemas.microsoft.com/office/powerpoint/2010/main" val="2266705276"/>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206713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9">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11">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1865F17B-A717-46AD-987D-71CB563772FA}"/>
              </a:ext>
            </a:extLst>
          </p:cNvPr>
          <p:cNvSpPr>
            <a:spLocks noGrp="1"/>
          </p:cNvSpPr>
          <p:nvPr>
            <p:ph type="title"/>
          </p:nvPr>
        </p:nvSpPr>
        <p:spPr>
          <a:xfrm>
            <a:off x="2611808" y="1022548"/>
            <a:ext cx="7958331" cy="1308063"/>
          </a:xfrm>
        </p:spPr>
        <p:txBody>
          <a:bodyPr anchor="b">
            <a:normAutofit/>
          </a:bodyPr>
          <a:lstStyle/>
          <a:p>
            <a:pPr algn="l"/>
            <a:r>
              <a:rPr lang="en-US" sz="4400">
                <a:solidFill>
                  <a:srgbClr val="1F2D29"/>
                </a:solidFill>
              </a:rPr>
              <a:t>S3 Features</a:t>
            </a:r>
          </a:p>
        </p:txBody>
      </p:sp>
      <p:sp>
        <p:nvSpPr>
          <p:cNvPr id="29" name="Rectangle 13">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rgbClr val="3147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7B38C1D-D164-4473-850E-788858C47279}"/>
              </a:ext>
            </a:extLst>
          </p:cNvPr>
          <p:cNvSpPr>
            <a:spLocks noGrp="1"/>
          </p:cNvSpPr>
          <p:nvPr>
            <p:ph idx="1"/>
          </p:nvPr>
        </p:nvSpPr>
        <p:spPr>
          <a:xfrm>
            <a:off x="2302933" y="2641604"/>
            <a:ext cx="7621606" cy="3443107"/>
          </a:xfrm>
        </p:spPr>
        <p:txBody>
          <a:bodyPr anchor="t">
            <a:normAutofit/>
          </a:bodyPr>
          <a:lstStyle/>
          <a:p>
            <a:r>
              <a:rPr lang="en-US" sz="1600">
                <a:solidFill>
                  <a:srgbClr val="1F2D29"/>
                </a:solidFill>
              </a:rPr>
              <a:t>Storage Classes </a:t>
            </a:r>
          </a:p>
          <a:p>
            <a:r>
              <a:rPr lang="en-US" sz="1600">
                <a:solidFill>
                  <a:srgbClr val="1F2D29"/>
                </a:solidFill>
              </a:rPr>
              <a:t>Bucket Policies</a:t>
            </a:r>
          </a:p>
          <a:p>
            <a:r>
              <a:rPr lang="en-US" sz="1600">
                <a:solidFill>
                  <a:srgbClr val="1F2D29"/>
                </a:solidFill>
              </a:rPr>
              <a:t>AWS Identity and Access Management</a:t>
            </a:r>
          </a:p>
          <a:p>
            <a:r>
              <a:rPr lang="en-US" sz="1600">
                <a:solidFill>
                  <a:srgbClr val="1F2D29"/>
                </a:solidFill>
              </a:rPr>
              <a:t>Access Control Lists</a:t>
            </a:r>
          </a:p>
          <a:p>
            <a:r>
              <a:rPr lang="en-US" sz="1600">
                <a:solidFill>
                  <a:srgbClr val="1F2D29"/>
                </a:solidFill>
              </a:rPr>
              <a:t>Versioning</a:t>
            </a:r>
          </a:p>
          <a:p>
            <a:r>
              <a:rPr lang="en-US" sz="1600">
                <a:solidFill>
                  <a:srgbClr val="1F2D29"/>
                </a:solidFill>
              </a:rPr>
              <a:t>Operations</a:t>
            </a:r>
          </a:p>
          <a:p>
            <a:pPr marL="0" indent="0">
              <a:buNone/>
            </a:pPr>
            <a:endParaRPr lang="en-US" sz="1600">
              <a:solidFill>
                <a:srgbClr val="1F2D29"/>
              </a:solidFill>
            </a:endParaRPr>
          </a:p>
        </p:txBody>
      </p:sp>
    </p:spTree>
    <p:extLst>
      <p:ext uri="{BB962C8B-B14F-4D97-AF65-F5344CB8AC3E}">
        <p14:creationId xmlns:p14="http://schemas.microsoft.com/office/powerpoint/2010/main" val="141220816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52580C62-C3F7-4CB3-8B58-A9B86223FC72}"/>
              </a:ext>
            </a:extLst>
          </p:cNvPr>
          <p:cNvSpPr>
            <a:spLocks noGrp="1"/>
          </p:cNvSpPr>
          <p:nvPr>
            <p:ph type="title"/>
          </p:nvPr>
        </p:nvSpPr>
        <p:spPr>
          <a:xfrm>
            <a:off x="2611808" y="1022548"/>
            <a:ext cx="7958331" cy="1308063"/>
          </a:xfrm>
        </p:spPr>
        <p:txBody>
          <a:bodyPr anchor="b">
            <a:normAutofit/>
          </a:bodyPr>
          <a:lstStyle/>
          <a:p>
            <a:pPr algn="l"/>
            <a:r>
              <a:rPr lang="en-US" sz="4400">
                <a:solidFill>
                  <a:srgbClr val="1F2D29"/>
                </a:solidFill>
              </a:rPr>
              <a:t>S3 APIs</a:t>
            </a:r>
          </a:p>
        </p:txBody>
      </p:sp>
      <p:sp>
        <p:nvSpPr>
          <p:cNvPr id="14" name="Rectangle 13">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rgbClr val="3147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2C4FF38-9827-46C8-A70C-5F65EB812B61}"/>
              </a:ext>
            </a:extLst>
          </p:cNvPr>
          <p:cNvSpPr>
            <a:spLocks noGrp="1"/>
          </p:cNvSpPr>
          <p:nvPr>
            <p:ph idx="1"/>
          </p:nvPr>
        </p:nvSpPr>
        <p:spPr>
          <a:xfrm>
            <a:off x="2302933" y="2641604"/>
            <a:ext cx="7621606" cy="3443107"/>
          </a:xfrm>
        </p:spPr>
        <p:txBody>
          <a:bodyPr anchor="t">
            <a:normAutofit/>
          </a:bodyPr>
          <a:lstStyle/>
          <a:p>
            <a:pPr algn="just">
              <a:lnSpc>
                <a:spcPct val="110000"/>
              </a:lnSpc>
            </a:pPr>
            <a:r>
              <a:rPr lang="en-US" sz="1200" dirty="0">
                <a:solidFill>
                  <a:srgbClr val="1F2D29"/>
                </a:solidFill>
              </a:rPr>
              <a:t>Amazon S3 provides a REST and a SOAP interface. They are similar, but there are some differences. For example, in the REST interface, metadata is returned in HTTP headers. Because we only support HTTP requests of up to 4 KB (not including the body), the amount of metadata you can supply is restricted.</a:t>
            </a:r>
          </a:p>
          <a:p>
            <a:pPr algn="just">
              <a:lnSpc>
                <a:spcPct val="110000"/>
              </a:lnSpc>
            </a:pPr>
            <a:r>
              <a:rPr lang="en-US" sz="1200" b="1" dirty="0">
                <a:solidFill>
                  <a:srgbClr val="1F2D29"/>
                </a:solidFill>
              </a:rPr>
              <a:t>REST Interface: </a:t>
            </a:r>
            <a:r>
              <a:rPr lang="en-US" sz="1200" dirty="0">
                <a:solidFill>
                  <a:srgbClr val="1F2D29"/>
                </a:solidFill>
              </a:rPr>
              <a:t>Using REST, you use standard HTTP requests to create, fetch, and delete buckets and objects. You can use any toolkit that supports HTTP to use the REST API. You can even use a browser to fetch objects, as long as they are anonymously readable. The REST API uses the standard HTTP headers and status codes, so that standard browsers and toolkits work as expected. </a:t>
            </a:r>
          </a:p>
          <a:p>
            <a:pPr algn="just">
              <a:lnSpc>
                <a:spcPct val="110000"/>
              </a:lnSpc>
            </a:pPr>
            <a:r>
              <a:rPr lang="en-US" sz="1200" b="1" dirty="0">
                <a:solidFill>
                  <a:srgbClr val="1F2D29"/>
                </a:solidFill>
              </a:rPr>
              <a:t>SOAP Interface: </a:t>
            </a:r>
            <a:r>
              <a:rPr lang="en-US" sz="1200" dirty="0">
                <a:solidFill>
                  <a:srgbClr val="1F2D29"/>
                </a:solidFill>
              </a:rPr>
              <a:t> It provides a SOAP 1.1 interface using document literal encoding. The most common way to use SOAP is to download the WSDL use a SOAP toolkit such as Apache Axis or Microsoft .NET to create bindings, and then write code that uses the bindings to call Amazon S3. SOAP over HTTP is deprecated, but is still available over HTTPS.</a:t>
            </a:r>
          </a:p>
        </p:txBody>
      </p:sp>
    </p:spTree>
    <p:extLst>
      <p:ext uri="{BB962C8B-B14F-4D97-AF65-F5344CB8AC3E}">
        <p14:creationId xmlns:p14="http://schemas.microsoft.com/office/powerpoint/2010/main" val="372340717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6EC5E-F03C-46FF-9B73-6712B8C2F55C}"/>
              </a:ext>
            </a:extLst>
          </p:cNvPr>
          <p:cNvSpPr>
            <a:spLocks noGrp="1"/>
          </p:cNvSpPr>
          <p:nvPr>
            <p:ph type="title"/>
          </p:nvPr>
        </p:nvSpPr>
        <p:spPr>
          <a:xfrm>
            <a:off x="2611808" y="808056"/>
            <a:ext cx="7958331" cy="1077229"/>
          </a:xfrm>
        </p:spPr>
        <p:txBody>
          <a:bodyPr>
            <a:normAutofit/>
          </a:bodyPr>
          <a:lstStyle/>
          <a:p>
            <a:pPr algn="l"/>
            <a:r>
              <a:rPr lang="en-US" sz="3400"/>
              <a:t>Advantages of S3</a:t>
            </a:r>
          </a:p>
        </p:txBody>
      </p:sp>
      <p:graphicFrame>
        <p:nvGraphicFramePr>
          <p:cNvPr id="5" name="Content Placeholder 2">
            <a:extLst>
              <a:ext uri="{FF2B5EF4-FFF2-40B4-BE49-F238E27FC236}">
                <a16:creationId xmlns:a16="http://schemas.microsoft.com/office/drawing/2014/main" id="{FB3C72DD-FFB2-49DB-90E8-A652DF0C7834}"/>
              </a:ext>
            </a:extLst>
          </p:cNvPr>
          <p:cNvGraphicFramePr>
            <a:graphicFrameLocks noGrp="1"/>
          </p:cNvGraphicFramePr>
          <p:nvPr>
            <p:ph idx="1"/>
            <p:extLst>
              <p:ext uri="{D42A27DB-BD31-4B8C-83A1-F6EECF244321}">
                <p14:modId xmlns:p14="http://schemas.microsoft.com/office/powerpoint/2010/main" val="4222316065"/>
              </p:ext>
            </p:extLst>
          </p:nvPr>
        </p:nvGraphicFramePr>
        <p:xfrm>
          <a:off x="1204856" y="1473798"/>
          <a:ext cx="9365282" cy="4260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5168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BAE659D6-F2D7-4631-904B-5219EDEEE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6">
            <a:extLst>
              <a:ext uri="{FF2B5EF4-FFF2-40B4-BE49-F238E27FC236}">
                <a16:creationId xmlns:a16="http://schemas.microsoft.com/office/drawing/2014/main" id="{DCE472FB-5259-48F7-B10C-DE074EEA29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 name="Picture 18">
            <a:extLst>
              <a:ext uri="{FF2B5EF4-FFF2-40B4-BE49-F238E27FC236}">
                <a16:creationId xmlns:a16="http://schemas.microsoft.com/office/drawing/2014/main" id="{2D8CF195-D394-4D6C-9286-875AA1E615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1" name="Rectangle 20">
            <a:extLst>
              <a:ext uri="{FF2B5EF4-FFF2-40B4-BE49-F238E27FC236}">
                <a16:creationId xmlns:a16="http://schemas.microsoft.com/office/drawing/2014/main" id="{BF4AE0C0-6324-4801-BA00-25D693DA8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EECC475-8B3B-41EE-906D-7EFA12B48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4360626-F3B0-40AC-A439-F31C91ACB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BCE23-8A1E-4BBC-A310-4259390243C2}"/>
              </a:ext>
            </a:extLst>
          </p:cNvPr>
          <p:cNvSpPr>
            <a:spLocks noGrp="1"/>
          </p:cNvSpPr>
          <p:nvPr>
            <p:ph type="title"/>
          </p:nvPr>
        </p:nvSpPr>
        <p:spPr>
          <a:xfrm>
            <a:off x="1969803" y="808056"/>
            <a:ext cx="8608037" cy="1077229"/>
          </a:xfrm>
        </p:spPr>
        <p:txBody>
          <a:bodyPr>
            <a:normAutofit/>
          </a:bodyPr>
          <a:lstStyle/>
          <a:p>
            <a:pPr algn="l"/>
            <a:r>
              <a:rPr lang="en-US" sz="3400"/>
              <a:t>Concurrent Applications</a:t>
            </a:r>
          </a:p>
        </p:txBody>
      </p:sp>
      <p:sp>
        <p:nvSpPr>
          <p:cNvPr id="10" name="Content Placeholder 9">
            <a:extLst>
              <a:ext uri="{FF2B5EF4-FFF2-40B4-BE49-F238E27FC236}">
                <a16:creationId xmlns:a16="http://schemas.microsoft.com/office/drawing/2014/main" id="{F4DCACB0-46F8-4DB1-96C3-7EA39D05CDFA}"/>
              </a:ext>
            </a:extLst>
          </p:cNvPr>
          <p:cNvSpPr>
            <a:spLocks noGrp="1"/>
          </p:cNvSpPr>
          <p:nvPr>
            <p:ph idx="1"/>
          </p:nvPr>
        </p:nvSpPr>
        <p:spPr>
          <a:xfrm>
            <a:off x="1975805" y="2052116"/>
            <a:ext cx="2658877" cy="3997828"/>
          </a:xfrm>
        </p:spPr>
        <p:txBody>
          <a:bodyPr>
            <a:normAutofit/>
          </a:bodyPr>
          <a:lstStyle/>
          <a:p>
            <a:endParaRPr lang="en-US" sz="1600"/>
          </a:p>
        </p:txBody>
      </p:sp>
      <p:pic>
        <p:nvPicPr>
          <p:cNvPr id="4" name="Picture 3">
            <a:extLst>
              <a:ext uri="{FF2B5EF4-FFF2-40B4-BE49-F238E27FC236}">
                <a16:creationId xmlns:a16="http://schemas.microsoft.com/office/drawing/2014/main" id="{60982A91-3E82-4C6E-8467-1FBBEE5FEC9C}"/>
              </a:ext>
            </a:extLst>
          </p:cNvPr>
          <p:cNvPicPr>
            <a:picLocks noChangeAspect="1"/>
          </p:cNvPicPr>
          <p:nvPr/>
        </p:nvPicPr>
        <p:blipFill>
          <a:blip r:embed="rId5"/>
          <a:stretch>
            <a:fillRect/>
          </a:stretch>
        </p:blipFill>
        <p:spPr>
          <a:xfrm>
            <a:off x="1975805" y="1528293"/>
            <a:ext cx="8015361" cy="510979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7" name="Rectangle 26">
            <a:extLst>
              <a:ext uri="{FF2B5EF4-FFF2-40B4-BE49-F238E27FC236}">
                <a16:creationId xmlns:a16="http://schemas.microsoft.com/office/drawing/2014/main" id="{748ACDD1-8E35-47F8-BD67-59FD2D1AF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8562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926BDB-98EF-43B0-A66B-1A6EF8FB2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722A754-56A5-43DA-ADE3-C2704FABA2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67" y="0"/>
            <a:ext cx="12189867" cy="6858000"/>
          </a:xfrm>
          <a:prstGeom prst="rect">
            <a:avLst/>
          </a:prstGeom>
          <a:solidFill>
            <a:srgbClr val="6F6758"/>
          </a:solidFill>
        </p:spPr>
      </p:pic>
      <p:sp>
        <p:nvSpPr>
          <p:cNvPr id="11" name="Rectangle 10">
            <a:extLst>
              <a:ext uri="{FF2B5EF4-FFF2-40B4-BE49-F238E27FC236}">
                <a16:creationId xmlns:a16="http://schemas.microsoft.com/office/drawing/2014/main" id="{90FADDEF-2C10-4B0B-868E-6A655B67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5D18E"/>
            </a:solidFill>
            <a:miter lim="800000"/>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B98B611-CBCD-455D-8DDA-58AE075B36C5}"/>
              </a:ext>
            </a:extLst>
          </p:cNvPr>
          <p:cNvPicPr>
            <a:picLocks noChangeAspect="1"/>
          </p:cNvPicPr>
          <p:nvPr/>
        </p:nvPicPr>
        <p:blipFill>
          <a:blip r:embed="rId3"/>
          <a:stretch>
            <a:fillRect/>
          </a:stretch>
        </p:blipFill>
        <p:spPr>
          <a:xfrm>
            <a:off x="1691994" y="643467"/>
            <a:ext cx="8808011" cy="5571066"/>
          </a:xfrm>
          <a:prstGeom prst="rect">
            <a:avLst/>
          </a:prstGeom>
        </p:spPr>
      </p:pic>
    </p:spTree>
    <p:extLst>
      <p:ext uri="{BB962C8B-B14F-4D97-AF65-F5344CB8AC3E}">
        <p14:creationId xmlns:p14="http://schemas.microsoft.com/office/powerpoint/2010/main" val="661602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1460</Words>
  <Application>Microsoft Office PowerPoint</Application>
  <PresentationFormat>Widescreen</PresentationFormat>
  <Paragraphs>166</Paragraphs>
  <Slides>20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MS Shell Dlg 2</vt:lpstr>
      <vt:lpstr>Nunito Sans</vt:lpstr>
      <vt:lpstr>Wingdings</vt:lpstr>
      <vt:lpstr>Wingdings 3</vt:lpstr>
      <vt:lpstr>Madison</vt:lpstr>
      <vt:lpstr>S3 and EBS</vt:lpstr>
      <vt:lpstr>Simple Storage Service</vt:lpstr>
      <vt:lpstr>S3 Basics</vt:lpstr>
      <vt:lpstr>S3 Concepts</vt:lpstr>
      <vt:lpstr>S3 Features</vt:lpstr>
      <vt:lpstr>S3 APIs</vt:lpstr>
      <vt:lpstr>Advantages of S3</vt:lpstr>
      <vt:lpstr>Concurrent Applications</vt:lpstr>
      <vt:lpstr>PowerPoint Presentation</vt:lpstr>
      <vt:lpstr>PowerPoint Presentation</vt:lpstr>
      <vt:lpstr>Simple Storage Service</vt:lpstr>
      <vt:lpstr>When do we need EBS?</vt:lpstr>
      <vt:lpstr>What is EBS?</vt:lpstr>
      <vt:lpstr>Advantages of EBS</vt:lpstr>
      <vt:lpstr>EBS Volume Types</vt:lpstr>
      <vt:lpstr>EBS Snapshots</vt:lpstr>
      <vt:lpstr>EBS vs Instance Store</vt:lpstr>
      <vt:lpstr>Recap of S3 and EBS</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S3 and EBS</dc:title>
  <dc:creator>Aniket Agarwal</dc:creator>
  <cp:lastModifiedBy>Aniket Agarwal</cp:lastModifiedBy>
  <cp:revision>12</cp:revision>
  <dcterms:created xsi:type="dcterms:W3CDTF">2019-10-15T17:59:05Z</dcterms:created>
  <dcterms:modified xsi:type="dcterms:W3CDTF">2019-10-15T20:56:27Z</dcterms:modified>
</cp:coreProperties>
</file>